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325" r:id="rId3"/>
    <p:sldId id="360" r:id="rId4"/>
    <p:sldId id="342" r:id="rId5"/>
    <p:sldId id="333" r:id="rId6"/>
    <p:sldId id="361" r:id="rId7"/>
    <p:sldId id="268" r:id="rId8"/>
    <p:sldId id="269" r:id="rId9"/>
    <p:sldId id="275" r:id="rId10"/>
    <p:sldId id="279" r:id="rId11"/>
    <p:sldId id="294" r:id="rId12"/>
    <p:sldId id="272" r:id="rId13"/>
    <p:sldId id="274" r:id="rId14"/>
    <p:sldId id="273" r:id="rId15"/>
    <p:sldId id="319" r:id="rId16"/>
    <p:sldId id="296" r:id="rId17"/>
    <p:sldId id="302" r:id="rId18"/>
    <p:sldId id="297" r:id="rId19"/>
    <p:sldId id="301" r:id="rId20"/>
    <p:sldId id="278" r:id="rId21"/>
    <p:sldId id="306" r:id="rId22"/>
    <p:sldId id="307" r:id="rId23"/>
    <p:sldId id="308" r:id="rId24"/>
    <p:sldId id="309" r:id="rId25"/>
    <p:sldId id="313" r:id="rId26"/>
    <p:sldId id="311" r:id="rId27"/>
    <p:sldId id="310" r:id="rId28"/>
    <p:sldId id="320" r:id="rId29"/>
    <p:sldId id="321" r:id="rId30"/>
    <p:sldId id="322" r:id="rId31"/>
    <p:sldId id="323" r:id="rId32"/>
    <p:sldId id="332" r:id="rId33"/>
    <p:sldId id="331" r:id="rId34"/>
    <p:sldId id="324" r:id="rId35"/>
    <p:sldId id="348" r:id="rId36"/>
    <p:sldId id="354" r:id="rId37"/>
    <p:sldId id="349" r:id="rId38"/>
    <p:sldId id="350" r:id="rId39"/>
    <p:sldId id="351" r:id="rId40"/>
    <p:sldId id="352" r:id="rId41"/>
    <p:sldId id="353" r:id="rId42"/>
    <p:sldId id="362" r:id="rId43"/>
    <p:sldId id="341" r:id="rId44"/>
    <p:sldId id="346" r:id="rId45"/>
    <p:sldId id="315" r:id="rId46"/>
    <p:sldId id="316" r:id="rId47"/>
    <p:sldId id="317" r:id="rId48"/>
    <p:sldId id="318" r:id="rId49"/>
    <p:sldId id="343" r:id="rId50"/>
    <p:sldId id="344" r:id="rId51"/>
    <p:sldId id="345" r:id="rId52"/>
    <p:sldId id="347" r:id="rId53"/>
    <p:sldId id="329" r:id="rId54"/>
    <p:sldId id="330" r:id="rId55"/>
    <p:sldId id="334" r:id="rId56"/>
    <p:sldId id="335" r:id="rId57"/>
    <p:sldId id="336" r:id="rId58"/>
    <p:sldId id="358" r:id="rId59"/>
    <p:sldId id="359" r:id="rId60"/>
    <p:sldId id="337" r:id="rId61"/>
    <p:sldId id="338" r:id="rId62"/>
    <p:sldId id="339" r:id="rId63"/>
    <p:sldId id="340" r:id="rId64"/>
    <p:sldId id="355" r:id="rId65"/>
    <p:sldId id="356" r:id="rId66"/>
    <p:sldId id="357" r:id="rId67"/>
    <p:sldId id="363" r:id="rId68"/>
  </p:sldIdLst>
  <p:sldSz cx="12192000" cy="6858000"/>
  <p:notesSz cx="7099300" cy="10234613"/>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CC"/>
    <a:srgbClr val="FF9900"/>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25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hangingPunct="1">
              <a:defRPr sz="1300"/>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99048" tIns="49524" rIns="99048" bIns="49524" rtlCol="0"/>
          <a:lstStyle>
            <a:lvl1pPr algn="r" eaLnBrk="1" hangingPunct="1">
              <a:defRPr sz="1300"/>
            </a:lvl1pPr>
          </a:lstStyle>
          <a:p>
            <a:pPr>
              <a:defRPr/>
            </a:pPr>
            <a:fld id="{2CCA90E7-02DE-4363-A933-E390F712CA0C}" type="datetimeFigureOut">
              <a:rPr lang="fr-FR"/>
              <a:pPr>
                <a:defRPr/>
              </a:pPr>
              <a:t>17/04/2015</a:t>
            </a:fld>
            <a:endParaRPr lang="fr-FR"/>
          </a:p>
        </p:txBody>
      </p:sp>
      <p:sp>
        <p:nvSpPr>
          <p:cNvPr id="4" name="Espace réservé de l'image des diapositives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pPr lvl="0"/>
            <a:endParaRPr lang="fr-FR" noProof="0" smtClean="0"/>
          </a:p>
        </p:txBody>
      </p:sp>
      <p:sp>
        <p:nvSpPr>
          <p:cNvPr id="5" name="Espace réservé des commentaires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eaLnBrk="1" hangingPunct="1">
              <a:defRPr sz="1300"/>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vl1pPr>
          </a:lstStyle>
          <a:p>
            <a:pPr>
              <a:defRPr/>
            </a:pPr>
            <a:fld id="{B3B50CD2-870B-4905-BC71-EE739FC11EB5}" type="slidenum">
              <a:rPr lang="fr-FR" altLang="fr-FR"/>
              <a:pPr>
                <a:defRPr/>
              </a:pPr>
              <a:t>‹N°›</a:t>
            </a:fld>
            <a:endParaRPr lang="fr-FR" altLang="fr-FR"/>
          </a:p>
        </p:txBody>
      </p:sp>
    </p:spTree>
    <p:extLst>
      <p:ext uri="{BB962C8B-B14F-4D97-AF65-F5344CB8AC3E}">
        <p14:creationId xmlns:p14="http://schemas.microsoft.com/office/powerpoint/2010/main" val="1362837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245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E6593CE-7A6F-4B37-8853-C2483A51511B}" type="slidenum">
              <a:rPr lang="fr-FR" altLang="fr-FR" smtClean="0"/>
              <a:pPr/>
              <a:t>21</a:t>
            </a:fld>
            <a:endParaRPr lang="fr-FR" altLang="fr-FR" smtClean="0"/>
          </a:p>
        </p:txBody>
      </p:sp>
    </p:spTree>
    <p:extLst>
      <p:ext uri="{BB962C8B-B14F-4D97-AF65-F5344CB8AC3E}">
        <p14:creationId xmlns:p14="http://schemas.microsoft.com/office/powerpoint/2010/main" val="3498123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50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9B863AD-9766-4764-A07A-C40BD293B13D}" type="slidenum">
              <a:rPr lang="fr-FR" altLang="fr-FR" smtClean="0"/>
              <a:pPr/>
              <a:t>40</a:t>
            </a:fld>
            <a:endParaRPr lang="fr-FR" altLang="fr-FR" smtClean="0"/>
          </a:p>
        </p:txBody>
      </p:sp>
    </p:spTree>
    <p:extLst>
      <p:ext uri="{BB962C8B-B14F-4D97-AF65-F5344CB8AC3E}">
        <p14:creationId xmlns:p14="http://schemas.microsoft.com/office/powerpoint/2010/main" val="135864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F3CD8854-E738-4563-928B-5A758EF8F0D5}" type="datetime1">
              <a:rPr lang="fr-FR"/>
              <a:pPr>
                <a:defRPr/>
              </a:pPr>
              <a:t>17/04/2015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4D1E7F2-4D2D-4C11-BFCD-B134A11638D8}" type="slidenum">
              <a:rPr lang="fr-FR" altLang="fr-FR"/>
              <a:pPr>
                <a:defRPr/>
              </a:pPr>
              <a:t>‹N°›</a:t>
            </a:fld>
            <a:endParaRPr lang="fr-FR" altLang="fr-FR"/>
          </a:p>
        </p:txBody>
      </p:sp>
    </p:spTree>
    <p:extLst>
      <p:ext uri="{BB962C8B-B14F-4D97-AF65-F5344CB8AC3E}">
        <p14:creationId xmlns:p14="http://schemas.microsoft.com/office/powerpoint/2010/main" val="4119750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1769AF7C-C82A-4B45-A96F-8C3C1996DB52}" type="datetime1">
              <a:rPr lang="fr-FR"/>
              <a:pPr>
                <a:defRPr/>
              </a:pPr>
              <a:t>17/04/2015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A402E28-F0AB-4EA0-9D89-2B1E5DCAEA8A}" type="slidenum">
              <a:rPr lang="fr-FR" altLang="fr-FR"/>
              <a:pPr>
                <a:defRPr/>
              </a:pPr>
              <a:t>‹N°›</a:t>
            </a:fld>
            <a:endParaRPr lang="fr-FR" altLang="fr-FR"/>
          </a:p>
        </p:txBody>
      </p:sp>
    </p:spTree>
    <p:extLst>
      <p:ext uri="{BB962C8B-B14F-4D97-AF65-F5344CB8AC3E}">
        <p14:creationId xmlns:p14="http://schemas.microsoft.com/office/powerpoint/2010/main" val="4117463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8468DD7-027A-4AAD-9E58-8739AB81FB0E}" type="datetime1">
              <a:rPr lang="fr-FR"/>
              <a:pPr>
                <a:defRPr/>
              </a:pPr>
              <a:t>17/04/2015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5FF6751-1BD1-4DD5-AB8F-D0E6A49E1A38}" type="slidenum">
              <a:rPr lang="fr-FR" altLang="fr-FR"/>
              <a:pPr>
                <a:defRPr/>
              </a:pPr>
              <a:t>‹N°›</a:t>
            </a:fld>
            <a:endParaRPr lang="fr-FR" altLang="fr-FR"/>
          </a:p>
        </p:txBody>
      </p:sp>
    </p:spTree>
    <p:extLst>
      <p:ext uri="{BB962C8B-B14F-4D97-AF65-F5344CB8AC3E}">
        <p14:creationId xmlns:p14="http://schemas.microsoft.com/office/powerpoint/2010/main" val="250965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0D20FA8-083F-456C-8A5B-790A746B8A30}" type="datetime1">
              <a:rPr lang="fr-FR"/>
              <a:pPr>
                <a:defRPr/>
              </a:pPr>
              <a:t>17/04/2015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13CD5FA-D474-49CD-9480-D9A8DBF106BA}" type="slidenum">
              <a:rPr lang="fr-FR" altLang="fr-FR"/>
              <a:pPr>
                <a:defRPr/>
              </a:pPr>
              <a:t>‹N°›</a:t>
            </a:fld>
            <a:endParaRPr lang="fr-FR" altLang="fr-FR"/>
          </a:p>
        </p:txBody>
      </p:sp>
    </p:spTree>
    <p:extLst>
      <p:ext uri="{BB962C8B-B14F-4D97-AF65-F5344CB8AC3E}">
        <p14:creationId xmlns:p14="http://schemas.microsoft.com/office/powerpoint/2010/main" val="4097730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FF7546A-47BF-43C1-873C-4142665B04A3}" type="datetime1">
              <a:rPr lang="fr-FR"/>
              <a:pPr>
                <a:defRPr/>
              </a:pPr>
              <a:t>17/04/2015</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16797F2-BDC1-42AD-8F06-5E9ED22E6E30}" type="slidenum">
              <a:rPr lang="fr-FR" altLang="fr-FR"/>
              <a:pPr>
                <a:defRPr/>
              </a:pPr>
              <a:t>‹N°›</a:t>
            </a:fld>
            <a:endParaRPr lang="fr-FR" altLang="fr-FR"/>
          </a:p>
        </p:txBody>
      </p:sp>
    </p:spTree>
    <p:extLst>
      <p:ext uri="{BB962C8B-B14F-4D97-AF65-F5344CB8AC3E}">
        <p14:creationId xmlns:p14="http://schemas.microsoft.com/office/powerpoint/2010/main" val="242427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818753EF-80B7-4CFB-ADCC-8D5D94A67FCE}" type="datetime1">
              <a:rPr lang="fr-FR"/>
              <a:pPr>
                <a:defRPr/>
              </a:pPr>
              <a:t>17/04/2015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A9A07A6-448C-41AE-A3BF-03D22359C8DA}" type="slidenum">
              <a:rPr lang="fr-FR" altLang="fr-FR"/>
              <a:pPr>
                <a:defRPr/>
              </a:pPr>
              <a:t>‹N°›</a:t>
            </a:fld>
            <a:endParaRPr lang="fr-FR" altLang="fr-FR"/>
          </a:p>
        </p:txBody>
      </p:sp>
    </p:spTree>
    <p:extLst>
      <p:ext uri="{BB962C8B-B14F-4D97-AF65-F5344CB8AC3E}">
        <p14:creationId xmlns:p14="http://schemas.microsoft.com/office/powerpoint/2010/main" val="1889608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C543D7D7-C66B-42DC-A952-B82FA347D898}" type="datetime1">
              <a:rPr lang="fr-FR"/>
              <a:pPr>
                <a:defRPr/>
              </a:pPr>
              <a:t>17/04/2015</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DF5858ED-422B-4F87-A3C6-0F68FCCFA69B}" type="slidenum">
              <a:rPr lang="fr-FR" altLang="fr-FR"/>
              <a:pPr>
                <a:defRPr/>
              </a:pPr>
              <a:t>‹N°›</a:t>
            </a:fld>
            <a:endParaRPr lang="fr-FR" altLang="fr-FR"/>
          </a:p>
        </p:txBody>
      </p:sp>
    </p:spTree>
    <p:extLst>
      <p:ext uri="{BB962C8B-B14F-4D97-AF65-F5344CB8AC3E}">
        <p14:creationId xmlns:p14="http://schemas.microsoft.com/office/powerpoint/2010/main" val="323140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31426286-9F36-4A94-9673-32AB12C65862}" type="datetime1">
              <a:rPr lang="fr-FR"/>
              <a:pPr>
                <a:defRPr/>
              </a:pPr>
              <a:t>17/04/2015</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C46C2890-B10B-4300-BE64-163515CD6509}" type="slidenum">
              <a:rPr lang="fr-FR" altLang="fr-FR"/>
              <a:pPr>
                <a:defRPr/>
              </a:pPr>
              <a:t>‹N°›</a:t>
            </a:fld>
            <a:endParaRPr lang="fr-FR" altLang="fr-FR"/>
          </a:p>
        </p:txBody>
      </p:sp>
    </p:spTree>
    <p:extLst>
      <p:ext uri="{BB962C8B-B14F-4D97-AF65-F5344CB8AC3E}">
        <p14:creationId xmlns:p14="http://schemas.microsoft.com/office/powerpoint/2010/main" val="3378444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7266AEC4-513C-4988-8CED-E07E66A67AB3}" type="datetime1">
              <a:rPr lang="fr-FR"/>
              <a:pPr>
                <a:defRPr/>
              </a:pPr>
              <a:t>17/04/2015</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C13BE7B8-9FDA-4061-B509-B533D2CC9247}" type="slidenum">
              <a:rPr lang="fr-FR" altLang="fr-FR"/>
              <a:pPr>
                <a:defRPr/>
              </a:pPr>
              <a:t>‹N°›</a:t>
            </a:fld>
            <a:endParaRPr lang="fr-FR" altLang="fr-FR"/>
          </a:p>
        </p:txBody>
      </p:sp>
    </p:spTree>
    <p:extLst>
      <p:ext uri="{BB962C8B-B14F-4D97-AF65-F5344CB8AC3E}">
        <p14:creationId xmlns:p14="http://schemas.microsoft.com/office/powerpoint/2010/main" val="2936814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569BFC9-68C2-4384-A687-91B9A791606B}" type="datetime1">
              <a:rPr lang="fr-FR"/>
              <a:pPr>
                <a:defRPr/>
              </a:pPr>
              <a:t>17/04/2015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E568E2D-E77B-4B60-934B-804E09B4BDFC}" type="slidenum">
              <a:rPr lang="fr-FR" altLang="fr-FR"/>
              <a:pPr>
                <a:defRPr/>
              </a:pPr>
              <a:t>‹N°›</a:t>
            </a:fld>
            <a:endParaRPr lang="fr-FR" altLang="fr-FR"/>
          </a:p>
        </p:txBody>
      </p:sp>
    </p:spTree>
    <p:extLst>
      <p:ext uri="{BB962C8B-B14F-4D97-AF65-F5344CB8AC3E}">
        <p14:creationId xmlns:p14="http://schemas.microsoft.com/office/powerpoint/2010/main" val="1637311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E9C09FA2-C46B-4659-84D7-D911D1727C47}" type="datetime1">
              <a:rPr lang="fr-FR"/>
              <a:pPr>
                <a:defRPr/>
              </a:pPr>
              <a:t>17/04/2015</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E66A4100-5314-4B4B-98AA-00F78A1A0C84}" type="slidenum">
              <a:rPr lang="fr-FR" altLang="fr-FR"/>
              <a:pPr>
                <a:defRPr/>
              </a:pPr>
              <a:t>‹N°›</a:t>
            </a:fld>
            <a:endParaRPr lang="fr-FR" altLang="fr-FR"/>
          </a:p>
        </p:txBody>
      </p:sp>
    </p:spTree>
    <p:extLst>
      <p:ext uri="{BB962C8B-B14F-4D97-AF65-F5344CB8AC3E}">
        <p14:creationId xmlns:p14="http://schemas.microsoft.com/office/powerpoint/2010/main" val="4212598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p>
        </p:txBody>
      </p:sp>
      <p:sp>
        <p:nvSpPr>
          <p:cNvPr id="1027" name="Espace réservé du texte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588D40C-6A8C-4B86-9A41-00D9A0571DCA}" type="datetime1">
              <a:rPr lang="fr-FR"/>
              <a:pPr>
                <a:defRPr/>
              </a:pPr>
              <a:t>17/04/2015</a:t>
            </a:fld>
            <a:endParaRPr lang="fr-FR"/>
          </a:p>
        </p:txBody>
      </p:sp>
      <p:sp>
        <p:nvSpPr>
          <p:cNvPr id="5" name="Espace réservé du pied de page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84656F0-FD0F-41BC-9F7A-8F82D7B3E116}"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ybergeo.revues.org/25588?lang=en"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hyperlink" Target="http://www.fao.org/forestry/edibleinsects/fr" TargetMode="External"/><Relationship Id="rId7" Type="http://schemas.openxmlformats.org/officeDocument/2006/relationships/image" Target="../media/image62.jpeg"/><Relationship Id="rId2" Type="http://schemas.openxmlformats.org/officeDocument/2006/relationships/hyperlink" Target="http://www.fao.org/forestry/27977-0989f40604f632c8938c1f7b47fbc7e5a.pdf" TargetMode="External"/><Relationship Id="rId1" Type="http://schemas.openxmlformats.org/officeDocument/2006/relationships/slideLayout" Target="../slideLayouts/slideLayout7.xml"/><Relationship Id="rId6" Type="http://schemas.openxmlformats.org/officeDocument/2006/relationships/image" Target="../media/image61.jpeg"/><Relationship Id="rId11" Type="http://schemas.openxmlformats.org/officeDocument/2006/relationships/image" Target="../media/image66.jpeg"/><Relationship Id="rId5" Type="http://schemas.openxmlformats.org/officeDocument/2006/relationships/image" Target="../media/image60.jpeg"/><Relationship Id="rId10" Type="http://schemas.openxmlformats.org/officeDocument/2006/relationships/image" Target="../media/image65.jpeg"/><Relationship Id="rId4" Type="http://schemas.openxmlformats.org/officeDocument/2006/relationships/image" Target="../media/image59.jpeg"/><Relationship Id="rId9" Type="http://schemas.openxmlformats.org/officeDocument/2006/relationships/image" Target="../media/image64.jpeg"/></Relationships>
</file>

<file path=ppt/slides/_rels/slide11.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image" Target="../media/image67.jpeg"/><Relationship Id="rId1" Type="http://schemas.openxmlformats.org/officeDocument/2006/relationships/slideLayout" Target="../slideLayouts/slideLayout7.xml"/><Relationship Id="rId6" Type="http://schemas.openxmlformats.org/officeDocument/2006/relationships/image" Target="../media/image71.jpeg"/><Relationship Id="rId11" Type="http://schemas.openxmlformats.org/officeDocument/2006/relationships/hyperlink" Target="http://ascpro0.ascweb.org/archives/cd/2008/paper/CPGT190002008.pdf" TargetMode="External"/><Relationship Id="rId5" Type="http://schemas.openxmlformats.org/officeDocument/2006/relationships/image" Target="../media/image70.jpeg"/><Relationship Id="rId10" Type="http://schemas.openxmlformats.org/officeDocument/2006/relationships/hyperlink" Target="http://hub.hku.hk/bitstream/10722/177218/1/FullText.pdf?accept=1" TargetMode="External"/><Relationship Id="rId4" Type="http://schemas.openxmlformats.org/officeDocument/2006/relationships/image" Target="../media/image69.jpeg"/><Relationship Id="rId9" Type="http://schemas.openxmlformats.org/officeDocument/2006/relationships/hyperlink" Target="http://hub.hku.hk/handle/10722/177218"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78.jpeg"/><Relationship Id="rId13" Type="http://schemas.openxmlformats.org/officeDocument/2006/relationships/image" Target="../media/image83.jpeg"/><Relationship Id="rId18" Type="http://schemas.openxmlformats.org/officeDocument/2006/relationships/image" Target="../media/image88.jpeg"/><Relationship Id="rId3" Type="http://schemas.openxmlformats.org/officeDocument/2006/relationships/hyperlink" Target="http://www.baobabs.com/Fruitiers.htm" TargetMode="External"/><Relationship Id="rId21" Type="http://schemas.openxmlformats.org/officeDocument/2006/relationships/image" Target="../media/image91.jpeg"/><Relationship Id="rId7" Type="http://schemas.openxmlformats.org/officeDocument/2006/relationships/image" Target="../media/image77.jpeg"/><Relationship Id="rId12" Type="http://schemas.openxmlformats.org/officeDocument/2006/relationships/image" Target="../media/image82.jpeg"/><Relationship Id="rId17" Type="http://schemas.openxmlformats.org/officeDocument/2006/relationships/image" Target="../media/image87.jpeg"/><Relationship Id="rId2" Type="http://schemas.openxmlformats.org/officeDocument/2006/relationships/hyperlink" Target="http://www.madatrano.com/PBSCCatalog.asp?CatID=752749" TargetMode="External"/><Relationship Id="rId16" Type="http://schemas.openxmlformats.org/officeDocument/2006/relationships/image" Target="../media/image86.jpeg"/><Relationship Id="rId20" Type="http://schemas.openxmlformats.org/officeDocument/2006/relationships/image" Target="../media/image90.jpeg"/><Relationship Id="rId1" Type="http://schemas.openxmlformats.org/officeDocument/2006/relationships/slideLayout" Target="../slideLayouts/slideLayout7.xml"/><Relationship Id="rId6" Type="http://schemas.openxmlformats.org/officeDocument/2006/relationships/image" Target="../media/image76.jpeg"/><Relationship Id="rId11" Type="http://schemas.openxmlformats.org/officeDocument/2006/relationships/image" Target="../media/image81.jpeg"/><Relationship Id="rId24" Type="http://schemas.openxmlformats.org/officeDocument/2006/relationships/image" Target="../media/image94.jpeg"/><Relationship Id="rId5" Type="http://schemas.openxmlformats.org/officeDocument/2006/relationships/image" Target="../media/image75.jpeg"/><Relationship Id="rId15" Type="http://schemas.openxmlformats.org/officeDocument/2006/relationships/image" Target="../media/image85.jpeg"/><Relationship Id="rId23" Type="http://schemas.openxmlformats.org/officeDocument/2006/relationships/image" Target="../media/image93.jpeg"/><Relationship Id="rId10" Type="http://schemas.openxmlformats.org/officeDocument/2006/relationships/image" Target="../media/image80.jpeg"/><Relationship Id="rId19" Type="http://schemas.openxmlformats.org/officeDocument/2006/relationships/image" Target="../media/image89.jpeg"/><Relationship Id="rId4" Type="http://schemas.openxmlformats.org/officeDocument/2006/relationships/image" Target="../media/image74.jpeg"/><Relationship Id="rId9" Type="http://schemas.openxmlformats.org/officeDocument/2006/relationships/image" Target="../media/image79.jpeg"/><Relationship Id="rId14" Type="http://schemas.openxmlformats.org/officeDocument/2006/relationships/image" Target="../media/image84.jpeg"/><Relationship Id="rId22" Type="http://schemas.openxmlformats.org/officeDocument/2006/relationships/image" Target="../media/image92.jpeg"/></Relationships>
</file>

<file path=ppt/slides/_rels/slide13.xml.rels><?xml version="1.0" encoding="UTF-8" standalone="yes"?>
<Relationships xmlns="http://schemas.openxmlformats.org/package/2006/relationships"><Relationship Id="rId8" Type="http://schemas.openxmlformats.org/officeDocument/2006/relationships/image" Target="../media/image97.jpeg"/><Relationship Id="rId13" Type="http://schemas.openxmlformats.org/officeDocument/2006/relationships/image" Target="../media/image102.jpeg"/><Relationship Id="rId18" Type="http://schemas.openxmlformats.org/officeDocument/2006/relationships/image" Target="../media/image107.jpeg"/><Relationship Id="rId26" Type="http://schemas.openxmlformats.org/officeDocument/2006/relationships/image" Target="../media/image115.jpeg"/><Relationship Id="rId3" Type="http://schemas.openxmlformats.org/officeDocument/2006/relationships/hyperlink" Target="http://fr.wikipedia.org/wiki/Dioscorea" TargetMode="External"/><Relationship Id="rId21" Type="http://schemas.openxmlformats.org/officeDocument/2006/relationships/image" Target="../media/image110.jpeg"/><Relationship Id="rId7" Type="http://schemas.openxmlformats.org/officeDocument/2006/relationships/image" Target="../media/image96.jpeg"/><Relationship Id="rId12" Type="http://schemas.openxmlformats.org/officeDocument/2006/relationships/image" Target="../media/image101.jpeg"/><Relationship Id="rId17" Type="http://schemas.openxmlformats.org/officeDocument/2006/relationships/image" Target="../media/image106.jpeg"/><Relationship Id="rId25" Type="http://schemas.openxmlformats.org/officeDocument/2006/relationships/image" Target="../media/image114.jpeg"/><Relationship Id="rId2" Type="http://schemas.openxmlformats.org/officeDocument/2006/relationships/hyperlink" Target="http://fr.wikipedia.org/wiki/Genre_(biologie)" TargetMode="External"/><Relationship Id="rId16" Type="http://schemas.openxmlformats.org/officeDocument/2006/relationships/image" Target="../media/image105.jpeg"/><Relationship Id="rId20" Type="http://schemas.openxmlformats.org/officeDocument/2006/relationships/image" Target="../media/image109.jpeg"/><Relationship Id="rId29" Type="http://schemas.openxmlformats.org/officeDocument/2006/relationships/image" Target="../media/image118.jpeg"/><Relationship Id="rId1" Type="http://schemas.openxmlformats.org/officeDocument/2006/relationships/slideLayout" Target="../slideLayouts/slideLayout7.xml"/><Relationship Id="rId6" Type="http://schemas.openxmlformats.org/officeDocument/2006/relationships/image" Target="../media/image95.jpeg"/><Relationship Id="rId11" Type="http://schemas.openxmlformats.org/officeDocument/2006/relationships/image" Target="../media/image100.jpeg"/><Relationship Id="rId24" Type="http://schemas.openxmlformats.org/officeDocument/2006/relationships/image" Target="../media/image113.jpeg"/><Relationship Id="rId5" Type="http://schemas.openxmlformats.org/officeDocument/2006/relationships/hyperlink" Target="http://www.baobabs.com/Fruitiers.htm" TargetMode="External"/><Relationship Id="rId15" Type="http://schemas.openxmlformats.org/officeDocument/2006/relationships/image" Target="../media/image104.jpeg"/><Relationship Id="rId23" Type="http://schemas.openxmlformats.org/officeDocument/2006/relationships/image" Target="../media/image112.jpeg"/><Relationship Id="rId28" Type="http://schemas.openxmlformats.org/officeDocument/2006/relationships/image" Target="../media/image117.jpeg"/><Relationship Id="rId10" Type="http://schemas.openxmlformats.org/officeDocument/2006/relationships/image" Target="../media/image99.jpeg"/><Relationship Id="rId19" Type="http://schemas.openxmlformats.org/officeDocument/2006/relationships/image" Target="../media/image108.jpeg"/><Relationship Id="rId4" Type="http://schemas.openxmlformats.org/officeDocument/2006/relationships/hyperlink" Target="http://www.madatrano.com/PBSCCatalog.asp?CatID=752749" TargetMode="External"/><Relationship Id="rId9" Type="http://schemas.openxmlformats.org/officeDocument/2006/relationships/image" Target="../media/image98.jpeg"/><Relationship Id="rId14" Type="http://schemas.openxmlformats.org/officeDocument/2006/relationships/image" Target="../media/image103.jpeg"/><Relationship Id="rId22" Type="http://schemas.openxmlformats.org/officeDocument/2006/relationships/image" Target="../media/image111.jpeg"/><Relationship Id="rId27" Type="http://schemas.openxmlformats.org/officeDocument/2006/relationships/image" Target="../media/image116.jpeg"/><Relationship Id="rId30" Type="http://schemas.openxmlformats.org/officeDocument/2006/relationships/image" Target="../media/image119.jpeg"/></Relationships>
</file>

<file path=ppt/slides/_rels/slide14.xml.rels><?xml version="1.0" encoding="UTF-8" standalone="yes"?>
<Relationships xmlns="http://schemas.openxmlformats.org/package/2006/relationships"><Relationship Id="rId8" Type="http://schemas.openxmlformats.org/officeDocument/2006/relationships/image" Target="../media/image126.jpeg"/><Relationship Id="rId13" Type="http://schemas.openxmlformats.org/officeDocument/2006/relationships/image" Target="../media/image131.jpeg"/><Relationship Id="rId18" Type="http://schemas.openxmlformats.org/officeDocument/2006/relationships/image" Target="../media/image136.jpeg"/><Relationship Id="rId26" Type="http://schemas.openxmlformats.org/officeDocument/2006/relationships/image" Target="../media/image144.jpeg"/><Relationship Id="rId3" Type="http://schemas.openxmlformats.org/officeDocument/2006/relationships/image" Target="../media/image121.jpeg"/><Relationship Id="rId21" Type="http://schemas.openxmlformats.org/officeDocument/2006/relationships/image" Target="../media/image139.jpeg"/><Relationship Id="rId7" Type="http://schemas.openxmlformats.org/officeDocument/2006/relationships/image" Target="../media/image125.jpeg"/><Relationship Id="rId12" Type="http://schemas.openxmlformats.org/officeDocument/2006/relationships/image" Target="../media/image130.jpeg"/><Relationship Id="rId17" Type="http://schemas.openxmlformats.org/officeDocument/2006/relationships/image" Target="../media/image135.jpeg"/><Relationship Id="rId25" Type="http://schemas.openxmlformats.org/officeDocument/2006/relationships/image" Target="../media/image143.jpeg"/><Relationship Id="rId2" Type="http://schemas.openxmlformats.org/officeDocument/2006/relationships/image" Target="../media/image120.jpeg"/><Relationship Id="rId16" Type="http://schemas.openxmlformats.org/officeDocument/2006/relationships/image" Target="../media/image134.jpeg"/><Relationship Id="rId20" Type="http://schemas.openxmlformats.org/officeDocument/2006/relationships/image" Target="../media/image138.jpeg"/><Relationship Id="rId1" Type="http://schemas.openxmlformats.org/officeDocument/2006/relationships/slideLayout" Target="../slideLayouts/slideLayout7.xml"/><Relationship Id="rId6" Type="http://schemas.openxmlformats.org/officeDocument/2006/relationships/image" Target="../media/image124.jpeg"/><Relationship Id="rId11" Type="http://schemas.openxmlformats.org/officeDocument/2006/relationships/image" Target="../media/image129.jpeg"/><Relationship Id="rId24" Type="http://schemas.openxmlformats.org/officeDocument/2006/relationships/image" Target="../media/image142.jpeg"/><Relationship Id="rId5" Type="http://schemas.openxmlformats.org/officeDocument/2006/relationships/image" Target="../media/image123.jpeg"/><Relationship Id="rId15" Type="http://schemas.openxmlformats.org/officeDocument/2006/relationships/image" Target="../media/image133.jpeg"/><Relationship Id="rId23" Type="http://schemas.openxmlformats.org/officeDocument/2006/relationships/image" Target="../media/image141.jpeg"/><Relationship Id="rId10" Type="http://schemas.openxmlformats.org/officeDocument/2006/relationships/image" Target="../media/image128.jpeg"/><Relationship Id="rId19" Type="http://schemas.openxmlformats.org/officeDocument/2006/relationships/image" Target="../media/image137.jpeg"/><Relationship Id="rId4" Type="http://schemas.openxmlformats.org/officeDocument/2006/relationships/image" Target="../media/image122.jpeg"/><Relationship Id="rId9" Type="http://schemas.openxmlformats.org/officeDocument/2006/relationships/image" Target="../media/image127.jpeg"/><Relationship Id="rId14" Type="http://schemas.openxmlformats.org/officeDocument/2006/relationships/image" Target="../media/image132.jpeg"/><Relationship Id="rId22" Type="http://schemas.openxmlformats.org/officeDocument/2006/relationships/image" Target="../media/image140.jpeg"/><Relationship Id="rId27" Type="http://schemas.openxmlformats.org/officeDocument/2006/relationships/image" Target="../media/image145.jpeg"/></Relationships>
</file>

<file path=ppt/slides/_rels/slide15.xml.rels><?xml version="1.0" encoding="UTF-8" standalone="yes"?>
<Relationships xmlns="http://schemas.openxmlformats.org/package/2006/relationships"><Relationship Id="rId8" Type="http://schemas.openxmlformats.org/officeDocument/2006/relationships/image" Target="../media/image148.jpeg"/><Relationship Id="rId13" Type="http://schemas.openxmlformats.org/officeDocument/2006/relationships/image" Target="../media/image153.jpeg"/><Relationship Id="rId18" Type="http://schemas.openxmlformats.org/officeDocument/2006/relationships/image" Target="../media/image158.jpeg"/><Relationship Id="rId26" Type="http://schemas.openxmlformats.org/officeDocument/2006/relationships/image" Target="../media/image166.jpeg"/><Relationship Id="rId3" Type="http://schemas.openxmlformats.org/officeDocument/2006/relationships/hyperlink" Target="http://fr.wikipedia.org/wiki/Selenicereus_megalanthus" TargetMode="External"/><Relationship Id="rId21" Type="http://schemas.openxmlformats.org/officeDocument/2006/relationships/image" Target="../media/image161.jpeg"/><Relationship Id="rId7" Type="http://schemas.openxmlformats.org/officeDocument/2006/relationships/image" Target="../media/image147.jpeg"/><Relationship Id="rId12" Type="http://schemas.openxmlformats.org/officeDocument/2006/relationships/image" Target="../media/image152.jpeg"/><Relationship Id="rId17" Type="http://schemas.openxmlformats.org/officeDocument/2006/relationships/image" Target="../media/image157.jpeg"/><Relationship Id="rId25" Type="http://schemas.openxmlformats.org/officeDocument/2006/relationships/image" Target="../media/image165.jpeg"/><Relationship Id="rId2" Type="http://schemas.openxmlformats.org/officeDocument/2006/relationships/hyperlink" Target="http://fr.wikipedia.org/wiki/Hylocereus_undatus" TargetMode="External"/><Relationship Id="rId16" Type="http://schemas.openxmlformats.org/officeDocument/2006/relationships/image" Target="../media/image156.jpeg"/><Relationship Id="rId20" Type="http://schemas.openxmlformats.org/officeDocument/2006/relationships/image" Target="../media/image160.jpeg"/><Relationship Id="rId1" Type="http://schemas.openxmlformats.org/officeDocument/2006/relationships/slideLayout" Target="../slideLayouts/slideLayout7.xml"/><Relationship Id="rId6" Type="http://schemas.openxmlformats.org/officeDocument/2006/relationships/image" Target="../media/image146.jpeg"/><Relationship Id="rId11" Type="http://schemas.openxmlformats.org/officeDocument/2006/relationships/image" Target="../media/image151.jpeg"/><Relationship Id="rId24" Type="http://schemas.openxmlformats.org/officeDocument/2006/relationships/image" Target="../media/image164.jpeg"/><Relationship Id="rId5" Type="http://schemas.openxmlformats.org/officeDocument/2006/relationships/hyperlink" Target="http://fr.wikipedia.org/wiki/Cola_acuminata" TargetMode="External"/><Relationship Id="rId15" Type="http://schemas.openxmlformats.org/officeDocument/2006/relationships/image" Target="../media/image155.jpeg"/><Relationship Id="rId23" Type="http://schemas.openxmlformats.org/officeDocument/2006/relationships/image" Target="../media/image163.jpeg"/><Relationship Id="rId28" Type="http://schemas.openxmlformats.org/officeDocument/2006/relationships/image" Target="../media/image168.jpeg"/><Relationship Id="rId10" Type="http://schemas.openxmlformats.org/officeDocument/2006/relationships/image" Target="../media/image150.jpeg"/><Relationship Id="rId19" Type="http://schemas.openxmlformats.org/officeDocument/2006/relationships/image" Target="../media/image159.jpeg"/><Relationship Id="rId4" Type="http://schemas.openxmlformats.org/officeDocument/2006/relationships/hyperlink" Target="http://fr.wikipedia.org/wiki/Carambolier" TargetMode="External"/><Relationship Id="rId9" Type="http://schemas.openxmlformats.org/officeDocument/2006/relationships/image" Target="../media/image149.jpeg"/><Relationship Id="rId14" Type="http://schemas.openxmlformats.org/officeDocument/2006/relationships/image" Target="../media/image154.jpeg"/><Relationship Id="rId22" Type="http://schemas.openxmlformats.org/officeDocument/2006/relationships/image" Target="../media/image162.jpeg"/><Relationship Id="rId27" Type="http://schemas.openxmlformats.org/officeDocument/2006/relationships/image" Target="../media/image167.jpeg"/></Relationships>
</file>

<file path=ppt/slides/_rels/slide16.xml.rels><?xml version="1.0" encoding="UTF-8" standalone="yes"?>
<Relationships xmlns="http://schemas.openxmlformats.org/package/2006/relationships"><Relationship Id="rId3" Type="http://schemas.openxmlformats.org/officeDocument/2006/relationships/image" Target="../media/image170.jpeg"/><Relationship Id="rId2" Type="http://schemas.openxmlformats.org/officeDocument/2006/relationships/image" Target="../media/image16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0z8rMdA0Was" TargetMode="External"/><Relationship Id="rId2" Type="http://schemas.openxmlformats.org/officeDocument/2006/relationships/hyperlink" Target="http://www.youtube.com/watch?v=P831hBMJB_w"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www.fao.org/forestry/27977-0989f40604f632c8938c1f7b47fbc7e5a.pdf" TargetMode="External"/><Relationship Id="rId3" Type="http://schemas.openxmlformats.org/officeDocument/2006/relationships/hyperlink" Target="http://www.bio-logiques.org/index.php?option=com_content&amp;view=article&amp;id=175:fraternites-ouvrieres-a-mouscron&amp;catid=100&amp;Itemid=518" TargetMode="External"/><Relationship Id="rId7" Type="http://schemas.openxmlformats.org/officeDocument/2006/relationships/hyperlink" Target="http://fr.wikipedia.org/wiki/Jardin-for&#234;t" TargetMode="External"/><Relationship Id="rId12" Type="http://schemas.openxmlformats.org/officeDocument/2006/relationships/hyperlink" Target="http://www.fao.org/docrep/016/t0006f/t0006f00.pdf" TargetMode="External"/><Relationship Id="rId2" Type="http://schemas.openxmlformats.org/officeDocument/2006/relationships/hyperlink" Target="http://www.foretscomestibles.com/" TargetMode="External"/><Relationship Id="rId1" Type="http://schemas.openxmlformats.org/officeDocument/2006/relationships/slideLayout" Target="../slideLayouts/slideLayout7.xml"/><Relationship Id="rId6" Type="http://schemas.openxmlformats.org/officeDocument/2006/relationships/hyperlink" Target="http://prise2terre.files.wordpress.com/2013/04/fermes-miracles.pdf" TargetMode="External"/><Relationship Id="rId11" Type="http://schemas.openxmlformats.org/officeDocument/2006/relationships/hyperlink" Target="ftp://ftp.fao.org/docrep/fao/007/W3196F/W3196F00.pdf" TargetMode="External"/><Relationship Id="rId5" Type="http://schemas.openxmlformats.org/officeDocument/2006/relationships/hyperlink" Target="http://www.lapermaculture.info/" TargetMode="External"/><Relationship Id="rId10" Type="http://schemas.openxmlformats.org/officeDocument/2006/relationships/hyperlink" Target="http://www.treesforlife.info/fao/Docs/P/W3196F/W3196F00.pdf" TargetMode="External"/><Relationship Id="rId4" Type="http://schemas.openxmlformats.org/officeDocument/2006/relationships/hyperlink" Target="http://www.permaculturedesign.fr/la-foret-comestible" TargetMode="External"/><Relationship Id="rId9" Type="http://schemas.openxmlformats.org/officeDocument/2006/relationships/hyperlink" Target="http://www.fao.org/docrep/018/aq110f/aq110f.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sas.upenn.edu/~cerickso/articles/articles.html" TargetMode="External"/><Relationship Id="rId7" Type="http://schemas.openxmlformats.org/officeDocument/2006/relationships/hyperlink" Target="http://www.youtube.com/watch?v=P831hBMJB_w" TargetMode="External"/><Relationship Id="rId2" Type="http://schemas.openxmlformats.org/officeDocument/2006/relationships/hyperlink" Target="http://ccat.sas.upenn.edu/fishweir/articles/EricksonBalee2006.pdf" TargetMode="External"/><Relationship Id="rId1" Type="http://schemas.openxmlformats.org/officeDocument/2006/relationships/slideLayout" Target="../slideLayouts/slideLayout7.xml"/><Relationship Id="rId6" Type="http://schemas.openxmlformats.org/officeDocument/2006/relationships/hyperlink" Target="http://www.permies.com/t/6723/permaculture/closed-canopy-gardening-path-food" TargetMode="External"/><Relationship Id="rId5" Type="http://schemas.openxmlformats.org/officeDocument/2006/relationships/hyperlink" Target="http://archive.unu.edu/unupress/unupbooks/80824e/80824E07.htm" TargetMode="External"/><Relationship Id="rId4" Type="http://schemas.openxmlformats.org/officeDocument/2006/relationships/hyperlink" Target="http://www.fao.org/docrep/03500f/03500f04.ht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translate.googleusercontent.com/translate_c?depth=1&amp;hl=fr&amp;prev=/search?q%3Dhutan%2Brakyat%26biw%3D1440%26bih%3D732&amp;rurl=translate.google.fr&amp;sl=id&amp;u=http://id.wikipedia.org/wiki/Kemenyan&amp;usg=ALkJrhhiQVvaMuPDyzVBoQSDi1TgHkxD8w" TargetMode="External"/><Relationship Id="rId7" Type="http://schemas.openxmlformats.org/officeDocument/2006/relationships/image" Target="../media/image17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3.jpeg"/><Relationship Id="rId5" Type="http://schemas.openxmlformats.org/officeDocument/2006/relationships/image" Target="../media/image172.jpeg"/><Relationship Id="rId4" Type="http://schemas.openxmlformats.org/officeDocument/2006/relationships/hyperlink" Target="http://id.wikipedia.org/wiki/Hutan_rakyat"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translate.googleusercontent.com/translate_c?depth=1&amp;hl=fr&amp;prev=/search?q%3Dladang%2Bindonesia%26biw%3D1440%26bih%3D775&amp;rurl=translate.google.fr&amp;sl=id&amp;u=http://id.wikipedia.org/wiki/Tanah_subur&amp;usg=ALkJrhhoHYuYyOwqvUHcXAktWr5XaN5Atg" TargetMode="External"/><Relationship Id="rId3" Type="http://schemas.openxmlformats.org/officeDocument/2006/relationships/hyperlink" Target="http://translate.googleusercontent.com/translate_c?depth=1&amp;hl=fr&amp;prev=/search?q%3Dladang%2Bindonesia%26biw%3D1440%26bih%3D775&amp;rurl=translate.google.fr&amp;sl=id&amp;u=http://id.wikipedia.org/wiki/Pertanian&amp;usg=ALkJrhjdDfVY5u4zsiaC4fQ_QPrndVwK-A" TargetMode="External"/><Relationship Id="rId7" Type="http://schemas.openxmlformats.org/officeDocument/2006/relationships/hyperlink" Target="http://translate.googleusercontent.com/translate_c?depth=1&amp;hl=fr&amp;prev=/search?q%3Dladang%2Bindonesia%26biw%3D1440%26bih%3D775&amp;rurl=translate.google.fr&amp;sl=id&amp;u=http://id.wikipedia.org/wiki/Tanah&amp;usg=ALkJrhjaGFL5ZZhqUJFZLeMIbRr5XKw6Kg" TargetMode="External"/><Relationship Id="rId2" Type="http://schemas.openxmlformats.org/officeDocument/2006/relationships/image" Target="../media/image175.jpeg"/><Relationship Id="rId1" Type="http://schemas.openxmlformats.org/officeDocument/2006/relationships/slideLayout" Target="../slideLayouts/slideLayout7.xml"/><Relationship Id="rId6" Type="http://schemas.openxmlformats.org/officeDocument/2006/relationships/hyperlink" Target="http://translate.googleusercontent.com/translate_c?depth=1&amp;hl=fr&amp;prev=/search?q%3Dladang%2Bindonesia%26biw%3D1440%26bih%3D775&amp;rurl=translate.google.fr&amp;sl=id&amp;u=http://id.wikipedia.org/wiki/Ternak&amp;usg=ALkJrhgFTzk5JDnWmB4IiSTAtzNmgCF5ag" TargetMode="External"/><Relationship Id="rId5" Type="http://schemas.openxmlformats.org/officeDocument/2006/relationships/hyperlink" Target="http://translate.googleusercontent.com/translate_c?depth=1&amp;hl=fr&amp;prev=/search?q%3Dladang%2Bindonesia%26biw%3D1440%26bih%3D775&amp;rurl=translate.google.fr&amp;sl=id&amp;u=http://id.wikipedia.org/wiki/Padang_rumput&amp;usg=ALkJrhhsg-EgjGeWG5L9VXbflfbyFFlDYg" TargetMode="External"/><Relationship Id="rId10" Type="http://schemas.openxmlformats.org/officeDocument/2006/relationships/image" Target="../media/image176.jpeg"/><Relationship Id="rId4" Type="http://schemas.openxmlformats.org/officeDocument/2006/relationships/hyperlink" Target="http://translate.googleusercontent.com/translate_c?depth=1&amp;hl=fr&amp;prev=/search?q%3Dladang%2Bindonesia%26biw%3D1440%26bih%3D775&amp;rurl=translate.google.fr&amp;sl=id&amp;u=http://id.wikipedia.org/wiki/Tanaman&amp;usg=ALkJrhg3BaqyAlvRHFYbLObHbN-Qi5v6Rg" TargetMode="External"/><Relationship Id="rId9" Type="http://schemas.openxmlformats.org/officeDocument/2006/relationships/hyperlink" Target="http://id.wikipedia.org/wiki/Ladang"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83.jpeg"/><Relationship Id="rId13" Type="http://schemas.openxmlformats.org/officeDocument/2006/relationships/image" Target="../media/image188.jpeg"/><Relationship Id="rId18" Type="http://schemas.openxmlformats.org/officeDocument/2006/relationships/image" Target="../media/image192.jpeg"/><Relationship Id="rId3" Type="http://schemas.openxmlformats.org/officeDocument/2006/relationships/image" Target="../media/image178.jpeg"/><Relationship Id="rId7" Type="http://schemas.openxmlformats.org/officeDocument/2006/relationships/image" Target="../media/image182.jpeg"/><Relationship Id="rId12" Type="http://schemas.openxmlformats.org/officeDocument/2006/relationships/image" Target="../media/image187.jpeg"/><Relationship Id="rId17" Type="http://schemas.openxmlformats.org/officeDocument/2006/relationships/image" Target="../media/image191.jpeg"/><Relationship Id="rId2" Type="http://schemas.openxmlformats.org/officeDocument/2006/relationships/image" Target="../media/image177.jpeg"/><Relationship Id="rId16" Type="http://schemas.openxmlformats.org/officeDocument/2006/relationships/image" Target="../media/image113.jpeg"/><Relationship Id="rId1" Type="http://schemas.openxmlformats.org/officeDocument/2006/relationships/slideLayout" Target="../slideLayouts/slideLayout7.xml"/><Relationship Id="rId6" Type="http://schemas.openxmlformats.org/officeDocument/2006/relationships/image" Target="../media/image181.jpeg"/><Relationship Id="rId11" Type="http://schemas.openxmlformats.org/officeDocument/2006/relationships/image" Target="../media/image186.jpeg"/><Relationship Id="rId5" Type="http://schemas.openxmlformats.org/officeDocument/2006/relationships/image" Target="../media/image180.jpeg"/><Relationship Id="rId15" Type="http://schemas.openxmlformats.org/officeDocument/2006/relationships/image" Target="../media/image190.jpeg"/><Relationship Id="rId10" Type="http://schemas.openxmlformats.org/officeDocument/2006/relationships/image" Target="../media/image185.jpeg"/><Relationship Id="rId4" Type="http://schemas.openxmlformats.org/officeDocument/2006/relationships/image" Target="../media/image179.jpeg"/><Relationship Id="rId9" Type="http://schemas.openxmlformats.org/officeDocument/2006/relationships/image" Target="../media/image184.jpeg"/><Relationship Id="rId14" Type="http://schemas.openxmlformats.org/officeDocument/2006/relationships/image" Target="../media/image189.jpeg"/></Relationships>
</file>

<file path=ppt/slides/_rels/slide24.xml.rels><?xml version="1.0" encoding="UTF-8" standalone="yes"?>
<Relationships xmlns="http://schemas.openxmlformats.org/package/2006/relationships"><Relationship Id="rId8" Type="http://schemas.openxmlformats.org/officeDocument/2006/relationships/image" Target="../media/image199.jpeg"/><Relationship Id="rId13" Type="http://schemas.openxmlformats.org/officeDocument/2006/relationships/image" Target="../media/image203.jpeg"/><Relationship Id="rId3" Type="http://schemas.openxmlformats.org/officeDocument/2006/relationships/image" Target="../media/image194.jpeg"/><Relationship Id="rId7" Type="http://schemas.openxmlformats.org/officeDocument/2006/relationships/image" Target="../media/image198.jpeg"/><Relationship Id="rId12" Type="http://schemas.openxmlformats.org/officeDocument/2006/relationships/image" Target="../media/image202.jpeg"/><Relationship Id="rId2" Type="http://schemas.openxmlformats.org/officeDocument/2006/relationships/image" Target="../media/image193.jpeg"/><Relationship Id="rId1" Type="http://schemas.openxmlformats.org/officeDocument/2006/relationships/slideLayout" Target="../slideLayouts/slideLayout7.xml"/><Relationship Id="rId6" Type="http://schemas.openxmlformats.org/officeDocument/2006/relationships/image" Target="../media/image197.jpeg"/><Relationship Id="rId11" Type="http://schemas.openxmlformats.org/officeDocument/2006/relationships/image" Target="../media/image201.jpeg"/><Relationship Id="rId5" Type="http://schemas.openxmlformats.org/officeDocument/2006/relationships/image" Target="../media/image196.jpeg"/><Relationship Id="rId10" Type="http://schemas.openxmlformats.org/officeDocument/2006/relationships/hyperlink" Target="http://fr.wikipedia.org/wiki/Colocasia_esculenta" TargetMode="External"/><Relationship Id="rId4" Type="http://schemas.openxmlformats.org/officeDocument/2006/relationships/image" Target="../media/image195.jpeg"/><Relationship Id="rId9" Type="http://schemas.openxmlformats.org/officeDocument/2006/relationships/image" Target="../media/image200.jpeg"/></Relationships>
</file>

<file path=ppt/slides/_rels/slide25.xml.rels><?xml version="1.0" encoding="UTF-8" standalone="yes"?>
<Relationships xmlns="http://schemas.openxmlformats.org/package/2006/relationships"><Relationship Id="rId8" Type="http://schemas.openxmlformats.org/officeDocument/2006/relationships/image" Target="../media/image210.jpeg"/><Relationship Id="rId13" Type="http://schemas.openxmlformats.org/officeDocument/2006/relationships/image" Target="../media/image213.jpeg"/><Relationship Id="rId3" Type="http://schemas.openxmlformats.org/officeDocument/2006/relationships/image" Target="../media/image205.jpeg"/><Relationship Id="rId7" Type="http://schemas.openxmlformats.org/officeDocument/2006/relationships/image" Target="../media/image209.jpeg"/><Relationship Id="rId12" Type="http://schemas.openxmlformats.org/officeDocument/2006/relationships/image" Target="../media/image212.jpeg"/><Relationship Id="rId2" Type="http://schemas.openxmlformats.org/officeDocument/2006/relationships/image" Target="../media/image204.jpeg"/><Relationship Id="rId1" Type="http://schemas.openxmlformats.org/officeDocument/2006/relationships/slideLayout" Target="../slideLayouts/slideLayout7.xml"/><Relationship Id="rId6" Type="http://schemas.openxmlformats.org/officeDocument/2006/relationships/image" Target="../media/image208.jpeg"/><Relationship Id="rId11" Type="http://schemas.openxmlformats.org/officeDocument/2006/relationships/hyperlink" Target="http://vstbol.leidenuniv.nl/NHN/Image/L0006328_HERB.jpg" TargetMode="External"/><Relationship Id="rId5" Type="http://schemas.openxmlformats.org/officeDocument/2006/relationships/image" Target="../media/image207.jpeg"/><Relationship Id="rId10" Type="http://schemas.openxmlformats.org/officeDocument/2006/relationships/hyperlink" Target="http://translate.googleusercontent.com/translate_c?depth=1&amp;hl=fr&amp;prev=/search?q%3DPayena%2Bacuminata%26rlz%3D1C1GGGE_frFR479FR479%26espv%3D2%26biw%3D1440%26bih%3D732&amp;rurl=translate.google.fr&amp;sl=en&amp;u=http://en.wikipedia.org/wiki/Gutta-percha&amp;usg=ALkJrhjTakCzhOrKGKSKyDjopVpAS0WxEg" TargetMode="External"/><Relationship Id="rId4" Type="http://schemas.openxmlformats.org/officeDocument/2006/relationships/image" Target="../media/image206.jpeg"/><Relationship Id="rId9" Type="http://schemas.openxmlformats.org/officeDocument/2006/relationships/image" Target="../media/image211.jpeg"/></Relationships>
</file>

<file path=ppt/slides/_rels/slide26.xml.rels><?xml version="1.0" encoding="UTF-8" standalone="yes"?>
<Relationships xmlns="http://schemas.openxmlformats.org/package/2006/relationships"><Relationship Id="rId2" Type="http://schemas.openxmlformats.org/officeDocument/2006/relationships/hyperlink" Target="http://www.invasive.org/weedcd/species/5535.htm"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214.jpeg"/><Relationship Id="rId3" Type="http://schemas.openxmlformats.org/officeDocument/2006/relationships/hyperlink" Target="http://worldagroforestrycentre.net/sea/Publications/files/workingpaper/WP0035-04.PDF" TargetMode="External"/><Relationship Id="rId7" Type="http://schemas.openxmlformats.org/officeDocument/2006/relationships/hyperlink" Target="http://cybergeo.revues.org/pdf/25588" TargetMode="External"/><Relationship Id="rId2" Type="http://schemas.openxmlformats.org/officeDocument/2006/relationships/hyperlink" Target="http://horizon.documentation.ird.fr/exl-doc/pleins_textes/pleins_textes_6/b_fdi_35-36/42752.pdf" TargetMode="External"/><Relationship Id="rId1" Type="http://schemas.openxmlformats.org/officeDocument/2006/relationships/slideLayout" Target="../slideLayouts/slideLayout7.xml"/><Relationship Id="rId6" Type="http://schemas.openxmlformats.org/officeDocument/2006/relationships/hyperlink" Target="http://cybergeo.revues.org/25588?lang=en" TargetMode="External"/><Relationship Id="rId11" Type="http://schemas.openxmlformats.org/officeDocument/2006/relationships/image" Target="../media/image217.jpeg"/><Relationship Id="rId5" Type="http://schemas.openxmlformats.org/officeDocument/2006/relationships/hyperlink" Target="http://www.asb.cgiar.org/pdfwebdocs/PolicyBriefs_02French.pdf" TargetMode="External"/><Relationship Id="rId10" Type="http://schemas.openxmlformats.org/officeDocument/2006/relationships/image" Target="../media/image216.jpeg"/><Relationship Id="rId4" Type="http://schemas.openxmlformats.org/officeDocument/2006/relationships/hyperlink" Target="http://bft.cirad.fr/cd/BFT_278_65-75.pdf" TargetMode="External"/><Relationship Id="rId9" Type="http://schemas.openxmlformats.org/officeDocument/2006/relationships/image" Target="../media/image215.jpeg"/></Relationships>
</file>

<file path=ppt/slides/_rels/slide28.xml.rels><?xml version="1.0" encoding="UTF-8" standalone="yes"?>
<Relationships xmlns="http://schemas.openxmlformats.org/package/2006/relationships"><Relationship Id="rId3" Type="http://schemas.openxmlformats.org/officeDocument/2006/relationships/image" Target="../media/image219.jpeg"/><Relationship Id="rId7" Type="http://schemas.openxmlformats.org/officeDocument/2006/relationships/hyperlink" Target="https://www.frutafruta.com/global/agroforestry/index.html" TargetMode="External"/><Relationship Id="rId2" Type="http://schemas.openxmlformats.org/officeDocument/2006/relationships/image" Target="../media/image218.jpeg"/><Relationship Id="rId1" Type="http://schemas.openxmlformats.org/officeDocument/2006/relationships/slideLayout" Target="../slideLayouts/slideLayout7.xml"/><Relationship Id="rId6" Type="http://schemas.openxmlformats.org/officeDocument/2006/relationships/image" Target="../media/image222.jpeg"/><Relationship Id="rId5" Type="http://schemas.openxmlformats.org/officeDocument/2006/relationships/image" Target="../media/image221.jpeg"/><Relationship Id="rId4" Type="http://schemas.openxmlformats.org/officeDocument/2006/relationships/image" Target="../media/image220.jpeg"/></Relationships>
</file>

<file path=ppt/slides/_rels/slide29.xml.rels><?xml version="1.0" encoding="UTF-8" standalone="yes"?>
<Relationships xmlns="http://schemas.openxmlformats.org/package/2006/relationships"><Relationship Id="rId8" Type="http://schemas.openxmlformats.org/officeDocument/2006/relationships/image" Target="../media/image224.jpeg"/><Relationship Id="rId3" Type="http://schemas.openxmlformats.org/officeDocument/2006/relationships/hyperlink" Target="https://www.frutafruta.com/global/agroforestry/camta.html" TargetMode="External"/><Relationship Id="rId7" Type="http://schemas.openxmlformats.org/officeDocument/2006/relationships/image" Target="../media/image223.jpeg"/><Relationship Id="rId2" Type="http://schemas.openxmlformats.org/officeDocument/2006/relationships/hyperlink" Target="https://www.frutafruta.com/global/agroforestry/agroforestry.html" TargetMode="External"/><Relationship Id="rId1" Type="http://schemas.openxmlformats.org/officeDocument/2006/relationships/slideLayout" Target="../slideLayouts/slideLayout7.xml"/><Relationship Id="rId6" Type="http://schemas.openxmlformats.org/officeDocument/2006/relationships/hyperlink" Target="http://jica-net.jica.go.jp/lib2/07PRDM008/index_en.html" TargetMode="External"/><Relationship Id="rId5" Type="http://schemas.openxmlformats.org/officeDocument/2006/relationships/hyperlink" Target="http://www.jica.go.jp/brazil/portuguese/office/news/2011/220711-3.html" TargetMode="External"/><Relationship Id="rId4" Type="http://schemas.openxmlformats.org/officeDocument/2006/relationships/hyperlink" Target="https://www.frutafruta.com/global/agroforestry/index.html" TargetMode="External"/><Relationship Id="rId9" Type="http://schemas.openxmlformats.org/officeDocument/2006/relationships/image" Target="../media/image225.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hyperlink" Target="http://www.hear.org/" TargetMode="Externa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hyperlink" Target="http://www.arte.tv/guide/fr/049877-003/voyage-aux-ameriques" TargetMode="External"/><Relationship Id="rId2" Type="http://schemas.openxmlformats.org/officeDocument/2006/relationships/hyperlink" Target="http://fr.wikipedia.org/wiki/Annona_muricata"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archive.unu.edu/unupress/unupbooks/80824e/80824E07.htm"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editions.ird.fr/" TargetMode="External"/><Relationship Id="rId2" Type="http://schemas.openxmlformats.org/officeDocument/2006/relationships/hyperlink" Target="http://www.agroforestry.net/pubs/pubs.html" TargetMode="External"/><Relationship Id="rId1" Type="http://schemas.openxmlformats.org/officeDocument/2006/relationships/slideLayout" Target="../slideLayouts/slideLayout7.xml"/><Relationship Id="rId6" Type="http://schemas.openxmlformats.org/officeDocument/2006/relationships/image" Target="../media/image227.jpeg"/><Relationship Id="rId5" Type="http://schemas.openxmlformats.org/officeDocument/2006/relationships/image" Target="../media/image226.jpeg"/><Relationship Id="rId4" Type="http://schemas.openxmlformats.org/officeDocument/2006/relationships/hyperlink" Target="http://ageconsearch.umn.edu/bitstream/113815/2/TR44.pdf"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234.jpeg"/><Relationship Id="rId13" Type="http://schemas.openxmlformats.org/officeDocument/2006/relationships/image" Target="../media/image239.jpeg"/><Relationship Id="rId18" Type="http://schemas.openxmlformats.org/officeDocument/2006/relationships/image" Target="../media/image244.jpeg"/><Relationship Id="rId26" Type="http://schemas.openxmlformats.org/officeDocument/2006/relationships/image" Target="../media/image252.jpeg"/><Relationship Id="rId3" Type="http://schemas.openxmlformats.org/officeDocument/2006/relationships/image" Target="../media/image229.jpeg"/><Relationship Id="rId21" Type="http://schemas.openxmlformats.org/officeDocument/2006/relationships/image" Target="../media/image247.jpeg"/><Relationship Id="rId7" Type="http://schemas.openxmlformats.org/officeDocument/2006/relationships/image" Target="../media/image233.jpeg"/><Relationship Id="rId12" Type="http://schemas.openxmlformats.org/officeDocument/2006/relationships/image" Target="../media/image238.jpeg"/><Relationship Id="rId17" Type="http://schemas.openxmlformats.org/officeDocument/2006/relationships/image" Target="../media/image243.jpeg"/><Relationship Id="rId25" Type="http://schemas.openxmlformats.org/officeDocument/2006/relationships/image" Target="../media/image251.jpeg"/><Relationship Id="rId2" Type="http://schemas.openxmlformats.org/officeDocument/2006/relationships/image" Target="../media/image228.jpeg"/><Relationship Id="rId16" Type="http://schemas.openxmlformats.org/officeDocument/2006/relationships/image" Target="../media/image242.jpeg"/><Relationship Id="rId20" Type="http://schemas.openxmlformats.org/officeDocument/2006/relationships/image" Target="../media/image246.jpeg"/><Relationship Id="rId1" Type="http://schemas.openxmlformats.org/officeDocument/2006/relationships/slideLayout" Target="../slideLayouts/slideLayout7.xml"/><Relationship Id="rId6" Type="http://schemas.openxmlformats.org/officeDocument/2006/relationships/image" Target="../media/image232.jpeg"/><Relationship Id="rId11" Type="http://schemas.openxmlformats.org/officeDocument/2006/relationships/image" Target="../media/image237.jpeg"/><Relationship Id="rId24" Type="http://schemas.openxmlformats.org/officeDocument/2006/relationships/image" Target="../media/image250.jpeg"/><Relationship Id="rId5" Type="http://schemas.openxmlformats.org/officeDocument/2006/relationships/image" Target="../media/image231.jpeg"/><Relationship Id="rId15" Type="http://schemas.openxmlformats.org/officeDocument/2006/relationships/image" Target="../media/image241.jpeg"/><Relationship Id="rId23" Type="http://schemas.openxmlformats.org/officeDocument/2006/relationships/image" Target="../media/image249.jpeg"/><Relationship Id="rId10" Type="http://schemas.openxmlformats.org/officeDocument/2006/relationships/image" Target="../media/image236.jpeg"/><Relationship Id="rId19" Type="http://schemas.openxmlformats.org/officeDocument/2006/relationships/image" Target="../media/image245.jpeg"/><Relationship Id="rId4" Type="http://schemas.openxmlformats.org/officeDocument/2006/relationships/image" Target="../media/image230.jpeg"/><Relationship Id="rId9" Type="http://schemas.openxmlformats.org/officeDocument/2006/relationships/image" Target="../media/image235.jpeg"/><Relationship Id="rId14" Type="http://schemas.openxmlformats.org/officeDocument/2006/relationships/image" Target="../media/image240.jpeg"/><Relationship Id="rId22" Type="http://schemas.openxmlformats.org/officeDocument/2006/relationships/image" Target="../media/image248.jpeg"/></Relationships>
</file>

<file path=ppt/slides/_rels/slide34.xml.rels><?xml version="1.0" encoding="UTF-8" standalone="yes"?>
<Relationships xmlns="http://schemas.openxmlformats.org/package/2006/relationships"><Relationship Id="rId8" Type="http://schemas.openxmlformats.org/officeDocument/2006/relationships/image" Target="../media/image256.jpeg"/><Relationship Id="rId3" Type="http://schemas.openxmlformats.org/officeDocument/2006/relationships/hyperlink" Target="http://www.vanuatu-agriculture.com/" TargetMode="External"/><Relationship Id="rId7" Type="http://schemas.openxmlformats.org/officeDocument/2006/relationships/image" Target="../media/image255.jpeg"/><Relationship Id="rId2" Type="http://schemas.openxmlformats.org/officeDocument/2006/relationships/hyperlink" Target="http://horizon.documentation.ird.fr/exl-doc/pleins_textes/pleins_textes_6/b_fdi_49-50/010017225.pdf" TargetMode="External"/><Relationship Id="rId1" Type="http://schemas.openxmlformats.org/officeDocument/2006/relationships/slideLayout" Target="../slideLayouts/slideLayout7.xml"/><Relationship Id="rId6" Type="http://schemas.openxmlformats.org/officeDocument/2006/relationships/image" Target="../media/image254.jpeg"/><Relationship Id="rId5" Type="http://schemas.openxmlformats.org/officeDocument/2006/relationships/image" Target="../media/image253.jpeg"/><Relationship Id="rId4" Type="http://schemas.openxmlformats.org/officeDocument/2006/relationships/hyperlink" Target="http://horizon.documentation.ird.fr/exl-doc/pleins_textes/griseli/39110.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57.jpeg"/><Relationship Id="rId2" Type="http://schemas.openxmlformats.org/officeDocument/2006/relationships/hyperlink" Target="http://devag.tropical-agroecology.org/images/Devag/pdf/conference/fr/Deva-0512-24.pdf" TargetMode="External"/><Relationship Id="rId1" Type="http://schemas.openxmlformats.org/officeDocument/2006/relationships/slideLayout" Target="../slideLayouts/slideLayout7.xml"/><Relationship Id="rId4" Type="http://schemas.openxmlformats.org/officeDocument/2006/relationships/image" Target="../media/image258.jpeg"/></Relationships>
</file>

<file path=ppt/slides/_rels/slide36.xml.rels><?xml version="1.0" encoding="UTF-8" standalone="yes"?>
<Relationships xmlns="http://schemas.openxmlformats.org/package/2006/relationships"><Relationship Id="rId8" Type="http://schemas.openxmlformats.org/officeDocument/2006/relationships/image" Target="../media/image262.jpeg"/><Relationship Id="rId3" Type="http://schemas.openxmlformats.org/officeDocument/2006/relationships/hyperlink" Target="http://bft.cirad.fr/cd/BFT_321_7-20.pdf" TargetMode="External"/><Relationship Id="rId7" Type="http://schemas.openxmlformats.org/officeDocument/2006/relationships/hyperlink" Target="http://www.zoomsurhaiti.com/guided-tour/attraction/le-palais-sans-souci-de-milot-sur-les-traces-du-roi" TargetMode="External"/><Relationship Id="rId12" Type="http://schemas.openxmlformats.org/officeDocument/2006/relationships/image" Target="../media/image266.jpeg"/><Relationship Id="rId2" Type="http://schemas.openxmlformats.org/officeDocument/2006/relationships/image" Target="../media/image259.jpeg"/><Relationship Id="rId1" Type="http://schemas.openxmlformats.org/officeDocument/2006/relationships/slideLayout" Target="../slideLayouts/slideLayout7.xml"/><Relationship Id="rId6" Type="http://schemas.openxmlformats.org/officeDocument/2006/relationships/image" Target="../media/image261.jpeg"/><Relationship Id="rId11" Type="http://schemas.openxmlformats.org/officeDocument/2006/relationships/image" Target="../media/image265.jpeg"/><Relationship Id="rId5" Type="http://schemas.openxmlformats.org/officeDocument/2006/relationships/image" Target="../media/image260.jpeg"/><Relationship Id="rId10" Type="http://schemas.openxmlformats.org/officeDocument/2006/relationships/image" Target="../media/image264.jpeg"/><Relationship Id="rId4" Type="http://schemas.openxmlformats.org/officeDocument/2006/relationships/hyperlink" Target="http://ur-hortsys.cirad.fr/actualites/multifonctionnalite-des-jardins-creoles-haitiens" TargetMode="External"/><Relationship Id="rId9" Type="http://schemas.openxmlformats.org/officeDocument/2006/relationships/image" Target="../media/image263.jpeg"/></Relationships>
</file>

<file path=ppt/slides/_rels/slide37.xml.rels><?xml version="1.0" encoding="UTF-8" standalone="yes"?>
<Relationships xmlns="http://schemas.openxmlformats.org/package/2006/relationships"><Relationship Id="rId2" Type="http://schemas.openxmlformats.org/officeDocument/2006/relationships/hyperlink" Target="http://devag.tropical-agroecology.org/images/Devag/pdf/conference/fr/Deva-0512-24.pdf"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270.jpeg"/><Relationship Id="rId3" Type="http://schemas.openxmlformats.org/officeDocument/2006/relationships/image" Target="../media/image267.jpeg"/><Relationship Id="rId7" Type="http://schemas.openxmlformats.org/officeDocument/2006/relationships/image" Target="../media/image269.jpeg"/><Relationship Id="rId12" Type="http://schemas.openxmlformats.org/officeDocument/2006/relationships/image" Target="../media/image273.jpeg"/><Relationship Id="rId2" Type="http://schemas.openxmlformats.org/officeDocument/2006/relationships/hyperlink" Target="http://devag.tropical-agroecology.org/images/Devag/pdf/conference/fr/Deva-0512-24.pdf" TargetMode="External"/><Relationship Id="rId1" Type="http://schemas.openxmlformats.org/officeDocument/2006/relationships/slideLayout" Target="../slideLayouts/slideLayout7.xml"/><Relationship Id="rId6" Type="http://schemas.openxmlformats.org/officeDocument/2006/relationships/hyperlink" Target="http://fr.wikipedia.org/wiki/Cedrela_odorata" TargetMode="External"/><Relationship Id="rId11" Type="http://schemas.openxmlformats.org/officeDocument/2006/relationships/hyperlink" Target="http://www.sjtimber.com/Cenizaro--Samanea-Saman--Logs.html" TargetMode="External"/><Relationship Id="rId5" Type="http://schemas.openxmlformats.org/officeDocument/2006/relationships/hyperlink" Target="http://fr.wikipedia.org/wiki/Guyane" TargetMode="External"/><Relationship Id="rId10" Type="http://schemas.openxmlformats.org/officeDocument/2006/relationships/image" Target="../media/image272.jpeg"/><Relationship Id="rId4" Type="http://schemas.openxmlformats.org/officeDocument/2006/relationships/image" Target="../media/image268.jpeg"/><Relationship Id="rId9" Type="http://schemas.openxmlformats.org/officeDocument/2006/relationships/image" Target="../media/image271.jpeg"/></Relationships>
</file>

<file path=ppt/slides/_rels/slide39.xml.rels><?xml version="1.0" encoding="UTF-8" standalone="yes"?>
<Relationships xmlns="http://schemas.openxmlformats.org/package/2006/relationships"><Relationship Id="rId3" Type="http://schemas.openxmlformats.org/officeDocument/2006/relationships/image" Target="../media/image274.jpeg"/><Relationship Id="rId2" Type="http://schemas.openxmlformats.org/officeDocument/2006/relationships/hyperlink" Target="http://devag.tropical-agroecology.org/images/Devag/pdf/conference/fr/Deva-0512-24.pdf" TargetMode="External"/><Relationship Id="rId1" Type="http://schemas.openxmlformats.org/officeDocument/2006/relationships/slideLayout" Target="../slideLayouts/slideLayout7.xml"/><Relationship Id="rId5" Type="http://schemas.openxmlformats.org/officeDocument/2006/relationships/image" Target="../media/image275.jpeg"/><Relationship Id="rId4" Type="http://schemas.openxmlformats.org/officeDocument/2006/relationships/hyperlink" Target="http://lesbeauxjardins.com/cours/biodynamie/rythmes/lune/phase.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8" Type="http://schemas.openxmlformats.org/officeDocument/2006/relationships/image" Target="../media/image280.jpeg"/><Relationship Id="rId13" Type="http://schemas.openxmlformats.org/officeDocument/2006/relationships/hyperlink" Target="http://www.ctahr.hawaii.edu/forestry/trees/Samanea_Syzygium.html" TargetMode="External"/><Relationship Id="rId3" Type="http://schemas.openxmlformats.org/officeDocument/2006/relationships/hyperlink" Target="http://devag.tropical-agroecology.org/images/Devag/pdf/conference/fr/Deva-0512-24.pdf" TargetMode="External"/><Relationship Id="rId7" Type="http://schemas.openxmlformats.org/officeDocument/2006/relationships/image" Target="../media/image279.jpeg"/><Relationship Id="rId12" Type="http://schemas.openxmlformats.org/officeDocument/2006/relationships/hyperlink" Target="http://fr.wikipedia.org/wiki/Samanea_saman" TargetMode="External"/><Relationship Id="rId17" Type="http://schemas.openxmlformats.org/officeDocument/2006/relationships/image" Target="../media/image270.jpeg"/><Relationship Id="rId2" Type="http://schemas.openxmlformats.org/officeDocument/2006/relationships/notesSlide" Target="../notesSlides/notesSlide2.xml"/><Relationship Id="rId16" Type="http://schemas.openxmlformats.org/officeDocument/2006/relationships/image" Target="../media/image286.jpeg"/><Relationship Id="rId1" Type="http://schemas.openxmlformats.org/officeDocument/2006/relationships/slideLayout" Target="../slideLayouts/slideLayout7.xml"/><Relationship Id="rId6" Type="http://schemas.openxmlformats.org/officeDocument/2006/relationships/image" Target="../media/image278.jpeg"/><Relationship Id="rId11" Type="http://schemas.openxmlformats.org/officeDocument/2006/relationships/image" Target="../media/image283.jpeg"/><Relationship Id="rId5" Type="http://schemas.openxmlformats.org/officeDocument/2006/relationships/image" Target="../media/image277.jpeg"/><Relationship Id="rId15" Type="http://schemas.openxmlformats.org/officeDocument/2006/relationships/image" Target="../media/image285.jpeg"/><Relationship Id="rId10" Type="http://schemas.openxmlformats.org/officeDocument/2006/relationships/image" Target="../media/image282.jpeg"/><Relationship Id="rId4" Type="http://schemas.openxmlformats.org/officeDocument/2006/relationships/image" Target="../media/image276.jpeg"/><Relationship Id="rId9" Type="http://schemas.openxmlformats.org/officeDocument/2006/relationships/image" Target="../media/image281.jpeg"/><Relationship Id="rId14" Type="http://schemas.openxmlformats.org/officeDocument/2006/relationships/image" Target="../media/image284.jpeg"/></Relationships>
</file>

<file path=ppt/slides/_rels/slide41.xml.rels><?xml version="1.0" encoding="UTF-8" standalone="yes"?>
<Relationships xmlns="http://schemas.openxmlformats.org/package/2006/relationships"><Relationship Id="rId3" Type="http://schemas.openxmlformats.org/officeDocument/2006/relationships/hyperlink" Target="http://bft.cirad.fr/cd/BFT_321_7-20.pdf" TargetMode="External"/><Relationship Id="rId7" Type="http://schemas.openxmlformats.org/officeDocument/2006/relationships/image" Target="../media/image290.jpeg"/><Relationship Id="rId2" Type="http://schemas.openxmlformats.org/officeDocument/2006/relationships/hyperlink" Target="http://devag.tropical-agroecology.org/images/Devag/pdf/conference/fr/Deva-0512-24.pdf" TargetMode="External"/><Relationship Id="rId1" Type="http://schemas.openxmlformats.org/officeDocument/2006/relationships/slideLayout" Target="../slideLayouts/slideLayout7.xml"/><Relationship Id="rId6" Type="http://schemas.openxmlformats.org/officeDocument/2006/relationships/image" Target="../media/image289.jpeg"/><Relationship Id="rId5" Type="http://schemas.openxmlformats.org/officeDocument/2006/relationships/image" Target="../media/image288.jpeg"/><Relationship Id="rId4" Type="http://schemas.openxmlformats.org/officeDocument/2006/relationships/image" Target="../media/image287.jpeg"/></Relationships>
</file>

<file path=ppt/slides/_rels/slide42.xml.rels><?xml version="1.0" encoding="UTF-8" standalone="yes"?>
<Relationships xmlns="http://schemas.openxmlformats.org/package/2006/relationships"><Relationship Id="rId8" Type="http://schemas.openxmlformats.org/officeDocument/2006/relationships/hyperlink" Target="http://www.igapura.org/anjouan.htm" TargetMode="External"/><Relationship Id="rId3" Type="http://schemas.openxmlformats.org/officeDocument/2006/relationships/hyperlink" Target="http://www.comores-online.com/mwezinet/economie/images/technique-de-mise-en-place-et-entretien-de-haies-vives.pdf" TargetMode="External"/><Relationship Id="rId7" Type="http://schemas.openxmlformats.org/officeDocument/2006/relationships/image" Target="../media/image292.jpg"/><Relationship Id="rId2" Type="http://schemas.openxmlformats.org/officeDocument/2006/relationships/hyperlink" Target="http://www.comores-online.com/mwezinet/economie/images/embocagement-anjouan.pdf" TargetMode="External"/><Relationship Id="rId1" Type="http://schemas.openxmlformats.org/officeDocument/2006/relationships/slideLayout" Target="../slideLayouts/slideLayout7.xml"/><Relationship Id="rId6" Type="http://schemas.openxmlformats.org/officeDocument/2006/relationships/image" Target="../media/image291.jpg"/><Relationship Id="rId5" Type="http://schemas.openxmlformats.org/officeDocument/2006/relationships/hyperlink" Target="http://www.agriculture-biodiversite-oi.org/fr/Media/Images/Actu-S-informer/Embocagement" TargetMode="External"/><Relationship Id="rId4" Type="http://schemas.openxmlformats.org/officeDocument/2006/relationships/hyperlink" Target="http://www.ecddcomoros.org/2014/02/hands-on-support-from-dahari/" TargetMode="External"/><Relationship Id="rId9" Type="http://schemas.openxmlformats.org/officeDocument/2006/relationships/image" Target="../media/image293.jpg"/></Relationships>
</file>

<file path=ppt/slides/_rels/slide43.xml.rels><?xml version="1.0" encoding="UTF-8" standalone="yes"?>
<Relationships xmlns="http://schemas.openxmlformats.org/package/2006/relationships"><Relationship Id="rId8" Type="http://schemas.openxmlformats.org/officeDocument/2006/relationships/image" Target="../media/image294.jpeg"/><Relationship Id="rId3" Type="http://schemas.openxmlformats.org/officeDocument/2006/relationships/hyperlink" Target="http://www.lefaso.net/spip.php?article42515&amp;rubrique3" TargetMode="External"/><Relationship Id="rId7" Type="http://schemas.openxmlformats.org/officeDocument/2006/relationships/hyperlink" Target="http://www.salon.com/tech/htww/2008/09/11/helping_sawadogo/index.html" TargetMode="External"/><Relationship Id="rId2" Type="http://schemas.openxmlformats.org/officeDocument/2006/relationships/hyperlink" Target="mailto:bsanga2003@yahoo.fr" TargetMode="External"/><Relationship Id="rId1" Type="http://schemas.openxmlformats.org/officeDocument/2006/relationships/slideLayout" Target="../slideLayouts/slideLayout7.xml"/><Relationship Id="rId6" Type="http://schemas.openxmlformats.org/officeDocument/2006/relationships/hyperlink" Target="http://translate.googleusercontent.com/translate_c?hl=fr&amp;prev=/search?q=yacouba+sawadogo&amp;hl=fr&amp;biw=1259&amp;bih=789&amp;prmd=ivnsuo&amp;rurl=translate.google.fr&amp;sl=en&amp;u=http://www.salon.com/tech/htww/2008/09/11/helping_sawadogo/index.html&amp;usg=ALkJrhjqNnzVaURLMXi9M3hUWlqI3h9BEw" TargetMode="External"/><Relationship Id="rId5" Type="http://schemas.openxmlformats.org/officeDocument/2006/relationships/hyperlink" Target="http://www.worldbank.org/afr/ik/french/friknt77.htm" TargetMode="External"/><Relationship Id="rId4" Type="http://schemas.openxmlformats.org/officeDocument/2006/relationships/hyperlink" Target="http://en.wikipedia.org/wiki/Yacouba_Sawadogo"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301.jpeg"/><Relationship Id="rId13" Type="http://schemas.openxmlformats.org/officeDocument/2006/relationships/image" Target="../media/image306.jpeg"/><Relationship Id="rId18" Type="http://schemas.openxmlformats.org/officeDocument/2006/relationships/image" Target="../media/image311.jpeg"/><Relationship Id="rId26" Type="http://schemas.openxmlformats.org/officeDocument/2006/relationships/image" Target="../media/image319.jpeg"/><Relationship Id="rId3" Type="http://schemas.openxmlformats.org/officeDocument/2006/relationships/image" Target="../media/image296.jpeg"/><Relationship Id="rId21" Type="http://schemas.openxmlformats.org/officeDocument/2006/relationships/image" Target="../media/image314.jpeg"/><Relationship Id="rId7" Type="http://schemas.openxmlformats.org/officeDocument/2006/relationships/image" Target="../media/image300.jpeg"/><Relationship Id="rId12" Type="http://schemas.openxmlformats.org/officeDocument/2006/relationships/image" Target="../media/image305.jpeg"/><Relationship Id="rId17" Type="http://schemas.openxmlformats.org/officeDocument/2006/relationships/image" Target="../media/image310.jpeg"/><Relationship Id="rId25" Type="http://schemas.openxmlformats.org/officeDocument/2006/relationships/image" Target="../media/image318.jpeg"/><Relationship Id="rId2" Type="http://schemas.openxmlformats.org/officeDocument/2006/relationships/image" Target="../media/image295.jpeg"/><Relationship Id="rId16" Type="http://schemas.openxmlformats.org/officeDocument/2006/relationships/image" Target="../media/image309.jpeg"/><Relationship Id="rId20" Type="http://schemas.openxmlformats.org/officeDocument/2006/relationships/image" Target="../media/image313.jpeg"/><Relationship Id="rId29" Type="http://schemas.openxmlformats.org/officeDocument/2006/relationships/image" Target="../media/image322.jpeg"/><Relationship Id="rId1" Type="http://schemas.openxmlformats.org/officeDocument/2006/relationships/slideLayout" Target="../slideLayouts/slideLayout7.xml"/><Relationship Id="rId6" Type="http://schemas.openxmlformats.org/officeDocument/2006/relationships/image" Target="../media/image299.jpeg"/><Relationship Id="rId11" Type="http://schemas.openxmlformats.org/officeDocument/2006/relationships/image" Target="../media/image304.jpeg"/><Relationship Id="rId24" Type="http://schemas.openxmlformats.org/officeDocument/2006/relationships/image" Target="../media/image317.jpeg"/><Relationship Id="rId5" Type="http://schemas.openxmlformats.org/officeDocument/2006/relationships/image" Target="../media/image298.jpeg"/><Relationship Id="rId15" Type="http://schemas.openxmlformats.org/officeDocument/2006/relationships/image" Target="../media/image308.jpeg"/><Relationship Id="rId23" Type="http://schemas.openxmlformats.org/officeDocument/2006/relationships/image" Target="../media/image316.jpeg"/><Relationship Id="rId28" Type="http://schemas.openxmlformats.org/officeDocument/2006/relationships/image" Target="../media/image321.jpeg"/><Relationship Id="rId10" Type="http://schemas.openxmlformats.org/officeDocument/2006/relationships/image" Target="../media/image303.jpeg"/><Relationship Id="rId19" Type="http://schemas.openxmlformats.org/officeDocument/2006/relationships/image" Target="../media/image312.jpeg"/><Relationship Id="rId31" Type="http://schemas.openxmlformats.org/officeDocument/2006/relationships/image" Target="../media/image324.jpeg"/><Relationship Id="rId4" Type="http://schemas.openxmlformats.org/officeDocument/2006/relationships/image" Target="../media/image297.jpeg"/><Relationship Id="rId9" Type="http://schemas.openxmlformats.org/officeDocument/2006/relationships/image" Target="../media/image302.jpeg"/><Relationship Id="rId14" Type="http://schemas.openxmlformats.org/officeDocument/2006/relationships/image" Target="../media/image307.jpeg"/><Relationship Id="rId22" Type="http://schemas.openxmlformats.org/officeDocument/2006/relationships/image" Target="../media/image315.jpeg"/><Relationship Id="rId27" Type="http://schemas.openxmlformats.org/officeDocument/2006/relationships/image" Target="../media/image320.jpeg"/><Relationship Id="rId30" Type="http://schemas.openxmlformats.org/officeDocument/2006/relationships/image" Target="../media/image323.jpeg"/></Relationships>
</file>

<file path=ppt/slides/_rels/slide45.xml.rels><?xml version="1.0" encoding="UTF-8" standalone="yes"?>
<Relationships xmlns="http://schemas.openxmlformats.org/package/2006/relationships"><Relationship Id="rId8" Type="http://schemas.openxmlformats.org/officeDocument/2006/relationships/hyperlink" Target="http://bichettes-in-london.blogspot.fr/2012/11/chelsea-physic-garden.html" TargetMode="External"/><Relationship Id="rId3" Type="http://schemas.openxmlformats.org/officeDocument/2006/relationships/hyperlink" Target="http://www.clg-vigny-courbevoie.ac-versailles.fr/entree/college/Histoire/site%205F/Le%20site%20d'h%E9l%E8ne%205F.html" TargetMode="External"/><Relationship Id="rId7" Type="http://schemas.openxmlformats.org/officeDocument/2006/relationships/hyperlink" Target="http://www.mairie-lamballe.fr/accueil_lamballe/decouvrir_lamballe/circuit_et_visites/jardin_medieval" TargetMode="External"/><Relationship Id="rId2" Type="http://schemas.openxmlformats.org/officeDocument/2006/relationships/image" Target="../media/image325.jpeg"/><Relationship Id="rId1" Type="http://schemas.openxmlformats.org/officeDocument/2006/relationships/slideLayout" Target="../slideLayouts/slideLayout7.xml"/><Relationship Id="rId6" Type="http://schemas.openxmlformats.org/officeDocument/2006/relationships/hyperlink" Target="http://www.abritel.fr/location-vacances/p867941" TargetMode="External"/><Relationship Id="rId11" Type="http://schemas.openxmlformats.org/officeDocument/2006/relationships/hyperlink" Target="http://forum.nationstates.net/viewtopic.php?f=4&amp;t=111289&amp;start=25" TargetMode="External"/><Relationship Id="rId5" Type="http://schemas.openxmlformats.org/officeDocument/2006/relationships/image" Target="../media/image327.jpeg"/><Relationship Id="rId10" Type="http://schemas.openxmlformats.org/officeDocument/2006/relationships/image" Target="../media/image329.jpeg"/><Relationship Id="rId4" Type="http://schemas.openxmlformats.org/officeDocument/2006/relationships/image" Target="../media/image326.jpeg"/><Relationship Id="rId9" Type="http://schemas.openxmlformats.org/officeDocument/2006/relationships/image" Target="../media/image328.jpeg"/></Relationships>
</file>

<file path=ppt/slides/_rels/slide46.xml.rels><?xml version="1.0" encoding="UTF-8" standalone="yes"?>
<Relationships xmlns="http://schemas.openxmlformats.org/package/2006/relationships"><Relationship Id="rId8" Type="http://schemas.openxmlformats.org/officeDocument/2006/relationships/hyperlink" Target="http://fr.wikipedia.org/wiki/Shikoku" TargetMode="External"/><Relationship Id="rId13" Type="http://schemas.openxmlformats.org/officeDocument/2006/relationships/hyperlink" Target="http://fr.wikipedia.org/wiki/Menthol" TargetMode="External"/><Relationship Id="rId18" Type="http://schemas.openxmlformats.org/officeDocument/2006/relationships/hyperlink" Target="http://fr.wikipedia.org/wiki/M%C3%A9litte_%C3%A0_feuilles_de_m%C3%A9lisse" TargetMode="External"/><Relationship Id="rId26" Type="http://schemas.openxmlformats.org/officeDocument/2006/relationships/hyperlink" Target="http://translate.googleusercontent.com/translate_c?depth=1&amp;hl=fr&amp;prev=/search?q%3DPersicaria%2Bodorata%2B%2B%2BWikipedia%26biw%3D1440%26bih%3D775&amp;rurl=translate.google.fr&amp;sl=en&amp;u=http://en.wikipedia.org/wiki/Kho&amp;usg=ALkJrhjRN47_nBe_Hpy2VeJja6gMRhlipA" TargetMode="External"/><Relationship Id="rId3" Type="http://schemas.openxmlformats.org/officeDocument/2006/relationships/hyperlink" Target="http://fr.wikipedia.org/wiki/Condiment" TargetMode="External"/><Relationship Id="rId21" Type="http://schemas.openxmlformats.org/officeDocument/2006/relationships/hyperlink" Target="http://translate.googleusercontent.com/translate_c?depth=1&amp;hl=fr&amp;prev=/search?q%3DPersicaria%2Bodorata%2B%2B%2BWikipedia%26biw%3D1440%26bih%3D775&amp;rurl=translate.google.fr&amp;sl=en&amp;u=http://en.wikipedia.org/wiki/Vietnamese_cuisine&amp;usg=ALkJrhhgdNcdjWpp6apRsoSxaH81qUEiBQ" TargetMode="External"/><Relationship Id="rId7" Type="http://schemas.openxmlformats.org/officeDocument/2006/relationships/hyperlink" Target="http://fr.wikipedia.org/wiki/Honshu" TargetMode="External"/><Relationship Id="rId12" Type="http://schemas.openxmlformats.org/officeDocument/2006/relationships/hyperlink" Target="http://fr.wikipedia.org/w/index.php?title=Antihyst%C3%A9rique&amp;action=edit&amp;redlink=1" TargetMode="External"/><Relationship Id="rId17" Type="http://schemas.openxmlformats.org/officeDocument/2006/relationships/hyperlink" Target="http://en.wikipedia.org/wiki/Cryptotaenia" TargetMode="External"/><Relationship Id="rId25" Type="http://schemas.openxmlformats.org/officeDocument/2006/relationships/hyperlink" Target="http://translate.googleusercontent.com/translate_c?depth=1&amp;hl=fr&amp;prev=/search?q%3DPersicaria%2Bodorata%2B%2B%2BWikipedia%26biw%3D1440%26bih%3D775&amp;rurl=translate.google.fr&amp;sl=en&amp;u=http://en.wikipedia.org/wiki/Canh_chua&amp;usg=ALkJrhhyx_aPSP3U28ZgteL-4xB_N2DPww" TargetMode="External"/><Relationship Id="rId2" Type="http://schemas.openxmlformats.org/officeDocument/2006/relationships/hyperlink" Target="http://fr.wikipedia.org/wiki/Plectranthus_amboinicus" TargetMode="External"/><Relationship Id="rId16" Type="http://schemas.openxmlformats.org/officeDocument/2006/relationships/hyperlink" Target="http://translate.googleusercontent.com/translate_c?depth=1&amp;hl=fr&amp;prev=/search?q%3DMitsuba%2Bjaponica%2BWikipedia%26biw%3D1440%26bih%3D775&amp;rurl=translate.google.fr&amp;sl=en&amp;u=http://en.wikipedia.org/wiki/Garden_Angelica&amp;usg=ALkJrhhP24IM0lGBLY-Hm3eI7hjRYtTgYw" TargetMode="External"/><Relationship Id="rId20" Type="http://schemas.openxmlformats.org/officeDocument/2006/relationships/hyperlink" Target="http://en.wikipedia.org/wiki/Persicaria_odorata" TargetMode="External"/><Relationship Id="rId29" Type="http://schemas.openxmlformats.org/officeDocument/2006/relationships/hyperlink" Target="http://fr.wikipedia.org/wiki/Fleur" TargetMode="External"/><Relationship Id="rId1" Type="http://schemas.openxmlformats.org/officeDocument/2006/relationships/slideLayout" Target="../slideLayouts/slideLayout7.xml"/><Relationship Id="rId6" Type="http://schemas.openxmlformats.org/officeDocument/2006/relationships/hyperlink" Target="http://fr.wikipedia.org/wiki/Shiso" TargetMode="External"/><Relationship Id="rId11" Type="http://schemas.openxmlformats.org/officeDocument/2006/relationships/hyperlink" Target="http://fr.wikipedia.org/wiki/Antispasmodique" TargetMode="External"/><Relationship Id="rId24" Type="http://schemas.openxmlformats.org/officeDocument/2006/relationships/hyperlink" Target="http://translate.googleusercontent.com/translate_c?depth=1&amp;hl=fr&amp;prev=/search?q%3DPersicaria%2Bodorata%2B%2B%2BWikipedia%26biw%3D1440%26bih%3D775&amp;rurl=translate.google.fr&amp;sl=en&amp;u=http://en.wikipedia.org/wiki/Summer_roll&amp;usg=ALkJrhg2S3Ke9dczQwLgQnoNWVmjM9C0pA" TargetMode="External"/><Relationship Id="rId32" Type="http://schemas.openxmlformats.org/officeDocument/2006/relationships/hyperlink" Target="http://en.wikipedia.org/wiki/Monarda_didyma" TargetMode="External"/><Relationship Id="rId5" Type="http://schemas.openxmlformats.org/officeDocument/2006/relationships/hyperlink" Target="http://fr.wikipedia.org/wiki/Carambolier" TargetMode="External"/><Relationship Id="rId15" Type="http://schemas.openxmlformats.org/officeDocument/2006/relationships/hyperlink" Target="http://fr.wikipedia.org/wiki/Nepeta" TargetMode="External"/><Relationship Id="rId23" Type="http://schemas.openxmlformats.org/officeDocument/2006/relationships/hyperlink" Target="http://translate.googleusercontent.com/translate_c?depth=1&amp;hl=fr&amp;prev=/search?q%3DPersicaria%2Bodorata%2B%2B%2BWikipedia%26biw%3D1440%26bih%3D775&amp;rurl=translate.google.fr&amp;sl=en&amp;u=http://en.wikipedia.org/wiki/Chicken_salad&amp;usg=ALkJrhjhcCJbMWp8oXT214SEWKBURcnx5A" TargetMode="External"/><Relationship Id="rId28" Type="http://schemas.openxmlformats.org/officeDocument/2006/relationships/hyperlink" Target="http://fr.wikipedia.org/wiki/Feuille" TargetMode="External"/><Relationship Id="rId10" Type="http://schemas.openxmlformats.org/officeDocument/2006/relationships/hyperlink" Target="http://fr.wikipedia.org/wiki/Plante_m%C3%A9dicinale" TargetMode="External"/><Relationship Id="rId19" Type="http://schemas.openxmlformats.org/officeDocument/2006/relationships/hyperlink" Target="http://en.wikipedia.org/wiki/Melittis" TargetMode="External"/><Relationship Id="rId31" Type="http://schemas.openxmlformats.org/officeDocument/2006/relationships/hyperlink" Target="http://fr.wikipedia.org/wiki/Monarde" TargetMode="External"/><Relationship Id="rId4" Type="http://schemas.openxmlformats.org/officeDocument/2006/relationships/hyperlink" Target="http://fr.wikipedia.org/wiki/Aromate" TargetMode="External"/><Relationship Id="rId9" Type="http://schemas.openxmlformats.org/officeDocument/2006/relationships/hyperlink" Target="http://cultorfelix.blogspot.fr/" TargetMode="External"/><Relationship Id="rId14" Type="http://schemas.openxmlformats.org/officeDocument/2006/relationships/hyperlink" Target="http://fr.wikipedia.org/wiki/Cataire" TargetMode="External"/><Relationship Id="rId22" Type="http://schemas.openxmlformats.org/officeDocument/2006/relationships/hyperlink" Target="http://translate.googleusercontent.com/translate_c?depth=1&amp;hl=fr&amp;prev=/search?q%3DPersicaria%2Bodorata%2B%2B%2BWikipedia%26biw%3D1440%26bih%3D775&amp;rurl=translate.google.fr&amp;sl=en&amp;u=http://en.wikipedia.org/wiki/Persicaria_odorata&amp;usg=ALkJrhh3JLBVRv2iWD0P8DwhsVTXDRNmUA#cite_note-1" TargetMode="External"/><Relationship Id="rId27" Type="http://schemas.openxmlformats.org/officeDocument/2006/relationships/hyperlink" Target="http://fr.wikipedia.org/wiki/Polygonum_odoratum" TargetMode="External"/><Relationship Id="rId30" Type="http://schemas.openxmlformats.org/officeDocument/2006/relationships/hyperlink" Target="http://translate.googleusercontent.com/translate_c?depth=1&amp;hl=fr&amp;prev=/search?q%3DMonarda%2Bdidyma%2B%2B%2BWikipedia%26biw%3D1440%26bih%3D775&amp;rurl=translate.google.fr&amp;sl=en&amp;u=http://en.wikipedia.org/wiki/Bergamot_orange&amp;usg=ALkJrhig0uCPop9Up0egUJ5mf--TRHft7w"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translate.googleusercontent.com/translate_c?depth=1&amp;hl=fr&amp;prev=/search?q%3DAgastache%2Bfoeniculum%2B%2B%2BWikipedia%26biw%3D1440%26bih%3D775&amp;rurl=translate.google.fr&amp;sl=en&amp;u=http://en.wikipedia.org/wiki/Salad&amp;usg=ALkJrhgvEyAF2jLe-vy2qnICv_0jSGKvpA" TargetMode="External"/><Relationship Id="rId13" Type="http://schemas.openxmlformats.org/officeDocument/2006/relationships/hyperlink" Target="http://fr.wikipedia.org/wiki/Chia" TargetMode="External"/><Relationship Id="rId3" Type="http://schemas.openxmlformats.org/officeDocument/2006/relationships/hyperlink" Target="http://fr.wikipedia.org/wiki/Herbe_aromatique" TargetMode="External"/><Relationship Id="rId7" Type="http://schemas.openxmlformats.org/officeDocument/2006/relationships/hyperlink" Target="http://translate.googleusercontent.com/translate_c?depth=1&amp;hl=fr&amp;prev=/search?q%3DAgastache%2Bfoeniculum%2B%2B%2BWikipedia%26biw%3D1440%26bih%3D775&amp;rurl=translate.google.fr&amp;sl=en&amp;u=http://en.wikipedia.org/wiki/Potpourri&amp;usg=ALkJrhgenMDCHqQUQOTnOa8fgpWWzq2Wsg" TargetMode="External"/><Relationship Id="rId12" Type="http://schemas.openxmlformats.org/officeDocument/2006/relationships/hyperlink" Target="http://en.wikipedia.org/wiki/Vernonia_amygdalina" TargetMode="External"/><Relationship Id="rId17" Type="http://schemas.openxmlformats.org/officeDocument/2006/relationships/image" Target="../media/image333.jpeg"/><Relationship Id="rId2" Type="http://schemas.openxmlformats.org/officeDocument/2006/relationships/hyperlink" Target="http://fr.wikipedia.org/wiki/Plante_aromatique" TargetMode="External"/><Relationship Id="rId16" Type="http://schemas.openxmlformats.org/officeDocument/2006/relationships/image" Target="../media/image332.jpeg"/><Relationship Id="rId1" Type="http://schemas.openxmlformats.org/officeDocument/2006/relationships/slideLayout" Target="../slideLayouts/slideLayout7.xml"/><Relationship Id="rId6" Type="http://schemas.openxmlformats.org/officeDocument/2006/relationships/hyperlink" Target="http://translate.googleusercontent.com/translate_c?depth=1&amp;hl=fr&amp;prev=/search?q%3DAgastache%2Bfoeniculum%2B%2B%2BWikipedia%26biw%3D1440%26bih%3D775&amp;rurl=translate.google.fr&amp;sl=en&amp;u=http://en.wikipedia.org/wiki/Tea&amp;usg=ALkJrhg8A741vpLKWkQbfM1esqTz3kVTJw" TargetMode="External"/><Relationship Id="rId11" Type="http://schemas.openxmlformats.org/officeDocument/2006/relationships/hyperlink" Target="http://en.wikipedia.org/wiki/Chimpanzee" TargetMode="External"/><Relationship Id="rId5" Type="http://schemas.openxmlformats.org/officeDocument/2006/relationships/hyperlink" Target="http://translate.googleusercontent.com/translate_c?depth=1&amp;hl=fr&amp;prev=/search?q%3DAgastache%2Bfoeniculum%2B%2B%2BWikipedia%26biw%3D1440%26bih%3D775&amp;rurl=translate.google.fr&amp;sl=en&amp;u=http://en.wikipedia.org/wiki/Agastache_foeniculum&amp;usg=ALkJrhht2UT91IDkkKAWK26DFNcYCz0Pmw#cite_note-finegar-5" TargetMode="External"/><Relationship Id="rId15" Type="http://schemas.openxmlformats.org/officeDocument/2006/relationships/image" Target="../media/image331.jpeg"/><Relationship Id="rId10" Type="http://schemas.openxmlformats.org/officeDocument/2006/relationships/hyperlink" Target="http://en.wikipedia.org/wiki/Agastache_foeniculum" TargetMode="External"/><Relationship Id="rId4" Type="http://schemas.openxmlformats.org/officeDocument/2006/relationships/hyperlink" Target="http://fr.wikipedia.org/wiki/Flore_mellif%C3%A8re" TargetMode="External"/><Relationship Id="rId9" Type="http://schemas.openxmlformats.org/officeDocument/2006/relationships/hyperlink" Target="http://fr.wikipedia.org/wiki/Agastache_foeniculum" TargetMode="External"/><Relationship Id="rId14" Type="http://schemas.openxmlformats.org/officeDocument/2006/relationships/image" Target="../media/image330.jpeg"/></Relationships>
</file>

<file path=ppt/slides/_rels/slide48.xml.rels><?xml version="1.0" encoding="UTF-8" standalone="yes"?>
<Relationships xmlns="http://schemas.openxmlformats.org/package/2006/relationships"><Relationship Id="rId8" Type="http://schemas.openxmlformats.org/officeDocument/2006/relationships/hyperlink" Target="https://www.google.fr/search?biw=1440&amp;bih=732&amp;q=monarda+citriodora&amp;stick=H4sIAAAAAAAAAGOovnz8BQMDgzYHsxCnfq6-gUl8VnyhEphpUZ6RZKQl6FdaUpRZkpmfF5yZklqeWFl8Z6fGNb6tBlbMn738Xr43V8r6YOsLAEMfSt5IAAAA&amp;sa=X&amp;ei=yIAUVPnvOYbTaLj3gqAG&amp;ved=0CMMBEMQNMBc" TargetMode="External"/><Relationship Id="rId3" Type="http://schemas.openxmlformats.org/officeDocument/2006/relationships/image" Target="../media/image335.jpeg"/><Relationship Id="rId7" Type="http://schemas.openxmlformats.org/officeDocument/2006/relationships/image" Target="../media/image339.jpeg"/><Relationship Id="rId2" Type="http://schemas.openxmlformats.org/officeDocument/2006/relationships/image" Target="../media/image334.jpeg"/><Relationship Id="rId1" Type="http://schemas.openxmlformats.org/officeDocument/2006/relationships/slideLayout" Target="../slideLayouts/slideLayout7.xml"/><Relationship Id="rId6" Type="http://schemas.openxmlformats.org/officeDocument/2006/relationships/image" Target="../media/image338.jpeg"/><Relationship Id="rId11" Type="http://schemas.openxmlformats.org/officeDocument/2006/relationships/image" Target="../media/image342.jpeg"/><Relationship Id="rId5" Type="http://schemas.openxmlformats.org/officeDocument/2006/relationships/image" Target="../media/image337.jpeg"/><Relationship Id="rId10" Type="http://schemas.openxmlformats.org/officeDocument/2006/relationships/image" Target="../media/image341.jpeg"/><Relationship Id="rId4" Type="http://schemas.openxmlformats.org/officeDocument/2006/relationships/image" Target="../media/image336.jpeg"/><Relationship Id="rId9" Type="http://schemas.openxmlformats.org/officeDocument/2006/relationships/image" Target="../media/image340.jpeg"/></Relationships>
</file>

<file path=ppt/slides/_rels/slide49.xml.rels><?xml version="1.0" encoding="UTF-8" standalone="yes"?>
<Relationships xmlns="http://schemas.openxmlformats.org/package/2006/relationships"><Relationship Id="rId8" Type="http://schemas.openxmlformats.org/officeDocument/2006/relationships/hyperlink" Target="http://translate.googleusercontent.com/translate_c?depth=1&amp;hl=fr&amp;prev=search&amp;rurl=translate.google.fr&amp;sl=en&amp;u=http://en.wikipedia.org/wiki/Diarrhea&amp;usg=ALkJrhg1S-VV9wXqMjssIwdFBJCbrMv-Vw" TargetMode="External"/><Relationship Id="rId13" Type="http://schemas.openxmlformats.org/officeDocument/2006/relationships/image" Target="../media/image344.jpeg"/><Relationship Id="rId18" Type="http://schemas.openxmlformats.org/officeDocument/2006/relationships/image" Target="../media/image348.jpeg"/><Relationship Id="rId3" Type="http://schemas.openxmlformats.org/officeDocument/2006/relationships/hyperlink" Target="http://fr.wikipedia.org/wiki/Moringa_oleifera" TargetMode="External"/><Relationship Id="rId21" Type="http://schemas.openxmlformats.org/officeDocument/2006/relationships/image" Target="../media/image351.jpeg"/><Relationship Id="rId7" Type="http://schemas.openxmlformats.org/officeDocument/2006/relationships/hyperlink" Target="http://translate.googleusercontent.com/translate_c?depth=1&amp;hl=fr&amp;prev=search&amp;rurl=translate.google.fr&amp;sl=en&amp;u=http://en.wikipedia.org/wiki/Dracunculiasis&amp;usg=ALkJrhiKo89ML6TLmtOJ8VpKRsigbOI8KA" TargetMode="External"/><Relationship Id="rId12" Type="http://schemas.openxmlformats.org/officeDocument/2006/relationships/hyperlink" Target="http://translate.googleusercontent.com/translate_c?depth=1&amp;hl=fr&amp;prev=search&amp;rurl=translate.google.fr&amp;sl=en&amp;u=http://en.wikipedia.org/wiki/Snakebite&amp;usg=ALkJrhjatcwtpx9sk3a6fMJDk5gyhO1xfA" TargetMode="External"/><Relationship Id="rId17" Type="http://schemas.openxmlformats.org/officeDocument/2006/relationships/image" Target="../media/image347.jpeg"/><Relationship Id="rId2" Type="http://schemas.openxmlformats.org/officeDocument/2006/relationships/image" Target="../media/image343.jpeg"/><Relationship Id="rId16" Type="http://schemas.openxmlformats.org/officeDocument/2006/relationships/image" Target="../media/image346.jpeg"/><Relationship Id="rId20" Type="http://schemas.openxmlformats.org/officeDocument/2006/relationships/image" Target="../media/image350.jpeg"/><Relationship Id="rId1" Type="http://schemas.openxmlformats.org/officeDocument/2006/relationships/slideLayout" Target="../slideLayouts/slideLayout7.xml"/><Relationship Id="rId6" Type="http://schemas.openxmlformats.org/officeDocument/2006/relationships/hyperlink" Target="http://translate.googleusercontent.com/translate_c?depth=1&amp;hl=fr&amp;prev=search&amp;rurl=translate.google.fr&amp;sl=en&amp;u=http://en.wikipedia.org/wiki/Intestines&amp;usg=ALkJrhhBv5uFkcu6NbxJgnFE--tYeK71Cg" TargetMode="External"/><Relationship Id="rId11" Type="http://schemas.openxmlformats.org/officeDocument/2006/relationships/hyperlink" Target="http://translate.googleusercontent.com/translate_c?depth=1&amp;hl=fr&amp;prev=search&amp;rurl=translate.google.fr&amp;sl=en&amp;u=http://en.wikipedia.org/wiki/Toothache&amp;usg=ALkJrhhmCpVmR6IQpJjifTyKDFysU3Febg" TargetMode="External"/><Relationship Id="rId5" Type="http://schemas.openxmlformats.org/officeDocument/2006/relationships/hyperlink" Target="http://translate.googleusercontent.com/translate_c?depth=1&amp;hl=fr&amp;prev=search&amp;rurl=translate.google.fr&amp;sl=en&amp;u=http://en.wikipedia.org/wiki/Parasitism&amp;usg=ALkJrhhqrldIi_VW0QMNLj55aWWy9xvzJw" TargetMode="External"/><Relationship Id="rId15" Type="http://schemas.openxmlformats.org/officeDocument/2006/relationships/image" Target="../media/image345.jpeg"/><Relationship Id="rId23" Type="http://schemas.openxmlformats.org/officeDocument/2006/relationships/image" Target="../media/image353.jpeg"/><Relationship Id="rId10" Type="http://schemas.openxmlformats.org/officeDocument/2006/relationships/hyperlink" Target="http://translate.googleusercontent.com/translate_c?depth=1&amp;hl=fr&amp;prev=search&amp;rurl=translate.google.fr&amp;sl=en&amp;u=http://en.wikipedia.org/wiki/Respiratory_tract_infection&amp;usg=ALkJrhjOBo932QD6ucNf55-OYnNDo-s5-g" TargetMode="External"/><Relationship Id="rId19" Type="http://schemas.openxmlformats.org/officeDocument/2006/relationships/image" Target="../media/image349.jpeg"/><Relationship Id="rId4" Type="http://schemas.openxmlformats.org/officeDocument/2006/relationships/hyperlink" Target="http://translate.googleusercontent.com/translate_c?depth=1&amp;hl=fr&amp;prev=search&amp;rurl=translate.google.fr&amp;sl=en&amp;u=http://en.wikipedia.org/wiki/Worm&amp;usg=ALkJrhge29OuxJn_eFOh87pnTaYIlpG5Hg" TargetMode="External"/><Relationship Id="rId9" Type="http://schemas.openxmlformats.org/officeDocument/2006/relationships/hyperlink" Target="http://translate.googleusercontent.com/translate_c?depth=1&amp;hl=fr&amp;prev=search&amp;rurl=translate.google.fr&amp;sl=en&amp;u=http://en.wikipedia.org/wiki/Gastroenteritis&amp;usg=ALkJrhiXe0bnPXkBnVN3FCivc8hql1Sc3Q" TargetMode="External"/><Relationship Id="rId14" Type="http://schemas.openxmlformats.org/officeDocument/2006/relationships/image" Target="../media/image331.jpeg"/><Relationship Id="rId22" Type="http://schemas.openxmlformats.org/officeDocument/2006/relationships/image" Target="../media/image352.jpeg"/></Relationships>
</file>

<file path=ppt/slides/_rels/slide5.xml.rels><?xml version="1.0" encoding="UTF-8" standalone="yes"?>
<Relationships xmlns="http://schemas.openxmlformats.org/package/2006/relationships"><Relationship Id="rId8" Type="http://schemas.openxmlformats.org/officeDocument/2006/relationships/hyperlink" Target="http://fr.wikipedia.org/wiki/Clairi%C3%A8re" TargetMode="External"/><Relationship Id="rId3" Type="http://schemas.openxmlformats.org/officeDocument/2006/relationships/hyperlink" Target="http://fr.wikipedia.org/wiki/Agroforesterie#cite_note-2" TargetMode="External"/><Relationship Id="rId7" Type="http://schemas.openxmlformats.org/officeDocument/2006/relationships/hyperlink" Target="http://fr.wikipedia.org/wiki/Cultures_associ%C3%A9es" TargetMode="External"/><Relationship Id="rId2" Type="http://schemas.openxmlformats.org/officeDocument/2006/relationships/hyperlink" Target="http://fr.wikipedia.org/wiki/Agroforesterie#cite_note-1" TargetMode="External"/><Relationship Id="rId1" Type="http://schemas.openxmlformats.org/officeDocument/2006/relationships/slideLayout" Target="../slideLayouts/slideLayout1.xml"/><Relationship Id="rId6" Type="http://schemas.openxmlformats.org/officeDocument/2006/relationships/hyperlink" Target="http://fr.wikipedia.org/wiki/Complantation" TargetMode="External"/><Relationship Id="rId11" Type="http://schemas.openxmlformats.org/officeDocument/2006/relationships/hyperlink" Target="http://blog.worldagroforestry.org/index.php/2013/03/26/creating-complex-agroforestry-systems-in-northwest-viet-nam/" TargetMode="External"/><Relationship Id="rId5" Type="http://schemas.openxmlformats.org/officeDocument/2006/relationships/hyperlink" Target="http://fr.wikipedia.org/wiki/1970" TargetMode="External"/><Relationship Id="rId10" Type="http://schemas.openxmlformats.org/officeDocument/2006/relationships/image" Target="../media/image15.jpeg"/><Relationship Id="rId4" Type="http://schemas.openxmlformats.org/officeDocument/2006/relationships/hyperlink" Target="http://fr.wikipedia.org/wiki/N%C3%A9ologisme" TargetMode="External"/><Relationship Id="rId9" Type="http://schemas.openxmlformats.org/officeDocument/2006/relationships/hyperlink" Target="http://fr.wikipedia.org/wiki/Silvopastoralisme" TargetMode="External"/></Relationships>
</file>

<file path=ppt/slides/_rels/slide50.xml.rels><?xml version="1.0" encoding="UTF-8" standalone="yes"?>
<Relationships xmlns="http://schemas.openxmlformats.org/package/2006/relationships"><Relationship Id="rId8" Type="http://schemas.openxmlformats.org/officeDocument/2006/relationships/image" Target="../media/image357.jpeg"/><Relationship Id="rId13" Type="http://schemas.openxmlformats.org/officeDocument/2006/relationships/image" Target="../media/image362.jpeg"/><Relationship Id="rId18" Type="http://schemas.openxmlformats.org/officeDocument/2006/relationships/image" Target="../media/image366.jpeg"/><Relationship Id="rId3" Type="http://schemas.openxmlformats.org/officeDocument/2006/relationships/hyperlink" Target="http://database.prota.org/PROTAhtml/Piliostigma%20thonningii_Fr.htm" TargetMode="External"/><Relationship Id="rId7" Type="http://schemas.openxmlformats.org/officeDocument/2006/relationships/image" Target="../media/image356.jpeg"/><Relationship Id="rId12" Type="http://schemas.openxmlformats.org/officeDocument/2006/relationships/image" Target="../media/image361.jpeg"/><Relationship Id="rId17" Type="http://schemas.openxmlformats.org/officeDocument/2006/relationships/image" Target="../media/image365.jpeg"/><Relationship Id="rId2" Type="http://schemas.openxmlformats.org/officeDocument/2006/relationships/image" Target="../media/image343.jpeg"/><Relationship Id="rId16" Type="http://schemas.openxmlformats.org/officeDocument/2006/relationships/hyperlink" Target="http://www.mampuya.org/plantes/arbre_soie.html" TargetMode="External"/><Relationship Id="rId1" Type="http://schemas.openxmlformats.org/officeDocument/2006/relationships/slideLayout" Target="../slideLayouts/slideLayout7.xml"/><Relationship Id="rId6" Type="http://schemas.openxmlformats.org/officeDocument/2006/relationships/image" Target="../media/image355.jpeg"/><Relationship Id="rId11" Type="http://schemas.openxmlformats.org/officeDocument/2006/relationships/image" Target="../media/image360.jpeg"/><Relationship Id="rId5" Type="http://schemas.openxmlformats.org/officeDocument/2006/relationships/image" Target="../media/image354.jpeg"/><Relationship Id="rId15" Type="http://schemas.openxmlformats.org/officeDocument/2006/relationships/image" Target="../media/image364.jpeg"/><Relationship Id="rId10" Type="http://schemas.openxmlformats.org/officeDocument/2006/relationships/image" Target="../media/image359.jpeg"/><Relationship Id="rId19" Type="http://schemas.openxmlformats.org/officeDocument/2006/relationships/image" Target="../media/image367.jpeg"/><Relationship Id="rId4" Type="http://schemas.openxmlformats.org/officeDocument/2006/relationships/hyperlink" Target="http://www.rain-tree.com/mullaca.htm" TargetMode="External"/><Relationship Id="rId9" Type="http://schemas.openxmlformats.org/officeDocument/2006/relationships/image" Target="../media/image358.jpeg"/><Relationship Id="rId14" Type="http://schemas.openxmlformats.org/officeDocument/2006/relationships/image" Target="../media/image363.jpeg"/></Relationships>
</file>

<file path=ppt/slides/_rels/slide51.xml.rels><?xml version="1.0" encoding="UTF-8" standalone="yes"?>
<Relationships xmlns="http://schemas.openxmlformats.org/package/2006/relationships"><Relationship Id="rId8" Type="http://schemas.openxmlformats.org/officeDocument/2006/relationships/hyperlink" Target="http://fr.wikipedia.org/wiki/Papayer" TargetMode="External"/><Relationship Id="rId3" Type="http://schemas.openxmlformats.org/officeDocument/2006/relationships/image" Target="../media/image368.jpeg"/><Relationship Id="rId7" Type="http://schemas.openxmlformats.org/officeDocument/2006/relationships/image" Target="../media/image372.jpeg"/><Relationship Id="rId2" Type="http://schemas.openxmlformats.org/officeDocument/2006/relationships/image" Target="../media/image343.jpeg"/><Relationship Id="rId1" Type="http://schemas.openxmlformats.org/officeDocument/2006/relationships/slideLayout" Target="../slideLayouts/slideLayout7.xml"/><Relationship Id="rId6" Type="http://schemas.openxmlformats.org/officeDocument/2006/relationships/image" Target="../media/image371.jpeg"/><Relationship Id="rId11" Type="http://schemas.openxmlformats.org/officeDocument/2006/relationships/image" Target="../media/image375.jpeg"/><Relationship Id="rId5" Type="http://schemas.openxmlformats.org/officeDocument/2006/relationships/image" Target="../media/image370.jpeg"/><Relationship Id="rId10" Type="http://schemas.openxmlformats.org/officeDocument/2006/relationships/image" Target="../media/image374.jpeg"/><Relationship Id="rId4" Type="http://schemas.openxmlformats.org/officeDocument/2006/relationships/image" Target="../media/image369.jpeg"/><Relationship Id="rId9" Type="http://schemas.openxmlformats.org/officeDocument/2006/relationships/image" Target="../media/image373.jpeg"/></Relationships>
</file>

<file path=ppt/slides/_rels/slide52.xml.rels><?xml version="1.0" encoding="UTF-8" standalone="yes"?>
<Relationships xmlns="http://schemas.openxmlformats.org/package/2006/relationships"><Relationship Id="rId8" Type="http://schemas.openxmlformats.org/officeDocument/2006/relationships/image" Target="../media/image336.jpeg"/><Relationship Id="rId13" Type="http://schemas.openxmlformats.org/officeDocument/2006/relationships/hyperlink" Target="http://fr.wikipedia.org/wiki/Fleur" TargetMode="External"/><Relationship Id="rId18" Type="http://schemas.openxmlformats.org/officeDocument/2006/relationships/image" Target="../media/image341.jpeg"/><Relationship Id="rId3" Type="http://schemas.openxmlformats.org/officeDocument/2006/relationships/image" Target="../media/image330.jpeg"/><Relationship Id="rId7" Type="http://schemas.openxmlformats.org/officeDocument/2006/relationships/image" Target="../media/image335.jpeg"/><Relationship Id="rId12" Type="http://schemas.openxmlformats.org/officeDocument/2006/relationships/hyperlink" Target="http://fr.wikipedia.org/wiki/Feuille" TargetMode="External"/><Relationship Id="rId17" Type="http://schemas.openxmlformats.org/officeDocument/2006/relationships/image" Target="../media/image342.jpeg"/><Relationship Id="rId2" Type="http://schemas.openxmlformats.org/officeDocument/2006/relationships/image" Target="../media/image343.jpeg"/><Relationship Id="rId16" Type="http://schemas.openxmlformats.org/officeDocument/2006/relationships/image" Target="../media/image332.jpeg"/><Relationship Id="rId1" Type="http://schemas.openxmlformats.org/officeDocument/2006/relationships/slideLayout" Target="../slideLayouts/slideLayout7.xml"/><Relationship Id="rId6" Type="http://schemas.openxmlformats.org/officeDocument/2006/relationships/image" Target="../media/image334.jpeg"/><Relationship Id="rId11" Type="http://schemas.openxmlformats.org/officeDocument/2006/relationships/image" Target="../media/image339.jpeg"/><Relationship Id="rId5" Type="http://schemas.openxmlformats.org/officeDocument/2006/relationships/hyperlink" Target="http://fr.wikipedia.org/wiki/Aromate" TargetMode="External"/><Relationship Id="rId15" Type="http://schemas.openxmlformats.org/officeDocument/2006/relationships/image" Target="../media/image340.jpeg"/><Relationship Id="rId10" Type="http://schemas.openxmlformats.org/officeDocument/2006/relationships/image" Target="../media/image337.jpeg"/><Relationship Id="rId19" Type="http://schemas.openxmlformats.org/officeDocument/2006/relationships/image" Target="../media/image376.jpeg"/><Relationship Id="rId4" Type="http://schemas.openxmlformats.org/officeDocument/2006/relationships/hyperlink" Target="http://fr.wikipedia.org/wiki/Condiment" TargetMode="External"/><Relationship Id="rId9" Type="http://schemas.openxmlformats.org/officeDocument/2006/relationships/image" Target="../media/image338.jpeg"/><Relationship Id="rId14" Type="http://schemas.openxmlformats.org/officeDocument/2006/relationships/hyperlink" Target="https://www.google.fr/search?biw=1440&amp;bih=732&amp;q=monarda+citriodora&amp;stick=H4sIAAAAAAAAAGOovnz8BQMDgzYHsxCnfq6-gUl8VnyhEphpUZ6RZKQl6FdaUpRZkpmfF5yZklqeWFl8Z6fGNb6tBlbMn738Xr43V8r6YOsLAEMfSt5IAAAA&amp;sa=X&amp;ei=yIAUVPnvOYbTaLj3gqAG&amp;ved=0CMMBEMQNMBc"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formad-environnement.org/pepiniere_reforestation_agroforesterie.pdf" TargetMode="External"/><Relationship Id="rId2" Type="http://schemas.openxmlformats.org/officeDocument/2006/relationships/image" Target="../media/image37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hyperlink" Target="http://www.formad-environnement.org/pepiniere_reforestation_agroforesterie.pdf"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s://treeyopermacultureedu.wordpress.com/chapter-10-the-humid-tropics/soil-building-techniques-part-2/" TargetMode="External"/><Relationship Id="rId2" Type="http://schemas.openxmlformats.org/officeDocument/2006/relationships/image" Target="../media/image37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79.jpeg"/><Relationship Id="rId2" Type="http://schemas.openxmlformats.org/officeDocument/2006/relationships/hyperlink" Target="http://www.comuntierra.org/site/blog_post.php?idPost=144&amp;id_idioma=2" TargetMode="External"/><Relationship Id="rId1" Type="http://schemas.openxmlformats.org/officeDocument/2006/relationships/slideLayout" Target="../slideLayouts/slideLayout7.xml"/><Relationship Id="rId6" Type="http://schemas.openxmlformats.org/officeDocument/2006/relationships/image" Target="../media/image381.jpeg"/><Relationship Id="rId5" Type="http://schemas.openxmlformats.org/officeDocument/2006/relationships/hyperlink" Target="http://environnementmadagascar.blogspot.fr/2011_02_01_archive.html" TargetMode="External"/><Relationship Id="rId4" Type="http://schemas.openxmlformats.org/officeDocument/2006/relationships/image" Target="../media/image380.jpe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fermesdavenir.org/wp-content/uploads/2014/09/rapport-Bourdaisi%C3%A8re-avril-2014-modifications-couleur-1.pdf"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hyperlink" Target="http://www.fao.org/docrep/t7750f/t7750f0n.jpg" TargetMode="External"/><Relationship Id="rId1" Type="http://schemas.openxmlformats.org/officeDocument/2006/relationships/slideLayout" Target="../slideLayouts/slideLayout1.xml"/><Relationship Id="rId6" Type="http://schemas.openxmlformats.org/officeDocument/2006/relationships/hyperlink" Target="http://revolution-lente.coerrance.org/permaculture.php" TargetMode="External"/><Relationship Id="rId5" Type="http://schemas.openxmlformats.org/officeDocument/2006/relationships/hyperlink" Target="http://famille-en-vadrouille.blogspot.fr/2011_10_01_archive.html" TargetMode="External"/><Relationship Id="rId4" Type="http://schemas.openxmlformats.org/officeDocument/2006/relationships/image" Target="../media/image17.jpeg"/></Relationships>
</file>

<file path=ppt/slides/_rels/slide60.xml.rels><?xml version="1.0" encoding="UTF-8" standalone="yes"?>
<Relationships xmlns="http://schemas.openxmlformats.org/package/2006/relationships"><Relationship Id="rId8" Type="http://schemas.openxmlformats.org/officeDocument/2006/relationships/hyperlink" Target="http://fr.wikipedia.org/wiki/Flore" TargetMode="External"/><Relationship Id="rId3" Type="http://schemas.openxmlformats.org/officeDocument/2006/relationships/hyperlink" Target="http://fr.wikipedia.org/wiki/Agroforesterie#cite_note-2" TargetMode="External"/><Relationship Id="rId7" Type="http://schemas.openxmlformats.org/officeDocument/2006/relationships/hyperlink" Target="http://fr.wikipedia.org/wiki/Faune_(biologie)" TargetMode="External"/><Relationship Id="rId2" Type="http://schemas.openxmlformats.org/officeDocument/2006/relationships/hyperlink" Target="http://fr.wikipedia.org/wiki/Agroforesterie#cite_note-1" TargetMode="External"/><Relationship Id="rId1" Type="http://schemas.openxmlformats.org/officeDocument/2006/relationships/slideLayout" Target="../slideLayouts/slideLayout7.xml"/><Relationship Id="rId6" Type="http://schemas.openxmlformats.org/officeDocument/2006/relationships/hyperlink" Target="http://fr.wikipedia.org/wiki/For%C3%AAt" TargetMode="External"/><Relationship Id="rId11" Type="http://schemas.openxmlformats.org/officeDocument/2006/relationships/hyperlink" Target="http://ressources-permaculture.fr/wakka.php?wiki=ArticleJardinVerger" TargetMode="External"/><Relationship Id="rId5" Type="http://schemas.openxmlformats.org/officeDocument/2006/relationships/hyperlink" Target="http://agriculture.gouv.fr/L-agroforesterie-comment-ca-marche" TargetMode="External"/><Relationship Id="rId10" Type="http://schemas.openxmlformats.org/officeDocument/2006/relationships/hyperlink" Target="http://www.reporterre.net/Quand-la-permaculture-cree-des" TargetMode="External"/><Relationship Id="rId4" Type="http://schemas.openxmlformats.org/officeDocument/2006/relationships/hyperlink" Target="http://fr.wikipedia.org/wiki/Agroforesterie" TargetMode="External"/><Relationship Id="rId9" Type="http://schemas.openxmlformats.org/officeDocument/2006/relationships/hyperlink" Target="http://fr.wikipedia.org/wiki/Agrofor%C3%AAt"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fr.wiktionary.org/wiki/%C3%A9cosyst%C3%A8me" TargetMode="External"/><Relationship Id="rId13" Type="http://schemas.openxmlformats.org/officeDocument/2006/relationships/hyperlink" Target="http://www.fermedubec.com/" TargetMode="External"/><Relationship Id="rId3" Type="http://schemas.openxmlformats.org/officeDocument/2006/relationships/hyperlink" Target="http://fr.wiktionary.org/wiki/entretien" TargetMode="External"/><Relationship Id="rId7" Type="http://schemas.openxmlformats.org/officeDocument/2006/relationships/hyperlink" Target="http://fr.wiktionary.org/wiki/compl%C3%A9mentaire" TargetMode="External"/><Relationship Id="rId12" Type="http://schemas.openxmlformats.org/officeDocument/2006/relationships/hyperlink" Target="http://www.fermedubec.com/permaculture.aspx" TargetMode="External"/><Relationship Id="rId2" Type="http://schemas.openxmlformats.org/officeDocument/2006/relationships/hyperlink" Target="http://fr.wiktionary.org/wiki/agriculture" TargetMode="External"/><Relationship Id="rId1" Type="http://schemas.openxmlformats.org/officeDocument/2006/relationships/slideLayout" Target="../slideLayouts/slideLayout7.xml"/><Relationship Id="rId6" Type="http://schemas.openxmlformats.org/officeDocument/2006/relationships/hyperlink" Target="http://fr.wiktionary.org/wiki/plante" TargetMode="External"/><Relationship Id="rId11" Type="http://schemas.openxmlformats.org/officeDocument/2006/relationships/hyperlink" Target="http://fr.wikipedia.org/wiki/Permaculture#cite_note-2" TargetMode="External"/><Relationship Id="rId5" Type="http://schemas.openxmlformats.org/officeDocument/2006/relationships/hyperlink" Target="http://fr.wiktionary.org/wiki/esp%C3%A8ce" TargetMode="External"/><Relationship Id="rId10" Type="http://schemas.openxmlformats.org/officeDocument/2006/relationships/hyperlink" Target="http://fr.wikipedia.org/wiki/Permaculture#cite_note-1" TargetMode="External"/><Relationship Id="rId4" Type="http://schemas.openxmlformats.org/officeDocument/2006/relationships/hyperlink" Target="http://fr.wiktionary.org/wiki/utilisation" TargetMode="External"/><Relationship Id="rId9" Type="http://schemas.openxmlformats.org/officeDocument/2006/relationships/hyperlink" Target="http://fr.wikipedia.org/wiki/Soutenable" TargetMode="External"/><Relationship Id="rId14" Type="http://schemas.openxmlformats.org/officeDocument/2006/relationships/hyperlink" Target="http://fr.wikipedia.org/wiki/Permaculture"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commons.wikimedia.org/wiki/User:File%20Upload%20Bot%20(Magnus%20Manske)" TargetMode="External"/><Relationship Id="rId13" Type="http://schemas.openxmlformats.org/officeDocument/2006/relationships/hyperlink" Target="http://fr.wikipedia.org/wiki/Racine_(botanique)" TargetMode="External"/><Relationship Id="rId18" Type="http://schemas.openxmlformats.org/officeDocument/2006/relationships/hyperlink" Target="http://fr.wikipedia.org/wiki/Gaz" TargetMode="External"/><Relationship Id="rId3" Type="http://schemas.openxmlformats.org/officeDocument/2006/relationships/hyperlink" Target="http://fr.wikipedia.org/wiki/Rhizosph%C3%A8re" TargetMode="External"/><Relationship Id="rId7" Type="http://schemas.openxmlformats.org/officeDocument/2006/relationships/hyperlink" Target="http://fr.wikipedia.org/wiki/Jardin-for%C3%AAt" TargetMode="External"/><Relationship Id="rId12" Type="http://schemas.openxmlformats.org/officeDocument/2006/relationships/hyperlink" Target="http://fr.wikipedia.org/wiki/Sol_(p%C3%A9dologie)" TargetMode="External"/><Relationship Id="rId17" Type="http://schemas.openxmlformats.org/officeDocument/2006/relationships/hyperlink" Target="http://fr.wikipedia.org/wiki/Liquide" TargetMode="External"/><Relationship Id="rId2" Type="http://schemas.openxmlformats.org/officeDocument/2006/relationships/hyperlink" Target="http://fr.wikipedia.org/wiki/Canop%C3%A9e" TargetMode="External"/><Relationship Id="rId16" Type="http://schemas.openxmlformats.org/officeDocument/2006/relationships/hyperlink" Target="http://fr.wikipedia.org/wiki/Champignons" TargetMode="External"/><Relationship Id="rId1" Type="http://schemas.openxmlformats.org/officeDocument/2006/relationships/slideLayout" Target="../slideLayouts/slideLayout7.xml"/><Relationship Id="rId6" Type="http://schemas.openxmlformats.org/officeDocument/2006/relationships/hyperlink" Target="http://fr.wikipedia.org/wiki/Strate_(botanique)" TargetMode="External"/><Relationship Id="rId11" Type="http://schemas.openxmlformats.org/officeDocument/2006/relationships/image" Target="../media/image382.jpeg"/><Relationship Id="rId5" Type="http://schemas.openxmlformats.org/officeDocument/2006/relationships/hyperlink" Target="http://fr.wikipedia.org/wiki/Autosuffisance" TargetMode="External"/><Relationship Id="rId15" Type="http://schemas.openxmlformats.org/officeDocument/2006/relationships/hyperlink" Target="http://fr.wikipedia.org/wiki/P%C3%A9dologie_(g%C3%A9otechnique)" TargetMode="External"/><Relationship Id="rId10" Type="http://schemas.openxmlformats.org/officeDocument/2006/relationships/hyperlink" Target="http://fr.wikipedia.org/wiki/Permaculture#mediaviewer/File:Waldgartenprinzip.jpg" TargetMode="External"/><Relationship Id="rId19" Type="http://schemas.openxmlformats.org/officeDocument/2006/relationships/hyperlink" Target="http://fr.wikipedia.org/wiki/%C3%89tat_solide" TargetMode="External"/><Relationship Id="rId4" Type="http://schemas.openxmlformats.org/officeDocument/2006/relationships/hyperlink" Target="http://fr.wikipedia.org/wiki/Mycosph%C3%A8re" TargetMode="External"/><Relationship Id="rId9" Type="http://schemas.openxmlformats.org/officeDocument/2006/relationships/hyperlink" Target="http://creativecommons.org/licenses/by-sa/3.0/" TargetMode="External"/><Relationship Id="rId14" Type="http://schemas.openxmlformats.org/officeDocument/2006/relationships/hyperlink" Target="http://fr.wikipedia.org/wiki/Micro-organisme"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383.jpeg"/><Relationship Id="rId2" Type="http://schemas.openxmlformats.org/officeDocument/2006/relationships/hyperlink" Target="http://permacultureprinciples.com/fr/pc_principles_poster_fr.pdf" TargetMode="External"/><Relationship Id="rId1" Type="http://schemas.openxmlformats.org/officeDocument/2006/relationships/slideLayout" Target="../slideLayouts/slideLayout7.xml"/><Relationship Id="rId5" Type="http://schemas.openxmlformats.org/officeDocument/2006/relationships/image" Target="../media/image384.jpeg"/><Relationship Id="rId4" Type="http://schemas.openxmlformats.org/officeDocument/2006/relationships/hyperlink" Target="https://thevignal.wordpress.com/permaculture/"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hyperlink" Target="http://wca2014.org/2014/01/#.VTCRC_msVqU" TargetMode="External"/><Relationship Id="rId2" Type="http://schemas.openxmlformats.org/officeDocument/2006/relationships/hyperlink" Target="http://wca2014.org/agroforestry-can-be-a-long-term-solution-to-closing-africas-food-gap/" TargetMode="External"/><Relationship Id="rId1" Type="http://schemas.openxmlformats.org/officeDocument/2006/relationships/slideLayout" Target="../slideLayouts/slideLayout7.xml"/><Relationship Id="rId4" Type="http://schemas.openxmlformats.org/officeDocument/2006/relationships/image" Target="../media/image385.jpg"/></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image" Target="../media/image19.jpeg"/><Relationship Id="rId16"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5" Type="http://schemas.openxmlformats.org/officeDocument/2006/relationships/image" Target="../media/image3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jpeg"/></Relationships>
</file>

<file path=ppt/slides/_rels/slide8.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3" Type="http://schemas.openxmlformats.org/officeDocument/2006/relationships/image" Target="../media/image35.jpeg"/><Relationship Id="rId7" Type="http://schemas.openxmlformats.org/officeDocument/2006/relationships/image" Target="../media/image39.jpeg"/><Relationship Id="rId12" Type="http://schemas.openxmlformats.org/officeDocument/2006/relationships/image" Target="../media/image44.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eg"/><Relationship Id="rId15" Type="http://schemas.openxmlformats.org/officeDocument/2006/relationships/image" Target="../media/image4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 Id="rId14" Type="http://schemas.openxmlformats.org/officeDocument/2006/relationships/image" Target="../media/image46.jpeg"/></Relationships>
</file>

<file path=ppt/slides/_rels/slide9.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12" Type="http://schemas.openxmlformats.org/officeDocument/2006/relationships/image" Target="../media/image58.jpe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52.jpeg"/><Relationship Id="rId11" Type="http://schemas.openxmlformats.org/officeDocument/2006/relationships/image" Target="../media/image57.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2"/>
          <p:cNvSpPr>
            <a:spLocks noChangeArrowheads="1" noChangeShapeType="1" noTextEdit="1"/>
          </p:cNvSpPr>
          <p:nvPr/>
        </p:nvSpPr>
        <p:spPr bwMode="auto">
          <a:xfrm>
            <a:off x="1703388" y="304800"/>
            <a:ext cx="8785225" cy="531813"/>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3075" name="ZoneTexte 5"/>
          <p:cNvSpPr txBox="1">
            <a:spLocks noChangeArrowheads="1"/>
          </p:cNvSpPr>
          <p:nvPr/>
        </p:nvSpPr>
        <p:spPr bwMode="auto">
          <a:xfrm>
            <a:off x="2667000" y="5624513"/>
            <a:ext cx="705643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i="1">
                <a:solidFill>
                  <a:srgbClr val="008000"/>
                </a:solidFill>
              </a:rPr>
              <a:t>«</a:t>
            </a:r>
            <a:r>
              <a:rPr lang="fr-FR" altLang="fr-FR" sz="1400" b="1" i="1">
                <a:solidFill>
                  <a:srgbClr val="008000"/>
                </a:solidFill>
              </a:rPr>
              <a:t> Que 1000 projets s’épanouissent en Afrique »</a:t>
            </a:r>
            <a:endParaRPr lang="fr-FR" altLang="fr-FR" sz="1400">
              <a:solidFill>
                <a:srgbClr val="008000"/>
              </a:solidFill>
            </a:endParaRPr>
          </a:p>
          <a:p>
            <a:pPr algn="ctr" eaLnBrk="1" hangingPunct="1">
              <a:spcBef>
                <a:spcPct val="0"/>
              </a:spcBef>
              <a:buFontTx/>
              <a:buNone/>
            </a:pPr>
            <a:endParaRPr lang="fr-FR" altLang="fr-FR" sz="1400">
              <a:solidFill>
                <a:srgbClr val="008000"/>
              </a:solidFill>
            </a:endParaRPr>
          </a:p>
          <a:p>
            <a:pPr algn="ctr" eaLnBrk="1" hangingPunct="1">
              <a:spcBef>
                <a:spcPct val="0"/>
              </a:spcBef>
              <a:buFontTx/>
              <a:buNone/>
            </a:pPr>
            <a:r>
              <a:rPr lang="fr-FR" altLang="fr-FR" sz="1400">
                <a:solidFill>
                  <a:srgbClr val="0000CC"/>
                </a:solidFill>
              </a:rPr>
              <a:t>Version du 05/02/2014, mise à jour le 22/03/2015, V1.1.</a:t>
            </a:r>
            <a:endParaRPr lang="fr-FR" altLang="fr-FR" sz="1400">
              <a:solidFill>
                <a:srgbClr val="008000"/>
              </a:solidFill>
            </a:endParaRPr>
          </a:p>
          <a:p>
            <a:pPr algn="ctr" eaLnBrk="1" hangingPunct="1">
              <a:spcBef>
                <a:spcPct val="0"/>
              </a:spcBef>
              <a:buFontTx/>
              <a:buNone/>
            </a:pPr>
            <a:r>
              <a:rPr lang="fr-FR" altLang="fr-FR" sz="1400">
                <a:solidFill>
                  <a:srgbClr val="008000"/>
                </a:solidFill>
              </a:rPr>
              <a:t>Projet présenté par Benjamin LISAN</a:t>
            </a:r>
          </a:p>
        </p:txBody>
      </p:sp>
      <p:sp>
        <p:nvSpPr>
          <p:cNvPr id="3076" name="ZoneTexte 10"/>
          <p:cNvSpPr txBox="1">
            <a:spLocks noChangeArrowheads="1"/>
          </p:cNvSpPr>
          <p:nvPr/>
        </p:nvSpPr>
        <p:spPr bwMode="auto">
          <a:xfrm>
            <a:off x="488950" y="1112838"/>
            <a:ext cx="114395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fr-FR" altLang="fr-FR" sz="2400" b="1" i="1">
                <a:solidFill>
                  <a:srgbClr val="008000"/>
                </a:solidFill>
              </a:rPr>
              <a:t>Agroforesterie tropicale, Agro-forêts</a:t>
            </a:r>
          </a:p>
          <a:p>
            <a:pPr algn="ctr" eaLnBrk="1" hangingPunct="1">
              <a:spcBef>
                <a:spcPct val="0"/>
              </a:spcBef>
              <a:buFontTx/>
              <a:buNone/>
            </a:pPr>
            <a:r>
              <a:rPr lang="fr-FR" altLang="fr-FR" sz="2400" i="1">
                <a:solidFill>
                  <a:srgbClr val="008000"/>
                </a:solidFill>
              </a:rPr>
              <a:t>Aménagements des jardins-forêts et des forêts jardinées </a:t>
            </a:r>
          </a:p>
          <a:p>
            <a:pPr algn="ctr" eaLnBrk="1" hangingPunct="1">
              <a:spcBef>
                <a:spcPct val="0"/>
              </a:spcBef>
              <a:buFontTx/>
              <a:buNone/>
            </a:pPr>
            <a:r>
              <a:rPr lang="fr-FR" altLang="fr-FR" sz="2400" i="1">
                <a:solidFill>
                  <a:srgbClr val="008000"/>
                </a:solidFill>
              </a:rPr>
              <a:t>- Climats tropicaux humides (en Afrique, à Madagascar, en Amérique centrale et du Sud, Océanie, Asie tropicale …)</a:t>
            </a:r>
          </a:p>
        </p:txBody>
      </p:sp>
      <p:pic>
        <p:nvPicPr>
          <p:cNvPr id="3077" name="Image 11" descr="agroforêt a caoy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7588" y="2959100"/>
            <a:ext cx="2476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12"/>
          <p:cNvSpPr>
            <a:spLocks noChangeArrowheads="1"/>
          </p:cNvSpPr>
          <p:nvPr/>
        </p:nvSpPr>
        <p:spPr bwMode="auto">
          <a:xfrm>
            <a:off x="4322763" y="4832350"/>
            <a:ext cx="3635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t>Agroforêt à base de caféiers et de colatiers en périphérie de village en Guinée forestière.</a:t>
            </a:r>
          </a:p>
          <a:p>
            <a:pPr algn="ctr" eaLnBrk="1" hangingPunct="1">
              <a:spcBef>
                <a:spcPct val="0"/>
              </a:spcBef>
              <a:buFontTx/>
              <a:buNone/>
            </a:pPr>
            <a:r>
              <a:rPr lang="fr-FR" altLang="fr-FR" sz="1200"/>
              <a:t>Source : </a:t>
            </a:r>
            <a:r>
              <a:rPr lang="fr-FR" altLang="fr-FR" sz="1200">
                <a:hlinkClick r:id="rId3"/>
              </a:rPr>
              <a:t>http://cybergeo.revues.org/25588?lang=en</a:t>
            </a:r>
            <a:r>
              <a:rPr lang="fr-FR" altLang="fr-FR" sz="1200"/>
              <a:t> </a:t>
            </a:r>
          </a:p>
        </p:txBody>
      </p:sp>
      <p:pic>
        <p:nvPicPr>
          <p:cNvPr id="3079" name="Imag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20336" y="3433697"/>
            <a:ext cx="2155825"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ZoneTexte 10"/>
          <p:cNvSpPr txBox="1">
            <a:spLocks noChangeArrowheads="1"/>
          </p:cNvSpPr>
          <p:nvPr/>
        </p:nvSpPr>
        <p:spPr bwMode="auto">
          <a:xfrm>
            <a:off x="804863" y="5197475"/>
            <a:ext cx="2613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dirty="0">
                <a:solidFill>
                  <a:srgbClr val="C00000"/>
                </a:solidFill>
              </a:rPr>
              <a:t>Document actuellement en construction.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1"/>
          <p:cNvSpPr>
            <a:spLocks noGrp="1"/>
          </p:cNvSpPr>
          <p:nvPr>
            <p:ph type="sldNum" sz="quarter" idx="12"/>
          </p:nvPr>
        </p:nvSpPr>
        <p:spPr bwMode="auto">
          <a:xfrm>
            <a:off x="11209338" y="185738"/>
            <a:ext cx="585787" cy="2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8FC0AE7-9284-4FE0-B877-6D56CE81E1A1}" type="slidenum">
              <a:rPr lang="fr-FR" altLang="fr-FR" sz="1200" smtClean="0">
                <a:solidFill>
                  <a:srgbClr val="898989"/>
                </a:solidFill>
              </a:rPr>
              <a:pPr>
                <a:spcBef>
                  <a:spcPct val="0"/>
                </a:spcBef>
                <a:buFontTx/>
                <a:buNone/>
              </a:pPr>
              <a:t>10</a:t>
            </a:fld>
            <a:endParaRPr lang="fr-FR" altLang="fr-FR" sz="1200" smtClean="0">
              <a:solidFill>
                <a:srgbClr val="898989"/>
              </a:solidFill>
            </a:endParaRPr>
          </a:p>
        </p:txBody>
      </p:sp>
      <p:sp>
        <p:nvSpPr>
          <p:cNvPr id="12291" name="WordArt 2"/>
          <p:cNvSpPr>
            <a:spLocks noChangeArrowheads="1" noChangeShapeType="1" noTextEdit="1"/>
          </p:cNvSpPr>
          <p:nvPr/>
        </p:nvSpPr>
        <p:spPr bwMode="auto">
          <a:xfrm>
            <a:off x="1703388" y="188913"/>
            <a:ext cx="8713787" cy="360362"/>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8196" name="Rectangle 3"/>
          <p:cNvSpPr>
            <a:spLocks noChangeArrowheads="1"/>
          </p:cNvSpPr>
          <p:nvPr/>
        </p:nvSpPr>
        <p:spPr bwMode="auto">
          <a:xfrm>
            <a:off x="192088" y="666750"/>
            <a:ext cx="11807825"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fr-FR" altLang="fr-FR" sz="1800" dirty="0">
                <a:solidFill>
                  <a:srgbClr val="6600CC"/>
                </a:solidFill>
              </a:rPr>
              <a:t>3</a:t>
            </a:r>
            <a:r>
              <a:rPr lang="fr-FR" altLang="fr-FR" sz="1800" dirty="0" smtClean="0">
                <a:solidFill>
                  <a:srgbClr val="6600CC"/>
                </a:solidFill>
              </a:rPr>
              <a:t>) </a:t>
            </a:r>
            <a:r>
              <a:rPr lang="fr-FR" altLang="fr-FR" sz="1800" b="1" u="sng" dirty="0">
                <a:solidFill>
                  <a:srgbClr val="6600CC"/>
                </a:solidFill>
              </a:rPr>
              <a:t>Solution de la « forêt primaire </a:t>
            </a:r>
            <a:r>
              <a:rPr lang="fr-FR" altLang="fr-FR" sz="1800" b="1" u="sng" dirty="0">
                <a:solidFill>
                  <a:srgbClr val="6600CC"/>
                </a:solidFill>
                <a:latin typeface="Arial" panose="020B0604020202020204" pitchFamily="34" charset="0"/>
              </a:rPr>
              <a:t>fruitière, nourricière,</a:t>
            </a:r>
            <a:r>
              <a:rPr lang="fr-FR" altLang="fr-FR" sz="1800" b="1" u="sng" dirty="0">
                <a:solidFill>
                  <a:srgbClr val="6600CC"/>
                </a:solidFill>
              </a:rPr>
              <a:t> cultivée et jardinée » (suite)</a:t>
            </a:r>
            <a:endParaRPr lang="fr-FR" altLang="fr-FR" sz="1600" b="1" dirty="0">
              <a:solidFill>
                <a:srgbClr val="6600CC"/>
              </a:solidFill>
            </a:endParaRPr>
          </a:p>
          <a:p>
            <a:pPr eaLnBrk="1" hangingPunct="1">
              <a:spcBef>
                <a:spcPct val="0"/>
              </a:spcBef>
              <a:buFontTx/>
              <a:buNone/>
              <a:defRPr/>
            </a:pPr>
            <a:endParaRPr lang="fr-FR" altLang="fr-FR" sz="1600" dirty="0" smtClean="0">
              <a:solidFill>
                <a:srgbClr val="6600CC"/>
              </a:solidFill>
            </a:endParaRPr>
          </a:p>
          <a:p>
            <a:pPr eaLnBrk="1" hangingPunct="1">
              <a:spcBef>
                <a:spcPct val="0"/>
              </a:spcBef>
              <a:buFontTx/>
              <a:buNone/>
              <a:defRPr/>
            </a:pPr>
            <a:r>
              <a:rPr lang="fr-FR" altLang="fr-FR" sz="1600" u="sng" dirty="0" smtClean="0">
                <a:solidFill>
                  <a:srgbClr val="6600CC"/>
                </a:solidFill>
              </a:rPr>
              <a:t>L’idée</a:t>
            </a:r>
            <a:r>
              <a:rPr lang="fr-FR" altLang="fr-FR" sz="1600" dirty="0" smtClean="0">
                <a:solidFill>
                  <a:srgbClr val="6600CC"/>
                </a:solidFill>
              </a:rPr>
              <a:t> </a:t>
            </a:r>
            <a:r>
              <a:rPr lang="fr-FR" altLang="fr-FR" sz="1600" dirty="0">
                <a:solidFill>
                  <a:srgbClr val="6600CC"/>
                </a:solidFill>
              </a:rPr>
              <a:t>:  Dans cette forêt primaire, il faut empêcher la canopée de se refermer totalement, en taillant les arbres de haute tige, tous les 2 ans. Ou bien l’on pourrait ouvrir des </a:t>
            </a:r>
            <a:r>
              <a:rPr lang="fr-FR" altLang="fr-FR" sz="1600" i="1" dirty="0">
                <a:solidFill>
                  <a:srgbClr val="6600CC"/>
                </a:solidFill>
              </a:rPr>
              <a:t>micro-clairières</a:t>
            </a:r>
            <a:r>
              <a:rPr lang="fr-FR" altLang="fr-FR" sz="1600" dirty="0">
                <a:solidFill>
                  <a:srgbClr val="6600CC"/>
                </a:solidFill>
              </a:rPr>
              <a:t> pour y faire pénétrer le soleil (solutions dans le cadre de la </a:t>
            </a:r>
            <a:r>
              <a:rPr lang="fr-FR" altLang="fr-FR" sz="1600" i="1" dirty="0">
                <a:solidFill>
                  <a:srgbClr val="6600CC"/>
                </a:solidFill>
              </a:rPr>
              <a:t>forêt jardinée nourricière </a:t>
            </a:r>
            <a:r>
              <a:rPr lang="fr-FR" altLang="fr-FR" sz="1600" dirty="0">
                <a:solidFill>
                  <a:srgbClr val="6600CC"/>
                </a:solidFill>
              </a:rPr>
              <a:t>en </a:t>
            </a:r>
            <a:r>
              <a:rPr lang="fr-FR" altLang="fr-FR" sz="1600" i="1" dirty="0" err="1">
                <a:solidFill>
                  <a:srgbClr val="6600CC"/>
                </a:solidFill>
              </a:rPr>
              <a:t>permaculture</a:t>
            </a:r>
            <a:r>
              <a:rPr lang="fr-FR" altLang="fr-FR" sz="1600" dirty="0">
                <a:solidFill>
                  <a:srgbClr val="6600CC"/>
                </a:solidFill>
              </a:rPr>
              <a:t> _ voir la bibliographie sur les </a:t>
            </a:r>
            <a:r>
              <a:rPr lang="fr-FR" altLang="fr-FR" sz="1600" i="1" dirty="0">
                <a:solidFill>
                  <a:srgbClr val="6600CC"/>
                </a:solidFill>
              </a:rPr>
              <a:t>solutions de forêts nourricières jardinées </a:t>
            </a:r>
            <a:r>
              <a:rPr lang="fr-FR" altLang="fr-FR" sz="1600" dirty="0">
                <a:solidFill>
                  <a:srgbClr val="6600CC"/>
                </a:solidFill>
              </a:rPr>
              <a:t>en fin de ce document). Voir aussi doc FAO ci-dessous </a:t>
            </a:r>
            <a:r>
              <a:rPr lang="fr-FR" altLang="fr-FR" sz="1600" dirty="0" smtClean="0">
                <a:solidFill>
                  <a:srgbClr val="6600CC"/>
                </a:solidFill>
              </a:rPr>
              <a:t>:</a:t>
            </a:r>
          </a:p>
          <a:p>
            <a:pPr eaLnBrk="1" hangingPunct="1">
              <a:spcBef>
                <a:spcPct val="0"/>
              </a:spcBef>
              <a:buFontTx/>
              <a:buNone/>
              <a:defRPr/>
            </a:pPr>
            <a:r>
              <a:rPr lang="fr-FR" altLang="fr-FR" sz="1600" dirty="0" smtClean="0">
                <a:solidFill>
                  <a:srgbClr val="6600CC"/>
                </a:solidFill>
              </a:rPr>
              <a:t> </a:t>
            </a:r>
            <a:endParaRPr lang="fr-FR" altLang="fr-FR" sz="1600" dirty="0">
              <a:solidFill>
                <a:srgbClr val="6600CC"/>
              </a:solidFill>
            </a:endParaRPr>
          </a:p>
          <a:p>
            <a:pPr marL="285750" indent="-285750" eaLnBrk="1" hangingPunct="1">
              <a:spcBef>
                <a:spcPct val="0"/>
              </a:spcBef>
              <a:defRPr/>
            </a:pPr>
            <a:r>
              <a:rPr lang="fr-FR" altLang="fr-FR" sz="1600" i="1" dirty="0">
                <a:solidFill>
                  <a:srgbClr val="6600CC"/>
                </a:solidFill>
              </a:rPr>
              <a:t>LES FORETS AU SERVICE DE LA NUTRITION ET DE LA SECURITE ALIMENTAIRE - FAO</a:t>
            </a:r>
            <a:r>
              <a:rPr lang="fr-FR" altLang="fr-FR" sz="1600" dirty="0">
                <a:solidFill>
                  <a:srgbClr val="6600CC"/>
                </a:solidFill>
              </a:rPr>
              <a:t>, </a:t>
            </a:r>
            <a:r>
              <a:rPr lang="fr-FR" altLang="fr-FR" sz="1600" dirty="0">
                <a:solidFill>
                  <a:srgbClr val="6600CC"/>
                </a:solidFill>
                <a:hlinkClick r:id="rId2"/>
              </a:rPr>
              <a:t>http://www.fao.org/forestry/27977-0989f40604f632c8938c1f7b47fbc7e5a.pdf</a:t>
            </a:r>
            <a:r>
              <a:rPr lang="fr-FR" altLang="fr-FR" sz="1600" dirty="0">
                <a:solidFill>
                  <a:srgbClr val="6600CC"/>
                </a:solidFill>
              </a:rPr>
              <a:t> </a:t>
            </a:r>
          </a:p>
          <a:p>
            <a:pPr marL="285750" indent="-285750" eaLnBrk="1" hangingPunct="1">
              <a:spcBef>
                <a:spcPct val="0"/>
              </a:spcBef>
              <a:defRPr/>
            </a:pPr>
            <a:r>
              <a:rPr lang="fr-FR" altLang="fr-FR" sz="1600" i="1" dirty="0">
                <a:solidFill>
                  <a:srgbClr val="6600CC"/>
                </a:solidFill>
              </a:rPr>
              <a:t>Les insectes comestibles issus de la forêt </a:t>
            </a:r>
            <a:r>
              <a:rPr lang="fr-FR" altLang="fr-FR" sz="1600" dirty="0">
                <a:solidFill>
                  <a:srgbClr val="6600CC"/>
                </a:solidFill>
              </a:rPr>
              <a:t>(texte et vidéo), </a:t>
            </a:r>
            <a:r>
              <a:rPr lang="fr-FR" altLang="fr-FR" sz="1600" dirty="0">
                <a:solidFill>
                  <a:srgbClr val="6600CC"/>
                </a:solidFill>
                <a:hlinkClick r:id="rId3"/>
              </a:rPr>
              <a:t>http://www.fao.org/forestry/edibleinsects/fr</a:t>
            </a:r>
            <a:r>
              <a:rPr lang="fr-FR" altLang="fr-FR" sz="1600" dirty="0">
                <a:solidFill>
                  <a:srgbClr val="6600CC"/>
                </a:solidFill>
              </a:rPr>
              <a:t> </a:t>
            </a:r>
          </a:p>
        </p:txBody>
      </p:sp>
      <p:graphicFrame>
        <p:nvGraphicFramePr>
          <p:cNvPr id="5" name="Tableau 4"/>
          <p:cNvGraphicFramePr>
            <a:graphicFrameLocks noGrp="1"/>
          </p:cNvGraphicFramePr>
          <p:nvPr/>
        </p:nvGraphicFramePr>
        <p:xfrm>
          <a:off x="1776413" y="3068638"/>
          <a:ext cx="8640762" cy="3529012"/>
        </p:xfrm>
        <a:graphic>
          <a:graphicData uri="http://schemas.openxmlformats.org/drawingml/2006/table">
            <a:tbl>
              <a:tblPr firstRow="1" bandRow="1">
                <a:tableStyleId>{5C22544A-7EE6-4342-B048-85BDC9FD1C3A}</a:tableStyleId>
              </a:tblPr>
              <a:tblGrid>
                <a:gridCol w="2880254"/>
                <a:gridCol w="2880254"/>
                <a:gridCol w="2880254"/>
              </a:tblGrid>
              <a:tr h="1872577">
                <a:tc>
                  <a:txBody>
                    <a:bodyPr/>
                    <a:lstStyle/>
                    <a:p>
                      <a:pPr algn="ctr"/>
                      <a:r>
                        <a:rPr lang="fr-FR" sz="1000" b="0" dirty="0" smtClean="0">
                          <a:solidFill>
                            <a:srgbClr val="7030A0"/>
                          </a:solidFill>
                        </a:rPr>
                        <a:t>Solution pont</a:t>
                      </a:r>
                      <a:r>
                        <a:rPr lang="fr-FR" sz="1000" b="0" baseline="0" dirty="0" smtClean="0">
                          <a:solidFill>
                            <a:srgbClr val="7030A0"/>
                          </a:solidFill>
                        </a:rPr>
                        <a:t> de corde</a:t>
                      </a:r>
                      <a:endParaRPr lang="fr-FR" sz="1000" b="0" dirty="0">
                        <a:solidFill>
                          <a:srgbClr val="7030A0"/>
                        </a:solidFill>
                      </a:endParaRPr>
                    </a:p>
                  </a:txBody>
                  <a:tcPr marL="91441" marR="9144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fr-FR" sz="1000" b="0" dirty="0" smtClean="0">
                          <a:solidFill>
                            <a:srgbClr val="7030A0"/>
                          </a:solidFill>
                        </a:rPr>
                        <a:t>Solution  </a:t>
                      </a:r>
                    </a:p>
                    <a:p>
                      <a:pPr algn="l"/>
                      <a:r>
                        <a:rPr lang="fr-FR" sz="1000" b="0" dirty="0" smtClean="0">
                          <a:solidFill>
                            <a:srgbClr val="7030A0"/>
                          </a:solidFill>
                        </a:rPr>
                        <a:t>longue</a:t>
                      </a:r>
                    </a:p>
                    <a:p>
                      <a:pPr algn="l"/>
                      <a:r>
                        <a:rPr lang="fr-FR" sz="1000" b="0" dirty="0" smtClean="0">
                          <a:solidFill>
                            <a:srgbClr val="7030A0"/>
                          </a:solidFill>
                        </a:rPr>
                        <a:t>échelle</a:t>
                      </a:r>
                      <a:r>
                        <a:rPr lang="fr-FR" sz="1000" b="0" baseline="0" dirty="0" smtClean="0">
                          <a:solidFill>
                            <a:srgbClr val="7030A0"/>
                          </a:solidFill>
                        </a:rPr>
                        <a:t>  en </a:t>
                      </a:r>
                    </a:p>
                    <a:p>
                      <a:pPr algn="l"/>
                      <a:r>
                        <a:rPr lang="fr-FR" sz="1000" b="0" baseline="0" dirty="0" smtClean="0">
                          <a:solidFill>
                            <a:srgbClr val="7030A0"/>
                          </a:solidFill>
                        </a:rPr>
                        <a:t>bambou</a:t>
                      </a:r>
                      <a:endParaRPr lang="fr-FR" sz="1000" b="0" dirty="0">
                        <a:solidFill>
                          <a:srgbClr val="7030A0"/>
                        </a:solidFill>
                      </a:endParaRPr>
                    </a:p>
                  </a:txBody>
                  <a:tcPr marL="91441" marR="9144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000" b="0" dirty="0" smtClean="0">
                          <a:solidFill>
                            <a:srgbClr val="7030A0"/>
                          </a:solidFill>
                        </a:rPr>
                        <a:t>Solution  singe récolteur (mais peut-on faire réaliser</a:t>
                      </a:r>
                      <a:r>
                        <a:rPr lang="fr-FR" sz="1000" b="0" baseline="0" dirty="0" smtClean="0">
                          <a:solidFill>
                            <a:srgbClr val="7030A0"/>
                          </a:solidFill>
                        </a:rPr>
                        <a:t> </a:t>
                      </a:r>
                      <a:r>
                        <a:rPr lang="fr-FR" sz="1000" b="0" dirty="0" smtClean="0">
                          <a:solidFill>
                            <a:srgbClr val="7030A0"/>
                          </a:solidFill>
                        </a:rPr>
                        <a:t>cette opération par un maki  (lémurien)?)</a:t>
                      </a:r>
                      <a:endParaRPr lang="fr-FR" sz="1000" b="0" dirty="0">
                        <a:solidFill>
                          <a:srgbClr val="7030A0"/>
                        </a:solidFill>
                      </a:endParaRPr>
                    </a:p>
                  </a:txBody>
                  <a:tcPr marL="91441" marR="9144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56435">
                <a:tc>
                  <a:txBody>
                    <a:bodyPr/>
                    <a:lstStyle/>
                    <a:p>
                      <a:pPr algn="l"/>
                      <a:r>
                        <a:rPr lang="fr-FR" sz="1000" b="0" dirty="0" smtClean="0">
                          <a:solidFill>
                            <a:srgbClr val="7030A0"/>
                          </a:solidFill>
                        </a:rPr>
                        <a:t>Solution griffe d’escalade (grimpette)</a:t>
                      </a:r>
                      <a:endParaRPr lang="fr-FR" sz="1000" b="0" dirty="0">
                        <a:solidFill>
                          <a:srgbClr val="7030A0"/>
                        </a:solidFill>
                      </a:endParaRPr>
                    </a:p>
                  </a:txBody>
                  <a:tcPr marL="91441" marR="9144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fr-FR" sz="1000" b="0" dirty="0" smtClean="0">
                          <a:solidFill>
                            <a:srgbClr val="7030A0"/>
                          </a:solidFill>
                        </a:rPr>
                        <a:t>Solution  grimpette (suite)</a:t>
                      </a:r>
                      <a:endParaRPr lang="fr-FR" sz="1000" b="0" dirty="0">
                        <a:solidFill>
                          <a:srgbClr val="7030A0"/>
                        </a:solidFill>
                      </a:endParaRPr>
                    </a:p>
                  </a:txBody>
                  <a:tcPr marL="91441" marR="9144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000" b="0" dirty="0" smtClean="0">
                          <a:solidFill>
                            <a:srgbClr val="7030A0"/>
                          </a:solidFill>
                        </a:rPr>
                        <a:t>Solution</a:t>
                      </a:r>
                      <a:r>
                        <a:rPr lang="fr-FR" sz="1000" b="0" baseline="0" dirty="0" smtClean="0">
                          <a:solidFill>
                            <a:srgbClr val="7030A0"/>
                          </a:solidFill>
                        </a:rPr>
                        <a:t> gaule (en bambou …), en poussant au niveau de l’attache du fruit</a:t>
                      </a:r>
                    </a:p>
                  </a:txBody>
                  <a:tcPr marL="91441" marR="91441"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2307" name="Image 5" descr="imagesCAH3HYJ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52675" y="3284538"/>
            <a:ext cx="1871663"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Image 6" descr="imagesCAEU1CMZ.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64200" y="3068638"/>
            <a:ext cx="1368425"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Image 7" descr="imagesCADVHHEY.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88388" y="3429000"/>
            <a:ext cx="1008062"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0" name="Image 8" descr="AgentsurGriffe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21100" y="5111750"/>
            <a:ext cx="935038"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1" name="Image 9" descr="Grimpettes.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20875" y="5229225"/>
            <a:ext cx="16256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2" name="Image 11" descr="Grimpettes02_s.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72038" y="5229225"/>
            <a:ext cx="16033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3" name="Image 13" descr="grimpetteDure_s.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600825" y="5013325"/>
            <a:ext cx="79216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4" name="Image 14" descr="SolutionGaule_s.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185150" y="5373688"/>
            <a:ext cx="171291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1"/>
          <p:cNvSpPr>
            <a:spLocks noGrp="1"/>
          </p:cNvSpPr>
          <p:nvPr>
            <p:ph type="sldNum" sz="quarter" idx="12"/>
          </p:nvPr>
        </p:nvSpPr>
        <p:spPr bwMode="auto">
          <a:xfrm>
            <a:off x="11280775" y="188913"/>
            <a:ext cx="585788"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F193B8D-5454-4131-BAA1-F959AFA2EBE2}" type="slidenum">
              <a:rPr lang="fr-FR" altLang="fr-FR" sz="1200" smtClean="0">
                <a:solidFill>
                  <a:srgbClr val="898989"/>
                </a:solidFill>
              </a:rPr>
              <a:pPr>
                <a:spcBef>
                  <a:spcPct val="0"/>
                </a:spcBef>
                <a:buFontTx/>
                <a:buNone/>
              </a:pPr>
              <a:t>11</a:t>
            </a:fld>
            <a:endParaRPr lang="fr-FR" altLang="fr-FR" sz="1200" smtClean="0">
              <a:solidFill>
                <a:srgbClr val="898989"/>
              </a:solidFill>
            </a:endParaRPr>
          </a:p>
        </p:txBody>
      </p:sp>
      <p:sp>
        <p:nvSpPr>
          <p:cNvPr id="13315" name="WordArt 2"/>
          <p:cNvSpPr>
            <a:spLocks noChangeArrowheads="1" noChangeShapeType="1" noTextEdit="1"/>
          </p:cNvSpPr>
          <p:nvPr/>
        </p:nvSpPr>
        <p:spPr bwMode="auto">
          <a:xfrm>
            <a:off x="1703388" y="188913"/>
            <a:ext cx="8736012" cy="325437"/>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13316" name="Rectangle 3"/>
          <p:cNvSpPr>
            <a:spLocks noChangeArrowheads="1"/>
          </p:cNvSpPr>
          <p:nvPr/>
        </p:nvSpPr>
        <p:spPr bwMode="auto">
          <a:xfrm>
            <a:off x="95250" y="517525"/>
            <a:ext cx="11952288"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rPr>
              <a:t>3) </a:t>
            </a:r>
            <a:r>
              <a:rPr lang="fr-FR" altLang="fr-FR" sz="1800" b="1" u="sng">
                <a:solidFill>
                  <a:srgbClr val="6600CC"/>
                </a:solidFill>
              </a:rPr>
              <a:t>Solution de la « forêt primaire </a:t>
            </a:r>
            <a:r>
              <a:rPr lang="fr-FR" altLang="fr-FR" sz="1800" b="1" u="sng">
                <a:solidFill>
                  <a:srgbClr val="6600CC"/>
                </a:solidFill>
                <a:latin typeface="Arial" panose="020B0604020202020204" pitchFamily="34" charset="0"/>
              </a:rPr>
              <a:t>fruitière, nourricière,</a:t>
            </a:r>
            <a:r>
              <a:rPr lang="fr-FR" altLang="fr-FR" sz="1800" b="1" u="sng">
                <a:solidFill>
                  <a:srgbClr val="6600CC"/>
                </a:solidFill>
              </a:rPr>
              <a:t> cultivée et jardinée » (suite)</a:t>
            </a:r>
            <a:endParaRPr lang="fr-FR" altLang="fr-FR" sz="1600" b="1">
              <a:solidFill>
                <a:srgbClr val="6600CC"/>
              </a:solidFill>
            </a:endParaRPr>
          </a:p>
          <a:p>
            <a:pPr eaLnBrk="1" hangingPunct="1">
              <a:spcBef>
                <a:spcPct val="0"/>
              </a:spcBef>
              <a:buFontTx/>
              <a:buNone/>
            </a:pPr>
            <a:endParaRPr lang="fr-FR" altLang="fr-FR" sz="1600">
              <a:solidFill>
                <a:srgbClr val="6600CC"/>
              </a:solidFill>
            </a:endParaRPr>
          </a:p>
          <a:p>
            <a:pPr eaLnBrk="1" hangingPunct="1">
              <a:spcBef>
                <a:spcPct val="0"/>
              </a:spcBef>
              <a:buFontTx/>
              <a:buNone/>
            </a:pPr>
            <a:r>
              <a:rPr lang="fr-FR" altLang="fr-FR" sz="1600" u="sng">
                <a:solidFill>
                  <a:srgbClr val="6600CC"/>
                </a:solidFill>
              </a:rPr>
              <a:t>L’idée</a:t>
            </a:r>
            <a:r>
              <a:rPr lang="fr-FR" altLang="fr-FR" sz="1600">
                <a:solidFill>
                  <a:srgbClr val="6600CC"/>
                </a:solidFill>
              </a:rPr>
              <a:t> : </a:t>
            </a:r>
            <a:r>
              <a:rPr lang="fr-FR" altLang="fr-FR" sz="1600" b="1">
                <a:solidFill>
                  <a:srgbClr val="6600CC"/>
                </a:solidFill>
              </a:rPr>
              <a:t>échafaudages en bambous </a:t>
            </a:r>
            <a:r>
              <a:rPr lang="fr-FR" altLang="fr-FR" sz="1600">
                <a:solidFill>
                  <a:srgbClr val="6600CC"/>
                </a:solidFill>
              </a:rPr>
              <a:t>pour aller recueillir les fruits en hauteur (Voir manuels pour la constructions et la sécurité des échafaudages en bambous, ci-dessous (°)). </a:t>
            </a:r>
          </a:p>
          <a:p>
            <a:pPr eaLnBrk="1" hangingPunct="1">
              <a:spcBef>
                <a:spcPct val="0"/>
              </a:spcBef>
              <a:buFontTx/>
              <a:buNone/>
            </a:pPr>
            <a:r>
              <a:rPr lang="fr-FR" altLang="fr-FR" sz="1200" u="sng">
                <a:solidFill>
                  <a:srgbClr val="6600CC"/>
                </a:solidFill>
              </a:rPr>
              <a:t>Note</a:t>
            </a:r>
            <a:r>
              <a:rPr lang="fr-FR" altLang="fr-FR" sz="1200">
                <a:solidFill>
                  <a:srgbClr val="6600CC"/>
                </a:solidFill>
              </a:rPr>
              <a:t> : Les tiges de bambou peuvent aussi servir de tuteurs aux jeunes arbres et pour la construction de maisons.</a:t>
            </a:r>
            <a:endParaRPr lang="fr-FR" altLang="fr-FR" sz="1200"/>
          </a:p>
        </p:txBody>
      </p:sp>
      <p:pic>
        <p:nvPicPr>
          <p:cNvPr id="13317" name="Image 4" descr="bamboo scaffolding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1773238"/>
            <a:ext cx="26289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Image 5" descr="bamboo scaffolding2_s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3644900"/>
            <a:ext cx="18669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Image 7" descr="bamboo scaffolding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51538" y="1773238"/>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Image 9" descr="bamboo scaffolding6.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27575" y="19161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Image 10" descr="bamboo scaffolding7.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75725" y="1773238"/>
            <a:ext cx="1463675"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Image 12" descr="bambou2.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40463" y="501015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Image 13" descr="bambou3.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820150" y="4391025"/>
            <a:ext cx="18478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Rectangle 15"/>
          <p:cNvSpPr>
            <a:spLocks noChangeArrowheads="1"/>
          </p:cNvSpPr>
          <p:nvPr/>
        </p:nvSpPr>
        <p:spPr bwMode="auto">
          <a:xfrm>
            <a:off x="3719513" y="3429000"/>
            <a:ext cx="511333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400">
                <a:solidFill>
                  <a:srgbClr val="7030A0"/>
                </a:solidFill>
              </a:rPr>
              <a:t>Le choix des tiges de bambous est important. Parmi les espèces les plus grandes et les plus intéressantes espèces de bambous de Madagascar sont le </a:t>
            </a:r>
            <a:r>
              <a:rPr lang="fr-FR" altLang="fr-FR" sz="1400" b="1">
                <a:solidFill>
                  <a:srgbClr val="7030A0"/>
                </a:solidFill>
              </a:rPr>
              <a:t>Volobe mavo </a:t>
            </a:r>
            <a:r>
              <a:rPr lang="fr-FR" altLang="fr-FR" sz="1400">
                <a:solidFill>
                  <a:srgbClr val="7030A0"/>
                </a:solidFill>
              </a:rPr>
              <a:t>(</a:t>
            </a:r>
            <a:r>
              <a:rPr lang="fr-FR" altLang="fr-FR" sz="1400" i="1">
                <a:solidFill>
                  <a:srgbClr val="7030A0"/>
                </a:solidFill>
              </a:rPr>
              <a:t>Dendrocalamus giganteus</a:t>
            </a:r>
            <a:r>
              <a:rPr lang="fr-FR" altLang="fr-FR" sz="1400">
                <a:solidFill>
                  <a:srgbClr val="7030A0"/>
                </a:solidFill>
              </a:rPr>
              <a:t>), déjà cultivé extensivement par des villageoises sur le cote Est, et le </a:t>
            </a:r>
            <a:r>
              <a:rPr lang="fr-FR" altLang="fr-FR" sz="1400" b="1">
                <a:solidFill>
                  <a:srgbClr val="7030A0"/>
                </a:solidFill>
              </a:rPr>
              <a:t>Vologasy</a:t>
            </a:r>
            <a:r>
              <a:rPr lang="fr-FR" altLang="fr-FR" sz="1400">
                <a:solidFill>
                  <a:srgbClr val="7030A0"/>
                </a:solidFill>
              </a:rPr>
              <a:t> (</a:t>
            </a:r>
            <a:r>
              <a:rPr lang="fr-FR" altLang="fr-FR" sz="1400" i="1">
                <a:solidFill>
                  <a:srgbClr val="7030A0"/>
                </a:solidFill>
              </a:rPr>
              <a:t>Valiha diffusa</a:t>
            </a:r>
            <a:r>
              <a:rPr lang="fr-FR" altLang="fr-FR" sz="1400">
                <a:solidFill>
                  <a:srgbClr val="7030A0"/>
                </a:solidFill>
              </a:rPr>
              <a:t>), natif à Madagascar dont les tiges sont employées dans la fabrication d'instruments de musique traditionnels (les </a:t>
            </a:r>
            <a:r>
              <a:rPr lang="fr-FR" altLang="fr-FR" sz="1400" i="1">
                <a:solidFill>
                  <a:srgbClr val="7030A0"/>
                </a:solidFill>
              </a:rPr>
              <a:t>valiha), </a:t>
            </a:r>
            <a:r>
              <a:rPr lang="fr-FR" altLang="fr-FR" sz="1400">
                <a:solidFill>
                  <a:srgbClr val="7030A0"/>
                </a:solidFill>
              </a:rPr>
              <a:t>de tuyaux et de réservoirs d’eau</a:t>
            </a:r>
            <a:r>
              <a:rPr lang="fr-FR" altLang="fr-FR" sz="1400" i="1">
                <a:solidFill>
                  <a:srgbClr val="7030A0"/>
                </a:solidFill>
              </a:rPr>
              <a:t>.</a:t>
            </a:r>
            <a:endParaRPr lang="fr-FR" altLang="fr-FR" sz="1400">
              <a:solidFill>
                <a:srgbClr val="7030A0"/>
              </a:solidFill>
            </a:endParaRPr>
          </a:p>
        </p:txBody>
      </p:sp>
      <p:sp>
        <p:nvSpPr>
          <p:cNvPr id="13325" name="ZoneTexte 13"/>
          <p:cNvSpPr txBox="1">
            <a:spLocks noChangeArrowheads="1"/>
          </p:cNvSpPr>
          <p:nvPr/>
        </p:nvSpPr>
        <p:spPr bwMode="auto">
          <a:xfrm>
            <a:off x="1631950" y="5103813"/>
            <a:ext cx="45354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7030A0"/>
                </a:solidFill>
              </a:rPr>
              <a:t>(°) 1) </a:t>
            </a:r>
            <a:r>
              <a:rPr lang="fr-FR" altLang="fr-FR" sz="1200" i="1">
                <a:solidFill>
                  <a:srgbClr val="7030A0"/>
                </a:solidFill>
              </a:rPr>
              <a:t>Evolution of bamboo scaffolding for building construction in Hong Kongfrom the 1960s to the present day</a:t>
            </a:r>
            <a:r>
              <a:rPr lang="fr-FR" altLang="fr-FR" sz="1200">
                <a:solidFill>
                  <a:srgbClr val="7030A0"/>
                </a:solidFill>
              </a:rPr>
              <a:t>, Frankie Lee Hong Lam, The University of Hong-Kong, 2012.</a:t>
            </a:r>
          </a:p>
          <a:p>
            <a:pPr eaLnBrk="1" hangingPunct="1">
              <a:spcBef>
                <a:spcPct val="0"/>
              </a:spcBef>
              <a:buFontTx/>
              <a:buNone/>
            </a:pPr>
            <a:r>
              <a:rPr lang="fr-FR" altLang="fr-FR" sz="1200">
                <a:solidFill>
                  <a:srgbClr val="7030A0"/>
                </a:solidFill>
                <a:hlinkClick r:id="rId9"/>
              </a:rPr>
              <a:t>http://hub.hku.hk/handle/10722/177218</a:t>
            </a:r>
            <a:r>
              <a:rPr lang="fr-FR" altLang="fr-FR" sz="1200">
                <a:solidFill>
                  <a:srgbClr val="7030A0"/>
                </a:solidFill>
              </a:rPr>
              <a:t>  &amp; </a:t>
            </a:r>
            <a:r>
              <a:rPr lang="fr-FR" altLang="fr-FR" sz="1200">
                <a:solidFill>
                  <a:srgbClr val="7030A0"/>
                </a:solidFill>
                <a:hlinkClick r:id="rId10"/>
              </a:rPr>
              <a:t>http://hub.hku.hk/bitstream/10722/177218/1/FullText.pdf?accept=1</a:t>
            </a:r>
            <a:r>
              <a:rPr lang="fr-FR" altLang="fr-FR" sz="1200">
                <a:solidFill>
                  <a:srgbClr val="7030A0"/>
                </a:solidFill>
              </a:rPr>
              <a:t> </a:t>
            </a:r>
          </a:p>
          <a:p>
            <a:pPr eaLnBrk="1" hangingPunct="1">
              <a:spcBef>
                <a:spcPct val="0"/>
              </a:spcBef>
              <a:buFontTx/>
              <a:buNone/>
            </a:pPr>
            <a:r>
              <a:rPr lang="fr-FR" altLang="fr-FR" sz="1200">
                <a:solidFill>
                  <a:srgbClr val="7030A0"/>
                </a:solidFill>
              </a:rPr>
              <a:t>2) </a:t>
            </a:r>
            <a:r>
              <a:rPr lang="fr-FR" altLang="fr-FR" sz="1200" i="1">
                <a:solidFill>
                  <a:srgbClr val="7030A0"/>
                </a:solidFill>
              </a:rPr>
              <a:t>An Sustainable Scaffolding Alternative - Bamboo Scaffolding</a:t>
            </a:r>
            <a:r>
              <a:rPr lang="fr-FR" altLang="fr-FR" sz="1200">
                <a:solidFill>
                  <a:srgbClr val="7030A0"/>
                </a:solidFill>
              </a:rPr>
              <a:t>, Aiyin Jiang, Ph.D., CPC, University of Cincinnati, Ohio, </a:t>
            </a:r>
            <a:r>
              <a:rPr lang="fr-FR" altLang="fr-FR" sz="1200">
                <a:solidFill>
                  <a:srgbClr val="7030A0"/>
                </a:solidFill>
                <a:hlinkClick r:id="rId11"/>
              </a:rPr>
              <a:t>http://ascpro0.ascweb.org/archives/cd/2008/paper/CPGT190002008.pdf</a:t>
            </a:r>
            <a:r>
              <a:rPr lang="fr-FR" altLang="fr-FR" sz="1200">
                <a:solidFill>
                  <a:srgbClr val="7030A0"/>
                </a:solidFill>
              </a:rPr>
              <a:t> (une alternative durable- échafaudages en bambou).</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55DCDA9-B141-47D9-987A-BF0D5D4C4045}" type="slidenum">
              <a:rPr lang="fr-FR" altLang="fr-FR" sz="1200" smtClean="0">
                <a:solidFill>
                  <a:srgbClr val="898989"/>
                </a:solidFill>
              </a:rPr>
              <a:pPr>
                <a:spcBef>
                  <a:spcPct val="0"/>
                </a:spcBef>
                <a:buFontTx/>
                <a:buNone/>
              </a:pPr>
              <a:t>12</a:t>
            </a:fld>
            <a:endParaRPr lang="fr-FR" altLang="fr-FR" sz="1200" smtClean="0">
              <a:solidFill>
                <a:srgbClr val="898989"/>
              </a:solidFill>
            </a:endParaRPr>
          </a:p>
        </p:txBody>
      </p:sp>
      <p:sp>
        <p:nvSpPr>
          <p:cNvPr id="14339" name="Text Box 6"/>
          <p:cNvSpPr txBox="1">
            <a:spLocks noChangeArrowheads="1"/>
          </p:cNvSpPr>
          <p:nvPr/>
        </p:nvSpPr>
        <p:spPr bwMode="auto">
          <a:xfrm>
            <a:off x="1809750" y="928688"/>
            <a:ext cx="84963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rPr>
              <a:t>3bis) </a:t>
            </a:r>
            <a:r>
              <a:rPr lang="fr-FR" altLang="fr-FR" sz="1800" b="1" u="sng">
                <a:solidFill>
                  <a:srgbClr val="6600CC"/>
                </a:solidFill>
              </a:rPr>
              <a:t>Fruits de la « forêt primaire </a:t>
            </a:r>
            <a:r>
              <a:rPr lang="fr-FR" altLang="fr-FR" sz="1800" b="1" u="sng">
                <a:solidFill>
                  <a:srgbClr val="6600CC"/>
                </a:solidFill>
                <a:latin typeface="Arial" panose="020B0604020202020204" pitchFamily="34" charset="0"/>
              </a:rPr>
              <a:t>fruitière, nourricière,</a:t>
            </a:r>
            <a:r>
              <a:rPr lang="fr-FR" altLang="fr-FR" sz="1800" b="1" u="sng">
                <a:solidFill>
                  <a:srgbClr val="6600CC"/>
                </a:solidFill>
              </a:rPr>
              <a:t> cultivée et jardinée »</a:t>
            </a:r>
            <a:endParaRPr lang="fr-FR" altLang="fr-FR" sz="1600" b="1">
              <a:solidFill>
                <a:srgbClr val="6600CC"/>
              </a:solidFill>
            </a:endParaRPr>
          </a:p>
          <a:p>
            <a:pPr eaLnBrk="1" hangingPunct="1">
              <a:spcBef>
                <a:spcPct val="0"/>
              </a:spcBef>
              <a:buFontTx/>
              <a:buNone/>
            </a:pPr>
            <a:endParaRPr lang="fr-FR" altLang="fr-FR" sz="1600" b="1">
              <a:solidFill>
                <a:srgbClr val="6600CC"/>
              </a:solidFill>
              <a:latin typeface="Arial" panose="020B0604020202020204" pitchFamily="34" charset="0"/>
            </a:endParaRPr>
          </a:p>
        </p:txBody>
      </p:sp>
      <p:graphicFrame>
        <p:nvGraphicFramePr>
          <p:cNvPr id="4" name="Group 34"/>
          <p:cNvGraphicFramePr>
            <a:graphicFrameLocks noGrp="1"/>
          </p:cNvGraphicFramePr>
          <p:nvPr/>
        </p:nvGraphicFramePr>
        <p:xfrm>
          <a:off x="1703388" y="1341438"/>
          <a:ext cx="8964612" cy="5040312"/>
        </p:xfrm>
        <a:graphic>
          <a:graphicData uri="http://schemas.openxmlformats.org/drawingml/2006/table">
            <a:tbl>
              <a:tblPr/>
              <a:tblGrid>
                <a:gridCol w="2241587"/>
                <a:gridCol w="2241586"/>
                <a:gridCol w="2239852"/>
                <a:gridCol w="2241587"/>
              </a:tblGrid>
              <a:tr h="126007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Cœur de bœuf </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1" u="none" strike="noStrike" cap="none" normalizeH="0" baseline="0" dirty="0" smtClean="0">
                          <a:ln>
                            <a:noFill/>
                          </a:ln>
                          <a:solidFill>
                            <a:srgbClr val="6600CC"/>
                          </a:solidFill>
                          <a:effectLst/>
                          <a:latin typeface="Calibri" pitchFamily="34" charset="0"/>
                        </a:rPr>
                        <a:t>(</a:t>
                      </a:r>
                      <a:r>
                        <a:rPr kumimoji="0" lang="fr-FR" sz="1200" b="0" i="1" u="none" strike="noStrike" cap="none" normalizeH="0" baseline="0" dirty="0" err="1" smtClean="0">
                          <a:ln>
                            <a:noFill/>
                          </a:ln>
                          <a:solidFill>
                            <a:srgbClr val="6600CC"/>
                          </a:solidFill>
                          <a:effectLst/>
                          <a:latin typeface="Calibri" pitchFamily="34" charset="0"/>
                        </a:rPr>
                        <a:t>Annona</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reticulata</a:t>
                      </a:r>
                      <a:r>
                        <a:rPr kumimoji="0" lang="fr-FR" sz="1200" b="0" i="1" u="none" strike="noStrike" cap="none" normalizeH="0" baseline="0" dirty="0" smtClean="0">
                          <a:ln>
                            <a:noFill/>
                          </a:ln>
                          <a:solidFill>
                            <a:srgbClr val="6600CC"/>
                          </a:solidFill>
                          <a:effectLst/>
                          <a:latin typeface="Calibri" pitchFamily="34" charset="0"/>
                        </a:rPr>
                        <a:t>)</a:t>
                      </a:r>
                    </a:p>
                  </a:txBody>
                  <a:tcPr marL="91441" marR="91441"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it-IT" sz="1200" b="0" i="0" u="none" strike="noStrike" cap="none" normalizeH="0" baseline="0" dirty="0" smtClean="0">
                          <a:ln>
                            <a:noFill/>
                          </a:ln>
                          <a:solidFill>
                            <a:srgbClr val="6600CC"/>
                          </a:solidFill>
                          <a:effectLst/>
                          <a:latin typeface="Calibri" pitchFamily="34" charset="0"/>
                        </a:rPr>
                        <a:t>Attier ou pommier cannelle (</a:t>
                      </a:r>
                      <a:r>
                        <a:rPr kumimoji="0" lang="it-IT" sz="1200" b="0" i="1" u="none" strike="noStrike" cap="none" normalizeH="0" baseline="0" dirty="0" smtClean="0">
                          <a:ln>
                            <a:noFill/>
                          </a:ln>
                          <a:solidFill>
                            <a:srgbClr val="6600CC"/>
                          </a:solidFill>
                          <a:effectLst/>
                          <a:latin typeface="Calibri" pitchFamily="34" charset="0"/>
                        </a:rPr>
                        <a:t>Annona squamosa</a:t>
                      </a:r>
                      <a:r>
                        <a:rPr kumimoji="0" lang="it-IT" sz="1200" b="0" i="0" u="none" strike="noStrike" cap="none" normalizeH="0" baseline="0" dirty="0" smtClean="0">
                          <a:ln>
                            <a:noFill/>
                          </a:ln>
                          <a:solidFill>
                            <a:srgbClr val="6600CC"/>
                          </a:solidFill>
                          <a:effectLst/>
                          <a:latin typeface="Calibri" pitchFamily="34" charset="0"/>
                        </a:rPr>
                        <a:t>) / </a:t>
                      </a:r>
                      <a:r>
                        <a:rPr kumimoji="0" lang="fr-FR" sz="1200" b="0" i="0" u="none" strike="noStrike" cap="none" normalizeH="0" baseline="0" dirty="0" smtClean="0">
                          <a:ln>
                            <a:noFill/>
                          </a:ln>
                          <a:solidFill>
                            <a:srgbClr val="6600CC"/>
                          </a:solidFill>
                          <a:effectLst/>
                          <a:latin typeface="Calibri" pitchFamily="34" charset="0"/>
                        </a:rPr>
                        <a:t>Pomme cannelle ou "</a:t>
                      </a:r>
                      <a:r>
                        <a:rPr kumimoji="0" lang="fr-FR" sz="1200" b="0" i="0" u="none" strike="noStrike" cap="none" normalizeH="0" baseline="0" dirty="0" err="1" smtClean="0">
                          <a:ln>
                            <a:noFill/>
                          </a:ln>
                          <a:solidFill>
                            <a:srgbClr val="6600CC"/>
                          </a:solidFill>
                          <a:effectLst/>
                          <a:latin typeface="Calibri" pitchFamily="34" charset="0"/>
                        </a:rPr>
                        <a:t>zat</a:t>
                      </a:r>
                      <a:r>
                        <a:rPr kumimoji="0" lang="fr-FR" sz="1200" b="0" i="0" u="none" strike="noStrike" cap="none" normalizeH="0" baseline="0" dirty="0" smtClean="0">
                          <a:ln>
                            <a:noFill/>
                          </a:ln>
                          <a:solidFill>
                            <a:srgbClr val="6600CC"/>
                          </a:solidFill>
                          <a:effectLst/>
                          <a:latin typeface="Calibri" pitchFamily="34" charset="0"/>
                        </a:rPr>
                        <a:t>"</a:t>
                      </a: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Goyaviers (</a:t>
                      </a:r>
                      <a:r>
                        <a:rPr kumimoji="0" lang="fr-FR" sz="1200" b="0" i="1" u="none" strike="noStrike" cap="none" normalizeH="0" baseline="0" dirty="0" err="1" smtClean="0">
                          <a:ln>
                            <a:noFill/>
                          </a:ln>
                          <a:solidFill>
                            <a:srgbClr val="6600CC"/>
                          </a:solidFill>
                          <a:effectLst/>
                          <a:latin typeface="Calibri" pitchFamily="34" charset="0"/>
                        </a:rPr>
                        <a:t>Psidium</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cattleyanum</a:t>
                      </a:r>
                      <a:r>
                        <a:rPr kumimoji="0" lang="fr-FR" sz="1200" b="0" i="0" u="none" strike="noStrike" cap="none" normalizeH="0" baseline="0" dirty="0" smtClean="0">
                          <a:ln>
                            <a:noFill/>
                          </a:ln>
                          <a:solidFill>
                            <a:srgbClr val="6600CC"/>
                          </a:solidFill>
                          <a:effectLst/>
                          <a:latin typeface="Calibri" pitchFamily="34" charset="0"/>
                        </a:rPr>
                        <a:t>)</a:t>
                      </a: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ES" sz="1200" b="0" i="0" u="none" strike="noStrike" cap="none" normalizeH="0" baseline="0" dirty="0" err="1" smtClean="0">
                          <a:ln>
                            <a:noFill/>
                          </a:ln>
                          <a:solidFill>
                            <a:srgbClr val="6600CC"/>
                          </a:solidFill>
                          <a:effectLst/>
                          <a:latin typeface="Calibri" pitchFamily="34" charset="0"/>
                        </a:rPr>
                        <a:t>Papayes</a:t>
                      </a:r>
                      <a:r>
                        <a:rPr kumimoji="0" lang="es-ES" sz="1200" b="0" i="0" u="none" strike="noStrike" cap="none" normalizeH="0" baseline="0" dirty="0" smtClean="0">
                          <a:ln>
                            <a:noFill/>
                          </a:ln>
                          <a:solidFill>
                            <a:srgbClr val="6600CC"/>
                          </a:solidFill>
                          <a:effectLst/>
                          <a:latin typeface="Calibri" pitchFamily="34" charset="0"/>
                        </a:rPr>
                        <a:t> Colombo &amp;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s-ES" sz="1200" b="0" i="0" u="none" strike="noStrike" cap="none" normalizeH="0" baseline="0" dirty="0" err="1" smtClean="0">
                          <a:ln>
                            <a:noFill/>
                          </a:ln>
                          <a:solidFill>
                            <a:srgbClr val="6600CC"/>
                          </a:solidFill>
                          <a:effectLst/>
                          <a:latin typeface="Calibri" pitchFamily="34" charset="0"/>
                        </a:rPr>
                        <a:t>Hawaï</a:t>
                      </a:r>
                      <a:r>
                        <a:rPr kumimoji="0" lang="es-ES" sz="1200" b="0" i="0" u="none" strike="noStrike" cap="none" normalizeH="0" baseline="0" dirty="0" smtClean="0">
                          <a:ln>
                            <a:noFill/>
                          </a:ln>
                          <a:solidFill>
                            <a:srgbClr val="6600CC"/>
                          </a:solidFill>
                          <a:effectLst/>
                          <a:latin typeface="Calibri" pitchFamily="34" charset="0"/>
                        </a:rPr>
                        <a:t> (</a:t>
                      </a:r>
                      <a:r>
                        <a:rPr kumimoji="0" lang="es-ES" sz="1200" b="0" i="1" u="none" strike="noStrike" cap="none" normalizeH="0" baseline="0" dirty="0" err="1" smtClean="0">
                          <a:ln>
                            <a:noFill/>
                          </a:ln>
                          <a:solidFill>
                            <a:srgbClr val="6600CC"/>
                          </a:solidFill>
                          <a:effectLst/>
                          <a:latin typeface="Calibri" pitchFamily="34" charset="0"/>
                        </a:rPr>
                        <a:t>Carica</a:t>
                      </a:r>
                      <a:r>
                        <a:rPr kumimoji="0" lang="es-ES" sz="1200" b="0" i="1" u="none" strike="noStrike" cap="none" normalizeH="0" baseline="0" dirty="0" smtClean="0">
                          <a:ln>
                            <a:noFill/>
                          </a:ln>
                          <a:solidFill>
                            <a:srgbClr val="6600CC"/>
                          </a:solidFill>
                          <a:effectLst/>
                          <a:latin typeface="Calibri" pitchFamily="34" charset="0"/>
                        </a:rPr>
                        <a:t> papaya</a:t>
                      </a:r>
                      <a:r>
                        <a:rPr kumimoji="0" lang="es-ES" sz="1200" b="0" i="0" u="none" strike="noStrike" cap="none" normalizeH="0" baseline="0" dirty="0" smtClean="0">
                          <a:ln>
                            <a:noFill/>
                          </a:ln>
                          <a:solidFill>
                            <a:srgbClr val="6600CC"/>
                          </a:solidFill>
                          <a:effectLst/>
                          <a:latin typeface="Calibri" pitchFamily="34" charset="0"/>
                        </a:rPr>
                        <a:t>)</a:t>
                      </a:r>
                      <a:endParaRPr kumimoji="0" lang="fr-FR" sz="1200" b="0" i="0" u="none" strike="noStrike" cap="none" normalizeH="0" baseline="0" dirty="0" smtClean="0">
                        <a:ln>
                          <a:noFill/>
                        </a:ln>
                        <a:solidFill>
                          <a:srgbClr val="6600CC"/>
                        </a:solidFill>
                        <a:effectLst/>
                        <a:latin typeface="Calibri" pitchFamily="34" charset="0"/>
                      </a:endParaRPr>
                    </a:p>
                  </a:txBody>
                  <a:tcPr marL="91441" marR="91441"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007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err="1" smtClean="0">
                          <a:ln>
                            <a:noFill/>
                          </a:ln>
                          <a:solidFill>
                            <a:srgbClr val="6600CC"/>
                          </a:solidFill>
                          <a:effectLst/>
                          <a:latin typeface="Calibri" pitchFamily="34" charset="0"/>
                        </a:rPr>
                        <a:t>Combavas</a:t>
                      </a:r>
                      <a:r>
                        <a:rPr kumimoji="0" lang="fr-FR" sz="1200" b="0" i="0"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smtClean="0">
                          <a:ln>
                            <a:noFill/>
                          </a:ln>
                          <a:solidFill>
                            <a:srgbClr val="6600CC"/>
                          </a:solidFill>
                          <a:effectLst/>
                          <a:latin typeface="Calibri" pitchFamily="34" charset="0"/>
                        </a:rPr>
                        <a:t>Citrus hystrix</a:t>
                      </a:r>
                      <a:r>
                        <a:rPr kumimoji="0" lang="fr-FR" sz="1200" b="0" i="0" u="none" strike="noStrike" cap="none" normalizeH="0" baseline="0" dirty="0" smtClean="0">
                          <a:ln>
                            <a:noFill/>
                          </a:ln>
                          <a:solidFill>
                            <a:srgbClr val="6600CC"/>
                          </a:solidFill>
                          <a:effectLst/>
                          <a:latin typeface="Calibri" pitchFamily="34" charset="0"/>
                        </a:rPr>
                        <a:t>)</a:t>
                      </a:r>
                    </a:p>
                  </a:txBody>
                  <a:tcPr marL="91441" marR="91441"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Corossol fruit du corossolier (</a:t>
                      </a:r>
                      <a:r>
                        <a:rPr kumimoji="0" lang="fr-FR" sz="1200" b="0" i="1" u="none" strike="noStrike" cap="none" normalizeH="0" baseline="0" dirty="0" err="1" smtClean="0">
                          <a:ln>
                            <a:noFill/>
                          </a:ln>
                          <a:solidFill>
                            <a:srgbClr val="6600CC"/>
                          </a:solidFill>
                          <a:effectLst/>
                          <a:latin typeface="Calibri" pitchFamily="34" charset="0"/>
                        </a:rPr>
                        <a:t>Annona</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muricata</a:t>
                      </a:r>
                      <a:r>
                        <a:rPr kumimoji="0" lang="fr-FR" sz="1200" b="0" i="0" u="none" strike="noStrike" cap="none" normalizeH="0" baseline="0" dirty="0" smtClean="0">
                          <a:ln>
                            <a:noFill/>
                          </a:ln>
                          <a:solidFill>
                            <a:srgbClr val="6600CC"/>
                          </a:solidFill>
                          <a:effectLst/>
                          <a:latin typeface="Calibri" pitchFamily="34" charset="0"/>
                        </a:rPr>
                        <a:t>)</a:t>
                      </a: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err="1" smtClean="0">
                          <a:ln>
                            <a:noFill/>
                          </a:ln>
                          <a:solidFill>
                            <a:srgbClr val="6600CC"/>
                          </a:solidFill>
                          <a:effectLst/>
                          <a:latin typeface="Calibri" pitchFamily="34" charset="0"/>
                        </a:rPr>
                        <a:t>Graviola</a:t>
                      </a:r>
                      <a:r>
                        <a:rPr kumimoji="0" lang="fr-FR" sz="1200" b="0" i="0" u="none" strike="noStrike" cap="none" normalizeH="0" baseline="0" dirty="0" smtClean="0">
                          <a:ln>
                            <a:noFill/>
                          </a:ln>
                          <a:solidFill>
                            <a:srgbClr val="6600CC"/>
                          </a:solidFill>
                          <a:effectLst/>
                          <a:latin typeface="Calibri" pitchFamily="34" charset="0"/>
                        </a:rPr>
                        <a:t>, corossol, sapotille  (</a:t>
                      </a:r>
                      <a:r>
                        <a:rPr kumimoji="0" lang="fr-FR" sz="1200" b="0" i="1" u="none" strike="noStrike" cap="none" normalizeH="0" baseline="0" dirty="0" err="1" smtClean="0">
                          <a:ln>
                            <a:noFill/>
                          </a:ln>
                          <a:solidFill>
                            <a:srgbClr val="6600CC"/>
                          </a:solidFill>
                          <a:effectLst/>
                          <a:latin typeface="Calibri" pitchFamily="34" charset="0"/>
                        </a:rPr>
                        <a:t>Annona</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muricata</a:t>
                      </a:r>
                      <a:r>
                        <a:rPr kumimoji="0" lang="fr-FR" sz="1200" b="0" i="0" u="none" strike="noStrike" cap="none" normalizeH="0" baseline="0" dirty="0" smtClean="0">
                          <a:ln>
                            <a:noFill/>
                          </a:ln>
                          <a:solidFill>
                            <a:srgbClr val="6600CC"/>
                          </a:solidFill>
                          <a:effectLst/>
                          <a:latin typeface="Calibri" pitchFamily="34" charset="0"/>
                        </a:rPr>
                        <a:t>)</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r-FR" sz="1200" b="0" i="0" u="none" strike="noStrike" cap="none" normalizeH="0" baseline="0" dirty="0" smtClean="0">
                        <a:ln>
                          <a:noFill/>
                        </a:ln>
                        <a:solidFill>
                          <a:srgbClr val="6600CC"/>
                        </a:solidFill>
                        <a:effectLst/>
                        <a:latin typeface="Calibri" pitchFamily="34"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Tomates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arbustes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a:t>
                      </a:r>
                      <a:r>
                        <a:rPr kumimoji="0" lang="fr-FR" sz="1200" b="0" i="1" u="none" strike="noStrike" cap="none" normalizeH="0" baseline="0" dirty="0" err="1" smtClean="0">
                          <a:ln>
                            <a:noFill/>
                          </a:ln>
                          <a:solidFill>
                            <a:srgbClr val="6600CC"/>
                          </a:solidFill>
                          <a:effectLst/>
                          <a:latin typeface="Calibri" pitchFamily="34" charset="0"/>
                        </a:rPr>
                        <a:t>Cyphomendra</a:t>
                      </a:r>
                      <a:r>
                        <a:rPr kumimoji="0" lang="fr-FR" sz="1200" b="0" i="1" u="none" strike="noStrike" cap="none" normalizeH="0" baseline="0" dirty="0" smtClean="0">
                          <a:ln>
                            <a:noFill/>
                          </a:ln>
                          <a:solidFill>
                            <a:srgbClr val="6600CC"/>
                          </a:solidFill>
                          <a:effectLst/>
                          <a:latin typeface="Calibri" pitchFamily="34" charset="0"/>
                        </a:rPr>
                        <a:t>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200" b="0" i="1" u="none" strike="noStrike" cap="none" normalizeH="0" baseline="0" dirty="0" err="1" smtClean="0">
                          <a:ln>
                            <a:noFill/>
                          </a:ln>
                          <a:solidFill>
                            <a:srgbClr val="6600CC"/>
                          </a:solidFill>
                          <a:effectLst/>
                          <a:latin typeface="Calibri" pitchFamily="34" charset="0"/>
                        </a:rPr>
                        <a:t>betacea</a:t>
                      </a:r>
                      <a:r>
                        <a:rPr kumimoji="0" lang="fr-FR" sz="1200" b="0" i="0" u="none" strike="noStrike" cap="none" normalizeH="0" baseline="0" dirty="0" smtClean="0">
                          <a:ln>
                            <a:noFill/>
                          </a:ln>
                          <a:solidFill>
                            <a:srgbClr val="6600CC"/>
                          </a:solidFill>
                          <a:effectLst/>
                          <a:latin typeface="Calibri" pitchFamily="34" charset="0"/>
                        </a:rPr>
                        <a:t>)</a:t>
                      </a:r>
                    </a:p>
                  </a:txBody>
                  <a:tcPr marL="91441" marR="91441"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007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Fleur et Fruit de la Passion (</a:t>
                      </a:r>
                      <a:r>
                        <a:rPr kumimoji="0" lang="fr-FR" sz="1200" b="0" i="1" u="none" strike="noStrike" cap="none" normalizeH="0" baseline="0" dirty="0" err="1" smtClean="0">
                          <a:ln>
                            <a:noFill/>
                          </a:ln>
                          <a:solidFill>
                            <a:srgbClr val="6600CC"/>
                          </a:solidFill>
                          <a:effectLst/>
                          <a:latin typeface="Calibri" pitchFamily="34" charset="0"/>
                        </a:rPr>
                        <a:t>Passiflora</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edulis</a:t>
                      </a:r>
                      <a:r>
                        <a:rPr kumimoji="0" lang="fr-FR" sz="1200" b="0" i="0" u="none" strike="noStrike" cap="none" normalizeH="0" baseline="0" dirty="0" smtClean="0">
                          <a:ln>
                            <a:noFill/>
                          </a:ln>
                          <a:solidFill>
                            <a:srgbClr val="6600CC"/>
                          </a:solidFill>
                          <a:effectLst/>
                          <a:latin typeface="Calibri" pitchFamily="34" charset="0"/>
                        </a:rPr>
                        <a:t>)</a:t>
                      </a:r>
                    </a:p>
                  </a:txBody>
                  <a:tcPr marL="91441" marR="91441"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Fruits du caféier (</a:t>
                      </a:r>
                      <a:r>
                        <a:rPr kumimoji="0" lang="fr-FR" sz="1200" b="0" i="1" u="none" strike="noStrike" cap="none" normalizeH="0" baseline="0" dirty="0" err="1" smtClean="0">
                          <a:ln>
                            <a:noFill/>
                          </a:ln>
                          <a:solidFill>
                            <a:srgbClr val="6600CC"/>
                          </a:solidFill>
                          <a:effectLst/>
                          <a:latin typeface="Calibri" pitchFamily="34" charset="0"/>
                        </a:rPr>
                        <a:t>Coffea</a:t>
                      </a:r>
                      <a:r>
                        <a:rPr kumimoji="0" lang="fr-FR" sz="1200" b="0" i="1" u="none" strike="noStrike" cap="none" normalizeH="0" baseline="0" dirty="0" smtClean="0">
                          <a:ln>
                            <a:noFill/>
                          </a:ln>
                          <a:solidFill>
                            <a:srgbClr val="6600CC"/>
                          </a:solidFill>
                          <a:effectLst/>
                          <a:latin typeface="Calibri" pitchFamily="34" charset="0"/>
                        </a:rPr>
                        <a:t> arabica</a:t>
                      </a:r>
                      <a:r>
                        <a:rPr kumimoji="0" lang="fr-FR" sz="1200" b="0" i="0" u="none" strike="noStrike" cap="none" normalizeH="0" baseline="0" dirty="0" smtClean="0">
                          <a:ln>
                            <a:noFill/>
                          </a:ln>
                          <a:solidFill>
                            <a:srgbClr val="6600CC"/>
                          </a:solidFill>
                          <a:effectLst/>
                          <a:latin typeface="Calibri" pitchFamily="34" charset="0"/>
                        </a:rPr>
                        <a:t>)</a:t>
                      </a: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1200" b="0" i="0" u="none" strike="noStrike" cap="none" normalizeH="0" baseline="0" dirty="0" smtClean="0">
                          <a:ln>
                            <a:noFill/>
                          </a:ln>
                          <a:solidFill>
                            <a:srgbClr val="6600CC"/>
                          </a:solidFill>
                          <a:effectLst/>
                          <a:latin typeface="Calibri" pitchFamily="34" charset="0"/>
                        </a:rPr>
                        <a:t>Cabosse de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1200" b="0" i="0" u="none" strike="noStrike" cap="none" normalizeH="0" baseline="0" dirty="0" smtClean="0">
                          <a:ln>
                            <a:noFill/>
                          </a:ln>
                          <a:solidFill>
                            <a:srgbClr val="6600CC"/>
                          </a:solidFill>
                          <a:effectLst/>
                          <a:latin typeface="Calibri" pitchFamily="34" charset="0"/>
                        </a:rPr>
                        <a:t>Cacaoyer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1200" b="0" i="0" u="none" strike="noStrike" cap="none" normalizeH="0" baseline="0" dirty="0" smtClean="0">
                          <a:ln>
                            <a:noFill/>
                          </a:ln>
                          <a:solidFill>
                            <a:srgbClr val="6600CC"/>
                          </a:solidFill>
                          <a:effectLst/>
                          <a:latin typeface="Calibri" pitchFamily="34" charset="0"/>
                        </a:rPr>
                        <a:t>(</a:t>
                      </a:r>
                      <a:r>
                        <a:rPr kumimoji="0" lang="pt-BR" sz="1200" b="0" i="1" u="none" strike="noStrike" cap="none" normalizeH="0" baseline="0" dirty="0" smtClean="0">
                          <a:ln>
                            <a:noFill/>
                          </a:ln>
                          <a:solidFill>
                            <a:srgbClr val="6600CC"/>
                          </a:solidFill>
                          <a:effectLst/>
                          <a:latin typeface="Calibri" pitchFamily="34" charset="0"/>
                        </a:rPr>
                        <a:t>Theobroma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pt-BR" sz="1200" b="0" i="1" u="none" strike="noStrike" cap="none" normalizeH="0" baseline="0" dirty="0" smtClean="0">
                          <a:ln>
                            <a:noFill/>
                          </a:ln>
                          <a:solidFill>
                            <a:srgbClr val="6600CC"/>
                          </a:solidFill>
                          <a:effectLst/>
                          <a:latin typeface="Calibri" pitchFamily="34" charset="0"/>
                        </a:rPr>
                        <a:t>cacao</a:t>
                      </a:r>
                      <a:r>
                        <a:rPr kumimoji="0" lang="pt-BR" sz="1200" b="0" i="0" u="none" strike="noStrike" cap="none" normalizeH="0" baseline="0" dirty="0" smtClean="0">
                          <a:ln>
                            <a:noFill/>
                          </a:ln>
                          <a:solidFill>
                            <a:srgbClr val="6600CC"/>
                          </a:solidFill>
                          <a:effectLst/>
                          <a:latin typeface="Calibri" pitchFamily="34" charset="0"/>
                        </a:rPr>
                        <a:t>)</a:t>
                      </a:r>
                      <a:endParaRPr kumimoji="0" lang="fr-FR" sz="1200" b="0" i="0" u="none" strike="noStrike" cap="none" normalizeH="0" baseline="0" dirty="0" smtClean="0">
                        <a:ln>
                          <a:noFill/>
                        </a:ln>
                        <a:solidFill>
                          <a:srgbClr val="6600CC"/>
                        </a:solidFill>
                        <a:effectLst/>
                        <a:latin typeface="Calibri" pitchFamily="34"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Amour en cage (</a:t>
                      </a:r>
                      <a:r>
                        <a:rPr kumimoji="0" lang="fr-FR" sz="1200" b="0" i="1" u="none" strike="noStrike" cap="none" normalizeH="0" baseline="0" dirty="0" smtClean="0">
                          <a:ln>
                            <a:noFill/>
                          </a:ln>
                          <a:solidFill>
                            <a:srgbClr val="6600CC"/>
                          </a:solidFill>
                          <a:effectLst/>
                          <a:latin typeface="Calibri" pitchFamily="34" charset="0"/>
                        </a:rPr>
                        <a:t>Physalis </a:t>
                      </a:r>
                      <a:r>
                        <a:rPr kumimoji="0" lang="fr-FR" sz="1200" b="0" i="1" u="none" strike="noStrike" cap="none" normalizeH="0" baseline="0" dirty="0" err="1" smtClean="0">
                          <a:ln>
                            <a:noFill/>
                          </a:ln>
                          <a:solidFill>
                            <a:srgbClr val="6600CC"/>
                          </a:solidFill>
                          <a:effectLst/>
                          <a:latin typeface="Calibri" pitchFamily="34" charset="0"/>
                        </a:rPr>
                        <a:t>peruviana</a:t>
                      </a:r>
                      <a:r>
                        <a:rPr kumimoji="0" lang="fr-FR" sz="1200" b="0" i="0" u="none" strike="noStrike" cap="none" normalizeH="0" baseline="0" dirty="0" smtClean="0">
                          <a:ln>
                            <a:noFill/>
                          </a:ln>
                          <a:solidFill>
                            <a:srgbClr val="6600CC"/>
                          </a:solidFill>
                          <a:effectLst/>
                          <a:latin typeface="Calibri" pitchFamily="34" charset="0"/>
                        </a:rPr>
                        <a:t>)</a:t>
                      </a:r>
                    </a:p>
                  </a:txBody>
                  <a:tcPr marL="91441" marR="91441"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007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Fruit de Jacquier (</a:t>
                      </a:r>
                      <a:r>
                        <a:rPr kumimoji="0" lang="fr-FR" sz="1200" b="0" i="1" u="none" strike="noStrike" cap="none" normalizeH="0" baseline="0" dirty="0" smtClean="0">
                          <a:ln>
                            <a:noFill/>
                          </a:ln>
                          <a:solidFill>
                            <a:srgbClr val="6600CC"/>
                          </a:solidFill>
                          <a:effectLst/>
                          <a:latin typeface="Calibri" pitchFamily="34" charset="0"/>
                        </a:rPr>
                        <a:t>Artocarpus </a:t>
                      </a:r>
                      <a:r>
                        <a:rPr kumimoji="0" lang="fr-FR" sz="1200" b="0" i="1" u="none" strike="noStrike" cap="none" normalizeH="0" baseline="0" dirty="0" err="1" smtClean="0">
                          <a:ln>
                            <a:noFill/>
                          </a:ln>
                          <a:solidFill>
                            <a:srgbClr val="6600CC"/>
                          </a:solidFill>
                          <a:effectLst/>
                          <a:latin typeface="Calibri" pitchFamily="34" charset="0"/>
                        </a:rPr>
                        <a:t>heterophyllus</a:t>
                      </a:r>
                      <a:r>
                        <a:rPr kumimoji="0" lang="fr-FR" sz="1200" b="0" i="0" u="none" strike="noStrike" cap="none" normalizeH="0" baseline="0" dirty="0" smtClean="0">
                          <a:ln>
                            <a:noFill/>
                          </a:ln>
                          <a:solidFill>
                            <a:srgbClr val="6600CC"/>
                          </a:solidFill>
                          <a:effectLst/>
                          <a:latin typeface="Calibri" pitchFamily="34" charset="0"/>
                        </a:rPr>
                        <a:t>)</a:t>
                      </a:r>
                    </a:p>
                  </a:txBody>
                  <a:tcPr marL="91441" marR="91441"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err="1" smtClean="0">
                          <a:ln>
                            <a:noFill/>
                          </a:ln>
                          <a:solidFill>
                            <a:srgbClr val="6600CC"/>
                          </a:solidFill>
                          <a:effectLst/>
                          <a:latin typeface="Calibri" pitchFamily="34" charset="0"/>
                        </a:rPr>
                        <a:t>Raisinnier</a:t>
                      </a:r>
                      <a:r>
                        <a:rPr kumimoji="0" lang="fr-FR" sz="1200" b="0" i="0" u="none" strike="noStrike" cap="none" normalizeH="0" baseline="0" dirty="0" smtClean="0">
                          <a:ln>
                            <a:noFill/>
                          </a:ln>
                          <a:solidFill>
                            <a:srgbClr val="6600CC"/>
                          </a:solidFill>
                          <a:effectLst/>
                          <a:latin typeface="Calibri" pitchFamily="34" charset="0"/>
                        </a:rPr>
                        <a:t> des Bords de Mer (</a:t>
                      </a:r>
                      <a:r>
                        <a:rPr kumimoji="0" lang="fr-FR" sz="1200" b="0" i="1" u="none" strike="noStrike" cap="none" normalizeH="0" baseline="0" dirty="0" smtClean="0">
                          <a:ln>
                            <a:noFill/>
                          </a:ln>
                          <a:solidFill>
                            <a:srgbClr val="6600CC"/>
                          </a:solidFill>
                          <a:effectLst/>
                          <a:latin typeface="Calibri" pitchFamily="34" charset="0"/>
                        </a:rPr>
                        <a:t>Coccoloba </a:t>
                      </a:r>
                      <a:r>
                        <a:rPr kumimoji="0" lang="fr-FR" sz="1200" b="0" i="1" u="none" strike="noStrike" cap="none" normalizeH="0" baseline="0" dirty="0" err="1" smtClean="0">
                          <a:ln>
                            <a:noFill/>
                          </a:ln>
                          <a:solidFill>
                            <a:srgbClr val="6600CC"/>
                          </a:solidFill>
                          <a:effectLst/>
                          <a:latin typeface="Calibri" pitchFamily="34" charset="0"/>
                        </a:rPr>
                        <a:t>uvifera</a:t>
                      </a:r>
                      <a:r>
                        <a:rPr kumimoji="0" lang="fr-FR" sz="1200" b="0" i="0" u="none" strike="noStrike" cap="none" normalizeH="0" baseline="0" dirty="0" smtClean="0">
                          <a:ln>
                            <a:noFill/>
                          </a:ln>
                          <a:solidFill>
                            <a:srgbClr val="6600CC"/>
                          </a:solidFill>
                          <a:effectLst/>
                          <a:latin typeface="Calibri" pitchFamily="34" charset="0"/>
                        </a:rPr>
                        <a:t>)</a:t>
                      </a: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err="1" smtClean="0">
                          <a:ln>
                            <a:noFill/>
                          </a:ln>
                          <a:solidFill>
                            <a:srgbClr val="6600CC"/>
                          </a:solidFill>
                          <a:effectLst/>
                          <a:latin typeface="Calibri" pitchFamily="34" charset="0"/>
                        </a:rPr>
                        <a:t>Jamelonier</a:t>
                      </a:r>
                      <a:r>
                        <a:rPr kumimoji="0" lang="fr-FR" sz="1200" b="0" i="0" u="none" strike="noStrike" cap="none" normalizeH="0" baseline="0" dirty="0" smtClean="0">
                          <a:ln>
                            <a:noFill/>
                          </a:ln>
                          <a:solidFill>
                            <a:srgbClr val="6600CC"/>
                          </a:solidFill>
                          <a:effectLst/>
                          <a:latin typeface="Calibri" pitchFamily="34" charset="0"/>
                        </a:rPr>
                        <a:t>, </a:t>
                      </a:r>
                      <a:r>
                        <a:rPr kumimoji="0" lang="fr-FR" sz="1200" b="0" i="0" u="none" strike="noStrike" cap="none" normalizeH="0" baseline="0" dirty="0" err="1" smtClean="0">
                          <a:ln>
                            <a:noFill/>
                          </a:ln>
                          <a:solidFill>
                            <a:srgbClr val="6600CC"/>
                          </a:solidFill>
                          <a:effectLst/>
                          <a:latin typeface="Calibri" pitchFamily="34" charset="0"/>
                        </a:rPr>
                        <a:t>Rotra</a:t>
                      </a:r>
                      <a:r>
                        <a:rPr kumimoji="0" lang="fr-FR" sz="1200" b="0" i="0"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Syzygium</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cumini</a:t>
                      </a:r>
                      <a:r>
                        <a:rPr kumimoji="0" lang="fr-FR" sz="1200" b="0" i="0" u="none" strike="noStrike" cap="none" normalizeH="0" baseline="0" dirty="0" smtClean="0">
                          <a:ln>
                            <a:noFill/>
                          </a:ln>
                          <a:solidFill>
                            <a:srgbClr val="6600CC"/>
                          </a:solidFill>
                          <a:effectLst/>
                          <a:latin typeface="Calibri" pitchFamily="34" charset="0"/>
                        </a:rPr>
                        <a:t>)</a:t>
                      </a: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↓Framboisier d'Asie (</a:t>
                      </a:r>
                      <a:r>
                        <a:rPr kumimoji="0" lang="fr-FR" sz="1200" b="0" i="1" u="none" strike="noStrike" cap="none" normalizeH="0" baseline="0" dirty="0" err="1" smtClean="0">
                          <a:ln>
                            <a:noFill/>
                          </a:ln>
                          <a:solidFill>
                            <a:srgbClr val="6600CC"/>
                          </a:solidFill>
                          <a:effectLst/>
                          <a:latin typeface="Calibri" pitchFamily="34" charset="0"/>
                        </a:rPr>
                        <a:t>Rubus</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rosifolius</a:t>
                      </a:r>
                      <a:r>
                        <a:rPr kumimoji="0" lang="fr-FR" sz="1200" b="0" i="0" u="none" strike="noStrike" cap="none" normalizeH="0" baseline="0" dirty="0" smtClean="0">
                          <a:ln>
                            <a:noFill/>
                          </a:ln>
                          <a:solidFill>
                            <a:srgbClr val="6600CC"/>
                          </a:solidFill>
                          <a:effectLst/>
                          <a:latin typeface="Calibri" pitchFamily="34" charset="0"/>
                        </a:rPr>
                        <a:t>)↓</a:t>
                      </a:r>
                    </a:p>
                  </a:txBody>
                  <a:tcPr marL="91441" marR="91441"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367" name="ZoneTexte 8"/>
          <p:cNvSpPr txBox="1">
            <a:spLocks noChangeArrowheads="1"/>
          </p:cNvSpPr>
          <p:nvPr/>
        </p:nvSpPr>
        <p:spPr bwMode="auto">
          <a:xfrm>
            <a:off x="2351088" y="6381750"/>
            <a:ext cx="748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000">
                <a:solidFill>
                  <a:srgbClr val="6600CC"/>
                </a:solidFill>
                <a:latin typeface="Arial" panose="020B0604020202020204" pitchFamily="34" charset="0"/>
              </a:rPr>
              <a:t>Exemples des arbres à fruits qui pourraient  être présents dans la forêt primaire malgache ou en Afrique </a:t>
            </a:r>
            <a:r>
              <a:rPr lang="fr-FR" altLang="fr-FR" sz="1000">
                <a:solidFill>
                  <a:srgbClr val="6600CC"/>
                </a:solidFill>
                <a:latin typeface="Arial" panose="020B0604020202020204" pitchFamily="34" charset="0"/>
                <a:sym typeface="Symbol" panose="05050102010706020507" pitchFamily="18" charset="2"/>
              </a:rPr>
              <a:t></a:t>
            </a:r>
          </a:p>
          <a:p>
            <a:pPr algn="ctr" eaLnBrk="1" hangingPunct="1">
              <a:spcBef>
                <a:spcPct val="0"/>
              </a:spcBef>
              <a:buFontTx/>
              <a:buNone/>
            </a:pPr>
            <a:r>
              <a:rPr lang="fr-FR" altLang="fr-FR" sz="1000">
                <a:solidFill>
                  <a:srgbClr val="6600CC"/>
                </a:solidFill>
                <a:latin typeface="Arial" panose="020B0604020202020204" pitchFamily="34" charset="0"/>
                <a:sym typeface="Symbol" panose="05050102010706020507" pitchFamily="18" charset="2"/>
              </a:rPr>
              <a:t>Source : MADATRANO, </a:t>
            </a:r>
            <a:r>
              <a:rPr lang="fr-FR" altLang="fr-FR" sz="1000" u="sng">
                <a:latin typeface="Arial" panose="020B0604020202020204" pitchFamily="34" charset="0"/>
                <a:hlinkClick r:id="rId2"/>
              </a:rPr>
              <a:t>http://www.madatrano.com/PBSCCatalog.asp?CatID=752749</a:t>
            </a:r>
            <a:r>
              <a:rPr lang="fr-FR" altLang="fr-FR" sz="1000">
                <a:latin typeface="Arial" panose="020B0604020202020204" pitchFamily="34" charset="0"/>
              </a:rPr>
              <a:t>  &amp; </a:t>
            </a:r>
            <a:r>
              <a:rPr lang="fr-FR" altLang="fr-FR" sz="1000">
                <a:latin typeface="Arial" panose="020B0604020202020204" pitchFamily="34" charset="0"/>
                <a:hlinkClick r:id="rId3"/>
              </a:rPr>
              <a:t>http://www.baobabs.com/Fruitiers.htm</a:t>
            </a:r>
            <a:r>
              <a:rPr lang="fr-FR" altLang="fr-FR" sz="1000">
                <a:latin typeface="Arial" panose="020B0604020202020204" pitchFamily="34" charset="0"/>
              </a:rPr>
              <a:t> </a:t>
            </a:r>
            <a:endParaRPr lang="fr-FR" altLang="fr-FR" sz="1400">
              <a:solidFill>
                <a:srgbClr val="6600CC"/>
              </a:solidFill>
              <a:latin typeface="Arial" panose="020B0604020202020204" pitchFamily="34" charset="0"/>
            </a:endParaRPr>
          </a:p>
        </p:txBody>
      </p:sp>
      <p:sp>
        <p:nvSpPr>
          <p:cNvPr id="14368" name="WordArt 2"/>
          <p:cNvSpPr>
            <a:spLocks noChangeArrowheads="1" noChangeShapeType="1" noTextEdit="1"/>
          </p:cNvSpPr>
          <p:nvPr/>
        </p:nvSpPr>
        <p:spPr bwMode="auto">
          <a:xfrm>
            <a:off x="1703388" y="188913"/>
            <a:ext cx="8785225" cy="531812"/>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pic>
        <p:nvPicPr>
          <p:cNvPr id="14369" name="Image 30" descr="02-coeur-de-boeuf-cachiman-S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19288" y="1916113"/>
            <a:ext cx="762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0" name="Image 31" descr="pomme-canell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59375" y="1935163"/>
            <a:ext cx="79216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1" name="Image 32" descr="Zattec-pomme-cannell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51313" y="1989138"/>
            <a:ext cx="762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2" name="Image 33" descr="goyavier.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16725" y="1844675"/>
            <a:ext cx="71913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3" name="Image 34" descr="papaye.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912350" y="1412875"/>
            <a:ext cx="5984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4" name="Image 35" descr="combava.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24113" y="2924175"/>
            <a:ext cx="901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5" name="Image 36" descr="COROSSOL-SM.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943475" y="3068638"/>
            <a:ext cx="571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Image 38" descr="TomateEnArbre.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696450" y="2708275"/>
            <a:ext cx="811213"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Image 39" descr="passiflore.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711450" y="4327525"/>
            <a:ext cx="79216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Image 40" descr="Cafeier.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27575" y="4149725"/>
            <a:ext cx="93662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9" name="Image 41" descr="cacaoyer.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19963" y="4005263"/>
            <a:ext cx="847725"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0" name="Image 42" descr="AmourEnCage.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264650" y="4365625"/>
            <a:ext cx="6477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Image 43" descr="jacquier.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208213" y="5516563"/>
            <a:ext cx="1223962"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2" name="Image 44" descr="papayer.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8759825" y="1844675"/>
            <a:ext cx="100965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3" name="Image 45" descr="CoeurDeBoeuf.jp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927350" y="1862138"/>
            <a:ext cx="64770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4" name="Image 47" descr="Raisinnier_s.jp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727575" y="5516563"/>
            <a:ext cx="714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5" name="Image 48" descr="rotra_s.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816725" y="5589588"/>
            <a:ext cx="10858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6" name="Image 50" descr="FramboisierAsie2_s.jp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8543925" y="5589588"/>
            <a:ext cx="942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7" name="Image 51" descr="framboiseAsie2_s.jp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9551988" y="5589588"/>
            <a:ext cx="9810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52" descr="graviola1_g_ss"/>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319963" y="3065463"/>
            <a:ext cx="9906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58" descr="C:\Users\LISAN\Pictures\agroforets\Annona muricata.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196013" y="3136900"/>
            <a:ext cx="10541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90" name="ZoneTexte 1"/>
          <p:cNvSpPr txBox="1">
            <a:spLocks noChangeArrowheads="1"/>
          </p:cNvSpPr>
          <p:nvPr/>
        </p:nvSpPr>
        <p:spPr bwMode="auto">
          <a:xfrm>
            <a:off x="8709025" y="4446588"/>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a:solidFill>
                  <a:srgbClr val="008000"/>
                </a:solidFill>
              </a:rPr>
              <a:t>$</a:t>
            </a:r>
          </a:p>
        </p:txBody>
      </p:sp>
      <p:sp>
        <p:nvSpPr>
          <p:cNvPr id="14391" name="ZoneTexte 28"/>
          <p:cNvSpPr txBox="1">
            <a:spLocks noChangeArrowheads="1"/>
          </p:cNvSpPr>
          <p:nvPr/>
        </p:nvSpPr>
        <p:spPr bwMode="auto">
          <a:xfrm>
            <a:off x="7721600" y="1890713"/>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a:solidFill>
                  <a:srgbClr val="008000"/>
                </a:solidFill>
              </a:rPr>
              <a:t>$</a:t>
            </a:r>
          </a:p>
        </p:txBody>
      </p:sp>
      <p:sp>
        <p:nvSpPr>
          <p:cNvPr id="14392" name="ZoneTexte 30"/>
          <p:cNvSpPr txBox="1">
            <a:spLocks noChangeArrowheads="1"/>
          </p:cNvSpPr>
          <p:nvPr/>
        </p:nvSpPr>
        <p:spPr bwMode="auto">
          <a:xfrm>
            <a:off x="5703888" y="3184525"/>
            <a:ext cx="303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a:solidFill>
                  <a:srgbClr val="008000"/>
                </a:solidFill>
              </a:rPr>
              <a:t>$</a:t>
            </a:r>
          </a:p>
        </p:txBody>
      </p:sp>
      <p:sp>
        <p:nvSpPr>
          <p:cNvPr id="14393" name="ZoneTexte 31"/>
          <p:cNvSpPr txBox="1">
            <a:spLocks noChangeArrowheads="1"/>
          </p:cNvSpPr>
          <p:nvPr/>
        </p:nvSpPr>
        <p:spPr bwMode="auto">
          <a:xfrm>
            <a:off x="2122488" y="4397375"/>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a:solidFill>
                  <a:srgbClr val="008000"/>
                </a:solidFill>
              </a:rPr>
              <a:t>$</a:t>
            </a:r>
          </a:p>
        </p:txBody>
      </p:sp>
      <p:sp>
        <p:nvSpPr>
          <p:cNvPr id="14394" name="ZoneTexte 32"/>
          <p:cNvSpPr txBox="1">
            <a:spLocks noChangeArrowheads="1"/>
          </p:cNvSpPr>
          <p:nvPr/>
        </p:nvSpPr>
        <p:spPr bwMode="auto">
          <a:xfrm>
            <a:off x="6813550" y="4606925"/>
            <a:ext cx="30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a:solidFill>
                  <a:srgbClr val="008000"/>
                </a:solidFill>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69517B6-05DF-4581-B6F8-EBE162B2A39E}" type="slidenum">
              <a:rPr lang="fr-FR" altLang="fr-FR" sz="1200" smtClean="0">
                <a:solidFill>
                  <a:srgbClr val="898989"/>
                </a:solidFill>
              </a:rPr>
              <a:pPr>
                <a:spcBef>
                  <a:spcPct val="0"/>
                </a:spcBef>
                <a:buFontTx/>
                <a:buNone/>
              </a:pPr>
              <a:t>13</a:t>
            </a:fld>
            <a:endParaRPr lang="fr-FR" altLang="fr-FR" sz="1200" smtClean="0">
              <a:solidFill>
                <a:srgbClr val="898989"/>
              </a:solidFill>
            </a:endParaRPr>
          </a:p>
        </p:txBody>
      </p:sp>
      <p:sp>
        <p:nvSpPr>
          <p:cNvPr id="15363" name="Text Box 6"/>
          <p:cNvSpPr txBox="1">
            <a:spLocks noChangeArrowheads="1"/>
          </p:cNvSpPr>
          <p:nvPr/>
        </p:nvSpPr>
        <p:spPr bwMode="auto">
          <a:xfrm>
            <a:off x="1774825" y="549275"/>
            <a:ext cx="849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rPr>
              <a:t>3bis) </a:t>
            </a:r>
            <a:r>
              <a:rPr lang="fr-FR" altLang="fr-FR" sz="1800" b="1" u="sng">
                <a:solidFill>
                  <a:srgbClr val="6600CC"/>
                </a:solidFill>
              </a:rPr>
              <a:t>Fruits de la « forêt primaire </a:t>
            </a:r>
            <a:r>
              <a:rPr lang="fr-FR" altLang="fr-FR" sz="1800" b="1" u="sng">
                <a:solidFill>
                  <a:srgbClr val="6600CC"/>
                </a:solidFill>
                <a:latin typeface="Arial" panose="020B0604020202020204" pitchFamily="34" charset="0"/>
              </a:rPr>
              <a:t>fruitière, nourricière,</a:t>
            </a:r>
            <a:r>
              <a:rPr lang="fr-FR" altLang="fr-FR" sz="1800" b="1" u="sng">
                <a:solidFill>
                  <a:srgbClr val="6600CC"/>
                </a:solidFill>
              </a:rPr>
              <a:t> cultivée et jardinée » (suite)</a:t>
            </a:r>
            <a:endParaRPr lang="fr-FR" altLang="fr-FR" sz="1600" b="1">
              <a:solidFill>
                <a:srgbClr val="6600CC"/>
              </a:solidFill>
            </a:endParaRPr>
          </a:p>
        </p:txBody>
      </p:sp>
      <p:graphicFrame>
        <p:nvGraphicFramePr>
          <p:cNvPr id="4" name="Group 34"/>
          <p:cNvGraphicFramePr>
            <a:graphicFrameLocks noGrp="1"/>
          </p:cNvGraphicFramePr>
          <p:nvPr/>
        </p:nvGraphicFramePr>
        <p:xfrm>
          <a:off x="1774825" y="981075"/>
          <a:ext cx="8785225" cy="5329238"/>
        </p:xfrm>
        <a:graphic>
          <a:graphicData uri="http://schemas.openxmlformats.org/drawingml/2006/table">
            <a:tbl>
              <a:tblPr/>
              <a:tblGrid>
                <a:gridCol w="2088290"/>
                <a:gridCol w="2305172"/>
                <a:gridCol w="2195031"/>
                <a:gridCol w="2196732"/>
              </a:tblGrid>
              <a:tr h="1224284">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mj-lt"/>
                        </a:rPr>
                        <a:t>Igname </a:t>
                      </a:r>
                      <a:r>
                        <a:rPr kumimoji="0" lang="fr-FR" sz="1200" b="0" i="1" u="none" strike="noStrike" cap="none" normalizeH="0" baseline="0" dirty="0" smtClean="0">
                          <a:ln>
                            <a:noFill/>
                          </a:ln>
                          <a:solidFill>
                            <a:srgbClr val="6600CC"/>
                          </a:solidFill>
                          <a:effectLst/>
                          <a:latin typeface="+mj-lt"/>
                        </a:rPr>
                        <a:t>(</a:t>
                      </a:r>
                      <a:r>
                        <a:rPr lang="fr-FR" sz="1000" b="0" i="0" kern="1200" dirty="0" smtClean="0">
                          <a:solidFill>
                            <a:schemeClr val="tx1"/>
                          </a:solidFill>
                          <a:latin typeface="+mj-lt"/>
                          <a:ea typeface="+mn-ea"/>
                          <a:cs typeface="+mn-cs"/>
                          <a:hlinkClick r:id="rId2" tooltip="Genre (biologie)"/>
                        </a:rPr>
                        <a:t>genre</a:t>
                      </a:r>
                      <a:r>
                        <a:rPr lang="fr-FR" sz="1000" b="0" i="0" kern="1200" dirty="0" smtClean="0">
                          <a:solidFill>
                            <a:schemeClr val="tx1"/>
                          </a:solidFill>
                          <a:latin typeface="+mj-lt"/>
                          <a:ea typeface="+mn-ea"/>
                          <a:cs typeface="+mn-cs"/>
                        </a:rPr>
                        <a:t> </a:t>
                      </a:r>
                      <a:r>
                        <a:rPr lang="fr-FR" sz="1000" b="0" i="1" u="sng" kern="1200" dirty="0" err="1" smtClean="0">
                          <a:solidFill>
                            <a:schemeClr val="tx1"/>
                          </a:solidFill>
                          <a:latin typeface="+mj-lt"/>
                          <a:ea typeface="+mn-ea"/>
                          <a:cs typeface="+mn-cs"/>
                          <a:hlinkClick r:id="rId3" tooltip="Dioscorea"/>
                        </a:rPr>
                        <a:t>Dioscorea</a:t>
                      </a:r>
                      <a:r>
                        <a:rPr kumimoji="0" lang="fr-FR" sz="1200" b="0" i="1" u="none" strike="noStrike" cap="none" normalizeH="0" baseline="0" dirty="0" smtClean="0">
                          <a:ln>
                            <a:noFill/>
                          </a:ln>
                          <a:solidFill>
                            <a:srgbClr val="6600CC"/>
                          </a:solidFill>
                          <a:effectLst/>
                          <a:latin typeface="+mj-lt"/>
                        </a:rPr>
                        <a:t>)</a:t>
                      </a:r>
                    </a:p>
                  </a:txBody>
                  <a:tcPr marL="91443" marR="91443"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↓Manioc (</a:t>
                      </a:r>
                      <a:r>
                        <a:rPr kumimoji="0" lang="fr-FR" sz="1200" b="0" i="1" u="none" strike="noStrike" cap="none" normalizeH="0" baseline="0" dirty="0" err="1" smtClean="0">
                          <a:ln>
                            <a:noFill/>
                          </a:ln>
                          <a:solidFill>
                            <a:srgbClr val="6600CC"/>
                          </a:solidFill>
                          <a:effectLst/>
                          <a:latin typeface="Calibri" pitchFamily="34" charset="0"/>
                        </a:rPr>
                        <a:t>Manihot</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esculenta</a:t>
                      </a:r>
                      <a:r>
                        <a:rPr kumimoji="0" lang="fr-FR" sz="1200" b="0" i="0" u="none" strike="noStrike" cap="none" normalizeH="0" baseline="0" dirty="0" smtClean="0">
                          <a:ln>
                            <a:noFill/>
                          </a:ln>
                          <a:solidFill>
                            <a:srgbClr val="6600CC"/>
                          </a:solidFill>
                          <a:effectLst/>
                          <a:latin typeface="Calibri" pitchFamily="34" charset="0"/>
                        </a:rPr>
                        <a:t>)↓</a:t>
                      </a: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Patate douce (</a:t>
                      </a:r>
                      <a:r>
                        <a:rPr kumimoji="0" lang="fr-FR" sz="1200" b="0" i="1" u="none" strike="noStrike" cap="none" normalizeH="0" baseline="0" dirty="0" err="1" smtClean="0">
                          <a:ln>
                            <a:noFill/>
                          </a:ln>
                          <a:solidFill>
                            <a:srgbClr val="6600CC"/>
                          </a:solidFill>
                          <a:effectLst/>
                          <a:latin typeface="Calibri" pitchFamily="34" charset="0"/>
                        </a:rPr>
                        <a:t>Ipomoea</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batatas</a:t>
                      </a:r>
                      <a:r>
                        <a:rPr kumimoji="0" lang="fr-FR" sz="1200" b="0" i="0" u="none" strike="noStrike" cap="none" normalizeH="0" baseline="0" dirty="0" smtClean="0">
                          <a:ln>
                            <a:noFill/>
                          </a:ln>
                          <a:solidFill>
                            <a:srgbClr val="6600CC"/>
                          </a:solidFill>
                          <a:effectLst/>
                          <a:latin typeface="Calibri" pitchFamily="34" charset="0"/>
                        </a:rPr>
                        <a:t>)</a:t>
                      </a: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fr-FR" sz="1200" b="0" i="1" u="none" strike="noStrike" cap="none" normalizeH="0" baseline="0" dirty="0" smtClean="0">
                          <a:ln>
                            <a:noFill/>
                          </a:ln>
                          <a:solidFill>
                            <a:srgbClr val="6600CC"/>
                          </a:solidFill>
                          <a:effectLst/>
                          <a:latin typeface="Calibri" pitchFamily="34" charset="0"/>
                        </a:rPr>
                        <a:t>Sagoutier (</a:t>
                      </a:r>
                      <a:r>
                        <a:rPr kumimoji="0" lang="fr-FR" sz="1200" b="0" i="1" u="none" strike="noStrike" cap="none" normalizeH="0" baseline="0" dirty="0" err="1" smtClean="0">
                          <a:ln>
                            <a:noFill/>
                          </a:ln>
                          <a:solidFill>
                            <a:srgbClr val="6600CC"/>
                          </a:solidFill>
                          <a:effectLst/>
                          <a:latin typeface="Calibri" pitchFamily="34" charset="0"/>
                        </a:rPr>
                        <a:t>Metroxylon</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sagu</a:t>
                      </a:r>
                      <a:r>
                        <a:rPr kumimoji="0" lang="fr-FR" sz="1200" b="0" i="1" u="none" strike="noStrike" cap="none" normalizeH="0" baseline="0" dirty="0" smtClean="0">
                          <a:ln>
                            <a:noFill/>
                          </a:ln>
                          <a:solidFill>
                            <a:srgbClr val="6600CC"/>
                          </a:solidFill>
                          <a:effectLst/>
                          <a:latin typeface="Calibri" pitchFamily="34" charset="0"/>
                        </a:rPr>
                        <a:t>)</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r-FR" sz="1200" b="0" i="0" u="none" strike="noStrike" cap="none" normalizeH="0" baseline="0" dirty="0" smtClean="0">
                        <a:ln>
                          <a:noFill/>
                        </a:ln>
                        <a:solidFill>
                          <a:srgbClr val="6600CC"/>
                        </a:solidFill>
                        <a:effectLst/>
                        <a:latin typeface="Calibri" pitchFamily="34" charset="0"/>
                      </a:endParaRPr>
                    </a:p>
                  </a:txBody>
                  <a:tcPr marL="91443" marR="91443"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831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(utiliser les mûres de la vigne marronne </a:t>
                      </a:r>
                      <a:r>
                        <a:rPr kumimoji="0" lang="fr-FR" sz="1200" b="0" i="1" u="none" strike="noStrike" cap="none" normalizeH="0" baseline="0" dirty="0" smtClean="0">
                          <a:ln>
                            <a:noFill/>
                          </a:ln>
                          <a:solidFill>
                            <a:srgbClr val="6600CC"/>
                          </a:solidFill>
                          <a:effectLst/>
                          <a:latin typeface="Calibri" pitchFamily="34" charset="0"/>
                        </a:rPr>
                        <a:t>(</a:t>
                      </a:r>
                      <a:r>
                        <a:rPr kumimoji="0" lang="fr-FR" sz="1200" b="0" i="1" u="none" strike="noStrike" cap="none" normalizeH="0" baseline="0" dirty="0" err="1" smtClean="0">
                          <a:ln>
                            <a:noFill/>
                          </a:ln>
                          <a:solidFill>
                            <a:srgbClr val="6600CC"/>
                          </a:solidFill>
                          <a:effectLst/>
                          <a:latin typeface="Calibri" pitchFamily="34" charset="0"/>
                        </a:rPr>
                        <a:t>Rubus</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alceifolius</a:t>
                      </a:r>
                      <a:r>
                        <a:rPr kumimoji="0" lang="fr-FR" sz="1200" b="0" i="0" u="none" strike="noStrike" cap="none" normalizeH="0" baseline="0" dirty="0" smtClean="0">
                          <a:ln>
                            <a:noFill/>
                          </a:ln>
                          <a:solidFill>
                            <a:srgbClr val="6600CC"/>
                          </a:solidFill>
                          <a:effectLst/>
                          <a:latin typeface="Calibri" pitchFamily="34" charset="0"/>
                        </a:rPr>
                        <a:t>) , si l’espèce a déjà envahit la forêt).</a:t>
                      </a:r>
                    </a:p>
                  </a:txBody>
                  <a:tcPr marL="91443" marR="91443"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Palmier à huile (</a:t>
                      </a:r>
                      <a:r>
                        <a:rPr kumimoji="0" lang="fr-FR" sz="1200" b="0" i="1" u="none" strike="noStrike" cap="none" normalizeH="0" baseline="0" dirty="0" smtClean="0">
                          <a:ln>
                            <a:noFill/>
                          </a:ln>
                          <a:solidFill>
                            <a:srgbClr val="6600CC"/>
                          </a:solidFill>
                          <a:effectLst/>
                          <a:latin typeface="Calibri" pitchFamily="34" charset="0"/>
                        </a:rPr>
                        <a:t>Elaeis </a:t>
                      </a:r>
                      <a:r>
                        <a:rPr kumimoji="0" lang="fr-FR" sz="1200" b="0" i="1" u="none" strike="noStrike" cap="none" normalizeH="0" baseline="0" dirty="0" err="1" smtClean="0">
                          <a:ln>
                            <a:noFill/>
                          </a:ln>
                          <a:solidFill>
                            <a:srgbClr val="6600CC"/>
                          </a:solidFill>
                          <a:effectLst/>
                          <a:latin typeface="Calibri" pitchFamily="34" charset="0"/>
                        </a:rPr>
                        <a:t>guineensi</a:t>
                      </a:r>
                      <a:r>
                        <a:rPr kumimoji="0" lang="fr-FR" sz="1200" b="0" i="0" u="none" strike="noStrike" cap="none" normalizeH="0" baseline="0" dirty="0" smtClean="0">
                          <a:ln>
                            <a:noFill/>
                          </a:ln>
                          <a:solidFill>
                            <a:srgbClr val="6600CC"/>
                          </a:solidFill>
                          <a:effectLst/>
                          <a:latin typeface="Calibri" pitchFamily="34" charset="0"/>
                        </a:rPr>
                        <a:t>)</a:t>
                      </a: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Cocotier (</a:t>
                      </a:r>
                      <a:r>
                        <a:rPr kumimoji="0" lang="fr-FR" sz="1200" b="0" i="1" u="none" strike="noStrike" cap="none" normalizeH="0" baseline="0" dirty="0" smtClean="0">
                          <a:ln>
                            <a:noFill/>
                          </a:ln>
                          <a:solidFill>
                            <a:srgbClr val="6600CC"/>
                          </a:solidFill>
                          <a:effectLst/>
                          <a:latin typeface="Calibri" pitchFamily="34" charset="0"/>
                        </a:rPr>
                        <a:t>Cocos </a:t>
                      </a:r>
                      <a:r>
                        <a:rPr kumimoji="0" lang="fr-FR" sz="1200" b="0" i="1" u="none" strike="noStrike" cap="none" normalizeH="0" baseline="0" dirty="0" err="1" smtClean="0">
                          <a:ln>
                            <a:noFill/>
                          </a:ln>
                          <a:solidFill>
                            <a:srgbClr val="6600CC"/>
                          </a:solidFill>
                          <a:effectLst/>
                          <a:latin typeface="Calibri" pitchFamily="34" charset="0"/>
                        </a:rPr>
                        <a:t>nucifera</a:t>
                      </a:r>
                      <a:r>
                        <a:rPr kumimoji="0" lang="fr-FR" sz="1200" b="0" i="0" u="none" strike="noStrike" cap="none" normalizeH="0" baseline="0" dirty="0" smtClean="0">
                          <a:ln>
                            <a:noFill/>
                          </a:ln>
                          <a:solidFill>
                            <a:srgbClr val="6600CC"/>
                          </a:solidFill>
                          <a:effectLst/>
                          <a:latin typeface="Calibri" pitchFamily="34" charset="0"/>
                        </a:rPr>
                        <a:t>) (à voir)</a:t>
                      </a: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smtClean="0">
                          <a:ln>
                            <a:noFill/>
                          </a:ln>
                          <a:solidFill>
                            <a:srgbClr val="6600CC"/>
                          </a:solidFill>
                          <a:effectLst/>
                          <a:latin typeface="Calibri" pitchFamily="34" charset="0"/>
                        </a:rPr>
                        <a:t>Prunier ou pomme de Cythère (</a:t>
                      </a:r>
                      <a:r>
                        <a:rPr kumimoji="0" lang="fr-FR" sz="1200" b="0" i="1" u="none" strike="noStrike" cap="none" normalizeH="0" baseline="0" dirty="0" smtClean="0">
                          <a:ln>
                            <a:noFill/>
                          </a:ln>
                          <a:solidFill>
                            <a:srgbClr val="6600CC"/>
                          </a:solidFill>
                          <a:effectLst/>
                          <a:latin typeface="Calibri" pitchFamily="34" charset="0"/>
                        </a:rPr>
                        <a:t>Spondias </a:t>
                      </a:r>
                      <a:r>
                        <a:rPr kumimoji="0" lang="fr-FR" sz="1200" b="0" i="1" u="none" strike="noStrike" cap="none" normalizeH="0" baseline="0" dirty="0" err="1" smtClean="0">
                          <a:ln>
                            <a:noFill/>
                          </a:ln>
                          <a:solidFill>
                            <a:srgbClr val="6600CC"/>
                          </a:solidFill>
                          <a:effectLst/>
                          <a:latin typeface="Calibri" pitchFamily="34" charset="0"/>
                        </a:rPr>
                        <a:t>dulcis</a:t>
                      </a:r>
                      <a:r>
                        <a:rPr kumimoji="0" lang="fr-FR" sz="1200" b="0" i="0" u="none" strike="noStrike" cap="none" normalizeH="0" baseline="0" dirty="0" smtClean="0">
                          <a:ln>
                            <a:noFill/>
                          </a:ln>
                          <a:solidFill>
                            <a:srgbClr val="6600CC"/>
                          </a:solidFill>
                          <a:effectLst/>
                          <a:latin typeface="Calibri" pitchFamily="34" charset="0"/>
                        </a:rPr>
                        <a:t>) </a:t>
                      </a: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fr-FR" sz="1200" b="0" i="0" u="none" strike="noStrike" cap="none" normalizeH="0" baseline="0" dirty="0" smtClean="0">
                        <a:ln>
                          <a:noFill/>
                        </a:ln>
                        <a:solidFill>
                          <a:srgbClr val="6600CC"/>
                        </a:solidFill>
                        <a:effectLst/>
                        <a:latin typeface="Calibri" pitchFamily="34" charset="0"/>
                      </a:endParaRPr>
                    </a:p>
                  </a:txBody>
                  <a:tcPr marL="91443" marR="91443"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6301">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smtClean="0">
                          <a:ln>
                            <a:noFill/>
                          </a:ln>
                          <a:solidFill>
                            <a:srgbClr val="6600CC"/>
                          </a:solidFill>
                          <a:effectLst/>
                          <a:latin typeface="Calibri" pitchFamily="34" charset="0"/>
                        </a:rPr>
                        <a:t>Manguier (</a:t>
                      </a:r>
                      <a:r>
                        <a:rPr kumimoji="0" lang="fr-FR" sz="1200" b="0" i="1" u="none" strike="noStrike" cap="none" normalizeH="0" baseline="0" dirty="0" err="1" smtClean="0">
                          <a:ln>
                            <a:noFill/>
                          </a:ln>
                          <a:solidFill>
                            <a:srgbClr val="6600CC"/>
                          </a:solidFill>
                          <a:effectLst/>
                          <a:latin typeface="Calibri" pitchFamily="34" charset="0"/>
                        </a:rPr>
                        <a:t>Mangifera</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indica</a:t>
                      </a:r>
                      <a:r>
                        <a:rPr kumimoji="0" lang="fr-FR" sz="1200" b="0" i="0" u="none" strike="noStrike" cap="none" normalizeH="0" baseline="0" dirty="0" smtClean="0">
                          <a:ln>
                            <a:noFill/>
                          </a:ln>
                          <a:solidFill>
                            <a:srgbClr val="6600CC"/>
                          </a:solidFill>
                          <a:effectLst/>
                          <a:latin typeface="Calibri" pitchFamily="34" charset="0"/>
                        </a:rPr>
                        <a:t>)</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r-FR" sz="1200" b="0" i="0" u="none" strike="noStrike" cap="none" normalizeH="0" baseline="0" dirty="0" smtClean="0">
                        <a:ln>
                          <a:noFill/>
                        </a:ln>
                        <a:solidFill>
                          <a:srgbClr val="6600CC"/>
                        </a:solidFill>
                        <a:effectLst/>
                        <a:latin typeface="Calibri" pitchFamily="34" charset="0"/>
                      </a:endParaRPr>
                    </a:p>
                  </a:txBody>
                  <a:tcPr marL="91443" marR="91443"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smtClean="0">
                          <a:ln>
                            <a:noFill/>
                          </a:ln>
                          <a:solidFill>
                            <a:srgbClr val="6600CC"/>
                          </a:solidFill>
                          <a:effectLst/>
                          <a:latin typeface="Calibri" pitchFamily="34" charset="0"/>
                        </a:rPr>
                        <a:t>Avocatier (</a:t>
                      </a:r>
                      <a:r>
                        <a:rPr kumimoji="0" lang="fr-FR" sz="1200" b="0" i="1" u="none" strike="noStrike" cap="none" normalizeH="0" baseline="0" dirty="0" err="1" smtClean="0">
                          <a:ln>
                            <a:noFill/>
                          </a:ln>
                          <a:solidFill>
                            <a:srgbClr val="6600CC"/>
                          </a:solidFill>
                          <a:effectLst/>
                          <a:latin typeface="Calibri" pitchFamily="34" charset="0"/>
                        </a:rPr>
                        <a:t>Persea</a:t>
                      </a:r>
                      <a:r>
                        <a:rPr kumimoji="0" lang="fr-FR" sz="1200" b="0" i="1" u="none" strike="noStrike" cap="none" normalizeH="0" baseline="0" dirty="0" smtClean="0">
                          <a:ln>
                            <a:noFill/>
                          </a:ln>
                          <a:solidFill>
                            <a:srgbClr val="6600CC"/>
                          </a:solidFill>
                          <a:effectLst/>
                          <a:latin typeface="Calibri" pitchFamily="34" charset="0"/>
                        </a:rPr>
                        <a:t> americana</a:t>
                      </a:r>
                      <a:r>
                        <a:rPr kumimoji="0" lang="fr-FR" sz="1200" b="0" i="0" u="none" strike="noStrike" cap="none" normalizeH="0" baseline="0" dirty="0" smtClean="0">
                          <a:ln>
                            <a:noFill/>
                          </a:ln>
                          <a:solidFill>
                            <a:srgbClr val="6600CC"/>
                          </a:solidFill>
                          <a:effectLst/>
                          <a:latin typeface="Calibri" pitchFamily="34" charset="0"/>
                        </a:rPr>
                        <a:t>)</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r-FR" sz="1200" b="0" i="0" u="none" strike="noStrike" cap="none" normalizeH="0" baseline="0" dirty="0" smtClean="0">
                        <a:ln>
                          <a:noFill/>
                        </a:ln>
                        <a:solidFill>
                          <a:srgbClr val="6600CC"/>
                        </a:solidFill>
                        <a:effectLst/>
                        <a:latin typeface="Calibri" pitchFamily="34" charset="0"/>
                      </a:endParaRP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Durian (</a:t>
                      </a:r>
                      <a:r>
                        <a:rPr kumimoji="0" lang="fr-FR" sz="1200" b="0" i="1" u="none" strike="noStrike" cap="none" normalizeH="0" baseline="0" dirty="0" err="1" smtClean="0">
                          <a:ln>
                            <a:noFill/>
                          </a:ln>
                          <a:solidFill>
                            <a:srgbClr val="6600CC"/>
                          </a:solidFill>
                          <a:effectLst/>
                          <a:latin typeface="Calibri" pitchFamily="34" charset="0"/>
                        </a:rPr>
                        <a:t>Durio</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zibethinus</a:t>
                      </a:r>
                      <a:r>
                        <a:rPr kumimoji="0" lang="fr-FR" sz="1200" b="0" i="0" u="none" strike="noStrike" cap="none" normalizeH="0" baseline="0" dirty="0" smtClean="0">
                          <a:ln>
                            <a:noFill/>
                          </a:ln>
                          <a:solidFill>
                            <a:srgbClr val="6600CC"/>
                          </a:solidFill>
                          <a:effectLst/>
                          <a:latin typeface="Calibri" pitchFamily="34" charset="0"/>
                        </a:rPr>
                        <a:t>)</a:t>
                      </a: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err="1" smtClean="0">
                          <a:ln>
                            <a:noFill/>
                          </a:ln>
                          <a:solidFill>
                            <a:srgbClr val="6600CC"/>
                          </a:solidFill>
                          <a:effectLst/>
                          <a:latin typeface="Calibri" pitchFamily="34" charset="0"/>
                        </a:rPr>
                        <a:t>Duku</a:t>
                      </a:r>
                      <a:r>
                        <a:rPr kumimoji="0" lang="fr-FR" sz="1200" b="0" i="0"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Lansium</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domesticum</a:t>
                      </a:r>
                      <a:r>
                        <a:rPr kumimoji="0" lang="fr-FR" sz="1200" b="0" i="0" u="none" strike="noStrike" cap="none" normalizeH="0" baseline="0" dirty="0" smtClean="0">
                          <a:ln>
                            <a:noFill/>
                          </a:ln>
                          <a:solidFill>
                            <a:srgbClr val="6600CC"/>
                          </a:solidFill>
                          <a:effectLst/>
                          <a:latin typeface="Calibri" pitchFamily="34" charset="0"/>
                        </a:rPr>
                        <a:t>)</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r-FR" sz="1200" b="0" i="0" u="none" strike="noStrike" cap="none" normalizeH="0" baseline="0" dirty="0" smtClean="0">
                        <a:ln>
                          <a:noFill/>
                        </a:ln>
                        <a:solidFill>
                          <a:srgbClr val="6600CC"/>
                        </a:solidFill>
                        <a:effectLst/>
                        <a:latin typeface="Calibri" pitchFamily="34" charset="0"/>
                      </a:endParaRPr>
                    </a:p>
                  </a:txBody>
                  <a:tcPr marL="91443" marR="91443"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033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err="1" smtClean="0">
                          <a:ln>
                            <a:noFill/>
                          </a:ln>
                          <a:solidFill>
                            <a:srgbClr val="6600CC"/>
                          </a:solidFill>
                          <a:effectLst/>
                          <a:latin typeface="Calibri" pitchFamily="34" charset="0"/>
                        </a:rPr>
                        <a:t>Petai</a:t>
                      </a:r>
                      <a:r>
                        <a:rPr kumimoji="0" lang="fr-FR" sz="1200" b="0" i="0"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Parkia</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speciosa</a:t>
                      </a:r>
                      <a:r>
                        <a:rPr kumimoji="0" lang="fr-FR" sz="1200" b="0" i="0" u="none" strike="noStrike" cap="none" normalizeH="0" baseline="0" dirty="0" smtClean="0">
                          <a:ln>
                            <a:noFill/>
                          </a:ln>
                          <a:solidFill>
                            <a:srgbClr val="6600CC"/>
                          </a:solidFill>
                          <a:effectLst/>
                          <a:latin typeface="Calibri" pitchFamily="34" charset="0"/>
                        </a:rPr>
                        <a:t>)</a:t>
                      </a:r>
                    </a:p>
                  </a:txBody>
                  <a:tcPr marL="91443" marR="91443"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smtClean="0">
                          <a:ln>
                            <a:noFill/>
                          </a:ln>
                          <a:solidFill>
                            <a:srgbClr val="6600CC"/>
                          </a:solidFill>
                          <a:effectLst/>
                          <a:latin typeface="Calibri" pitchFamily="34" charset="0"/>
                        </a:rPr>
                        <a:t>Graines et sève du palmier rônier </a:t>
                      </a:r>
                      <a:r>
                        <a:rPr kumimoji="0" lang="fr-FR" sz="1000" b="0" i="0" u="none" strike="noStrike" cap="none" normalizeH="0" baseline="0" dirty="0" smtClean="0">
                          <a:ln>
                            <a:noFill/>
                          </a:ln>
                          <a:solidFill>
                            <a:srgbClr val="6600CC"/>
                          </a:solidFill>
                          <a:effectLst/>
                          <a:latin typeface="Calibri" pitchFamily="34" charset="0"/>
                        </a:rPr>
                        <a:t>ou de Palmyre </a:t>
                      </a:r>
                      <a:r>
                        <a:rPr kumimoji="0" lang="fr-FR" sz="1200" b="0" i="0" u="none" strike="noStrike" cap="none" normalizeH="0" baseline="0" dirty="0" smtClean="0">
                          <a:ln>
                            <a:noFill/>
                          </a:ln>
                          <a:solidFill>
                            <a:srgbClr val="6600CC"/>
                          </a:solidFill>
                          <a:effectLst/>
                          <a:latin typeface="Calibri" pitchFamily="34" charset="0"/>
                        </a:rPr>
                        <a:t>(</a:t>
                      </a:r>
                      <a:r>
                        <a:rPr kumimoji="0" lang="fr-FR" sz="1200" b="0" i="1" u="none" strike="noStrike" cap="none" normalizeH="0" baseline="0" dirty="0" smtClean="0">
                          <a:ln>
                            <a:noFill/>
                          </a:ln>
                          <a:solidFill>
                            <a:srgbClr val="6600CC"/>
                          </a:solidFill>
                          <a:effectLst/>
                          <a:latin typeface="Calibri" pitchFamily="34" charset="0"/>
                        </a:rPr>
                        <a:t>Borassus </a:t>
                      </a:r>
                      <a:r>
                        <a:rPr kumimoji="0" lang="fr-FR" sz="1200" b="0" i="1" u="none" strike="noStrike" cap="none" normalizeH="0" baseline="0" dirty="0" err="1" smtClean="0">
                          <a:ln>
                            <a:noFill/>
                          </a:ln>
                          <a:solidFill>
                            <a:srgbClr val="6600CC"/>
                          </a:solidFill>
                          <a:effectLst/>
                          <a:latin typeface="Calibri" pitchFamily="34" charset="0"/>
                        </a:rPr>
                        <a:t>flabellifer</a:t>
                      </a:r>
                      <a:r>
                        <a:rPr kumimoji="0" lang="fr-FR" sz="1200" b="0" i="0" u="none" strike="noStrike" cap="none" normalizeH="0" baseline="0" dirty="0" smtClean="0">
                          <a:ln>
                            <a:noFill/>
                          </a:ln>
                          <a:solidFill>
                            <a:srgbClr val="6600CC"/>
                          </a:solidFill>
                          <a:effectLst/>
                          <a:latin typeface="Calibri" pitchFamily="34" charset="0"/>
                        </a:rPr>
                        <a:t>)</a:t>
                      </a: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err="1" smtClean="0">
                          <a:ln>
                            <a:noFill/>
                          </a:ln>
                          <a:solidFill>
                            <a:srgbClr val="6600CC"/>
                          </a:solidFill>
                          <a:effectLst/>
                          <a:latin typeface="Calibri" pitchFamily="34" charset="0"/>
                        </a:rPr>
                        <a:t>Biriba</a:t>
                      </a:r>
                      <a:r>
                        <a:rPr kumimoji="0" lang="fr-FR" sz="1200" b="0" i="0"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Rollinia</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deliciosa</a:t>
                      </a:r>
                      <a:r>
                        <a:rPr kumimoji="0" lang="fr-FR" sz="1200" b="0" i="0" u="none" strike="noStrike" cap="none" normalizeH="0" baseline="0" dirty="0" smtClean="0">
                          <a:ln>
                            <a:noFill/>
                          </a:ln>
                          <a:solidFill>
                            <a:srgbClr val="6600CC"/>
                          </a:solidFill>
                          <a:effectLst/>
                          <a:latin typeface="Calibri" pitchFamily="34" charset="0"/>
                        </a:rPr>
                        <a:t>)</a:t>
                      </a:r>
                    </a:p>
                  </a:txBody>
                  <a:tcPr marL="91443" marR="9144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smtClean="0">
                          <a:ln>
                            <a:noFill/>
                          </a:ln>
                          <a:solidFill>
                            <a:srgbClr val="6600CC"/>
                          </a:solidFill>
                          <a:effectLst/>
                          <a:latin typeface="Calibri" pitchFamily="34" charset="0"/>
                        </a:rPr>
                        <a:t>prunier mombin (</a:t>
                      </a:r>
                      <a:r>
                        <a:rPr kumimoji="0" lang="fr-FR" sz="1200" b="0" i="1" u="none" strike="noStrike" cap="none" normalizeH="0" baseline="0" dirty="0" smtClean="0">
                          <a:ln>
                            <a:noFill/>
                          </a:ln>
                          <a:solidFill>
                            <a:srgbClr val="6600CC"/>
                          </a:solidFill>
                          <a:effectLst/>
                          <a:latin typeface="Calibri" pitchFamily="34" charset="0"/>
                        </a:rPr>
                        <a:t>Spondias mombin</a:t>
                      </a:r>
                      <a:r>
                        <a:rPr kumimoji="0" lang="fr-FR" sz="1200" b="0" i="0" u="none" strike="noStrike" cap="none" normalizeH="0" baseline="0" dirty="0" smtClean="0">
                          <a:ln>
                            <a:noFill/>
                          </a:ln>
                          <a:solidFill>
                            <a:srgbClr val="6600CC"/>
                          </a:solidFill>
                          <a:effectLst/>
                          <a:latin typeface="Calibri" pitchFamily="34" charset="0"/>
                        </a:rPr>
                        <a:t>)</a:t>
                      </a:r>
                    </a:p>
                  </a:txBody>
                  <a:tcPr marL="91443" marR="91443"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391" name="ZoneTexte 8"/>
          <p:cNvSpPr txBox="1">
            <a:spLocks noChangeArrowheads="1"/>
          </p:cNvSpPr>
          <p:nvPr/>
        </p:nvSpPr>
        <p:spPr bwMode="auto">
          <a:xfrm>
            <a:off x="2351088" y="6381750"/>
            <a:ext cx="748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000">
                <a:solidFill>
                  <a:srgbClr val="6600CC"/>
                </a:solidFill>
                <a:latin typeface="Arial" panose="020B0604020202020204" pitchFamily="34" charset="0"/>
              </a:rPr>
              <a:t>Exemples des arbres à fruits qui pourraient  être présents dans la forêt primaire malgache ou en Afrique </a:t>
            </a:r>
            <a:r>
              <a:rPr lang="fr-FR" altLang="fr-FR" sz="1000">
                <a:solidFill>
                  <a:srgbClr val="6600CC"/>
                </a:solidFill>
                <a:latin typeface="Arial" panose="020B0604020202020204" pitchFamily="34" charset="0"/>
                <a:sym typeface="Symbol" panose="05050102010706020507" pitchFamily="18" charset="2"/>
              </a:rPr>
              <a:t></a:t>
            </a:r>
          </a:p>
          <a:p>
            <a:pPr algn="ctr" eaLnBrk="1" hangingPunct="1">
              <a:spcBef>
                <a:spcPct val="0"/>
              </a:spcBef>
              <a:buFontTx/>
              <a:buNone/>
            </a:pPr>
            <a:r>
              <a:rPr lang="fr-FR" altLang="fr-FR" sz="1000">
                <a:solidFill>
                  <a:srgbClr val="6600CC"/>
                </a:solidFill>
                <a:latin typeface="Arial" panose="020B0604020202020204" pitchFamily="34" charset="0"/>
                <a:sym typeface="Symbol" panose="05050102010706020507" pitchFamily="18" charset="2"/>
              </a:rPr>
              <a:t>Source : MADATRANO, </a:t>
            </a:r>
            <a:r>
              <a:rPr lang="fr-FR" altLang="fr-FR" sz="1000" u="sng">
                <a:latin typeface="Arial" panose="020B0604020202020204" pitchFamily="34" charset="0"/>
                <a:hlinkClick r:id="rId4"/>
              </a:rPr>
              <a:t>http://www.madatrano.com/PBSCCatalog.asp?CatID=752749</a:t>
            </a:r>
            <a:r>
              <a:rPr lang="fr-FR" altLang="fr-FR" sz="1000">
                <a:latin typeface="Arial" panose="020B0604020202020204" pitchFamily="34" charset="0"/>
              </a:rPr>
              <a:t>  &amp; </a:t>
            </a:r>
            <a:r>
              <a:rPr lang="fr-FR" altLang="fr-FR" sz="1000">
                <a:latin typeface="Arial" panose="020B0604020202020204" pitchFamily="34" charset="0"/>
                <a:hlinkClick r:id="rId5"/>
              </a:rPr>
              <a:t>http://www.baobabs.com/Fruitiers.htm</a:t>
            </a:r>
            <a:r>
              <a:rPr lang="fr-FR" altLang="fr-FR" sz="1000">
                <a:latin typeface="Arial" panose="020B0604020202020204" pitchFamily="34" charset="0"/>
              </a:rPr>
              <a:t> </a:t>
            </a:r>
            <a:endParaRPr lang="fr-FR" altLang="fr-FR" sz="1400">
              <a:solidFill>
                <a:srgbClr val="6600CC"/>
              </a:solidFill>
              <a:latin typeface="Arial" panose="020B0604020202020204" pitchFamily="34" charset="0"/>
            </a:endParaRPr>
          </a:p>
        </p:txBody>
      </p:sp>
      <p:sp>
        <p:nvSpPr>
          <p:cNvPr id="15392" name="WordArt 2"/>
          <p:cNvSpPr>
            <a:spLocks noChangeArrowheads="1" noChangeShapeType="1" noTextEdit="1"/>
          </p:cNvSpPr>
          <p:nvPr/>
        </p:nvSpPr>
        <p:spPr bwMode="auto">
          <a:xfrm>
            <a:off x="1703388" y="188913"/>
            <a:ext cx="8856662" cy="360362"/>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pic>
        <p:nvPicPr>
          <p:cNvPr id="15393" name="Image 24" descr="Manioc.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35413" y="1268413"/>
            <a:ext cx="12096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4" name="Image 25" descr="ignam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55913" y="1268413"/>
            <a:ext cx="8001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5" name="Image 26" descr="Manioc2.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232400" y="1268413"/>
            <a:ext cx="8715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27" descr="PatateDouce.jpg"/>
          <p:cNvPicPr>
            <a:picLocks noChangeAspect="1"/>
          </p:cNvPicPr>
          <p:nvPr/>
        </p:nvPicPr>
        <p:blipFill>
          <a:blip r:embed="rId9" cstate="print"/>
          <a:stretch>
            <a:fillRect/>
          </a:stretch>
        </p:blipFill>
        <p:spPr>
          <a:xfrm>
            <a:off x="7248128" y="1268761"/>
            <a:ext cx="1008112" cy="749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397" name="Image 46" descr="Ipomoea_batatas_s.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240463" y="1268413"/>
            <a:ext cx="8985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8" name="Image 49" descr="igname3_s.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992313" y="1268413"/>
            <a:ext cx="5619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9" name="Image 50" descr="290px-Vigne_marronne_s.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847850" y="2924175"/>
            <a:ext cx="736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0" name="Image 51" descr="Rubus alceifolius fruit2_s1.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43250" y="2924175"/>
            <a:ext cx="6477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1" name="Image 52" descr="PalmierAHuile.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043363" y="2492375"/>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2" name="Image 53" descr="PalmierAHuile2.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51425" y="2563813"/>
            <a:ext cx="7810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3" name="Image 54" descr="sagoutier.jp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904288" y="1268413"/>
            <a:ext cx="100806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4" name="Image 55" descr="cocotier.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780213" y="2492375"/>
            <a:ext cx="709612"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5" name="Image 56" descr="PruneDeCythere.jp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435975" y="2708275"/>
            <a:ext cx="946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6" name="Image 57" descr="PruneDeCythere2.jpg"/>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409113" y="2708275"/>
            <a:ext cx="985837"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7" name="Image 21" descr="manguier_ss.jp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2279650" y="3933825"/>
            <a:ext cx="10795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8" name="Image 21" descr="avocatier_s.jp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4008438" y="3789363"/>
            <a:ext cx="10795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9" name="Picture 49" descr="C:\Users\LISAN\Pictures\agroforets\durian_s.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672263" y="3878263"/>
            <a:ext cx="1223962"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0" name="Picture 50" descr="C:\Users\LISAN\Pictures\agroforets\Lansium domesticum.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688388" y="3860800"/>
            <a:ext cx="1655762"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1" name="Picture 17" descr="C:\Users\LISAN\Pictures\agroforets\Parkia speciosa2.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424113" y="5084763"/>
            <a:ext cx="79216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2" name="Picture 51" descr="C:\Users\LISAN\Pictures\agroforets\avocat fruit_s.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232400" y="3860800"/>
            <a:ext cx="858838"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3" name="Picture 52" descr="C:\Users\LISAN\Pictures\agroforets\palmier ronier spadice2_s.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935413" y="5300663"/>
            <a:ext cx="990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4" name="Picture 53" descr="C:\Users\LISAN\Pictures\agroforets\palmier de Palmyre spadices_s.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087938" y="5300663"/>
            <a:ext cx="97948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5" name="Picture 54" descr="C:\Users\LISAN\Pictures\agroforets\Rollinia deliciosa_s.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959600" y="5157788"/>
            <a:ext cx="7429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6" name="Picture 55" descr="C:\Users\LISAN\Pictures\agroforets\Spondias mombin2.jp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9336088" y="5373688"/>
            <a:ext cx="11239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17" name="Picture 57" descr="C:\Users\LISAN\Pictures\agroforets\Spondias mombin.jp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472488" y="5300663"/>
            <a:ext cx="7191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18" name="ZoneTexte 31"/>
          <p:cNvSpPr txBox="1">
            <a:spLocks noChangeArrowheads="1"/>
          </p:cNvSpPr>
          <p:nvPr/>
        </p:nvSpPr>
        <p:spPr bwMode="auto">
          <a:xfrm>
            <a:off x="9929813" y="5018088"/>
            <a:ext cx="30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a:solidFill>
                  <a:srgbClr val="008000"/>
                </a:solidFill>
              </a:rPr>
              <a:t>$</a:t>
            </a:r>
          </a:p>
        </p:txBody>
      </p:sp>
      <p:sp>
        <p:nvSpPr>
          <p:cNvPr id="15419" name="ZoneTexte 32"/>
          <p:cNvSpPr txBox="1">
            <a:spLocks noChangeArrowheads="1"/>
          </p:cNvSpPr>
          <p:nvPr/>
        </p:nvSpPr>
        <p:spPr bwMode="auto">
          <a:xfrm>
            <a:off x="5332413" y="4443413"/>
            <a:ext cx="303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a:solidFill>
                  <a:srgbClr val="008000"/>
                </a:solidFill>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7B61026-5156-4761-A40D-5BD06977163E}" type="slidenum">
              <a:rPr lang="fr-FR" altLang="fr-FR" sz="1200" smtClean="0">
                <a:solidFill>
                  <a:srgbClr val="898989"/>
                </a:solidFill>
              </a:rPr>
              <a:pPr>
                <a:spcBef>
                  <a:spcPct val="0"/>
                </a:spcBef>
                <a:buFontTx/>
                <a:buNone/>
              </a:pPr>
              <a:t>14</a:t>
            </a:fld>
            <a:endParaRPr lang="fr-FR" altLang="fr-FR" sz="1200" smtClean="0">
              <a:solidFill>
                <a:srgbClr val="898989"/>
              </a:solidFill>
            </a:endParaRPr>
          </a:p>
        </p:txBody>
      </p:sp>
      <p:sp>
        <p:nvSpPr>
          <p:cNvPr id="16387" name="Text Box 6"/>
          <p:cNvSpPr txBox="1">
            <a:spLocks noChangeArrowheads="1"/>
          </p:cNvSpPr>
          <p:nvPr/>
        </p:nvSpPr>
        <p:spPr bwMode="auto">
          <a:xfrm>
            <a:off x="1738313" y="830263"/>
            <a:ext cx="8496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rPr>
              <a:t>3bis) </a:t>
            </a:r>
            <a:r>
              <a:rPr lang="fr-FR" altLang="fr-FR" sz="1800" b="1" u="sng">
                <a:solidFill>
                  <a:srgbClr val="6600CC"/>
                </a:solidFill>
              </a:rPr>
              <a:t>Fruits de la « forêt primaire </a:t>
            </a:r>
            <a:r>
              <a:rPr lang="fr-FR" altLang="fr-FR" sz="1800" b="1" u="sng">
                <a:solidFill>
                  <a:srgbClr val="6600CC"/>
                </a:solidFill>
                <a:latin typeface="Arial" panose="020B0604020202020204" pitchFamily="34" charset="0"/>
              </a:rPr>
              <a:t>fruitière, nourricière,</a:t>
            </a:r>
            <a:r>
              <a:rPr lang="fr-FR" altLang="fr-FR" sz="1800" b="1" u="sng">
                <a:solidFill>
                  <a:srgbClr val="6600CC"/>
                </a:solidFill>
              </a:rPr>
              <a:t> cultivée et jardinée » (suite)</a:t>
            </a:r>
            <a:endParaRPr lang="fr-FR" altLang="fr-FR" sz="1600" b="1">
              <a:solidFill>
                <a:srgbClr val="6600CC"/>
              </a:solidFill>
            </a:endParaRPr>
          </a:p>
        </p:txBody>
      </p:sp>
      <p:graphicFrame>
        <p:nvGraphicFramePr>
          <p:cNvPr id="4" name="Group 34"/>
          <p:cNvGraphicFramePr>
            <a:graphicFrameLocks noGrp="1"/>
          </p:cNvGraphicFramePr>
          <p:nvPr/>
        </p:nvGraphicFramePr>
        <p:xfrm>
          <a:off x="1703388" y="1268413"/>
          <a:ext cx="8785224" cy="5113336"/>
        </p:xfrm>
        <a:graphic>
          <a:graphicData uri="http://schemas.openxmlformats.org/drawingml/2006/table">
            <a:tbl>
              <a:tblPr/>
              <a:tblGrid>
                <a:gridCol w="2196731"/>
                <a:gridCol w="2196730"/>
                <a:gridCol w="2195032"/>
                <a:gridCol w="2196731"/>
              </a:tblGrid>
              <a:tr h="127833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err="1" smtClean="0">
                          <a:ln>
                            <a:noFill/>
                          </a:ln>
                          <a:solidFill>
                            <a:srgbClr val="6600CC"/>
                          </a:solidFill>
                          <a:effectLst/>
                          <a:latin typeface="Calibri" pitchFamily="34" charset="0"/>
                        </a:rPr>
                        <a:t>Acerola</a:t>
                      </a:r>
                      <a:r>
                        <a:rPr kumimoji="0" lang="fr-FR" sz="1200" b="0" i="0"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Malpighia</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emarginata</a:t>
                      </a:r>
                      <a:r>
                        <a:rPr kumimoji="0" lang="fr-FR" sz="1200" b="0" i="0" u="none" strike="noStrike" cap="none" normalizeH="0" baseline="0" dirty="0" smtClean="0">
                          <a:ln>
                            <a:noFill/>
                          </a:ln>
                          <a:solidFill>
                            <a:srgbClr val="6600CC"/>
                          </a:solidFill>
                          <a:effectLst/>
                          <a:latin typeface="Calibri" pitchFamily="34" charset="0"/>
                        </a:rPr>
                        <a:t>)</a:t>
                      </a:r>
                    </a:p>
                  </a:txBody>
                  <a:tcPr marL="91443" marR="91443"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 </a:t>
                      </a:r>
                      <a:r>
                        <a:rPr kumimoji="0" lang="fr-FR" sz="1200" b="0" i="0" u="none" strike="noStrike" cap="none" normalizeH="0" baseline="0" dirty="0" err="1" smtClean="0">
                          <a:ln>
                            <a:noFill/>
                          </a:ln>
                          <a:solidFill>
                            <a:srgbClr val="6600CC"/>
                          </a:solidFill>
                          <a:effectLst/>
                          <a:latin typeface="Calibri" pitchFamily="34" charset="0"/>
                        </a:rPr>
                        <a:t>araçá</a:t>
                      </a:r>
                      <a:r>
                        <a:rPr kumimoji="0" lang="fr-FR" sz="1200" b="0" i="0"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smtClean="0">
                          <a:ln>
                            <a:noFill/>
                          </a:ln>
                          <a:solidFill>
                            <a:srgbClr val="6600CC"/>
                          </a:solidFill>
                          <a:effectLst/>
                          <a:latin typeface="Calibri" pitchFamily="34" charset="0"/>
                        </a:rPr>
                        <a:t>Eugenia </a:t>
                      </a:r>
                      <a:r>
                        <a:rPr kumimoji="0" lang="fr-FR" sz="1200" b="0" i="1" u="none" strike="noStrike" cap="none" normalizeH="0" baseline="0" dirty="0" err="1" smtClean="0">
                          <a:ln>
                            <a:noFill/>
                          </a:ln>
                          <a:solidFill>
                            <a:srgbClr val="6600CC"/>
                          </a:solidFill>
                          <a:effectLst/>
                          <a:latin typeface="Calibri" pitchFamily="34" charset="0"/>
                        </a:rPr>
                        <a:t>stipitata</a:t>
                      </a:r>
                      <a:r>
                        <a:rPr kumimoji="0" lang="fr-FR" sz="1200" b="0" i="0" u="none" strike="noStrike" cap="none" normalizeH="0" baseline="0" dirty="0" smtClean="0">
                          <a:ln>
                            <a:noFill/>
                          </a:ln>
                          <a:solidFill>
                            <a:srgbClr val="6600CC"/>
                          </a:solidFill>
                          <a:effectLst/>
                          <a:latin typeface="Calibri" pitchFamily="34" charset="0"/>
                        </a:rPr>
                        <a:t>) ↓</a:t>
                      </a:r>
                    </a:p>
                  </a:txBody>
                  <a:tcPr marL="91443" marR="91443"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err="1" smtClean="0">
                          <a:ln>
                            <a:noFill/>
                          </a:ln>
                          <a:solidFill>
                            <a:srgbClr val="6600CC"/>
                          </a:solidFill>
                          <a:effectLst/>
                          <a:latin typeface="Calibri" pitchFamily="34" charset="0"/>
                        </a:rPr>
                        <a:t>Bacuri</a:t>
                      </a:r>
                      <a:r>
                        <a:rPr kumimoji="0" lang="fr-FR" sz="1200" b="0" i="0"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Platonia</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insignis</a:t>
                      </a:r>
                      <a:r>
                        <a:rPr kumimoji="0" lang="fr-FR" sz="1200" b="0" i="0" u="none" strike="noStrike" cap="none" normalizeH="0" baseline="0" dirty="0" smtClean="0">
                          <a:ln>
                            <a:noFill/>
                          </a:ln>
                          <a:solidFill>
                            <a:srgbClr val="6600CC"/>
                          </a:solidFill>
                          <a:effectLst/>
                          <a:latin typeface="Calibri" pitchFamily="34" charset="0"/>
                        </a:rPr>
                        <a:t>) ↓</a:t>
                      </a:r>
                    </a:p>
                  </a:txBody>
                  <a:tcPr marL="91443" marR="91443"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smtClean="0">
                          <a:ln>
                            <a:noFill/>
                          </a:ln>
                          <a:solidFill>
                            <a:srgbClr val="6600CC"/>
                          </a:solidFill>
                          <a:effectLst/>
                          <a:latin typeface="Calibri" pitchFamily="34" charset="0"/>
                        </a:rPr>
                        <a:t>Bacuri (suite)</a:t>
                      </a:r>
                    </a:p>
                  </a:txBody>
                  <a:tcPr marL="91443" marR="91443"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833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Baies d’</a:t>
                      </a:r>
                      <a:r>
                        <a:rPr kumimoji="0" lang="fr-FR" sz="1200" b="0" i="0" u="none" strike="noStrike" cap="none" normalizeH="0" baseline="0" dirty="0" err="1" smtClean="0">
                          <a:ln>
                            <a:noFill/>
                          </a:ln>
                          <a:solidFill>
                            <a:srgbClr val="6600CC"/>
                          </a:solidFill>
                          <a:effectLst/>
                          <a:latin typeface="Calibri" pitchFamily="34" charset="0"/>
                        </a:rPr>
                        <a:t>açai</a:t>
                      </a:r>
                      <a:r>
                        <a:rPr kumimoji="0" lang="fr-FR" sz="1200" b="0" i="0"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smtClean="0">
                          <a:ln>
                            <a:noFill/>
                          </a:ln>
                          <a:solidFill>
                            <a:srgbClr val="6600CC"/>
                          </a:solidFill>
                          <a:effectLst/>
                          <a:latin typeface="Calibri" pitchFamily="34" charset="0"/>
                        </a:rPr>
                        <a:t>Euterpe </a:t>
                      </a:r>
                      <a:r>
                        <a:rPr kumimoji="0" lang="fr-FR" sz="1200" b="0" i="1" u="none" strike="noStrike" cap="none" normalizeH="0" baseline="0" dirty="0" err="1" smtClean="0">
                          <a:ln>
                            <a:noFill/>
                          </a:ln>
                          <a:solidFill>
                            <a:srgbClr val="6600CC"/>
                          </a:solidFill>
                          <a:effectLst/>
                          <a:latin typeface="Calibri" pitchFamily="34" charset="0"/>
                        </a:rPr>
                        <a:t>oleracea</a:t>
                      </a:r>
                      <a:r>
                        <a:rPr kumimoji="0" lang="fr-FR" sz="1200" b="0" i="0" u="none" strike="noStrike" cap="none" normalizeH="0" baseline="0" dirty="0" smtClean="0">
                          <a:ln>
                            <a:noFill/>
                          </a:ln>
                          <a:solidFill>
                            <a:srgbClr val="6600CC"/>
                          </a:solidFill>
                          <a:effectLst/>
                          <a:latin typeface="Calibri" pitchFamily="34" charset="0"/>
                        </a:rPr>
                        <a:t>)</a:t>
                      </a:r>
                    </a:p>
                  </a:txBody>
                  <a:tcPr marL="91443" marR="91443"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err="1" smtClean="0">
                          <a:ln>
                            <a:noFill/>
                          </a:ln>
                          <a:solidFill>
                            <a:srgbClr val="6600CC"/>
                          </a:solidFill>
                          <a:effectLst/>
                          <a:latin typeface="Calibri" pitchFamily="34" charset="0"/>
                        </a:rPr>
                        <a:t>Caju</a:t>
                      </a:r>
                      <a:r>
                        <a:rPr kumimoji="0" lang="fr-FR" sz="1200" b="0" i="0" u="none" strike="noStrike" cap="none" normalizeH="0" baseline="0" dirty="0" smtClean="0">
                          <a:ln>
                            <a:noFill/>
                          </a:ln>
                          <a:solidFill>
                            <a:srgbClr val="6600CC"/>
                          </a:solidFill>
                          <a:effectLst/>
                          <a:latin typeface="Calibri" pitchFamily="34" charset="0"/>
                        </a:rPr>
                        <a:t>, noix de cajou (</a:t>
                      </a:r>
                      <a:r>
                        <a:rPr kumimoji="0" lang="fr-FR" sz="1200" b="0" i="1" u="none" strike="noStrike" cap="none" normalizeH="0" baseline="0" dirty="0" err="1" smtClean="0">
                          <a:ln>
                            <a:noFill/>
                          </a:ln>
                          <a:solidFill>
                            <a:srgbClr val="6600CC"/>
                          </a:solidFill>
                          <a:effectLst/>
                          <a:latin typeface="Calibri" pitchFamily="34" charset="0"/>
                        </a:rPr>
                        <a:t>Anacardium</a:t>
                      </a:r>
                      <a:r>
                        <a:rPr kumimoji="0" lang="fr-FR" sz="1200" b="0" i="1" u="none" strike="noStrike" cap="none" normalizeH="0" baseline="0" dirty="0" smtClean="0">
                          <a:ln>
                            <a:noFill/>
                          </a:ln>
                          <a:solidFill>
                            <a:srgbClr val="6600CC"/>
                          </a:solidFill>
                          <a:effectLst/>
                          <a:latin typeface="Calibri" pitchFamily="34" charset="0"/>
                        </a:rPr>
                        <a:t> occidentale</a:t>
                      </a:r>
                      <a:r>
                        <a:rPr kumimoji="0" lang="fr-FR" sz="1200" b="0" i="0" u="none" strike="noStrike" cap="none" normalizeH="0" baseline="0" dirty="0" smtClean="0">
                          <a:ln>
                            <a:noFill/>
                          </a:ln>
                          <a:solidFill>
                            <a:srgbClr val="6600CC"/>
                          </a:solidFill>
                          <a:effectLst/>
                          <a:latin typeface="Calibri" pitchFamily="34" charset="0"/>
                        </a:rPr>
                        <a:t>)</a:t>
                      </a:r>
                    </a:p>
                  </a:txBody>
                  <a:tcPr marL="91443" marR="91443"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err="1" smtClean="0">
                          <a:ln>
                            <a:noFill/>
                          </a:ln>
                          <a:solidFill>
                            <a:srgbClr val="6600CC"/>
                          </a:solidFill>
                          <a:effectLst/>
                          <a:latin typeface="Calibri" pitchFamily="34" charset="0"/>
                        </a:rPr>
                        <a:t>Camu</a:t>
                      </a:r>
                      <a:r>
                        <a:rPr kumimoji="0" lang="fr-FR" sz="1200" b="0" i="0" u="none" strike="noStrike" cap="none" normalizeH="0" baseline="0" dirty="0" smtClean="0">
                          <a:ln>
                            <a:noFill/>
                          </a:ln>
                          <a:solidFill>
                            <a:srgbClr val="6600CC"/>
                          </a:solidFill>
                          <a:effectLst/>
                          <a:latin typeface="Calibri" pitchFamily="34" charset="0"/>
                        </a:rPr>
                        <a:t>-</a:t>
                      </a:r>
                      <a:r>
                        <a:rPr kumimoji="0" lang="fr-FR" sz="1200" b="0" i="0" u="none" strike="noStrike" cap="none" normalizeH="0" baseline="0" dirty="0" err="1" smtClean="0">
                          <a:ln>
                            <a:noFill/>
                          </a:ln>
                          <a:solidFill>
                            <a:srgbClr val="6600CC"/>
                          </a:solidFill>
                          <a:effectLst/>
                          <a:latin typeface="Calibri" pitchFamily="34" charset="0"/>
                        </a:rPr>
                        <a:t>camu</a:t>
                      </a:r>
                      <a:r>
                        <a:rPr kumimoji="0" lang="fr-FR" sz="1200" b="0" i="0"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Myrciaria</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dubia</a:t>
                      </a:r>
                      <a:r>
                        <a:rPr kumimoji="0" lang="fr-FR" sz="1200" b="0" i="0" u="none" strike="noStrike" cap="none" normalizeH="0" baseline="0" dirty="0" smtClean="0">
                          <a:ln>
                            <a:noFill/>
                          </a:ln>
                          <a:solidFill>
                            <a:srgbClr val="6600CC"/>
                          </a:solidFill>
                          <a:effectLst/>
                          <a:latin typeface="Calibri" pitchFamily="34" charset="0"/>
                        </a:rPr>
                        <a:t>)</a:t>
                      </a:r>
                    </a:p>
                  </a:txBody>
                  <a:tcPr marL="91443" marR="91443"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err="1" smtClean="0">
                          <a:ln>
                            <a:noFill/>
                          </a:ln>
                          <a:solidFill>
                            <a:srgbClr val="6600CC"/>
                          </a:solidFill>
                          <a:effectLst/>
                          <a:latin typeface="Calibri" pitchFamily="34" charset="0"/>
                        </a:rPr>
                        <a:t>Camu</a:t>
                      </a:r>
                      <a:r>
                        <a:rPr kumimoji="0" lang="fr-FR" sz="1200" b="0" i="0" u="none" strike="noStrike" cap="none" normalizeH="0" baseline="0" dirty="0" smtClean="0">
                          <a:ln>
                            <a:noFill/>
                          </a:ln>
                          <a:solidFill>
                            <a:srgbClr val="6600CC"/>
                          </a:solidFill>
                          <a:effectLst/>
                          <a:latin typeface="Calibri" pitchFamily="34" charset="0"/>
                        </a:rPr>
                        <a:t>-</a:t>
                      </a:r>
                      <a:r>
                        <a:rPr kumimoji="0" lang="fr-FR" sz="1200" b="0" i="0" u="none" strike="noStrike" cap="none" normalizeH="0" baseline="0" dirty="0" err="1" smtClean="0">
                          <a:ln>
                            <a:noFill/>
                          </a:ln>
                          <a:solidFill>
                            <a:srgbClr val="6600CC"/>
                          </a:solidFill>
                          <a:effectLst/>
                          <a:latin typeface="Calibri" pitchFamily="34" charset="0"/>
                        </a:rPr>
                        <a:t>camu</a:t>
                      </a:r>
                      <a:r>
                        <a:rPr kumimoji="0" lang="fr-FR" sz="1200" b="0" i="0" u="none" strike="noStrike" cap="none" normalizeH="0" baseline="0" dirty="0" smtClean="0">
                          <a:ln>
                            <a:noFill/>
                          </a:ln>
                          <a:solidFill>
                            <a:srgbClr val="6600CC"/>
                          </a:solidFill>
                          <a:effectLst/>
                          <a:latin typeface="Calibri" pitchFamily="34" charset="0"/>
                        </a:rPr>
                        <a:t> (suite)</a:t>
                      </a:r>
                    </a:p>
                  </a:txBody>
                  <a:tcPr marL="91443" marR="91443"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833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err="1" smtClean="0">
                          <a:ln>
                            <a:noFill/>
                          </a:ln>
                          <a:solidFill>
                            <a:srgbClr val="6600CC"/>
                          </a:solidFill>
                          <a:effectLst/>
                          <a:latin typeface="Calibri" pitchFamily="34" charset="0"/>
                        </a:rPr>
                        <a:t>Capuacu</a:t>
                      </a:r>
                      <a:r>
                        <a:rPr kumimoji="0" lang="fr-FR" sz="1200" b="0" i="0" u="none" strike="noStrike" cap="none" normalizeH="0" baseline="0" dirty="0" smtClean="0">
                          <a:ln>
                            <a:noFill/>
                          </a:ln>
                          <a:solidFill>
                            <a:srgbClr val="6600CC"/>
                          </a:solidFill>
                          <a:effectLst/>
                          <a:latin typeface="Calibri" pitchFamily="34" charset="0"/>
                        </a:rPr>
                        <a:t> - cacaoyer (</a:t>
                      </a:r>
                      <a:r>
                        <a:rPr kumimoji="0" lang="fr-FR" sz="1200" b="0" i="1" u="none" strike="noStrike" cap="none" normalizeH="0" baseline="0" dirty="0" err="1" smtClean="0">
                          <a:ln>
                            <a:noFill/>
                          </a:ln>
                          <a:solidFill>
                            <a:srgbClr val="6600CC"/>
                          </a:solidFill>
                          <a:effectLst/>
                          <a:latin typeface="Calibri" pitchFamily="34" charset="0"/>
                        </a:rPr>
                        <a:t>Theobroma</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grandiflorum</a:t>
                      </a:r>
                      <a:r>
                        <a:rPr kumimoji="0" lang="fr-FR" sz="1200" b="0" i="0" u="none" strike="noStrike" cap="none" normalizeH="0" baseline="0" dirty="0" smtClean="0">
                          <a:ln>
                            <a:noFill/>
                          </a:ln>
                          <a:solidFill>
                            <a:srgbClr val="6600CC"/>
                          </a:solidFill>
                          <a:effectLst/>
                          <a:latin typeface="Calibri" pitchFamily="34" charset="0"/>
                        </a:rPr>
                        <a:t>)</a:t>
                      </a:r>
                    </a:p>
                  </a:txBody>
                  <a:tcPr marL="91443" marR="91443"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err="1" smtClean="0">
                          <a:ln>
                            <a:noFill/>
                          </a:ln>
                          <a:solidFill>
                            <a:srgbClr val="6600CC"/>
                          </a:solidFill>
                          <a:effectLst/>
                          <a:latin typeface="Calibri" pitchFamily="34" charset="0"/>
                        </a:rPr>
                        <a:t>Cuatrec</a:t>
                      </a:r>
                      <a:r>
                        <a:rPr kumimoji="0" lang="fr-FR" sz="1200" b="0" i="0"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Endopleura</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uchi</a:t>
                      </a:r>
                      <a:r>
                        <a:rPr kumimoji="0" lang="fr-FR" sz="1200" b="0" i="0" u="none" strike="noStrike" cap="none" normalizeH="0" baseline="0" dirty="0" smtClean="0">
                          <a:ln>
                            <a:noFill/>
                          </a:ln>
                          <a:solidFill>
                            <a:srgbClr val="6600CC"/>
                          </a:solidFill>
                          <a:effectLst/>
                          <a:latin typeface="Calibri" pitchFamily="34" charset="0"/>
                        </a:rPr>
                        <a:t>)</a:t>
                      </a:r>
                      <a:endParaRPr kumimoji="0" lang="fr-FR" sz="1200" b="0" i="1" u="none" strike="noStrike" cap="none" normalizeH="0" baseline="0" dirty="0" smtClean="0">
                        <a:ln>
                          <a:noFill/>
                        </a:ln>
                        <a:solidFill>
                          <a:srgbClr val="6600CC"/>
                        </a:solidFill>
                        <a:effectLst/>
                        <a:latin typeface="Calibri" pitchFamily="34" charset="0"/>
                      </a:endParaRPr>
                    </a:p>
                  </a:txBody>
                  <a:tcPr marL="91443" marR="91443"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 typeface="Arial" charset="0"/>
                        <a:buNone/>
                        <a:tabLst/>
                      </a:pPr>
                      <a:r>
                        <a:rPr kumimoji="0" lang="fr-FR" sz="1200" b="0" i="1" u="none" strike="noStrike" cap="none" normalizeH="0" baseline="0" dirty="0" err="1" smtClean="0">
                          <a:ln>
                            <a:noFill/>
                          </a:ln>
                          <a:solidFill>
                            <a:srgbClr val="6600CC"/>
                          </a:solidFill>
                          <a:effectLst/>
                          <a:latin typeface="Calibri" pitchFamily="34" charset="0"/>
                        </a:rPr>
                        <a:t>Endopleura</a:t>
                      </a:r>
                      <a:r>
                        <a:rPr kumimoji="0" lang="fr-FR" sz="1200" b="0" i="1" u="none" strike="noStrike" cap="none" normalizeH="0" baseline="0" dirty="0" smtClean="0">
                          <a:ln>
                            <a:noFill/>
                          </a:ln>
                          <a:solidFill>
                            <a:srgbClr val="6600CC"/>
                          </a:solidFill>
                          <a:effectLst/>
                          <a:latin typeface="Calibri" pitchFamily="34" charset="0"/>
                        </a:rPr>
                        <a:t> </a:t>
                      </a:r>
                    </a:p>
                    <a:p>
                      <a:pPr marL="0" marR="0" lvl="0" indent="0" algn="r" defTabSz="914400" rtl="0" eaLnBrk="0" fontAlgn="base" latinLnBrk="0" hangingPunct="0">
                        <a:lnSpc>
                          <a:spcPct val="100000"/>
                        </a:lnSpc>
                        <a:spcBef>
                          <a:spcPct val="20000"/>
                        </a:spcBef>
                        <a:spcAft>
                          <a:spcPct val="0"/>
                        </a:spcAft>
                        <a:buClrTx/>
                        <a:buSzTx/>
                        <a:buFont typeface="Arial" charset="0"/>
                        <a:buNone/>
                        <a:tabLst/>
                      </a:pPr>
                      <a:r>
                        <a:rPr kumimoji="0" lang="fr-FR" sz="1200" b="0" i="1" u="none" strike="noStrike" cap="none" normalizeH="0" baseline="0" dirty="0" err="1" smtClean="0">
                          <a:ln>
                            <a:noFill/>
                          </a:ln>
                          <a:solidFill>
                            <a:srgbClr val="6600CC"/>
                          </a:solidFill>
                          <a:effectLst/>
                          <a:latin typeface="Calibri" pitchFamily="34" charset="0"/>
                        </a:rPr>
                        <a:t>uchi</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0" u="none" strike="noStrike" cap="none" normalizeH="0" baseline="0" dirty="0" smtClean="0">
                          <a:ln>
                            <a:noFill/>
                          </a:ln>
                          <a:solidFill>
                            <a:srgbClr val="6600CC"/>
                          </a:solidFill>
                          <a:effectLst/>
                          <a:latin typeface="Calibri" pitchFamily="34" charset="0"/>
                        </a:rPr>
                        <a:t>(suite)</a:t>
                      </a:r>
                    </a:p>
                  </a:txBody>
                  <a:tcPr marL="91443" marR="91443"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Gousse d’Inga (</a:t>
                      </a:r>
                      <a:r>
                        <a:rPr kumimoji="0" lang="fr-FR" sz="1200" b="0" i="1" u="none" strike="noStrike" cap="none" normalizeH="0" baseline="0" dirty="0" smtClean="0">
                          <a:ln>
                            <a:noFill/>
                          </a:ln>
                          <a:solidFill>
                            <a:srgbClr val="6600CC"/>
                          </a:solidFill>
                          <a:effectLst/>
                          <a:latin typeface="Calibri" pitchFamily="34" charset="0"/>
                        </a:rPr>
                        <a:t>Inga </a:t>
                      </a:r>
                      <a:r>
                        <a:rPr kumimoji="0" lang="fr-FR" sz="1200" b="0" i="1" u="none" strike="noStrike" cap="none" normalizeH="0" baseline="0" dirty="0" err="1" smtClean="0">
                          <a:ln>
                            <a:noFill/>
                          </a:ln>
                          <a:solidFill>
                            <a:srgbClr val="6600CC"/>
                          </a:solidFill>
                          <a:effectLst/>
                          <a:latin typeface="Calibri" pitchFamily="34" charset="0"/>
                        </a:rPr>
                        <a:t>edulis</a:t>
                      </a:r>
                      <a:r>
                        <a:rPr kumimoji="0" lang="fr-FR" sz="1200" b="0" i="0" u="none" strike="noStrike" cap="none" normalizeH="0" baseline="0" dirty="0" smtClean="0">
                          <a:ln>
                            <a:noFill/>
                          </a:ln>
                          <a:solidFill>
                            <a:srgbClr val="6600CC"/>
                          </a:solidFill>
                          <a:effectLst/>
                          <a:latin typeface="Calibri" pitchFamily="34" charset="0"/>
                        </a:rPr>
                        <a:t>)</a:t>
                      </a:r>
                    </a:p>
                  </a:txBody>
                  <a:tcPr marL="91443" marR="91443"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833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smtClean="0">
                          <a:ln>
                            <a:noFill/>
                          </a:ln>
                          <a:solidFill>
                            <a:srgbClr val="6600CC"/>
                          </a:solidFill>
                          <a:effectLst/>
                          <a:latin typeface="Calibri" pitchFamily="34" charset="0"/>
                        </a:rPr>
                        <a:t>Goyaves (</a:t>
                      </a:r>
                      <a:r>
                        <a:rPr kumimoji="0" lang="fr-FR" sz="1200" b="0" i="1" u="none" strike="noStrike" cap="none" normalizeH="0" baseline="0" dirty="0" err="1" smtClean="0">
                          <a:ln>
                            <a:noFill/>
                          </a:ln>
                          <a:solidFill>
                            <a:srgbClr val="6600CC"/>
                          </a:solidFill>
                          <a:effectLst/>
                          <a:latin typeface="Calibri" pitchFamily="34" charset="0"/>
                        </a:rPr>
                        <a:t>Psidium</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guajava</a:t>
                      </a:r>
                      <a:r>
                        <a:rPr kumimoji="0" lang="fr-FR" sz="1200" b="0" i="0" u="none" strike="noStrike" cap="none" normalizeH="0" baseline="0" dirty="0" smtClean="0">
                          <a:ln>
                            <a:noFill/>
                          </a:ln>
                          <a:solidFill>
                            <a:srgbClr val="6600CC"/>
                          </a:solidFill>
                          <a:effectLst/>
                          <a:latin typeface="Calibri" pitchFamily="34" charset="0"/>
                        </a:rPr>
                        <a:t>)</a:t>
                      </a:r>
                    </a:p>
                  </a:txBody>
                  <a:tcPr marL="91443" marR="91443"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err="1" smtClean="0">
                          <a:ln>
                            <a:noFill/>
                          </a:ln>
                          <a:solidFill>
                            <a:srgbClr val="6600CC"/>
                          </a:solidFill>
                          <a:effectLst/>
                          <a:latin typeface="Calibri" pitchFamily="34" charset="0"/>
                        </a:rPr>
                        <a:t>Murici</a:t>
                      </a:r>
                      <a:r>
                        <a:rPr kumimoji="0" lang="fr-FR" sz="1200" b="0" i="0"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smtClean="0">
                          <a:ln>
                            <a:noFill/>
                          </a:ln>
                          <a:solidFill>
                            <a:srgbClr val="6600CC"/>
                          </a:solidFill>
                          <a:effectLst/>
                          <a:latin typeface="Calibri" pitchFamily="34" charset="0"/>
                        </a:rPr>
                        <a:t>(</a:t>
                      </a:r>
                      <a:r>
                        <a:rPr kumimoji="0" lang="fr-FR" sz="1200" b="0" i="1" u="none" strike="noStrike" cap="none" normalizeH="0" baseline="0" dirty="0" err="1" smtClean="0">
                          <a:ln>
                            <a:noFill/>
                          </a:ln>
                          <a:solidFill>
                            <a:srgbClr val="6600CC"/>
                          </a:solidFill>
                          <a:effectLst/>
                          <a:latin typeface="Calibri" pitchFamily="34" charset="0"/>
                        </a:rPr>
                        <a:t>Byrsonima</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crassifolia</a:t>
                      </a:r>
                      <a:r>
                        <a:rPr kumimoji="0" lang="fr-FR" sz="1200" b="0" i="0" u="none" strike="noStrike" cap="none" normalizeH="0" baseline="0" dirty="0" smtClean="0">
                          <a:ln>
                            <a:noFill/>
                          </a:ln>
                          <a:solidFill>
                            <a:srgbClr val="6600CC"/>
                          </a:solidFill>
                          <a:effectLst/>
                          <a:latin typeface="Calibri" pitchFamily="34" charset="0"/>
                        </a:rPr>
                        <a:t>)</a:t>
                      </a:r>
                    </a:p>
                  </a:txBody>
                  <a:tcPr marL="91443" marR="91443"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Palmier pêche (</a:t>
                      </a:r>
                      <a:r>
                        <a:rPr kumimoji="0" lang="fr-FR" sz="1200" b="0" i="1" u="none" strike="noStrike" cap="none" normalizeH="0" baseline="0" dirty="0" err="1" smtClean="0">
                          <a:ln>
                            <a:noFill/>
                          </a:ln>
                          <a:solidFill>
                            <a:srgbClr val="6600CC"/>
                          </a:solidFill>
                          <a:effectLst/>
                          <a:latin typeface="Calibri" pitchFamily="34" charset="0"/>
                        </a:rPr>
                        <a:t>Bactris</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gasipaes</a:t>
                      </a:r>
                      <a:r>
                        <a:rPr kumimoji="0" lang="fr-FR" sz="1200" b="0" i="0" u="none" strike="noStrike" cap="none" normalizeH="0" baseline="0" dirty="0" smtClean="0">
                          <a:ln>
                            <a:noFill/>
                          </a:ln>
                          <a:solidFill>
                            <a:srgbClr val="6600CC"/>
                          </a:solidFill>
                          <a:effectLst/>
                          <a:latin typeface="Calibri" pitchFamily="34" charset="0"/>
                        </a:rPr>
                        <a:t>)</a:t>
                      </a:r>
                    </a:p>
                  </a:txBody>
                  <a:tcPr marL="91443" marR="91443"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↓Palmier-pêche ou </a:t>
                      </a:r>
                      <a:r>
                        <a:rPr kumimoji="0" lang="fr-FR" sz="1200" b="0" i="0" u="none" strike="noStrike" cap="none" normalizeH="0" baseline="0" dirty="0" err="1" smtClean="0">
                          <a:ln>
                            <a:noFill/>
                          </a:ln>
                          <a:solidFill>
                            <a:srgbClr val="6600CC"/>
                          </a:solidFill>
                          <a:effectLst/>
                          <a:latin typeface="Calibri" pitchFamily="34" charset="0"/>
                        </a:rPr>
                        <a:t>tapereba</a:t>
                      </a:r>
                      <a:r>
                        <a:rPr kumimoji="0" lang="fr-FR" sz="1200" b="0" i="0" u="none" strike="noStrike" cap="none" normalizeH="0" baseline="0" dirty="0" smtClean="0">
                          <a:ln>
                            <a:noFill/>
                          </a:ln>
                          <a:solidFill>
                            <a:srgbClr val="6600CC"/>
                          </a:solidFill>
                          <a:effectLst/>
                          <a:latin typeface="Calibri" pitchFamily="34" charset="0"/>
                        </a:rPr>
                        <a:t>↓</a:t>
                      </a:r>
                    </a:p>
                  </a:txBody>
                  <a:tcPr marL="91443" marR="91443"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6415" name="Picture 35" descr="acero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1557338"/>
            <a:ext cx="1143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6" name="Picture 36" descr="acerola4_g_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1773238"/>
            <a:ext cx="76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7" name="Picture 37" descr="araca1_g_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8113" y="1609725"/>
            <a:ext cx="11906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8" name="Picture 38" descr="bacuri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1163" y="1493838"/>
            <a:ext cx="663575"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9" name="Picture 39" descr="bacuri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4425" y="1484313"/>
            <a:ext cx="7239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0" name="Picture 41" descr="bacur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32850" y="1557338"/>
            <a:ext cx="9366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1" name="Picture 42" descr="baieAcai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0375" y="3068638"/>
            <a:ext cx="7191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2" name="Picture 43" descr="baieAca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7850" y="2924175"/>
            <a:ext cx="11906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3" name="Picture 44" descr="camu-camu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88388" y="2852738"/>
            <a:ext cx="12001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4" name="Picture 45" descr="caju4_g_s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95788" y="2997200"/>
            <a:ext cx="109061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5" name="Picture 46" descr="camucamu1_g_s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0463" y="2924175"/>
            <a:ext cx="11906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6" name="Picture 47" descr="EndopleuraUchi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59375" y="4292600"/>
            <a:ext cx="86201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7" name="Picture 48" descr="camu-camu"/>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64425" y="3068638"/>
            <a:ext cx="7207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8" name="Picture 50" descr="EndopleuraUchi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08438" y="4221163"/>
            <a:ext cx="1081087"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9" name="Picture 51" descr="cupuacu2_g_s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08213" y="4221163"/>
            <a:ext cx="11906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0" name="Picture 53" descr="endopleura_uxi"/>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240463" y="3933825"/>
            <a:ext cx="52546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1" name="Picture 54" descr="EndopleuraUchi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32625" y="4365625"/>
            <a:ext cx="9906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2" name="Picture 55" descr="gousseInga"/>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625013" y="4508500"/>
            <a:ext cx="82708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3" name="Picture 56" descr="murici2_g_ss"/>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440238" y="5373688"/>
            <a:ext cx="13335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4" name="Picture 57" descr="tapereba1_g_ss"/>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264650" y="5373688"/>
            <a:ext cx="11906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5" name="Picture 58" descr="palmier-peche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472488" y="5373688"/>
            <a:ext cx="6762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6" name="Picture 59" descr="palmier-peche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959600" y="5373688"/>
            <a:ext cx="1160463"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7" name="Picture 60" descr="palmier-pech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240463" y="5373688"/>
            <a:ext cx="6572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38" name="ZoneTexte 8"/>
          <p:cNvSpPr txBox="1">
            <a:spLocks noChangeArrowheads="1"/>
          </p:cNvSpPr>
          <p:nvPr/>
        </p:nvSpPr>
        <p:spPr bwMode="auto">
          <a:xfrm>
            <a:off x="2135188" y="6396038"/>
            <a:ext cx="82375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6600CC"/>
                </a:solidFill>
                <a:latin typeface="Arial" panose="020B0604020202020204" pitchFamily="34" charset="0"/>
              </a:rPr>
              <a:t>Exemples des arbres à fruits présents dans la forêt amazonienne</a:t>
            </a:r>
            <a:r>
              <a:rPr lang="fr-FR" altLang="fr-FR" sz="1200">
                <a:solidFill>
                  <a:srgbClr val="6600CC"/>
                </a:solidFill>
                <a:latin typeface="Arial" panose="020B0604020202020204" pitchFamily="34" charset="0"/>
                <a:sym typeface="Symbol" panose="05050102010706020507" pitchFamily="18" charset="2"/>
              </a:rPr>
              <a:t></a:t>
            </a:r>
          </a:p>
          <a:p>
            <a:pPr eaLnBrk="1" hangingPunct="1">
              <a:spcBef>
                <a:spcPct val="0"/>
              </a:spcBef>
              <a:buFontTx/>
              <a:buNone/>
            </a:pPr>
            <a:r>
              <a:rPr lang="fr-FR" altLang="fr-FR" sz="1200">
                <a:solidFill>
                  <a:srgbClr val="6600CC"/>
                </a:solidFill>
                <a:latin typeface="Arial" panose="020B0604020202020204" pitchFamily="34" charset="0"/>
                <a:sym typeface="Symbol" panose="05050102010706020507" pitchFamily="18" charset="2"/>
              </a:rPr>
              <a:t>(Analyser par des botanistes scientifiques et voir si leur introduction dans la forêt malgache pourrait être sans risque ?)</a:t>
            </a:r>
            <a:endParaRPr lang="fr-FR" altLang="fr-FR" sz="1200">
              <a:solidFill>
                <a:srgbClr val="6600CC"/>
              </a:solidFill>
              <a:latin typeface="Arial" panose="020B0604020202020204" pitchFamily="34" charset="0"/>
            </a:endParaRPr>
          </a:p>
        </p:txBody>
      </p:sp>
      <p:sp>
        <p:nvSpPr>
          <p:cNvPr id="16439" name="WordArt 2"/>
          <p:cNvSpPr>
            <a:spLocks noChangeArrowheads="1" noChangeShapeType="1" noTextEdit="1"/>
          </p:cNvSpPr>
          <p:nvPr/>
        </p:nvSpPr>
        <p:spPr bwMode="auto">
          <a:xfrm>
            <a:off x="1703388" y="188913"/>
            <a:ext cx="8785225" cy="531812"/>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pic>
        <p:nvPicPr>
          <p:cNvPr id="16440" name="Picture 57" descr="C:\Users\LISAN\Pictures\agroforets\Inga-sp_Pacaye_s.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328025" y="4076700"/>
            <a:ext cx="1270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41" name="Rectangle 31"/>
          <p:cNvSpPr>
            <a:spLocks noChangeArrowheads="1"/>
          </p:cNvSpPr>
          <p:nvPr/>
        </p:nvSpPr>
        <p:spPr bwMode="auto">
          <a:xfrm>
            <a:off x="9480550" y="4076700"/>
            <a:ext cx="1008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000">
                <a:solidFill>
                  <a:srgbClr val="7030A0"/>
                </a:solidFill>
              </a:rPr>
              <a:t>pois doux,</a:t>
            </a:r>
          </a:p>
          <a:p>
            <a:pPr eaLnBrk="1" hangingPunct="1">
              <a:spcBef>
                <a:spcPct val="0"/>
              </a:spcBef>
              <a:buFontTx/>
              <a:buNone/>
            </a:pPr>
            <a:r>
              <a:rPr lang="fr-FR" altLang="fr-FR" sz="1000">
                <a:solidFill>
                  <a:srgbClr val="7030A0"/>
                </a:solidFill>
              </a:rPr>
              <a:t>Pacaye, sucrin</a:t>
            </a:r>
          </a:p>
        </p:txBody>
      </p:sp>
      <p:pic>
        <p:nvPicPr>
          <p:cNvPr id="16442" name="Image 1"/>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5183188" y="1554163"/>
            <a:ext cx="1397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3" name="Image 37" descr="goyave.jpg"/>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443163" y="5421313"/>
            <a:ext cx="9779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44" name="ZoneTexte 34"/>
          <p:cNvSpPr txBox="1">
            <a:spLocks noChangeArrowheads="1"/>
          </p:cNvSpPr>
          <p:nvPr/>
        </p:nvSpPr>
        <p:spPr bwMode="auto">
          <a:xfrm>
            <a:off x="3378200" y="1466850"/>
            <a:ext cx="30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a:solidFill>
                  <a:srgbClr val="008000"/>
                </a:solidFill>
              </a:rPr>
              <a:t>$</a:t>
            </a:r>
          </a:p>
        </p:txBody>
      </p:sp>
      <p:sp>
        <p:nvSpPr>
          <p:cNvPr id="16445" name="ZoneTexte 35"/>
          <p:cNvSpPr txBox="1">
            <a:spLocks noChangeArrowheads="1"/>
          </p:cNvSpPr>
          <p:nvPr/>
        </p:nvSpPr>
        <p:spPr bwMode="auto">
          <a:xfrm>
            <a:off x="3535363" y="2813050"/>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a:solidFill>
                  <a:srgbClr val="008000"/>
                </a:solidFill>
              </a:rPr>
              <a:t>$</a:t>
            </a:r>
          </a:p>
        </p:txBody>
      </p:sp>
      <p:sp>
        <p:nvSpPr>
          <p:cNvPr id="16446" name="ZoneTexte 36"/>
          <p:cNvSpPr txBox="1">
            <a:spLocks noChangeArrowheads="1"/>
          </p:cNvSpPr>
          <p:nvPr/>
        </p:nvSpPr>
        <p:spPr bwMode="auto">
          <a:xfrm>
            <a:off x="5622925" y="3151188"/>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a:solidFill>
                  <a:srgbClr val="008000"/>
                </a:solidFill>
              </a:rPr>
              <a:t>$</a:t>
            </a:r>
          </a:p>
        </p:txBody>
      </p:sp>
      <p:sp>
        <p:nvSpPr>
          <p:cNvPr id="16447" name="ZoneTexte 37"/>
          <p:cNvSpPr txBox="1">
            <a:spLocks noChangeArrowheads="1"/>
          </p:cNvSpPr>
          <p:nvPr/>
        </p:nvSpPr>
        <p:spPr bwMode="auto">
          <a:xfrm>
            <a:off x="1976438" y="5684838"/>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a:solidFill>
                  <a:srgbClr val="008000"/>
                </a:solidFill>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9E1143A-CDE7-495B-A9FC-2E7697C98D4E}" type="slidenum">
              <a:rPr lang="fr-FR" altLang="fr-FR" sz="1200" smtClean="0">
                <a:solidFill>
                  <a:srgbClr val="898989"/>
                </a:solidFill>
              </a:rPr>
              <a:pPr>
                <a:spcBef>
                  <a:spcPct val="0"/>
                </a:spcBef>
                <a:buFontTx/>
                <a:buNone/>
              </a:pPr>
              <a:t>15</a:t>
            </a:fld>
            <a:endParaRPr lang="fr-FR" altLang="fr-FR" sz="1200" smtClean="0">
              <a:solidFill>
                <a:srgbClr val="898989"/>
              </a:solidFill>
            </a:endParaRPr>
          </a:p>
        </p:txBody>
      </p:sp>
      <p:sp>
        <p:nvSpPr>
          <p:cNvPr id="17411" name="Text Box 6"/>
          <p:cNvSpPr txBox="1">
            <a:spLocks noChangeArrowheads="1"/>
          </p:cNvSpPr>
          <p:nvPr/>
        </p:nvSpPr>
        <p:spPr bwMode="auto">
          <a:xfrm>
            <a:off x="1703388" y="760413"/>
            <a:ext cx="8856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rPr>
              <a:t>3bis) </a:t>
            </a:r>
            <a:r>
              <a:rPr lang="fr-FR" altLang="fr-FR" sz="1800" b="1" u="sng">
                <a:solidFill>
                  <a:srgbClr val="6600CC"/>
                </a:solidFill>
              </a:rPr>
              <a:t>Fruits de la « forêt primaire </a:t>
            </a:r>
            <a:r>
              <a:rPr lang="fr-FR" altLang="fr-FR" sz="1800" b="1" u="sng">
                <a:solidFill>
                  <a:srgbClr val="6600CC"/>
                </a:solidFill>
                <a:latin typeface="Arial" panose="020B0604020202020204" pitchFamily="34" charset="0"/>
              </a:rPr>
              <a:t>fruitière, nourricière,</a:t>
            </a:r>
            <a:r>
              <a:rPr lang="fr-FR" altLang="fr-FR" sz="1800" b="1" u="sng">
                <a:solidFill>
                  <a:srgbClr val="6600CC"/>
                </a:solidFill>
              </a:rPr>
              <a:t> cultivée et jardinée » (suite et fin)</a:t>
            </a:r>
            <a:endParaRPr lang="fr-FR" altLang="fr-FR" sz="1600" b="1">
              <a:solidFill>
                <a:srgbClr val="6600CC"/>
              </a:solidFill>
            </a:endParaRPr>
          </a:p>
        </p:txBody>
      </p:sp>
      <p:graphicFrame>
        <p:nvGraphicFramePr>
          <p:cNvPr id="4" name="Group 34"/>
          <p:cNvGraphicFramePr>
            <a:graphicFrameLocks noGrp="1"/>
          </p:cNvGraphicFramePr>
          <p:nvPr/>
        </p:nvGraphicFramePr>
        <p:xfrm>
          <a:off x="1703388" y="1268413"/>
          <a:ext cx="8785224" cy="5113336"/>
        </p:xfrm>
        <a:graphic>
          <a:graphicData uri="http://schemas.openxmlformats.org/drawingml/2006/table">
            <a:tbl>
              <a:tblPr/>
              <a:tblGrid>
                <a:gridCol w="2196731"/>
                <a:gridCol w="2196730"/>
                <a:gridCol w="2195032"/>
                <a:gridCol w="2196731"/>
              </a:tblGrid>
              <a:tr h="127833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Grenadille (</a:t>
                      </a:r>
                      <a:r>
                        <a:rPr lang="fr-FR" sz="1200" i="1" kern="1200" dirty="0" err="1" smtClean="0">
                          <a:solidFill>
                            <a:srgbClr val="7030A0"/>
                          </a:solidFill>
                          <a:effectLst/>
                          <a:latin typeface="+mn-lt"/>
                          <a:ea typeface="+mn-ea"/>
                          <a:cs typeface="+mn-cs"/>
                        </a:rPr>
                        <a:t>Passiflora</a:t>
                      </a:r>
                      <a:r>
                        <a:rPr lang="fr-FR" sz="1200" i="1" kern="1200" dirty="0" smtClean="0">
                          <a:solidFill>
                            <a:srgbClr val="7030A0"/>
                          </a:solidFill>
                          <a:effectLst/>
                          <a:latin typeface="+mn-lt"/>
                          <a:ea typeface="+mn-ea"/>
                          <a:cs typeface="+mn-cs"/>
                        </a:rPr>
                        <a:t> </a:t>
                      </a:r>
                      <a:r>
                        <a:rPr lang="fr-FR" sz="1200" i="1" kern="1200" dirty="0" err="1" smtClean="0">
                          <a:solidFill>
                            <a:srgbClr val="7030A0"/>
                          </a:solidFill>
                          <a:effectLst/>
                          <a:latin typeface="+mn-lt"/>
                          <a:ea typeface="+mn-ea"/>
                          <a:cs typeface="+mn-cs"/>
                        </a:rPr>
                        <a:t>edulis</a:t>
                      </a:r>
                      <a:r>
                        <a:rPr kumimoji="0" lang="fr-FR" sz="1200" b="0" i="0" u="none" strike="noStrike" cap="none" normalizeH="0" baseline="0" dirty="0" smtClean="0">
                          <a:ln>
                            <a:noFill/>
                          </a:ln>
                          <a:solidFill>
                            <a:srgbClr val="6600CC"/>
                          </a:solidFill>
                          <a:effectLst/>
                          <a:latin typeface="Calibri" pitchFamily="34" charset="0"/>
                        </a:rPr>
                        <a:t>)</a:t>
                      </a:r>
                    </a:p>
                  </a:txBody>
                  <a:tcPr marL="91443" marR="91443"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err="1" smtClean="0">
                          <a:ln>
                            <a:noFill/>
                          </a:ln>
                          <a:solidFill>
                            <a:srgbClr val="6600CC"/>
                          </a:solidFill>
                          <a:effectLst/>
                          <a:latin typeface="Calibri" pitchFamily="34" charset="0"/>
                        </a:rPr>
                        <a:t>Grenadelle</a:t>
                      </a:r>
                      <a:r>
                        <a:rPr kumimoji="0" lang="fr-FR" sz="1200" b="0" i="0"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Passiflora</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ligularis</a:t>
                      </a:r>
                      <a:r>
                        <a:rPr kumimoji="0" lang="fr-FR" sz="1200" b="0" i="0" u="none" strike="noStrike" cap="none" normalizeH="0" baseline="0" dirty="0" smtClean="0">
                          <a:ln>
                            <a:noFill/>
                          </a:ln>
                          <a:solidFill>
                            <a:srgbClr val="6600CC"/>
                          </a:solidFill>
                          <a:effectLst/>
                          <a:latin typeface="Calibri" pitchFamily="34" charset="0"/>
                        </a:rPr>
                        <a:t>)</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r-FR" sz="1200" b="0" i="1" u="none" strike="noStrike" cap="none" normalizeH="0" baseline="0" dirty="0" smtClean="0">
                        <a:ln>
                          <a:noFill/>
                        </a:ln>
                        <a:solidFill>
                          <a:srgbClr val="6600CC"/>
                        </a:solidFill>
                        <a:effectLst/>
                        <a:latin typeface="Calibri" pitchFamily="34" charset="0"/>
                      </a:endParaRPr>
                    </a:p>
                  </a:txBody>
                  <a:tcPr marL="91443" marR="91443"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err="1" smtClean="0">
                          <a:ln>
                            <a:noFill/>
                          </a:ln>
                          <a:solidFill>
                            <a:srgbClr val="6600CC"/>
                          </a:solidFill>
                          <a:effectLst/>
                          <a:latin typeface="Calibri" pitchFamily="34" charset="0"/>
                        </a:rPr>
                        <a:t>mamón</a:t>
                      </a:r>
                      <a:r>
                        <a:rPr kumimoji="0" lang="fr-FR" sz="1200" b="0" i="0" u="none" strike="noStrike" cap="none" normalizeH="0" baseline="0" dirty="0" smtClean="0">
                          <a:ln>
                            <a:noFill/>
                          </a:ln>
                          <a:solidFill>
                            <a:srgbClr val="6600CC"/>
                          </a:solidFill>
                          <a:effectLst/>
                          <a:latin typeface="Calibri" pitchFamily="34" charset="0"/>
                        </a:rPr>
                        <a:t>, </a:t>
                      </a:r>
                      <a:r>
                        <a:rPr kumimoji="0" lang="fr-FR" sz="1200" b="0" i="0" u="none" strike="noStrike" cap="none" normalizeH="0" baseline="0" dirty="0" err="1" smtClean="0">
                          <a:ln>
                            <a:noFill/>
                          </a:ln>
                          <a:solidFill>
                            <a:srgbClr val="6600CC"/>
                          </a:solidFill>
                          <a:effectLst/>
                          <a:latin typeface="Calibri" pitchFamily="34" charset="0"/>
                        </a:rPr>
                        <a:t>cotoperí</a:t>
                      </a:r>
                      <a:r>
                        <a:rPr kumimoji="0" lang="fr-FR" sz="1200" b="0" i="0"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smtClean="0">
                          <a:ln>
                            <a:noFill/>
                          </a:ln>
                          <a:solidFill>
                            <a:srgbClr val="6600CC"/>
                          </a:solidFill>
                          <a:effectLst/>
                          <a:latin typeface="Calibri" pitchFamily="34" charset="0"/>
                        </a:rPr>
                        <a:t>(</a:t>
                      </a:r>
                      <a:r>
                        <a:rPr kumimoji="0" lang="fr-FR" sz="1200" b="0" i="1" u="none" strike="noStrike" cap="none" normalizeH="0" baseline="0" dirty="0" err="1" smtClean="0">
                          <a:ln>
                            <a:noFill/>
                          </a:ln>
                          <a:solidFill>
                            <a:srgbClr val="6600CC"/>
                          </a:solidFill>
                          <a:effectLst/>
                          <a:latin typeface="Calibri" pitchFamily="34" charset="0"/>
                        </a:rPr>
                        <a:t>Melicoccus</a:t>
                      </a:r>
                      <a:r>
                        <a:rPr kumimoji="0" lang="fr-FR" sz="1200" b="0" i="1" u="none" strike="noStrike" cap="none" normalizeH="0" baseline="0" dirty="0" smtClean="0">
                          <a:ln>
                            <a:noFill/>
                          </a:ln>
                          <a:solidFill>
                            <a:srgbClr val="6600CC"/>
                          </a:solidFill>
                          <a:effectLst/>
                          <a:latin typeface="Calibri" pitchFamily="34" charset="0"/>
                        </a:rPr>
                        <a:t> </a:t>
                      </a:r>
                      <a:r>
                        <a:rPr kumimoji="0" lang="fr-FR" sz="1200" b="0" i="1" u="none" strike="noStrike" cap="none" normalizeH="0" baseline="0" dirty="0" err="1" smtClean="0">
                          <a:ln>
                            <a:noFill/>
                          </a:ln>
                          <a:solidFill>
                            <a:srgbClr val="6600CC"/>
                          </a:solidFill>
                          <a:effectLst/>
                          <a:latin typeface="Calibri" pitchFamily="34" charset="0"/>
                        </a:rPr>
                        <a:t>bijugatus</a:t>
                      </a:r>
                      <a:r>
                        <a:rPr kumimoji="0" lang="fr-FR" sz="1200" b="0" i="1" u="none" strike="noStrike" cap="none" normalizeH="0" baseline="0" dirty="0" smtClean="0">
                          <a:ln>
                            <a:noFill/>
                          </a:ln>
                          <a:solidFill>
                            <a:srgbClr val="6600CC"/>
                          </a:solidFill>
                          <a:effectLst/>
                          <a:latin typeface="Calibri" pitchFamily="34" charset="0"/>
                        </a:rPr>
                        <a:t>)</a:t>
                      </a:r>
                    </a:p>
                  </a:txBody>
                  <a:tcPr marL="91443" marR="91443"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6600CC"/>
                          </a:solidFill>
                          <a:effectLst/>
                          <a:latin typeface="Calibri" pitchFamily="34" charset="0"/>
                        </a:rPr>
                        <a:t>pitaya  (</a:t>
                      </a:r>
                      <a:r>
                        <a:rPr lang="fr-FR" sz="1200" b="0" i="1" u="none" strike="noStrike" kern="1200" dirty="0" err="1" smtClean="0">
                          <a:solidFill>
                            <a:schemeClr val="tx1"/>
                          </a:solidFill>
                          <a:effectLst/>
                          <a:latin typeface="+mn-lt"/>
                          <a:ea typeface="+mn-ea"/>
                          <a:cs typeface="+mn-cs"/>
                          <a:hlinkClick r:id="rId2" tooltip="Hylocereus undatus"/>
                        </a:rPr>
                        <a:t>Hylocereus</a:t>
                      </a:r>
                      <a:r>
                        <a:rPr lang="fr-FR" sz="1200" b="0" i="1" u="none" strike="noStrike" kern="1200" dirty="0" smtClean="0">
                          <a:solidFill>
                            <a:schemeClr val="tx1"/>
                          </a:solidFill>
                          <a:effectLst/>
                          <a:latin typeface="+mn-lt"/>
                          <a:ea typeface="+mn-ea"/>
                          <a:cs typeface="+mn-cs"/>
                          <a:hlinkClick r:id="rId2" tooltip="Hylocereus undatus"/>
                        </a:rPr>
                        <a:t> </a:t>
                      </a:r>
                      <a:r>
                        <a:rPr lang="fr-FR" sz="1200" b="0" i="1" u="none" strike="noStrike" kern="1200" dirty="0" err="1" smtClean="0">
                          <a:solidFill>
                            <a:schemeClr val="tx1"/>
                          </a:solidFill>
                          <a:effectLst/>
                          <a:latin typeface="+mn-lt"/>
                          <a:ea typeface="+mn-ea"/>
                          <a:cs typeface="+mn-cs"/>
                          <a:hlinkClick r:id="rId2" tooltip="Hylocereus undatus"/>
                        </a:rPr>
                        <a:t>undatus</a:t>
                      </a:r>
                      <a:r>
                        <a:rPr kumimoji="0" lang="fr-FR" sz="1200" b="0" i="0" u="none" strike="noStrike" cap="none" normalizeH="0" baseline="0" dirty="0" smtClean="0">
                          <a:ln>
                            <a:noFill/>
                          </a:ln>
                          <a:solidFill>
                            <a:srgbClr val="6600CC"/>
                          </a:solidFill>
                          <a:effectLst/>
                          <a:latin typeface="Calibri" pitchFamily="34" charset="0"/>
                        </a:rPr>
                        <a:t>).</a:t>
                      </a:r>
                    </a:p>
                  </a:txBody>
                  <a:tcPr marL="91443" marR="91443"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833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fr-FR" sz="1200" b="0" i="0" kern="1200" dirty="0" smtClean="0">
                          <a:solidFill>
                            <a:srgbClr val="7030A0"/>
                          </a:solidFill>
                          <a:effectLst/>
                          <a:latin typeface="+mn-lt"/>
                          <a:ea typeface="+mn-ea"/>
                          <a:cs typeface="+mn-cs"/>
                        </a:rPr>
                        <a:t>Pitaya jaune à chair blanche (</a:t>
                      </a:r>
                      <a:r>
                        <a:rPr lang="fr-FR" sz="1200" b="0" i="1" u="none" strike="noStrike" kern="1200" dirty="0" err="1" smtClean="0">
                          <a:solidFill>
                            <a:srgbClr val="7030A0"/>
                          </a:solidFill>
                          <a:effectLst/>
                          <a:latin typeface="+mn-lt"/>
                          <a:ea typeface="+mn-ea"/>
                          <a:cs typeface="+mn-cs"/>
                          <a:hlinkClick r:id="rId3" tooltip="Selenicereus megalanthus"/>
                        </a:rPr>
                        <a:t>Selenicereus</a:t>
                      </a:r>
                      <a:r>
                        <a:rPr lang="fr-FR" sz="1200" b="0" i="1" u="none" strike="noStrike" kern="1200" dirty="0" smtClean="0">
                          <a:solidFill>
                            <a:srgbClr val="7030A0"/>
                          </a:solidFill>
                          <a:effectLst/>
                          <a:latin typeface="+mn-lt"/>
                          <a:ea typeface="+mn-ea"/>
                          <a:cs typeface="+mn-cs"/>
                          <a:hlinkClick r:id="rId3" tooltip="Selenicereus megalanthus"/>
                        </a:rPr>
                        <a:t> </a:t>
                      </a:r>
                      <a:r>
                        <a:rPr lang="fr-FR" sz="1200" b="0" i="1" u="none" strike="noStrike" kern="1200" dirty="0" err="1" smtClean="0">
                          <a:solidFill>
                            <a:srgbClr val="7030A0"/>
                          </a:solidFill>
                          <a:effectLst/>
                          <a:latin typeface="+mn-lt"/>
                          <a:ea typeface="+mn-ea"/>
                          <a:cs typeface="+mn-cs"/>
                          <a:hlinkClick r:id="rId3" tooltip="Selenicereus megalanthus"/>
                        </a:rPr>
                        <a:t>megalanthus</a:t>
                      </a:r>
                      <a:r>
                        <a:rPr lang="fr-FR" sz="1200" b="0" i="0" u="none" strike="noStrike" kern="1200" dirty="0" smtClean="0">
                          <a:solidFill>
                            <a:srgbClr val="7030A0"/>
                          </a:solidFill>
                          <a:effectLst/>
                          <a:latin typeface="+mn-lt"/>
                          <a:ea typeface="+mn-ea"/>
                          <a:cs typeface="+mn-cs"/>
                        </a:rPr>
                        <a:t>)</a:t>
                      </a:r>
                      <a:endParaRPr kumimoji="0" lang="fr-FR" sz="1200" b="0" i="0" u="none" strike="noStrike" cap="none" normalizeH="0" baseline="0" dirty="0" smtClean="0">
                        <a:ln>
                          <a:noFill/>
                        </a:ln>
                        <a:solidFill>
                          <a:srgbClr val="7030A0"/>
                        </a:solidFill>
                        <a:effectLst/>
                        <a:latin typeface="Calibri" pitchFamily="34" charset="0"/>
                      </a:endParaRPr>
                    </a:p>
                  </a:txBody>
                  <a:tcPr marL="91443" marR="91443"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fr-FR" sz="1200" dirty="0" smtClean="0">
                          <a:solidFill>
                            <a:srgbClr val="7030A0"/>
                          </a:solidFill>
                        </a:rPr>
                        <a:t>noix-pain (</a:t>
                      </a:r>
                      <a:r>
                        <a:rPr lang="fr-FR" sz="1200" i="1" dirty="0" err="1" smtClean="0">
                          <a:solidFill>
                            <a:srgbClr val="7030A0"/>
                          </a:solidFill>
                        </a:rPr>
                        <a:t>Brosimum</a:t>
                      </a:r>
                      <a:r>
                        <a:rPr lang="fr-FR" sz="1200" i="1" dirty="0" smtClean="0">
                          <a:solidFill>
                            <a:srgbClr val="7030A0"/>
                          </a:solidFill>
                        </a:rPr>
                        <a:t> </a:t>
                      </a:r>
                      <a:r>
                        <a:rPr lang="fr-FR" sz="1200" i="1" dirty="0" err="1" smtClean="0">
                          <a:solidFill>
                            <a:srgbClr val="7030A0"/>
                          </a:solidFill>
                        </a:rPr>
                        <a:t>alicastrum</a:t>
                      </a:r>
                      <a:r>
                        <a:rPr lang="fr-FR" sz="1200" dirty="0" smtClean="0">
                          <a:solidFill>
                            <a:srgbClr val="7030A0"/>
                          </a:solidFill>
                        </a:rPr>
                        <a:t>)</a:t>
                      </a:r>
                      <a:endParaRPr kumimoji="0" lang="fr-FR" sz="1200" b="0" i="0" u="none" strike="noStrike" cap="none" normalizeH="0" baseline="0" dirty="0" smtClean="0">
                        <a:ln>
                          <a:noFill/>
                        </a:ln>
                        <a:solidFill>
                          <a:srgbClr val="7030A0"/>
                        </a:solidFill>
                        <a:effectLst/>
                        <a:latin typeface="Calibri" pitchFamily="34" charset="0"/>
                      </a:endParaRPr>
                    </a:p>
                  </a:txBody>
                  <a:tcPr marL="91443" marR="91443"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fr-FR" sz="1200" kern="1200" dirty="0" err="1" smtClean="0">
                          <a:solidFill>
                            <a:srgbClr val="7030A0"/>
                          </a:solidFill>
                          <a:effectLst/>
                          <a:latin typeface="+mn-lt"/>
                          <a:ea typeface="+mn-ea"/>
                          <a:cs typeface="+mn-cs"/>
                        </a:rPr>
                        <a:t>Cajá</a:t>
                      </a:r>
                      <a:r>
                        <a:rPr lang="fr-FR" sz="1200" kern="1200" dirty="0" smtClean="0">
                          <a:solidFill>
                            <a:srgbClr val="7030A0"/>
                          </a:solidFill>
                          <a:effectLst/>
                          <a:latin typeface="+mn-lt"/>
                          <a:ea typeface="+mn-ea"/>
                          <a:cs typeface="+mn-cs"/>
                        </a:rPr>
                        <a:t>, prunier mombin (</a:t>
                      </a:r>
                      <a:r>
                        <a:rPr lang="fr-FR" sz="1200" i="1" kern="1200" dirty="0" smtClean="0">
                          <a:solidFill>
                            <a:srgbClr val="7030A0"/>
                          </a:solidFill>
                          <a:effectLst/>
                          <a:latin typeface="+mn-lt"/>
                          <a:ea typeface="+mn-ea"/>
                          <a:cs typeface="+mn-cs"/>
                        </a:rPr>
                        <a:t>Spondias mombin</a:t>
                      </a:r>
                      <a:r>
                        <a:rPr lang="fr-FR" sz="1200" kern="1200" dirty="0" smtClean="0">
                          <a:solidFill>
                            <a:srgbClr val="7030A0"/>
                          </a:solidFill>
                          <a:effectLst/>
                          <a:latin typeface="+mn-lt"/>
                          <a:ea typeface="+mn-ea"/>
                          <a:cs typeface="+mn-cs"/>
                        </a:rPr>
                        <a:t>)</a:t>
                      </a:r>
                      <a:endParaRPr kumimoji="0" lang="fr-FR" sz="1200" b="0" i="0" u="none" strike="noStrike" cap="none" normalizeH="0" baseline="0" dirty="0" smtClean="0">
                        <a:ln>
                          <a:noFill/>
                        </a:ln>
                        <a:solidFill>
                          <a:srgbClr val="7030A0"/>
                        </a:solidFill>
                        <a:effectLst/>
                        <a:latin typeface="Calibri" pitchFamily="34" charset="0"/>
                      </a:endParaRPr>
                    </a:p>
                  </a:txBody>
                  <a:tcPr marL="91443" marR="91443"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fr-FR" sz="1200" kern="1200" dirty="0" smtClean="0">
                          <a:solidFill>
                            <a:srgbClr val="7030A0"/>
                          </a:solidFill>
                          <a:effectLst/>
                          <a:latin typeface="+mn-lt"/>
                          <a:ea typeface="+mn-ea"/>
                          <a:cs typeface="+mn-cs"/>
                        </a:rPr>
                        <a:t>noyers du Brésil ou d'Amazonie (</a:t>
                      </a:r>
                      <a:r>
                        <a:rPr lang="fr-FR" sz="1200" i="1" kern="1200" dirty="0" smtClean="0">
                          <a:solidFill>
                            <a:srgbClr val="7030A0"/>
                          </a:solidFill>
                          <a:effectLst/>
                          <a:latin typeface="+mn-lt"/>
                          <a:ea typeface="+mn-ea"/>
                          <a:cs typeface="+mn-cs"/>
                        </a:rPr>
                        <a:t>Bertholletia </a:t>
                      </a:r>
                      <a:r>
                        <a:rPr lang="fr-FR" sz="1200" i="1" kern="1200" dirty="0" err="1" smtClean="0">
                          <a:solidFill>
                            <a:srgbClr val="7030A0"/>
                          </a:solidFill>
                          <a:effectLst/>
                          <a:latin typeface="+mn-lt"/>
                          <a:ea typeface="+mn-ea"/>
                          <a:cs typeface="+mn-cs"/>
                        </a:rPr>
                        <a:t>excelsa</a:t>
                      </a:r>
                      <a:r>
                        <a:rPr lang="fr-FR" sz="1200" kern="1200" dirty="0" smtClean="0">
                          <a:solidFill>
                            <a:srgbClr val="7030A0"/>
                          </a:solidFill>
                          <a:effectLst/>
                          <a:latin typeface="+mn-lt"/>
                          <a:ea typeface="+mn-ea"/>
                          <a:cs typeface="+mn-cs"/>
                        </a:rPr>
                        <a:t>) </a:t>
                      </a:r>
                      <a:endParaRPr kumimoji="0" lang="fr-FR" sz="1200" b="0" i="0" u="none" strike="noStrike" cap="none" normalizeH="0" baseline="0" dirty="0" smtClean="0">
                        <a:ln>
                          <a:noFill/>
                        </a:ln>
                        <a:solidFill>
                          <a:srgbClr val="7030A0"/>
                        </a:solidFill>
                        <a:effectLst/>
                        <a:latin typeface="Calibri" pitchFamily="34" charset="0"/>
                      </a:endParaRPr>
                    </a:p>
                  </a:txBody>
                  <a:tcPr marL="91443" marR="91443"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8334">
                <a:tc>
                  <a:txBody>
                    <a:bodyPr/>
                    <a:lstStyle/>
                    <a:p>
                      <a:pPr algn="ctr"/>
                      <a:r>
                        <a:rPr lang="fr-FR" sz="1200" dirty="0" err="1" smtClean="0">
                          <a:solidFill>
                            <a:srgbClr val="7030A0"/>
                          </a:solidFill>
                        </a:rPr>
                        <a:t>Aguaje</a:t>
                      </a:r>
                      <a:r>
                        <a:rPr lang="fr-FR" sz="1200" dirty="0" smtClean="0">
                          <a:solidFill>
                            <a:srgbClr val="7030A0"/>
                          </a:solidFill>
                        </a:rPr>
                        <a:t>, palmier bâche (</a:t>
                      </a:r>
                      <a:r>
                        <a:rPr lang="fr-FR" sz="1200" i="1" dirty="0" err="1" smtClean="0">
                          <a:solidFill>
                            <a:srgbClr val="7030A0"/>
                          </a:solidFill>
                        </a:rPr>
                        <a:t>Mauritia</a:t>
                      </a:r>
                      <a:r>
                        <a:rPr lang="fr-FR" sz="1200" i="1" dirty="0" smtClean="0">
                          <a:solidFill>
                            <a:srgbClr val="7030A0"/>
                          </a:solidFill>
                        </a:rPr>
                        <a:t> </a:t>
                      </a:r>
                      <a:r>
                        <a:rPr lang="fr-FR" sz="1200" i="1" dirty="0" err="1" smtClean="0">
                          <a:solidFill>
                            <a:srgbClr val="7030A0"/>
                          </a:solidFill>
                        </a:rPr>
                        <a:t>flexuosa</a:t>
                      </a:r>
                      <a:r>
                        <a:rPr lang="fr-FR" sz="1200" dirty="0" smtClean="0">
                          <a:solidFill>
                            <a:srgbClr val="7030A0"/>
                          </a:solidFill>
                        </a:rPr>
                        <a:t>)</a:t>
                      </a:r>
                      <a:endParaRPr lang="fr-FR" sz="1200" dirty="0">
                        <a:solidFill>
                          <a:srgbClr val="7030A0"/>
                        </a:solidFill>
                      </a:endParaRPr>
                    </a:p>
                  </a:txBody>
                  <a:tcPr marL="91443" marR="91443"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200" dirty="0" err="1" smtClean="0">
                          <a:solidFill>
                            <a:srgbClr val="7030A0"/>
                          </a:solidFill>
                        </a:rPr>
                        <a:t>Bilimbi</a:t>
                      </a:r>
                      <a:r>
                        <a:rPr lang="fr-FR" sz="1200" dirty="0" smtClean="0">
                          <a:solidFill>
                            <a:srgbClr val="7030A0"/>
                          </a:solidFill>
                        </a:rPr>
                        <a:t> (</a:t>
                      </a:r>
                      <a:r>
                        <a:rPr lang="fr-FR" sz="1200" i="1" dirty="0" smtClean="0">
                          <a:solidFill>
                            <a:srgbClr val="7030A0"/>
                          </a:solidFill>
                        </a:rPr>
                        <a:t>Averrhoa </a:t>
                      </a:r>
                      <a:r>
                        <a:rPr lang="fr-FR" sz="1200" i="1" dirty="0" err="1" smtClean="0">
                          <a:solidFill>
                            <a:srgbClr val="7030A0"/>
                          </a:solidFill>
                        </a:rPr>
                        <a:t>bilimbi</a:t>
                      </a:r>
                      <a:r>
                        <a:rPr lang="fr-FR" sz="1200" dirty="0" smtClean="0">
                          <a:solidFill>
                            <a:srgbClr val="7030A0"/>
                          </a:solidFill>
                        </a:rPr>
                        <a:t>)</a:t>
                      </a:r>
                    </a:p>
                    <a:p>
                      <a:pPr algn="l"/>
                      <a:r>
                        <a:rPr lang="fr-FR" sz="1200" dirty="0" smtClean="0">
                          <a:solidFill>
                            <a:srgbClr val="7030A0"/>
                          </a:solidFill>
                        </a:rPr>
                        <a:t>      </a:t>
                      </a:r>
                      <a:r>
                        <a:rPr lang="fr-FR" sz="1200" dirty="0" err="1" smtClean="0">
                          <a:solidFill>
                            <a:srgbClr val="7030A0"/>
                          </a:solidFill>
                        </a:rPr>
                        <a:t>Biri-biri</a:t>
                      </a:r>
                      <a:endParaRPr lang="fr-FR" sz="1200" dirty="0">
                        <a:solidFill>
                          <a:srgbClr val="7030A0"/>
                        </a:solidFill>
                      </a:endParaRPr>
                    </a:p>
                  </a:txBody>
                  <a:tcPr marL="91443" marR="91443"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altLang="fr-FR" sz="1200" dirty="0" smtClean="0">
                          <a:hlinkClick r:id="rId4" tooltip="Carambolier"/>
                        </a:rPr>
                        <a:t>Carambolier</a:t>
                      </a:r>
                      <a:r>
                        <a:rPr lang="fr-FR" altLang="fr-FR" sz="1200" dirty="0" smtClean="0"/>
                        <a:t> </a:t>
                      </a:r>
                      <a:r>
                        <a:rPr lang="fr-FR" sz="1200" dirty="0" smtClean="0">
                          <a:solidFill>
                            <a:srgbClr val="7030A0"/>
                          </a:solidFill>
                        </a:rPr>
                        <a:t>(</a:t>
                      </a:r>
                      <a:r>
                        <a:rPr lang="fr-FR" sz="1200" i="1" u="none" dirty="0" smtClean="0">
                          <a:solidFill>
                            <a:srgbClr val="7030A0"/>
                          </a:solidFill>
                        </a:rPr>
                        <a:t>Averrhoa carambola</a:t>
                      </a:r>
                      <a:r>
                        <a:rPr lang="fr-FR" sz="1200" dirty="0" smtClean="0">
                          <a:solidFill>
                            <a:srgbClr val="7030A0"/>
                          </a:solidFill>
                        </a:rPr>
                        <a:t>)</a:t>
                      </a:r>
                      <a:endParaRPr lang="fr-FR" sz="1200" dirty="0">
                        <a:solidFill>
                          <a:srgbClr val="7030A0"/>
                        </a:solidFill>
                      </a:endParaRPr>
                    </a:p>
                  </a:txBody>
                  <a:tcPr marL="91443" marR="91443"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sz="1200" dirty="0" err="1" smtClean="0">
                          <a:solidFill>
                            <a:srgbClr val="7030A0"/>
                          </a:solidFill>
                        </a:rPr>
                        <a:t>Guaraná</a:t>
                      </a:r>
                      <a:r>
                        <a:rPr lang="fr-FR" sz="1200" dirty="0" smtClean="0">
                          <a:solidFill>
                            <a:srgbClr val="7030A0"/>
                          </a:solidFill>
                        </a:rPr>
                        <a:t> </a:t>
                      </a:r>
                    </a:p>
                    <a:p>
                      <a:pPr algn="ctr"/>
                      <a:r>
                        <a:rPr lang="fr-FR" sz="1100" dirty="0" smtClean="0">
                          <a:solidFill>
                            <a:srgbClr val="7030A0"/>
                          </a:solidFill>
                        </a:rPr>
                        <a:t>(</a:t>
                      </a:r>
                      <a:r>
                        <a:rPr lang="fr-FR" sz="1100" i="1" dirty="0" err="1" smtClean="0">
                          <a:solidFill>
                            <a:srgbClr val="7030A0"/>
                          </a:solidFill>
                        </a:rPr>
                        <a:t>Paullinia</a:t>
                      </a:r>
                      <a:r>
                        <a:rPr lang="fr-FR" sz="1100" i="1" dirty="0" smtClean="0">
                          <a:solidFill>
                            <a:srgbClr val="7030A0"/>
                          </a:solidFill>
                        </a:rPr>
                        <a:t> </a:t>
                      </a:r>
                      <a:r>
                        <a:rPr lang="fr-FR" sz="1100" i="1" dirty="0" err="1" smtClean="0">
                          <a:solidFill>
                            <a:srgbClr val="7030A0"/>
                          </a:solidFill>
                        </a:rPr>
                        <a:t>cupana</a:t>
                      </a:r>
                      <a:r>
                        <a:rPr lang="fr-FR" sz="1100" dirty="0" smtClean="0">
                          <a:solidFill>
                            <a:srgbClr val="7030A0"/>
                          </a:solidFill>
                        </a:rPr>
                        <a:t>)</a:t>
                      </a:r>
                      <a:endParaRPr lang="fr-FR" sz="1100" dirty="0">
                        <a:solidFill>
                          <a:srgbClr val="7030A0"/>
                        </a:solidFill>
                      </a:endParaRPr>
                    </a:p>
                  </a:txBody>
                  <a:tcPr marL="91443" marR="91443"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8334">
                <a:tc>
                  <a:txBody>
                    <a:bodyPr/>
                    <a:lstStyle/>
                    <a:p>
                      <a:pPr algn="ctr"/>
                      <a:r>
                        <a:rPr lang="fr-FR" sz="1200" dirty="0" smtClean="0">
                          <a:solidFill>
                            <a:srgbClr val="7030A0"/>
                          </a:solidFill>
                        </a:rPr>
                        <a:t>Colatier (</a:t>
                      </a:r>
                      <a:r>
                        <a:rPr lang="fr-FR" sz="1200" b="0" i="1" u="none" strike="noStrike" kern="1200" dirty="0" smtClean="0">
                          <a:solidFill>
                            <a:schemeClr val="tx1"/>
                          </a:solidFill>
                          <a:effectLst/>
                          <a:latin typeface="+mn-lt"/>
                          <a:ea typeface="+mn-ea"/>
                          <a:cs typeface="+mn-cs"/>
                          <a:hlinkClick r:id="rId5" tooltip="Cola acuminata"/>
                        </a:rPr>
                        <a:t>Cola </a:t>
                      </a:r>
                      <a:r>
                        <a:rPr lang="fr-FR" sz="1200" b="0" i="1" u="none" strike="noStrike" kern="1200" dirty="0" err="1" smtClean="0">
                          <a:solidFill>
                            <a:schemeClr val="tx1"/>
                          </a:solidFill>
                          <a:effectLst/>
                          <a:latin typeface="+mn-lt"/>
                          <a:ea typeface="+mn-ea"/>
                          <a:cs typeface="+mn-cs"/>
                          <a:hlinkClick r:id="rId5" tooltip="Cola acuminata"/>
                        </a:rPr>
                        <a:t>acuminata</a:t>
                      </a:r>
                      <a:r>
                        <a:rPr lang="fr-FR" sz="1200" dirty="0" smtClean="0">
                          <a:solidFill>
                            <a:srgbClr val="7030A0"/>
                          </a:solidFill>
                        </a:rPr>
                        <a:t>)</a:t>
                      </a:r>
                    </a:p>
                    <a:p>
                      <a:pPr algn="ctr"/>
                      <a:endParaRPr lang="fr-FR" sz="1200" dirty="0">
                        <a:solidFill>
                          <a:srgbClr val="7030A0"/>
                        </a:solidFill>
                      </a:endParaRPr>
                    </a:p>
                  </a:txBody>
                  <a:tcPr marL="91443" marR="91443"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fr-FR" sz="1200">
                        <a:solidFill>
                          <a:srgbClr val="7030A0"/>
                        </a:solidFill>
                      </a:endParaRPr>
                    </a:p>
                  </a:txBody>
                  <a:tcPr marL="91443" marR="91443"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fr-FR" sz="1200" dirty="0">
                        <a:solidFill>
                          <a:srgbClr val="7030A0"/>
                        </a:solidFill>
                      </a:endParaRPr>
                    </a:p>
                  </a:txBody>
                  <a:tcPr marL="91443" marR="91443"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fr-FR" sz="1200" dirty="0">
                        <a:solidFill>
                          <a:srgbClr val="7030A0"/>
                        </a:solidFill>
                      </a:endParaRPr>
                    </a:p>
                  </a:txBody>
                  <a:tcPr marL="91443" marR="91443"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39" name="ZoneTexte 8"/>
          <p:cNvSpPr txBox="1">
            <a:spLocks noChangeArrowheads="1"/>
          </p:cNvSpPr>
          <p:nvPr/>
        </p:nvSpPr>
        <p:spPr bwMode="auto">
          <a:xfrm>
            <a:off x="2135188" y="6396038"/>
            <a:ext cx="82375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6600CC"/>
                </a:solidFill>
                <a:latin typeface="Arial" panose="020B0604020202020204" pitchFamily="34" charset="0"/>
              </a:rPr>
              <a:t>Exemples des arbres à fruits présents dans la forêt amazonienne</a:t>
            </a:r>
            <a:r>
              <a:rPr lang="fr-FR" altLang="fr-FR" sz="1200">
                <a:solidFill>
                  <a:srgbClr val="6600CC"/>
                </a:solidFill>
                <a:latin typeface="Arial" panose="020B0604020202020204" pitchFamily="34" charset="0"/>
                <a:sym typeface="Symbol" panose="05050102010706020507" pitchFamily="18" charset="2"/>
              </a:rPr>
              <a:t></a:t>
            </a:r>
          </a:p>
          <a:p>
            <a:pPr eaLnBrk="1" hangingPunct="1">
              <a:spcBef>
                <a:spcPct val="0"/>
              </a:spcBef>
              <a:buFontTx/>
              <a:buNone/>
            </a:pPr>
            <a:r>
              <a:rPr lang="fr-FR" altLang="fr-FR" sz="1200">
                <a:solidFill>
                  <a:srgbClr val="6600CC"/>
                </a:solidFill>
                <a:latin typeface="Arial" panose="020B0604020202020204" pitchFamily="34" charset="0"/>
                <a:sym typeface="Symbol" panose="05050102010706020507" pitchFamily="18" charset="2"/>
              </a:rPr>
              <a:t>(Analyser par des botanistes scientifiques et voir si leur introduction dans la forêt malgache pourrait être sans risque ?)</a:t>
            </a:r>
            <a:endParaRPr lang="fr-FR" altLang="fr-FR" sz="1200">
              <a:solidFill>
                <a:srgbClr val="6600CC"/>
              </a:solidFill>
              <a:latin typeface="Arial" panose="020B0604020202020204" pitchFamily="34" charset="0"/>
            </a:endParaRPr>
          </a:p>
        </p:txBody>
      </p:sp>
      <p:sp>
        <p:nvSpPr>
          <p:cNvPr id="17440" name="WordArt 2"/>
          <p:cNvSpPr>
            <a:spLocks noChangeArrowheads="1" noChangeShapeType="1" noTextEdit="1"/>
          </p:cNvSpPr>
          <p:nvPr/>
        </p:nvSpPr>
        <p:spPr bwMode="auto">
          <a:xfrm>
            <a:off x="1703388" y="188913"/>
            <a:ext cx="8785225" cy="531812"/>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pic>
        <p:nvPicPr>
          <p:cNvPr id="17441" name="Imag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80188" y="1741488"/>
            <a:ext cx="120332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2" name="Imag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09750" y="1520825"/>
            <a:ext cx="9366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3" name="Imag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78338" y="1533525"/>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4" name="Imag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752725" y="1585913"/>
            <a:ext cx="8953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5" name="Imag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763713" y="2949575"/>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6" name="Image 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347075" y="1490663"/>
            <a:ext cx="1249363"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7" name="Image 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987800" y="2833688"/>
            <a:ext cx="9810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8" name="Image 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016500" y="2830513"/>
            <a:ext cx="1000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9" name="Image 1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676525" y="2955925"/>
            <a:ext cx="11160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0" name="Image 1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652000" y="1560513"/>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1" name="Image 13"/>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329363" y="2981325"/>
            <a:ext cx="10572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2" name="Image 14"/>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7607300" y="2819400"/>
            <a:ext cx="61595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3" name="Image 15"/>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8301038" y="3027363"/>
            <a:ext cx="1073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4" name="Image 16"/>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9409113" y="3008313"/>
            <a:ext cx="10287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5" name="Image 1"/>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2278063" y="4230688"/>
            <a:ext cx="11303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6" name="Image 4"/>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4064000" y="4264025"/>
            <a:ext cx="9525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7" name="Image 5"/>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5106988" y="4068763"/>
            <a:ext cx="4984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8" name="Image 6"/>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6162675" y="4259263"/>
            <a:ext cx="122396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9" name="Image 7"/>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7315200" y="4422775"/>
            <a:ext cx="90805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0" name="Image 1"/>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9925050" y="3887788"/>
            <a:ext cx="5143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1" name="Image 2"/>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8401050" y="4254500"/>
            <a:ext cx="111442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2" name="Image 4"/>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1787525" y="5397500"/>
            <a:ext cx="9588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3" name="Image 5"/>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2843213" y="5397500"/>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4" name="ZoneTexte 30"/>
          <p:cNvSpPr txBox="1">
            <a:spLocks noChangeArrowheads="1"/>
          </p:cNvSpPr>
          <p:nvPr/>
        </p:nvSpPr>
        <p:spPr bwMode="auto">
          <a:xfrm>
            <a:off x="3584575" y="5078413"/>
            <a:ext cx="303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a:solidFill>
                  <a:srgbClr val="008000"/>
                </a:solidFill>
              </a:rPr>
              <a:t>$</a:t>
            </a:r>
          </a:p>
        </p:txBody>
      </p:sp>
      <p:sp>
        <p:nvSpPr>
          <p:cNvPr id="17465" name="ZoneTexte 31"/>
          <p:cNvSpPr txBox="1">
            <a:spLocks noChangeArrowheads="1"/>
          </p:cNvSpPr>
          <p:nvPr/>
        </p:nvSpPr>
        <p:spPr bwMode="auto">
          <a:xfrm>
            <a:off x="1824038" y="1522413"/>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a:solidFill>
                  <a:srgbClr val="008000"/>
                </a:solidFill>
              </a:rPr>
              <a:t>$</a:t>
            </a:r>
          </a:p>
        </p:txBody>
      </p:sp>
      <p:sp>
        <p:nvSpPr>
          <p:cNvPr id="17466" name="ZoneTexte 32"/>
          <p:cNvSpPr txBox="1">
            <a:spLocks noChangeArrowheads="1"/>
          </p:cNvSpPr>
          <p:nvPr/>
        </p:nvSpPr>
        <p:spPr bwMode="auto">
          <a:xfrm>
            <a:off x="4060825" y="1890713"/>
            <a:ext cx="301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a:solidFill>
                  <a:srgbClr val="008000"/>
                </a:solidFill>
              </a:rPr>
              <a:t>$</a:t>
            </a:r>
          </a:p>
        </p:txBody>
      </p:sp>
      <p:sp>
        <p:nvSpPr>
          <p:cNvPr id="17467" name="ZoneTexte 33"/>
          <p:cNvSpPr txBox="1">
            <a:spLocks noChangeArrowheads="1"/>
          </p:cNvSpPr>
          <p:nvPr/>
        </p:nvSpPr>
        <p:spPr bwMode="auto">
          <a:xfrm>
            <a:off x="7313613" y="3149600"/>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a:solidFill>
                  <a:srgbClr val="008000"/>
                </a:solidFill>
              </a:rPr>
              <a:t>$</a:t>
            </a:r>
          </a:p>
        </p:txBody>
      </p:sp>
      <p:sp>
        <p:nvSpPr>
          <p:cNvPr id="17468" name="ZoneTexte 34"/>
          <p:cNvSpPr txBox="1">
            <a:spLocks noChangeArrowheads="1"/>
          </p:cNvSpPr>
          <p:nvPr/>
        </p:nvSpPr>
        <p:spPr bwMode="auto">
          <a:xfrm>
            <a:off x="7796213" y="4121150"/>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a:solidFill>
                  <a:srgbClr val="008000"/>
                </a:solidFill>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numéro de diapositive 1"/>
          <p:cNvSpPr>
            <a:spLocks noGrp="1"/>
          </p:cNvSpPr>
          <p:nvPr>
            <p:ph type="sldNum" sz="quarter" idx="12"/>
          </p:nvPr>
        </p:nvSpPr>
        <p:spPr bwMode="auto">
          <a:xfrm>
            <a:off x="1600200" y="6397625"/>
            <a:ext cx="73025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34FBE3B-BE6B-47FD-A36C-B329A02D3016}" type="slidenum">
              <a:rPr lang="fr-FR" altLang="fr-FR" sz="1200" smtClean="0">
                <a:solidFill>
                  <a:srgbClr val="898989"/>
                </a:solidFill>
              </a:rPr>
              <a:pPr>
                <a:spcBef>
                  <a:spcPct val="0"/>
                </a:spcBef>
                <a:buFontTx/>
                <a:buNone/>
              </a:pPr>
              <a:t>16</a:t>
            </a:fld>
            <a:endParaRPr lang="fr-FR" altLang="fr-FR" sz="1200" smtClean="0">
              <a:solidFill>
                <a:srgbClr val="898989"/>
              </a:solidFill>
            </a:endParaRPr>
          </a:p>
        </p:txBody>
      </p:sp>
      <p:sp>
        <p:nvSpPr>
          <p:cNvPr id="18435" name="Text Box 6"/>
          <p:cNvSpPr txBox="1">
            <a:spLocks noChangeArrowheads="1"/>
          </p:cNvSpPr>
          <p:nvPr/>
        </p:nvSpPr>
        <p:spPr bwMode="auto">
          <a:xfrm>
            <a:off x="1631950" y="792163"/>
            <a:ext cx="89281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latin typeface="Arial" panose="020B0604020202020204" pitchFamily="34" charset="0"/>
              </a:rPr>
              <a:t>4) </a:t>
            </a:r>
            <a:r>
              <a:rPr lang="fr-FR" altLang="fr-FR" sz="1800" b="1" u="sng">
                <a:solidFill>
                  <a:srgbClr val="6600CC"/>
                </a:solidFill>
                <a:latin typeface="Arial" panose="020B0604020202020204" pitchFamily="34" charset="0"/>
              </a:rPr>
              <a:t>Solution de la forêt greffée</a:t>
            </a:r>
            <a:endParaRPr lang="fr-FR" altLang="fr-FR" sz="1800">
              <a:solidFill>
                <a:srgbClr val="6600CC"/>
              </a:solidFill>
              <a:latin typeface="Arial" panose="020B0604020202020204" pitchFamily="34" charset="0"/>
            </a:endParaRPr>
          </a:p>
          <a:p>
            <a:pPr eaLnBrk="1" hangingPunct="1">
              <a:spcBef>
                <a:spcPct val="0"/>
              </a:spcBef>
              <a:buFontTx/>
              <a:buNone/>
            </a:pPr>
            <a:endParaRPr lang="fr-FR" altLang="fr-FR" sz="1600" b="1">
              <a:solidFill>
                <a:srgbClr val="6600CC"/>
              </a:solidFill>
              <a:latin typeface="Arial" panose="020B0604020202020204" pitchFamily="34" charset="0"/>
            </a:endParaRPr>
          </a:p>
          <a:p>
            <a:pPr eaLnBrk="1" hangingPunct="1">
              <a:spcBef>
                <a:spcPct val="0"/>
              </a:spcBef>
              <a:buFontTx/>
              <a:buNone/>
            </a:pPr>
            <a:endParaRPr lang="fr-FR" altLang="fr-FR" sz="1600" b="1">
              <a:solidFill>
                <a:srgbClr val="6600CC"/>
              </a:solidFill>
              <a:latin typeface="Arial" panose="020B0604020202020204" pitchFamily="34" charset="0"/>
            </a:endParaRPr>
          </a:p>
        </p:txBody>
      </p:sp>
      <p:sp>
        <p:nvSpPr>
          <p:cNvPr id="18436" name="WordArt 2"/>
          <p:cNvSpPr>
            <a:spLocks noChangeArrowheads="1" noChangeShapeType="1" noTextEdit="1"/>
          </p:cNvSpPr>
          <p:nvPr/>
        </p:nvSpPr>
        <p:spPr bwMode="auto">
          <a:xfrm>
            <a:off x="1703388" y="188913"/>
            <a:ext cx="8785225" cy="531812"/>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18437" name="Rectangle 4"/>
          <p:cNvSpPr>
            <a:spLocks noChangeArrowheads="1"/>
          </p:cNvSpPr>
          <p:nvPr/>
        </p:nvSpPr>
        <p:spPr bwMode="auto">
          <a:xfrm>
            <a:off x="1703388" y="1162050"/>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La forêt fruitière</a:t>
            </a:r>
          </a:p>
          <a:p>
            <a:pPr algn="just" eaLnBrk="1" hangingPunct="1">
              <a:spcBef>
                <a:spcPct val="0"/>
              </a:spcBef>
              <a:buFontTx/>
              <a:buNone/>
            </a:pPr>
            <a:endParaRPr lang="fr-FR" altLang="fr-FR" sz="1800" b="1">
              <a:solidFill>
                <a:srgbClr val="008000"/>
              </a:solidFill>
            </a:endParaRPr>
          </a:p>
        </p:txBody>
      </p:sp>
      <p:pic>
        <p:nvPicPr>
          <p:cNvPr id="18438" name="Imag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78663" y="1484313"/>
            <a:ext cx="3195637"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ZoneTexte 6"/>
          <p:cNvSpPr txBox="1">
            <a:spLocks noChangeArrowheads="1"/>
          </p:cNvSpPr>
          <p:nvPr/>
        </p:nvSpPr>
        <p:spPr bwMode="auto">
          <a:xfrm>
            <a:off x="6572250" y="6237288"/>
            <a:ext cx="4095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rPr>
              <a:t>Une demi-journée de récolte sauvage en Provence.</a:t>
            </a:r>
          </a:p>
          <a:p>
            <a:pPr algn="ctr" eaLnBrk="1" hangingPunct="1">
              <a:spcBef>
                <a:spcPct val="0"/>
              </a:spcBef>
              <a:buFontTx/>
              <a:buNone/>
            </a:pPr>
            <a:r>
              <a:rPr lang="fr-FR" altLang="fr-FR" sz="1200">
                <a:solidFill>
                  <a:srgbClr val="008000"/>
                </a:solidFill>
              </a:rPr>
              <a:t>Source : </a:t>
            </a:r>
            <a:r>
              <a:rPr lang="fr-FR" altLang="fr-FR" sz="1200" i="1">
                <a:solidFill>
                  <a:srgbClr val="008000"/>
                </a:solidFill>
              </a:rPr>
              <a:t>La forêt fruitière</a:t>
            </a:r>
            <a:r>
              <a:rPr lang="fr-FR" altLang="fr-FR" sz="1200">
                <a:solidFill>
                  <a:srgbClr val="008000"/>
                </a:solidFill>
              </a:rPr>
              <a:t>, Maurice Chaudière, Ed. de Terran.</a:t>
            </a:r>
          </a:p>
        </p:txBody>
      </p:sp>
      <p:pic>
        <p:nvPicPr>
          <p:cNvPr id="18440"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1916113"/>
            <a:ext cx="1666875"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ZoneTexte 8"/>
          <p:cNvSpPr txBox="1">
            <a:spLocks noChangeArrowheads="1"/>
          </p:cNvSpPr>
          <p:nvPr/>
        </p:nvSpPr>
        <p:spPr bwMode="auto">
          <a:xfrm>
            <a:off x="1717675" y="4259263"/>
            <a:ext cx="19256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rPr>
              <a:t>Greffe de châtaignier sur chêne vert.</a:t>
            </a:r>
          </a:p>
          <a:p>
            <a:pPr algn="ctr" eaLnBrk="1" hangingPunct="1">
              <a:spcBef>
                <a:spcPct val="0"/>
              </a:spcBef>
              <a:buFontTx/>
              <a:buNone/>
            </a:pPr>
            <a:r>
              <a:rPr lang="fr-FR" altLang="fr-FR" sz="1200">
                <a:solidFill>
                  <a:srgbClr val="008000"/>
                </a:solidFill>
              </a:rPr>
              <a:t>Source : </a:t>
            </a:r>
            <a:r>
              <a:rPr lang="fr-FR" altLang="fr-FR" sz="1200" i="1">
                <a:solidFill>
                  <a:srgbClr val="008000"/>
                </a:solidFill>
              </a:rPr>
              <a:t>La forêt fruitière</a:t>
            </a:r>
            <a:r>
              <a:rPr lang="fr-FR" altLang="fr-FR" sz="1200">
                <a:solidFill>
                  <a:srgbClr val="008000"/>
                </a:solidFill>
              </a:rPr>
              <a:t>, Maurice Chaudière, Ed. de Terran.</a:t>
            </a:r>
          </a:p>
        </p:txBody>
      </p:sp>
      <p:sp>
        <p:nvSpPr>
          <p:cNvPr id="18442" name="ZoneTexte 9"/>
          <p:cNvSpPr txBox="1">
            <a:spLocks noChangeArrowheads="1"/>
          </p:cNvSpPr>
          <p:nvPr/>
        </p:nvSpPr>
        <p:spPr bwMode="auto">
          <a:xfrm>
            <a:off x="3648075" y="1412875"/>
            <a:ext cx="3240088"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a:solidFill>
                  <a:srgbClr val="008000"/>
                </a:solidFill>
              </a:rPr>
              <a:t>En réalisant les bonnes greffes sur les bons arbres de la forêt primaire, on peut rendre cette dernière très productive en fruits, noix etc.. </a:t>
            </a:r>
          </a:p>
          <a:p>
            <a:pPr algn="ctr" eaLnBrk="1" hangingPunct="1">
              <a:spcBef>
                <a:spcPct val="0"/>
              </a:spcBef>
              <a:buFontTx/>
              <a:buNone/>
            </a:pPr>
            <a:r>
              <a:rPr lang="fr-FR" altLang="fr-FR" sz="1800">
                <a:solidFill>
                  <a:srgbClr val="008000"/>
                </a:solidFill>
              </a:rPr>
              <a:t>Sa canopée serait régulièrement taillée (tous les 2 ans), afin qu’elle ne se ferme pas, pour augmenter sa productivité.</a:t>
            </a:r>
          </a:p>
          <a:p>
            <a:pPr algn="ctr" eaLnBrk="1" hangingPunct="1">
              <a:spcBef>
                <a:spcPct val="0"/>
              </a:spcBef>
              <a:buFontTx/>
              <a:buNone/>
            </a:pPr>
            <a:endParaRPr lang="fr-FR" altLang="fr-FR" sz="1800">
              <a:solidFill>
                <a:srgbClr val="008000"/>
              </a:solidFill>
            </a:endParaRPr>
          </a:p>
          <a:p>
            <a:pPr algn="ctr" eaLnBrk="1" hangingPunct="1">
              <a:spcBef>
                <a:spcPct val="0"/>
              </a:spcBef>
              <a:buFontTx/>
              <a:buNone/>
            </a:pPr>
            <a:r>
              <a:rPr lang="fr-FR" altLang="fr-FR" sz="1800">
                <a:solidFill>
                  <a:srgbClr val="008000"/>
                </a:solidFill>
              </a:rPr>
              <a:t>Le but est que cette production, vue sur l’angle énergétique, calculée en calorie, se rapproche de l’énergie contenues dans la production céréalière d’un champ en agriculture conventionnelle, à surface cultivée égale.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numéro de diapositive 1"/>
          <p:cNvSpPr txBox="1">
            <a:spLocks/>
          </p:cNvSpPr>
          <p:nvPr/>
        </p:nvSpPr>
        <p:spPr bwMode="auto">
          <a:xfrm>
            <a:off x="1541463" y="6491288"/>
            <a:ext cx="73025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4C03EBDB-7CD8-4B3A-8885-B8E49C42BCED}" type="slidenum">
              <a:rPr lang="fr-FR" altLang="fr-FR" sz="1200">
                <a:solidFill>
                  <a:srgbClr val="898989"/>
                </a:solidFill>
              </a:rPr>
              <a:pPr algn="r" eaLnBrk="1" hangingPunct="1">
                <a:spcBef>
                  <a:spcPct val="0"/>
                </a:spcBef>
                <a:buFontTx/>
                <a:buNone/>
              </a:pPr>
              <a:t>17</a:t>
            </a:fld>
            <a:endParaRPr lang="fr-FR" altLang="fr-FR" sz="1200">
              <a:solidFill>
                <a:srgbClr val="898989"/>
              </a:solidFill>
            </a:endParaRPr>
          </a:p>
        </p:txBody>
      </p:sp>
      <p:sp>
        <p:nvSpPr>
          <p:cNvPr id="19459" name="Text Box 6"/>
          <p:cNvSpPr txBox="1">
            <a:spLocks noChangeArrowheads="1"/>
          </p:cNvSpPr>
          <p:nvPr/>
        </p:nvSpPr>
        <p:spPr bwMode="auto">
          <a:xfrm>
            <a:off x="1631950" y="620713"/>
            <a:ext cx="89281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latin typeface="Arial" panose="020B0604020202020204" pitchFamily="34" charset="0"/>
              </a:rPr>
              <a:t>4) </a:t>
            </a:r>
            <a:r>
              <a:rPr lang="fr-FR" altLang="fr-FR" sz="1800" b="1" u="sng">
                <a:solidFill>
                  <a:srgbClr val="6600CC"/>
                </a:solidFill>
                <a:latin typeface="Arial" panose="020B0604020202020204" pitchFamily="34" charset="0"/>
              </a:rPr>
              <a:t>Solution de la forêt greffée (suite)</a:t>
            </a:r>
            <a:endParaRPr lang="fr-FR" altLang="fr-FR" sz="1800">
              <a:solidFill>
                <a:srgbClr val="6600CC"/>
              </a:solidFill>
              <a:latin typeface="Arial" panose="020B0604020202020204" pitchFamily="34" charset="0"/>
            </a:endParaRPr>
          </a:p>
        </p:txBody>
      </p:sp>
      <p:sp>
        <p:nvSpPr>
          <p:cNvPr id="19460" name="WordArt 2"/>
          <p:cNvSpPr>
            <a:spLocks noChangeArrowheads="1" noChangeShapeType="1" noTextEdit="1"/>
          </p:cNvSpPr>
          <p:nvPr/>
        </p:nvSpPr>
        <p:spPr bwMode="auto">
          <a:xfrm>
            <a:off x="1703388" y="188913"/>
            <a:ext cx="8713787" cy="287337"/>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19461" name="Rectangle 4"/>
          <p:cNvSpPr>
            <a:spLocks noChangeArrowheads="1"/>
          </p:cNvSpPr>
          <p:nvPr/>
        </p:nvSpPr>
        <p:spPr bwMode="auto">
          <a:xfrm rot="-5400000">
            <a:off x="-258762" y="3517900"/>
            <a:ext cx="4437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Techniques de greffes des arbres fruitiers</a:t>
            </a:r>
          </a:p>
        </p:txBody>
      </p:sp>
      <p:pic>
        <p:nvPicPr>
          <p:cNvPr id="19462" name="Image 6" descr="Arboriculture_Greffes_t.8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1450" y="992188"/>
            <a:ext cx="6972300" cy="586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B5A2BF1-66DF-400A-A91E-6524A67606FE}" type="slidenum">
              <a:rPr lang="fr-FR" altLang="fr-FR" sz="1200" smtClean="0">
                <a:solidFill>
                  <a:srgbClr val="898989"/>
                </a:solidFill>
              </a:rPr>
              <a:pPr>
                <a:spcBef>
                  <a:spcPct val="0"/>
                </a:spcBef>
                <a:buFontTx/>
                <a:buNone/>
              </a:pPr>
              <a:t>18</a:t>
            </a:fld>
            <a:endParaRPr lang="fr-FR" altLang="fr-FR" sz="1200" smtClean="0">
              <a:solidFill>
                <a:srgbClr val="898989"/>
              </a:solidFill>
            </a:endParaRPr>
          </a:p>
        </p:txBody>
      </p:sp>
      <p:sp>
        <p:nvSpPr>
          <p:cNvPr id="20483" name="Text Box 6"/>
          <p:cNvSpPr txBox="1">
            <a:spLocks noChangeArrowheads="1"/>
          </p:cNvSpPr>
          <p:nvPr/>
        </p:nvSpPr>
        <p:spPr bwMode="auto">
          <a:xfrm>
            <a:off x="192088" y="842963"/>
            <a:ext cx="8928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latin typeface="Arial" panose="020B0604020202020204" pitchFamily="34" charset="0"/>
              </a:rPr>
              <a:t>4) </a:t>
            </a:r>
            <a:r>
              <a:rPr lang="fr-FR" altLang="fr-FR" sz="1800" b="1" u="sng">
                <a:solidFill>
                  <a:srgbClr val="6600CC"/>
                </a:solidFill>
                <a:latin typeface="Arial" panose="020B0604020202020204" pitchFamily="34" charset="0"/>
              </a:rPr>
              <a:t>Solution de la forêt greffée (suite)</a:t>
            </a:r>
            <a:endParaRPr lang="fr-FR" altLang="fr-FR" sz="1800">
              <a:solidFill>
                <a:srgbClr val="6600CC"/>
              </a:solidFill>
              <a:latin typeface="Arial" panose="020B0604020202020204" pitchFamily="34" charset="0"/>
            </a:endParaRPr>
          </a:p>
        </p:txBody>
      </p:sp>
      <p:sp>
        <p:nvSpPr>
          <p:cNvPr id="20484" name="WordArt 2"/>
          <p:cNvSpPr>
            <a:spLocks noChangeArrowheads="1" noChangeShapeType="1" noTextEdit="1"/>
          </p:cNvSpPr>
          <p:nvPr/>
        </p:nvSpPr>
        <p:spPr bwMode="auto">
          <a:xfrm>
            <a:off x="1703388" y="188913"/>
            <a:ext cx="8785225" cy="531812"/>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20485" name="ZoneTexte 4"/>
          <p:cNvSpPr txBox="1">
            <a:spLocks noChangeArrowheads="1"/>
          </p:cNvSpPr>
          <p:nvPr/>
        </p:nvSpPr>
        <p:spPr bwMode="auto">
          <a:xfrm>
            <a:off x="192088" y="1484313"/>
            <a:ext cx="1166495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u="sng">
                <a:solidFill>
                  <a:srgbClr val="008000"/>
                </a:solidFill>
              </a:rPr>
              <a:t>Les livres ayant inspirés cette approche </a:t>
            </a:r>
            <a:r>
              <a:rPr lang="fr-FR" altLang="fr-FR" sz="1800">
                <a:solidFill>
                  <a:srgbClr val="008000"/>
                </a:solidFill>
              </a:rPr>
              <a:t>:</a:t>
            </a:r>
          </a:p>
          <a:p>
            <a:pPr eaLnBrk="1" hangingPunct="1">
              <a:spcBef>
                <a:spcPct val="0"/>
              </a:spcBef>
              <a:buFontTx/>
              <a:buNone/>
            </a:pPr>
            <a:endParaRPr lang="fr-FR" altLang="fr-FR" sz="1800">
              <a:solidFill>
                <a:srgbClr val="008000"/>
              </a:solidFill>
            </a:endParaRPr>
          </a:p>
          <a:p>
            <a:pPr eaLnBrk="1" hangingPunct="1">
              <a:spcBef>
                <a:spcPct val="0"/>
              </a:spcBef>
            </a:pPr>
            <a:r>
              <a:rPr lang="fr-FR" altLang="fr-FR" sz="1600">
                <a:solidFill>
                  <a:srgbClr val="008000"/>
                </a:solidFill>
              </a:rPr>
              <a:t> </a:t>
            </a:r>
            <a:r>
              <a:rPr lang="fr-FR" altLang="fr-FR" sz="1600" i="1">
                <a:solidFill>
                  <a:srgbClr val="008000"/>
                </a:solidFill>
              </a:rPr>
              <a:t>La forêt fruitière</a:t>
            </a:r>
            <a:r>
              <a:rPr lang="fr-FR" altLang="fr-FR" sz="1600">
                <a:solidFill>
                  <a:srgbClr val="008000"/>
                </a:solidFill>
              </a:rPr>
              <a:t>, Maurice Chaudière, Ed. de Terran.</a:t>
            </a:r>
          </a:p>
          <a:p>
            <a:pPr eaLnBrk="1" hangingPunct="1">
              <a:spcBef>
                <a:spcPct val="0"/>
              </a:spcBef>
            </a:pPr>
            <a:r>
              <a:rPr lang="de-DE" altLang="fr-FR" sz="1600">
                <a:solidFill>
                  <a:srgbClr val="008000"/>
                </a:solidFill>
              </a:rPr>
              <a:t> </a:t>
            </a:r>
            <a:r>
              <a:rPr lang="de-DE" altLang="fr-FR" sz="1600" i="1">
                <a:solidFill>
                  <a:srgbClr val="008000"/>
                </a:solidFill>
              </a:rPr>
              <a:t>1491</a:t>
            </a:r>
            <a:r>
              <a:rPr lang="de-DE" altLang="fr-FR" sz="1600">
                <a:solidFill>
                  <a:srgbClr val="008000"/>
                </a:solidFill>
              </a:rPr>
              <a:t>, Charles C. Mann, Albin Michel, 2007 (</a:t>
            </a:r>
            <a:r>
              <a:rPr lang="fr-FR" altLang="fr-FR" sz="1600">
                <a:solidFill>
                  <a:srgbClr val="008000"/>
                </a:solidFill>
              </a:rPr>
              <a:t>au sujet d‘un peuple amérindien précolombien de la région du bas Amazone, ayant réussi à rendre la forêt amazonienne fruitière, en « intensifiant » les espèces utiles, en particulier fruitières (fruits et noix)</a:t>
            </a:r>
            <a:r>
              <a:rPr lang="de-DE" altLang="fr-FR" sz="1600">
                <a:solidFill>
                  <a:srgbClr val="008000"/>
                </a:solidFill>
              </a:rPr>
              <a:t>).</a:t>
            </a:r>
          </a:p>
          <a:p>
            <a:pPr eaLnBrk="1" hangingPunct="1">
              <a:spcBef>
                <a:spcPct val="0"/>
              </a:spcBef>
            </a:pPr>
            <a:r>
              <a:rPr lang="de-DE" altLang="fr-FR" sz="1600">
                <a:solidFill>
                  <a:srgbClr val="008000"/>
                </a:solidFill>
              </a:rPr>
              <a:t> </a:t>
            </a:r>
            <a:r>
              <a:rPr lang="fr-FR" altLang="fr-FR" sz="1600" i="1">
                <a:solidFill>
                  <a:srgbClr val="008000"/>
                </a:solidFill>
              </a:rPr>
              <a:t>Créer un jardin-forêt</a:t>
            </a:r>
            <a:r>
              <a:rPr lang="fr-FR" altLang="fr-FR" sz="1600">
                <a:solidFill>
                  <a:srgbClr val="008000"/>
                </a:solidFill>
              </a:rPr>
              <a:t>, Patrick WHITEFIELD, éditeur ÉDITIONS IMAGINE UN COLIBRI, année 2012.</a:t>
            </a:r>
          </a:p>
          <a:p>
            <a:pPr eaLnBrk="1" hangingPunct="1">
              <a:spcBef>
                <a:spcPct val="0"/>
              </a:spcBef>
            </a:pPr>
            <a:r>
              <a:rPr lang="fr-FR" altLang="fr-FR" sz="1600">
                <a:solidFill>
                  <a:srgbClr val="008000"/>
                </a:solidFill>
              </a:rPr>
              <a:t> </a:t>
            </a:r>
            <a:r>
              <a:rPr lang="fr-FR" altLang="fr-FR" sz="1600" i="1">
                <a:solidFill>
                  <a:srgbClr val="008000"/>
                </a:solidFill>
              </a:rPr>
              <a:t>L'agroforesterie - Des arbres et des champs</a:t>
            </a:r>
            <a:r>
              <a:rPr lang="fr-FR" altLang="fr-FR" sz="1600">
                <a:solidFill>
                  <a:srgbClr val="008000"/>
                </a:solidFill>
              </a:rPr>
              <a:t>, Emmanuel Torquebiau, L'Harmattan, 2007.</a:t>
            </a:r>
          </a:p>
          <a:p>
            <a:pPr eaLnBrk="1" hangingPunct="1">
              <a:spcBef>
                <a:spcPct val="0"/>
              </a:spcBef>
            </a:pPr>
            <a:r>
              <a:rPr lang="fr-FR" altLang="fr-FR" sz="1600">
                <a:solidFill>
                  <a:srgbClr val="008000"/>
                </a:solidFill>
              </a:rPr>
              <a:t> </a:t>
            </a:r>
            <a:r>
              <a:rPr lang="fr-FR" altLang="fr-FR" sz="1600" i="1">
                <a:solidFill>
                  <a:srgbClr val="008000"/>
                </a:solidFill>
              </a:rPr>
              <a:t>L'agroforesterie en Afrique</a:t>
            </a:r>
            <a:r>
              <a:rPr lang="fr-FR" altLang="fr-FR" sz="1600">
                <a:solidFill>
                  <a:srgbClr val="008000"/>
                </a:solidFill>
              </a:rPr>
              <a:t>, Paul Kerkhof - Institut Panos, L'Harmattan, 1991, Paris.</a:t>
            </a:r>
            <a:endParaRPr lang="de-DE" altLang="fr-FR" sz="1600">
              <a:solidFill>
                <a:srgbClr val="008000"/>
              </a:solidFill>
            </a:endParaRPr>
          </a:p>
          <a:p>
            <a:pPr eaLnBrk="1" hangingPunct="1">
              <a:spcBef>
                <a:spcPct val="0"/>
              </a:spcBef>
              <a:buFontTx/>
              <a:buNone/>
            </a:pPr>
            <a:endParaRPr lang="fr-FR" altLang="fr-FR" sz="1800">
              <a:solidFill>
                <a:srgbClr val="008000"/>
              </a:solidFill>
            </a:endParaRPr>
          </a:p>
          <a:p>
            <a:pPr eaLnBrk="1" hangingPunct="1">
              <a:spcBef>
                <a:spcPct val="0"/>
              </a:spcBef>
              <a:buFontTx/>
              <a:buNone/>
            </a:pPr>
            <a:r>
              <a:rPr lang="fr-FR" altLang="fr-FR" sz="1800" u="sng">
                <a:solidFill>
                  <a:srgbClr val="008000"/>
                </a:solidFill>
              </a:rPr>
              <a:t>Vidéos</a:t>
            </a:r>
            <a:r>
              <a:rPr lang="fr-FR" altLang="fr-FR" sz="1800">
                <a:solidFill>
                  <a:srgbClr val="008000"/>
                </a:solidFill>
              </a:rPr>
              <a:t> :</a:t>
            </a:r>
          </a:p>
          <a:p>
            <a:pPr eaLnBrk="1" hangingPunct="1">
              <a:spcBef>
                <a:spcPct val="0"/>
              </a:spcBef>
              <a:buFontTx/>
              <a:buNone/>
            </a:pPr>
            <a:endParaRPr lang="fr-FR" altLang="fr-FR" sz="1800">
              <a:solidFill>
                <a:srgbClr val="008000"/>
              </a:solidFill>
            </a:endParaRPr>
          </a:p>
          <a:p>
            <a:pPr eaLnBrk="1" hangingPunct="1">
              <a:spcBef>
                <a:spcPct val="0"/>
              </a:spcBef>
            </a:pPr>
            <a:r>
              <a:rPr lang="fr-FR" altLang="fr-FR" sz="1600">
                <a:solidFill>
                  <a:srgbClr val="008000"/>
                </a:solidFill>
                <a:hlinkClick r:id="rId2" tooltip="Permaculture foret comestible: &quot;Jardin des Fraternités Ouvrières&quot;  en Belgique"/>
              </a:rPr>
              <a:t> Permaculture foret comestible: "Jardin des Fraternités Ouvrières" en Belgique</a:t>
            </a:r>
            <a:r>
              <a:rPr lang="fr-FR" altLang="fr-FR" sz="1600">
                <a:solidFill>
                  <a:srgbClr val="008000"/>
                </a:solidFill>
              </a:rPr>
              <a:t>, </a:t>
            </a:r>
            <a:r>
              <a:rPr lang="fr-FR" altLang="fr-FR" sz="1600">
                <a:solidFill>
                  <a:srgbClr val="008000"/>
                </a:solidFill>
                <a:hlinkClick r:id="rId2"/>
              </a:rPr>
              <a:t>http://www.youtube.com/watch?v=P831hBMJB_w</a:t>
            </a:r>
            <a:r>
              <a:rPr lang="fr-FR" altLang="fr-FR" sz="1600">
                <a:solidFill>
                  <a:srgbClr val="008000"/>
                </a:solidFill>
              </a:rPr>
              <a:t> </a:t>
            </a:r>
          </a:p>
          <a:p>
            <a:pPr eaLnBrk="1" hangingPunct="1">
              <a:spcBef>
                <a:spcPct val="0"/>
              </a:spcBef>
            </a:pPr>
            <a:r>
              <a:rPr lang="fr-FR" altLang="fr-FR" sz="1600">
                <a:solidFill>
                  <a:srgbClr val="008000"/>
                </a:solidFill>
                <a:hlinkClick r:id="rId3" tooltip="Jardin des Fraternités Ouvrières: Visite de la RTBF"/>
              </a:rPr>
              <a:t> Jardin des Fraternités Ouvrières: Visite de la RTBF</a:t>
            </a:r>
            <a:r>
              <a:rPr lang="fr-FR" altLang="fr-FR" sz="1600">
                <a:solidFill>
                  <a:srgbClr val="008000"/>
                </a:solidFill>
              </a:rPr>
              <a:t>, </a:t>
            </a:r>
            <a:r>
              <a:rPr lang="fr-FR" altLang="fr-FR" sz="1600">
                <a:solidFill>
                  <a:srgbClr val="008000"/>
                </a:solidFill>
                <a:hlinkClick r:id="rId3"/>
              </a:rPr>
              <a:t>http://www.youtube.com/watch?v=0z8rMdA0Was</a:t>
            </a:r>
            <a:r>
              <a:rPr lang="fr-FR" altLang="fr-FR" sz="1600">
                <a:solidFill>
                  <a:srgbClr val="008000"/>
                </a:solidFill>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679B29D-E250-4E55-9446-02CF39571118}" type="slidenum">
              <a:rPr lang="fr-FR" altLang="fr-FR" sz="1200" smtClean="0">
                <a:solidFill>
                  <a:srgbClr val="898989"/>
                </a:solidFill>
              </a:rPr>
              <a:pPr>
                <a:spcBef>
                  <a:spcPct val="0"/>
                </a:spcBef>
                <a:buFontTx/>
                <a:buNone/>
              </a:pPr>
              <a:t>19</a:t>
            </a:fld>
            <a:endParaRPr lang="fr-FR" altLang="fr-FR" sz="1200" smtClean="0">
              <a:solidFill>
                <a:srgbClr val="898989"/>
              </a:solidFill>
            </a:endParaRPr>
          </a:p>
        </p:txBody>
      </p:sp>
      <p:sp>
        <p:nvSpPr>
          <p:cNvPr id="21507" name="Text Box 6"/>
          <p:cNvSpPr txBox="1">
            <a:spLocks noChangeArrowheads="1"/>
          </p:cNvSpPr>
          <p:nvPr/>
        </p:nvSpPr>
        <p:spPr bwMode="auto">
          <a:xfrm>
            <a:off x="292100" y="908050"/>
            <a:ext cx="8674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latin typeface="Arial" panose="020B0604020202020204" pitchFamily="34" charset="0"/>
              </a:rPr>
              <a:t>5) </a:t>
            </a:r>
            <a:r>
              <a:rPr lang="fr-FR" altLang="fr-FR" sz="1800" b="1" u="sng">
                <a:solidFill>
                  <a:srgbClr val="6600CC"/>
                </a:solidFill>
                <a:latin typeface="Arial" panose="020B0604020202020204" pitchFamily="34" charset="0"/>
              </a:rPr>
              <a:t>Bibliographie</a:t>
            </a:r>
            <a:endParaRPr lang="fr-FR" altLang="fr-FR" sz="1800">
              <a:solidFill>
                <a:srgbClr val="6600CC"/>
              </a:solidFill>
              <a:latin typeface="Arial" panose="020B0604020202020204" pitchFamily="34" charset="0"/>
            </a:endParaRPr>
          </a:p>
        </p:txBody>
      </p:sp>
      <p:sp>
        <p:nvSpPr>
          <p:cNvPr id="21508" name="WordArt 2"/>
          <p:cNvSpPr>
            <a:spLocks noChangeArrowheads="1" noChangeShapeType="1" noTextEdit="1"/>
          </p:cNvSpPr>
          <p:nvPr/>
        </p:nvSpPr>
        <p:spPr bwMode="auto">
          <a:xfrm>
            <a:off x="1703388" y="188913"/>
            <a:ext cx="8785225" cy="531812"/>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21509" name="ZoneTexte 4"/>
          <p:cNvSpPr txBox="1">
            <a:spLocks noChangeArrowheads="1"/>
          </p:cNvSpPr>
          <p:nvPr/>
        </p:nvSpPr>
        <p:spPr bwMode="auto">
          <a:xfrm>
            <a:off x="292100" y="1444625"/>
            <a:ext cx="11707813"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u="sng">
                <a:solidFill>
                  <a:srgbClr val="008000"/>
                </a:solidFill>
              </a:rPr>
              <a:t>Sites Internet </a:t>
            </a:r>
            <a:r>
              <a:rPr lang="fr-FR" altLang="fr-FR" sz="1800">
                <a:solidFill>
                  <a:srgbClr val="008000"/>
                </a:solidFill>
              </a:rPr>
              <a:t>:</a:t>
            </a:r>
          </a:p>
          <a:p>
            <a:pPr eaLnBrk="1" hangingPunct="1">
              <a:spcBef>
                <a:spcPct val="0"/>
              </a:spcBef>
              <a:buFontTx/>
              <a:buNone/>
            </a:pPr>
            <a:endParaRPr lang="fr-FR" altLang="fr-FR" sz="1800">
              <a:solidFill>
                <a:srgbClr val="008000"/>
              </a:solidFill>
            </a:endParaRPr>
          </a:p>
          <a:p>
            <a:pPr eaLnBrk="1" hangingPunct="1">
              <a:spcBef>
                <a:spcPct val="0"/>
              </a:spcBef>
            </a:pPr>
            <a:r>
              <a:rPr lang="fr-FR" altLang="fr-FR" sz="1600">
                <a:solidFill>
                  <a:srgbClr val="008000"/>
                </a:solidFill>
              </a:rPr>
              <a:t> Association La Forêt Nourricière, en Permaculture, </a:t>
            </a:r>
            <a:r>
              <a:rPr lang="fr-FR" altLang="fr-FR" sz="1600">
                <a:solidFill>
                  <a:srgbClr val="008000"/>
                </a:solidFill>
                <a:hlinkClick r:id="rId2"/>
              </a:rPr>
              <a:t>www.foretscomestibles.com</a:t>
            </a:r>
            <a:r>
              <a:rPr lang="fr-FR" altLang="fr-FR" sz="1600">
                <a:solidFill>
                  <a:srgbClr val="008000"/>
                </a:solidFill>
              </a:rPr>
              <a:t> </a:t>
            </a:r>
          </a:p>
          <a:p>
            <a:pPr eaLnBrk="1" hangingPunct="1">
              <a:spcBef>
                <a:spcPct val="0"/>
              </a:spcBef>
            </a:pPr>
            <a:r>
              <a:rPr lang="fr-FR" altLang="fr-FR" sz="1600">
                <a:solidFill>
                  <a:srgbClr val="008000"/>
                </a:solidFill>
              </a:rPr>
              <a:t> La forêt nourricière de la Fraternités ouvrières à Mouscron, </a:t>
            </a:r>
            <a:r>
              <a:rPr lang="fr-FR" altLang="fr-FR" sz="1600">
                <a:solidFill>
                  <a:srgbClr val="008000"/>
                </a:solidFill>
                <a:hlinkClick r:id="rId3"/>
              </a:rPr>
              <a:t>http://www.bio-logiques.org/index.php?option=com_content&amp;view=article&amp;id=175:fraternites-ouvrieres-a-mouscron&amp;catid=100&amp;Itemid=518</a:t>
            </a:r>
            <a:r>
              <a:rPr lang="fr-FR" altLang="fr-FR" sz="1600">
                <a:solidFill>
                  <a:srgbClr val="008000"/>
                </a:solidFill>
              </a:rPr>
              <a:t> </a:t>
            </a:r>
          </a:p>
          <a:p>
            <a:pPr eaLnBrk="1" hangingPunct="1">
              <a:spcBef>
                <a:spcPct val="0"/>
              </a:spcBef>
            </a:pPr>
            <a:r>
              <a:rPr lang="fr-FR" altLang="fr-FR" sz="1600">
                <a:solidFill>
                  <a:srgbClr val="008000"/>
                </a:solidFill>
                <a:hlinkClick r:id="rId4"/>
              </a:rPr>
              <a:t> www.permaculturedesign.fr/la-foret-comestible</a:t>
            </a:r>
            <a:r>
              <a:rPr lang="fr-FR" altLang="fr-FR" sz="1600">
                <a:solidFill>
                  <a:srgbClr val="008000"/>
                </a:solidFill>
              </a:rPr>
              <a:t> </a:t>
            </a:r>
          </a:p>
          <a:p>
            <a:pPr eaLnBrk="1" hangingPunct="1">
              <a:spcBef>
                <a:spcPct val="0"/>
              </a:spcBef>
            </a:pPr>
            <a:r>
              <a:rPr lang="fr-FR" altLang="fr-FR" sz="1600">
                <a:solidFill>
                  <a:srgbClr val="008000"/>
                </a:solidFill>
                <a:hlinkClick r:id="rId5"/>
              </a:rPr>
              <a:t> www.lapermaculture.info</a:t>
            </a:r>
            <a:r>
              <a:rPr lang="fr-FR" altLang="fr-FR" sz="1600">
                <a:solidFill>
                  <a:srgbClr val="008000"/>
                </a:solidFill>
              </a:rPr>
              <a:t> </a:t>
            </a:r>
          </a:p>
          <a:p>
            <a:pPr eaLnBrk="1" hangingPunct="1">
              <a:spcBef>
                <a:spcPct val="0"/>
              </a:spcBef>
            </a:pPr>
            <a:r>
              <a:rPr lang="fr-FR" altLang="fr-FR" sz="1600">
                <a:solidFill>
                  <a:srgbClr val="008000"/>
                </a:solidFill>
              </a:rPr>
              <a:t> La Forêt Nourricière: cueillez et mangez frais de mai à ..., </a:t>
            </a:r>
            <a:r>
              <a:rPr lang="fr-FR" altLang="fr-FR" sz="1600">
                <a:solidFill>
                  <a:srgbClr val="008000"/>
                </a:solidFill>
                <a:hlinkClick r:id="rId6"/>
              </a:rPr>
              <a:t>http://prise2terre.files.wordpress.com/2013/04/fermes-miracles.pdf</a:t>
            </a:r>
            <a:r>
              <a:rPr lang="fr-FR" altLang="fr-FR" sz="1600">
                <a:solidFill>
                  <a:srgbClr val="008000"/>
                </a:solidFill>
              </a:rPr>
              <a:t> ‎ </a:t>
            </a:r>
          </a:p>
          <a:p>
            <a:pPr eaLnBrk="1" hangingPunct="1">
              <a:spcBef>
                <a:spcPct val="0"/>
              </a:spcBef>
            </a:pPr>
            <a:r>
              <a:rPr lang="fr-FR" altLang="fr-FR" sz="1600">
                <a:solidFill>
                  <a:srgbClr val="008000"/>
                </a:solidFill>
              </a:rPr>
              <a:t> Cours de conception d'une forêt nourricière, http://permafroid.blogspot.com/2013/01/cours-de-conception-dune-foret.html‎</a:t>
            </a:r>
          </a:p>
          <a:p>
            <a:pPr eaLnBrk="1" hangingPunct="1">
              <a:spcBef>
                <a:spcPct val="0"/>
              </a:spcBef>
            </a:pPr>
            <a:r>
              <a:rPr lang="fr-FR" altLang="fr-FR" sz="1600">
                <a:solidFill>
                  <a:srgbClr val="008000"/>
                </a:solidFill>
              </a:rPr>
              <a:t> Jardin-forêt - Wikipédia, </a:t>
            </a:r>
            <a:r>
              <a:rPr lang="fr-FR" altLang="fr-FR" sz="1600">
                <a:solidFill>
                  <a:srgbClr val="008000"/>
                </a:solidFill>
                <a:hlinkClick r:id="rId7"/>
              </a:rPr>
              <a:t>http://fr.wikipedia.org/wiki/Jardin-forêt</a:t>
            </a:r>
            <a:r>
              <a:rPr lang="fr-FR" altLang="fr-FR" sz="1600">
                <a:solidFill>
                  <a:srgbClr val="008000"/>
                </a:solidFill>
              </a:rPr>
              <a:t> </a:t>
            </a:r>
          </a:p>
          <a:p>
            <a:pPr eaLnBrk="1" hangingPunct="1">
              <a:spcBef>
                <a:spcPct val="0"/>
              </a:spcBef>
            </a:pPr>
            <a:r>
              <a:rPr lang="fr-FR" altLang="fr-FR" sz="1600">
                <a:solidFill>
                  <a:srgbClr val="008000"/>
                </a:solidFill>
              </a:rPr>
              <a:t> Les forêts et la sécurité alimentaire, FAO, </a:t>
            </a:r>
            <a:r>
              <a:rPr lang="fr-FR" altLang="fr-FR" sz="1600">
                <a:solidFill>
                  <a:srgbClr val="008000"/>
                </a:solidFill>
                <a:hlinkClick r:id="rId8"/>
              </a:rPr>
              <a:t>http://www.fao.org/forestry/27977-0989f40604f632c8938c1f7b47fbc7e5a.pdf</a:t>
            </a:r>
            <a:r>
              <a:rPr lang="fr-FR" altLang="fr-FR" sz="1600">
                <a:solidFill>
                  <a:srgbClr val="008000"/>
                </a:solidFill>
              </a:rPr>
              <a:t> </a:t>
            </a:r>
          </a:p>
          <a:p>
            <a:pPr eaLnBrk="1" hangingPunct="1">
              <a:spcBef>
                <a:spcPct val="0"/>
              </a:spcBef>
            </a:pPr>
            <a:r>
              <a:rPr lang="fr-FR" altLang="fr-FR" sz="1600">
                <a:solidFill>
                  <a:srgbClr val="008000"/>
                </a:solidFill>
              </a:rPr>
              <a:t> Les forêts et les arbres sont essentiels à la sécurité alimentaire, </a:t>
            </a:r>
            <a:r>
              <a:rPr lang="fr-FR" altLang="fr-FR" sz="1600">
                <a:solidFill>
                  <a:srgbClr val="008000"/>
                </a:solidFill>
                <a:hlinkClick r:id="rId9"/>
              </a:rPr>
              <a:t>http://www.fao.org/docrep/018/aq110f/aq110f.pdf</a:t>
            </a:r>
            <a:r>
              <a:rPr lang="fr-FR" altLang="fr-FR" sz="1600">
                <a:solidFill>
                  <a:srgbClr val="008000"/>
                </a:solidFill>
              </a:rPr>
              <a:t> </a:t>
            </a:r>
          </a:p>
          <a:p>
            <a:pPr eaLnBrk="1" hangingPunct="1">
              <a:spcBef>
                <a:spcPct val="0"/>
              </a:spcBef>
            </a:pPr>
            <a:r>
              <a:rPr lang="fr-FR" altLang="fr-FR" sz="1600">
                <a:solidFill>
                  <a:srgbClr val="008000"/>
                </a:solidFill>
              </a:rPr>
              <a:t> Foresterie et sécurité alimentaire, Trees for life, </a:t>
            </a:r>
            <a:r>
              <a:rPr lang="fr-FR" altLang="fr-FR" sz="1600">
                <a:solidFill>
                  <a:srgbClr val="008000"/>
                </a:solidFill>
                <a:hlinkClick r:id="rId10"/>
              </a:rPr>
              <a:t>http://www.treesforlife.info/fao/Docs/P/W3196F/W3196F00.pdf</a:t>
            </a:r>
            <a:r>
              <a:rPr lang="fr-FR" altLang="fr-FR" sz="1600">
                <a:solidFill>
                  <a:srgbClr val="008000"/>
                </a:solidFill>
              </a:rPr>
              <a:t>  &amp; </a:t>
            </a:r>
            <a:r>
              <a:rPr lang="fr-FR" altLang="fr-FR" sz="1600">
                <a:solidFill>
                  <a:srgbClr val="008000"/>
                </a:solidFill>
                <a:hlinkClick r:id="rId11"/>
              </a:rPr>
              <a:t>ftp://ftp.fao.org/docrep/fao/007/W3196F/W3196F00.pdf</a:t>
            </a:r>
            <a:r>
              <a:rPr lang="fr-FR" altLang="fr-FR" sz="1600">
                <a:solidFill>
                  <a:srgbClr val="008000"/>
                </a:solidFill>
              </a:rPr>
              <a:t> </a:t>
            </a:r>
          </a:p>
          <a:p>
            <a:pPr eaLnBrk="1" hangingPunct="1">
              <a:spcBef>
                <a:spcPct val="0"/>
              </a:spcBef>
            </a:pPr>
            <a:r>
              <a:rPr lang="fr-FR" altLang="fr-FR" sz="1600">
                <a:solidFill>
                  <a:srgbClr val="008000"/>
                </a:solidFill>
              </a:rPr>
              <a:t> Especes fruitieres forestieres, FAO, </a:t>
            </a:r>
            <a:r>
              <a:rPr lang="fr-FR" altLang="fr-FR" sz="1600">
                <a:solidFill>
                  <a:srgbClr val="008000"/>
                </a:solidFill>
                <a:hlinkClick r:id="rId12"/>
              </a:rPr>
              <a:t>http://www.fao.org/docrep/016/t0006f/t0006f00.pdf</a:t>
            </a:r>
            <a:r>
              <a:rPr lang="fr-FR" altLang="fr-FR" sz="1600">
                <a:solidFill>
                  <a:srgbClr val="008000"/>
                </a:solidFill>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2"/>
          <p:cNvSpPr>
            <a:spLocks noChangeArrowheads="1" noChangeShapeType="1" noTextEdit="1"/>
          </p:cNvSpPr>
          <p:nvPr/>
        </p:nvSpPr>
        <p:spPr bwMode="auto">
          <a:xfrm>
            <a:off x="2639616" y="167013"/>
            <a:ext cx="8281044" cy="396875"/>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4099" name="ZoneTexte 2"/>
          <p:cNvSpPr txBox="1">
            <a:spLocks noChangeArrowheads="1"/>
          </p:cNvSpPr>
          <p:nvPr/>
        </p:nvSpPr>
        <p:spPr bwMode="auto">
          <a:xfrm>
            <a:off x="192088" y="582775"/>
            <a:ext cx="6899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dirty="0">
                <a:solidFill>
                  <a:srgbClr val="7030A0"/>
                </a:solidFill>
              </a:rPr>
              <a:t>0. </a:t>
            </a:r>
            <a:r>
              <a:rPr lang="fr-FR" altLang="fr-FR" sz="1800" b="1" dirty="0">
                <a:solidFill>
                  <a:srgbClr val="7030A0"/>
                </a:solidFill>
              </a:rPr>
              <a:t>Sommaire</a:t>
            </a:r>
            <a:r>
              <a:rPr lang="fr-FR" altLang="fr-FR" sz="1800" dirty="0">
                <a:solidFill>
                  <a:srgbClr val="7030A0"/>
                </a:solidFill>
              </a:rPr>
              <a:t> :</a:t>
            </a:r>
          </a:p>
        </p:txBody>
      </p:sp>
      <p:sp>
        <p:nvSpPr>
          <p:cNvPr id="4100" name="Espace réservé du numéro de diapositive 1"/>
          <p:cNvSpPr>
            <a:spLocks noGrp="1"/>
          </p:cNvSpPr>
          <p:nvPr>
            <p:ph type="sldNum" sz="quarter" idx="12"/>
          </p:nvPr>
        </p:nvSpPr>
        <p:spPr bwMode="auto">
          <a:xfrm>
            <a:off x="11352213" y="193675"/>
            <a:ext cx="51435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FC31903-B837-4508-80A2-37AB332AA8D8}" type="slidenum">
              <a:rPr lang="fr-FR" altLang="fr-FR" sz="1200" smtClean="0">
                <a:solidFill>
                  <a:srgbClr val="898989"/>
                </a:solidFill>
              </a:rPr>
              <a:pPr>
                <a:spcBef>
                  <a:spcPct val="0"/>
                </a:spcBef>
                <a:buFontTx/>
                <a:buNone/>
              </a:pPr>
              <a:t>2</a:t>
            </a:fld>
            <a:endParaRPr lang="fr-FR" altLang="fr-FR" sz="1200" smtClean="0">
              <a:solidFill>
                <a:srgbClr val="898989"/>
              </a:solidFill>
            </a:endParaRPr>
          </a:p>
        </p:txBody>
      </p:sp>
      <p:pic>
        <p:nvPicPr>
          <p:cNvPr id="4101"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54638" y="2852738"/>
            <a:ext cx="6511925" cy="386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ZoneTexte 3"/>
          <p:cNvSpPr txBox="1">
            <a:spLocks noChangeArrowheads="1"/>
          </p:cNvSpPr>
          <p:nvPr/>
        </p:nvSpPr>
        <p:spPr bwMode="auto">
          <a:xfrm>
            <a:off x="194222" y="971549"/>
            <a:ext cx="11160125"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400" dirty="0">
                <a:solidFill>
                  <a:srgbClr val="7030A0"/>
                </a:solidFill>
              </a:rPr>
              <a:t>0bis) Avertissements</a:t>
            </a:r>
          </a:p>
          <a:p>
            <a:pPr>
              <a:spcBef>
                <a:spcPct val="0"/>
              </a:spcBef>
              <a:buFontTx/>
              <a:buNone/>
            </a:pPr>
            <a:r>
              <a:rPr lang="fr-FR" altLang="fr-FR" sz="1400" dirty="0">
                <a:solidFill>
                  <a:srgbClr val="7030A0"/>
                </a:solidFill>
              </a:rPr>
              <a:t>1) Introduction</a:t>
            </a:r>
          </a:p>
          <a:p>
            <a:pPr>
              <a:spcBef>
                <a:spcPct val="0"/>
              </a:spcBef>
              <a:buFontTx/>
              <a:buNone/>
            </a:pPr>
            <a:r>
              <a:rPr lang="fr-FR" altLang="fr-FR" sz="1400" dirty="0">
                <a:solidFill>
                  <a:srgbClr val="7030A0"/>
                </a:solidFill>
              </a:rPr>
              <a:t>2) Travaux  de jardinage et de maçonnerie qui pourraient être réalisés dans des jardins agroforestiers</a:t>
            </a:r>
          </a:p>
          <a:p>
            <a:pPr>
              <a:spcBef>
                <a:spcPct val="0"/>
              </a:spcBef>
              <a:buFontTx/>
              <a:buNone/>
            </a:pPr>
            <a:r>
              <a:rPr lang="fr-FR" altLang="fr-FR" sz="1400" dirty="0">
                <a:solidFill>
                  <a:srgbClr val="7030A0"/>
                </a:solidFill>
              </a:rPr>
              <a:t>3) Solution de la « forêt primaire fruitière, nourricière, cultivée et jardinée »</a:t>
            </a:r>
          </a:p>
          <a:p>
            <a:pPr>
              <a:spcBef>
                <a:spcPct val="0"/>
              </a:spcBef>
              <a:buFontTx/>
              <a:buNone/>
            </a:pPr>
            <a:r>
              <a:rPr lang="fr-FR" altLang="fr-FR" sz="1400" dirty="0">
                <a:solidFill>
                  <a:srgbClr val="7030A0"/>
                </a:solidFill>
              </a:rPr>
              <a:t>3bis) Fruits de la « forêt primaire fruitière, nourricière, cultivée et jardinée »</a:t>
            </a:r>
          </a:p>
          <a:p>
            <a:pPr>
              <a:spcBef>
                <a:spcPct val="0"/>
              </a:spcBef>
              <a:buFontTx/>
              <a:buNone/>
            </a:pPr>
            <a:r>
              <a:rPr lang="fr-FR" altLang="fr-FR" sz="1400" dirty="0">
                <a:solidFill>
                  <a:srgbClr val="7030A0"/>
                </a:solidFill>
              </a:rPr>
              <a:t>4) Solution de la forêt greffée</a:t>
            </a:r>
          </a:p>
          <a:p>
            <a:pPr>
              <a:spcBef>
                <a:spcPct val="0"/>
              </a:spcBef>
              <a:buFontTx/>
              <a:buNone/>
            </a:pPr>
            <a:r>
              <a:rPr lang="fr-FR" altLang="fr-FR" sz="1400" dirty="0">
                <a:solidFill>
                  <a:srgbClr val="7030A0"/>
                </a:solidFill>
              </a:rPr>
              <a:t>5) bibliographie</a:t>
            </a:r>
          </a:p>
          <a:p>
            <a:pPr>
              <a:spcBef>
                <a:spcPct val="0"/>
              </a:spcBef>
              <a:buFontTx/>
              <a:buNone/>
            </a:pPr>
            <a:r>
              <a:rPr lang="fr-FR" altLang="fr-FR" sz="1400" dirty="0">
                <a:solidFill>
                  <a:srgbClr val="7030A0"/>
                </a:solidFill>
              </a:rPr>
              <a:t>6) Exemple de l’</a:t>
            </a:r>
            <a:r>
              <a:rPr lang="fr-FR" altLang="fr-FR" sz="1400" dirty="0" err="1">
                <a:solidFill>
                  <a:srgbClr val="7030A0"/>
                </a:solidFill>
              </a:rPr>
              <a:t>agroforêt</a:t>
            </a:r>
            <a:r>
              <a:rPr lang="fr-FR" altLang="fr-FR" sz="1400" dirty="0">
                <a:solidFill>
                  <a:srgbClr val="7030A0"/>
                </a:solidFill>
              </a:rPr>
              <a:t> à </a:t>
            </a:r>
            <a:r>
              <a:rPr lang="fr-FR" altLang="fr-FR" sz="1400" dirty="0" err="1">
                <a:solidFill>
                  <a:srgbClr val="7030A0"/>
                </a:solidFill>
              </a:rPr>
              <a:t>damar</a:t>
            </a:r>
            <a:r>
              <a:rPr lang="fr-FR" altLang="fr-FR" sz="1400" dirty="0">
                <a:solidFill>
                  <a:srgbClr val="7030A0"/>
                </a:solidFill>
              </a:rPr>
              <a:t> (Indonésie)</a:t>
            </a:r>
          </a:p>
          <a:p>
            <a:pPr>
              <a:spcBef>
                <a:spcPct val="0"/>
              </a:spcBef>
              <a:buFontTx/>
              <a:buNone/>
            </a:pPr>
            <a:r>
              <a:rPr lang="fr-FR" altLang="fr-FR" sz="1400" dirty="0">
                <a:solidFill>
                  <a:srgbClr val="7030A0"/>
                </a:solidFill>
              </a:rPr>
              <a:t>7) Exemple de l’</a:t>
            </a:r>
            <a:r>
              <a:rPr lang="fr-FR" altLang="fr-FR" sz="1400" dirty="0" err="1">
                <a:solidFill>
                  <a:srgbClr val="7030A0"/>
                </a:solidFill>
              </a:rPr>
              <a:t>agroforêt</a:t>
            </a:r>
            <a:r>
              <a:rPr lang="fr-FR" altLang="fr-FR" sz="1400" dirty="0">
                <a:solidFill>
                  <a:srgbClr val="7030A0"/>
                </a:solidFill>
              </a:rPr>
              <a:t> de la C.A.M.T.A. (Brésil)</a:t>
            </a:r>
          </a:p>
          <a:p>
            <a:pPr>
              <a:spcBef>
                <a:spcPct val="0"/>
              </a:spcBef>
              <a:buFontTx/>
              <a:buNone/>
            </a:pPr>
            <a:r>
              <a:rPr lang="fr-FR" altLang="fr-FR" sz="1400" dirty="0">
                <a:solidFill>
                  <a:srgbClr val="7030A0"/>
                </a:solidFill>
              </a:rPr>
              <a:t>8) </a:t>
            </a:r>
            <a:r>
              <a:rPr lang="fr-FR" altLang="fr-FR" sz="1400" dirty="0" err="1">
                <a:solidFill>
                  <a:srgbClr val="7030A0"/>
                </a:solidFill>
              </a:rPr>
              <a:t>Agroforestrie</a:t>
            </a:r>
            <a:r>
              <a:rPr lang="fr-FR" altLang="fr-FR" sz="1400" dirty="0">
                <a:solidFill>
                  <a:srgbClr val="7030A0"/>
                </a:solidFill>
              </a:rPr>
              <a:t> à Tikopia et à Anuta (île Salomon – Pacifique)</a:t>
            </a:r>
          </a:p>
          <a:p>
            <a:pPr>
              <a:spcBef>
                <a:spcPct val="0"/>
              </a:spcBef>
              <a:buFontTx/>
              <a:buNone/>
            </a:pPr>
            <a:r>
              <a:rPr lang="fr-FR" altLang="fr-FR" sz="1400" dirty="0">
                <a:solidFill>
                  <a:srgbClr val="7030A0"/>
                </a:solidFill>
              </a:rPr>
              <a:t>8bis) </a:t>
            </a:r>
            <a:r>
              <a:rPr lang="fr-FR" altLang="fr-FR" sz="1400" dirty="0" err="1">
                <a:solidFill>
                  <a:srgbClr val="7030A0"/>
                </a:solidFill>
              </a:rPr>
              <a:t>Agroforestrie</a:t>
            </a:r>
            <a:r>
              <a:rPr lang="fr-FR" altLang="fr-FR" sz="1400" dirty="0">
                <a:solidFill>
                  <a:srgbClr val="7030A0"/>
                </a:solidFill>
              </a:rPr>
              <a:t> au Vanuatu (île Salomon – Pacifique) </a:t>
            </a:r>
          </a:p>
          <a:p>
            <a:pPr>
              <a:spcBef>
                <a:spcPct val="0"/>
              </a:spcBef>
              <a:buFontTx/>
              <a:buNone/>
            </a:pPr>
            <a:r>
              <a:rPr lang="fr-FR" altLang="fr-FR" sz="1400" dirty="0">
                <a:solidFill>
                  <a:srgbClr val="7030A0"/>
                </a:solidFill>
              </a:rPr>
              <a:t>9) Solution des jardins </a:t>
            </a:r>
            <a:r>
              <a:rPr lang="fr-FR" altLang="fr-FR" sz="1400" dirty="0" err="1">
                <a:solidFill>
                  <a:srgbClr val="7030A0"/>
                </a:solidFill>
              </a:rPr>
              <a:t>lakou</a:t>
            </a:r>
            <a:r>
              <a:rPr lang="fr-FR" altLang="fr-FR" sz="1400" dirty="0">
                <a:solidFill>
                  <a:srgbClr val="7030A0"/>
                </a:solidFill>
              </a:rPr>
              <a:t>, jardin créole ou jardins de case à </a:t>
            </a:r>
            <a:r>
              <a:rPr lang="fr-FR" altLang="fr-FR" sz="1400" dirty="0" smtClean="0">
                <a:solidFill>
                  <a:srgbClr val="7030A0"/>
                </a:solidFill>
              </a:rPr>
              <a:t>Haïti</a:t>
            </a:r>
          </a:p>
          <a:p>
            <a:pPr>
              <a:spcBef>
                <a:spcPct val="0"/>
              </a:spcBef>
              <a:buFontTx/>
              <a:buNone/>
            </a:pPr>
            <a:r>
              <a:rPr lang="fr-FR" altLang="fr-FR" sz="1400" dirty="0" smtClean="0">
                <a:solidFill>
                  <a:srgbClr val="7030A0"/>
                </a:solidFill>
              </a:rPr>
              <a:t>9bis) Mise en bocage du paysage à Anjouan (Comores)</a:t>
            </a:r>
            <a:endParaRPr lang="fr-FR" altLang="fr-FR" sz="1400" dirty="0">
              <a:solidFill>
                <a:srgbClr val="7030A0"/>
              </a:solidFill>
            </a:endParaRPr>
          </a:p>
          <a:p>
            <a:pPr>
              <a:spcBef>
                <a:spcPct val="0"/>
              </a:spcBef>
              <a:buFontTx/>
              <a:buNone/>
            </a:pPr>
            <a:r>
              <a:rPr lang="fr-FR" altLang="fr-FR" sz="1400" dirty="0">
                <a:solidFill>
                  <a:srgbClr val="7030A0"/>
                </a:solidFill>
              </a:rPr>
              <a:t>10) La forêt de Yacouba </a:t>
            </a:r>
            <a:r>
              <a:rPr lang="fr-FR" altLang="fr-FR" sz="1400" dirty="0" err="1">
                <a:solidFill>
                  <a:srgbClr val="7030A0"/>
                </a:solidFill>
              </a:rPr>
              <a:t>Sawadogo</a:t>
            </a:r>
            <a:r>
              <a:rPr lang="fr-FR" altLang="fr-FR" sz="1400" dirty="0">
                <a:solidFill>
                  <a:srgbClr val="7030A0"/>
                </a:solidFill>
              </a:rPr>
              <a:t> (Burkina </a:t>
            </a:r>
            <a:r>
              <a:rPr lang="fr-FR" altLang="fr-FR" sz="1400" dirty="0" err="1">
                <a:solidFill>
                  <a:srgbClr val="7030A0"/>
                </a:solidFill>
              </a:rPr>
              <a:t>Fasso</a:t>
            </a:r>
            <a:r>
              <a:rPr lang="fr-FR" altLang="fr-FR" sz="1400" dirty="0">
                <a:solidFill>
                  <a:srgbClr val="7030A0"/>
                </a:solidFill>
              </a:rPr>
              <a:t>)</a:t>
            </a:r>
          </a:p>
          <a:p>
            <a:pPr>
              <a:spcBef>
                <a:spcPct val="0"/>
              </a:spcBef>
              <a:buFontTx/>
              <a:buNone/>
            </a:pPr>
            <a:r>
              <a:rPr lang="fr-FR" altLang="fr-FR" sz="1400" dirty="0">
                <a:solidFill>
                  <a:srgbClr val="7030A0"/>
                </a:solidFill>
              </a:rPr>
              <a:t>11) Exemples de plantes comestibles </a:t>
            </a:r>
          </a:p>
          <a:p>
            <a:pPr>
              <a:spcBef>
                <a:spcPct val="0"/>
              </a:spcBef>
              <a:buFontTx/>
              <a:buNone/>
            </a:pPr>
            <a:r>
              <a:rPr lang="fr-FR" altLang="fr-FR" sz="1400" dirty="0">
                <a:solidFill>
                  <a:srgbClr val="7030A0"/>
                </a:solidFill>
              </a:rPr>
              <a:t>pouvant pousser dans des jardins-forêts surtout en leur lisière</a:t>
            </a:r>
          </a:p>
          <a:p>
            <a:pPr>
              <a:spcBef>
                <a:spcPct val="0"/>
              </a:spcBef>
              <a:buFontTx/>
              <a:buNone/>
            </a:pPr>
            <a:r>
              <a:rPr lang="fr-FR" altLang="fr-FR" sz="1400" dirty="0">
                <a:solidFill>
                  <a:srgbClr val="7030A0"/>
                </a:solidFill>
              </a:rPr>
              <a:t>12) Jardins de plantes médicinales </a:t>
            </a:r>
          </a:p>
          <a:p>
            <a:pPr>
              <a:spcBef>
                <a:spcPct val="0"/>
              </a:spcBef>
              <a:buFontTx/>
              <a:buNone/>
            </a:pPr>
            <a:r>
              <a:rPr lang="fr-FR" altLang="fr-FR" sz="1400" dirty="0">
                <a:solidFill>
                  <a:srgbClr val="7030A0"/>
                </a:solidFill>
              </a:rPr>
              <a:t>13) Schéma d'implantation d'une pépinière</a:t>
            </a:r>
          </a:p>
          <a:p>
            <a:pPr>
              <a:spcBef>
                <a:spcPct val="0"/>
              </a:spcBef>
              <a:buFontTx/>
              <a:buNone/>
            </a:pPr>
            <a:r>
              <a:rPr lang="fr-FR" altLang="fr-FR" sz="1400" dirty="0">
                <a:solidFill>
                  <a:srgbClr val="7030A0"/>
                </a:solidFill>
              </a:rPr>
              <a:t>13bis) Devis approximatif pépinière (si terrain gratuit)</a:t>
            </a:r>
          </a:p>
          <a:p>
            <a:pPr>
              <a:spcBef>
                <a:spcPct val="0"/>
              </a:spcBef>
              <a:buFontTx/>
              <a:buNone/>
            </a:pPr>
            <a:r>
              <a:rPr lang="fr-FR" altLang="fr-FR" sz="1400" dirty="0">
                <a:solidFill>
                  <a:srgbClr val="7030A0"/>
                </a:solidFill>
              </a:rPr>
              <a:t>14) Des productions alimentaires sources de revenus</a:t>
            </a:r>
          </a:p>
          <a:p>
            <a:pPr>
              <a:spcBef>
                <a:spcPct val="0"/>
              </a:spcBef>
              <a:buFontTx/>
              <a:buNone/>
            </a:pPr>
            <a:r>
              <a:rPr lang="fr-FR" altLang="fr-FR" sz="1400" dirty="0">
                <a:solidFill>
                  <a:srgbClr val="7030A0"/>
                </a:solidFill>
              </a:rPr>
              <a:t>15) Le modèle économique de la microentreprise agricole</a:t>
            </a:r>
          </a:p>
          <a:p>
            <a:pPr>
              <a:spcBef>
                <a:spcPct val="0"/>
              </a:spcBef>
              <a:buFontTx/>
              <a:buNone/>
            </a:pPr>
            <a:r>
              <a:rPr lang="fr-FR" altLang="fr-FR" sz="1400" dirty="0">
                <a:solidFill>
                  <a:srgbClr val="7030A0"/>
                </a:solidFill>
              </a:rPr>
              <a:t>A1. Annexe: Citations</a:t>
            </a:r>
          </a:p>
          <a:p>
            <a:pPr>
              <a:spcBef>
                <a:spcPct val="0"/>
              </a:spcBef>
              <a:buFontTx/>
              <a:buNone/>
            </a:pPr>
            <a:r>
              <a:rPr lang="fr-FR" altLang="fr-FR" sz="1400" dirty="0">
                <a:solidFill>
                  <a:srgbClr val="7030A0"/>
                </a:solidFill>
              </a:rPr>
              <a:t>A2. Annexe: Lexique</a:t>
            </a:r>
          </a:p>
          <a:p>
            <a:pPr>
              <a:spcBef>
                <a:spcPct val="0"/>
              </a:spcBef>
              <a:buFontTx/>
              <a:buNone/>
            </a:pPr>
            <a:r>
              <a:rPr lang="fr-FR" altLang="fr-FR" sz="1400" dirty="0">
                <a:solidFill>
                  <a:srgbClr val="7030A0"/>
                </a:solidFill>
              </a:rPr>
              <a:t>A3. Annexe : Éthique de la </a:t>
            </a:r>
            <a:r>
              <a:rPr lang="fr-FR" altLang="fr-FR" sz="1400" dirty="0" err="1">
                <a:solidFill>
                  <a:srgbClr val="7030A0"/>
                </a:solidFill>
              </a:rPr>
              <a:t>Permaculture</a:t>
            </a:r>
            <a:endParaRPr lang="fr-FR" altLang="fr-FR" sz="1400" dirty="0">
              <a:solidFill>
                <a:srgbClr val="7030A0"/>
              </a:solidFill>
            </a:endParaRPr>
          </a:p>
          <a:p>
            <a:pPr>
              <a:spcBef>
                <a:spcPct val="0"/>
              </a:spcBef>
              <a:buFontTx/>
              <a:buNone/>
            </a:pPr>
            <a:r>
              <a:rPr lang="fr-FR" altLang="fr-FR" sz="1400" dirty="0">
                <a:solidFill>
                  <a:srgbClr val="7030A0"/>
                </a:solidFill>
              </a:rPr>
              <a:t>A4. Principes de Conception de la </a:t>
            </a:r>
            <a:r>
              <a:rPr lang="fr-FR" altLang="fr-FR" sz="1400" dirty="0" err="1">
                <a:solidFill>
                  <a:srgbClr val="7030A0"/>
                </a:solidFill>
              </a:rPr>
              <a:t>Permaculture</a:t>
            </a:r>
            <a:endParaRPr lang="fr-FR" altLang="fr-FR" sz="1400" dirty="0">
              <a:solidFill>
                <a:srgbClr val="7030A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numéro de diapositive 1"/>
          <p:cNvSpPr>
            <a:spLocks noGrp="1"/>
          </p:cNvSpPr>
          <p:nvPr>
            <p:ph type="sldNum" sz="quarter" idx="12"/>
          </p:nvPr>
        </p:nvSpPr>
        <p:spPr bwMode="auto">
          <a:xfrm>
            <a:off x="9832975" y="6532563"/>
            <a:ext cx="655638"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77D5231-19B6-4AD8-A6FD-33ABE477CABB}" type="slidenum">
              <a:rPr lang="fr-FR" altLang="fr-FR" sz="1200" smtClean="0">
                <a:solidFill>
                  <a:srgbClr val="898989"/>
                </a:solidFill>
              </a:rPr>
              <a:pPr>
                <a:spcBef>
                  <a:spcPct val="0"/>
                </a:spcBef>
                <a:buFontTx/>
                <a:buNone/>
              </a:pPr>
              <a:t>20</a:t>
            </a:fld>
            <a:endParaRPr lang="fr-FR" altLang="fr-FR" sz="1200" smtClean="0">
              <a:solidFill>
                <a:srgbClr val="898989"/>
              </a:solidFill>
            </a:endParaRPr>
          </a:p>
        </p:txBody>
      </p:sp>
      <p:sp>
        <p:nvSpPr>
          <p:cNvPr id="22531" name="Text Box 6"/>
          <p:cNvSpPr txBox="1">
            <a:spLocks noChangeArrowheads="1"/>
          </p:cNvSpPr>
          <p:nvPr/>
        </p:nvSpPr>
        <p:spPr bwMode="auto">
          <a:xfrm>
            <a:off x="192088" y="908050"/>
            <a:ext cx="11736387" cy="541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latin typeface="Arial" panose="020B0604020202020204" pitchFamily="34" charset="0"/>
              </a:rPr>
              <a:t>5) </a:t>
            </a:r>
            <a:r>
              <a:rPr lang="fr-FR" altLang="fr-FR" sz="1800" b="1" u="sng">
                <a:solidFill>
                  <a:srgbClr val="6600CC"/>
                </a:solidFill>
                <a:latin typeface="Arial" panose="020B0604020202020204" pitchFamily="34" charset="0"/>
              </a:rPr>
              <a:t>Bibliographie (suite et fin)</a:t>
            </a:r>
          </a:p>
          <a:p>
            <a:pPr eaLnBrk="1" hangingPunct="1">
              <a:spcBef>
                <a:spcPct val="0"/>
              </a:spcBef>
              <a:buFontTx/>
              <a:buNone/>
            </a:pPr>
            <a:endParaRPr lang="fr-FR" altLang="fr-FR" sz="1600">
              <a:solidFill>
                <a:srgbClr val="6600CC"/>
              </a:solidFill>
            </a:endParaRPr>
          </a:p>
          <a:p>
            <a:pPr algn="just" eaLnBrk="1" hangingPunct="1">
              <a:spcBef>
                <a:spcPct val="0"/>
              </a:spcBef>
            </a:pPr>
            <a:r>
              <a:rPr lang="en-US" altLang="fr-FR" sz="1400" i="1">
                <a:hlinkClick r:id="rId2"/>
              </a:rPr>
              <a:t> The Historical Ecology of a Complex Landscape in Bolivia</a:t>
            </a:r>
            <a:r>
              <a:rPr lang="en-US" altLang="fr-FR" sz="1400">
                <a:solidFill>
                  <a:srgbClr val="6600CC"/>
                </a:solidFill>
              </a:rPr>
              <a:t>. in </a:t>
            </a:r>
            <a:r>
              <a:rPr lang="en-US" altLang="fr-FR" sz="1400" i="1">
                <a:solidFill>
                  <a:srgbClr val="6600CC"/>
                </a:solidFill>
              </a:rPr>
              <a:t>Time and Complexity in Historical Ecology: Studies in the Neotropical Lowlands</a:t>
            </a:r>
            <a:r>
              <a:rPr lang="en-US" altLang="fr-FR" sz="1400">
                <a:solidFill>
                  <a:srgbClr val="6600CC"/>
                </a:solidFill>
              </a:rPr>
              <a:t>. Edited by William Balée and Clark Erickson, Columbia University Press, NY, 2006, pp. 187-234.</a:t>
            </a:r>
          </a:p>
          <a:p>
            <a:pPr algn="just" eaLnBrk="1" hangingPunct="1">
              <a:spcBef>
                <a:spcPct val="0"/>
              </a:spcBef>
            </a:pPr>
            <a:r>
              <a:rPr lang="en-US" altLang="fr-FR" sz="1400">
                <a:solidFill>
                  <a:srgbClr val="6600CC"/>
                </a:solidFill>
              </a:rPr>
              <a:t> Source : </a:t>
            </a:r>
            <a:r>
              <a:rPr lang="en-US" altLang="fr-FR" sz="1400">
                <a:solidFill>
                  <a:srgbClr val="6600CC"/>
                </a:solidFill>
                <a:hlinkClick r:id="rId3"/>
              </a:rPr>
              <a:t>http://www.sas.upenn.edu/~cerickso/articles/articles.html</a:t>
            </a:r>
            <a:r>
              <a:rPr lang="en-US" altLang="fr-FR" sz="1400">
                <a:solidFill>
                  <a:srgbClr val="6600CC"/>
                </a:solidFill>
              </a:rPr>
              <a:t> </a:t>
            </a:r>
          </a:p>
          <a:p>
            <a:pPr algn="just" eaLnBrk="1" hangingPunct="1">
              <a:spcBef>
                <a:spcPct val="0"/>
              </a:spcBef>
            </a:pPr>
            <a:r>
              <a:rPr lang="en-US" altLang="fr-FR" sz="1400">
                <a:solidFill>
                  <a:srgbClr val="6600CC"/>
                </a:solidFill>
              </a:rPr>
              <a:t> Chap.9. </a:t>
            </a:r>
            <a:r>
              <a:rPr lang="en-US" altLang="fr-FR" sz="1400" i="1">
                <a:solidFill>
                  <a:srgbClr val="6600CC"/>
                </a:solidFill>
              </a:rPr>
              <a:t>Comment les sociétés assurent leur pénénité </a:t>
            </a:r>
            <a:r>
              <a:rPr lang="en-US" altLang="fr-FR" sz="1400">
                <a:solidFill>
                  <a:srgbClr val="6600CC"/>
                </a:solidFill>
              </a:rPr>
              <a:t>?, in </a:t>
            </a:r>
            <a:r>
              <a:rPr lang="en-US" altLang="fr-FR" sz="1400" i="1">
                <a:solidFill>
                  <a:srgbClr val="6600CC"/>
                </a:solidFill>
              </a:rPr>
              <a:t>Effondrement. Comment les sociétés décident de leur disparition ou de leur survie.</a:t>
            </a:r>
            <a:r>
              <a:rPr lang="en-US" altLang="fr-FR" sz="1400">
                <a:solidFill>
                  <a:srgbClr val="6600CC"/>
                </a:solidFill>
              </a:rPr>
              <a:t> Jared Diamond, Gallimard, 2006.</a:t>
            </a:r>
          </a:p>
          <a:p>
            <a:pPr algn="just" eaLnBrk="1" hangingPunct="1">
              <a:spcBef>
                <a:spcPct val="0"/>
              </a:spcBef>
            </a:pPr>
            <a:r>
              <a:rPr lang="en-US" altLang="fr-FR" sz="1400">
                <a:solidFill>
                  <a:srgbClr val="6600CC"/>
                </a:solidFill>
              </a:rPr>
              <a:t> Chap.9. </a:t>
            </a:r>
            <a:r>
              <a:rPr lang="en-US" altLang="fr-FR" sz="1400" i="1">
                <a:solidFill>
                  <a:srgbClr val="6600CC"/>
                </a:solidFill>
              </a:rPr>
              <a:t>L’Amazonie, </a:t>
            </a:r>
            <a:r>
              <a:rPr lang="en-US" altLang="fr-FR" sz="1400">
                <a:solidFill>
                  <a:srgbClr val="6600CC"/>
                </a:solidFill>
              </a:rPr>
              <a:t>in </a:t>
            </a:r>
            <a:r>
              <a:rPr lang="en-US" altLang="fr-FR" sz="1400" i="1">
                <a:solidFill>
                  <a:srgbClr val="6600CC"/>
                </a:solidFill>
              </a:rPr>
              <a:t>1491</a:t>
            </a:r>
            <a:r>
              <a:rPr lang="en-US" altLang="fr-FR" sz="1400">
                <a:solidFill>
                  <a:srgbClr val="6600CC"/>
                </a:solidFill>
              </a:rPr>
              <a:t>, Charles C. Mann, Albin Michel,  2007.</a:t>
            </a:r>
          </a:p>
          <a:p>
            <a:pPr algn="just" eaLnBrk="1" hangingPunct="1">
              <a:spcBef>
                <a:spcPct val="0"/>
              </a:spcBef>
            </a:pPr>
            <a:r>
              <a:rPr lang="en-US" altLang="fr-FR" sz="1400" i="1">
                <a:solidFill>
                  <a:srgbClr val="6600CC"/>
                </a:solidFill>
              </a:rPr>
              <a:t> Food, coffee and casuarina: an agroforestry system from the Papua New Guinea highlands</a:t>
            </a:r>
            <a:r>
              <a:rPr lang="en-US" altLang="fr-FR" sz="1400">
                <a:solidFill>
                  <a:srgbClr val="6600CC"/>
                </a:solidFill>
              </a:rPr>
              <a:t>, R. Michael Bourke, revue Agroforestry Systems, Vol.2, Number 4 / dec. 1985.</a:t>
            </a:r>
          </a:p>
          <a:p>
            <a:pPr algn="just" eaLnBrk="1" hangingPunct="1">
              <a:spcBef>
                <a:spcPct val="0"/>
              </a:spcBef>
            </a:pPr>
            <a:r>
              <a:rPr lang="en-US" altLang="fr-FR" sz="1400">
                <a:solidFill>
                  <a:srgbClr val="6600CC"/>
                </a:solidFill>
              </a:rPr>
              <a:t> D. A. Posey and W. Balée, </a:t>
            </a:r>
            <a:r>
              <a:rPr lang="en-US" altLang="fr-FR" sz="1400" i="1">
                <a:solidFill>
                  <a:srgbClr val="6600CC"/>
                </a:solidFill>
              </a:rPr>
              <a:t>Resource management in Amazonia: Indigenous and Folk Strategies</a:t>
            </a:r>
            <a:r>
              <a:rPr lang="en-US" altLang="fr-FR" sz="1400">
                <a:solidFill>
                  <a:srgbClr val="6600CC"/>
                </a:solidFill>
              </a:rPr>
              <a:t>, New York Botanical Garden, 1-21, 1989 (inclus “The culture of Amazonian Forest”, W. Balée).</a:t>
            </a:r>
          </a:p>
          <a:p>
            <a:pPr algn="just" eaLnBrk="1" hangingPunct="1">
              <a:spcBef>
                <a:spcPct val="0"/>
              </a:spcBef>
            </a:pPr>
            <a:r>
              <a:rPr lang="en-US" altLang="fr-FR" sz="1400">
                <a:solidFill>
                  <a:srgbClr val="6600CC"/>
                </a:solidFill>
              </a:rPr>
              <a:t> Hecht S., 2004, “</a:t>
            </a:r>
            <a:r>
              <a:rPr lang="en-US" altLang="fr-FR" sz="1400" i="1">
                <a:solidFill>
                  <a:srgbClr val="6600CC"/>
                </a:solidFill>
              </a:rPr>
              <a:t>Indigenous Soil Management and the Creation of Amazonian Dark Earths: Implications of Kayako Practises</a:t>
            </a:r>
            <a:r>
              <a:rPr lang="en-US" altLang="fr-FR" sz="1400">
                <a:solidFill>
                  <a:srgbClr val="6600CC"/>
                </a:solidFill>
              </a:rPr>
              <a:t>”, in Lehmann et al. 2004, 355-71. in Lehmann et al. 2004, </a:t>
            </a:r>
            <a:r>
              <a:rPr lang="en-US" altLang="fr-FR" sz="1400" i="1">
                <a:solidFill>
                  <a:srgbClr val="6600CC"/>
                </a:solidFill>
              </a:rPr>
              <a:t>Amazonuia Dark Earths</a:t>
            </a:r>
            <a:r>
              <a:rPr lang="en-US" altLang="fr-FR" sz="1400">
                <a:solidFill>
                  <a:srgbClr val="6600CC"/>
                </a:solidFill>
              </a:rPr>
              <a:t>: Origin, Properties, Management. The Netherlands: Kluwer Academic.</a:t>
            </a:r>
          </a:p>
          <a:p>
            <a:pPr algn="just" eaLnBrk="1" hangingPunct="1">
              <a:spcBef>
                <a:spcPct val="0"/>
              </a:spcBef>
            </a:pPr>
            <a:r>
              <a:rPr lang="en-US" altLang="fr-FR" sz="1400" i="1">
                <a:solidFill>
                  <a:srgbClr val="6600CC"/>
                </a:solidFill>
              </a:rPr>
              <a:t> Les fruits de l'Amazonie : une biodiversité à explorer pour de nouvelles valorisations</a:t>
            </a:r>
            <a:r>
              <a:rPr lang="en-US" altLang="fr-FR" sz="1400">
                <a:solidFill>
                  <a:srgbClr val="6600CC"/>
                </a:solidFill>
              </a:rPr>
              <a:t>, Pallet Dominique. 2004. In : Réunion annuelle Flhor, Montpellier, 5-9 juillet 2004. [Cd-Rom]. Montpellier : CIRAD.</a:t>
            </a:r>
          </a:p>
          <a:p>
            <a:pPr algn="just" eaLnBrk="1" hangingPunct="1">
              <a:spcBef>
                <a:spcPct val="0"/>
              </a:spcBef>
            </a:pPr>
            <a:r>
              <a:rPr lang="en-US" altLang="fr-FR" sz="1400">
                <a:solidFill>
                  <a:srgbClr val="6600CC"/>
                </a:solidFill>
              </a:rPr>
              <a:t> </a:t>
            </a:r>
            <a:r>
              <a:rPr lang="en-US" altLang="fr-FR" sz="1400" i="1">
                <a:solidFill>
                  <a:srgbClr val="6600CC"/>
                </a:solidFill>
              </a:rPr>
              <a:t>Fruits, Inedible, Incredible</a:t>
            </a:r>
            <a:r>
              <a:rPr lang="en-US" altLang="fr-FR" sz="1400">
                <a:solidFill>
                  <a:srgbClr val="6600CC"/>
                </a:solidFill>
              </a:rPr>
              <a:t>. Stuppy Wolfgang, Rob Kessele, Firefly Books, 2008.</a:t>
            </a:r>
          </a:p>
          <a:p>
            <a:pPr algn="just" eaLnBrk="1" hangingPunct="1">
              <a:spcBef>
                <a:spcPct val="0"/>
              </a:spcBef>
            </a:pPr>
            <a:r>
              <a:rPr lang="en-US" altLang="fr-FR" sz="1400" i="1">
                <a:solidFill>
                  <a:srgbClr val="6600CC"/>
                </a:solidFill>
              </a:rPr>
              <a:t> Society of Nature: A Native Ecology in Amazonia</a:t>
            </a:r>
            <a:r>
              <a:rPr lang="en-US" altLang="fr-FR" sz="1400">
                <a:solidFill>
                  <a:srgbClr val="6600CC"/>
                </a:solidFill>
              </a:rPr>
              <a:t>, Philippe Descola &amp; al., Cambridge University Press, 1996.</a:t>
            </a:r>
          </a:p>
          <a:p>
            <a:pPr algn="just" eaLnBrk="1" hangingPunct="1">
              <a:spcBef>
                <a:spcPct val="0"/>
              </a:spcBef>
            </a:pPr>
            <a:r>
              <a:rPr lang="en-US" altLang="fr-FR" sz="1400" i="1">
                <a:solidFill>
                  <a:srgbClr val="6600CC"/>
                </a:solidFill>
              </a:rPr>
              <a:t> La forêt en jeu: l'extractivisme en Amazonie centrale, </a:t>
            </a:r>
            <a:r>
              <a:rPr lang="en-US" altLang="fr-FR" sz="1400">
                <a:solidFill>
                  <a:srgbClr val="6600CC"/>
                </a:solidFill>
              </a:rPr>
              <a:t>Laure Emperaire, Editions de l'ORSTOM, Paris, 1996.</a:t>
            </a:r>
          </a:p>
          <a:p>
            <a:pPr eaLnBrk="1" hangingPunct="1">
              <a:spcBef>
                <a:spcPct val="0"/>
              </a:spcBef>
            </a:pPr>
            <a:r>
              <a:rPr lang="fr-FR" altLang="fr-FR" sz="1400" i="1">
                <a:solidFill>
                  <a:srgbClr val="6600CC"/>
                </a:solidFill>
              </a:rPr>
              <a:t> L'aménagement de la forêt dense humide</a:t>
            </a:r>
            <a:r>
              <a:rPr lang="fr-FR" altLang="fr-FR" sz="1400">
                <a:solidFill>
                  <a:srgbClr val="6600CC"/>
                </a:solidFill>
              </a:rPr>
              <a:t>, George N. Baur, FAO, </a:t>
            </a:r>
            <a:r>
              <a:rPr lang="fr-FR" altLang="fr-FR" sz="1200">
                <a:solidFill>
                  <a:srgbClr val="6600CC"/>
                </a:solidFill>
                <a:hlinkClick r:id="rId4"/>
              </a:rPr>
              <a:t>http://www.fao.org/docrep/03500f/03500f04.htm</a:t>
            </a:r>
            <a:r>
              <a:rPr lang="fr-FR" altLang="fr-FR" sz="1200">
                <a:solidFill>
                  <a:srgbClr val="6600CC"/>
                </a:solidFill>
              </a:rPr>
              <a:t> </a:t>
            </a:r>
          </a:p>
          <a:p>
            <a:pPr eaLnBrk="1" hangingPunct="1">
              <a:spcBef>
                <a:spcPct val="0"/>
              </a:spcBef>
            </a:pPr>
            <a:r>
              <a:rPr lang="fr-FR" altLang="fr-FR" sz="1200">
                <a:solidFill>
                  <a:srgbClr val="6600CC"/>
                </a:solidFill>
              </a:rPr>
              <a:t>  </a:t>
            </a:r>
            <a:r>
              <a:rPr lang="en-US" altLang="fr-FR" sz="1200">
                <a:solidFill>
                  <a:srgbClr val="6600CC"/>
                </a:solidFill>
              </a:rPr>
              <a:t>Agroforestry in the Pacific islands: systems for sustainability, </a:t>
            </a:r>
            <a:r>
              <a:rPr lang="en-US" altLang="fr-FR" sz="1200">
                <a:solidFill>
                  <a:srgbClr val="6600CC"/>
                </a:solidFill>
                <a:hlinkClick r:id="rId5"/>
              </a:rPr>
              <a:t>http://archive.unu.edu/unupress/unupbooks/80824e/80824E07.htm</a:t>
            </a:r>
            <a:r>
              <a:rPr lang="en-US" altLang="fr-FR" sz="1200">
                <a:solidFill>
                  <a:srgbClr val="6600CC"/>
                </a:solidFill>
              </a:rPr>
              <a:t> </a:t>
            </a:r>
            <a:endParaRPr lang="fr-FR" altLang="fr-FR" sz="1200">
              <a:solidFill>
                <a:srgbClr val="6600CC"/>
              </a:solidFill>
            </a:endParaRPr>
          </a:p>
          <a:p>
            <a:pPr eaLnBrk="1" hangingPunct="1">
              <a:spcBef>
                <a:spcPct val="0"/>
              </a:spcBef>
              <a:buFontTx/>
              <a:buNone/>
            </a:pPr>
            <a:r>
              <a:rPr lang="fr-FR" altLang="fr-FR" sz="1200" b="1">
                <a:solidFill>
                  <a:srgbClr val="6600CC"/>
                </a:solidFill>
              </a:rPr>
              <a:t>Solution de la forêt nourricière, en permaculture :</a:t>
            </a:r>
            <a:endParaRPr lang="fr-FR" altLang="fr-FR" sz="1200">
              <a:solidFill>
                <a:srgbClr val="6600CC"/>
              </a:solidFill>
            </a:endParaRPr>
          </a:p>
          <a:p>
            <a:pPr eaLnBrk="1" hangingPunct="1">
              <a:spcBef>
                <a:spcPct val="0"/>
              </a:spcBef>
            </a:pPr>
            <a:r>
              <a:rPr lang="en-US" altLang="fr-FR" sz="1200" i="1">
                <a:solidFill>
                  <a:srgbClr val="6600CC"/>
                </a:solidFill>
              </a:rPr>
              <a:t> Closed canopy gardening - the path to a food forest </a:t>
            </a:r>
            <a:r>
              <a:rPr lang="en-US" altLang="fr-FR" sz="1200">
                <a:solidFill>
                  <a:srgbClr val="6600CC"/>
                </a:solidFill>
              </a:rPr>
              <a:t>(video), </a:t>
            </a:r>
            <a:r>
              <a:rPr lang="en-US" altLang="fr-FR" sz="1200">
                <a:solidFill>
                  <a:srgbClr val="6600CC"/>
                </a:solidFill>
                <a:hlinkClick r:id="rId6"/>
              </a:rPr>
              <a:t>http://www.permies.com/t/6723/permaculture/closed-canopy-gardening-path-food</a:t>
            </a:r>
            <a:endParaRPr lang="en-US" altLang="fr-FR" sz="1200">
              <a:solidFill>
                <a:srgbClr val="6600CC"/>
              </a:solidFill>
            </a:endParaRPr>
          </a:p>
          <a:p>
            <a:pPr eaLnBrk="1" hangingPunct="1">
              <a:spcBef>
                <a:spcPct val="0"/>
              </a:spcBef>
            </a:pPr>
            <a:r>
              <a:rPr lang="fr-FR" altLang="fr-FR" sz="1200" i="1" u="sng">
                <a:hlinkClick r:id="rId7" tooltip="Permaculture foret comestible: &amp;quot;Jardin des Fraternités Ouvrières&amp;quot; en Belgique"/>
              </a:rPr>
              <a:t> Permaculture foret comestible: "Jardin des Fraternités Ouvrières" en Belgique</a:t>
            </a:r>
            <a:r>
              <a:rPr lang="fr-FR" altLang="fr-FR" sz="1200" i="1"/>
              <a:t> </a:t>
            </a:r>
            <a:r>
              <a:rPr lang="fr-FR" altLang="fr-FR" sz="1200">
                <a:solidFill>
                  <a:srgbClr val="7030A0"/>
                </a:solidFill>
              </a:rPr>
              <a:t>à Moucron. Sur 1800 m2, 2500 variété d'arbres, 5000 variétés de plantes comestibles, 3 kg de lombrics au m2, 12% d’humus, sans intrant,</a:t>
            </a:r>
            <a:r>
              <a:rPr lang="fr-FR" altLang="fr-FR" sz="1200"/>
              <a:t> </a:t>
            </a:r>
            <a:r>
              <a:rPr lang="fr-FR" altLang="fr-FR" sz="1200">
                <a:hlinkClick r:id="rId7"/>
              </a:rPr>
              <a:t>http://www.youtube.com/watch?v=P831hBMJB_w</a:t>
            </a:r>
            <a:r>
              <a:rPr lang="fr-FR" altLang="fr-FR" sz="1200"/>
              <a:t> </a:t>
            </a:r>
          </a:p>
        </p:txBody>
      </p:sp>
      <p:sp>
        <p:nvSpPr>
          <p:cNvPr id="22532" name="WordArt 2"/>
          <p:cNvSpPr>
            <a:spLocks noChangeArrowheads="1" noChangeShapeType="1" noTextEdit="1"/>
          </p:cNvSpPr>
          <p:nvPr/>
        </p:nvSpPr>
        <p:spPr bwMode="auto">
          <a:xfrm>
            <a:off x="1703388" y="188913"/>
            <a:ext cx="8785225" cy="531812"/>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u numéro de diapositive 1"/>
          <p:cNvSpPr>
            <a:spLocks noGrp="1"/>
          </p:cNvSpPr>
          <p:nvPr>
            <p:ph type="sldNum" sz="quarter" idx="12"/>
          </p:nvPr>
        </p:nvSpPr>
        <p:spPr bwMode="auto">
          <a:xfrm>
            <a:off x="10056813" y="6356350"/>
            <a:ext cx="431800" cy="360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5D75CBA-327D-44E4-822A-F44C098A52E7}" type="slidenum">
              <a:rPr lang="fr-FR" altLang="fr-FR" sz="1200" smtClean="0">
                <a:solidFill>
                  <a:srgbClr val="898989"/>
                </a:solidFill>
              </a:rPr>
              <a:pPr>
                <a:spcBef>
                  <a:spcPct val="0"/>
                </a:spcBef>
                <a:buFontTx/>
                <a:buNone/>
              </a:pPr>
              <a:t>21</a:t>
            </a:fld>
            <a:endParaRPr lang="fr-FR" altLang="fr-FR" sz="1200" smtClean="0">
              <a:solidFill>
                <a:srgbClr val="898989"/>
              </a:solidFill>
            </a:endParaRPr>
          </a:p>
        </p:txBody>
      </p:sp>
      <p:sp>
        <p:nvSpPr>
          <p:cNvPr id="23555" name="WordArt 2"/>
          <p:cNvSpPr>
            <a:spLocks noChangeArrowheads="1" noChangeShapeType="1" noTextEdit="1"/>
          </p:cNvSpPr>
          <p:nvPr/>
        </p:nvSpPr>
        <p:spPr bwMode="auto">
          <a:xfrm>
            <a:off x="1703388" y="188913"/>
            <a:ext cx="8785225" cy="531812"/>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23556" name="Rectangle 3"/>
          <p:cNvSpPr>
            <a:spLocks noChangeArrowheads="1"/>
          </p:cNvSpPr>
          <p:nvPr/>
        </p:nvSpPr>
        <p:spPr bwMode="auto">
          <a:xfrm>
            <a:off x="192088" y="769938"/>
            <a:ext cx="4595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rPr>
              <a:t>6) </a:t>
            </a:r>
            <a:r>
              <a:rPr lang="fr-FR" altLang="fr-FR" sz="1800" b="1" u="sng">
                <a:solidFill>
                  <a:srgbClr val="6600CC"/>
                </a:solidFill>
              </a:rPr>
              <a:t>Exemple de l’agroforêt à damar </a:t>
            </a:r>
            <a:r>
              <a:rPr lang="fr-FR" altLang="fr-FR" sz="1800" b="1" u="sng">
                <a:solidFill>
                  <a:srgbClr val="7030A0"/>
                </a:solidFill>
              </a:rPr>
              <a:t>(Indonésie)</a:t>
            </a:r>
            <a:endParaRPr lang="fr-FR" altLang="fr-FR" sz="1800"/>
          </a:p>
        </p:txBody>
      </p:sp>
      <p:sp>
        <p:nvSpPr>
          <p:cNvPr id="23557" name="Rectangle 4"/>
          <p:cNvSpPr>
            <a:spLocks noChangeArrowheads="1"/>
          </p:cNvSpPr>
          <p:nvPr/>
        </p:nvSpPr>
        <p:spPr bwMode="auto">
          <a:xfrm>
            <a:off x="263525" y="1255713"/>
            <a:ext cx="11593513"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600"/>
              <a:t>Dans ces agroforêts (°), on trouve : l’arbre Damar (</a:t>
            </a:r>
            <a:r>
              <a:rPr lang="fr-FR" altLang="fr-FR" sz="1600" i="1"/>
              <a:t>Shorea javanica</a:t>
            </a:r>
            <a:r>
              <a:rPr lang="fr-FR" altLang="fr-FR" sz="1600"/>
              <a:t>) </a:t>
            </a:r>
            <a:r>
              <a:rPr lang="fr-FR" altLang="fr-FR" sz="1600">
                <a:solidFill>
                  <a:srgbClr val="008000"/>
                </a:solidFill>
              </a:rPr>
              <a:t>($$)</a:t>
            </a:r>
            <a:r>
              <a:rPr lang="fr-FR" altLang="fr-FR" sz="1600"/>
              <a:t>  pour sa résine odoriférante et précieuse et pour son bois _ servant de construction ou comme combustible …, </a:t>
            </a:r>
            <a:r>
              <a:rPr lang="fr-FR" altLang="fr-FR" sz="1600">
                <a:hlinkClick r:id="rId3" tooltip="Encens"/>
              </a:rPr>
              <a:t>encens</a:t>
            </a:r>
            <a:r>
              <a:rPr lang="fr-FR" altLang="fr-FR" sz="1600"/>
              <a:t> (</a:t>
            </a:r>
            <a:r>
              <a:rPr lang="fr-FR" altLang="fr-FR" sz="1600" i="1"/>
              <a:t>Styrax benjoin</a:t>
            </a:r>
            <a:r>
              <a:rPr lang="fr-FR" altLang="fr-FR" sz="1600"/>
              <a:t>) </a:t>
            </a:r>
            <a:r>
              <a:rPr lang="fr-FR" altLang="fr-FR" sz="1600">
                <a:solidFill>
                  <a:srgbClr val="008000"/>
                </a:solidFill>
              </a:rPr>
              <a:t>($$)</a:t>
            </a:r>
            <a:r>
              <a:rPr lang="fr-FR" altLang="fr-FR" sz="1600"/>
              <a:t>, bois de santal </a:t>
            </a:r>
            <a:r>
              <a:rPr lang="fr-FR" altLang="fr-FR" sz="1600">
                <a:solidFill>
                  <a:srgbClr val="008000"/>
                </a:solidFill>
              </a:rPr>
              <a:t>($$)</a:t>
            </a:r>
            <a:r>
              <a:rPr lang="fr-FR" altLang="fr-FR" sz="1600"/>
              <a:t>, acajou (</a:t>
            </a:r>
            <a:r>
              <a:rPr lang="fr-FR" altLang="fr-FR" sz="1600" i="1"/>
              <a:t>Swietenia macrophylla</a:t>
            </a:r>
            <a:r>
              <a:rPr lang="fr-FR" altLang="fr-FR" sz="1600"/>
              <a:t>) </a:t>
            </a:r>
            <a:r>
              <a:rPr lang="fr-FR" altLang="fr-FR" sz="1600">
                <a:solidFill>
                  <a:srgbClr val="008000"/>
                </a:solidFill>
              </a:rPr>
              <a:t>($$)</a:t>
            </a:r>
            <a:r>
              <a:rPr lang="fr-FR" altLang="fr-FR" sz="1600"/>
              <a:t>, palmiers à sucre ou Palmier de Palmyre (</a:t>
            </a:r>
            <a:r>
              <a:rPr lang="fr-FR" altLang="fr-FR" sz="1600" i="1"/>
              <a:t>Borassus flabellifer</a:t>
            </a:r>
            <a:r>
              <a:rPr lang="fr-FR" altLang="fr-FR" sz="1600"/>
              <a:t>), des arbres fruitiers (durian, duku (</a:t>
            </a:r>
            <a:r>
              <a:rPr lang="fr-FR" altLang="fr-FR" sz="1600" i="1"/>
              <a:t>Lansium domesticum</a:t>
            </a:r>
            <a:r>
              <a:rPr lang="fr-FR" altLang="fr-FR" sz="1600"/>
              <a:t>), petai (</a:t>
            </a:r>
            <a:r>
              <a:rPr lang="fr-FR" altLang="fr-FR" sz="1600" i="1"/>
              <a:t>Parkia speciosa</a:t>
            </a:r>
            <a:r>
              <a:rPr lang="fr-FR" altLang="fr-FR" sz="1600"/>
              <a:t>), un arbre produisant des haricots fèves comestibles, bambous, lianes, épiphytes, caféiers </a:t>
            </a:r>
            <a:r>
              <a:rPr lang="fr-FR" altLang="fr-FR" sz="1600">
                <a:solidFill>
                  <a:srgbClr val="008000"/>
                </a:solidFill>
              </a:rPr>
              <a:t>($)</a:t>
            </a:r>
            <a:r>
              <a:rPr lang="fr-FR" altLang="fr-FR" sz="1600"/>
              <a:t>, cacaoyers </a:t>
            </a:r>
            <a:r>
              <a:rPr lang="fr-FR" altLang="fr-FR" sz="1600">
                <a:solidFill>
                  <a:srgbClr val="008000"/>
                </a:solidFill>
              </a:rPr>
              <a:t>($)</a:t>
            </a:r>
            <a:r>
              <a:rPr lang="fr-FR" altLang="fr-FR" sz="1600"/>
              <a:t>, poivriers </a:t>
            </a:r>
            <a:r>
              <a:rPr lang="fr-FR" altLang="fr-FR" sz="1600">
                <a:solidFill>
                  <a:srgbClr val="008000"/>
                </a:solidFill>
              </a:rPr>
              <a:t>($)</a:t>
            </a:r>
            <a:r>
              <a:rPr lang="fr-FR" altLang="fr-FR" sz="1600"/>
              <a:t>, vanille </a:t>
            </a:r>
            <a:r>
              <a:rPr lang="fr-FR" altLang="fr-FR" sz="1600">
                <a:solidFill>
                  <a:srgbClr val="008000"/>
                </a:solidFill>
              </a:rPr>
              <a:t>($)</a:t>
            </a:r>
            <a:r>
              <a:rPr lang="fr-FR" altLang="fr-FR" sz="1600"/>
              <a:t>, divers gingembres </a:t>
            </a:r>
            <a:r>
              <a:rPr lang="fr-FR" altLang="fr-FR" sz="1600">
                <a:solidFill>
                  <a:srgbClr val="008000"/>
                </a:solidFill>
              </a:rPr>
              <a:t>($$)</a:t>
            </a:r>
            <a:r>
              <a:rPr lang="fr-FR" altLang="fr-FR" sz="1600"/>
              <a:t>, manioc, taros, ignames </a:t>
            </a:r>
            <a:r>
              <a:rPr lang="fr-FR" altLang="fr-FR" sz="1600">
                <a:solidFill>
                  <a:srgbClr val="008000"/>
                </a:solidFill>
              </a:rPr>
              <a:t>($)</a:t>
            </a:r>
            <a:r>
              <a:rPr lang="fr-FR" altLang="fr-FR" sz="1600"/>
              <a:t>, Jelutong (</a:t>
            </a:r>
            <a:r>
              <a:rPr lang="fr-FR" altLang="fr-FR" sz="1600" i="1"/>
              <a:t>Dyera costulata </a:t>
            </a:r>
            <a:r>
              <a:rPr lang="fr-FR" altLang="fr-FR" sz="1600"/>
              <a:t>ou </a:t>
            </a:r>
            <a:r>
              <a:rPr lang="fr-FR" altLang="fr-FR" sz="1600" i="1"/>
              <a:t>Dyera</a:t>
            </a:r>
            <a:r>
              <a:rPr lang="fr-FR" altLang="fr-FR" sz="1600"/>
              <a:t> spp.) produisant un chewing gum </a:t>
            </a:r>
            <a:r>
              <a:rPr lang="fr-FR" altLang="fr-FR" sz="1600">
                <a:solidFill>
                  <a:srgbClr val="008000"/>
                </a:solidFill>
              </a:rPr>
              <a:t>($)</a:t>
            </a:r>
            <a:r>
              <a:rPr lang="fr-FR" altLang="fr-FR" sz="1600"/>
              <a:t>, caoutchouc (</a:t>
            </a:r>
            <a:r>
              <a:rPr lang="fr-FR" altLang="fr-FR" sz="1600" i="1"/>
              <a:t>Hevea brasiliensis</a:t>
            </a:r>
            <a:r>
              <a:rPr lang="fr-FR" altLang="fr-FR" sz="1600"/>
              <a:t>) </a:t>
            </a:r>
            <a:r>
              <a:rPr lang="fr-FR" altLang="fr-FR" sz="1600">
                <a:solidFill>
                  <a:srgbClr val="008000"/>
                </a:solidFill>
              </a:rPr>
              <a:t>($)</a:t>
            </a:r>
            <a:r>
              <a:rPr lang="fr-FR" altLang="fr-FR" sz="1600"/>
              <a:t>, Nyatoh (</a:t>
            </a:r>
            <a:r>
              <a:rPr lang="fr-FR" altLang="fr-FR" sz="1600" i="1"/>
              <a:t>Palaquium gutta </a:t>
            </a:r>
            <a:r>
              <a:rPr lang="fr-FR" altLang="fr-FR" sz="1600"/>
              <a:t>ou </a:t>
            </a:r>
            <a:r>
              <a:rPr lang="fr-FR" altLang="fr-FR" sz="1600" i="1"/>
              <a:t>Palaquium</a:t>
            </a:r>
            <a:r>
              <a:rPr lang="fr-FR" altLang="fr-FR" sz="1600"/>
              <a:t> spp., </a:t>
            </a:r>
            <a:r>
              <a:rPr lang="fr-FR" altLang="fr-FR" sz="1600" i="1"/>
              <a:t>Payena</a:t>
            </a:r>
            <a:r>
              <a:rPr lang="fr-FR" altLang="fr-FR" sz="1600"/>
              <a:t> spp.) produisant la gomme Gutta-percha </a:t>
            </a:r>
            <a:r>
              <a:rPr lang="fr-FR" altLang="fr-FR" sz="1600">
                <a:solidFill>
                  <a:srgbClr val="008000"/>
                </a:solidFill>
              </a:rPr>
              <a:t>($)</a:t>
            </a:r>
            <a:r>
              <a:rPr lang="fr-FR" altLang="fr-FR" sz="1600"/>
              <a:t>, noix de cajou </a:t>
            </a:r>
            <a:r>
              <a:rPr lang="fr-FR" altLang="fr-FR" sz="1600">
                <a:solidFill>
                  <a:srgbClr val="008000"/>
                </a:solidFill>
              </a:rPr>
              <a:t>($)</a:t>
            </a:r>
            <a:r>
              <a:rPr lang="fr-FR" altLang="fr-FR" sz="1600"/>
              <a:t>, noix de muscade </a:t>
            </a:r>
            <a:r>
              <a:rPr lang="fr-FR" altLang="fr-FR" sz="1600">
                <a:solidFill>
                  <a:srgbClr val="008000"/>
                </a:solidFill>
              </a:rPr>
              <a:t>($)</a:t>
            </a:r>
            <a:r>
              <a:rPr lang="fr-FR" altLang="fr-FR" sz="1600"/>
              <a:t>, cannelle </a:t>
            </a:r>
            <a:r>
              <a:rPr lang="fr-FR" altLang="fr-FR" sz="1600">
                <a:solidFill>
                  <a:srgbClr val="008000"/>
                </a:solidFill>
              </a:rPr>
              <a:t>($)</a:t>
            </a:r>
            <a:r>
              <a:rPr lang="fr-FR" altLang="fr-FR" sz="1600"/>
              <a:t>, clous de girofle </a:t>
            </a:r>
            <a:r>
              <a:rPr lang="fr-FR" altLang="fr-FR" sz="1600">
                <a:solidFill>
                  <a:srgbClr val="008000"/>
                </a:solidFill>
              </a:rPr>
              <a:t>($)</a:t>
            </a:r>
            <a:r>
              <a:rPr lang="fr-FR" altLang="fr-FR" sz="1600"/>
              <a:t>, Kluwek ou kepayang (</a:t>
            </a:r>
            <a:r>
              <a:rPr lang="fr-FR" altLang="fr-FR" sz="1600" i="1"/>
              <a:t>Pangium edule</a:t>
            </a:r>
            <a:r>
              <a:rPr lang="fr-FR" altLang="fr-FR" sz="1600"/>
              <a:t>), utilisé comme épice </a:t>
            </a:r>
            <a:r>
              <a:rPr lang="fr-FR" altLang="fr-FR" sz="1600">
                <a:solidFill>
                  <a:srgbClr val="008000"/>
                </a:solidFill>
              </a:rPr>
              <a:t>($)</a:t>
            </a:r>
            <a:r>
              <a:rPr lang="fr-FR" altLang="fr-FR" sz="1600"/>
              <a:t>, bancoulier (</a:t>
            </a:r>
            <a:r>
              <a:rPr lang="fr-FR" altLang="fr-FR" sz="1600" i="1"/>
              <a:t>Aleurites moluccana</a:t>
            </a:r>
            <a:r>
              <a:rPr lang="fr-FR" altLang="fr-FR" sz="1600"/>
              <a:t>), produisant une huile (utilisée pour l'éclairage, la peintures, le vernis) </a:t>
            </a:r>
            <a:r>
              <a:rPr lang="fr-FR" altLang="fr-FR" sz="1600">
                <a:solidFill>
                  <a:srgbClr val="008000"/>
                </a:solidFill>
              </a:rPr>
              <a:t>($)</a:t>
            </a:r>
            <a:r>
              <a:rPr lang="fr-FR" altLang="fr-FR" sz="1600"/>
              <a:t>, sagou (palmier alimentaire), rotin (plusieurs types), des plantes médicinales … et, dans les clairières ou bas-fonds, des rizières pluviales.</a:t>
            </a:r>
          </a:p>
          <a:p>
            <a:pPr algn="just" eaLnBrk="1" hangingPunct="1">
              <a:spcBef>
                <a:spcPct val="0"/>
              </a:spcBef>
              <a:buFontTx/>
              <a:buNone/>
            </a:pPr>
            <a:endParaRPr lang="fr-FR" altLang="fr-FR" sz="1600"/>
          </a:p>
          <a:p>
            <a:pPr algn="just" eaLnBrk="1" hangingPunct="1">
              <a:spcBef>
                <a:spcPct val="0"/>
              </a:spcBef>
              <a:buFontTx/>
              <a:buNone/>
            </a:pPr>
            <a:r>
              <a:rPr lang="fr-FR" altLang="fr-FR" sz="1300"/>
              <a:t>(°) de la région de Krui (également appelée Pesisir) sur la côte ouest de la province de Lampung (Sud de Sumatra, Indonésie).</a:t>
            </a:r>
          </a:p>
        </p:txBody>
      </p:sp>
      <p:sp>
        <p:nvSpPr>
          <p:cNvPr id="23558" name="Rectangle 6"/>
          <p:cNvSpPr>
            <a:spLocks noChangeArrowheads="1"/>
          </p:cNvSpPr>
          <p:nvPr/>
        </p:nvSpPr>
        <p:spPr bwMode="auto">
          <a:xfrm>
            <a:off x="1703388" y="6237288"/>
            <a:ext cx="3384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t>Vue intérieure de l'agroforêt à damar </a:t>
            </a:r>
          </a:p>
          <a:p>
            <a:pPr algn="ctr" eaLnBrk="1" hangingPunct="1">
              <a:spcBef>
                <a:spcPct val="0"/>
              </a:spcBef>
              <a:buFontTx/>
              <a:buNone/>
            </a:pPr>
            <a:r>
              <a:rPr lang="fr-FR" altLang="fr-FR" sz="1200"/>
              <a:t>Source : </a:t>
            </a:r>
            <a:r>
              <a:rPr lang="fr-FR" altLang="fr-FR" sz="1200">
                <a:hlinkClick r:id="rId4"/>
              </a:rPr>
              <a:t>http://id.wikipedia.org/wiki/Hutan_rakyat</a:t>
            </a:r>
            <a:r>
              <a:rPr lang="fr-FR" altLang="fr-FR" sz="1200"/>
              <a:t> </a:t>
            </a:r>
          </a:p>
        </p:txBody>
      </p:sp>
      <p:sp>
        <p:nvSpPr>
          <p:cNvPr id="23559" name="Rectangle 9"/>
          <p:cNvSpPr>
            <a:spLocks noChangeArrowheads="1"/>
          </p:cNvSpPr>
          <p:nvPr/>
        </p:nvSpPr>
        <p:spPr bwMode="auto">
          <a:xfrm>
            <a:off x="6546850" y="5765800"/>
            <a:ext cx="3240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fr-FR" altLang="fr-FR" sz="1200"/>
              <a:t>Récolte du damar mata kucing produit par </a:t>
            </a:r>
            <a:r>
              <a:rPr lang="fr-FR" altLang="fr-FR" sz="1200" i="1"/>
              <a:t>Shorea javanica </a:t>
            </a:r>
            <a:r>
              <a:rPr lang="fr-FR" altLang="fr-FR" sz="1200"/>
              <a:t>à Sumatra (dessin G. Michon).</a:t>
            </a:r>
          </a:p>
        </p:txBody>
      </p:sp>
      <p:sp>
        <p:nvSpPr>
          <p:cNvPr id="23560" name="Rectangle 10"/>
          <p:cNvSpPr>
            <a:spLocks noChangeArrowheads="1"/>
          </p:cNvSpPr>
          <p:nvPr/>
        </p:nvSpPr>
        <p:spPr bwMode="auto">
          <a:xfrm>
            <a:off x="5106988" y="6199188"/>
            <a:ext cx="4787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t>Les </a:t>
            </a:r>
            <a:r>
              <a:rPr lang="fr-FR" altLang="fr-FR" sz="1200" i="1"/>
              <a:t>damar mata kucing </a:t>
            </a:r>
            <a:r>
              <a:rPr lang="fr-FR" altLang="fr-FR" sz="1200"/>
              <a:t>(damar oeil-de-chat), exsudats de résines claires de qualité supérieure, sont récoltées par incision de l'écorce (voir figure).</a:t>
            </a:r>
          </a:p>
        </p:txBody>
      </p:sp>
      <p:pic>
        <p:nvPicPr>
          <p:cNvPr id="23561" name="Image 11" descr="agroforet-a-dama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03388" y="4160838"/>
            <a:ext cx="3240087"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5" descr="C:\Users\LISAN\Pictures\agroforets\Récolte du damar mata kucing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2888" y="4254500"/>
            <a:ext cx="137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6" descr="C:\Users\LISAN\Pictures\agroforets\Récolte du damar mata kucing_s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07213" y="4183063"/>
            <a:ext cx="2808287"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u numéro de diapositive 1"/>
          <p:cNvSpPr>
            <a:spLocks noGrp="1"/>
          </p:cNvSpPr>
          <p:nvPr>
            <p:ph type="sldNum" sz="quarter" idx="12"/>
          </p:nvPr>
        </p:nvSpPr>
        <p:spPr bwMode="auto">
          <a:xfrm>
            <a:off x="119063" y="6319838"/>
            <a:ext cx="658812" cy="266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336A55D-9418-40B4-8DFA-8F88B1349B7A}" type="slidenum">
              <a:rPr lang="fr-FR" altLang="fr-FR" sz="1200" smtClean="0">
                <a:solidFill>
                  <a:srgbClr val="898989"/>
                </a:solidFill>
              </a:rPr>
              <a:pPr>
                <a:spcBef>
                  <a:spcPct val="0"/>
                </a:spcBef>
                <a:buFontTx/>
                <a:buNone/>
              </a:pPr>
              <a:t>22</a:t>
            </a:fld>
            <a:endParaRPr lang="fr-FR" altLang="fr-FR" sz="1200" smtClean="0">
              <a:solidFill>
                <a:srgbClr val="898989"/>
              </a:solidFill>
            </a:endParaRPr>
          </a:p>
        </p:txBody>
      </p:sp>
      <p:sp>
        <p:nvSpPr>
          <p:cNvPr id="25603" name="WordArt 2"/>
          <p:cNvSpPr>
            <a:spLocks noChangeArrowheads="1" noChangeShapeType="1" noTextEdit="1"/>
          </p:cNvSpPr>
          <p:nvPr/>
        </p:nvSpPr>
        <p:spPr bwMode="auto">
          <a:xfrm>
            <a:off x="1631950" y="134938"/>
            <a:ext cx="8712200" cy="360362"/>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pic>
        <p:nvPicPr>
          <p:cNvPr id="25604" name="Picture 3" descr="C:\Users\LISAN\Pictures\agroforets\Schéma d-établissement des agroforêts à damar1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225" y="957263"/>
            <a:ext cx="4648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ZoneTexte 8"/>
          <p:cNvSpPr txBox="1">
            <a:spLocks noChangeArrowheads="1"/>
          </p:cNvSpPr>
          <p:nvPr/>
        </p:nvSpPr>
        <p:spPr bwMode="auto">
          <a:xfrm>
            <a:off x="6167438" y="1125538"/>
            <a:ext cx="5761037"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200" u="sng"/>
              <a:t>Schéma d'établissement des agroforêts à damar </a:t>
            </a:r>
            <a:r>
              <a:rPr lang="fr-FR" altLang="fr-FR" sz="1200"/>
              <a:t>: le ladang (°) est ouvert sur d'anciennes jachères arborées, et planté en riz pluvial et en poivriers (à l'année 1). Les damar, après un passage en pépinière pendant que les poivriers commencent à produire (b : années 2 à 3), sont plantés au cours de la quatrième année (c), et bénéficient des soins apportés aux poivriers jusqu'à ce que ces derniers soient abandonnés (d : années 8-10). Les damar se développent alors au sein de la végétation secondaire jusqu'à leur entrée en production vers l'âge de 25 ans (e). La mosaïque de champs temporaires et de jachères arborées, caractéristique de l'agriculture sur brûlis, est maintenant remplacée par une couverture arborée permanente, l'agroforêt à damar (f). </a:t>
            </a:r>
          </a:p>
        </p:txBody>
      </p:sp>
      <p:sp>
        <p:nvSpPr>
          <p:cNvPr id="25606" name="ZoneTexte 9"/>
          <p:cNvSpPr txBox="1">
            <a:spLocks noChangeArrowheads="1"/>
          </p:cNvSpPr>
          <p:nvPr/>
        </p:nvSpPr>
        <p:spPr bwMode="auto">
          <a:xfrm>
            <a:off x="1114425" y="960438"/>
            <a:ext cx="3127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000"/>
              <a:t>a) </a:t>
            </a:r>
          </a:p>
        </p:txBody>
      </p:sp>
      <p:sp>
        <p:nvSpPr>
          <p:cNvPr id="25607" name="ZoneTexte 11"/>
          <p:cNvSpPr txBox="1">
            <a:spLocks noChangeArrowheads="1"/>
          </p:cNvSpPr>
          <p:nvPr/>
        </p:nvSpPr>
        <p:spPr bwMode="auto">
          <a:xfrm>
            <a:off x="263525" y="4437063"/>
            <a:ext cx="604837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200"/>
              <a:t>(°) Dans le domaine de </a:t>
            </a:r>
            <a:r>
              <a:rPr lang="fr-FR" altLang="fr-FR" sz="1200">
                <a:hlinkClick r:id="rId3" tooltip="Agriculture"/>
              </a:rPr>
              <a:t>l'agriculture</a:t>
            </a:r>
            <a:r>
              <a:rPr lang="fr-FR" altLang="fr-FR" sz="1200"/>
              <a:t>, le  mot ladang [ou </a:t>
            </a:r>
            <a:r>
              <a:rPr lang="fr-FR" altLang="fr-FR" sz="1200" b="1"/>
              <a:t>champ</a:t>
            </a:r>
            <a:r>
              <a:rPr lang="fr-FR" altLang="fr-FR" sz="1200"/>
              <a:t> en indonésien] se réfère généralement à une zone de terrain clos ou autrement, et utilisé à des fins agricoles, tels que:</a:t>
            </a:r>
          </a:p>
          <a:p>
            <a:pPr algn="just" eaLnBrk="1" hangingPunct="1">
              <a:spcBef>
                <a:spcPct val="0"/>
              </a:spcBef>
              <a:buFontTx/>
              <a:buNone/>
            </a:pPr>
            <a:endParaRPr lang="fr-FR" altLang="fr-FR" sz="1200"/>
          </a:p>
          <a:p>
            <a:pPr algn="just" eaLnBrk="1" hangingPunct="1">
              <a:spcBef>
                <a:spcPct val="0"/>
              </a:spcBef>
            </a:pPr>
            <a:r>
              <a:rPr lang="fr-FR" altLang="fr-FR" sz="1200"/>
              <a:t> La culture </a:t>
            </a:r>
            <a:r>
              <a:rPr lang="fr-FR" altLang="fr-FR" sz="1200">
                <a:hlinkClick r:id="rId4" tooltip="Plantes"/>
              </a:rPr>
              <a:t>de plantes</a:t>
            </a:r>
            <a:endParaRPr lang="fr-FR" altLang="fr-FR" sz="1200"/>
          </a:p>
          <a:p>
            <a:pPr algn="just" eaLnBrk="1" hangingPunct="1">
              <a:spcBef>
                <a:spcPct val="0"/>
              </a:spcBef>
            </a:pPr>
            <a:r>
              <a:rPr lang="fr-FR" altLang="fr-FR" sz="1200"/>
              <a:t> Utiliser comme </a:t>
            </a:r>
            <a:r>
              <a:rPr lang="fr-FR" altLang="fr-FR" sz="1200">
                <a:hlinkClick r:id="rId5" tooltip="Pâturage"/>
              </a:rPr>
              <a:t>pâturage</a:t>
            </a:r>
            <a:r>
              <a:rPr lang="fr-FR" altLang="fr-FR" sz="1200"/>
              <a:t> ou, en général, une enceinte </a:t>
            </a:r>
            <a:r>
              <a:rPr lang="fr-FR" altLang="fr-FR" sz="1200">
                <a:hlinkClick r:id="rId6" tooltip="Bétail"/>
              </a:rPr>
              <a:t>de l'élevage</a:t>
            </a:r>
            <a:endParaRPr lang="fr-FR" altLang="fr-FR" sz="1200"/>
          </a:p>
          <a:p>
            <a:pPr algn="just" eaLnBrk="1" hangingPunct="1">
              <a:spcBef>
                <a:spcPct val="0"/>
              </a:spcBef>
            </a:pPr>
            <a:r>
              <a:rPr lang="fr-FR" altLang="fr-FR" sz="1200"/>
              <a:t> Étendue artificielle de terre est laissée en </a:t>
            </a:r>
            <a:r>
              <a:rPr lang="fr-FR" altLang="fr-FR" sz="1200">
                <a:hlinkClick r:id="rId7" tooltip="Terre"/>
              </a:rPr>
              <a:t>terre</a:t>
            </a:r>
            <a:r>
              <a:rPr lang="fr-FR" altLang="fr-FR" sz="1200"/>
              <a:t> vacant ou </a:t>
            </a:r>
            <a:r>
              <a:rPr lang="fr-FR" altLang="fr-FR" sz="1200">
                <a:hlinkClick r:id="rId8" tooltip="Le sol fertile"/>
              </a:rPr>
              <a:t>un sol fertile</a:t>
            </a:r>
            <a:endParaRPr lang="fr-FR" altLang="fr-FR" sz="1200"/>
          </a:p>
          <a:p>
            <a:pPr algn="just" eaLnBrk="1" hangingPunct="1">
              <a:spcBef>
                <a:spcPct val="0"/>
              </a:spcBef>
              <a:buFontTx/>
              <a:buNone/>
            </a:pPr>
            <a:endParaRPr lang="fr-FR" altLang="fr-FR" sz="1000"/>
          </a:p>
          <a:p>
            <a:pPr algn="just" eaLnBrk="1" hangingPunct="1">
              <a:spcBef>
                <a:spcPct val="0"/>
              </a:spcBef>
              <a:buFontTx/>
              <a:buNone/>
            </a:pPr>
            <a:r>
              <a:rPr lang="fr-FR" altLang="fr-FR" sz="1000"/>
              <a:t>Source : </a:t>
            </a:r>
            <a:r>
              <a:rPr lang="fr-FR" altLang="fr-FR" sz="1000">
                <a:hlinkClick r:id="rId9"/>
              </a:rPr>
              <a:t>http://id.wikipedia.org/wiki/Ladang</a:t>
            </a:r>
            <a:r>
              <a:rPr lang="fr-FR" altLang="fr-FR" sz="1000"/>
              <a:t> </a:t>
            </a:r>
          </a:p>
          <a:p>
            <a:pPr eaLnBrk="1" hangingPunct="1">
              <a:spcBef>
                <a:spcPct val="0"/>
              </a:spcBef>
              <a:buFontTx/>
              <a:buNone/>
            </a:pPr>
            <a:endParaRPr lang="fr-FR" altLang="fr-FR" sz="1000"/>
          </a:p>
        </p:txBody>
      </p:sp>
      <p:sp>
        <p:nvSpPr>
          <p:cNvPr id="25608" name="Rectangle 12"/>
          <p:cNvSpPr>
            <a:spLocks noChangeArrowheads="1"/>
          </p:cNvSpPr>
          <p:nvPr/>
        </p:nvSpPr>
        <p:spPr bwMode="auto">
          <a:xfrm>
            <a:off x="1271588" y="5995988"/>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u="sng"/>
              <a:t>Schéma d'établissement des agroforêts à damar (Sud de Sumatra, Indonésie). </a:t>
            </a:r>
            <a:endParaRPr lang="fr-FR" altLang="fr-FR" sz="1800"/>
          </a:p>
        </p:txBody>
      </p:sp>
      <p:sp>
        <p:nvSpPr>
          <p:cNvPr id="25609" name="Rectangle 3"/>
          <p:cNvSpPr>
            <a:spLocks noChangeArrowheads="1"/>
          </p:cNvSpPr>
          <p:nvPr/>
        </p:nvSpPr>
        <p:spPr bwMode="auto">
          <a:xfrm>
            <a:off x="9525" y="587375"/>
            <a:ext cx="1112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rPr>
              <a:t>6) </a:t>
            </a:r>
            <a:r>
              <a:rPr lang="fr-FR" altLang="fr-FR" sz="1800" b="1" u="sng">
                <a:solidFill>
                  <a:srgbClr val="6600CC"/>
                </a:solidFill>
              </a:rPr>
              <a:t>Exemple de l’agroforêt à damar</a:t>
            </a:r>
            <a:r>
              <a:rPr lang="fr-FR" altLang="fr-FR" sz="1800" b="1" u="sng">
                <a:solidFill>
                  <a:srgbClr val="7030A0"/>
                </a:solidFill>
              </a:rPr>
              <a:t>  (Indonésie) (suite)</a:t>
            </a:r>
            <a:endParaRPr lang="fr-FR" altLang="fr-FR" sz="1800" u="sng"/>
          </a:p>
        </p:txBody>
      </p:sp>
      <p:pic>
        <p:nvPicPr>
          <p:cNvPr id="25610" name="Imag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688138" y="2909888"/>
            <a:ext cx="5240337"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1" name="ZoneTexte 10"/>
          <p:cNvSpPr txBox="1">
            <a:spLocks noChangeArrowheads="1"/>
          </p:cNvSpPr>
          <p:nvPr/>
        </p:nvSpPr>
        <p:spPr bwMode="auto">
          <a:xfrm>
            <a:off x="6608763" y="2954338"/>
            <a:ext cx="3190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000"/>
              <a:t>d)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1"/>
          <p:cNvSpPr>
            <a:spLocks noGrp="1"/>
          </p:cNvSpPr>
          <p:nvPr>
            <p:ph type="sldNum" sz="quarter" idx="12"/>
          </p:nvPr>
        </p:nvSpPr>
        <p:spPr bwMode="auto">
          <a:xfrm>
            <a:off x="11352213" y="298450"/>
            <a:ext cx="431800" cy="28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fld id="{0CE97544-FB67-437D-B4DF-0300E3F300F4}" type="slidenum">
              <a:rPr lang="fr-FR" altLang="fr-FR" sz="1200" smtClean="0">
                <a:solidFill>
                  <a:srgbClr val="898989"/>
                </a:solidFill>
              </a:rPr>
              <a:pPr algn="l">
                <a:spcBef>
                  <a:spcPct val="0"/>
                </a:spcBef>
                <a:buFontTx/>
                <a:buNone/>
              </a:pPr>
              <a:t>23</a:t>
            </a:fld>
            <a:endParaRPr lang="fr-FR" altLang="fr-FR" sz="1200" smtClean="0">
              <a:solidFill>
                <a:srgbClr val="898989"/>
              </a:solidFill>
            </a:endParaRPr>
          </a:p>
        </p:txBody>
      </p:sp>
      <p:sp>
        <p:nvSpPr>
          <p:cNvPr id="26627" name="WordArt 2"/>
          <p:cNvSpPr>
            <a:spLocks noChangeArrowheads="1" noChangeShapeType="1" noTextEdit="1"/>
          </p:cNvSpPr>
          <p:nvPr/>
        </p:nvSpPr>
        <p:spPr bwMode="auto">
          <a:xfrm>
            <a:off x="1774825" y="188913"/>
            <a:ext cx="8713788" cy="360362"/>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26628" name="Rectangle 3"/>
          <p:cNvSpPr>
            <a:spLocks noChangeArrowheads="1"/>
          </p:cNvSpPr>
          <p:nvPr/>
        </p:nvSpPr>
        <p:spPr bwMode="auto">
          <a:xfrm>
            <a:off x="53975" y="587375"/>
            <a:ext cx="5203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rPr>
              <a:t>6) </a:t>
            </a:r>
            <a:r>
              <a:rPr lang="fr-FR" altLang="fr-FR" sz="1800" b="1" u="sng">
                <a:solidFill>
                  <a:srgbClr val="6600CC"/>
                </a:solidFill>
              </a:rPr>
              <a:t>Exemple de l’agroforêt à damar </a:t>
            </a:r>
            <a:r>
              <a:rPr lang="fr-FR" altLang="fr-FR" sz="1800" b="1" u="sng">
                <a:solidFill>
                  <a:srgbClr val="7030A0"/>
                </a:solidFill>
              </a:rPr>
              <a:t>(Indonésie) (suite)</a:t>
            </a:r>
            <a:endParaRPr lang="fr-FR" altLang="fr-FR" sz="1800"/>
          </a:p>
        </p:txBody>
      </p:sp>
      <p:pic>
        <p:nvPicPr>
          <p:cNvPr id="26629" name="Image 4" descr="lada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981075"/>
            <a:ext cx="223202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ZoneTexte 5"/>
          <p:cNvSpPr txBox="1">
            <a:spLocks noChangeArrowheads="1"/>
          </p:cNvSpPr>
          <p:nvPr/>
        </p:nvSpPr>
        <p:spPr bwMode="auto">
          <a:xfrm>
            <a:off x="1847850" y="2420938"/>
            <a:ext cx="20193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t>Ladang [champ] en Indonésie</a:t>
            </a:r>
          </a:p>
        </p:txBody>
      </p:sp>
      <p:pic>
        <p:nvPicPr>
          <p:cNvPr id="26631" name="Image 6" descr="Aleurites moluccan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8438" y="981075"/>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Rectangle 7"/>
          <p:cNvSpPr>
            <a:spLocks noChangeArrowheads="1"/>
          </p:cNvSpPr>
          <p:nvPr/>
        </p:nvSpPr>
        <p:spPr bwMode="auto">
          <a:xfrm>
            <a:off x="4127500" y="2420938"/>
            <a:ext cx="1649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i="1"/>
              <a:t>Aleurites moluccana </a:t>
            </a:r>
            <a:r>
              <a:rPr lang="fr-FR" altLang="fr-FR" sz="1200">
                <a:solidFill>
                  <a:srgbClr val="008000"/>
                </a:solidFill>
              </a:rPr>
              <a:t>($)</a:t>
            </a:r>
            <a:endParaRPr lang="fr-FR" altLang="fr-FR" sz="1200" i="1"/>
          </a:p>
        </p:txBody>
      </p:sp>
      <p:pic>
        <p:nvPicPr>
          <p:cNvPr id="26633" name="Picture 2" descr="C:\Users\LISAN\Pictures\agroforets\Shorea javanic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0175" y="815975"/>
            <a:ext cx="1323975"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3" descr="C:\Users\LISAN\Pictures\agroforets\Shorea javanica_feuil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6225" y="755650"/>
            <a:ext cx="115252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Rectangle 10"/>
          <p:cNvSpPr>
            <a:spLocks noChangeArrowheads="1"/>
          </p:cNvSpPr>
          <p:nvPr/>
        </p:nvSpPr>
        <p:spPr bwMode="auto">
          <a:xfrm>
            <a:off x="8010525" y="2492375"/>
            <a:ext cx="2000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t>Damar (</a:t>
            </a:r>
            <a:r>
              <a:rPr lang="fr-FR" altLang="fr-FR" sz="1200" i="1"/>
              <a:t>Shorea javanica</a:t>
            </a:r>
            <a:r>
              <a:rPr lang="fr-FR" altLang="fr-FR" sz="1200"/>
              <a:t>) </a:t>
            </a:r>
            <a:r>
              <a:rPr lang="fr-FR" altLang="fr-FR" sz="1200">
                <a:solidFill>
                  <a:srgbClr val="008000"/>
                </a:solidFill>
              </a:rPr>
              <a:t>($$)</a:t>
            </a:r>
            <a:endParaRPr lang="fr-FR" altLang="fr-FR" sz="1200"/>
          </a:p>
        </p:txBody>
      </p:sp>
      <p:sp>
        <p:nvSpPr>
          <p:cNvPr id="26636" name="Rectangle 11"/>
          <p:cNvSpPr>
            <a:spLocks noChangeArrowheads="1"/>
          </p:cNvSpPr>
          <p:nvPr/>
        </p:nvSpPr>
        <p:spPr bwMode="auto">
          <a:xfrm>
            <a:off x="6167438" y="2349500"/>
            <a:ext cx="1068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t>Encens </a:t>
            </a:r>
            <a:r>
              <a:rPr lang="fr-FR" altLang="fr-FR" sz="1200">
                <a:solidFill>
                  <a:srgbClr val="008000"/>
                </a:solidFill>
              </a:rPr>
              <a:t>($$)</a:t>
            </a:r>
            <a:endParaRPr lang="fr-FR" altLang="fr-FR" sz="1200"/>
          </a:p>
          <a:p>
            <a:pPr algn="ctr" eaLnBrk="1" hangingPunct="1">
              <a:spcBef>
                <a:spcPct val="0"/>
              </a:spcBef>
              <a:buFontTx/>
              <a:buNone/>
            </a:pPr>
            <a:r>
              <a:rPr lang="fr-FR" altLang="fr-FR" sz="1200" i="1"/>
              <a:t>Styrax benjoin</a:t>
            </a:r>
            <a:endParaRPr lang="fr-FR" altLang="fr-FR" sz="1200"/>
          </a:p>
        </p:txBody>
      </p:sp>
      <p:pic>
        <p:nvPicPr>
          <p:cNvPr id="26637" name="Picture 5" descr="C:\Users\LISAN\Pictures\agroforets\Styrax benjoin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4563" y="981075"/>
            <a:ext cx="13906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8" name="Rectangle 18"/>
          <p:cNvSpPr>
            <a:spLocks noChangeArrowheads="1"/>
          </p:cNvSpPr>
          <p:nvPr/>
        </p:nvSpPr>
        <p:spPr bwMode="auto">
          <a:xfrm>
            <a:off x="4441825" y="3860800"/>
            <a:ext cx="1339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t>Bois de Santal </a:t>
            </a:r>
            <a:r>
              <a:rPr lang="fr-FR" altLang="fr-FR" sz="1200">
                <a:solidFill>
                  <a:srgbClr val="008000"/>
                </a:solidFill>
              </a:rPr>
              <a:t>($$)</a:t>
            </a:r>
            <a:endParaRPr lang="fr-FR" altLang="fr-FR" sz="1200"/>
          </a:p>
          <a:p>
            <a:pPr algn="ctr" eaLnBrk="1" hangingPunct="1">
              <a:spcBef>
                <a:spcPct val="0"/>
              </a:spcBef>
              <a:buFontTx/>
              <a:buNone/>
            </a:pPr>
            <a:r>
              <a:rPr lang="fr-FR" altLang="fr-FR" sz="1200" i="1"/>
              <a:t>Santalum album</a:t>
            </a:r>
            <a:endParaRPr lang="fr-FR" altLang="fr-FR" sz="1200"/>
          </a:p>
        </p:txBody>
      </p:sp>
      <p:pic>
        <p:nvPicPr>
          <p:cNvPr id="26639" name="Picture 8" descr="C:\Users\LISAN\Pictures\agroforets\Santalum album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3838" y="2781300"/>
            <a:ext cx="8191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9" descr="C:\Users\LISAN\Pictures\agroforets\Santalum album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9875" y="2781300"/>
            <a:ext cx="10858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1" name="Rectangle 21"/>
          <p:cNvSpPr>
            <a:spLocks noChangeArrowheads="1"/>
          </p:cNvSpPr>
          <p:nvPr/>
        </p:nvSpPr>
        <p:spPr bwMode="auto">
          <a:xfrm>
            <a:off x="2063750" y="6237288"/>
            <a:ext cx="1590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t>↑ Acajou </a:t>
            </a:r>
            <a:r>
              <a:rPr lang="fr-FR" altLang="fr-FR" sz="1200">
                <a:solidFill>
                  <a:srgbClr val="008000"/>
                </a:solidFill>
              </a:rPr>
              <a:t>($$)</a:t>
            </a:r>
            <a:endParaRPr lang="fr-FR" altLang="fr-FR" sz="1200"/>
          </a:p>
          <a:p>
            <a:pPr eaLnBrk="1" hangingPunct="1">
              <a:spcBef>
                <a:spcPct val="0"/>
              </a:spcBef>
              <a:buFontTx/>
              <a:buNone/>
            </a:pPr>
            <a:r>
              <a:rPr lang="fr-FR" altLang="fr-FR" sz="1200" i="1"/>
              <a:t>Swietenia macrophylla</a:t>
            </a:r>
          </a:p>
        </p:txBody>
      </p:sp>
      <p:pic>
        <p:nvPicPr>
          <p:cNvPr id="26642" name="Picture 10" descr="C:\Users\LISAN\Pictures\agroforets\swietenia macrophyll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7850" y="4221163"/>
            <a:ext cx="1301750"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3" name="Rectangle 23"/>
          <p:cNvSpPr>
            <a:spLocks noChangeArrowheads="1"/>
          </p:cNvSpPr>
          <p:nvPr/>
        </p:nvSpPr>
        <p:spPr bwMode="auto">
          <a:xfrm>
            <a:off x="3863975" y="6237288"/>
            <a:ext cx="1358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t>Palmier à sucre</a:t>
            </a:r>
          </a:p>
          <a:p>
            <a:pPr algn="ctr" eaLnBrk="1" hangingPunct="1">
              <a:spcBef>
                <a:spcPct val="0"/>
              </a:spcBef>
              <a:buFontTx/>
              <a:buNone/>
            </a:pPr>
            <a:r>
              <a:rPr lang="fr-FR" altLang="fr-FR" sz="1200" i="1"/>
              <a:t>Borassus flabellifer</a:t>
            </a:r>
          </a:p>
        </p:txBody>
      </p:sp>
      <p:pic>
        <p:nvPicPr>
          <p:cNvPr id="26644" name="Picture 11" descr="C:\Users\LISAN\Pictures\agroforets\Borassus flabellifer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1675" y="4365625"/>
            <a:ext cx="1255713"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5" name="Picture 12" descr="C:\Users\LISAN\Pictures\agroforets\Borassus flabellifer.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32175" y="4365625"/>
            <a:ext cx="93345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6" name="Rectangle 26"/>
          <p:cNvSpPr>
            <a:spLocks noChangeArrowheads="1"/>
          </p:cNvSpPr>
          <p:nvPr/>
        </p:nvSpPr>
        <p:spPr bwMode="auto">
          <a:xfrm>
            <a:off x="5880100" y="6381750"/>
            <a:ext cx="2176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t>Durian, fruit du </a:t>
            </a:r>
            <a:r>
              <a:rPr lang="fr-FR" altLang="fr-FR" sz="1200" i="1"/>
              <a:t>Durio zibethinus</a:t>
            </a:r>
          </a:p>
        </p:txBody>
      </p:sp>
      <p:pic>
        <p:nvPicPr>
          <p:cNvPr id="26647" name="Picture 13" descr="C:\Users\LISAN\Pictures\agroforets\durio zibethinus.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24563" y="4581525"/>
            <a:ext cx="194310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8" name="Picture 14" descr="C:\Users\LISAN\Pictures\agroforets\durian.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56363" y="3357563"/>
            <a:ext cx="1535112"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9" name="Rectangle 29"/>
          <p:cNvSpPr>
            <a:spLocks noChangeArrowheads="1"/>
          </p:cNvSpPr>
          <p:nvPr/>
        </p:nvSpPr>
        <p:spPr bwMode="auto">
          <a:xfrm>
            <a:off x="8183563" y="6453188"/>
            <a:ext cx="23717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t>Duku, fruit du </a:t>
            </a:r>
            <a:r>
              <a:rPr lang="fr-FR" altLang="fr-FR" sz="1200" i="1"/>
              <a:t>Lansium domesticum</a:t>
            </a:r>
          </a:p>
        </p:txBody>
      </p:sp>
      <p:pic>
        <p:nvPicPr>
          <p:cNvPr id="26650" name="Picture 15" descr="C:\Users\LISAN\Pictures\agroforets\Lansium domesticum2.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409113" y="4652963"/>
            <a:ext cx="10001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1" name="Picture 16" descr="C:\Users\LISAN\Pictures\agroforets\Lansium domesticum.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37550" y="4652963"/>
            <a:ext cx="985838" cy="17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2" name="Rectangle 32"/>
          <p:cNvSpPr>
            <a:spLocks noChangeArrowheads="1"/>
          </p:cNvSpPr>
          <p:nvPr/>
        </p:nvSpPr>
        <p:spPr bwMode="auto">
          <a:xfrm>
            <a:off x="8616950" y="4292600"/>
            <a:ext cx="15827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t>petai (</a:t>
            </a:r>
            <a:r>
              <a:rPr lang="fr-FR" altLang="fr-FR" sz="1200" i="1"/>
              <a:t>Parkia speciosa</a:t>
            </a:r>
            <a:r>
              <a:rPr lang="fr-FR" altLang="fr-FR" sz="1200"/>
              <a:t>)</a:t>
            </a:r>
          </a:p>
        </p:txBody>
      </p:sp>
      <p:pic>
        <p:nvPicPr>
          <p:cNvPr id="26653" name="Picture 17" descr="C:\Users\LISAN\Pictures\agroforets\Parkia speciosa2.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336088" y="2860675"/>
            <a:ext cx="1081087"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4" name="Picture 18" descr="C:\Users\LISAN\Pictures\agroforets\Parkia speciosa1.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83563" y="2828925"/>
            <a:ext cx="11049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5" name="Picture 34" descr="C:\Users\LISAN\Pictures\agroforets\anacardier_s.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63750" y="2708275"/>
            <a:ext cx="14859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6" name="ZoneTexte 34"/>
          <p:cNvSpPr txBox="1">
            <a:spLocks noChangeArrowheads="1"/>
          </p:cNvSpPr>
          <p:nvPr/>
        </p:nvSpPr>
        <p:spPr bwMode="auto">
          <a:xfrm>
            <a:off x="1774825" y="3832225"/>
            <a:ext cx="2087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t>Anacardier (noix de cajou) </a:t>
            </a:r>
            <a:r>
              <a:rPr lang="fr-FR" altLang="fr-FR" sz="1200">
                <a:solidFill>
                  <a:srgbClr val="008000"/>
                </a:solidFill>
              </a:rPr>
              <a:t>($)</a:t>
            </a:r>
            <a:endParaRPr lang="fr-FR" altLang="fr-FR" sz="1200"/>
          </a:p>
          <a:p>
            <a:pPr algn="ctr" eaLnBrk="1" hangingPunct="1">
              <a:spcBef>
                <a:spcPct val="0"/>
              </a:spcBef>
              <a:buFontTx/>
              <a:buNone/>
            </a:pPr>
            <a:r>
              <a:rPr lang="fr-FR" altLang="fr-FR" sz="1200"/>
              <a:t>(</a:t>
            </a:r>
            <a:r>
              <a:rPr lang="fr-FR" altLang="fr-FR" sz="1200" i="1"/>
              <a:t>Anacardium occidentale</a:t>
            </a:r>
            <a:r>
              <a:rPr lang="fr-FR" altLang="fr-FR" sz="1200"/>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numéro de diapositive 1"/>
          <p:cNvSpPr>
            <a:spLocks noGrp="1"/>
          </p:cNvSpPr>
          <p:nvPr>
            <p:ph type="sldNum" sz="quarter" idx="12"/>
          </p:nvPr>
        </p:nvSpPr>
        <p:spPr bwMode="auto">
          <a:xfrm>
            <a:off x="11352213" y="234950"/>
            <a:ext cx="369887"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650FD81-2128-4F12-AAA0-5FBEB532E1F1}" type="slidenum">
              <a:rPr lang="fr-FR" altLang="fr-FR" sz="1200" smtClean="0">
                <a:solidFill>
                  <a:srgbClr val="898989"/>
                </a:solidFill>
              </a:rPr>
              <a:pPr>
                <a:spcBef>
                  <a:spcPct val="0"/>
                </a:spcBef>
                <a:buFontTx/>
                <a:buNone/>
              </a:pPr>
              <a:t>24</a:t>
            </a:fld>
            <a:endParaRPr lang="fr-FR" altLang="fr-FR" sz="1200" smtClean="0">
              <a:solidFill>
                <a:srgbClr val="898989"/>
              </a:solidFill>
            </a:endParaRPr>
          </a:p>
        </p:txBody>
      </p:sp>
      <p:sp>
        <p:nvSpPr>
          <p:cNvPr id="27651" name="WordArt 2"/>
          <p:cNvSpPr>
            <a:spLocks noChangeArrowheads="1" noChangeShapeType="1" noTextEdit="1"/>
          </p:cNvSpPr>
          <p:nvPr/>
        </p:nvSpPr>
        <p:spPr bwMode="auto">
          <a:xfrm>
            <a:off x="1774825" y="188913"/>
            <a:ext cx="8713788" cy="360362"/>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27652" name="Rectangle 3"/>
          <p:cNvSpPr>
            <a:spLocks noChangeArrowheads="1"/>
          </p:cNvSpPr>
          <p:nvPr/>
        </p:nvSpPr>
        <p:spPr bwMode="auto">
          <a:xfrm>
            <a:off x="254000" y="630238"/>
            <a:ext cx="5257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rPr>
              <a:t>6) </a:t>
            </a:r>
            <a:r>
              <a:rPr lang="fr-FR" altLang="fr-FR" sz="1800" b="1" u="sng">
                <a:solidFill>
                  <a:srgbClr val="6600CC"/>
                </a:solidFill>
              </a:rPr>
              <a:t>Exemple de l’agroforêt à damar </a:t>
            </a:r>
            <a:r>
              <a:rPr lang="fr-FR" altLang="fr-FR" sz="1800" b="1" u="sng">
                <a:solidFill>
                  <a:srgbClr val="7030A0"/>
                </a:solidFill>
              </a:rPr>
              <a:t>(Indonésie)  (suite)</a:t>
            </a:r>
            <a:endParaRPr lang="fr-FR" altLang="fr-FR" sz="1800"/>
          </a:p>
        </p:txBody>
      </p:sp>
      <p:pic>
        <p:nvPicPr>
          <p:cNvPr id="27653" name="Picture 2" descr="C:\Users\LISAN\Pictures\agroforets\caféi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350" y="981075"/>
            <a:ext cx="2232025"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3" descr="C:\Users\LISAN\Pictures\agroforets\cacaoy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981075"/>
            <a:ext cx="10477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ZoneTexte 6"/>
          <p:cNvSpPr txBox="1">
            <a:spLocks noChangeArrowheads="1"/>
          </p:cNvSpPr>
          <p:nvPr/>
        </p:nvSpPr>
        <p:spPr bwMode="auto">
          <a:xfrm>
            <a:off x="3689350" y="2636838"/>
            <a:ext cx="830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t>Caféier </a:t>
            </a:r>
            <a:r>
              <a:rPr lang="fr-FR" altLang="fr-FR" sz="1200">
                <a:solidFill>
                  <a:srgbClr val="008000"/>
                </a:solidFill>
              </a:rPr>
              <a:t>($)</a:t>
            </a:r>
            <a:endParaRPr lang="fr-FR" altLang="fr-FR" sz="1200"/>
          </a:p>
        </p:txBody>
      </p:sp>
      <p:sp>
        <p:nvSpPr>
          <p:cNvPr id="27656" name="ZoneTexte 7"/>
          <p:cNvSpPr txBox="1">
            <a:spLocks noChangeArrowheads="1"/>
          </p:cNvSpPr>
          <p:nvPr/>
        </p:nvSpPr>
        <p:spPr bwMode="auto">
          <a:xfrm>
            <a:off x="1889125" y="2636838"/>
            <a:ext cx="962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t>Cacaoyer </a:t>
            </a:r>
            <a:r>
              <a:rPr lang="fr-FR" altLang="fr-FR" sz="1200">
                <a:solidFill>
                  <a:srgbClr val="008000"/>
                </a:solidFill>
              </a:rPr>
              <a:t>($)</a:t>
            </a:r>
            <a:endParaRPr lang="fr-FR" altLang="fr-FR" sz="1200"/>
          </a:p>
        </p:txBody>
      </p:sp>
      <p:sp>
        <p:nvSpPr>
          <p:cNvPr id="27657" name="Rectangle 8"/>
          <p:cNvSpPr>
            <a:spLocks noChangeArrowheads="1"/>
          </p:cNvSpPr>
          <p:nvPr/>
        </p:nvSpPr>
        <p:spPr bwMode="auto">
          <a:xfrm>
            <a:off x="5519738" y="2636838"/>
            <a:ext cx="873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t>Poivrier </a:t>
            </a:r>
            <a:r>
              <a:rPr lang="fr-FR" altLang="fr-FR" sz="1200">
                <a:solidFill>
                  <a:srgbClr val="008000"/>
                </a:solidFill>
              </a:rPr>
              <a:t>($)</a:t>
            </a:r>
            <a:endParaRPr lang="fr-FR" altLang="fr-FR" sz="1200"/>
          </a:p>
        </p:txBody>
      </p:sp>
      <p:pic>
        <p:nvPicPr>
          <p:cNvPr id="27658" name="Picture 4" descr="C:\Users\LISAN\Pictures\agroforets\poivri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5275" y="981075"/>
            <a:ext cx="10477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5" descr="C:\Users\LISAN\Pictures\agroforets\gingembre_racine_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0100" y="5229225"/>
            <a:ext cx="17716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6" descr="C:\Users\LISAN\Pictures\agroforets\gingembr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7713" y="458152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7" descr="C:\Users\LISAN\Pictures\agroforets\gingembre_fleur_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3388" y="4437063"/>
            <a:ext cx="1524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8" descr="C:\Users\LISAN\Pictures\plantes invasives de Madagascar\Aframomum angustifolium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59825" y="3500438"/>
            <a:ext cx="17145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3" name="ZoneTexte 14"/>
          <p:cNvSpPr txBox="1">
            <a:spLocks noChangeArrowheads="1"/>
          </p:cNvSpPr>
          <p:nvPr/>
        </p:nvSpPr>
        <p:spPr bwMode="auto">
          <a:xfrm>
            <a:off x="2857500" y="6453188"/>
            <a:ext cx="1743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t>Gingembres en fleur </a:t>
            </a:r>
            <a:r>
              <a:rPr lang="fr-FR" altLang="fr-FR" sz="1200">
                <a:solidFill>
                  <a:srgbClr val="008000"/>
                </a:solidFill>
              </a:rPr>
              <a:t>($$)</a:t>
            </a:r>
            <a:endParaRPr lang="fr-FR" altLang="fr-FR" sz="1200"/>
          </a:p>
        </p:txBody>
      </p:sp>
      <p:sp>
        <p:nvSpPr>
          <p:cNvPr id="27664" name="ZoneTexte 15"/>
          <p:cNvSpPr txBox="1">
            <a:spLocks noChangeArrowheads="1"/>
          </p:cNvSpPr>
          <p:nvPr/>
        </p:nvSpPr>
        <p:spPr bwMode="auto">
          <a:xfrm>
            <a:off x="5808663" y="6237288"/>
            <a:ext cx="1814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t>Racine de gingembre </a:t>
            </a:r>
            <a:r>
              <a:rPr lang="fr-FR" altLang="fr-FR" sz="1200">
                <a:solidFill>
                  <a:srgbClr val="008000"/>
                </a:solidFill>
              </a:rPr>
              <a:t>($$)</a:t>
            </a:r>
            <a:endParaRPr lang="fr-FR" altLang="fr-FR" sz="1200"/>
          </a:p>
          <a:p>
            <a:pPr algn="ctr" eaLnBrk="1" hangingPunct="1">
              <a:spcBef>
                <a:spcPct val="0"/>
              </a:spcBef>
              <a:buFontTx/>
              <a:buNone/>
            </a:pPr>
            <a:r>
              <a:rPr lang="fr-FR" altLang="fr-FR" sz="1200"/>
              <a:t>(partie épicée comestible)</a:t>
            </a:r>
          </a:p>
        </p:txBody>
      </p:sp>
      <p:sp>
        <p:nvSpPr>
          <p:cNvPr id="27665" name="ZoneTexte 16"/>
          <p:cNvSpPr txBox="1">
            <a:spLocks noChangeArrowheads="1"/>
          </p:cNvSpPr>
          <p:nvPr/>
        </p:nvSpPr>
        <p:spPr bwMode="auto">
          <a:xfrm>
            <a:off x="8102600" y="6237288"/>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t>↑↗ Gingembres sauvages </a:t>
            </a:r>
            <a:r>
              <a:rPr lang="fr-FR" altLang="fr-FR" sz="1200">
                <a:solidFill>
                  <a:srgbClr val="008000"/>
                </a:solidFill>
              </a:rPr>
              <a:t>($$)</a:t>
            </a:r>
            <a:endParaRPr lang="fr-FR" altLang="fr-FR" sz="1200"/>
          </a:p>
        </p:txBody>
      </p:sp>
      <p:pic>
        <p:nvPicPr>
          <p:cNvPr id="27666" name="Picture 10" descr="C:\Users\LISAN\Pictures\plantes invasives de Madagascar\Aframomum angustifolium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27800" y="3500438"/>
            <a:ext cx="21780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7" name="Rectangle 18"/>
          <p:cNvSpPr>
            <a:spLocks noChangeArrowheads="1"/>
          </p:cNvSpPr>
          <p:nvPr/>
        </p:nvSpPr>
        <p:spPr bwMode="auto">
          <a:xfrm>
            <a:off x="6805613" y="2924175"/>
            <a:ext cx="38623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t>Taro, madère, chou chine ou dachine (</a:t>
            </a:r>
            <a:r>
              <a:rPr lang="fr-FR" altLang="fr-FR" sz="1200" i="1" u="sng">
                <a:hlinkClick r:id="rId10" tooltip="Colocasia esculenta"/>
              </a:rPr>
              <a:t>Colocasia esculenta</a:t>
            </a:r>
            <a:r>
              <a:rPr lang="fr-FR" altLang="fr-FR" sz="1200"/>
              <a:t>)</a:t>
            </a:r>
          </a:p>
        </p:txBody>
      </p:sp>
      <p:pic>
        <p:nvPicPr>
          <p:cNvPr id="27668" name="Picture 8" descr="C:\Users\LISAN\Pictures\agroforets\manioc.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32175" y="2924175"/>
            <a:ext cx="2024063"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9" name="Picture 9" descr="C:\Users\LISAN\Pictures\agroforets\taros.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43913" y="1052513"/>
            <a:ext cx="209232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0" name="ZoneTexte 22"/>
          <p:cNvSpPr txBox="1">
            <a:spLocks noChangeArrowheads="1"/>
          </p:cNvSpPr>
          <p:nvPr/>
        </p:nvSpPr>
        <p:spPr bwMode="auto">
          <a:xfrm>
            <a:off x="1992313" y="3500438"/>
            <a:ext cx="1443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fr-FR" altLang="fr-FR" sz="1200"/>
              <a:t>Manioc →</a:t>
            </a:r>
          </a:p>
          <a:p>
            <a:pPr algn="r" eaLnBrk="1" hangingPunct="1">
              <a:spcBef>
                <a:spcPct val="0"/>
              </a:spcBef>
              <a:buFontTx/>
              <a:buNone/>
            </a:pPr>
            <a:r>
              <a:rPr lang="fr-FR" altLang="fr-FR" sz="1200"/>
              <a:t>(Manihot esculenta)</a:t>
            </a:r>
          </a:p>
        </p:txBody>
      </p:sp>
      <p:pic>
        <p:nvPicPr>
          <p:cNvPr id="27671" name="Picture 11" descr="C:\Users\LISAN\Pictures\agroforets\Colocasia esculenta_s.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59600" y="1052513"/>
            <a:ext cx="127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numéro de diapositive 1"/>
          <p:cNvSpPr>
            <a:spLocks noGrp="1"/>
          </p:cNvSpPr>
          <p:nvPr>
            <p:ph type="sldNum" sz="quarter" idx="12"/>
          </p:nvPr>
        </p:nvSpPr>
        <p:spPr bwMode="auto">
          <a:xfrm>
            <a:off x="10056813" y="6453188"/>
            <a:ext cx="441325" cy="2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86C1F34-3101-47A9-88F3-4047A9151DE2}" type="slidenum">
              <a:rPr lang="fr-FR" altLang="fr-FR" sz="1200" smtClean="0">
                <a:solidFill>
                  <a:srgbClr val="898989"/>
                </a:solidFill>
              </a:rPr>
              <a:pPr>
                <a:spcBef>
                  <a:spcPct val="0"/>
                </a:spcBef>
                <a:buFontTx/>
                <a:buNone/>
              </a:pPr>
              <a:t>25</a:t>
            </a:fld>
            <a:endParaRPr lang="fr-FR" altLang="fr-FR" sz="1200" smtClean="0">
              <a:solidFill>
                <a:srgbClr val="898989"/>
              </a:solidFill>
            </a:endParaRPr>
          </a:p>
        </p:txBody>
      </p:sp>
      <p:sp>
        <p:nvSpPr>
          <p:cNvPr id="28675" name="Rectangle 2"/>
          <p:cNvSpPr>
            <a:spLocks noChangeArrowheads="1"/>
          </p:cNvSpPr>
          <p:nvPr/>
        </p:nvSpPr>
        <p:spPr bwMode="auto">
          <a:xfrm>
            <a:off x="1631950" y="2708275"/>
            <a:ext cx="36083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t>Jelutong (</a:t>
            </a:r>
            <a:r>
              <a:rPr lang="fr-FR" altLang="fr-FR" sz="1200" i="1"/>
              <a:t>Dyera costulata</a:t>
            </a:r>
            <a:r>
              <a:rPr lang="fr-FR" altLang="fr-FR" sz="1200"/>
              <a:t>) source de chewing-gum </a:t>
            </a:r>
            <a:r>
              <a:rPr lang="fr-FR" altLang="fr-FR" sz="1200">
                <a:solidFill>
                  <a:srgbClr val="008000"/>
                </a:solidFill>
              </a:rPr>
              <a:t>($)</a:t>
            </a:r>
            <a:endParaRPr lang="fr-FR" altLang="fr-FR" sz="1200"/>
          </a:p>
        </p:txBody>
      </p:sp>
      <p:sp>
        <p:nvSpPr>
          <p:cNvPr id="28676" name="WordArt 2"/>
          <p:cNvSpPr>
            <a:spLocks noChangeArrowheads="1" noChangeShapeType="1" noTextEdit="1"/>
          </p:cNvSpPr>
          <p:nvPr/>
        </p:nvSpPr>
        <p:spPr bwMode="auto">
          <a:xfrm>
            <a:off x="1774825" y="188913"/>
            <a:ext cx="8713788" cy="360362"/>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28677" name="Rectangle 3"/>
          <p:cNvSpPr>
            <a:spLocks noChangeArrowheads="1"/>
          </p:cNvSpPr>
          <p:nvPr/>
        </p:nvSpPr>
        <p:spPr bwMode="auto">
          <a:xfrm>
            <a:off x="204788" y="598488"/>
            <a:ext cx="5257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rPr>
              <a:t>6) </a:t>
            </a:r>
            <a:r>
              <a:rPr lang="fr-FR" altLang="fr-FR" sz="1800" b="1" u="sng">
                <a:solidFill>
                  <a:srgbClr val="6600CC"/>
                </a:solidFill>
              </a:rPr>
              <a:t>Exemple de l’agroforêt à damar </a:t>
            </a:r>
            <a:r>
              <a:rPr lang="fr-FR" altLang="fr-FR" sz="1800" b="1" u="sng">
                <a:solidFill>
                  <a:srgbClr val="7030A0"/>
                </a:solidFill>
              </a:rPr>
              <a:t>(Indonésie)  (suite)</a:t>
            </a:r>
            <a:endParaRPr lang="fr-FR" altLang="fr-FR" sz="1800"/>
          </a:p>
        </p:txBody>
      </p:sp>
      <p:pic>
        <p:nvPicPr>
          <p:cNvPr id="28678" name="Picture 2" descr="C:\Users\LISAN\Pictures\agroforets\Dyera costulat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275" y="1196975"/>
            <a:ext cx="935038"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3" descr="C:\Users\LISAN\Pictures\agroforets\Dyera costula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981075"/>
            <a:ext cx="13239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4" descr="C:\Users\LISAN\Pictures\agroforets\Hevea brasiliensis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3338" y="981075"/>
            <a:ext cx="175260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5" descr="C:\Users\LISAN\Pictures\agroforets\Hevea brasiliensi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2400" y="981075"/>
            <a:ext cx="1065213"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Rectangle 15"/>
          <p:cNvSpPr>
            <a:spLocks noChangeArrowheads="1"/>
          </p:cNvSpPr>
          <p:nvPr/>
        </p:nvSpPr>
        <p:spPr bwMode="auto">
          <a:xfrm>
            <a:off x="6529388" y="2205038"/>
            <a:ext cx="3536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t>Hévéa (</a:t>
            </a:r>
            <a:r>
              <a:rPr lang="fr-FR" altLang="fr-FR" sz="1200" i="1"/>
              <a:t>Hevea brasiliensis</a:t>
            </a:r>
            <a:r>
              <a:rPr lang="fr-FR" altLang="fr-FR" sz="1200"/>
              <a:t>), source de caoutchouc </a:t>
            </a:r>
            <a:r>
              <a:rPr lang="fr-FR" altLang="fr-FR" sz="1200">
                <a:solidFill>
                  <a:srgbClr val="008000"/>
                </a:solidFill>
              </a:rPr>
              <a:t>($)</a:t>
            </a:r>
            <a:endParaRPr lang="fr-FR" altLang="fr-FR" sz="1200"/>
          </a:p>
        </p:txBody>
      </p:sp>
      <p:pic>
        <p:nvPicPr>
          <p:cNvPr id="28683" name="Picture 6" descr="C:\Users\LISAN\Pictures\agroforets\Hevea brasiliensis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6588" y="1052513"/>
            <a:ext cx="719137"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7" descr="C:\Users\LISAN\Pictures\agroforets\Hevea brasiliensi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20188" y="1052513"/>
            <a:ext cx="14001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8" descr="C:\Users\LISAN\Pictures\agroforets\Palaquium gutta_gutta-percha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29241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9" descr="C:\Users\LISAN\Pictures\agroforets\Palaquium gutt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16950" y="2420938"/>
            <a:ext cx="18669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7" name="Rectangle 16"/>
          <p:cNvSpPr>
            <a:spLocks noChangeArrowheads="1"/>
          </p:cNvSpPr>
          <p:nvPr/>
        </p:nvSpPr>
        <p:spPr bwMode="auto">
          <a:xfrm>
            <a:off x="6527800" y="4797425"/>
            <a:ext cx="3671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t>Nyatoh (</a:t>
            </a:r>
            <a:r>
              <a:rPr lang="fr-FR" altLang="fr-FR" sz="1200" i="1"/>
              <a:t>Palaquium gutta</a:t>
            </a:r>
            <a:r>
              <a:rPr lang="fr-FR" altLang="fr-FR" sz="1200"/>
              <a:t>) source de gutta-percha </a:t>
            </a:r>
            <a:r>
              <a:rPr lang="fr-FR" altLang="fr-FR" sz="1200">
                <a:solidFill>
                  <a:srgbClr val="008000"/>
                </a:solidFill>
              </a:rPr>
              <a:t>($)</a:t>
            </a:r>
            <a:r>
              <a:rPr lang="fr-FR" altLang="fr-FR" sz="1200"/>
              <a:t> </a:t>
            </a:r>
          </a:p>
        </p:txBody>
      </p:sp>
      <p:sp>
        <p:nvSpPr>
          <p:cNvPr id="28688" name="Rectangle 17"/>
          <p:cNvSpPr>
            <a:spLocks noChangeArrowheads="1"/>
          </p:cNvSpPr>
          <p:nvPr/>
        </p:nvSpPr>
        <p:spPr bwMode="auto">
          <a:xfrm>
            <a:off x="1524000" y="6021388"/>
            <a:ext cx="42656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i="1"/>
              <a:t>↑ Payena acuminata</a:t>
            </a:r>
            <a:r>
              <a:rPr lang="fr-FR" altLang="fr-FR" sz="1200"/>
              <a:t>. Son bois est utilisé dans le commerce et l'arbre est également une source de </a:t>
            </a:r>
            <a:r>
              <a:rPr lang="fr-FR" altLang="fr-FR" sz="1200">
                <a:hlinkClick r:id="rId10" tooltip="Gutta-percha"/>
              </a:rPr>
              <a:t>gutta-percha</a:t>
            </a:r>
            <a:r>
              <a:rPr lang="fr-FR" altLang="fr-FR" sz="1200"/>
              <a:t> </a:t>
            </a:r>
            <a:r>
              <a:rPr lang="fr-FR" altLang="fr-FR" sz="1200">
                <a:solidFill>
                  <a:srgbClr val="008000"/>
                </a:solidFill>
              </a:rPr>
              <a:t>($)</a:t>
            </a:r>
            <a:r>
              <a:rPr lang="fr-FR" altLang="fr-FR" sz="1200"/>
              <a:t>. Source : </a:t>
            </a:r>
            <a:r>
              <a:rPr lang="fr-FR" altLang="fr-FR" sz="1200">
                <a:hlinkClick r:id="rId11"/>
              </a:rPr>
              <a:t>http://vstbol.leidenuniv.nl/NHN/Image/L0006328_HERB.jpg</a:t>
            </a:r>
            <a:r>
              <a:rPr lang="fr-FR" altLang="fr-FR" sz="1200"/>
              <a:t> </a:t>
            </a:r>
          </a:p>
        </p:txBody>
      </p:sp>
      <p:pic>
        <p:nvPicPr>
          <p:cNvPr id="28689" name="Image 18" descr="Payena acuminata_herbier_s.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703388" y="3068638"/>
            <a:ext cx="1905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0" name="ZoneTexte 19"/>
          <p:cNvSpPr txBox="1">
            <a:spLocks noChangeArrowheads="1"/>
          </p:cNvSpPr>
          <p:nvPr/>
        </p:nvSpPr>
        <p:spPr bwMode="auto">
          <a:xfrm>
            <a:off x="6167438" y="5157788"/>
            <a:ext cx="42497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200">
                <a:solidFill>
                  <a:srgbClr val="7030A0"/>
                </a:solidFill>
              </a:rPr>
              <a:t>Le but est de créer une « agroforêt nourricière et ornementale multi-strate », qui  s’auto-entretienne toute seule, sans intervention de l’homme, ne nécessitant peu ou pas de travail, un écosystème autonome, nourricier, riche en biodiversité, pouvant être un modèle alternatif, à l’agriculture traditionnelle, cette dernière nécessitant souvent de défricher. Ce modèle n’oppose plus agriculture (ager) et sylviculture (sylver).</a:t>
            </a:r>
          </a:p>
        </p:txBody>
      </p:sp>
      <p:pic>
        <p:nvPicPr>
          <p:cNvPr id="28691" name="Image 20" descr="Pangium edule2.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008438" y="2997200"/>
            <a:ext cx="17811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2" name="Rectangle 21"/>
          <p:cNvSpPr>
            <a:spLocks noChangeArrowheads="1"/>
          </p:cNvSpPr>
          <p:nvPr/>
        </p:nvSpPr>
        <p:spPr bwMode="auto">
          <a:xfrm>
            <a:off x="3719513" y="4797425"/>
            <a:ext cx="2447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200"/>
              <a:t>Kluwek (</a:t>
            </a:r>
            <a:r>
              <a:rPr lang="fr-FR" altLang="fr-FR" sz="1200" i="1"/>
              <a:t>Pangium edule</a:t>
            </a:r>
            <a:r>
              <a:rPr lang="fr-FR" altLang="fr-FR" sz="1200"/>
              <a:t>). Les fruits frais et les graines sont un poison mortel. Pour être consommables, les graines doivent être bouillies puis enterrés dans les cendres et de la terre pendant quarante jours </a:t>
            </a:r>
            <a:r>
              <a:rPr lang="fr-FR" altLang="fr-FR" sz="1200">
                <a:solidFill>
                  <a:srgbClr val="008000"/>
                </a:solidFill>
              </a:rPr>
              <a:t>($)</a:t>
            </a:r>
            <a:r>
              <a:rPr lang="fr-FR" altLang="fr-FR" sz="1200"/>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0EB754E-2B3F-4385-99CB-A4EEEE1B8207}" type="slidenum">
              <a:rPr lang="fr-FR" altLang="fr-FR" sz="1200" smtClean="0">
                <a:solidFill>
                  <a:srgbClr val="898989"/>
                </a:solidFill>
              </a:rPr>
              <a:pPr>
                <a:spcBef>
                  <a:spcPct val="0"/>
                </a:spcBef>
                <a:buFontTx/>
                <a:buNone/>
              </a:pPr>
              <a:t>26</a:t>
            </a:fld>
            <a:endParaRPr lang="fr-FR" altLang="fr-FR" sz="1200" smtClean="0">
              <a:solidFill>
                <a:srgbClr val="898989"/>
              </a:solidFill>
            </a:endParaRPr>
          </a:p>
        </p:txBody>
      </p:sp>
      <p:sp>
        <p:nvSpPr>
          <p:cNvPr id="29699" name="ZoneTexte 3"/>
          <p:cNvSpPr txBox="1">
            <a:spLocks noChangeArrowheads="1"/>
          </p:cNvSpPr>
          <p:nvPr/>
        </p:nvSpPr>
        <p:spPr bwMode="auto">
          <a:xfrm>
            <a:off x="263525" y="1196975"/>
            <a:ext cx="11809413"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7030A0"/>
                </a:solidFill>
              </a:rPr>
              <a:t>Précaution dans la création d’une agroforêt </a:t>
            </a:r>
            <a:r>
              <a:rPr lang="fr-FR" altLang="fr-FR" sz="1800">
                <a:solidFill>
                  <a:srgbClr val="7030A0"/>
                </a:solidFill>
              </a:rPr>
              <a:t>:</a:t>
            </a:r>
          </a:p>
          <a:p>
            <a:pPr eaLnBrk="1" hangingPunct="1">
              <a:spcBef>
                <a:spcPct val="0"/>
              </a:spcBef>
              <a:buFontTx/>
              <a:buNone/>
            </a:pPr>
            <a:endParaRPr lang="fr-FR" altLang="fr-FR" sz="1800">
              <a:solidFill>
                <a:srgbClr val="7030A0"/>
              </a:solidFill>
            </a:endParaRPr>
          </a:p>
          <a:p>
            <a:pPr algn="just" eaLnBrk="1" hangingPunct="1">
              <a:spcBef>
                <a:spcPct val="0"/>
              </a:spcBef>
              <a:buFontTx/>
              <a:buNone/>
            </a:pPr>
            <a:r>
              <a:rPr lang="fr-FR" altLang="fr-FR" sz="1800">
                <a:solidFill>
                  <a:srgbClr val="7030A0"/>
                </a:solidFill>
              </a:rPr>
              <a:t>Il faut être prudent dans le choix et le mélange des espèces à y implanter :</a:t>
            </a:r>
          </a:p>
          <a:p>
            <a:pPr algn="just" eaLnBrk="1" hangingPunct="1">
              <a:spcBef>
                <a:spcPct val="0"/>
              </a:spcBef>
              <a:buFontTx/>
              <a:buNone/>
            </a:pPr>
            <a:endParaRPr lang="fr-FR" altLang="fr-FR" sz="1800">
              <a:solidFill>
                <a:srgbClr val="7030A0"/>
              </a:solidFill>
            </a:endParaRPr>
          </a:p>
          <a:p>
            <a:pPr algn="just" eaLnBrk="1" hangingPunct="1">
              <a:spcBef>
                <a:spcPct val="0"/>
              </a:spcBef>
              <a:buFontTx/>
              <a:buNone/>
            </a:pPr>
            <a:r>
              <a:rPr lang="fr-FR" altLang="fr-FR" sz="1800">
                <a:solidFill>
                  <a:srgbClr val="7030A0"/>
                </a:solidFill>
              </a:rPr>
              <a:t>Par exemple, les </a:t>
            </a:r>
            <a:r>
              <a:rPr lang="fr-FR" altLang="fr-FR" sz="1800" b="1">
                <a:solidFill>
                  <a:srgbClr val="7030A0"/>
                </a:solidFill>
              </a:rPr>
              <a:t>gingembres</a:t>
            </a:r>
            <a:r>
              <a:rPr lang="fr-FR" altLang="fr-FR" sz="1800">
                <a:solidFill>
                  <a:srgbClr val="7030A0"/>
                </a:solidFill>
              </a:rPr>
              <a:t>, surtout les sauvages (qui peuvent être délicieux et qui sont d’ailleurs souvent très appréciés des populations locales), peuvent être envahissants. Il faut savoir les contrôler, par exemple, en prélevant régulièrement ses racines/rhizomes (pour peut-être être revendus sur les marchés). </a:t>
            </a:r>
          </a:p>
          <a:p>
            <a:pPr algn="just" eaLnBrk="1" hangingPunct="1">
              <a:spcBef>
                <a:spcPct val="0"/>
              </a:spcBef>
              <a:buFontTx/>
              <a:buNone/>
            </a:pPr>
            <a:r>
              <a:rPr lang="fr-FR" altLang="fr-FR" sz="1800">
                <a:solidFill>
                  <a:srgbClr val="7030A0"/>
                </a:solidFill>
              </a:rPr>
              <a:t>La plante aromatique, la </a:t>
            </a:r>
            <a:r>
              <a:rPr lang="fr-FR" altLang="fr-FR" sz="1800" b="1">
                <a:solidFill>
                  <a:srgbClr val="7030A0"/>
                </a:solidFill>
              </a:rPr>
              <a:t>Perilla</a:t>
            </a:r>
            <a:r>
              <a:rPr lang="fr-FR" altLang="fr-FR" sz="1800">
                <a:solidFill>
                  <a:srgbClr val="7030A0"/>
                </a:solidFill>
              </a:rPr>
              <a:t> (menthe vietnamienne), peut être aussi envahissante.</a:t>
            </a:r>
          </a:p>
          <a:p>
            <a:pPr algn="just" eaLnBrk="1" hangingPunct="1">
              <a:spcBef>
                <a:spcPct val="0"/>
              </a:spcBef>
              <a:buFontTx/>
              <a:buNone/>
            </a:pPr>
            <a:r>
              <a:rPr lang="fr-FR" altLang="fr-FR" sz="1800">
                <a:solidFill>
                  <a:srgbClr val="7030A0"/>
                </a:solidFill>
              </a:rPr>
              <a:t>Normalement, il vaut mieux utiliser des espèces [des arbres clés] qui poussent déjà à sur place et qui favorisent et attirent la biodiversité (c’est à dire les oiseaux, les insectes, les roussettes …, et tous les animaux susceptibles de disperser, transporter les graines d’autres plantes). </a:t>
            </a:r>
          </a:p>
          <a:p>
            <a:pPr algn="just" eaLnBrk="1" hangingPunct="1">
              <a:spcBef>
                <a:spcPct val="0"/>
              </a:spcBef>
              <a:buFontTx/>
              <a:buNone/>
            </a:pPr>
            <a:r>
              <a:rPr lang="fr-FR" altLang="fr-FR" sz="1800">
                <a:solidFill>
                  <a:srgbClr val="7030A0"/>
                </a:solidFill>
              </a:rPr>
              <a:t>La variété </a:t>
            </a:r>
            <a:r>
              <a:rPr lang="fr-FR" altLang="fr-FR" sz="1800" b="1">
                <a:solidFill>
                  <a:srgbClr val="7030A0"/>
                </a:solidFill>
              </a:rPr>
              <a:t>igname ailée </a:t>
            </a:r>
            <a:r>
              <a:rPr lang="fr-FR" altLang="fr-FR" sz="1800">
                <a:solidFill>
                  <a:srgbClr val="7030A0"/>
                </a:solidFill>
              </a:rPr>
              <a:t>ou </a:t>
            </a:r>
            <a:r>
              <a:rPr lang="fr-FR" altLang="fr-FR" sz="1800" b="1">
                <a:solidFill>
                  <a:srgbClr val="7030A0"/>
                </a:solidFill>
              </a:rPr>
              <a:t>grande igname </a:t>
            </a:r>
            <a:r>
              <a:rPr lang="fr-FR" altLang="fr-FR" sz="1800">
                <a:solidFill>
                  <a:srgbClr val="7030A0"/>
                </a:solidFill>
              </a:rPr>
              <a:t>(</a:t>
            </a:r>
            <a:r>
              <a:rPr lang="fr-FR" altLang="fr-FR" sz="1800" i="1">
                <a:solidFill>
                  <a:srgbClr val="7030A0"/>
                </a:solidFill>
              </a:rPr>
              <a:t>Dioscorea alata</a:t>
            </a:r>
            <a:r>
              <a:rPr lang="fr-FR" altLang="fr-FR" sz="1800">
                <a:solidFill>
                  <a:srgbClr val="7030A0"/>
                </a:solidFill>
              </a:rPr>
              <a:t>) peut être aussi invasive.</a:t>
            </a:r>
          </a:p>
          <a:p>
            <a:pPr algn="just" eaLnBrk="1" hangingPunct="1">
              <a:spcBef>
                <a:spcPct val="0"/>
              </a:spcBef>
              <a:buFontTx/>
              <a:buNone/>
            </a:pPr>
            <a:r>
              <a:rPr lang="fr-FR" altLang="fr-FR" sz="1200">
                <a:solidFill>
                  <a:srgbClr val="7030A0"/>
                </a:solidFill>
              </a:rPr>
              <a:t>Source : </a:t>
            </a:r>
            <a:r>
              <a:rPr lang="fr-FR" altLang="fr-FR" sz="1200">
                <a:solidFill>
                  <a:srgbClr val="7030A0"/>
                </a:solidFill>
                <a:hlinkClick r:id="rId2"/>
              </a:rPr>
              <a:t>http://www.invasive.org/weedcd/species/5535.htm</a:t>
            </a:r>
            <a:r>
              <a:rPr lang="fr-FR" altLang="fr-FR" sz="1200">
                <a:solidFill>
                  <a:srgbClr val="7030A0"/>
                </a:solidFill>
              </a:rPr>
              <a:t> </a:t>
            </a:r>
          </a:p>
          <a:p>
            <a:pPr algn="just" eaLnBrk="1" hangingPunct="1">
              <a:spcBef>
                <a:spcPct val="0"/>
              </a:spcBef>
              <a:buFontTx/>
              <a:buNone/>
            </a:pPr>
            <a:r>
              <a:rPr lang="fr-FR" altLang="fr-FR" sz="1800">
                <a:solidFill>
                  <a:srgbClr val="7030A0"/>
                </a:solidFill>
              </a:rPr>
              <a:t> </a:t>
            </a:r>
          </a:p>
          <a:p>
            <a:pPr algn="just" eaLnBrk="1" hangingPunct="1">
              <a:spcBef>
                <a:spcPct val="0"/>
              </a:spcBef>
              <a:buFontTx/>
              <a:buNone/>
            </a:pPr>
            <a:r>
              <a:rPr lang="fr-FR" altLang="fr-FR" sz="1800">
                <a:solidFill>
                  <a:srgbClr val="7030A0"/>
                </a:solidFill>
              </a:rPr>
              <a:t>Si la forêt « fonctionne » bien, elle s’étendra naturellement …  Donc il faut envisager … s’il n’y a pas lieu, ultérieurement, de limiter son extension.</a:t>
            </a:r>
          </a:p>
          <a:p>
            <a:pPr algn="just" eaLnBrk="1" hangingPunct="1">
              <a:spcBef>
                <a:spcPct val="0"/>
              </a:spcBef>
              <a:buFontTx/>
              <a:buNone/>
            </a:pPr>
            <a:endParaRPr lang="fr-FR" altLang="fr-FR" sz="1800">
              <a:solidFill>
                <a:srgbClr val="7030A0"/>
              </a:solidFill>
            </a:endParaRPr>
          </a:p>
          <a:p>
            <a:pPr algn="just" eaLnBrk="1" hangingPunct="1">
              <a:spcBef>
                <a:spcPct val="0"/>
              </a:spcBef>
              <a:buFontTx/>
              <a:buNone/>
            </a:pPr>
            <a:r>
              <a:rPr lang="fr-FR" altLang="fr-FR" sz="1600" u="sng">
                <a:solidFill>
                  <a:srgbClr val="7030A0"/>
                </a:solidFill>
              </a:rPr>
              <a:t>Note</a:t>
            </a:r>
            <a:r>
              <a:rPr lang="fr-FR" altLang="fr-FR" sz="1600">
                <a:solidFill>
                  <a:srgbClr val="7030A0"/>
                </a:solidFill>
              </a:rPr>
              <a:t> : Une agroforêt est riche en biodiversité mais, malgré tout, moins qu’une vraie forêt primaire (moitié moins de biodiversité que dans une forêt primaire).</a:t>
            </a:r>
          </a:p>
        </p:txBody>
      </p:sp>
      <p:sp>
        <p:nvSpPr>
          <p:cNvPr id="29700" name="WordArt 2"/>
          <p:cNvSpPr>
            <a:spLocks noChangeArrowheads="1" noChangeShapeType="1" noTextEdit="1"/>
          </p:cNvSpPr>
          <p:nvPr/>
        </p:nvSpPr>
        <p:spPr bwMode="auto">
          <a:xfrm>
            <a:off x="1774825" y="188913"/>
            <a:ext cx="8713788" cy="360362"/>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29701" name="Rectangle 5"/>
          <p:cNvSpPr>
            <a:spLocks noChangeArrowheads="1"/>
          </p:cNvSpPr>
          <p:nvPr/>
        </p:nvSpPr>
        <p:spPr bwMode="auto">
          <a:xfrm>
            <a:off x="263525" y="636588"/>
            <a:ext cx="520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rPr>
              <a:t>6) </a:t>
            </a:r>
            <a:r>
              <a:rPr lang="fr-FR" altLang="fr-FR" sz="1800" b="1" u="sng">
                <a:solidFill>
                  <a:srgbClr val="6600CC"/>
                </a:solidFill>
              </a:rPr>
              <a:t>Exemple de l’agroforêt à damar (Indonésie) (suite)</a:t>
            </a:r>
            <a:endParaRPr lang="fr-FR" altLang="fr-FR" sz="18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numéro de diapositive 1"/>
          <p:cNvSpPr>
            <a:spLocks noGrp="1"/>
          </p:cNvSpPr>
          <p:nvPr>
            <p:ph type="sldNum" sz="quarter" idx="12"/>
          </p:nvPr>
        </p:nvSpPr>
        <p:spPr bwMode="auto">
          <a:xfrm>
            <a:off x="9625013" y="6381750"/>
            <a:ext cx="73025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5AED1AA-48D2-453B-81FC-ABD5F8BA08EB}" type="slidenum">
              <a:rPr lang="fr-FR" altLang="fr-FR" sz="1200" smtClean="0">
                <a:solidFill>
                  <a:srgbClr val="898989"/>
                </a:solidFill>
              </a:rPr>
              <a:pPr>
                <a:spcBef>
                  <a:spcPct val="0"/>
                </a:spcBef>
                <a:buFontTx/>
                <a:buNone/>
              </a:pPr>
              <a:t>27</a:t>
            </a:fld>
            <a:endParaRPr lang="fr-FR" altLang="fr-FR" sz="1200" smtClean="0">
              <a:solidFill>
                <a:srgbClr val="898989"/>
              </a:solidFill>
            </a:endParaRPr>
          </a:p>
        </p:txBody>
      </p:sp>
      <p:sp>
        <p:nvSpPr>
          <p:cNvPr id="30723" name="ZoneTexte 3"/>
          <p:cNvSpPr txBox="1">
            <a:spLocks noChangeArrowheads="1"/>
          </p:cNvSpPr>
          <p:nvPr/>
        </p:nvSpPr>
        <p:spPr bwMode="auto">
          <a:xfrm>
            <a:off x="263525" y="1128713"/>
            <a:ext cx="11809413"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7030A0"/>
                </a:solidFill>
              </a:rPr>
              <a:t>Bibliographie sur les agroforêts à damar :</a:t>
            </a:r>
          </a:p>
          <a:p>
            <a:pPr eaLnBrk="1" hangingPunct="1">
              <a:spcBef>
                <a:spcPct val="0"/>
              </a:spcBef>
              <a:buFontTx/>
              <a:buNone/>
            </a:pPr>
            <a:r>
              <a:rPr lang="fr-FR" altLang="fr-FR" sz="1400">
                <a:solidFill>
                  <a:srgbClr val="7030A0"/>
                </a:solidFill>
              </a:rPr>
              <a:t> </a:t>
            </a:r>
          </a:p>
          <a:p>
            <a:pPr eaLnBrk="1" hangingPunct="1">
              <a:spcBef>
                <a:spcPct val="0"/>
              </a:spcBef>
            </a:pPr>
            <a:r>
              <a:rPr lang="fr-FR" altLang="fr-FR" sz="1600">
                <a:solidFill>
                  <a:srgbClr val="7030A0"/>
                </a:solidFill>
              </a:rPr>
              <a:t> Stratégies agroforestières paysannes et développement durable : Les agroforêts à damar de Sumatra, Geneviève MICRON, Hubert de FORESTA et Patrice LEVANG, </a:t>
            </a:r>
            <a:r>
              <a:rPr lang="fr-FR" altLang="fr-FR" sz="1600" u="sng">
                <a:solidFill>
                  <a:srgbClr val="7030A0"/>
                </a:solidFill>
                <a:hlinkClick r:id="rId2"/>
              </a:rPr>
              <a:t>http://horizon.documentation.ird.fr/exl-doc/pleins_textes/pleins_textes_6/b_fdi_35-36/42752.pdf</a:t>
            </a:r>
            <a:endParaRPr lang="fr-FR" altLang="fr-FR" sz="1600">
              <a:solidFill>
                <a:srgbClr val="7030A0"/>
              </a:solidFill>
            </a:endParaRPr>
          </a:p>
          <a:p>
            <a:pPr eaLnBrk="1" hangingPunct="1">
              <a:spcBef>
                <a:spcPct val="0"/>
              </a:spcBef>
            </a:pPr>
            <a:r>
              <a:rPr lang="fr-FR" altLang="fr-FR" sz="1600">
                <a:solidFill>
                  <a:srgbClr val="7030A0"/>
                </a:solidFill>
              </a:rPr>
              <a:t> </a:t>
            </a:r>
            <a:r>
              <a:rPr lang="en-US" altLang="fr-FR" sz="1600">
                <a:solidFill>
                  <a:srgbClr val="7030A0"/>
                </a:solidFill>
              </a:rPr>
              <a:t>Damar Agroforest Establishment and Sources of Livelihood, </a:t>
            </a:r>
            <a:r>
              <a:rPr lang="en-US" altLang="fr-FR" sz="1600" u="sng">
                <a:solidFill>
                  <a:srgbClr val="7030A0"/>
                </a:solidFill>
                <a:hlinkClick r:id="rId3"/>
              </a:rPr>
              <a:t>http://worldagroforestrycentre.net/sea/Publications/files/workingpaper/WP0035-04.PDF</a:t>
            </a:r>
            <a:r>
              <a:rPr lang="en-US" altLang="fr-FR" sz="1600">
                <a:solidFill>
                  <a:srgbClr val="7030A0"/>
                </a:solidFill>
              </a:rPr>
              <a:t> </a:t>
            </a:r>
            <a:endParaRPr lang="fr-FR" altLang="fr-FR" sz="1600">
              <a:solidFill>
                <a:srgbClr val="7030A0"/>
              </a:solidFill>
            </a:endParaRPr>
          </a:p>
          <a:p>
            <a:pPr eaLnBrk="1" hangingPunct="1">
              <a:spcBef>
                <a:spcPct val="0"/>
              </a:spcBef>
            </a:pPr>
            <a:r>
              <a:rPr lang="en-US" altLang="fr-FR" sz="1600">
                <a:solidFill>
                  <a:srgbClr val="7030A0"/>
                </a:solidFill>
              </a:rPr>
              <a:t> </a:t>
            </a:r>
            <a:r>
              <a:rPr lang="fr-FR" altLang="fr-FR" sz="1600">
                <a:solidFill>
                  <a:srgbClr val="7030A0"/>
                </a:solidFill>
              </a:rPr>
              <a:t>Déforestation et reconstructions forestières en Indonésie, </a:t>
            </a:r>
            <a:r>
              <a:rPr lang="fr-FR" altLang="fr-FR" sz="1600" u="sng">
                <a:solidFill>
                  <a:srgbClr val="7030A0"/>
                </a:solidFill>
                <a:hlinkClick r:id="rId4"/>
              </a:rPr>
              <a:t>http://bft.cirad.fr/cd/BFT_278_65-75.pdf</a:t>
            </a:r>
            <a:r>
              <a:rPr lang="fr-FR" altLang="fr-FR" sz="1600">
                <a:solidFill>
                  <a:srgbClr val="7030A0"/>
                </a:solidFill>
              </a:rPr>
              <a:t> </a:t>
            </a:r>
          </a:p>
          <a:p>
            <a:pPr eaLnBrk="1" hangingPunct="1">
              <a:spcBef>
                <a:spcPct val="0"/>
              </a:spcBef>
            </a:pPr>
            <a:r>
              <a:rPr lang="fr-FR" altLang="fr-FR" sz="1600">
                <a:solidFill>
                  <a:srgbClr val="7030A0"/>
                </a:solidFill>
              </a:rPr>
              <a:t> Les agroforêts Krui : Un modèle de gestion durable ancrée dans la communauté, </a:t>
            </a:r>
            <a:r>
              <a:rPr lang="fr-FR" altLang="fr-FR" sz="1600" u="sng">
                <a:solidFill>
                  <a:srgbClr val="7030A0"/>
                </a:solidFill>
                <a:hlinkClick r:id="rId5"/>
              </a:rPr>
              <a:t>http://www.asb.cgiar.org/pdfwebdocs/PolicyBriefs_02French.pdf</a:t>
            </a:r>
            <a:r>
              <a:rPr lang="fr-FR" altLang="fr-FR" sz="1600">
                <a:solidFill>
                  <a:srgbClr val="7030A0"/>
                </a:solidFill>
              </a:rPr>
              <a:t> </a:t>
            </a:r>
          </a:p>
          <a:p>
            <a:pPr eaLnBrk="1" hangingPunct="1">
              <a:spcBef>
                <a:spcPct val="0"/>
              </a:spcBef>
            </a:pPr>
            <a:r>
              <a:rPr lang="fr-FR" altLang="fr-FR" sz="1600">
                <a:solidFill>
                  <a:srgbClr val="7030A0"/>
                </a:solidFill>
              </a:rPr>
              <a:t> Source : Transformation des mosaïques de forêt-savane par des pratiques agroforestières en Afrique subsaharienne (Guinée et Cameroun), Aboubacar Ahmadou Camara, Patrick Dugué and Hubert de Foresta, </a:t>
            </a:r>
            <a:r>
              <a:rPr lang="fr-FR" altLang="fr-FR" sz="1600">
                <a:solidFill>
                  <a:srgbClr val="7030A0"/>
                </a:solidFill>
                <a:hlinkClick r:id="rId6"/>
              </a:rPr>
              <a:t>http://cybergeo.revues.org/25588?lang=en</a:t>
            </a:r>
            <a:r>
              <a:rPr lang="fr-FR" altLang="fr-FR" sz="1600">
                <a:solidFill>
                  <a:srgbClr val="7030A0"/>
                </a:solidFill>
              </a:rPr>
              <a:t> ou </a:t>
            </a:r>
            <a:r>
              <a:rPr lang="fr-FR" altLang="fr-FR" sz="1600">
                <a:solidFill>
                  <a:srgbClr val="7030A0"/>
                </a:solidFill>
                <a:hlinkClick r:id="rId7"/>
              </a:rPr>
              <a:t>http://cybergeo.revues.org/pdf/25588</a:t>
            </a:r>
            <a:r>
              <a:rPr lang="fr-FR" altLang="fr-FR" sz="1600">
                <a:solidFill>
                  <a:srgbClr val="7030A0"/>
                </a:solidFill>
              </a:rPr>
              <a:t> </a:t>
            </a:r>
          </a:p>
        </p:txBody>
      </p:sp>
      <p:sp>
        <p:nvSpPr>
          <p:cNvPr id="30724" name="WordArt 2"/>
          <p:cNvSpPr>
            <a:spLocks noChangeArrowheads="1" noChangeShapeType="1" noTextEdit="1"/>
          </p:cNvSpPr>
          <p:nvPr/>
        </p:nvSpPr>
        <p:spPr bwMode="auto">
          <a:xfrm>
            <a:off x="1774825" y="188913"/>
            <a:ext cx="8713788" cy="360362"/>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30725" name="Rectangle 5"/>
          <p:cNvSpPr>
            <a:spLocks noChangeArrowheads="1"/>
          </p:cNvSpPr>
          <p:nvPr/>
        </p:nvSpPr>
        <p:spPr bwMode="auto">
          <a:xfrm>
            <a:off x="119063" y="654050"/>
            <a:ext cx="5205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rPr>
              <a:t>6) </a:t>
            </a:r>
            <a:r>
              <a:rPr lang="fr-FR" altLang="fr-FR" sz="1800" b="1" u="sng">
                <a:solidFill>
                  <a:srgbClr val="6600CC"/>
                </a:solidFill>
              </a:rPr>
              <a:t>Exemple de l’agroforêt à damar </a:t>
            </a:r>
            <a:r>
              <a:rPr lang="fr-FR" altLang="fr-FR" sz="1800" b="1" u="sng">
                <a:solidFill>
                  <a:srgbClr val="7030A0"/>
                </a:solidFill>
              </a:rPr>
              <a:t>(Indonésie) (suite)</a:t>
            </a:r>
            <a:endParaRPr lang="fr-FR" altLang="fr-FR" sz="1800" u="sng"/>
          </a:p>
        </p:txBody>
      </p:sp>
      <p:sp>
        <p:nvSpPr>
          <p:cNvPr id="30726" name="ZoneTexte 6"/>
          <p:cNvSpPr txBox="1">
            <a:spLocks noChangeArrowheads="1"/>
          </p:cNvSpPr>
          <p:nvPr/>
        </p:nvSpPr>
        <p:spPr bwMode="auto">
          <a:xfrm>
            <a:off x="2568575" y="6308725"/>
            <a:ext cx="2778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t>Igname – tubercule (</a:t>
            </a:r>
            <a:r>
              <a:rPr lang="la-Latn" altLang="fr-FR" sz="1200" i="1"/>
              <a:t>Dioscorea alata</a:t>
            </a:r>
            <a:r>
              <a:rPr lang="fr-FR" altLang="fr-FR" sz="1200"/>
              <a:t>) </a:t>
            </a:r>
            <a:r>
              <a:rPr lang="fr-FR" altLang="fr-FR" sz="1200">
                <a:solidFill>
                  <a:srgbClr val="008000"/>
                </a:solidFill>
              </a:rPr>
              <a:t>($)</a:t>
            </a:r>
            <a:endParaRPr lang="fr-FR" altLang="fr-FR" sz="1200"/>
          </a:p>
        </p:txBody>
      </p:sp>
      <p:pic>
        <p:nvPicPr>
          <p:cNvPr id="30727" name="Picture 2" descr="C:\Users\LISAN\Pictures\agroforets\ignam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4338" y="4581525"/>
            <a:ext cx="16573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3" descr="C:\Users\LISAN\Pictures\agroforets\Dioscorea alata_fle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59825" y="4365625"/>
            <a:ext cx="1176338"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4" descr="C:\Users\LISAN\Pictures\agroforets\Dioscorea alata_racine_tubercule.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03388" y="44370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ZoneTexte 10"/>
          <p:cNvSpPr txBox="1">
            <a:spLocks noChangeArrowheads="1"/>
          </p:cNvSpPr>
          <p:nvPr/>
        </p:nvSpPr>
        <p:spPr bwMode="auto">
          <a:xfrm>
            <a:off x="8688388" y="6237288"/>
            <a:ext cx="1246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t>Igname - fleur</a:t>
            </a:r>
          </a:p>
          <a:p>
            <a:pPr algn="ctr" eaLnBrk="1" hangingPunct="1">
              <a:spcBef>
                <a:spcPct val="0"/>
              </a:spcBef>
              <a:buFontTx/>
              <a:buNone/>
            </a:pPr>
            <a:r>
              <a:rPr lang="fr-FR" altLang="fr-FR" sz="1200"/>
              <a:t>(</a:t>
            </a:r>
            <a:r>
              <a:rPr lang="la-Latn" altLang="fr-FR" sz="1200" i="1"/>
              <a:t>Dioscorea alata</a:t>
            </a:r>
            <a:r>
              <a:rPr lang="fr-FR" altLang="fr-FR" sz="1200"/>
              <a:t>)</a:t>
            </a:r>
          </a:p>
        </p:txBody>
      </p:sp>
      <p:pic>
        <p:nvPicPr>
          <p:cNvPr id="30731" name="Picture 5" descr="C:\Users\LISAN\Pictures\agroforets\igname2.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0" y="4508500"/>
            <a:ext cx="24479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ZoneTexte 12"/>
          <p:cNvSpPr txBox="1">
            <a:spLocks noChangeArrowheads="1"/>
          </p:cNvSpPr>
          <p:nvPr/>
        </p:nvSpPr>
        <p:spPr bwMode="auto">
          <a:xfrm>
            <a:off x="6167438" y="6165850"/>
            <a:ext cx="2393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t>Le caractère invasif de l’igname ailé</a:t>
            </a:r>
          </a:p>
          <a:p>
            <a:pPr algn="ctr" eaLnBrk="1" hangingPunct="1">
              <a:spcBef>
                <a:spcPct val="0"/>
              </a:spcBef>
              <a:buFontTx/>
              <a:buNone/>
            </a:pPr>
            <a:r>
              <a:rPr lang="fr-FR" altLang="fr-FR" sz="1200"/>
              <a:t>(</a:t>
            </a:r>
            <a:r>
              <a:rPr lang="la-Latn" altLang="fr-FR" sz="1200" i="1"/>
              <a:t>Dioscorea alata</a:t>
            </a:r>
            <a:r>
              <a:rPr lang="fr-FR" altLang="fr-FR" sz="1200"/>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u numéro de diapositive 1"/>
          <p:cNvSpPr>
            <a:spLocks noGrp="1"/>
          </p:cNvSpPr>
          <p:nvPr>
            <p:ph type="sldNum" sz="quarter" idx="12"/>
          </p:nvPr>
        </p:nvSpPr>
        <p:spPr bwMode="auto">
          <a:xfrm>
            <a:off x="9823450" y="6345238"/>
            <a:ext cx="730250" cy="2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E2EB19E-4626-43EC-A012-32FCFDF7785A}" type="slidenum">
              <a:rPr lang="fr-FR" altLang="fr-FR" sz="1200" smtClean="0">
                <a:solidFill>
                  <a:srgbClr val="898989"/>
                </a:solidFill>
              </a:rPr>
              <a:pPr>
                <a:spcBef>
                  <a:spcPct val="0"/>
                </a:spcBef>
                <a:buFontTx/>
                <a:buNone/>
              </a:pPr>
              <a:t>28</a:t>
            </a:fld>
            <a:endParaRPr lang="fr-FR" altLang="fr-FR" sz="1200" smtClean="0">
              <a:solidFill>
                <a:srgbClr val="898989"/>
              </a:solidFill>
            </a:endParaRPr>
          </a:p>
        </p:txBody>
      </p:sp>
      <p:sp>
        <p:nvSpPr>
          <p:cNvPr id="31747" name="WordArt 2"/>
          <p:cNvSpPr>
            <a:spLocks noChangeArrowheads="1" noChangeShapeType="1" noTextEdit="1"/>
          </p:cNvSpPr>
          <p:nvPr/>
        </p:nvSpPr>
        <p:spPr bwMode="auto">
          <a:xfrm>
            <a:off x="1774825" y="155575"/>
            <a:ext cx="8713788" cy="360363"/>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31748" name="Rectangle 5"/>
          <p:cNvSpPr>
            <a:spLocks noChangeArrowheads="1"/>
          </p:cNvSpPr>
          <p:nvPr/>
        </p:nvSpPr>
        <p:spPr bwMode="auto">
          <a:xfrm>
            <a:off x="233363" y="569913"/>
            <a:ext cx="9036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rPr>
              <a:t>7) </a:t>
            </a:r>
            <a:r>
              <a:rPr lang="fr-FR" altLang="fr-FR" sz="1800" b="1" u="sng">
                <a:solidFill>
                  <a:srgbClr val="6600CC"/>
                </a:solidFill>
              </a:rPr>
              <a:t>Exemple de l’agroforêt de la </a:t>
            </a:r>
            <a:r>
              <a:rPr lang="fr-FR" altLang="fr-FR" sz="1800" b="1" u="sng">
                <a:solidFill>
                  <a:srgbClr val="7030A0"/>
                </a:solidFill>
              </a:rPr>
              <a:t>C.A.M.T.A. (Brésil)</a:t>
            </a:r>
          </a:p>
        </p:txBody>
      </p:sp>
      <p:graphicFrame>
        <p:nvGraphicFramePr>
          <p:cNvPr id="2" name="Tableau 1"/>
          <p:cNvGraphicFramePr>
            <a:graphicFrameLocks noGrp="1"/>
          </p:cNvGraphicFramePr>
          <p:nvPr/>
        </p:nvGraphicFramePr>
        <p:xfrm>
          <a:off x="1795463" y="984250"/>
          <a:ext cx="8683625" cy="3363914"/>
        </p:xfrm>
        <a:graphic>
          <a:graphicData uri="http://schemas.openxmlformats.org/drawingml/2006/table">
            <a:tbl>
              <a:tblPr firstRow="1" bandRow="1">
                <a:tableStyleId>{5C22544A-7EE6-4342-B048-85BDC9FD1C3A}</a:tableStyleId>
              </a:tblPr>
              <a:tblGrid>
                <a:gridCol w="1955359"/>
                <a:gridCol w="2386453"/>
                <a:gridCol w="2317335"/>
                <a:gridCol w="2024478"/>
              </a:tblGrid>
              <a:tr h="1428450">
                <a:tc>
                  <a:txBody>
                    <a:bodyPr/>
                    <a:lstStyle/>
                    <a:p>
                      <a:endParaRPr lang="fr-FR" sz="1100" dirty="0"/>
                    </a:p>
                  </a:txBody>
                  <a:tcPr marL="91431" marR="91431"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100" dirty="0"/>
                    </a:p>
                  </a:txBody>
                  <a:tcPr marL="91431" marR="91431"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100" dirty="0"/>
                    </a:p>
                  </a:txBody>
                  <a:tcPr marL="91431" marR="91431"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sz="1100" dirty="0"/>
                    </a:p>
                  </a:txBody>
                  <a:tcPr marL="91431" marR="91431"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354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kern="1200" dirty="0" smtClean="0">
                          <a:solidFill>
                            <a:srgbClr val="7030A0"/>
                          </a:solidFill>
                          <a:effectLst/>
                          <a:latin typeface="+mn-lt"/>
                          <a:ea typeface="+mn-ea"/>
                          <a:cs typeface="+mn-cs"/>
                        </a:rPr>
                        <a:t>A l’origine, une terre stérilisée</a:t>
                      </a:r>
                      <a:r>
                        <a:rPr lang="fr-FR" sz="1100" kern="1200" dirty="0" smtClean="0">
                          <a:solidFill>
                            <a:srgbClr val="7030A0"/>
                          </a:solidFill>
                          <a:effectLst/>
                          <a:latin typeface="+mn-lt"/>
                          <a:ea typeface="+mn-ea"/>
                          <a:cs typeface="+mn-cs"/>
                        </a:rPr>
                        <a:t> : le sol en Amazonie est mince, et une fois la terre est ôtée, les éléments nutritifs lavés laissent un sol impropre à la plantation. Ce sont ce genre de terres flétries trouvés dans la zone autour de la ville de Tomé-</a:t>
                      </a:r>
                      <a:r>
                        <a:rPr lang="fr-FR" sz="1100" kern="1200" dirty="0" err="1" smtClean="0">
                          <a:solidFill>
                            <a:srgbClr val="7030A0"/>
                          </a:solidFill>
                          <a:effectLst/>
                          <a:latin typeface="+mn-lt"/>
                          <a:ea typeface="+mn-ea"/>
                          <a:cs typeface="+mn-cs"/>
                        </a:rPr>
                        <a:t>Açu</a:t>
                      </a:r>
                      <a:r>
                        <a:rPr lang="fr-FR" sz="1100" kern="1200" dirty="0" smtClean="0">
                          <a:solidFill>
                            <a:srgbClr val="7030A0"/>
                          </a:solidFill>
                          <a:effectLst/>
                          <a:latin typeface="+mn-lt"/>
                          <a:ea typeface="+mn-ea"/>
                          <a:cs typeface="+mn-cs"/>
                        </a:rPr>
                        <a:t> (Etat du Para, Brésil).</a:t>
                      </a:r>
                      <a:endParaRPr lang="fr-FR" sz="1100" dirty="0">
                        <a:solidFill>
                          <a:srgbClr val="7030A0"/>
                        </a:solidFill>
                      </a:endParaRPr>
                    </a:p>
                  </a:txBody>
                  <a:tcPr marL="91431" marR="91431"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kern="1200" dirty="0" smtClean="0">
                          <a:solidFill>
                            <a:srgbClr val="7030A0"/>
                          </a:solidFill>
                          <a:effectLst/>
                          <a:latin typeface="+mn-lt"/>
                          <a:ea typeface="+mn-ea"/>
                          <a:cs typeface="+mn-cs"/>
                        </a:rPr>
                        <a:t>1ère année</a:t>
                      </a:r>
                      <a:r>
                        <a:rPr lang="fr-FR" sz="1100" kern="1200" dirty="0" smtClean="0">
                          <a:solidFill>
                            <a:srgbClr val="7030A0"/>
                          </a:solidFill>
                          <a:effectLst/>
                          <a:latin typeface="+mn-lt"/>
                          <a:ea typeface="+mn-ea"/>
                          <a:cs typeface="+mn-cs"/>
                        </a:rPr>
                        <a:t> : L'</a:t>
                      </a:r>
                      <a:r>
                        <a:rPr lang="fr-FR" sz="1100" kern="1200" dirty="0" err="1" smtClean="0">
                          <a:solidFill>
                            <a:srgbClr val="7030A0"/>
                          </a:solidFill>
                          <a:effectLst/>
                          <a:latin typeface="+mn-lt"/>
                          <a:ea typeface="+mn-ea"/>
                          <a:cs typeface="+mn-cs"/>
                        </a:rPr>
                        <a:t>agroforestrie</a:t>
                      </a:r>
                      <a:r>
                        <a:rPr lang="fr-FR" sz="1100" kern="1200" dirty="0" smtClean="0">
                          <a:solidFill>
                            <a:srgbClr val="7030A0"/>
                          </a:solidFill>
                          <a:effectLst/>
                          <a:latin typeface="+mn-lt"/>
                          <a:ea typeface="+mn-ea"/>
                          <a:cs typeface="+mn-cs"/>
                        </a:rPr>
                        <a:t> à Tomé-</a:t>
                      </a:r>
                      <a:r>
                        <a:rPr lang="fr-FR" sz="1100" kern="1200" dirty="0" err="1" smtClean="0">
                          <a:solidFill>
                            <a:srgbClr val="7030A0"/>
                          </a:solidFill>
                          <a:effectLst/>
                          <a:latin typeface="+mn-lt"/>
                          <a:ea typeface="+mn-ea"/>
                          <a:cs typeface="+mn-cs"/>
                        </a:rPr>
                        <a:t>açu</a:t>
                      </a:r>
                      <a:r>
                        <a:rPr lang="fr-FR" sz="1100" kern="1200" dirty="0" smtClean="0">
                          <a:solidFill>
                            <a:srgbClr val="7030A0"/>
                          </a:solidFill>
                          <a:effectLst/>
                          <a:latin typeface="+mn-lt"/>
                          <a:ea typeface="+mn-ea"/>
                          <a:cs typeface="+mn-cs"/>
                        </a:rPr>
                        <a:t> commence avec la plantation des </a:t>
                      </a:r>
                      <a:r>
                        <a:rPr lang="fr-FR" sz="1100" i="1" kern="1200" dirty="0" smtClean="0">
                          <a:solidFill>
                            <a:srgbClr val="7030A0"/>
                          </a:solidFill>
                          <a:effectLst/>
                          <a:latin typeface="+mn-lt"/>
                          <a:ea typeface="+mn-ea"/>
                          <a:cs typeface="+mn-cs"/>
                        </a:rPr>
                        <a:t>poivriers</a:t>
                      </a:r>
                      <a:r>
                        <a:rPr lang="fr-FR" sz="1100" kern="1200" dirty="0" smtClean="0">
                          <a:solidFill>
                            <a:srgbClr val="7030A0"/>
                          </a:solidFill>
                          <a:effectLst/>
                          <a:latin typeface="+mn-lt"/>
                          <a:ea typeface="+mn-ea"/>
                          <a:cs typeface="+mn-cs"/>
                        </a:rPr>
                        <a:t> </a:t>
                      </a:r>
                      <a:r>
                        <a:rPr lang="fr-FR" sz="1100" i="1" kern="1200" dirty="0" smtClean="0">
                          <a:solidFill>
                            <a:srgbClr val="7030A0"/>
                          </a:solidFill>
                          <a:effectLst/>
                          <a:latin typeface="+mn-lt"/>
                          <a:ea typeface="+mn-ea"/>
                          <a:cs typeface="+mn-cs"/>
                        </a:rPr>
                        <a:t>noirs</a:t>
                      </a:r>
                      <a:r>
                        <a:rPr lang="fr-FR" sz="1100" kern="1200" dirty="0" smtClean="0">
                          <a:solidFill>
                            <a:srgbClr val="7030A0"/>
                          </a:solidFill>
                          <a:effectLst/>
                          <a:latin typeface="+mn-lt"/>
                          <a:ea typeface="+mn-ea"/>
                          <a:cs typeface="+mn-cs"/>
                        </a:rPr>
                        <a:t>. En prévision du fait que les plants de poivriers mourront dans les 6 ans, ils sont intercalées avec des plantes annuelles, arbres fruitiers et d’autres arbres. Au départ, les agriculteurs utilisent, comme plante couvre-sol, des plantes de la familles de la passiflores (plantes fruitières) _ grenadille (appelé maracuja au Brésil.</a:t>
                      </a:r>
                      <a:endParaRPr lang="fr-FR" sz="1100" dirty="0">
                        <a:solidFill>
                          <a:srgbClr val="7030A0"/>
                        </a:solidFill>
                      </a:endParaRPr>
                    </a:p>
                  </a:txBody>
                  <a:tcPr marL="91431" marR="91431"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kern="1200" dirty="0" smtClean="0">
                          <a:solidFill>
                            <a:srgbClr val="7030A0"/>
                          </a:solidFill>
                          <a:effectLst/>
                          <a:latin typeface="+mn-lt"/>
                          <a:ea typeface="+mn-ea"/>
                          <a:cs typeface="+mn-cs"/>
                        </a:rPr>
                        <a:t>5-10 ans plus tard</a:t>
                      </a:r>
                      <a:r>
                        <a:rPr lang="fr-FR" sz="1100" kern="1200" dirty="0" smtClean="0">
                          <a:solidFill>
                            <a:srgbClr val="7030A0"/>
                          </a:solidFill>
                          <a:effectLst/>
                          <a:latin typeface="+mn-lt"/>
                          <a:ea typeface="+mn-ea"/>
                          <a:cs typeface="+mn-cs"/>
                        </a:rPr>
                        <a:t> : Le poivrier meurt et les arbres fruitiers commencent à porter leurs fruits. C'est alors que la plus grande variété et le plus grand volume de cultures sont produites, et aussi quand les plantes absorbent le plus grand volume de CO2.</a:t>
                      </a:r>
                    </a:p>
                  </a:txBody>
                  <a:tcPr marL="91431" marR="91431"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1100" b="1" kern="1200" dirty="0" smtClean="0">
                          <a:solidFill>
                            <a:srgbClr val="7030A0"/>
                          </a:solidFill>
                          <a:effectLst/>
                          <a:latin typeface="+mn-lt"/>
                          <a:ea typeface="+mn-ea"/>
                          <a:cs typeface="+mn-cs"/>
                        </a:rPr>
                        <a:t>20 ans plus tard</a:t>
                      </a:r>
                      <a:r>
                        <a:rPr lang="fr-FR" sz="1100" kern="1200" dirty="0" smtClean="0">
                          <a:solidFill>
                            <a:srgbClr val="7030A0"/>
                          </a:solidFill>
                          <a:effectLst/>
                          <a:latin typeface="+mn-lt"/>
                          <a:ea typeface="+mn-ea"/>
                          <a:cs typeface="+mn-cs"/>
                        </a:rPr>
                        <a:t> : Un écosystème naturel, dans laquelle de grands arbres et des broussailles [des arbustes] coexistent, est terminée. Comme cette «forêt» mûrit, la production des arbres fruitiers tombe, et les arbres sont nourries jusqu'à leur valeur pour leur bois puisse être assurée.</a:t>
                      </a:r>
                      <a:endParaRPr lang="fr-FR" sz="1100" dirty="0">
                        <a:solidFill>
                          <a:srgbClr val="7030A0"/>
                        </a:solidFill>
                      </a:endParaRPr>
                    </a:p>
                  </a:txBody>
                  <a:tcPr marL="91431" marR="91431" marT="45712" marB="4571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31766"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07425" y="1096963"/>
            <a:ext cx="16478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6838" y="1096963"/>
            <a:ext cx="16573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8"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92563" y="1096963"/>
            <a:ext cx="16478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9" name="Imag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11350" y="1096963"/>
            <a:ext cx="1676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0" name="Imag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35188" y="4381500"/>
            <a:ext cx="74961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1" name="ZoneTexte 8"/>
          <p:cNvSpPr txBox="1">
            <a:spLocks noChangeArrowheads="1"/>
          </p:cNvSpPr>
          <p:nvPr/>
        </p:nvSpPr>
        <p:spPr bwMode="auto">
          <a:xfrm>
            <a:off x="1622425" y="6115050"/>
            <a:ext cx="31511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200">
                <a:solidFill>
                  <a:srgbClr val="7030A0"/>
                </a:solidFill>
              </a:rPr>
              <a:t>Les forêts sont défrichées pour l'agriculture et l'élevage.</a:t>
            </a:r>
          </a:p>
        </p:txBody>
      </p:sp>
      <p:sp>
        <p:nvSpPr>
          <p:cNvPr id="31772" name="Rectangle 9"/>
          <p:cNvSpPr>
            <a:spLocks noChangeArrowheads="1"/>
          </p:cNvSpPr>
          <p:nvPr/>
        </p:nvSpPr>
        <p:spPr bwMode="auto">
          <a:xfrm>
            <a:off x="4751388" y="6134100"/>
            <a:ext cx="1314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100">
                <a:solidFill>
                  <a:srgbClr val="7030A0"/>
                </a:solidFill>
              </a:rPr>
              <a:t>Les terrains restent dégradés.</a:t>
            </a:r>
          </a:p>
        </p:txBody>
      </p:sp>
      <p:sp>
        <p:nvSpPr>
          <p:cNvPr id="31773" name="Rectangle 10"/>
          <p:cNvSpPr>
            <a:spLocks noChangeArrowheads="1"/>
          </p:cNvSpPr>
          <p:nvPr/>
        </p:nvSpPr>
        <p:spPr bwMode="auto">
          <a:xfrm>
            <a:off x="5961063" y="6118225"/>
            <a:ext cx="26463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100">
                <a:solidFill>
                  <a:srgbClr val="7030A0"/>
                </a:solidFill>
              </a:rPr>
              <a:t>Une gamme variée de plantes, convenant à l'écosystème forestier, sont cultivés.</a:t>
            </a:r>
          </a:p>
        </p:txBody>
      </p:sp>
      <p:sp>
        <p:nvSpPr>
          <p:cNvPr id="31774" name="Rectangle 11"/>
          <p:cNvSpPr>
            <a:spLocks noChangeArrowheads="1"/>
          </p:cNvSpPr>
          <p:nvPr/>
        </p:nvSpPr>
        <p:spPr bwMode="auto">
          <a:xfrm>
            <a:off x="8432800" y="6118225"/>
            <a:ext cx="19970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100">
                <a:solidFill>
                  <a:srgbClr val="7030A0"/>
                </a:solidFill>
              </a:rPr>
              <a:t>Les terres agricoles se développent en une forêt.</a:t>
            </a:r>
          </a:p>
        </p:txBody>
      </p:sp>
      <p:sp>
        <p:nvSpPr>
          <p:cNvPr id="31775" name="ZoneTexte 12"/>
          <p:cNvSpPr txBox="1">
            <a:spLocks noChangeArrowheads="1"/>
          </p:cNvSpPr>
          <p:nvPr/>
        </p:nvSpPr>
        <p:spPr bwMode="auto">
          <a:xfrm>
            <a:off x="1774825" y="6575425"/>
            <a:ext cx="8137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000">
                <a:solidFill>
                  <a:srgbClr val="7030A0"/>
                </a:solidFill>
              </a:rPr>
              <a:t>Source : </a:t>
            </a:r>
            <a:r>
              <a:rPr lang="fr-FR" altLang="fr-FR" sz="1000">
                <a:solidFill>
                  <a:srgbClr val="7030A0"/>
                </a:solidFill>
                <a:hlinkClick r:id="rId7"/>
              </a:rPr>
              <a:t>https://www.frutafruta.com/global/agroforestry/index.html</a:t>
            </a:r>
            <a:r>
              <a:rPr lang="fr-FR" altLang="fr-FR" sz="1000">
                <a:solidFill>
                  <a:srgbClr val="7030A0"/>
                </a:solidFill>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u numéro de diapositive 1"/>
          <p:cNvSpPr>
            <a:spLocks noGrp="1"/>
          </p:cNvSpPr>
          <p:nvPr>
            <p:ph type="sldNum" sz="quarter" idx="12"/>
          </p:nvPr>
        </p:nvSpPr>
        <p:spPr bwMode="auto">
          <a:xfrm>
            <a:off x="9763125" y="6427788"/>
            <a:ext cx="730250" cy="2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2CF8CEA-F278-496E-8B5D-F916B0B24AF8}" type="slidenum">
              <a:rPr lang="fr-FR" altLang="fr-FR" sz="1200" smtClean="0">
                <a:solidFill>
                  <a:srgbClr val="898989"/>
                </a:solidFill>
              </a:rPr>
              <a:pPr>
                <a:spcBef>
                  <a:spcPct val="0"/>
                </a:spcBef>
                <a:buFontTx/>
                <a:buNone/>
              </a:pPr>
              <a:t>29</a:t>
            </a:fld>
            <a:endParaRPr lang="fr-FR" altLang="fr-FR" sz="1200" smtClean="0">
              <a:solidFill>
                <a:srgbClr val="898989"/>
              </a:solidFill>
            </a:endParaRPr>
          </a:p>
        </p:txBody>
      </p:sp>
      <p:sp>
        <p:nvSpPr>
          <p:cNvPr id="32771" name="WordArt 2"/>
          <p:cNvSpPr>
            <a:spLocks noChangeArrowheads="1" noChangeShapeType="1" noTextEdit="1"/>
          </p:cNvSpPr>
          <p:nvPr/>
        </p:nvSpPr>
        <p:spPr bwMode="auto">
          <a:xfrm>
            <a:off x="1774825" y="155575"/>
            <a:ext cx="8713788" cy="360363"/>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32772" name="Rectangle 5"/>
          <p:cNvSpPr>
            <a:spLocks noChangeArrowheads="1"/>
          </p:cNvSpPr>
          <p:nvPr/>
        </p:nvSpPr>
        <p:spPr bwMode="auto">
          <a:xfrm>
            <a:off x="368300" y="612775"/>
            <a:ext cx="10475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rPr>
              <a:t>7) </a:t>
            </a:r>
            <a:r>
              <a:rPr lang="fr-FR" altLang="fr-FR" sz="1800" b="1" u="sng">
                <a:solidFill>
                  <a:srgbClr val="6600CC"/>
                </a:solidFill>
              </a:rPr>
              <a:t>Exemple de l’agroforêt de la </a:t>
            </a:r>
            <a:r>
              <a:rPr lang="fr-FR" altLang="fr-FR" sz="1800" b="1" u="sng">
                <a:solidFill>
                  <a:srgbClr val="7030A0"/>
                </a:solidFill>
              </a:rPr>
              <a:t>C.A.M.T.A. (Brésil) (suite)</a:t>
            </a:r>
          </a:p>
        </p:txBody>
      </p:sp>
      <p:sp>
        <p:nvSpPr>
          <p:cNvPr id="14" name="ZoneTexte 13"/>
          <p:cNvSpPr txBox="1"/>
          <p:nvPr/>
        </p:nvSpPr>
        <p:spPr>
          <a:xfrm>
            <a:off x="1631950" y="4275138"/>
            <a:ext cx="8712200" cy="2354262"/>
          </a:xfrm>
          <a:prstGeom prst="rect">
            <a:avLst/>
          </a:prstGeom>
          <a:noFill/>
        </p:spPr>
        <p:txBody>
          <a:bodyPr>
            <a:spAutoFit/>
          </a:bodyPr>
          <a:lstStyle/>
          <a:p>
            <a:pPr algn="just">
              <a:defRPr/>
            </a:pPr>
            <a:r>
              <a:rPr lang="fr-FR" sz="1100" dirty="0">
                <a:solidFill>
                  <a:srgbClr val="7030A0"/>
                </a:solidFill>
              </a:rPr>
              <a:t>Autour de la ville de Tomé-</a:t>
            </a:r>
            <a:r>
              <a:rPr lang="fr-FR" sz="1100" dirty="0" err="1">
                <a:solidFill>
                  <a:srgbClr val="7030A0"/>
                </a:solidFill>
              </a:rPr>
              <a:t>Açu</a:t>
            </a:r>
            <a:r>
              <a:rPr lang="fr-FR" sz="1100" dirty="0">
                <a:solidFill>
                  <a:srgbClr val="7030A0"/>
                </a:solidFill>
              </a:rPr>
              <a:t> (dans l’état du Pará au Brésil), il y a une coopérative _ la </a:t>
            </a:r>
            <a:r>
              <a:rPr lang="fr-FR" sz="1100" dirty="0" err="1">
                <a:solidFill>
                  <a:srgbClr val="7030A0"/>
                </a:solidFill>
              </a:rPr>
              <a:t>Cooperativa</a:t>
            </a:r>
            <a:r>
              <a:rPr lang="fr-FR" sz="1100" dirty="0">
                <a:solidFill>
                  <a:srgbClr val="7030A0"/>
                </a:solidFill>
              </a:rPr>
              <a:t> </a:t>
            </a:r>
            <a:r>
              <a:rPr lang="fr-FR" sz="1100" dirty="0" err="1">
                <a:solidFill>
                  <a:srgbClr val="7030A0"/>
                </a:solidFill>
              </a:rPr>
              <a:t>Agrícola</a:t>
            </a:r>
            <a:r>
              <a:rPr lang="fr-FR" sz="1100" dirty="0">
                <a:solidFill>
                  <a:srgbClr val="7030A0"/>
                </a:solidFill>
              </a:rPr>
              <a:t> </a:t>
            </a:r>
            <a:r>
              <a:rPr lang="fr-FR" sz="1100" dirty="0" err="1">
                <a:solidFill>
                  <a:srgbClr val="7030A0"/>
                </a:solidFill>
              </a:rPr>
              <a:t>Mista</a:t>
            </a:r>
            <a:r>
              <a:rPr lang="fr-FR" sz="1100" dirty="0">
                <a:solidFill>
                  <a:srgbClr val="7030A0"/>
                </a:solidFill>
              </a:rPr>
              <a:t> de Tomé-</a:t>
            </a:r>
            <a:r>
              <a:rPr lang="fr-FR" sz="1100" dirty="0" err="1">
                <a:solidFill>
                  <a:srgbClr val="7030A0"/>
                </a:solidFill>
              </a:rPr>
              <a:t>Açu</a:t>
            </a:r>
            <a:r>
              <a:rPr lang="fr-FR" sz="1100" dirty="0">
                <a:solidFill>
                  <a:srgbClr val="7030A0"/>
                </a:solidFill>
              </a:rPr>
              <a:t> (C.A.M.T.A) (*) _, créée par des migrants japonais qui a mis en place une solution « d’</a:t>
            </a:r>
            <a:r>
              <a:rPr lang="fr-FR" sz="1100" b="1" dirty="0">
                <a:solidFill>
                  <a:srgbClr val="7030A0"/>
                </a:solidFill>
              </a:rPr>
              <a:t>agro-forêt multi-strate</a:t>
            </a:r>
            <a:r>
              <a:rPr lang="fr-FR" sz="1100" dirty="0">
                <a:solidFill>
                  <a:srgbClr val="7030A0"/>
                </a:solidFill>
              </a:rPr>
              <a:t> », dans cette région du Para, qui les a rendu prospères.</a:t>
            </a:r>
          </a:p>
          <a:p>
            <a:pPr algn="just">
              <a:defRPr/>
            </a:pPr>
            <a:r>
              <a:rPr lang="fr-FR" sz="1100" dirty="0">
                <a:solidFill>
                  <a:srgbClr val="7030A0"/>
                </a:solidFill>
              </a:rPr>
              <a:t>L'agroforesterie de Tomé-</a:t>
            </a:r>
            <a:r>
              <a:rPr lang="fr-FR" sz="1100" dirty="0" err="1">
                <a:solidFill>
                  <a:srgbClr val="7030A0"/>
                </a:solidFill>
              </a:rPr>
              <a:t>acu</a:t>
            </a:r>
            <a:r>
              <a:rPr lang="fr-FR" sz="1100" dirty="0">
                <a:solidFill>
                  <a:srgbClr val="7030A0"/>
                </a:solidFill>
              </a:rPr>
              <a:t> est constituée d'une variété de combinaisons de cultures choisis en fonction de l'examen de la situation du terrain, les conditions environnementales, le moment de la récolte, la concurrence pour la lumière du soleil, de l'eau et des nutriments par différentes plantes, et l'efficacité du travail (temps de la récolte et la gestion de la culture). En conséquence, une variété de cultures sont produites par cette agroforesterie.</a:t>
            </a:r>
          </a:p>
          <a:p>
            <a:pPr>
              <a:defRPr/>
            </a:pPr>
            <a:r>
              <a:rPr lang="fr-FR" sz="1100" dirty="0">
                <a:solidFill>
                  <a:srgbClr val="7030A0"/>
                </a:solidFill>
              </a:rPr>
              <a:t>Source : </a:t>
            </a:r>
            <a:r>
              <a:rPr lang="fr-FR" sz="1100" dirty="0">
                <a:solidFill>
                  <a:srgbClr val="7030A0"/>
                </a:solidFill>
                <a:hlinkClick r:id="rId2"/>
              </a:rPr>
              <a:t>https://www.frutafruta.com/global/agroforestry/agroforestry.html</a:t>
            </a:r>
            <a:r>
              <a:rPr lang="fr-FR" sz="1100" dirty="0">
                <a:solidFill>
                  <a:srgbClr val="7030A0"/>
                </a:solidFill>
              </a:rPr>
              <a:t> </a:t>
            </a:r>
          </a:p>
          <a:p>
            <a:pPr>
              <a:defRPr/>
            </a:pPr>
            <a:endParaRPr lang="fr-FR" sz="1100" dirty="0">
              <a:solidFill>
                <a:srgbClr val="7030A0"/>
              </a:solidFill>
            </a:endParaRPr>
          </a:p>
          <a:p>
            <a:pPr>
              <a:defRPr/>
            </a:pPr>
            <a:r>
              <a:rPr lang="fr-FR" sz="1400" u="sng" dirty="0">
                <a:solidFill>
                  <a:srgbClr val="7030A0"/>
                </a:solidFill>
              </a:rPr>
              <a:t>Bibliographie sur la coopérative C.A.M.T.A. </a:t>
            </a:r>
            <a:r>
              <a:rPr lang="fr-FR" sz="1400" dirty="0">
                <a:solidFill>
                  <a:srgbClr val="7030A0"/>
                </a:solidFill>
              </a:rPr>
              <a:t>:</a:t>
            </a:r>
          </a:p>
          <a:p>
            <a:pPr marL="342900" indent="-342900">
              <a:buFontTx/>
              <a:buAutoNum type="alphaLcParenR"/>
              <a:defRPr/>
            </a:pPr>
            <a:r>
              <a:rPr lang="fr-FR" sz="1400" u="sng" dirty="0">
                <a:solidFill>
                  <a:srgbClr val="7030A0"/>
                </a:solidFill>
                <a:hlinkClick r:id="rId3"/>
              </a:rPr>
              <a:t>https://www.frutafruta.com/global/agroforestry/camta.html</a:t>
            </a:r>
            <a:r>
              <a:rPr lang="fr-FR" sz="1400" dirty="0">
                <a:solidFill>
                  <a:srgbClr val="7030A0"/>
                </a:solidFill>
              </a:rPr>
              <a:t> </a:t>
            </a:r>
          </a:p>
          <a:p>
            <a:pPr marL="342900" indent="-342900">
              <a:buFontTx/>
              <a:buAutoNum type="alphaLcParenR"/>
              <a:defRPr/>
            </a:pPr>
            <a:r>
              <a:rPr lang="fr-FR" sz="1400" u="sng" dirty="0">
                <a:solidFill>
                  <a:srgbClr val="7030A0"/>
                </a:solidFill>
                <a:hlinkClick r:id="rId4"/>
              </a:rPr>
              <a:t>https://www.frutafruta.com/global/agroforestry/index.html</a:t>
            </a:r>
            <a:r>
              <a:rPr lang="fr-FR" sz="1400" dirty="0">
                <a:solidFill>
                  <a:srgbClr val="7030A0"/>
                </a:solidFill>
              </a:rPr>
              <a:t>  (en anglais).</a:t>
            </a:r>
          </a:p>
          <a:p>
            <a:pPr>
              <a:defRPr/>
            </a:pPr>
            <a:r>
              <a:rPr lang="fr-FR" sz="1400" dirty="0">
                <a:solidFill>
                  <a:srgbClr val="7030A0"/>
                </a:solidFill>
              </a:rPr>
              <a:t>b) </a:t>
            </a:r>
            <a:r>
              <a:rPr lang="fr-FR" sz="1400" u="sng" dirty="0">
                <a:solidFill>
                  <a:srgbClr val="7030A0"/>
                </a:solidFill>
                <a:hlinkClick r:id="rId5"/>
              </a:rPr>
              <a:t>http://www.jica.go.jp/brazil/portuguese/office/news/2011/220711-3.html</a:t>
            </a:r>
            <a:r>
              <a:rPr lang="fr-FR" sz="1400" dirty="0">
                <a:solidFill>
                  <a:srgbClr val="7030A0"/>
                </a:solidFill>
              </a:rPr>
              <a:t> (en portugais).</a:t>
            </a:r>
          </a:p>
          <a:p>
            <a:pPr>
              <a:defRPr/>
            </a:pPr>
            <a:r>
              <a:rPr lang="fr-FR" sz="1400" dirty="0">
                <a:solidFill>
                  <a:srgbClr val="7030A0"/>
                </a:solidFill>
              </a:rPr>
              <a:t>c) </a:t>
            </a:r>
            <a:r>
              <a:rPr lang="fr-FR" sz="1400" u="sng" dirty="0">
                <a:solidFill>
                  <a:srgbClr val="7030A0"/>
                </a:solidFill>
                <a:hlinkClick r:id="rId6"/>
              </a:rPr>
              <a:t>http://jica-net.jica.go.jp/lib2/07PRDM008/index_en.html</a:t>
            </a:r>
            <a:r>
              <a:rPr lang="fr-FR" sz="1400" dirty="0">
                <a:solidFill>
                  <a:srgbClr val="7030A0"/>
                </a:solidFill>
              </a:rPr>
              <a:t> (en japonais)</a:t>
            </a:r>
          </a:p>
        </p:txBody>
      </p:sp>
      <p:pic>
        <p:nvPicPr>
          <p:cNvPr id="32774" name="Imag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47838" y="1098550"/>
            <a:ext cx="46386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Rectangle 15"/>
          <p:cNvSpPr>
            <a:spLocks noChangeArrowheads="1"/>
          </p:cNvSpPr>
          <p:nvPr/>
        </p:nvSpPr>
        <p:spPr bwMode="auto">
          <a:xfrm>
            <a:off x="4511675" y="1011238"/>
            <a:ext cx="21891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200">
                <a:solidFill>
                  <a:srgbClr val="7030A0"/>
                </a:solidFill>
              </a:rPr>
              <a:t>Confiserie, aliments, boissons. </a:t>
            </a:r>
          </a:p>
        </p:txBody>
      </p:sp>
      <p:sp>
        <p:nvSpPr>
          <p:cNvPr id="32776" name="Rectangle 16"/>
          <p:cNvSpPr>
            <a:spLocks noChangeArrowheads="1"/>
          </p:cNvSpPr>
          <p:nvPr/>
        </p:nvSpPr>
        <p:spPr bwMode="auto">
          <a:xfrm>
            <a:off x="1603375" y="3552825"/>
            <a:ext cx="815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a:solidFill>
                  <a:srgbClr val="7030A0"/>
                </a:solidFill>
              </a:rPr>
              <a:t>Saveur</a:t>
            </a:r>
          </a:p>
        </p:txBody>
      </p:sp>
      <p:sp>
        <p:nvSpPr>
          <p:cNvPr id="32777" name="Rectangle 17"/>
          <p:cNvSpPr>
            <a:spLocks noChangeArrowheads="1"/>
          </p:cNvSpPr>
          <p:nvPr/>
        </p:nvSpPr>
        <p:spPr bwMode="auto">
          <a:xfrm>
            <a:off x="4727575" y="3921125"/>
            <a:ext cx="1470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a:solidFill>
                  <a:srgbClr val="7030A0"/>
                </a:solidFill>
              </a:rPr>
              <a:t>Bois (grumes)</a:t>
            </a:r>
          </a:p>
        </p:txBody>
      </p:sp>
      <p:sp>
        <p:nvSpPr>
          <p:cNvPr id="32778" name="Rectangle 18"/>
          <p:cNvSpPr>
            <a:spLocks noChangeArrowheads="1"/>
          </p:cNvSpPr>
          <p:nvPr/>
        </p:nvSpPr>
        <p:spPr bwMode="auto">
          <a:xfrm>
            <a:off x="1562100" y="1736725"/>
            <a:ext cx="898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200">
                <a:solidFill>
                  <a:srgbClr val="7030A0"/>
                </a:solidFill>
              </a:rPr>
              <a:t>Sellerie de voiture</a:t>
            </a:r>
          </a:p>
          <a:p>
            <a:pPr algn="ctr">
              <a:spcBef>
                <a:spcPct val="0"/>
              </a:spcBef>
              <a:buFontTx/>
              <a:buNone/>
            </a:pPr>
            <a:r>
              <a:rPr lang="fr-FR" altLang="fr-FR" sz="1200">
                <a:solidFill>
                  <a:srgbClr val="7030A0"/>
                </a:solidFill>
              </a:rPr>
              <a:t>Résine</a:t>
            </a:r>
          </a:p>
          <a:p>
            <a:pPr algn="ctr">
              <a:spcBef>
                <a:spcPct val="0"/>
              </a:spcBef>
              <a:buFontTx/>
              <a:buNone/>
            </a:pPr>
            <a:endParaRPr lang="fr-FR" altLang="fr-FR" sz="1200">
              <a:solidFill>
                <a:srgbClr val="7030A0"/>
              </a:solidFill>
            </a:endParaRPr>
          </a:p>
          <a:p>
            <a:pPr algn="ctr">
              <a:spcBef>
                <a:spcPct val="0"/>
              </a:spcBef>
              <a:buFontTx/>
              <a:buNone/>
            </a:pPr>
            <a:r>
              <a:rPr lang="fr-FR" altLang="fr-FR" sz="1200">
                <a:solidFill>
                  <a:srgbClr val="7030A0"/>
                </a:solidFill>
              </a:rPr>
              <a:t>Epices &amp; herbes</a:t>
            </a:r>
          </a:p>
        </p:txBody>
      </p:sp>
      <p:sp>
        <p:nvSpPr>
          <p:cNvPr id="32779" name="ZoneTexte 19"/>
          <p:cNvSpPr txBox="1">
            <a:spLocks noChangeArrowheads="1"/>
          </p:cNvSpPr>
          <p:nvPr/>
        </p:nvSpPr>
        <p:spPr bwMode="auto">
          <a:xfrm>
            <a:off x="6527800" y="1466850"/>
            <a:ext cx="1784350" cy="26781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400">
                <a:solidFill>
                  <a:srgbClr val="7030A0"/>
                </a:solidFill>
              </a:rPr>
              <a:t>=&gt; Les cultures sont principalement des cultures de rente.</a:t>
            </a:r>
          </a:p>
          <a:p>
            <a:pPr>
              <a:spcBef>
                <a:spcPct val="0"/>
              </a:spcBef>
              <a:buFontTx/>
              <a:buNone/>
            </a:pPr>
            <a:r>
              <a:rPr lang="fr-FR" altLang="fr-FR" sz="1400">
                <a:solidFill>
                  <a:srgbClr val="7030A0"/>
                </a:solidFill>
              </a:rPr>
              <a:t>=&gt; La récolte peut commencer à partir de la première année.</a:t>
            </a:r>
          </a:p>
          <a:p>
            <a:pPr>
              <a:spcBef>
                <a:spcPct val="0"/>
              </a:spcBef>
              <a:buFontTx/>
              <a:buNone/>
            </a:pPr>
            <a:r>
              <a:rPr lang="fr-FR" altLang="fr-FR" sz="1400">
                <a:solidFill>
                  <a:srgbClr val="7030A0"/>
                </a:solidFill>
              </a:rPr>
              <a:t>=&gt; Elle permet l'indépendance économique.</a:t>
            </a:r>
          </a:p>
          <a:p>
            <a:pPr>
              <a:spcBef>
                <a:spcPct val="0"/>
              </a:spcBef>
              <a:buFontTx/>
              <a:buNone/>
            </a:pPr>
            <a:r>
              <a:rPr lang="fr-FR" altLang="fr-FR" sz="1400">
                <a:solidFill>
                  <a:srgbClr val="7030A0"/>
                </a:solidFill>
              </a:rPr>
              <a:t>=&gt; Utilisation minimale de produits chimiques et engrais.</a:t>
            </a:r>
          </a:p>
        </p:txBody>
      </p:sp>
      <p:sp>
        <p:nvSpPr>
          <p:cNvPr id="32780" name="ZoneTexte 22"/>
          <p:cNvSpPr txBox="1">
            <a:spLocks noChangeArrowheads="1"/>
          </p:cNvSpPr>
          <p:nvPr/>
        </p:nvSpPr>
        <p:spPr bwMode="auto">
          <a:xfrm>
            <a:off x="8453438" y="2505075"/>
            <a:ext cx="2035175" cy="16017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400" b="1">
                <a:solidFill>
                  <a:srgbClr val="008000"/>
                </a:solidFill>
              </a:rPr>
              <a:t>Bénéfices / Avantages</a:t>
            </a:r>
            <a:r>
              <a:rPr lang="fr-FR" altLang="fr-FR" sz="1400">
                <a:solidFill>
                  <a:srgbClr val="008000"/>
                </a:solidFill>
              </a:rPr>
              <a:t> : </a:t>
            </a:r>
          </a:p>
          <a:p>
            <a:pPr>
              <a:spcBef>
                <a:spcPct val="0"/>
              </a:spcBef>
              <a:buFontTx/>
              <a:buNone/>
            </a:pPr>
            <a:r>
              <a:rPr lang="fr-FR" altLang="fr-FR" sz="1400">
                <a:solidFill>
                  <a:srgbClr val="008000"/>
                </a:solidFill>
              </a:rPr>
              <a:t>=&gt; La croissance durable par la stabilité économique.</a:t>
            </a:r>
          </a:p>
          <a:p>
            <a:pPr>
              <a:spcBef>
                <a:spcPct val="0"/>
              </a:spcBef>
              <a:buFontTx/>
              <a:buNone/>
            </a:pPr>
            <a:r>
              <a:rPr lang="fr-FR" altLang="fr-FR" sz="1400">
                <a:solidFill>
                  <a:srgbClr val="008000"/>
                </a:solidFill>
              </a:rPr>
              <a:t>=&gt; Restauration de la biodiversité.</a:t>
            </a:r>
          </a:p>
          <a:p>
            <a:pPr>
              <a:spcBef>
                <a:spcPct val="0"/>
              </a:spcBef>
              <a:buFontTx/>
              <a:buNone/>
            </a:pPr>
            <a:r>
              <a:rPr lang="fr-FR" altLang="fr-FR" sz="1400">
                <a:solidFill>
                  <a:srgbClr val="008000"/>
                </a:solidFill>
              </a:rPr>
              <a:t>=&gt; Fixation du carbone.</a:t>
            </a:r>
          </a:p>
        </p:txBody>
      </p:sp>
      <p:pic>
        <p:nvPicPr>
          <p:cNvPr id="32781" name="Image 2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472488" y="5237163"/>
            <a:ext cx="15906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Image 2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531225" y="1027113"/>
            <a:ext cx="16192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3" name="ZoneTexte 1"/>
          <p:cNvSpPr txBox="1">
            <a:spLocks noChangeArrowheads="1"/>
          </p:cNvSpPr>
          <p:nvPr/>
        </p:nvSpPr>
        <p:spPr bwMode="auto">
          <a:xfrm>
            <a:off x="3871913" y="1073150"/>
            <a:ext cx="50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a:solidFill>
                  <a:srgbClr val="7030A0"/>
                </a:solidFill>
              </a:rPr>
              <a:t>Huile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p:cNvSpPr>
            <a:spLocks noChangeArrowheads="1" noChangeShapeType="1" noTextEdit="1"/>
          </p:cNvSpPr>
          <p:nvPr/>
        </p:nvSpPr>
        <p:spPr bwMode="auto">
          <a:xfrm>
            <a:off x="1703388" y="304800"/>
            <a:ext cx="8812212" cy="315913"/>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5123" name="Espace réservé du numéro de diapositive 1"/>
          <p:cNvSpPr txBox="1">
            <a:spLocks/>
          </p:cNvSpPr>
          <p:nvPr/>
        </p:nvSpPr>
        <p:spPr bwMode="auto">
          <a:xfrm>
            <a:off x="11352213" y="193675"/>
            <a:ext cx="51435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4943BA4-449D-48E1-86AB-25F207C7DA3A}" type="slidenum">
              <a:rPr lang="fr-FR" altLang="fr-FR" sz="1200">
                <a:solidFill>
                  <a:srgbClr val="898989"/>
                </a:solidFill>
              </a:rPr>
              <a:pPr algn="r" eaLnBrk="1" hangingPunct="1">
                <a:spcBef>
                  <a:spcPct val="0"/>
                </a:spcBef>
                <a:buFontTx/>
                <a:buNone/>
              </a:pPr>
              <a:t>3</a:t>
            </a:fld>
            <a:endParaRPr lang="fr-FR" altLang="fr-FR" sz="1200">
              <a:solidFill>
                <a:srgbClr val="898989"/>
              </a:solidFill>
            </a:endParaRPr>
          </a:p>
        </p:txBody>
      </p:sp>
      <p:sp>
        <p:nvSpPr>
          <p:cNvPr id="5" name="Rectangle 1"/>
          <p:cNvSpPr>
            <a:spLocks noChangeArrowheads="1"/>
          </p:cNvSpPr>
          <p:nvPr/>
        </p:nvSpPr>
        <p:spPr bwMode="auto">
          <a:xfrm>
            <a:off x="227013" y="2717800"/>
            <a:ext cx="8066087"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 typeface="Arial" panose="020B0604020202020204" pitchFamily="34" charset="0"/>
              <a:buNone/>
              <a:defRPr/>
            </a:pPr>
            <a:r>
              <a:rPr lang="fr-FR" altLang="fr-FR" sz="1800" dirty="0" smtClean="0">
                <a:solidFill>
                  <a:srgbClr val="FF0000"/>
                </a:solidFill>
                <a:latin typeface="+mn-lt"/>
              </a:rPr>
              <a:t>a) invasives</a:t>
            </a:r>
            <a:r>
              <a:rPr lang="fr-FR" altLang="fr-FR" sz="1800" dirty="0">
                <a:solidFill>
                  <a:srgbClr val="FF0000"/>
                </a:solidFill>
                <a:latin typeface="+mn-lt"/>
              </a:rPr>
              <a:t>, à éviter →</a:t>
            </a:r>
          </a:p>
          <a:p>
            <a:pPr algn="just" eaLnBrk="1" hangingPunct="1">
              <a:spcBef>
                <a:spcPct val="0"/>
              </a:spcBef>
              <a:buFontTx/>
              <a:buNone/>
              <a:defRPr/>
            </a:pPr>
            <a:endParaRPr lang="fr-FR" altLang="fr-FR" sz="1800" dirty="0">
              <a:solidFill>
                <a:srgbClr val="FF0000"/>
              </a:solidFill>
            </a:endParaRPr>
          </a:p>
          <a:p>
            <a:pPr algn="just" eaLnBrk="1" hangingPunct="1">
              <a:spcBef>
                <a:spcPct val="0"/>
              </a:spcBef>
              <a:buFont typeface="Arial" panose="020B0604020202020204" pitchFamily="34" charset="0"/>
              <a:buNone/>
              <a:defRPr/>
            </a:pPr>
            <a:r>
              <a:rPr lang="fr-FR" altLang="fr-FR" sz="1800" dirty="0" smtClean="0">
                <a:solidFill>
                  <a:srgbClr val="FF0000"/>
                </a:solidFill>
              </a:rPr>
              <a:t>b) toxiques</a:t>
            </a:r>
            <a:r>
              <a:rPr lang="fr-FR" altLang="fr-FR" sz="1800" dirty="0">
                <a:solidFill>
                  <a:srgbClr val="FF0000"/>
                </a:solidFill>
              </a:rPr>
              <a:t>, soit pour l’homme, soit pour les animaux →</a:t>
            </a:r>
            <a:endParaRPr lang="fr-FR" altLang="fr-FR" sz="1800" dirty="0">
              <a:solidFill>
                <a:srgbClr val="FF0000"/>
              </a:solidFill>
              <a:latin typeface="Arial" panose="020B0604020202020204" pitchFamily="34" charset="0"/>
            </a:endParaRPr>
          </a:p>
          <a:p>
            <a:pPr eaLnBrk="1" hangingPunct="1">
              <a:spcBef>
                <a:spcPct val="0"/>
              </a:spcBef>
              <a:buFontTx/>
              <a:buNone/>
              <a:defRPr/>
            </a:pPr>
            <a:endParaRPr lang="fr-FR" altLang="fr-FR" sz="1800" dirty="0">
              <a:solidFill>
                <a:srgbClr val="008000"/>
              </a:solidFill>
            </a:endParaRPr>
          </a:p>
          <a:p>
            <a:pPr eaLnBrk="1" hangingPunct="1">
              <a:spcBef>
                <a:spcPct val="0"/>
              </a:spcBef>
              <a:buFontTx/>
              <a:buNone/>
              <a:defRPr/>
            </a:pPr>
            <a:r>
              <a:rPr lang="fr-FR" altLang="fr-FR" sz="1800" dirty="0">
                <a:solidFill>
                  <a:srgbClr val="008000"/>
                </a:solidFill>
              </a:rPr>
              <a:t>c</a:t>
            </a:r>
            <a:r>
              <a:rPr lang="fr-FR" altLang="fr-FR" sz="1800" dirty="0" smtClean="0">
                <a:solidFill>
                  <a:srgbClr val="008000"/>
                </a:solidFill>
              </a:rPr>
              <a:t>) à </a:t>
            </a:r>
            <a:r>
              <a:rPr lang="fr-FR" altLang="fr-FR" sz="1800" dirty="0">
                <a:solidFill>
                  <a:srgbClr val="008000"/>
                </a:solidFill>
              </a:rPr>
              <a:t>pousse </a:t>
            </a:r>
            <a:r>
              <a:rPr lang="fr-FR" altLang="fr-FR" sz="1800" dirty="0" smtClean="0">
                <a:solidFill>
                  <a:srgbClr val="008000"/>
                </a:solidFill>
              </a:rPr>
              <a:t>rapide → </a:t>
            </a:r>
            <a:r>
              <a:rPr lang="fr-FR" altLang="fr-FR" sz="1800" b="1" dirty="0">
                <a:solidFill>
                  <a:srgbClr val="008000"/>
                </a:solidFill>
              </a:rPr>
              <a:t>↗</a:t>
            </a:r>
          </a:p>
          <a:p>
            <a:pPr eaLnBrk="1" hangingPunct="1">
              <a:spcBef>
                <a:spcPct val="0"/>
              </a:spcBef>
              <a:buFontTx/>
              <a:buNone/>
              <a:defRPr/>
            </a:pPr>
            <a:r>
              <a:rPr lang="fr-FR" altLang="fr-FR" sz="1800" dirty="0">
                <a:solidFill>
                  <a:srgbClr val="008000"/>
                </a:solidFill>
              </a:rPr>
              <a:t>d</a:t>
            </a:r>
            <a:r>
              <a:rPr lang="fr-FR" altLang="fr-FR" sz="1800" dirty="0" smtClean="0">
                <a:solidFill>
                  <a:srgbClr val="008000"/>
                </a:solidFill>
              </a:rPr>
              <a:t>) très </a:t>
            </a:r>
            <a:r>
              <a:rPr lang="fr-FR" altLang="fr-FR" sz="1800" dirty="0">
                <a:solidFill>
                  <a:srgbClr val="008000"/>
                </a:solidFill>
              </a:rPr>
              <a:t>utiles à l’homme par ce sigle → </a:t>
            </a:r>
            <a:r>
              <a:rPr lang="fr-FR" altLang="fr-FR" sz="3600" b="1" dirty="0">
                <a:solidFill>
                  <a:srgbClr val="008000"/>
                </a:solidFill>
              </a:rPr>
              <a:t>U</a:t>
            </a:r>
            <a:endParaRPr lang="fr-FR" altLang="fr-FR" sz="1800" b="1" dirty="0">
              <a:solidFill>
                <a:srgbClr val="008000"/>
              </a:solidFill>
            </a:endParaRPr>
          </a:p>
          <a:p>
            <a:pPr eaLnBrk="1" hangingPunct="1">
              <a:spcBef>
                <a:spcPct val="0"/>
              </a:spcBef>
              <a:buFontTx/>
              <a:buNone/>
              <a:defRPr/>
            </a:pPr>
            <a:r>
              <a:rPr lang="fr-FR" altLang="fr-FR" sz="1800" dirty="0">
                <a:solidFill>
                  <a:srgbClr val="008000"/>
                </a:solidFill>
              </a:rPr>
              <a:t>e</a:t>
            </a:r>
            <a:r>
              <a:rPr lang="fr-FR" altLang="fr-FR" sz="1800" dirty="0" smtClean="0">
                <a:solidFill>
                  <a:srgbClr val="008000"/>
                </a:solidFill>
              </a:rPr>
              <a:t>) sources de forts revenus ou plus-value → </a:t>
            </a:r>
            <a:r>
              <a:rPr lang="fr-FR" altLang="fr-FR" sz="1800" b="1" dirty="0" smtClean="0">
                <a:solidFill>
                  <a:srgbClr val="008000"/>
                </a:solidFill>
              </a:rPr>
              <a:t>$</a:t>
            </a:r>
            <a:endParaRPr lang="fr-FR" altLang="fr-FR" sz="1800" b="1" dirty="0">
              <a:solidFill>
                <a:srgbClr val="008000"/>
              </a:solidFill>
            </a:endParaRPr>
          </a:p>
          <a:p>
            <a:pPr eaLnBrk="1" hangingPunct="1">
              <a:spcBef>
                <a:spcPct val="0"/>
              </a:spcBef>
              <a:buFontTx/>
              <a:buNone/>
              <a:defRPr/>
            </a:pPr>
            <a:r>
              <a:rPr lang="fr-FR" altLang="fr-FR" sz="1800" dirty="0">
                <a:solidFill>
                  <a:srgbClr val="008000"/>
                </a:solidFill>
              </a:rPr>
              <a:t>f</a:t>
            </a:r>
            <a:r>
              <a:rPr lang="fr-FR" altLang="fr-FR" sz="1800" dirty="0" smtClean="0">
                <a:solidFill>
                  <a:srgbClr val="008000"/>
                </a:solidFill>
              </a:rPr>
              <a:t>) résistantes </a:t>
            </a:r>
            <a:r>
              <a:rPr lang="fr-FR" altLang="fr-FR" sz="1800" dirty="0">
                <a:solidFill>
                  <a:srgbClr val="008000"/>
                </a:solidFill>
              </a:rPr>
              <a:t>aux conditions arides, par ce sigle →</a:t>
            </a:r>
          </a:p>
          <a:p>
            <a:pPr eaLnBrk="1" hangingPunct="1">
              <a:spcBef>
                <a:spcPct val="0"/>
              </a:spcBef>
              <a:buFontTx/>
              <a:buNone/>
              <a:defRPr/>
            </a:pPr>
            <a:endParaRPr lang="fr-FR" altLang="fr-FR" sz="1800" dirty="0">
              <a:solidFill>
                <a:srgbClr val="008000"/>
              </a:solidFill>
            </a:endParaRPr>
          </a:p>
          <a:p>
            <a:pPr eaLnBrk="1" hangingPunct="1">
              <a:spcBef>
                <a:spcPct val="0"/>
              </a:spcBef>
              <a:buFontTx/>
              <a:buNone/>
              <a:defRPr/>
            </a:pPr>
            <a:r>
              <a:rPr lang="fr-FR" altLang="fr-FR" sz="1800" dirty="0">
                <a:solidFill>
                  <a:srgbClr val="008000"/>
                </a:solidFill>
              </a:rPr>
              <a:t>g</a:t>
            </a:r>
            <a:r>
              <a:rPr lang="fr-FR" altLang="fr-FR" sz="1800" dirty="0" smtClean="0">
                <a:solidFill>
                  <a:srgbClr val="008000"/>
                </a:solidFill>
              </a:rPr>
              <a:t>) résistantes </a:t>
            </a:r>
            <a:r>
              <a:rPr lang="fr-FR" altLang="fr-FR" sz="1800" dirty="0">
                <a:solidFill>
                  <a:srgbClr val="008000"/>
                </a:solidFill>
              </a:rPr>
              <a:t>aux conditions salines, par ce sigle →</a:t>
            </a:r>
          </a:p>
          <a:p>
            <a:pPr eaLnBrk="1" hangingPunct="1">
              <a:spcBef>
                <a:spcPct val="0"/>
              </a:spcBef>
              <a:buFontTx/>
              <a:buNone/>
              <a:defRPr/>
            </a:pPr>
            <a:endParaRPr lang="fr-FR" altLang="fr-FR" sz="1800" dirty="0">
              <a:solidFill>
                <a:srgbClr val="008000"/>
              </a:solidFill>
            </a:endParaRPr>
          </a:p>
          <a:p>
            <a:pPr eaLnBrk="1" hangingPunct="1">
              <a:spcBef>
                <a:spcPct val="0"/>
              </a:spcBef>
              <a:buFontTx/>
              <a:buNone/>
              <a:defRPr/>
            </a:pPr>
            <a:r>
              <a:rPr lang="fr-FR" altLang="fr-FR" sz="1800" dirty="0">
                <a:solidFill>
                  <a:srgbClr val="FF0000"/>
                </a:solidFill>
              </a:rPr>
              <a:t>h</a:t>
            </a:r>
            <a:r>
              <a:rPr lang="fr-FR" altLang="fr-FR" sz="1800" dirty="0" smtClean="0">
                <a:solidFill>
                  <a:srgbClr val="FF0000"/>
                </a:solidFill>
              </a:rPr>
              <a:t>) En </a:t>
            </a:r>
            <a:r>
              <a:rPr lang="fr-FR" altLang="fr-FR" sz="1800" dirty="0">
                <a:solidFill>
                  <a:srgbClr val="FF0000"/>
                </a:solidFill>
              </a:rPr>
              <a:t>danger critique d’extinction </a:t>
            </a:r>
            <a:r>
              <a:rPr lang="fr-FR" altLang="fr-FR" sz="1800" dirty="0" smtClean="0">
                <a:solidFill>
                  <a:srgbClr val="FF0000"/>
                </a:solidFill>
              </a:rPr>
              <a:t>→</a:t>
            </a:r>
          </a:p>
          <a:p>
            <a:pPr eaLnBrk="1" hangingPunct="1">
              <a:spcBef>
                <a:spcPct val="0"/>
              </a:spcBef>
              <a:buFontTx/>
              <a:buNone/>
              <a:defRPr/>
            </a:pPr>
            <a:r>
              <a:rPr lang="fr-FR" sz="1800" dirty="0">
                <a:solidFill>
                  <a:srgbClr val="FF0000"/>
                </a:solidFill>
              </a:rPr>
              <a:t>i) vulnérables (ou </a:t>
            </a:r>
            <a:r>
              <a:rPr lang="fr-FR" sz="1800" i="1" dirty="0">
                <a:solidFill>
                  <a:srgbClr val="FF0000"/>
                </a:solidFill>
              </a:rPr>
              <a:t>préoccupante</a:t>
            </a:r>
            <a:r>
              <a:rPr lang="fr-FR" sz="1800" dirty="0">
                <a:solidFill>
                  <a:srgbClr val="FF0000"/>
                </a:solidFill>
              </a:rPr>
              <a:t>) </a:t>
            </a:r>
            <a:r>
              <a:rPr lang="fr-FR" altLang="fr-FR" sz="1800" dirty="0">
                <a:solidFill>
                  <a:srgbClr val="FF0000"/>
                </a:solidFill>
              </a:rPr>
              <a:t>→</a:t>
            </a:r>
          </a:p>
        </p:txBody>
      </p:sp>
      <p:sp>
        <p:nvSpPr>
          <p:cNvPr id="5125" name="Rectangle 5"/>
          <p:cNvSpPr>
            <a:spLocks noChangeArrowheads="1"/>
          </p:cNvSpPr>
          <p:nvPr/>
        </p:nvSpPr>
        <p:spPr bwMode="auto">
          <a:xfrm>
            <a:off x="192088" y="765175"/>
            <a:ext cx="11531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a:solidFill>
                  <a:srgbClr val="FF0000"/>
                </a:solidFill>
                <a:latin typeface="Arial" panose="020B0604020202020204" pitchFamily="34" charset="0"/>
              </a:rPr>
              <a:t>0bis) </a:t>
            </a:r>
            <a:r>
              <a:rPr lang="fr-FR" altLang="fr-FR" sz="1800" u="sng">
                <a:solidFill>
                  <a:srgbClr val="FF0000"/>
                </a:solidFill>
                <a:latin typeface="Arial" panose="020B0604020202020204" pitchFamily="34" charset="0"/>
              </a:rPr>
              <a:t>Avertissements</a:t>
            </a:r>
            <a:r>
              <a:rPr lang="fr-FR" altLang="fr-FR" sz="1800">
                <a:solidFill>
                  <a:srgbClr val="FF0000"/>
                </a:solidFill>
                <a:latin typeface="Arial" panose="020B0604020202020204" pitchFamily="34" charset="0"/>
              </a:rPr>
              <a:t>  :</a:t>
            </a:r>
          </a:p>
          <a:p>
            <a:pPr algn="just" eaLnBrk="1" hangingPunct="1">
              <a:spcBef>
                <a:spcPct val="0"/>
              </a:spcBef>
              <a:buFontTx/>
              <a:buNone/>
            </a:pPr>
            <a:endParaRPr lang="fr-FR" altLang="fr-FR" sz="1800">
              <a:solidFill>
                <a:srgbClr val="FF0000"/>
              </a:solidFill>
              <a:latin typeface="Arial" panose="020B0604020202020204" pitchFamily="34" charset="0"/>
            </a:endParaRPr>
          </a:p>
          <a:p>
            <a:pPr algn="just" eaLnBrk="1" hangingPunct="1">
              <a:spcBef>
                <a:spcPct val="0"/>
              </a:spcBef>
            </a:pPr>
            <a:r>
              <a:rPr lang="fr-FR" altLang="fr-FR" sz="1800">
                <a:solidFill>
                  <a:srgbClr val="FF0000"/>
                </a:solidFill>
                <a:latin typeface="Arial" panose="020B0604020202020204" pitchFamily="34" charset="0"/>
              </a:rPr>
              <a:t> Les scores indiqués, pour chaque plante, pour leur taux « d’invasivité », sont ceux fournis par la « base de données PIER des plantes invasives du Pacifique » (</a:t>
            </a:r>
            <a:r>
              <a:rPr lang="en-US" altLang="fr-FR" sz="1800">
                <a:solidFill>
                  <a:srgbClr val="FF0000"/>
                </a:solidFill>
                <a:latin typeface="Arial" panose="020B0604020202020204" pitchFamily="34" charset="0"/>
              </a:rPr>
              <a:t>Pacific Island Ecosystems at Risk (PIER) _ Plant threats to Pacific ecosystems _)</a:t>
            </a:r>
            <a:r>
              <a:rPr lang="fr-FR" altLang="fr-FR" sz="1800">
                <a:solidFill>
                  <a:srgbClr val="FF0000"/>
                </a:solidFill>
                <a:latin typeface="Arial" panose="020B0604020202020204" pitchFamily="34" charset="0"/>
              </a:rPr>
              <a:t> : </a:t>
            </a:r>
            <a:r>
              <a:rPr lang="fr-FR" altLang="fr-FR" sz="1800">
                <a:solidFill>
                  <a:srgbClr val="FF0000"/>
                </a:solidFill>
                <a:latin typeface="Arial" panose="020B0604020202020204" pitchFamily="34" charset="0"/>
                <a:hlinkClick r:id="rId2"/>
              </a:rPr>
              <a:t>http://www.hear.org/</a:t>
            </a:r>
            <a:r>
              <a:rPr lang="fr-FR" altLang="fr-FR" sz="1800">
                <a:solidFill>
                  <a:srgbClr val="FF0000"/>
                </a:solidFill>
                <a:latin typeface="Arial" panose="020B0604020202020204" pitchFamily="34" charset="0"/>
              </a:rPr>
              <a:t>. Dans certains cas, le score d’une plante n’est pas indiqué parce que la base PIER ne lui a donné aucun score. </a:t>
            </a:r>
            <a:r>
              <a:rPr lang="fr-FR" altLang="fr-FR" sz="1800">
                <a:solidFill>
                  <a:srgbClr val="FF0000"/>
                </a:solidFill>
              </a:rPr>
              <a:t>Par ce sigle, nous indiquerons les plantes  : </a:t>
            </a:r>
            <a:endParaRPr lang="fr-FR" altLang="fr-FR" sz="1800">
              <a:solidFill>
                <a:srgbClr val="FF0000"/>
              </a:solidFill>
              <a:latin typeface="Arial" panose="020B0604020202020204" pitchFamily="34" charset="0"/>
            </a:endParaRPr>
          </a:p>
        </p:txBody>
      </p:sp>
      <p:pic>
        <p:nvPicPr>
          <p:cNvPr id="5126" name="Image 10" descr="logo aride_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51425" y="4589463"/>
            <a:ext cx="4953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Image 11" descr="logo salinisation2_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24450" y="5310188"/>
            <a:ext cx="5143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6" descr="C:\Users\LISAN\Pictures\Plantes fourragères\logo invasive plants5_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0125" y="27908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 descr="toxic-2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6100" y="3309938"/>
            <a:ext cx="2857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6013" y="6053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Imag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98863" y="6326188"/>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 name="Rectangle 13"/>
          <p:cNvSpPr>
            <a:spLocks noChangeArrowheads="1"/>
          </p:cNvSpPr>
          <p:nvPr/>
        </p:nvSpPr>
        <p:spPr bwMode="auto">
          <a:xfrm>
            <a:off x="5932488" y="3197225"/>
            <a:ext cx="455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a:solidFill>
                  <a:srgbClr val="FF0000"/>
                </a:solidFill>
                <a:sym typeface="Wingdings" panose="05000000000000000000" pitchFamily="2" charset="2"/>
              </a:rPr>
              <a:t></a:t>
            </a:r>
            <a:endParaRPr lang="fr-FR" altLang="fr-F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u numéro de diapositive 1"/>
          <p:cNvSpPr>
            <a:spLocks noGrp="1"/>
          </p:cNvSpPr>
          <p:nvPr>
            <p:ph type="sldNum" sz="quarter" idx="12"/>
          </p:nvPr>
        </p:nvSpPr>
        <p:spPr bwMode="auto">
          <a:xfrm>
            <a:off x="11352213" y="6459538"/>
            <a:ext cx="730250" cy="2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D394FA7-7F34-4D4D-BAA5-A04AE2C8F075}" type="slidenum">
              <a:rPr lang="fr-FR" altLang="fr-FR" sz="1200" smtClean="0">
                <a:solidFill>
                  <a:srgbClr val="898989"/>
                </a:solidFill>
              </a:rPr>
              <a:pPr>
                <a:spcBef>
                  <a:spcPct val="0"/>
                </a:spcBef>
                <a:buFontTx/>
                <a:buNone/>
              </a:pPr>
              <a:t>30</a:t>
            </a:fld>
            <a:endParaRPr lang="fr-FR" altLang="fr-FR" sz="1200" smtClean="0">
              <a:solidFill>
                <a:srgbClr val="898989"/>
              </a:solidFill>
            </a:endParaRPr>
          </a:p>
        </p:txBody>
      </p:sp>
      <p:sp>
        <p:nvSpPr>
          <p:cNvPr id="33795" name="WordArt 2"/>
          <p:cNvSpPr>
            <a:spLocks noChangeArrowheads="1" noChangeShapeType="1" noTextEdit="1"/>
          </p:cNvSpPr>
          <p:nvPr/>
        </p:nvSpPr>
        <p:spPr bwMode="auto">
          <a:xfrm>
            <a:off x="1774825" y="155575"/>
            <a:ext cx="8713788" cy="360363"/>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33796" name="Rectangle 5"/>
          <p:cNvSpPr>
            <a:spLocks noChangeArrowheads="1"/>
          </p:cNvSpPr>
          <p:nvPr/>
        </p:nvSpPr>
        <p:spPr bwMode="auto">
          <a:xfrm>
            <a:off x="119063" y="622300"/>
            <a:ext cx="11377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rPr>
              <a:t>7) </a:t>
            </a:r>
            <a:r>
              <a:rPr lang="fr-FR" altLang="fr-FR" sz="1800" b="1" u="sng">
                <a:solidFill>
                  <a:srgbClr val="6600CC"/>
                </a:solidFill>
              </a:rPr>
              <a:t>Exemple de l’agroforêt de la </a:t>
            </a:r>
            <a:r>
              <a:rPr lang="fr-FR" altLang="fr-FR" sz="1800" b="1" u="sng">
                <a:solidFill>
                  <a:srgbClr val="7030A0"/>
                </a:solidFill>
              </a:rPr>
              <a:t>C.A.M.T.A.  </a:t>
            </a:r>
            <a:r>
              <a:rPr lang="fr-FR" altLang="fr-FR" sz="1800" u="sng">
                <a:solidFill>
                  <a:srgbClr val="7030A0"/>
                </a:solidFill>
              </a:rPr>
              <a:t>(Brésil) (suite et fin) </a:t>
            </a:r>
            <a:r>
              <a:rPr lang="fr-FR" altLang="fr-FR" sz="1800">
                <a:solidFill>
                  <a:srgbClr val="7030A0"/>
                </a:solidFill>
              </a:rPr>
              <a:t>: </a:t>
            </a:r>
          </a:p>
        </p:txBody>
      </p:sp>
      <p:sp>
        <p:nvSpPr>
          <p:cNvPr id="33797" name="ZoneTexte 13"/>
          <p:cNvSpPr txBox="1">
            <a:spLocks noChangeArrowheads="1"/>
          </p:cNvSpPr>
          <p:nvPr/>
        </p:nvSpPr>
        <p:spPr bwMode="auto">
          <a:xfrm>
            <a:off x="134938" y="1100138"/>
            <a:ext cx="11947525" cy="566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600">
                <a:solidFill>
                  <a:srgbClr val="7030A0"/>
                </a:solidFill>
              </a:rPr>
              <a:t>Après avoir plantes les passiflores (grenadilles ou maracujas) </a:t>
            </a:r>
            <a:r>
              <a:rPr lang="fr-FR" altLang="fr-FR" sz="1600">
                <a:solidFill>
                  <a:srgbClr val="008000"/>
                </a:solidFill>
              </a:rPr>
              <a:t>($)</a:t>
            </a:r>
            <a:r>
              <a:rPr lang="fr-FR" altLang="fr-FR" sz="1600">
                <a:solidFill>
                  <a:srgbClr val="7030A0"/>
                </a:solidFill>
              </a:rPr>
              <a:t>, ils plantes des cacaoyers, des </a:t>
            </a:r>
            <a:r>
              <a:rPr lang="fr-FR" altLang="fr-FR" sz="1600" b="1">
                <a:solidFill>
                  <a:srgbClr val="7030A0"/>
                </a:solidFill>
              </a:rPr>
              <a:t>cupuaçu</a:t>
            </a:r>
            <a:r>
              <a:rPr lang="fr-FR" altLang="fr-FR" sz="1600">
                <a:solidFill>
                  <a:srgbClr val="7030A0"/>
                </a:solidFill>
              </a:rPr>
              <a:t> (</a:t>
            </a:r>
            <a:r>
              <a:rPr lang="fr-FR" altLang="fr-FR" sz="1600" i="1">
                <a:solidFill>
                  <a:srgbClr val="7030A0"/>
                </a:solidFill>
              </a:rPr>
              <a:t>Theobroma grandiflorum</a:t>
            </a:r>
            <a:r>
              <a:rPr lang="fr-FR" altLang="fr-FR" sz="1600">
                <a:solidFill>
                  <a:srgbClr val="7030A0"/>
                </a:solidFill>
              </a:rPr>
              <a:t>) et des </a:t>
            </a:r>
            <a:r>
              <a:rPr lang="fr-FR" altLang="fr-FR" sz="1600" b="1">
                <a:solidFill>
                  <a:srgbClr val="7030A0"/>
                </a:solidFill>
              </a:rPr>
              <a:t>bananiers</a:t>
            </a:r>
            <a:r>
              <a:rPr lang="fr-FR" altLang="fr-FR" sz="1600">
                <a:solidFill>
                  <a:srgbClr val="7030A0"/>
                </a:solidFill>
              </a:rPr>
              <a:t>, (protégeant les </a:t>
            </a:r>
            <a:r>
              <a:rPr lang="fr-FR" altLang="fr-FR" sz="1600" b="1">
                <a:solidFill>
                  <a:srgbClr val="7030A0"/>
                </a:solidFill>
              </a:rPr>
              <a:t>cacaoyers</a:t>
            </a:r>
            <a:r>
              <a:rPr lang="fr-FR" altLang="fr-FR" sz="1600">
                <a:solidFill>
                  <a:srgbClr val="7030A0"/>
                </a:solidFill>
              </a:rPr>
              <a:t> </a:t>
            </a:r>
            <a:r>
              <a:rPr lang="fr-FR" altLang="fr-FR" sz="1600">
                <a:solidFill>
                  <a:srgbClr val="008000"/>
                </a:solidFill>
              </a:rPr>
              <a:t>($) </a:t>
            </a:r>
            <a:r>
              <a:rPr lang="fr-FR" altLang="fr-FR" sz="1600">
                <a:solidFill>
                  <a:srgbClr val="7030A0"/>
                </a:solidFill>
              </a:rPr>
              <a:t>et les </a:t>
            </a:r>
            <a:r>
              <a:rPr lang="fr-FR" altLang="fr-FR" sz="1600" b="1">
                <a:solidFill>
                  <a:srgbClr val="7030A0"/>
                </a:solidFill>
              </a:rPr>
              <a:t>cupuaçu(s</a:t>
            </a:r>
            <a:r>
              <a:rPr lang="fr-FR" altLang="fr-FR" sz="1600">
                <a:solidFill>
                  <a:srgbClr val="7030A0"/>
                </a:solidFill>
              </a:rPr>
              <a:t>) du soleil.</a:t>
            </a:r>
          </a:p>
          <a:p>
            <a:pPr>
              <a:spcBef>
                <a:spcPct val="0"/>
              </a:spcBef>
              <a:buFontTx/>
              <a:buNone/>
            </a:pPr>
            <a:r>
              <a:rPr lang="fr-FR" altLang="fr-FR" sz="1600">
                <a:solidFill>
                  <a:srgbClr val="7030A0"/>
                </a:solidFill>
              </a:rPr>
              <a:t>Ce qui protège le tout du soleil sont les palmiers fruitiers </a:t>
            </a:r>
            <a:r>
              <a:rPr lang="fr-FR" altLang="fr-FR" sz="1600" b="1">
                <a:solidFill>
                  <a:srgbClr val="7030A0"/>
                </a:solidFill>
              </a:rPr>
              <a:t>açaï</a:t>
            </a:r>
            <a:r>
              <a:rPr lang="fr-FR" altLang="fr-FR" sz="1600">
                <a:solidFill>
                  <a:srgbClr val="7030A0"/>
                </a:solidFill>
              </a:rPr>
              <a:t> (</a:t>
            </a:r>
            <a:r>
              <a:rPr lang="fr-FR" altLang="fr-FR" sz="1600" i="1">
                <a:solidFill>
                  <a:srgbClr val="7030A0"/>
                </a:solidFill>
              </a:rPr>
              <a:t>Euterpe oleracea</a:t>
            </a:r>
            <a:r>
              <a:rPr lang="fr-FR" altLang="fr-FR" sz="1600">
                <a:solidFill>
                  <a:srgbClr val="7030A0"/>
                </a:solidFill>
              </a:rPr>
              <a:t>) </a:t>
            </a:r>
            <a:r>
              <a:rPr lang="fr-FR" altLang="fr-FR" sz="1600">
                <a:solidFill>
                  <a:srgbClr val="008000"/>
                </a:solidFill>
              </a:rPr>
              <a:t>($$)</a:t>
            </a:r>
            <a:r>
              <a:rPr lang="fr-FR" altLang="fr-FR" sz="1600">
                <a:solidFill>
                  <a:srgbClr val="7030A0"/>
                </a:solidFill>
              </a:rPr>
              <a:t>, aux fruits très riches en vitamines C.  </a:t>
            </a:r>
            <a:r>
              <a:rPr lang="fr-FR" altLang="fr-FR" sz="1600" b="1">
                <a:solidFill>
                  <a:srgbClr val="7030A0"/>
                </a:solidFill>
              </a:rPr>
              <a:t>Cajá</a:t>
            </a:r>
            <a:r>
              <a:rPr lang="fr-FR" altLang="fr-FR" sz="1600">
                <a:solidFill>
                  <a:srgbClr val="7030A0"/>
                </a:solidFill>
              </a:rPr>
              <a:t> ou </a:t>
            </a:r>
            <a:r>
              <a:rPr lang="fr-FR" altLang="fr-FR" sz="1600" b="1">
                <a:solidFill>
                  <a:srgbClr val="7030A0"/>
                </a:solidFill>
              </a:rPr>
              <a:t>taperebà</a:t>
            </a:r>
            <a:r>
              <a:rPr lang="fr-FR" altLang="fr-FR" sz="1600">
                <a:solidFill>
                  <a:srgbClr val="7030A0"/>
                </a:solidFill>
              </a:rPr>
              <a:t> [prunier mombin] (</a:t>
            </a:r>
            <a:r>
              <a:rPr lang="fr-FR" altLang="fr-FR" sz="1600" i="1">
                <a:solidFill>
                  <a:srgbClr val="7030A0"/>
                </a:solidFill>
              </a:rPr>
              <a:t>Spondias mombin</a:t>
            </a:r>
            <a:r>
              <a:rPr lang="fr-FR" altLang="fr-FR" sz="1600">
                <a:solidFill>
                  <a:srgbClr val="7030A0"/>
                </a:solidFill>
              </a:rPr>
              <a:t>) </a:t>
            </a:r>
            <a:r>
              <a:rPr lang="fr-FR" altLang="fr-FR" sz="1600">
                <a:solidFill>
                  <a:srgbClr val="008000"/>
                </a:solidFill>
              </a:rPr>
              <a:t>($)</a:t>
            </a:r>
            <a:r>
              <a:rPr lang="fr-FR" altLang="fr-FR" sz="1600">
                <a:solidFill>
                  <a:srgbClr val="7030A0"/>
                </a:solidFill>
              </a:rPr>
              <a:t>. </a:t>
            </a:r>
            <a:r>
              <a:rPr lang="fr-FR" altLang="fr-FR" sz="1600" b="1">
                <a:solidFill>
                  <a:srgbClr val="7030A0"/>
                </a:solidFill>
              </a:rPr>
              <a:t>Acerola</a:t>
            </a:r>
            <a:r>
              <a:rPr lang="fr-FR" altLang="fr-FR" sz="1600">
                <a:solidFill>
                  <a:srgbClr val="7030A0"/>
                </a:solidFill>
              </a:rPr>
              <a:t> (</a:t>
            </a:r>
            <a:r>
              <a:rPr lang="fr-FR" altLang="fr-FR" sz="1600" i="1">
                <a:solidFill>
                  <a:srgbClr val="7030A0"/>
                </a:solidFill>
              </a:rPr>
              <a:t>Malpighia emarginata, glabra e punicifoglia</a:t>
            </a:r>
            <a:r>
              <a:rPr lang="fr-FR" altLang="fr-FR" sz="1600">
                <a:solidFill>
                  <a:srgbClr val="7030A0"/>
                </a:solidFill>
              </a:rPr>
              <a:t>) </a:t>
            </a:r>
            <a:r>
              <a:rPr lang="fr-FR" altLang="fr-FR" sz="1600">
                <a:solidFill>
                  <a:srgbClr val="008000"/>
                </a:solidFill>
              </a:rPr>
              <a:t>($$)</a:t>
            </a:r>
            <a:r>
              <a:rPr lang="fr-FR" altLang="fr-FR" sz="1600">
                <a:solidFill>
                  <a:srgbClr val="7030A0"/>
                </a:solidFill>
              </a:rPr>
              <a:t>.</a:t>
            </a:r>
          </a:p>
          <a:p>
            <a:pPr>
              <a:spcBef>
                <a:spcPct val="0"/>
              </a:spcBef>
              <a:buFontTx/>
              <a:buNone/>
            </a:pPr>
            <a:r>
              <a:rPr lang="fr-FR" altLang="fr-FR" sz="1600">
                <a:solidFill>
                  <a:srgbClr val="7030A0"/>
                </a:solidFill>
              </a:rPr>
              <a:t> </a:t>
            </a:r>
          </a:p>
          <a:p>
            <a:pPr>
              <a:spcBef>
                <a:spcPct val="0"/>
              </a:spcBef>
              <a:buFontTx/>
              <a:buNone/>
            </a:pPr>
            <a:r>
              <a:rPr lang="fr-FR" altLang="fr-FR" sz="1600">
                <a:solidFill>
                  <a:srgbClr val="7030A0"/>
                </a:solidFill>
              </a:rPr>
              <a:t>Puis, ils plantes des arbres plus grands : </a:t>
            </a:r>
          </a:p>
          <a:p>
            <a:pPr>
              <a:spcBef>
                <a:spcPct val="0"/>
              </a:spcBef>
              <a:buFontTx/>
              <a:buNone/>
            </a:pPr>
            <a:r>
              <a:rPr lang="fr-FR" altLang="fr-FR" sz="1600">
                <a:solidFill>
                  <a:srgbClr val="7030A0"/>
                </a:solidFill>
              </a:rPr>
              <a:t> </a:t>
            </a:r>
          </a:p>
          <a:p>
            <a:pPr>
              <a:spcBef>
                <a:spcPct val="0"/>
              </a:spcBef>
              <a:buFontTx/>
              <a:buNone/>
            </a:pPr>
            <a:r>
              <a:rPr lang="fr-FR" altLang="fr-FR" sz="1600">
                <a:solidFill>
                  <a:srgbClr val="7030A0"/>
                </a:solidFill>
              </a:rPr>
              <a:t>a) Et le </a:t>
            </a:r>
            <a:r>
              <a:rPr lang="fr-FR" altLang="fr-FR" sz="1600" b="1">
                <a:solidFill>
                  <a:srgbClr val="7030A0"/>
                </a:solidFill>
              </a:rPr>
              <a:t>corossol</a:t>
            </a:r>
            <a:r>
              <a:rPr lang="fr-FR" altLang="fr-FR" sz="1600">
                <a:solidFill>
                  <a:srgbClr val="7030A0"/>
                </a:solidFill>
              </a:rPr>
              <a:t> ou corossol épineux ou sapotille  ou cachiment ou encore anone (fruit du corossolier), appelé graviola au Brésil  (</a:t>
            </a:r>
            <a:r>
              <a:rPr lang="fr-FR" altLang="fr-FR" sz="1600" i="1">
                <a:solidFill>
                  <a:srgbClr val="7030A0"/>
                </a:solidFill>
                <a:hlinkClick r:id="rId2" tooltip="Annona muricata"/>
              </a:rPr>
              <a:t>Annona muricata</a:t>
            </a:r>
            <a:r>
              <a:rPr lang="fr-FR" altLang="fr-FR" sz="1600">
                <a:solidFill>
                  <a:srgbClr val="7030A0"/>
                </a:solidFill>
              </a:rPr>
              <a:t>) </a:t>
            </a:r>
            <a:r>
              <a:rPr lang="fr-FR" altLang="fr-FR" sz="1600">
                <a:solidFill>
                  <a:srgbClr val="008000"/>
                </a:solidFill>
              </a:rPr>
              <a:t>($$)</a:t>
            </a:r>
            <a:r>
              <a:rPr lang="fr-FR" altLang="fr-FR" sz="1600">
                <a:solidFill>
                  <a:srgbClr val="7030A0"/>
                </a:solidFill>
              </a:rPr>
              <a:t>.</a:t>
            </a:r>
          </a:p>
          <a:p>
            <a:pPr>
              <a:spcBef>
                <a:spcPct val="0"/>
              </a:spcBef>
              <a:buFontTx/>
              <a:buNone/>
            </a:pPr>
            <a:r>
              <a:rPr lang="fr-FR" altLang="fr-FR" sz="1600">
                <a:solidFill>
                  <a:srgbClr val="7030A0"/>
                </a:solidFill>
              </a:rPr>
              <a:t>b) des </a:t>
            </a:r>
            <a:r>
              <a:rPr lang="fr-FR" altLang="fr-FR" sz="1600" b="1">
                <a:solidFill>
                  <a:srgbClr val="7030A0"/>
                </a:solidFill>
              </a:rPr>
              <a:t>noyers du Brésil </a:t>
            </a:r>
            <a:r>
              <a:rPr lang="fr-FR" altLang="fr-FR" sz="1600">
                <a:solidFill>
                  <a:srgbClr val="7030A0"/>
                </a:solidFill>
              </a:rPr>
              <a:t>ou noyer d'Amazonie (</a:t>
            </a:r>
            <a:r>
              <a:rPr lang="fr-FR" altLang="fr-FR" sz="1600" i="1">
                <a:solidFill>
                  <a:srgbClr val="7030A0"/>
                </a:solidFill>
              </a:rPr>
              <a:t>Bertholletia excelsa</a:t>
            </a:r>
            <a:r>
              <a:rPr lang="fr-FR" altLang="fr-FR" sz="1600">
                <a:solidFill>
                  <a:srgbClr val="7030A0"/>
                </a:solidFill>
              </a:rPr>
              <a:t>), productif au bout de 10 ans. </a:t>
            </a:r>
          </a:p>
          <a:p>
            <a:pPr>
              <a:spcBef>
                <a:spcPct val="0"/>
              </a:spcBef>
              <a:buFontTx/>
              <a:buNone/>
            </a:pPr>
            <a:r>
              <a:rPr lang="fr-FR" altLang="fr-FR" sz="1600">
                <a:solidFill>
                  <a:srgbClr val="7030A0"/>
                </a:solidFill>
              </a:rPr>
              <a:t>c) Puis les </a:t>
            </a:r>
            <a:r>
              <a:rPr lang="fr-FR" altLang="fr-FR" sz="1600" b="1">
                <a:solidFill>
                  <a:srgbClr val="7030A0"/>
                </a:solidFill>
              </a:rPr>
              <a:t>acajous</a:t>
            </a:r>
            <a:r>
              <a:rPr lang="fr-FR" altLang="fr-FR" sz="1600">
                <a:solidFill>
                  <a:srgbClr val="7030A0"/>
                </a:solidFill>
              </a:rPr>
              <a:t> (</a:t>
            </a:r>
            <a:r>
              <a:rPr lang="fr-FR" altLang="fr-FR" sz="1600" i="1">
                <a:solidFill>
                  <a:srgbClr val="7030A0"/>
                </a:solidFill>
              </a:rPr>
              <a:t>Swietenia</a:t>
            </a:r>
            <a:r>
              <a:rPr lang="fr-FR" altLang="fr-FR" sz="1600">
                <a:solidFill>
                  <a:srgbClr val="7030A0"/>
                </a:solidFill>
              </a:rPr>
              <a:t> sp.), pour la reforestation </a:t>
            </a:r>
            <a:r>
              <a:rPr lang="fr-FR" altLang="fr-FR" sz="1600">
                <a:solidFill>
                  <a:srgbClr val="008000"/>
                </a:solidFill>
              </a:rPr>
              <a:t>($$)</a:t>
            </a:r>
            <a:r>
              <a:rPr lang="fr-FR" altLang="fr-FR" sz="1600">
                <a:solidFill>
                  <a:srgbClr val="7030A0"/>
                </a:solidFill>
              </a:rPr>
              <a:t>.</a:t>
            </a:r>
          </a:p>
          <a:p>
            <a:pPr>
              <a:spcBef>
                <a:spcPct val="0"/>
              </a:spcBef>
              <a:buFontTx/>
              <a:buNone/>
            </a:pPr>
            <a:r>
              <a:rPr lang="fr-FR" altLang="fr-FR" sz="1600">
                <a:solidFill>
                  <a:srgbClr val="7030A0"/>
                </a:solidFill>
              </a:rPr>
              <a:t> </a:t>
            </a:r>
          </a:p>
          <a:p>
            <a:pPr>
              <a:spcBef>
                <a:spcPct val="0"/>
              </a:spcBef>
              <a:buFontTx/>
              <a:buNone/>
            </a:pPr>
            <a:r>
              <a:rPr lang="fr-FR" altLang="fr-FR" sz="1600">
                <a:solidFill>
                  <a:srgbClr val="7030A0"/>
                </a:solidFill>
              </a:rPr>
              <a:t>Ces grands arbres fournissent le rendement à long terme, le « fond d’épargne ». Grâce à cette variété de plantations (de plantes), il y a de la production durant toute l’année et durant toutes ces années.</a:t>
            </a:r>
          </a:p>
          <a:p>
            <a:pPr>
              <a:spcBef>
                <a:spcPct val="0"/>
              </a:spcBef>
              <a:buFontTx/>
              <a:buNone/>
            </a:pPr>
            <a:r>
              <a:rPr lang="fr-FR" altLang="fr-FR" sz="1600">
                <a:solidFill>
                  <a:srgbClr val="7030A0"/>
                </a:solidFill>
              </a:rPr>
              <a:t> </a:t>
            </a:r>
          </a:p>
          <a:p>
            <a:pPr>
              <a:spcBef>
                <a:spcPct val="0"/>
              </a:spcBef>
              <a:buFontTx/>
              <a:buNone/>
            </a:pPr>
            <a:r>
              <a:rPr lang="fr-FR" altLang="fr-FR" sz="1600">
                <a:solidFill>
                  <a:srgbClr val="7030A0"/>
                </a:solidFill>
              </a:rPr>
              <a:t>Leurs forêts fournit surtout : a) du </a:t>
            </a:r>
            <a:r>
              <a:rPr lang="fr-FR" altLang="fr-FR" sz="1600" b="1">
                <a:solidFill>
                  <a:srgbClr val="7030A0"/>
                </a:solidFill>
              </a:rPr>
              <a:t>poivre noir</a:t>
            </a:r>
            <a:r>
              <a:rPr lang="fr-FR" altLang="fr-FR" sz="1600">
                <a:solidFill>
                  <a:srgbClr val="7030A0"/>
                </a:solidFill>
              </a:rPr>
              <a:t> </a:t>
            </a:r>
            <a:r>
              <a:rPr lang="fr-FR" altLang="fr-FR" sz="1600">
                <a:solidFill>
                  <a:srgbClr val="008000"/>
                </a:solidFill>
              </a:rPr>
              <a:t>($)</a:t>
            </a:r>
            <a:r>
              <a:rPr lang="fr-FR" altLang="fr-FR" sz="1600">
                <a:solidFill>
                  <a:srgbClr val="7030A0"/>
                </a:solidFill>
              </a:rPr>
              <a:t>, b) de la pulpe de fruits (pour le jus, les confitures …), c) du bois.</a:t>
            </a:r>
          </a:p>
          <a:p>
            <a:pPr>
              <a:spcBef>
                <a:spcPct val="0"/>
              </a:spcBef>
              <a:buFontTx/>
              <a:buNone/>
            </a:pPr>
            <a:r>
              <a:rPr lang="fr-FR" altLang="fr-FR" sz="1600">
                <a:solidFill>
                  <a:srgbClr val="7030A0"/>
                </a:solidFill>
              </a:rPr>
              <a:t> </a:t>
            </a:r>
          </a:p>
          <a:p>
            <a:pPr>
              <a:spcBef>
                <a:spcPct val="0"/>
              </a:spcBef>
              <a:buFontTx/>
              <a:buNone/>
            </a:pPr>
            <a:r>
              <a:rPr lang="fr-FR" altLang="fr-FR" sz="1600">
                <a:solidFill>
                  <a:srgbClr val="7030A0"/>
                </a:solidFill>
              </a:rPr>
              <a:t>Les femmes fabriquent la confiture, des objets d’arts (des objets en bois, des colliers avec les graines, des vêtements avec les fibres …).</a:t>
            </a:r>
          </a:p>
          <a:p>
            <a:pPr>
              <a:spcBef>
                <a:spcPct val="0"/>
              </a:spcBef>
              <a:buFontTx/>
              <a:buNone/>
            </a:pPr>
            <a:r>
              <a:rPr lang="fr-FR" altLang="fr-FR" sz="1600">
                <a:solidFill>
                  <a:srgbClr val="7030A0"/>
                </a:solidFill>
              </a:rPr>
              <a:t> </a:t>
            </a:r>
          </a:p>
          <a:p>
            <a:pPr>
              <a:spcBef>
                <a:spcPct val="0"/>
              </a:spcBef>
              <a:buFontTx/>
              <a:buNone/>
            </a:pPr>
            <a:r>
              <a:rPr lang="fr-FR" altLang="fr-FR" sz="1600">
                <a:solidFill>
                  <a:srgbClr val="7030A0"/>
                </a:solidFill>
              </a:rPr>
              <a:t>En plus, ces agriculteurs japonais conservent des parcelles de forêts vierges, pour en préserver la biodiversité.</a:t>
            </a:r>
          </a:p>
          <a:p>
            <a:pPr>
              <a:spcBef>
                <a:spcPct val="0"/>
              </a:spcBef>
              <a:buFontTx/>
              <a:buNone/>
            </a:pPr>
            <a:endParaRPr lang="fr-FR" altLang="fr-FR" sz="1400">
              <a:solidFill>
                <a:srgbClr val="7030A0"/>
              </a:solidFill>
            </a:endParaRPr>
          </a:p>
          <a:p>
            <a:pPr>
              <a:spcBef>
                <a:spcPct val="0"/>
              </a:spcBef>
              <a:buFontTx/>
              <a:buNone/>
            </a:pPr>
            <a:r>
              <a:rPr lang="fr-FR" altLang="fr-FR" sz="1400">
                <a:solidFill>
                  <a:srgbClr val="7030A0"/>
                </a:solidFill>
              </a:rPr>
              <a:t>Source : Vidéo : </a:t>
            </a:r>
            <a:r>
              <a:rPr lang="fr-FR" altLang="fr-FR" sz="1400" i="1">
                <a:solidFill>
                  <a:srgbClr val="7030A0"/>
                </a:solidFill>
              </a:rPr>
              <a:t>VOYAGE AUX AMÉRIQUES, Brésil - Un isolat japonais en Amazonie</a:t>
            </a:r>
            <a:r>
              <a:rPr lang="fr-FR" altLang="fr-FR" sz="1400">
                <a:solidFill>
                  <a:srgbClr val="7030A0"/>
                </a:solidFill>
              </a:rPr>
              <a:t>, Documentaire de David Yetman et Daniel Ducan, 26 mn, 2012 (USA), </a:t>
            </a:r>
            <a:r>
              <a:rPr lang="fr-FR" altLang="fr-FR" sz="1400" u="sng">
                <a:solidFill>
                  <a:srgbClr val="7030A0"/>
                </a:solidFill>
                <a:hlinkClick r:id="rId3"/>
              </a:rPr>
              <a:t>http://www.arte.tv/guide/fr/049877-003/voyage-aux-ameriques</a:t>
            </a:r>
            <a:r>
              <a:rPr lang="fr-FR" altLang="fr-FR" sz="1400" u="sng">
                <a:solidFill>
                  <a:srgbClr val="7030A0"/>
                </a:solidFill>
              </a:rPr>
              <a:t> </a:t>
            </a:r>
            <a:endParaRPr lang="fr-FR" altLang="fr-FR" sz="1400">
              <a:solidFill>
                <a:srgbClr val="7030A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numéro de diapositive 1"/>
          <p:cNvSpPr>
            <a:spLocks noGrp="1"/>
          </p:cNvSpPr>
          <p:nvPr>
            <p:ph type="sldNum" sz="quarter" idx="12"/>
          </p:nvPr>
        </p:nvSpPr>
        <p:spPr bwMode="auto">
          <a:xfrm>
            <a:off x="11325225" y="6408738"/>
            <a:ext cx="730250" cy="2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436AD37-260C-4771-A4F6-2010187FD825}" type="slidenum">
              <a:rPr lang="fr-FR" altLang="fr-FR" sz="1200" smtClean="0">
                <a:solidFill>
                  <a:srgbClr val="898989"/>
                </a:solidFill>
              </a:rPr>
              <a:pPr>
                <a:spcBef>
                  <a:spcPct val="0"/>
                </a:spcBef>
                <a:buFontTx/>
                <a:buNone/>
              </a:pPr>
              <a:t>31</a:t>
            </a:fld>
            <a:endParaRPr lang="fr-FR" altLang="fr-FR" sz="1200" smtClean="0">
              <a:solidFill>
                <a:srgbClr val="898989"/>
              </a:solidFill>
            </a:endParaRPr>
          </a:p>
        </p:txBody>
      </p:sp>
      <p:sp>
        <p:nvSpPr>
          <p:cNvPr id="34819" name="WordArt 2"/>
          <p:cNvSpPr>
            <a:spLocks noChangeArrowheads="1" noChangeShapeType="1" noTextEdit="1"/>
          </p:cNvSpPr>
          <p:nvPr/>
        </p:nvSpPr>
        <p:spPr bwMode="auto">
          <a:xfrm>
            <a:off x="1774825" y="155575"/>
            <a:ext cx="8713788" cy="360363"/>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34820" name="Rectangle 5"/>
          <p:cNvSpPr>
            <a:spLocks noChangeArrowheads="1"/>
          </p:cNvSpPr>
          <p:nvPr/>
        </p:nvSpPr>
        <p:spPr bwMode="auto">
          <a:xfrm>
            <a:off x="192088" y="620713"/>
            <a:ext cx="11736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rPr>
              <a:t>8) </a:t>
            </a:r>
            <a:r>
              <a:rPr lang="fr-FR" altLang="fr-FR" sz="1800" b="1" u="sng">
                <a:solidFill>
                  <a:srgbClr val="6600CC"/>
                </a:solidFill>
              </a:rPr>
              <a:t>Agroforestrie à Tikopia et à Anuta</a:t>
            </a:r>
            <a:r>
              <a:rPr lang="fr-FR" altLang="fr-FR" sz="1800" b="1" u="sng">
                <a:solidFill>
                  <a:srgbClr val="7030A0"/>
                </a:solidFill>
              </a:rPr>
              <a:t> (île Salomon – Pacifique)</a:t>
            </a:r>
            <a:r>
              <a:rPr lang="fr-FR" altLang="fr-FR" sz="1800">
                <a:solidFill>
                  <a:srgbClr val="7030A0"/>
                </a:solidFill>
              </a:rPr>
              <a:t> : </a:t>
            </a:r>
          </a:p>
        </p:txBody>
      </p:sp>
      <p:sp>
        <p:nvSpPr>
          <p:cNvPr id="34821" name="ZoneTexte 13"/>
          <p:cNvSpPr txBox="1">
            <a:spLocks noChangeArrowheads="1"/>
          </p:cNvSpPr>
          <p:nvPr/>
        </p:nvSpPr>
        <p:spPr bwMode="auto">
          <a:xfrm>
            <a:off x="192088" y="1095375"/>
            <a:ext cx="11880850" cy="544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fr-FR" altLang="fr-FR" sz="1600" b="1">
                <a:solidFill>
                  <a:srgbClr val="7030A0"/>
                </a:solidFill>
              </a:rPr>
              <a:t>Tikopia</a:t>
            </a:r>
            <a:r>
              <a:rPr lang="fr-FR" altLang="fr-FR" sz="1600">
                <a:solidFill>
                  <a:srgbClr val="7030A0"/>
                </a:solidFill>
              </a:rPr>
              <a:t>, une île isolée avec 4 km2de terre arabe et 1200 habitants (une densité de population de 300 habitants au km2 de terre cultivable), dans les îles Salomon, est présentée comme un micro-modèle pour l'éco-conservation, utilisant la durabilité agricole, la croissance nulle de la population et les systèmes de parenté politiques visant à préserver l'environnement de l'île et aussi la vulnérabilité des îles du Pacifique face au réchauffement planétaire. Sur les îles « voisines » de </a:t>
            </a:r>
            <a:r>
              <a:rPr lang="fr-FR" altLang="fr-FR" sz="1600" b="1">
                <a:solidFill>
                  <a:srgbClr val="7030A0"/>
                </a:solidFill>
              </a:rPr>
              <a:t>Anuta</a:t>
            </a:r>
            <a:r>
              <a:rPr lang="fr-FR" altLang="fr-FR" sz="1600">
                <a:solidFill>
                  <a:srgbClr val="7030A0"/>
                </a:solidFill>
              </a:rPr>
              <a:t> et de </a:t>
            </a:r>
            <a:r>
              <a:rPr lang="fr-FR" altLang="fr-FR" sz="1600" b="1">
                <a:solidFill>
                  <a:srgbClr val="7030A0"/>
                </a:solidFill>
              </a:rPr>
              <a:t>Tikopia</a:t>
            </a:r>
            <a:r>
              <a:rPr lang="fr-FR" altLang="fr-FR" sz="1600">
                <a:solidFill>
                  <a:srgbClr val="7030A0"/>
                </a:solidFill>
              </a:rPr>
              <a:t>, sont produites une grande diversité d’excédents saisonniers d'aliments stockés à l'aide de la conservation en fosse ou l'ensilage par fermentation semi-anaérobie. Voici les plantes qui y sont cultivées :</a:t>
            </a:r>
          </a:p>
          <a:p>
            <a:pPr>
              <a:spcBef>
                <a:spcPct val="0"/>
              </a:spcBef>
              <a:buFontTx/>
              <a:buNone/>
            </a:pPr>
            <a:endParaRPr lang="fr-FR" altLang="fr-FR" sz="1600">
              <a:solidFill>
                <a:srgbClr val="7030A0"/>
              </a:solidFill>
            </a:endParaRPr>
          </a:p>
          <a:p>
            <a:pPr algn="just">
              <a:spcBef>
                <a:spcPct val="0"/>
              </a:spcBef>
              <a:buFontTx/>
              <a:buNone/>
            </a:pPr>
            <a:r>
              <a:rPr lang="fr-FR" altLang="fr-FR" sz="1600" u="sng">
                <a:solidFill>
                  <a:srgbClr val="7030A0"/>
                </a:solidFill>
              </a:rPr>
              <a:t>Agriculture dans des jardins à parois de pierres ou sur des terrasses</a:t>
            </a:r>
            <a:r>
              <a:rPr lang="fr-FR" altLang="fr-FR" sz="1600">
                <a:solidFill>
                  <a:srgbClr val="7030A0"/>
                </a:solidFill>
              </a:rPr>
              <a:t> : </a:t>
            </a:r>
            <a:r>
              <a:rPr lang="fr-FR" altLang="fr-FR" sz="1600"/>
              <a:t> </a:t>
            </a:r>
            <a:r>
              <a:rPr lang="fr-FR" altLang="fr-FR" sz="1600">
                <a:solidFill>
                  <a:srgbClr val="7030A0"/>
                </a:solidFill>
              </a:rPr>
              <a:t>Fruits du </a:t>
            </a:r>
            <a:r>
              <a:rPr lang="fr-FR" altLang="fr-FR" sz="1600" i="1">
                <a:solidFill>
                  <a:srgbClr val="7030A0"/>
                </a:solidFill>
              </a:rPr>
              <a:t>Burckella</a:t>
            </a:r>
            <a:r>
              <a:rPr lang="fr-FR" altLang="fr-FR" sz="1600">
                <a:solidFill>
                  <a:srgbClr val="7030A0"/>
                </a:solidFill>
              </a:rPr>
              <a:t> (</a:t>
            </a:r>
            <a:r>
              <a:rPr lang="fr-FR" altLang="fr-FR" sz="1600" i="1">
                <a:solidFill>
                  <a:srgbClr val="7030A0"/>
                </a:solidFill>
              </a:rPr>
              <a:t>Burckella obovata</a:t>
            </a:r>
            <a:r>
              <a:rPr lang="fr-FR" altLang="fr-FR" sz="1600">
                <a:solidFill>
                  <a:srgbClr val="7030A0"/>
                </a:solidFill>
              </a:rPr>
              <a:t>), </a:t>
            </a:r>
            <a:r>
              <a:rPr lang="fr-FR" altLang="fr-FR" sz="1600" i="1">
                <a:solidFill>
                  <a:srgbClr val="7030A0"/>
                </a:solidFill>
              </a:rPr>
              <a:t>Ananas </a:t>
            </a:r>
            <a:r>
              <a:rPr lang="fr-FR" altLang="fr-FR" sz="1600">
                <a:solidFill>
                  <a:srgbClr val="008000"/>
                </a:solidFill>
              </a:rPr>
              <a:t>($)</a:t>
            </a:r>
            <a:r>
              <a:rPr lang="fr-FR" altLang="fr-FR" sz="1600">
                <a:solidFill>
                  <a:srgbClr val="7030A0"/>
                </a:solidFill>
              </a:rPr>
              <a:t>, bananes plantains </a:t>
            </a:r>
            <a:r>
              <a:rPr lang="fr-FR" altLang="fr-FR" sz="1600">
                <a:solidFill>
                  <a:srgbClr val="008000"/>
                </a:solidFill>
              </a:rPr>
              <a:t>($)</a:t>
            </a:r>
            <a:r>
              <a:rPr lang="fr-FR" altLang="fr-FR" sz="1600">
                <a:solidFill>
                  <a:srgbClr val="7030A0"/>
                </a:solidFill>
              </a:rPr>
              <a:t>, Sagoutier (</a:t>
            </a:r>
            <a:r>
              <a:rPr lang="fr-FR" altLang="fr-FR" sz="1600" i="1">
                <a:solidFill>
                  <a:srgbClr val="7030A0"/>
                </a:solidFill>
              </a:rPr>
              <a:t>Metroxylon salomonense</a:t>
            </a:r>
            <a:r>
              <a:rPr lang="fr-FR" altLang="fr-FR" sz="1600">
                <a:solidFill>
                  <a:srgbClr val="7030A0"/>
                </a:solidFill>
              </a:rPr>
              <a:t>), manioc, igname </a:t>
            </a:r>
            <a:r>
              <a:rPr lang="fr-FR" altLang="fr-FR" sz="1600">
                <a:solidFill>
                  <a:srgbClr val="008000"/>
                </a:solidFill>
              </a:rPr>
              <a:t>($)</a:t>
            </a:r>
            <a:r>
              <a:rPr lang="fr-FR" altLang="fr-FR" sz="1600">
                <a:solidFill>
                  <a:srgbClr val="7030A0"/>
                </a:solidFill>
              </a:rPr>
              <a:t>, maïs (</a:t>
            </a:r>
            <a:r>
              <a:rPr lang="fr-FR" altLang="fr-FR" sz="1600" i="1">
                <a:solidFill>
                  <a:srgbClr val="7030A0"/>
                </a:solidFill>
              </a:rPr>
              <a:t>Zea mays</a:t>
            </a:r>
            <a:r>
              <a:rPr lang="fr-FR" altLang="fr-FR" sz="1600">
                <a:solidFill>
                  <a:srgbClr val="7030A0"/>
                </a:solidFill>
              </a:rPr>
              <a:t>), poivre (</a:t>
            </a:r>
            <a:r>
              <a:rPr lang="fr-FR" altLang="fr-FR" sz="1600" i="1">
                <a:solidFill>
                  <a:srgbClr val="7030A0"/>
                </a:solidFill>
              </a:rPr>
              <a:t>Piper</a:t>
            </a:r>
            <a:r>
              <a:rPr lang="fr-FR" altLang="fr-FR" sz="1600">
                <a:solidFill>
                  <a:srgbClr val="7030A0"/>
                </a:solidFill>
              </a:rPr>
              <a:t> sp.) </a:t>
            </a:r>
            <a:r>
              <a:rPr lang="fr-FR" altLang="fr-FR" sz="1600">
                <a:solidFill>
                  <a:srgbClr val="008000"/>
                </a:solidFill>
              </a:rPr>
              <a:t>($)</a:t>
            </a:r>
            <a:r>
              <a:rPr lang="fr-FR" altLang="fr-FR" sz="1600">
                <a:solidFill>
                  <a:srgbClr val="7030A0"/>
                </a:solidFill>
              </a:rPr>
              <a:t>, pia (</a:t>
            </a:r>
            <a:r>
              <a:rPr lang="fr-FR" altLang="fr-FR" sz="1600" i="1">
                <a:solidFill>
                  <a:srgbClr val="7030A0"/>
                </a:solidFill>
              </a:rPr>
              <a:t>Tacca leontopetaloides</a:t>
            </a:r>
            <a:r>
              <a:rPr lang="fr-FR" altLang="fr-FR" sz="1600">
                <a:solidFill>
                  <a:srgbClr val="7030A0"/>
                </a:solidFill>
              </a:rPr>
              <a:t>), taro géant </a:t>
            </a:r>
            <a:r>
              <a:rPr lang="fr-FR" altLang="fr-FR" sz="1600" i="1">
                <a:solidFill>
                  <a:srgbClr val="7030A0"/>
                </a:solidFill>
              </a:rPr>
              <a:t>(Alocasia de macrorrhiza)</a:t>
            </a:r>
            <a:r>
              <a:rPr lang="fr-FR" altLang="fr-FR" sz="1600">
                <a:solidFill>
                  <a:srgbClr val="7030A0"/>
                </a:solidFill>
              </a:rPr>
              <a:t>, taro géant des marais </a:t>
            </a:r>
            <a:r>
              <a:rPr lang="fr-FR" altLang="fr-FR" sz="1600" i="1">
                <a:solidFill>
                  <a:srgbClr val="7030A0"/>
                </a:solidFill>
              </a:rPr>
              <a:t>(Cyrtosperma chamissonis </a:t>
            </a:r>
            <a:r>
              <a:rPr lang="fr-FR" altLang="fr-FR" sz="1600">
                <a:solidFill>
                  <a:srgbClr val="7030A0"/>
                </a:solidFill>
              </a:rPr>
              <a:t>ou </a:t>
            </a:r>
            <a:r>
              <a:rPr lang="fr-FR" altLang="fr-FR" sz="1600" i="1">
                <a:solidFill>
                  <a:srgbClr val="7030A0"/>
                </a:solidFill>
              </a:rPr>
              <a:t>Cyrtosperma merkusii), </a:t>
            </a:r>
            <a:r>
              <a:rPr lang="fr-FR" altLang="fr-FR" sz="1600">
                <a:solidFill>
                  <a:srgbClr val="7030A0"/>
                </a:solidFill>
              </a:rPr>
              <a:t>canne à sucre (</a:t>
            </a:r>
            <a:r>
              <a:rPr lang="fr-FR" altLang="fr-FR" sz="1600" i="1">
                <a:solidFill>
                  <a:srgbClr val="7030A0"/>
                </a:solidFill>
              </a:rPr>
              <a:t>Saccharum officinarum</a:t>
            </a:r>
            <a:r>
              <a:rPr lang="fr-FR" altLang="fr-FR" sz="1600">
                <a:solidFill>
                  <a:srgbClr val="7030A0"/>
                </a:solidFill>
              </a:rPr>
              <a:t>) </a:t>
            </a:r>
            <a:r>
              <a:rPr lang="fr-FR" altLang="fr-FR" sz="1600">
                <a:solidFill>
                  <a:srgbClr val="008000"/>
                </a:solidFill>
              </a:rPr>
              <a:t>($)</a:t>
            </a:r>
            <a:r>
              <a:rPr lang="fr-FR" altLang="fr-FR" sz="1600">
                <a:solidFill>
                  <a:srgbClr val="7030A0"/>
                </a:solidFill>
              </a:rPr>
              <a:t>, Épinard hawaïen (</a:t>
            </a:r>
            <a:r>
              <a:rPr lang="fr-FR" altLang="fr-FR" sz="1600" i="1">
                <a:solidFill>
                  <a:srgbClr val="7030A0"/>
                </a:solidFill>
              </a:rPr>
              <a:t>Cordyline fruticosa</a:t>
            </a:r>
            <a:r>
              <a:rPr lang="fr-FR" altLang="fr-FR" sz="1600">
                <a:solidFill>
                  <a:srgbClr val="7030A0"/>
                </a:solidFill>
              </a:rPr>
              <a:t>) cultivé pour ses rhizomes féculents, Ming Aralia (</a:t>
            </a:r>
            <a:r>
              <a:rPr lang="fr-FR" altLang="fr-FR" sz="1600" i="1">
                <a:solidFill>
                  <a:srgbClr val="7030A0"/>
                </a:solidFill>
              </a:rPr>
              <a:t>Polyscias fruticosa</a:t>
            </a:r>
            <a:r>
              <a:rPr lang="fr-FR" altLang="fr-FR" sz="1600">
                <a:solidFill>
                  <a:srgbClr val="7030A0"/>
                </a:solidFill>
              </a:rPr>
              <a:t>) comme épice et plante médicinale </a:t>
            </a:r>
            <a:r>
              <a:rPr lang="fr-FR" altLang="fr-FR" sz="1600">
                <a:solidFill>
                  <a:srgbClr val="008000"/>
                </a:solidFill>
              </a:rPr>
              <a:t>($)</a:t>
            </a:r>
            <a:r>
              <a:rPr lang="fr-FR" altLang="fr-FR" sz="1600">
                <a:solidFill>
                  <a:srgbClr val="7030A0"/>
                </a:solidFill>
              </a:rPr>
              <a:t>, Aibika (</a:t>
            </a:r>
            <a:r>
              <a:rPr lang="fr-FR" altLang="fr-FR" sz="1600" i="1">
                <a:solidFill>
                  <a:srgbClr val="7030A0"/>
                </a:solidFill>
              </a:rPr>
              <a:t>Abelmoschus manihot</a:t>
            </a:r>
            <a:r>
              <a:rPr lang="fr-FR" altLang="fr-FR" sz="1600">
                <a:solidFill>
                  <a:srgbClr val="7030A0"/>
                </a:solidFill>
              </a:rPr>
              <a:t>) un ibiscus cultivé comme légume, etc. ….</a:t>
            </a:r>
          </a:p>
          <a:p>
            <a:pPr algn="just">
              <a:spcBef>
                <a:spcPct val="0"/>
              </a:spcBef>
              <a:buFontTx/>
              <a:buNone/>
            </a:pPr>
            <a:endParaRPr lang="fr-FR" altLang="fr-FR" sz="1600" i="1">
              <a:solidFill>
                <a:srgbClr val="7030A0"/>
              </a:solidFill>
            </a:endParaRPr>
          </a:p>
          <a:p>
            <a:pPr algn="just">
              <a:spcBef>
                <a:spcPct val="0"/>
              </a:spcBef>
              <a:buFontTx/>
              <a:buNone/>
            </a:pPr>
            <a:r>
              <a:rPr lang="fr-FR" altLang="fr-FR" sz="1600" u="sng">
                <a:solidFill>
                  <a:srgbClr val="7030A0"/>
                </a:solidFill>
              </a:rPr>
              <a:t>Agroforesterie et composants arboricoles</a:t>
            </a:r>
            <a:r>
              <a:rPr lang="fr-FR" altLang="fr-FR" sz="1600">
                <a:solidFill>
                  <a:srgbClr val="7030A0"/>
                </a:solidFill>
              </a:rPr>
              <a:t> : Toutes les zones agricoles ont d'importantes composantes arboricoles, au sein de cultures intercalaires. Arbres intercalaires utilisés : cocotier (le plus courante) </a:t>
            </a:r>
            <a:r>
              <a:rPr lang="fr-FR" altLang="fr-FR" sz="1600">
                <a:solidFill>
                  <a:srgbClr val="008000"/>
                </a:solidFill>
              </a:rPr>
              <a:t>($)</a:t>
            </a:r>
            <a:r>
              <a:rPr lang="fr-FR" altLang="fr-FR" sz="1600">
                <a:solidFill>
                  <a:srgbClr val="7030A0"/>
                </a:solidFill>
              </a:rPr>
              <a:t>, un large éventail de </a:t>
            </a:r>
            <a:r>
              <a:rPr lang="fr-FR" altLang="fr-FR" sz="1600" i="1">
                <a:solidFill>
                  <a:srgbClr val="7030A0"/>
                </a:solidFill>
              </a:rPr>
              <a:t>cultivars</a:t>
            </a:r>
            <a:r>
              <a:rPr lang="fr-FR" altLang="fr-FR" sz="1600">
                <a:solidFill>
                  <a:srgbClr val="7030A0"/>
                </a:solidFill>
              </a:rPr>
              <a:t> de bananiers et de plantains </a:t>
            </a:r>
            <a:r>
              <a:rPr lang="fr-FR" altLang="fr-FR" sz="1600" i="1">
                <a:solidFill>
                  <a:srgbClr val="7030A0"/>
                </a:solidFill>
              </a:rPr>
              <a:t>(cultivars de Musa</a:t>
            </a:r>
            <a:r>
              <a:rPr lang="fr-FR" altLang="fr-FR" sz="1600">
                <a:solidFill>
                  <a:srgbClr val="7030A0"/>
                </a:solidFill>
              </a:rPr>
              <a:t>) </a:t>
            </a:r>
            <a:r>
              <a:rPr lang="fr-FR" altLang="fr-FR" sz="1600">
                <a:solidFill>
                  <a:srgbClr val="008000"/>
                </a:solidFill>
              </a:rPr>
              <a:t>($)</a:t>
            </a:r>
            <a:r>
              <a:rPr lang="fr-FR" altLang="fr-FR" sz="1600">
                <a:solidFill>
                  <a:srgbClr val="7030A0"/>
                </a:solidFill>
              </a:rPr>
              <a:t>, arbre à pain </a:t>
            </a:r>
            <a:r>
              <a:rPr lang="fr-FR" altLang="fr-FR" sz="1600" i="1">
                <a:solidFill>
                  <a:srgbClr val="7030A0"/>
                </a:solidFill>
              </a:rPr>
              <a:t>(Artocarpus altilis),</a:t>
            </a:r>
            <a:r>
              <a:rPr lang="fr-FR" altLang="fr-FR" sz="1600">
                <a:solidFill>
                  <a:srgbClr val="7030A0"/>
                </a:solidFill>
              </a:rPr>
              <a:t> sagou </a:t>
            </a:r>
            <a:r>
              <a:rPr lang="fr-FR" altLang="fr-FR" sz="1600" i="1">
                <a:solidFill>
                  <a:srgbClr val="7030A0"/>
                </a:solidFill>
              </a:rPr>
              <a:t>(Metroxylon salomonense),</a:t>
            </a:r>
            <a:r>
              <a:rPr lang="fr-FR" altLang="fr-FR" sz="1600">
                <a:solidFill>
                  <a:srgbClr val="7030A0"/>
                </a:solidFill>
              </a:rPr>
              <a:t> arbres à noix comestibles (</a:t>
            </a:r>
            <a:r>
              <a:rPr lang="fr-FR" altLang="fr-FR" sz="1600" i="1">
                <a:solidFill>
                  <a:srgbClr val="7030A0"/>
                </a:solidFill>
              </a:rPr>
              <a:t>Canarium</a:t>
            </a:r>
            <a:r>
              <a:rPr lang="fr-FR" altLang="fr-FR" sz="1600">
                <a:solidFill>
                  <a:srgbClr val="7030A0"/>
                </a:solidFill>
              </a:rPr>
              <a:t> spp., Vutu Kana (</a:t>
            </a:r>
            <a:r>
              <a:rPr lang="fr-FR" altLang="fr-FR" sz="1600" i="1">
                <a:solidFill>
                  <a:srgbClr val="7030A0"/>
                </a:solidFill>
              </a:rPr>
              <a:t>Barringtonia edulis</a:t>
            </a:r>
            <a:r>
              <a:rPr lang="fr-FR" altLang="fr-FR" sz="1600">
                <a:solidFill>
                  <a:srgbClr val="7030A0"/>
                </a:solidFill>
              </a:rPr>
              <a:t>) pour ses fruits et noix</a:t>
            </a:r>
            <a:r>
              <a:rPr lang="fr-FR" altLang="fr-FR" sz="1600" i="1">
                <a:solidFill>
                  <a:srgbClr val="7030A0"/>
                </a:solidFill>
              </a:rPr>
              <a:t>, </a:t>
            </a:r>
            <a:r>
              <a:rPr lang="fr-FR" altLang="fr-FR" sz="1600">
                <a:solidFill>
                  <a:srgbClr val="7030A0"/>
                </a:solidFill>
              </a:rPr>
              <a:t>Châtaignier tahitien (</a:t>
            </a:r>
            <a:r>
              <a:rPr lang="fr-FR" altLang="fr-FR" sz="1600" i="1">
                <a:solidFill>
                  <a:srgbClr val="7030A0"/>
                </a:solidFill>
              </a:rPr>
              <a:t>Inocarpus fagifer</a:t>
            </a:r>
            <a:r>
              <a:rPr lang="fr-FR" altLang="fr-FR" sz="1600">
                <a:solidFill>
                  <a:srgbClr val="7030A0"/>
                </a:solidFill>
              </a:rPr>
              <a:t>) et Badamier comestible </a:t>
            </a:r>
            <a:r>
              <a:rPr lang="fr-FR" altLang="fr-FR" sz="1600" i="1">
                <a:solidFill>
                  <a:srgbClr val="7030A0"/>
                </a:solidFill>
              </a:rPr>
              <a:t>(Terminalia catappa</a:t>
            </a:r>
            <a:r>
              <a:rPr lang="fr-FR" altLang="fr-FR" sz="1600">
                <a:solidFill>
                  <a:srgbClr val="7030A0"/>
                </a:solidFill>
              </a:rPr>
              <a:t>)</a:t>
            </a:r>
            <a:r>
              <a:rPr lang="fr-FR" altLang="fr-FR" sz="1600" i="1">
                <a:solidFill>
                  <a:srgbClr val="7030A0"/>
                </a:solidFill>
              </a:rPr>
              <a:t>, Burkella obovata,</a:t>
            </a:r>
            <a:r>
              <a:rPr lang="fr-FR" altLang="fr-FR" sz="1600">
                <a:solidFill>
                  <a:srgbClr val="7030A0"/>
                </a:solidFill>
              </a:rPr>
              <a:t> pandanus comestibles </a:t>
            </a:r>
            <a:r>
              <a:rPr lang="fr-FR" altLang="fr-FR" sz="1600" i="1">
                <a:solidFill>
                  <a:srgbClr val="7030A0"/>
                </a:solidFill>
              </a:rPr>
              <a:t>(Pandanus dubius),</a:t>
            </a:r>
            <a:r>
              <a:rPr lang="fr-FR" altLang="fr-FR" sz="1600">
                <a:solidFill>
                  <a:srgbClr val="7030A0"/>
                </a:solidFill>
              </a:rPr>
              <a:t> Jambosier rouge </a:t>
            </a:r>
            <a:r>
              <a:rPr lang="fr-FR" altLang="fr-FR" sz="1600" i="1">
                <a:solidFill>
                  <a:srgbClr val="7030A0"/>
                </a:solidFill>
              </a:rPr>
              <a:t>(Syzygium malaccense)</a:t>
            </a:r>
            <a:r>
              <a:rPr lang="fr-FR" altLang="fr-FR" sz="1600">
                <a:solidFill>
                  <a:srgbClr val="7030A0"/>
                </a:solidFill>
              </a:rPr>
              <a:t>, Pometier ou Kava de Tahiti </a:t>
            </a:r>
            <a:r>
              <a:rPr lang="fr-FR" altLang="fr-FR" sz="1600" i="1">
                <a:solidFill>
                  <a:srgbClr val="7030A0"/>
                </a:solidFill>
              </a:rPr>
              <a:t>(Pometia pinnata),</a:t>
            </a:r>
            <a:r>
              <a:rPr lang="fr-FR" altLang="fr-FR" sz="1600">
                <a:solidFill>
                  <a:srgbClr val="7030A0"/>
                </a:solidFill>
              </a:rPr>
              <a:t>  prunier de Cythère </a:t>
            </a:r>
            <a:r>
              <a:rPr lang="fr-FR" altLang="fr-FR" sz="1600" i="1">
                <a:solidFill>
                  <a:srgbClr val="7030A0"/>
                </a:solidFill>
              </a:rPr>
              <a:t>(Spondias dulcis),</a:t>
            </a:r>
            <a:r>
              <a:rPr lang="fr-FR" altLang="fr-FR" sz="1600">
                <a:solidFill>
                  <a:srgbClr val="7030A0"/>
                </a:solidFill>
              </a:rPr>
              <a:t> </a:t>
            </a:r>
            <a:r>
              <a:rPr lang="pt-BR" altLang="fr-FR" sz="1600">
                <a:solidFill>
                  <a:srgbClr val="7030A0"/>
                </a:solidFill>
              </a:rPr>
              <a:t>melinjo ou belinjo ou sukau</a:t>
            </a:r>
            <a:r>
              <a:rPr lang="fr-FR" altLang="fr-FR" sz="1600" i="1">
                <a:solidFill>
                  <a:srgbClr val="7030A0"/>
                </a:solidFill>
              </a:rPr>
              <a:t> (Gnetum gnemon),</a:t>
            </a:r>
            <a:r>
              <a:rPr lang="fr-FR" altLang="fr-FR" sz="1600">
                <a:solidFill>
                  <a:srgbClr val="7030A0"/>
                </a:solidFill>
              </a:rPr>
              <a:t> figues comestibles </a:t>
            </a:r>
            <a:r>
              <a:rPr lang="fr-FR" altLang="fr-FR" sz="1600" i="1">
                <a:solidFill>
                  <a:srgbClr val="7030A0"/>
                </a:solidFill>
              </a:rPr>
              <a:t>(Ficus</a:t>
            </a:r>
            <a:r>
              <a:rPr lang="fr-FR" altLang="fr-FR" sz="1600">
                <a:solidFill>
                  <a:srgbClr val="7030A0"/>
                </a:solidFill>
              </a:rPr>
              <a:t> spp.), palmier à bétel ou aréquier </a:t>
            </a:r>
            <a:r>
              <a:rPr lang="fr-FR" altLang="fr-FR" sz="1600" i="1">
                <a:solidFill>
                  <a:srgbClr val="7030A0"/>
                </a:solidFill>
              </a:rPr>
              <a:t>(Areca catechu),</a:t>
            </a:r>
            <a:r>
              <a:rPr lang="fr-FR" altLang="fr-FR" sz="1600">
                <a:solidFill>
                  <a:srgbClr val="7030A0"/>
                </a:solidFill>
              </a:rPr>
              <a:t> manguier </a:t>
            </a:r>
            <a:r>
              <a:rPr lang="fr-FR" altLang="fr-FR" sz="1600" i="1">
                <a:solidFill>
                  <a:srgbClr val="7030A0"/>
                </a:solidFill>
              </a:rPr>
              <a:t>(Mangifera indica) </a:t>
            </a:r>
            <a:r>
              <a:rPr lang="fr-FR" altLang="fr-FR" sz="1600">
                <a:solidFill>
                  <a:srgbClr val="008000"/>
                </a:solidFill>
              </a:rPr>
              <a:t>($)</a:t>
            </a:r>
            <a:r>
              <a:rPr lang="fr-FR" altLang="fr-FR" sz="1600" i="1">
                <a:solidFill>
                  <a:srgbClr val="7030A0"/>
                </a:solidFill>
              </a:rPr>
              <a:t>,</a:t>
            </a:r>
            <a:r>
              <a:rPr lang="fr-FR" altLang="fr-FR" sz="1600">
                <a:solidFill>
                  <a:srgbClr val="7030A0"/>
                </a:solidFill>
              </a:rPr>
              <a:t> agrumes </a:t>
            </a:r>
            <a:r>
              <a:rPr lang="fr-FR" altLang="fr-FR" sz="1600" i="1">
                <a:solidFill>
                  <a:srgbClr val="7030A0"/>
                </a:solidFill>
              </a:rPr>
              <a:t>(Citrus</a:t>
            </a:r>
            <a:r>
              <a:rPr lang="fr-FR" altLang="fr-FR" sz="1600">
                <a:solidFill>
                  <a:srgbClr val="7030A0"/>
                </a:solidFill>
              </a:rPr>
              <a:t> spp.) </a:t>
            </a:r>
            <a:r>
              <a:rPr lang="fr-FR" altLang="fr-FR" sz="1600">
                <a:solidFill>
                  <a:srgbClr val="008000"/>
                </a:solidFill>
              </a:rPr>
              <a:t>($)</a:t>
            </a:r>
            <a:r>
              <a:rPr lang="fr-FR" altLang="fr-FR" sz="1600">
                <a:solidFill>
                  <a:srgbClr val="7030A0"/>
                </a:solidFill>
              </a:rPr>
              <a:t>, papaye</a:t>
            </a:r>
            <a:r>
              <a:rPr lang="fr-FR" altLang="fr-FR" sz="1600" i="1">
                <a:solidFill>
                  <a:srgbClr val="7030A0"/>
                </a:solidFill>
              </a:rPr>
              <a:t> (Carica papaya) </a:t>
            </a:r>
            <a:r>
              <a:rPr lang="fr-FR" altLang="fr-FR" sz="1600">
                <a:solidFill>
                  <a:srgbClr val="008000"/>
                </a:solidFill>
              </a:rPr>
              <a:t>($)</a:t>
            </a:r>
            <a:r>
              <a:rPr lang="fr-FR" altLang="fr-FR" sz="1600" i="1">
                <a:solidFill>
                  <a:srgbClr val="7030A0"/>
                </a:solidFill>
              </a:rPr>
              <a:t>, Pūrau ou Fau (Hibiscus tiliaceus) pour les cordages, le bois et comme légume …</a:t>
            </a:r>
            <a:r>
              <a:rPr lang="fr-FR" altLang="fr-FR" sz="1600">
                <a:solidFill>
                  <a:srgbClr val="7030A0"/>
                </a:solidFill>
              </a:rPr>
              <a:t> Parmi les espèces non-alimentaires, le kapokier (</a:t>
            </a:r>
            <a:r>
              <a:rPr lang="fr-FR" altLang="fr-FR" sz="1600" i="1">
                <a:solidFill>
                  <a:srgbClr val="7030A0"/>
                </a:solidFill>
              </a:rPr>
              <a:t>Ceiba pentandra</a:t>
            </a:r>
            <a:r>
              <a:rPr lang="fr-FR" altLang="fr-FR" sz="1600">
                <a:solidFill>
                  <a:srgbClr val="7030A0"/>
                </a:solidFill>
              </a:rPr>
              <a:t>), utilisé pour ses fibres, est très commun. </a:t>
            </a:r>
          </a:p>
          <a:p>
            <a:pPr>
              <a:spcBef>
                <a:spcPct val="0"/>
              </a:spcBef>
              <a:buFontTx/>
              <a:buNone/>
            </a:pPr>
            <a:r>
              <a:rPr lang="fr-FR" altLang="fr-FR" sz="1200">
                <a:solidFill>
                  <a:srgbClr val="7030A0"/>
                </a:solidFill>
              </a:rPr>
              <a:t>Source : </a:t>
            </a:r>
            <a:r>
              <a:rPr lang="en-US" altLang="fr-FR" sz="1200" i="1">
                <a:solidFill>
                  <a:srgbClr val="7030A0"/>
                </a:solidFill>
              </a:rPr>
              <a:t>Agroforestry in the Pacific islands: systems for sustainability</a:t>
            </a:r>
            <a:r>
              <a:rPr lang="en-US" altLang="fr-FR" sz="1200">
                <a:solidFill>
                  <a:srgbClr val="7030A0"/>
                </a:solidFill>
              </a:rPr>
              <a:t>, United Nations University, </a:t>
            </a:r>
            <a:r>
              <a:rPr lang="en-US" altLang="fr-FR" sz="1200">
                <a:solidFill>
                  <a:srgbClr val="7030A0"/>
                </a:solidFill>
                <a:hlinkClick r:id="rId2"/>
              </a:rPr>
              <a:t>http://archive.unu.edu/unupress/unupbooks/80824e/80824E07.htm</a:t>
            </a:r>
            <a:r>
              <a:rPr lang="en-US" altLang="fr-FR" sz="1200">
                <a:solidFill>
                  <a:srgbClr val="7030A0"/>
                </a:solidFill>
              </a:rPr>
              <a:t> </a:t>
            </a:r>
            <a:endParaRPr lang="fr-FR" altLang="fr-FR" sz="1200">
              <a:solidFill>
                <a:srgbClr val="7030A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u numéro de diapositive 1"/>
          <p:cNvSpPr>
            <a:spLocks noGrp="1"/>
          </p:cNvSpPr>
          <p:nvPr>
            <p:ph type="sldNum" sz="quarter" idx="12"/>
          </p:nvPr>
        </p:nvSpPr>
        <p:spPr bwMode="auto">
          <a:xfrm>
            <a:off x="11568113" y="6256338"/>
            <a:ext cx="371475" cy="322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4BD1EA3-E0B4-4F71-93F1-0741338079E1}" type="slidenum">
              <a:rPr lang="fr-FR" altLang="fr-FR" sz="1200" smtClean="0">
                <a:solidFill>
                  <a:srgbClr val="898989"/>
                </a:solidFill>
              </a:rPr>
              <a:pPr>
                <a:spcBef>
                  <a:spcPct val="0"/>
                </a:spcBef>
                <a:buFontTx/>
                <a:buNone/>
              </a:pPr>
              <a:t>32</a:t>
            </a:fld>
            <a:endParaRPr lang="fr-FR" altLang="fr-FR" sz="1200" smtClean="0">
              <a:solidFill>
                <a:srgbClr val="898989"/>
              </a:solidFill>
            </a:endParaRPr>
          </a:p>
        </p:txBody>
      </p:sp>
      <p:sp>
        <p:nvSpPr>
          <p:cNvPr id="35843" name="WordArt 2"/>
          <p:cNvSpPr>
            <a:spLocks noChangeArrowheads="1" noChangeShapeType="1" noTextEdit="1"/>
          </p:cNvSpPr>
          <p:nvPr/>
        </p:nvSpPr>
        <p:spPr bwMode="auto">
          <a:xfrm>
            <a:off x="1774825" y="155575"/>
            <a:ext cx="8713788" cy="360363"/>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35844" name="Rectangle 5"/>
          <p:cNvSpPr>
            <a:spLocks noChangeArrowheads="1"/>
          </p:cNvSpPr>
          <p:nvPr/>
        </p:nvSpPr>
        <p:spPr bwMode="auto">
          <a:xfrm>
            <a:off x="119063" y="515938"/>
            <a:ext cx="12072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rPr>
              <a:t>8) </a:t>
            </a:r>
            <a:r>
              <a:rPr lang="fr-FR" altLang="fr-FR" sz="1800" b="1" u="sng">
                <a:solidFill>
                  <a:srgbClr val="6600CC"/>
                </a:solidFill>
              </a:rPr>
              <a:t>Agroforestrie à Tikopia et à Anuta </a:t>
            </a:r>
            <a:r>
              <a:rPr lang="fr-FR" altLang="fr-FR" sz="1800" b="1" u="sng">
                <a:solidFill>
                  <a:srgbClr val="7030A0"/>
                </a:solidFill>
              </a:rPr>
              <a:t>(île Salomon – Pacifique)</a:t>
            </a:r>
            <a:r>
              <a:rPr lang="fr-FR" altLang="fr-FR" sz="1800">
                <a:solidFill>
                  <a:srgbClr val="7030A0"/>
                </a:solidFill>
              </a:rPr>
              <a:t> (suite) : </a:t>
            </a:r>
          </a:p>
        </p:txBody>
      </p:sp>
      <p:sp>
        <p:nvSpPr>
          <p:cNvPr id="35845" name="ZoneTexte 13"/>
          <p:cNvSpPr txBox="1">
            <a:spLocks noChangeArrowheads="1"/>
          </p:cNvSpPr>
          <p:nvPr/>
        </p:nvSpPr>
        <p:spPr bwMode="auto">
          <a:xfrm>
            <a:off x="119063" y="1052513"/>
            <a:ext cx="1188085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fr-FR" altLang="fr-FR" sz="1600">
                <a:solidFill>
                  <a:srgbClr val="7030A0"/>
                </a:solidFill>
              </a:rPr>
              <a:t>1) </a:t>
            </a:r>
            <a:r>
              <a:rPr lang="fr-FR" altLang="fr-FR" sz="1600" u="sng">
                <a:solidFill>
                  <a:srgbClr val="7030A0"/>
                </a:solidFill>
              </a:rPr>
              <a:t>Arbres de la canopée </a:t>
            </a:r>
            <a:r>
              <a:rPr lang="fr-FR" altLang="fr-FR" sz="1600">
                <a:solidFill>
                  <a:srgbClr val="7030A0"/>
                </a:solidFill>
              </a:rPr>
              <a:t>: l'amandier de Nouvelle-Guinée ou Nangaille </a:t>
            </a:r>
            <a:r>
              <a:rPr lang="fr-FR" altLang="fr-FR" sz="1600" i="1">
                <a:solidFill>
                  <a:srgbClr val="7030A0"/>
                </a:solidFill>
              </a:rPr>
              <a:t>(Canarium harveyi), </a:t>
            </a:r>
            <a:r>
              <a:rPr lang="fr-FR" altLang="fr-FR" sz="1600">
                <a:solidFill>
                  <a:srgbClr val="7030A0"/>
                </a:solidFill>
              </a:rPr>
              <a:t>le </a:t>
            </a:r>
            <a:r>
              <a:rPr lang="fr-FR" altLang="fr-FR" sz="1600" i="1">
                <a:solidFill>
                  <a:srgbClr val="7030A0"/>
                </a:solidFill>
              </a:rPr>
              <a:t>Burckella obovata, </a:t>
            </a:r>
            <a:r>
              <a:rPr lang="fr-FR" altLang="fr-FR" sz="1600">
                <a:solidFill>
                  <a:srgbClr val="7030A0"/>
                </a:solidFill>
              </a:rPr>
              <a:t>qui produit des noix, le noisetier de Tahiti ou mãpĕ </a:t>
            </a:r>
            <a:r>
              <a:rPr lang="fr-FR" altLang="fr-FR" sz="1600" i="1">
                <a:solidFill>
                  <a:srgbClr val="7030A0"/>
                </a:solidFill>
              </a:rPr>
              <a:t>(Inocarpus fagiferus), </a:t>
            </a:r>
            <a:r>
              <a:rPr lang="fr-FR" altLang="fr-FR" sz="1600">
                <a:solidFill>
                  <a:srgbClr val="7030A0"/>
                </a:solidFill>
              </a:rPr>
              <a:t>le vellier ou cut nut (</a:t>
            </a:r>
            <a:r>
              <a:rPr lang="fr-FR" altLang="fr-FR" sz="1600" i="1">
                <a:solidFill>
                  <a:srgbClr val="7030A0"/>
                </a:solidFill>
              </a:rPr>
              <a:t>Barring­tonia procera</a:t>
            </a:r>
            <a:r>
              <a:rPr lang="fr-FR" altLang="fr-FR" sz="1600">
                <a:solidFill>
                  <a:srgbClr val="7030A0"/>
                </a:solidFill>
              </a:rPr>
              <a:t>)</a:t>
            </a:r>
            <a:r>
              <a:rPr lang="fr-FR" altLang="fr-FR" sz="1600" i="1">
                <a:solidFill>
                  <a:srgbClr val="7030A0"/>
                </a:solidFill>
              </a:rPr>
              <a:t> </a:t>
            </a:r>
            <a:r>
              <a:rPr lang="fr-FR" altLang="fr-FR" sz="1600">
                <a:solidFill>
                  <a:srgbClr val="7030A0"/>
                </a:solidFill>
              </a:rPr>
              <a:t>et l'amandier tropical ou de Gambie ou badamier comestible ou myrobalanier </a:t>
            </a:r>
            <a:r>
              <a:rPr lang="fr-FR" altLang="fr-FR" sz="1600" i="1">
                <a:solidFill>
                  <a:srgbClr val="7030A0"/>
                </a:solidFill>
              </a:rPr>
              <a:t>(Terminalia catappa</a:t>
            </a:r>
            <a:r>
              <a:rPr lang="fr-FR" altLang="fr-FR" sz="1600">
                <a:solidFill>
                  <a:srgbClr val="7030A0"/>
                </a:solidFill>
              </a:rPr>
              <a:t>), aux feuilles antiseptiques et fongicides.</a:t>
            </a:r>
          </a:p>
          <a:p>
            <a:pPr algn="just">
              <a:spcBef>
                <a:spcPct val="0"/>
              </a:spcBef>
              <a:buFontTx/>
              <a:buNone/>
            </a:pPr>
            <a:endParaRPr lang="fr-FR" altLang="fr-FR" sz="1600">
              <a:solidFill>
                <a:srgbClr val="7030A0"/>
              </a:solidFill>
            </a:endParaRPr>
          </a:p>
          <a:p>
            <a:pPr algn="just">
              <a:spcBef>
                <a:spcPct val="0"/>
              </a:spcBef>
              <a:buFont typeface="Arial" panose="020B0604020202020204" pitchFamily="34" charset="0"/>
              <a:buNone/>
            </a:pPr>
            <a:r>
              <a:rPr lang="fr-FR" altLang="fr-FR" sz="1600">
                <a:solidFill>
                  <a:srgbClr val="7030A0"/>
                </a:solidFill>
              </a:rPr>
              <a:t>2) </a:t>
            </a:r>
            <a:r>
              <a:rPr lang="fr-FR" altLang="fr-FR" sz="1600" u="sng">
                <a:solidFill>
                  <a:srgbClr val="7030A0"/>
                </a:solidFill>
              </a:rPr>
              <a:t>Petits arbres utiles de l'étage médian </a:t>
            </a:r>
            <a:r>
              <a:rPr lang="fr-FR" altLang="fr-FR" sz="1600">
                <a:solidFill>
                  <a:srgbClr val="7030A0"/>
                </a:solidFill>
              </a:rPr>
              <a:t>: le bétel (</a:t>
            </a:r>
            <a:r>
              <a:rPr lang="fr-FR" altLang="fr-FR" sz="1600" i="1">
                <a:solidFill>
                  <a:srgbClr val="7030A0"/>
                </a:solidFill>
              </a:rPr>
              <a:t>Piper betle</a:t>
            </a:r>
            <a:r>
              <a:rPr lang="fr-FR" altLang="fr-FR" sz="1600">
                <a:solidFill>
                  <a:srgbClr val="7030A0"/>
                </a:solidFill>
              </a:rPr>
              <a:t>) </a:t>
            </a:r>
            <a:r>
              <a:rPr lang="fr-FR" altLang="fr-FR" sz="1600">
                <a:solidFill>
                  <a:srgbClr val="008000"/>
                </a:solidFill>
              </a:rPr>
              <a:t>($)</a:t>
            </a:r>
            <a:r>
              <a:rPr lang="fr-FR" altLang="fr-FR" sz="1600">
                <a:solidFill>
                  <a:srgbClr val="7030A0"/>
                </a:solidFill>
              </a:rPr>
              <a:t>, qui produit des noix contenant un narcotique, le Prunier ou Pommier de Cythère [ou manguier de Tahiti] (</a:t>
            </a:r>
            <a:r>
              <a:rPr lang="fr-FR" altLang="fr-FR" sz="1600" i="1">
                <a:solidFill>
                  <a:srgbClr val="7030A0"/>
                </a:solidFill>
              </a:rPr>
              <a:t>Spondias dulcis</a:t>
            </a:r>
            <a:r>
              <a:rPr lang="fr-FR" altLang="fr-FR" sz="1600">
                <a:solidFill>
                  <a:srgbClr val="7030A0"/>
                </a:solidFill>
              </a:rPr>
              <a:t>) </a:t>
            </a:r>
            <a:r>
              <a:rPr lang="fr-FR" altLang="fr-FR" sz="1600">
                <a:solidFill>
                  <a:srgbClr val="008000"/>
                </a:solidFill>
              </a:rPr>
              <a:t>($)</a:t>
            </a:r>
            <a:r>
              <a:rPr lang="fr-FR" altLang="fr-FR" sz="1600">
                <a:solidFill>
                  <a:srgbClr val="7030A0"/>
                </a:solidFill>
              </a:rPr>
              <a:t>, dont les fruits ressemblent à des pommes, l'ako ou Upas ou Ipoh (</a:t>
            </a:r>
            <a:r>
              <a:rPr lang="fr-FR" altLang="fr-FR" sz="1600" i="1">
                <a:solidFill>
                  <a:srgbClr val="7030A0"/>
                </a:solidFill>
              </a:rPr>
              <a:t>Antiaris toxicaria</a:t>
            </a:r>
            <a:r>
              <a:rPr lang="fr-FR" altLang="fr-FR" sz="1600">
                <a:solidFill>
                  <a:srgbClr val="7030A0"/>
                </a:solidFill>
              </a:rPr>
              <a:t>) (</a:t>
            </a:r>
            <a:r>
              <a:rPr lang="fr-FR" altLang="fr-FR" sz="1600">
                <a:solidFill>
                  <a:srgbClr val="FF0000"/>
                </a:solidFill>
                <a:sym typeface="Wingdings" panose="05000000000000000000" pitchFamily="2" charset="2"/>
              </a:rPr>
              <a:t></a:t>
            </a:r>
            <a:r>
              <a:rPr lang="fr-FR" altLang="fr-FR" sz="1600">
                <a:solidFill>
                  <a:srgbClr val="7030A0"/>
                </a:solidFill>
              </a:rPr>
              <a:t>), de grande taille (25 à 40 m) ou de taille moyenne, qui s'adapte bien aux vergers, cultivé pour son bois d’œuvre et comme </a:t>
            </a:r>
            <a:r>
              <a:rPr lang="fr-FR" altLang="fr-FR" sz="1600">
                <a:solidFill>
                  <a:srgbClr val="FF0000"/>
                </a:solidFill>
              </a:rPr>
              <a:t>poison à flèche </a:t>
            </a:r>
            <a:r>
              <a:rPr lang="fr-FR" altLang="fr-FR" sz="1600">
                <a:solidFill>
                  <a:srgbClr val="7030A0"/>
                </a:solidFill>
              </a:rPr>
              <a:t>(son latex, en grandes quantités, est un </a:t>
            </a:r>
            <a:r>
              <a:rPr lang="fr-FR" altLang="fr-FR" sz="1600">
                <a:solidFill>
                  <a:srgbClr val="FF0000"/>
                </a:solidFill>
              </a:rPr>
              <a:t>poison myocardique</a:t>
            </a:r>
            <a:r>
              <a:rPr lang="fr-FR" altLang="fr-FR" sz="1600">
                <a:solidFill>
                  <a:srgbClr val="7030A0"/>
                </a:solidFill>
              </a:rPr>
              <a:t>) et dont on utilisait l'écorce pour fabriquer de la toile _ en lieu et place du mûrier à papier ou de Chine (</a:t>
            </a:r>
            <a:r>
              <a:rPr lang="fr-FR" altLang="fr-FR" sz="1600" i="1">
                <a:solidFill>
                  <a:srgbClr val="7030A0"/>
                </a:solidFill>
              </a:rPr>
              <a:t>Broussonetia papyrifera</a:t>
            </a:r>
            <a:r>
              <a:rPr lang="fr-FR" altLang="fr-FR" sz="1600">
                <a:solidFill>
                  <a:srgbClr val="7030A0"/>
                </a:solidFill>
              </a:rPr>
              <a:t>), utilisé sur les autres îles polynésiennes.</a:t>
            </a:r>
          </a:p>
          <a:p>
            <a:pPr algn="just">
              <a:spcBef>
                <a:spcPct val="0"/>
              </a:spcBef>
              <a:buFontTx/>
              <a:buNone/>
            </a:pPr>
            <a:endParaRPr lang="fr-FR" altLang="fr-FR" sz="1600">
              <a:solidFill>
                <a:srgbClr val="7030A0"/>
              </a:solidFill>
            </a:endParaRPr>
          </a:p>
          <a:p>
            <a:pPr algn="just">
              <a:spcBef>
                <a:spcPct val="0"/>
              </a:spcBef>
              <a:buFontTx/>
              <a:buNone/>
            </a:pPr>
            <a:r>
              <a:rPr lang="fr-FR" altLang="fr-FR" sz="1600">
                <a:solidFill>
                  <a:srgbClr val="7030A0"/>
                </a:solidFill>
              </a:rPr>
              <a:t>3) </a:t>
            </a:r>
            <a:r>
              <a:rPr lang="fr-FR" altLang="fr-FR" sz="1600" u="sng">
                <a:solidFill>
                  <a:srgbClr val="7030A0"/>
                </a:solidFill>
              </a:rPr>
              <a:t>L'étage inférieur </a:t>
            </a:r>
            <a:r>
              <a:rPr lang="fr-FR" altLang="fr-FR" sz="1600">
                <a:solidFill>
                  <a:srgbClr val="7030A0"/>
                </a:solidFill>
              </a:rPr>
              <a:t>: c'est un jardin dans lequel on cultive l'igname </a:t>
            </a:r>
            <a:r>
              <a:rPr lang="fr-FR" altLang="fr-FR" sz="1600">
                <a:solidFill>
                  <a:srgbClr val="008000"/>
                </a:solidFill>
              </a:rPr>
              <a:t>($)</a:t>
            </a:r>
            <a:r>
              <a:rPr lang="fr-FR" altLang="fr-FR" sz="1600">
                <a:solidFill>
                  <a:srgbClr val="7030A0"/>
                </a:solidFill>
              </a:rPr>
              <a:t>, la banane </a:t>
            </a:r>
            <a:r>
              <a:rPr lang="fr-FR" altLang="fr-FR" sz="1600">
                <a:solidFill>
                  <a:srgbClr val="008000"/>
                </a:solidFill>
              </a:rPr>
              <a:t>($)</a:t>
            </a:r>
            <a:r>
              <a:rPr lang="fr-FR" altLang="fr-FR" sz="1600">
                <a:solidFill>
                  <a:srgbClr val="7030A0"/>
                </a:solidFill>
              </a:rPr>
              <a:t> et le taro des marais géant (</a:t>
            </a:r>
            <a:r>
              <a:rPr lang="fr-FR" altLang="fr-FR" sz="1600" i="1">
                <a:solidFill>
                  <a:srgbClr val="7030A0"/>
                </a:solidFill>
              </a:rPr>
              <a:t>Cyrtosperma chamissonis</a:t>
            </a:r>
            <a:r>
              <a:rPr lang="fr-FR" altLang="fr-FR" sz="1600">
                <a:solidFill>
                  <a:srgbClr val="7030A0"/>
                </a:solidFill>
              </a:rPr>
              <a:t>) </a:t>
            </a:r>
            <a:r>
              <a:rPr lang="fr-FR" altLang="fr-FR" sz="1600">
                <a:solidFill>
                  <a:srgbClr val="008000"/>
                </a:solidFill>
              </a:rPr>
              <a:t>($)</a:t>
            </a:r>
            <a:r>
              <a:rPr lang="fr-FR" altLang="fr-FR" sz="1600">
                <a:solidFill>
                  <a:srgbClr val="7030A0"/>
                </a:solidFill>
              </a:rPr>
              <a:t>, dont la plupart des variétés requièrent un environnement marécageux, mais dont les Tikopiens cultivent un </a:t>
            </a:r>
            <a:r>
              <a:rPr lang="fr-FR" altLang="fr-FR" sz="1600" i="1">
                <a:solidFill>
                  <a:srgbClr val="7030A0"/>
                </a:solidFill>
              </a:rPr>
              <a:t>clone génétique spécialement adapté à la sécheresse </a:t>
            </a:r>
            <a:r>
              <a:rPr lang="fr-FR" altLang="fr-FR" sz="1600">
                <a:solidFill>
                  <a:srgbClr val="7030A0"/>
                </a:solidFill>
              </a:rPr>
              <a:t>de leurs vergers plantés à flanc de colline et soigneusement irrigués.</a:t>
            </a:r>
          </a:p>
          <a:p>
            <a:pPr>
              <a:spcBef>
                <a:spcPct val="0"/>
              </a:spcBef>
              <a:buFontTx/>
              <a:buNone/>
            </a:pPr>
            <a:endParaRPr lang="fr-FR" altLang="fr-FR" sz="1200">
              <a:solidFill>
                <a:srgbClr val="7030A0"/>
              </a:solidFill>
            </a:endParaRPr>
          </a:p>
          <a:p>
            <a:pPr>
              <a:spcBef>
                <a:spcPct val="0"/>
              </a:spcBef>
              <a:buFontTx/>
              <a:buNone/>
            </a:pPr>
            <a:r>
              <a:rPr lang="fr-FR" altLang="fr-FR" sz="1200">
                <a:solidFill>
                  <a:srgbClr val="7030A0"/>
                </a:solidFill>
              </a:rPr>
              <a:t>Sources : a) </a:t>
            </a:r>
            <a:r>
              <a:rPr lang="en-US" altLang="fr-FR" sz="1200" i="1">
                <a:solidFill>
                  <a:srgbClr val="7030A0"/>
                </a:solidFill>
              </a:rPr>
              <a:t>Effondrement</a:t>
            </a:r>
            <a:r>
              <a:rPr lang="en-US" altLang="fr-FR" sz="1200">
                <a:solidFill>
                  <a:srgbClr val="7030A0"/>
                </a:solidFill>
              </a:rPr>
              <a:t>, Jared Diamond, Gallimard, 2006, pages 468 à 482. b) </a:t>
            </a:r>
            <a:r>
              <a:rPr lang="fr-FR" altLang="fr-FR" sz="1200" i="1">
                <a:solidFill>
                  <a:srgbClr val="7030A0"/>
                </a:solidFill>
              </a:rPr>
              <a:t>Utilisation des aliments tropicaux: arbres</a:t>
            </a:r>
            <a:r>
              <a:rPr lang="fr-FR" altLang="fr-FR" sz="1200">
                <a:solidFill>
                  <a:srgbClr val="7030A0"/>
                </a:solidFill>
              </a:rPr>
              <a:t>, FAO, 1990.</a:t>
            </a:r>
            <a:endParaRPr lang="en-US" altLang="fr-FR" sz="1200">
              <a:solidFill>
                <a:srgbClr val="7030A0"/>
              </a:solidFill>
            </a:endParaRPr>
          </a:p>
          <a:p>
            <a:pPr>
              <a:spcBef>
                <a:spcPct val="0"/>
              </a:spcBef>
              <a:buFont typeface="Arial" panose="020B0604020202020204" pitchFamily="34" charset="0"/>
              <a:buNone/>
            </a:pPr>
            <a:r>
              <a:rPr lang="fr-FR" altLang="fr-FR" sz="1200">
                <a:solidFill>
                  <a:srgbClr val="7030A0"/>
                </a:solidFill>
              </a:rPr>
              <a:t>c) </a:t>
            </a:r>
            <a:r>
              <a:rPr lang="fr-FR" altLang="fr-FR" sz="1200" i="1">
                <a:solidFill>
                  <a:srgbClr val="7030A0"/>
                </a:solidFill>
              </a:rPr>
              <a:t>Jardins d'Océanie</a:t>
            </a:r>
            <a:r>
              <a:rPr lang="fr-FR" altLang="fr-FR" sz="1200">
                <a:solidFill>
                  <a:srgbClr val="7030A0"/>
                </a:solidFill>
              </a:rPr>
              <a:t>, Annie Walter, ‎Vincent Lebot, Editions Quae, 2003. d) </a:t>
            </a:r>
            <a:r>
              <a:rPr lang="fr-FR" altLang="fr-FR" sz="1200" i="1">
                <a:solidFill>
                  <a:srgbClr val="7030A0"/>
                </a:solidFill>
              </a:rPr>
              <a:t>Cultures pérennes tropicales: enjeux économiques et écologiques de la diversification</a:t>
            </a:r>
            <a:r>
              <a:rPr lang="fr-FR" altLang="fr-FR" sz="1200">
                <a:solidFill>
                  <a:srgbClr val="7030A0"/>
                </a:solidFill>
              </a:rPr>
              <a:t>, François Ruf,Goetz Schroth, Editions Quae, 2013. </a:t>
            </a:r>
            <a:r>
              <a:rPr lang="en-US" altLang="fr-FR" sz="1200">
                <a:solidFill>
                  <a:srgbClr val="7030A0"/>
                </a:solidFill>
              </a:rPr>
              <a:t>d) </a:t>
            </a:r>
            <a:r>
              <a:rPr lang="en-US" altLang="fr-FR" sz="1200" i="1">
                <a:solidFill>
                  <a:srgbClr val="7030A0"/>
                </a:solidFill>
              </a:rPr>
              <a:t>Traditional Trees of Pacific Islands: Their Culture, Environment and Use</a:t>
            </a:r>
            <a:r>
              <a:rPr lang="en-US" altLang="fr-FR" sz="1200">
                <a:solidFill>
                  <a:srgbClr val="7030A0"/>
                </a:solidFill>
              </a:rPr>
              <a:t>, Craig R. Elevitch, </a:t>
            </a:r>
            <a:r>
              <a:rPr lang="fr-FR" altLang="fr-FR" sz="1200">
                <a:hlinkClick r:id="rId2"/>
              </a:rPr>
              <a:t>PAR</a:t>
            </a:r>
            <a:r>
              <a:rPr lang="en-US" altLang="fr-FR" sz="1200">
                <a:solidFill>
                  <a:srgbClr val="7030A0"/>
                </a:solidFill>
              </a:rPr>
              <a:t>, 2006. f) </a:t>
            </a:r>
            <a:r>
              <a:rPr lang="fr-FR" altLang="fr-FR" sz="1200" i="1">
                <a:solidFill>
                  <a:srgbClr val="7030A0"/>
                </a:solidFill>
              </a:rPr>
              <a:t>Fruits d'Océanie</a:t>
            </a:r>
            <a:r>
              <a:rPr lang="fr-FR" altLang="fr-FR" sz="1200">
                <a:solidFill>
                  <a:srgbClr val="7030A0"/>
                </a:solidFill>
              </a:rPr>
              <a:t>, Annie Walter, ‎Chanel Sam, </a:t>
            </a:r>
            <a:r>
              <a:rPr lang="fr-FR" altLang="fr-FR" sz="1200">
                <a:hlinkClick r:id="rId3"/>
              </a:rPr>
              <a:t>IRD Editions</a:t>
            </a:r>
            <a:r>
              <a:rPr lang="fr-FR" altLang="fr-FR" sz="1200">
                <a:solidFill>
                  <a:srgbClr val="7030A0"/>
                </a:solidFill>
              </a:rPr>
              <a:t>, 1999. g) </a:t>
            </a:r>
            <a:r>
              <a:rPr lang="en-US" altLang="fr-FR" sz="1200" i="1">
                <a:solidFill>
                  <a:srgbClr val="7030A0"/>
                </a:solidFill>
              </a:rPr>
              <a:t>Edible Nut Trees in Solomon Islands: A Variety Collection of Canarium, Terminalia and Barringtonia</a:t>
            </a:r>
            <a:r>
              <a:rPr lang="en-US" altLang="fr-FR" sz="1200">
                <a:solidFill>
                  <a:srgbClr val="7030A0"/>
                </a:solidFill>
              </a:rPr>
              <a:t>, Barry R. Evans, </a:t>
            </a:r>
            <a:r>
              <a:rPr lang="fr-FR" altLang="fr-FR" sz="1200">
                <a:solidFill>
                  <a:srgbClr val="7030A0"/>
                </a:solidFill>
              </a:rPr>
              <a:t>ACIAR,</a:t>
            </a:r>
            <a:r>
              <a:rPr lang="en-US" altLang="fr-FR" sz="1200">
                <a:solidFill>
                  <a:srgbClr val="7030A0"/>
                </a:solidFill>
              </a:rPr>
              <a:t> 1999, </a:t>
            </a:r>
            <a:r>
              <a:rPr lang="en-US" altLang="fr-FR" sz="1200">
                <a:solidFill>
                  <a:srgbClr val="7030A0"/>
                </a:solidFill>
                <a:hlinkClick r:id="rId4"/>
              </a:rPr>
              <a:t>http://ageconsearch.umn.edu/bitstream/113815/2/TR44.pdf</a:t>
            </a:r>
            <a:endParaRPr lang="en-US" altLang="fr-FR" sz="1200">
              <a:solidFill>
                <a:srgbClr val="7030A0"/>
              </a:solidFill>
            </a:endParaRPr>
          </a:p>
          <a:p>
            <a:pPr>
              <a:spcBef>
                <a:spcPct val="0"/>
              </a:spcBef>
              <a:buFont typeface="Arial" panose="020B0604020202020204" pitchFamily="34" charset="0"/>
              <a:buNone/>
            </a:pPr>
            <a:r>
              <a:rPr lang="en-US" altLang="fr-FR" sz="1200">
                <a:solidFill>
                  <a:srgbClr val="7030A0"/>
                </a:solidFill>
              </a:rPr>
              <a:t>h) </a:t>
            </a:r>
            <a:r>
              <a:rPr lang="en-US" altLang="fr-FR" sz="1200" i="1">
                <a:solidFill>
                  <a:srgbClr val="7030A0"/>
                </a:solidFill>
              </a:rPr>
              <a:t>We, the Tikopian, </a:t>
            </a:r>
            <a:r>
              <a:rPr lang="en-US" altLang="fr-FR" sz="1200">
                <a:solidFill>
                  <a:srgbClr val="7030A0"/>
                </a:solidFill>
              </a:rPr>
              <a:t>Raymond Firth, George Allen and Unwin, London,</a:t>
            </a:r>
          </a:p>
          <a:p>
            <a:pPr>
              <a:spcBef>
                <a:spcPct val="0"/>
              </a:spcBef>
              <a:buFont typeface="Arial" panose="020B0604020202020204" pitchFamily="34" charset="0"/>
              <a:buNone/>
            </a:pPr>
            <a:r>
              <a:rPr lang="en-US" altLang="fr-FR" sz="1200">
                <a:solidFill>
                  <a:srgbClr val="7030A0"/>
                </a:solidFill>
              </a:rPr>
              <a:t>1936. i) Primitive polynesian economy, Raymond Firth, George Routledge and Sons, 1939, London.</a:t>
            </a:r>
            <a:endParaRPr lang="fr-FR" altLang="fr-FR" sz="1200">
              <a:solidFill>
                <a:srgbClr val="7030A0"/>
              </a:solidFill>
            </a:endParaRPr>
          </a:p>
        </p:txBody>
      </p:sp>
      <p:pic>
        <p:nvPicPr>
          <p:cNvPr id="35846" name="Imag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24775" y="5522913"/>
            <a:ext cx="14795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Imag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409113" y="5522913"/>
            <a:ext cx="1570037"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Rectangle 1"/>
          <p:cNvSpPr>
            <a:spLocks noChangeArrowheads="1"/>
          </p:cNvSpPr>
          <p:nvPr/>
        </p:nvSpPr>
        <p:spPr bwMode="auto">
          <a:xfrm>
            <a:off x="5532438" y="6175375"/>
            <a:ext cx="20907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fr-FR" sz="1200">
                <a:solidFill>
                  <a:srgbClr val="7030A0"/>
                </a:solidFill>
              </a:rPr>
              <a:t>Pometier (</a:t>
            </a:r>
            <a:r>
              <a:rPr lang="en-US" altLang="fr-FR" sz="1200" i="1">
                <a:solidFill>
                  <a:srgbClr val="7030A0"/>
                </a:solidFill>
              </a:rPr>
              <a:t>Pometia pinnata</a:t>
            </a:r>
            <a:r>
              <a:rPr lang="en-US" altLang="fr-FR" sz="1200">
                <a:solidFill>
                  <a:srgbClr val="7030A0"/>
                </a:solidFill>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u numéro de diapositive 1"/>
          <p:cNvSpPr>
            <a:spLocks noGrp="1"/>
          </p:cNvSpPr>
          <p:nvPr>
            <p:ph type="sldNum" sz="quarter" idx="12"/>
          </p:nvPr>
        </p:nvSpPr>
        <p:spPr bwMode="auto">
          <a:xfrm>
            <a:off x="11425238" y="6405563"/>
            <a:ext cx="369887" cy="292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4310DBC-25F4-483B-878A-A5409A320C56}" type="slidenum">
              <a:rPr lang="fr-FR" altLang="fr-FR" sz="1200" smtClean="0">
                <a:solidFill>
                  <a:srgbClr val="898989"/>
                </a:solidFill>
              </a:rPr>
              <a:pPr>
                <a:spcBef>
                  <a:spcPct val="0"/>
                </a:spcBef>
                <a:buFontTx/>
                <a:buNone/>
              </a:pPr>
              <a:t>33</a:t>
            </a:fld>
            <a:endParaRPr lang="fr-FR" altLang="fr-FR" sz="1200" smtClean="0">
              <a:solidFill>
                <a:srgbClr val="898989"/>
              </a:solidFill>
            </a:endParaRPr>
          </a:p>
        </p:txBody>
      </p:sp>
      <p:sp>
        <p:nvSpPr>
          <p:cNvPr id="36867" name="WordArt 2"/>
          <p:cNvSpPr>
            <a:spLocks noChangeArrowheads="1" noChangeShapeType="1" noTextEdit="1"/>
          </p:cNvSpPr>
          <p:nvPr/>
        </p:nvSpPr>
        <p:spPr bwMode="auto">
          <a:xfrm>
            <a:off x="1774825" y="155575"/>
            <a:ext cx="8713788" cy="360363"/>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36868" name="Rectangle 5"/>
          <p:cNvSpPr>
            <a:spLocks noChangeArrowheads="1"/>
          </p:cNvSpPr>
          <p:nvPr/>
        </p:nvSpPr>
        <p:spPr bwMode="auto">
          <a:xfrm>
            <a:off x="119063" y="547688"/>
            <a:ext cx="12072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rPr>
              <a:t>8) </a:t>
            </a:r>
            <a:r>
              <a:rPr lang="fr-FR" altLang="fr-FR" sz="1800" b="1" u="sng">
                <a:solidFill>
                  <a:srgbClr val="6600CC"/>
                </a:solidFill>
              </a:rPr>
              <a:t>Agroforestrie à Tikopia et à Anuta </a:t>
            </a:r>
            <a:r>
              <a:rPr lang="fr-FR" altLang="fr-FR" sz="1800" b="1" u="sng">
                <a:solidFill>
                  <a:srgbClr val="7030A0"/>
                </a:solidFill>
              </a:rPr>
              <a:t>(île Salomon – Pacifique)</a:t>
            </a:r>
            <a:r>
              <a:rPr lang="fr-FR" altLang="fr-FR" sz="1800">
                <a:solidFill>
                  <a:srgbClr val="7030A0"/>
                </a:solidFill>
              </a:rPr>
              <a:t> (suite): </a:t>
            </a:r>
          </a:p>
        </p:txBody>
      </p:sp>
      <p:pic>
        <p:nvPicPr>
          <p:cNvPr id="36869"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59900" y="3048000"/>
            <a:ext cx="2690813"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59900" y="1041400"/>
            <a:ext cx="2690813"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Group 34"/>
          <p:cNvGraphicFramePr>
            <a:graphicFrameLocks noGrp="1"/>
          </p:cNvGraphicFramePr>
          <p:nvPr/>
        </p:nvGraphicFramePr>
        <p:xfrm>
          <a:off x="334963" y="1052513"/>
          <a:ext cx="8821736" cy="3906837"/>
        </p:xfrm>
        <a:graphic>
          <a:graphicData uri="http://schemas.openxmlformats.org/drawingml/2006/table">
            <a:tbl>
              <a:tblPr/>
              <a:tblGrid>
                <a:gridCol w="1012426"/>
                <a:gridCol w="1952296"/>
                <a:gridCol w="2024604"/>
                <a:gridCol w="1879989"/>
                <a:gridCol w="1952421"/>
              </a:tblGrid>
              <a:tr h="130227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fr-FR" altLang="fr-FR" sz="1200" u="sng" dirty="0" smtClean="0">
                          <a:solidFill>
                            <a:srgbClr val="7030A0"/>
                          </a:solidFill>
                        </a:rPr>
                        <a:t>Arbres de la canopée </a:t>
                      </a:r>
                      <a:endParaRPr kumimoji="0" lang="fr-FR" sz="1200" b="0" i="0" u="none" strike="noStrike" cap="none" normalizeH="0" baseline="0" dirty="0" smtClean="0">
                        <a:ln>
                          <a:noFill/>
                        </a:ln>
                        <a:solidFill>
                          <a:srgbClr val="6600CC"/>
                        </a:solidFill>
                        <a:effectLst/>
                        <a:latin typeface="Calibri" pitchFamily="34" charset="0"/>
                      </a:endParaRPr>
                    </a:p>
                  </a:txBody>
                  <a:tcPr marL="91436" marR="91436"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fr-FR" altLang="fr-FR" sz="1100" dirty="0" err="1" smtClean="0">
                          <a:solidFill>
                            <a:srgbClr val="7030A0"/>
                          </a:solidFill>
                        </a:rPr>
                        <a:t>Nangaille</a:t>
                      </a:r>
                      <a:r>
                        <a:rPr lang="fr-FR" altLang="fr-FR" sz="1100" dirty="0" smtClean="0">
                          <a:solidFill>
                            <a:srgbClr val="7030A0"/>
                          </a:solidFill>
                        </a:rPr>
                        <a:t> </a:t>
                      </a:r>
                      <a:r>
                        <a:rPr lang="fr-FR" altLang="fr-FR" sz="1100" i="1" dirty="0" smtClean="0">
                          <a:solidFill>
                            <a:srgbClr val="7030A0"/>
                          </a:solidFill>
                        </a:rPr>
                        <a:t>(</a:t>
                      </a:r>
                      <a:r>
                        <a:rPr lang="fr-FR" altLang="fr-FR" sz="1100" i="1" dirty="0" err="1" smtClean="0">
                          <a:solidFill>
                            <a:srgbClr val="7030A0"/>
                          </a:solidFill>
                        </a:rPr>
                        <a:t>Canarium</a:t>
                      </a:r>
                      <a:r>
                        <a:rPr lang="fr-FR" altLang="fr-FR" sz="1100" i="1" dirty="0" smtClean="0">
                          <a:solidFill>
                            <a:srgbClr val="7030A0"/>
                          </a:solidFill>
                        </a:rPr>
                        <a:t> </a:t>
                      </a:r>
                      <a:r>
                        <a:rPr lang="fr-FR" altLang="fr-FR" sz="1100" i="1" dirty="0" err="1" smtClean="0">
                          <a:solidFill>
                            <a:srgbClr val="7030A0"/>
                          </a:solidFill>
                        </a:rPr>
                        <a:t>harveyi</a:t>
                      </a:r>
                      <a:r>
                        <a:rPr lang="fr-FR" altLang="fr-FR" sz="1100" i="1" dirty="0" smtClean="0">
                          <a:solidFill>
                            <a:srgbClr val="7030A0"/>
                          </a:solidFill>
                        </a:rPr>
                        <a:t>)</a:t>
                      </a:r>
                      <a:endParaRPr kumimoji="0" lang="fr-FR" sz="1100" b="0" i="1" u="none" strike="noStrike" cap="none" normalizeH="0" baseline="0" dirty="0" smtClean="0">
                        <a:ln>
                          <a:noFill/>
                        </a:ln>
                        <a:solidFill>
                          <a:srgbClr val="6600CC"/>
                        </a:solidFill>
                        <a:effectLst/>
                        <a:latin typeface="Calibri" pitchFamily="34" charset="0"/>
                      </a:endParaRPr>
                    </a:p>
                  </a:txBody>
                  <a:tcPr marL="91436" marR="9143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fr-FR" altLang="fr-FR" sz="1200" i="1" dirty="0" err="1" smtClean="0">
                          <a:solidFill>
                            <a:srgbClr val="7030A0"/>
                          </a:solidFill>
                        </a:rPr>
                        <a:t>Burckella</a:t>
                      </a:r>
                      <a:r>
                        <a:rPr lang="fr-FR" altLang="fr-FR" sz="1200" i="1" dirty="0" smtClean="0">
                          <a:solidFill>
                            <a:srgbClr val="7030A0"/>
                          </a:solidFill>
                        </a:rPr>
                        <a:t> </a:t>
                      </a:r>
                      <a:r>
                        <a:rPr lang="fr-FR" altLang="fr-FR" sz="1200" i="1" dirty="0" err="1" smtClean="0">
                          <a:solidFill>
                            <a:srgbClr val="7030A0"/>
                          </a:solidFill>
                        </a:rPr>
                        <a:t>obovata</a:t>
                      </a:r>
                      <a:endParaRPr kumimoji="0" lang="fr-FR" sz="1200" b="0" i="1" u="none" strike="noStrike" cap="none" normalizeH="0" baseline="0" dirty="0" smtClean="0">
                        <a:ln>
                          <a:noFill/>
                        </a:ln>
                        <a:solidFill>
                          <a:srgbClr val="6600CC"/>
                        </a:solidFill>
                        <a:effectLst/>
                        <a:latin typeface="Calibri" pitchFamily="34" charset="0"/>
                      </a:endParaRPr>
                    </a:p>
                  </a:txBody>
                  <a:tcPr marL="91436" marR="9143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fr-FR" altLang="fr-FR" sz="1200" dirty="0" err="1" smtClean="0">
                          <a:solidFill>
                            <a:srgbClr val="7030A0"/>
                          </a:solidFill>
                        </a:rPr>
                        <a:t>mãpĕ</a:t>
                      </a:r>
                      <a:r>
                        <a:rPr lang="fr-FR" altLang="fr-FR" sz="1200" dirty="0" smtClean="0">
                          <a:solidFill>
                            <a:srgbClr val="7030A0"/>
                          </a:solidFill>
                        </a:rPr>
                        <a:t> ou noisetier de Tahiti </a:t>
                      </a:r>
                      <a:r>
                        <a:rPr lang="fr-FR" altLang="fr-FR" sz="1200" i="1" dirty="0" smtClean="0">
                          <a:solidFill>
                            <a:srgbClr val="7030A0"/>
                          </a:solidFill>
                        </a:rPr>
                        <a:t>(</a:t>
                      </a:r>
                      <a:r>
                        <a:rPr lang="fr-FR" altLang="fr-FR" sz="1200" i="1" dirty="0" err="1" smtClean="0">
                          <a:solidFill>
                            <a:srgbClr val="7030A0"/>
                          </a:solidFill>
                        </a:rPr>
                        <a:t>Inocarpus</a:t>
                      </a:r>
                      <a:r>
                        <a:rPr lang="fr-FR" altLang="fr-FR" sz="1200" i="1" dirty="0" smtClean="0">
                          <a:solidFill>
                            <a:srgbClr val="7030A0"/>
                          </a:solidFill>
                        </a:rPr>
                        <a:t> </a:t>
                      </a:r>
                      <a:r>
                        <a:rPr lang="fr-FR" altLang="fr-FR" sz="1200" i="1" dirty="0" err="1" smtClean="0">
                          <a:solidFill>
                            <a:srgbClr val="7030A0"/>
                          </a:solidFill>
                        </a:rPr>
                        <a:t>fagiferus</a:t>
                      </a:r>
                      <a:r>
                        <a:rPr lang="fr-FR" altLang="fr-FR" sz="1200" i="1" dirty="0" smtClean="0">
                          <a:solidFill>
                            <a:srgbClr val="7030A0"/>
                          </a:solidFill>
                        </a:rPr>
                        <a:t>)</a:t>
                      </a:r>
                      <a:endParaRPr kumimoji="0" lang="fr-FR" sz="1200" b="0" i="1" u="none" strike="noStrike" cap="none" normalizeH="0" baseline="0" dirty="0" smtClean="0">
                        <a:ln>
                          <a:noFill/>
                        </a:ln>
                        <a:solidFill>
                          <a:srgbClr val="6600CC"/>
                        </a:solidFill>
                        <a:effectLst/>
                        <a:latin typeface="Calibri" pitchFamily="34" charset="0"/>
                      </a:endParaRPr>
                    </a:p>
                  </a:txBody>
                  <a:tcPr marL="91436" marR="9143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fr-FR" altLang="fr-FR" sz="1200" dirty="0" err="1" smtClean="0">
                          <a:solidFill>
                            <a:srgbClr val="7030A0"/>
                          </a:solidFill>
                        </a:rPr>
                        <a:t>cut</a:t>
                      </a:r>
                      <a:r>
                        <a:rPr lang="fr-FR" altLang="fr-FR" sz="1200" dirty="0" smtClean="0">
                          <a:solidFill>
                            <a:srgbClr val="7030A0"/>
                          </a:solidFill>
                        </a:rPr>
                        <a:t> </a:t>
                      </a:r>
                      <a:r>
                        <a:rPr lang="fr-FR" altLang="fr-FR" sz="1200" dirty="0" err="1" smtClean="0">
                          <a:solidFill>
                            <a:srgbClr val="7030A0"/>
                          </a:solidFill>
                        </a:rPr>
                        <a:t>nut</a:t>
                      </a:r>
                      <a:r>
                        <a:rPr lang="fr-FR" altLang="fr-FR" sz="1200" dirty="0" smtClean="0">
                          <a:solidFill>
                            <a:srgbClr val="7030A0"/>
                          </a:solidFill>
                        </a:rPr>
                        <a:t> (</a:t>
                      </a:r>
                      <a:r>
                        <a:rPr lang="fr-FR" altLang="fr-FR" sz="1200" i="1" dirty="0" smtClean="0">
                          <a:solidFill>
                            <a:srgbClr val="7030A0"/>
                          </a:solidFill>
                        </a:rPr>
                        <a:t>Barring­tonia </a:t>
                      </a:r>
                      <a:r>
                        <a:rPr lang="fr-FR" altLang="fr-FR" sz="1200" i="1" dirty="0" err="1" smtClean="0">
                          <a:solidFill>
                            <a:srgbClr val="7030A0"/>
                          </a:solidFill>
                        </a:rPr>
                        <a:t>procera</a:t>
                      </a:r>
                      <a:r>
                        <a:rPr lang="fr-FR" altLang="fr-FR" sz="1200" dirty="0" smtClean="0">
                          <a:solidFill>
                            <a:srgbClr val="7030A0"/>
                          </a:solidFill>
                        </a:rPr>
                        <a:t>)</a:t>
                      </a:r>
                      <a:endParaRPr kumimoji="0" lang="fr-FR" sz="1200" b="0" i="0" u="none" strike="noStrike" cap="none" normalizeH="0" baseline="0" dirty="0" smtClean="0">
                        <a:ln>
                          <a:noFill/>
                        </a:ln>
                        <a:solidFill>
                          <a:srgbClr val="6600CC"/>
                        </a:solidFill>
                        <a:effectLst/>
                        <a:latin typeface="Calibri" pitchFamily="34" charset="0"/>
                      </a:endParaRPr>
                    </a:p>
                  </a:txBody>
                  <a:tcPr marL="91436" marR="91436"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227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lang="fr-FR" altLang="fr-FR" sz="1200" u="sng" dirty="0" smtClean="0">
                          <a:solidFill>
                            <a:srgbClr val="7030A0"/>
                          </a:solidFill>
                        </a:rPr>
                        <a:t>Arbres de la canopée </a:t>
                      </a:r>
                      <a:endParaRPr kumimoji="0" lang="fr-FR" sz="1200" b="0" i="0" u="none" strike="noStrike" cap="none" normalizeH="0" baseline="0" dirty="0" smtClean="0">
                        <a:ln>
                          <a:noFill/>
                        </a:ln>
                        <a:solidFill>
                          <a:srgbClr val="6600CC"/>
                        </a:solidFill>
                        <a:effectLst/>
                        <a:latin typeface="Calibri"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7030A0"/>
                          </a:solidFill>
                          <a:effectLst/>
                          <a:latin typeface="Calibri" pitchFamily="34" charset="0"/>
                        </a:rPr>
                        <a:t>(suite)</a:t>
                      </a:r>
                    </a:p>
                  </a:txBody>
                  <a:tcPr marL="91436" marR="91436"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altLang="fr-FR" sz="1200" dirty="0" smtClean="0">
                          <a:solidFill>
                            <a:srgbClr val="7030A0"/>
                          </a:solidFill>
                        </a:rPr>
                        <a:t>Badamier ou </a:t>
                      </a:r>
                      <a:r>
                        <a:rPr lang="fr-FR" altLang="fr-FR" sz="1200" dirty="0" err="1" smtClean="0">
                          <a:solidFill>
                            <a:srgbClr val="7030A0"/>
                          </a:solidFill>
                        </a:rPr>
                        <a:t>myrobalanier</a:t>
                      </a:r>
                      <a:r>
                        <a:rPr lang="fr-FR" altLang="fr-FR" sz="1200" dirty="0" smtClean="0">
                          <a:solidFill>
                            <a:srgbClr val="7030A0"/>
                          </a:solidFill>
                        </a:rPr>
                        <a:t> </a:t>
                      </a:r>
                      <a:r>
                        <a:rPr lang="fr-FR" altLang="fr-FR" sz="1200" i="1" dirty="0" smtClean="0">
                          <a:solidFill>
                            <a:srgbClr val="7030A0"/>
                          </a:solidFill>
                        </a:rPr>
                        <a:t>(</a:t>
                      </a:r>
                      <a:r>
                        <a:rPr lang="fr-FR" altLang="fr-FR" sz="1200" i="1" dirty="0" err="1" smtClean="0">
                          <a:solidFill>
                            <a:srgbClr val="7030A0"/>
                          </a:solidFill>
                        </a:rPr>
                        <a:t>Terminalia</a:t>
                      </a:r>
                      <a:r>
                        <a:rPr lang="fr-FR" altLang="fr-FR" sz="1200" i="1" dirty="0" smtClean="0">
                          <a:solidFill>
                            <a:srgbClr val="7030A0"/>
                          </a:solidFill>
                        </a:rPr>
                        <a:t> </a:t>
                      </a:r>
                      <a:r>
                        <a:rPr lang="fr-FR" altLang="fr-FR" sz="1200" i="1" dirty="0" err="1" smtClean="0">
                          <a:solidFill>
                            <a:srgbClr val="7030A0"/>
                          </a:solidFill>
                        </a:rPr>
                        <a:t>catappa</a:t>
                      </a:r>
                      <a:r>
                        <a:rPr lang="fr-FR" altLang="fr-FR" sz="1200" i="1" dirty="0" smtClean="0">
                          <a:solidFill>
                            <a:srgbClr val="7030A0"/>
                          </a:solidFill>
                        </a:rPr>
                        <a:t>)</a:t>
                      </a:r>
                      <a:endParaRPr lang="fr-FR" sz="1200" dirty="0">
                        <a:solidFill>
                          <a:srgbClr val="7030A0"/>
                        </a:solidFill>
                      </a:endParaRPr>
                    </a:p>
                  </a:txBody>
                  <a:tcPr marL="91436" marR="9143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altLang="fr-FR" sz="1200" dirty="0" smtClean="0">
                          <a:solidFill>
                            <a:srgbClr val="7030A0"/>
                          </a:solidFill>
                        </a:rPr>
                        <a:t>Sagoutier (</a:t>
                      </a:r>
                      <a:r>
                        <a:rPr lang="fr-FR" altLang="fr-FR" sz="1200" i="1" dirty="0" err="1" smtClean="0">
                          <a:solidFill>
                            <a:srgbClr val="7030A0"/>
                          </a:solidFill>
                        </a:rPr>
                        <a:t>Metroxylon</a:t>
                      </a:r>
                      <a:r>
                        <a:rPr lang="fr-FR" altLang="fr-FR" sz="1200" i="1" dirty="0" smtClean="0">
                          <a:solidFill>
                            <a:srgbClr val="7030A0"/>
                          </a:solidFill>
                        </a:rPr>
                        <a:t> </a:t>
                      </a:r>
                      <a:r>
                        <a:rPr lang="fr-FR" altLang="fr-FR" sz="1200" i="1" dirty="0" err="1" smtClean="0">
                          <a:solidFill>
                            <a:srgbClr val="7030A0"/>
                          </a:solidFill>
                        </a:rPr>
                        <a:t>salomonense</a:t>
                      </a:r>
                      <a:r>
                        <a:rPr lang="fr-FR" altLang="fr-FR" sz="1200" dirty="0" smtClean="0">
                          <a:solidFill>
                            <a:srgbClr val="7030A0"/>
                          </a:solidFill>
                        </a:rPr>
                        <a:t>) </a:t>
                      </a:r>
                      <a:endParaRPr lang="fr-FR" sz="1200" dirty="0">
                        <a:solidFill>
                          <a:srgbClr val="7030A0"/>
                        </a:solidFill>
                      </a:endParaRPr>
                    </a:p>
                  </a:txBody>
                  <a:tcPr marL="91436" marR="9143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pt-BR" altLang="fr-FR" sz="1200" dirty="0" smtClean="0">
                          <a:solidFill>
                            <a:srgbClr val="7030A0"/>
                          </a:solidFill>
                        </a:rPr>
                        <a:t>belinjo ou sukau</a:t>
                      </a:r>
                      <a:r>
                        <a:rPr lang="fr-FR" altLang="fr-FR" sz="1200" i="1" dirty="0" smtClean="0">
                          <a:solidFill>
                            <a:srgbClr val="7030A0"/>
                          </a:solidFill>
                        </a:rPr>
                        <a:t> (Gnetum </a:t>
                      </a:r>
                      <a:r>
                        <a:rPr lang="fr-FR" altLang="fr-FR" sz="1200" i="1" dirty="0" err="1" smtClean="0">
                          <a:solidFill>
                            <a:srgbClr val="7030A0"/>
                          </a:solidFill>
                        </a:rPr>
                        <a:t>gnemon</a:t>
                      </a:r>
                      <a:r>
                        <a:rPr lang="fr-FR" altLang="fr-FR" sz="1200" i="1" dirty="0" smtClean="0">
                          <a:solidFill>
                            <a:srgbClr val="7030A0"/>
                          </a:solidFill>
                        </a:rPr>
                        <a:t>)</a:t>
                      </a:r>
                      <a:endParaRPr lang="fr-FR" sz="1200" dirty="0">
                        <a:solidFill>
                          <a:srgbClr val="7030A0"/>
                        </a:solidFill>
                      </a:endParaRPr>
                    </a:p>
                  </a:txBody>
                  <a:tcPr marL="91436" marR="9143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altLang="fr-FR" sz="1200" dirty="0" err="1" smtClean="0">
                          <a:solidFill>
                            <a:srgbClr val="7030A0"/>
                          </a:solidFill>
                        </a:rPr>
                        <a:t>Vutu</a:t>
                      </a:r>
                      <a:r>
                        <a:rPr lang="fr-FR" altLang="fr-FR" sz="1200" dirty="0" smtClean="0">
                          <a:solidFill>
                            <a:srgbClr val="7030A0"/>
                          </a:solidFill>
                        </a:rPr>
                        <a:t> Kana (</a:t>
                      </a:r>
                      <a:r>
                        <a:rPr lang="fr-FR" altLang="fr-FR" sz="1200" i="1" dirty="0" smtClean="0">
                          <a:solidFill>
                            <a:srgbClr val="7030A0"/>
                          </a:solidFill>
                        </a:rPr>
                        <a:t>Barringtonia </a:t>
                      </a:r>
                      <a:r>
                        <a:rPr lang="fr-FR" altLang="fr-FR" sz="1200" i="1" dirty="0" err="1" smtClean="0">
                          <a:solidFill>
                            <a:srgbClr val="7030A0"/>
                          </a:solidFill>
                        </a:rPr>
                        <a:t>edulis</a:t>
                      </a:r>
                      <a:r>
                        <a:rPr lang="fr-FR" altLang="fr-FR" sz="1200" dirty="0" smtClean="0">
                          <a:solidFill>
                            <a:srgbClr val="7030A0"/>
                          </a:solidFill>
                        </a:rPr>
                        <a:t>)</a:t>
                      </a:r>
                      <a:endParaRPr lang="fr-FR" sz="1200" dirty="0">
                        <a:solidFill>
                          <a:srgbClr val="7030A0"/>
                        </a:solidFill>
                      </a:endParaRPr>
                    </a:p>
                  </a:txBody>
                  <a:tcPr marL="91436" marR="91436"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227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fr-FR" altLang="fr-FR" sz="1200" u="sng" dirty="0" smtClean="0">
                          <a:solidFill>
                            <a:srgbClr val="7030A0"/>
                          </a:solidFill>
                        </a:rPr>
                        <a:t>Petits arbres utiles de l'étage médian</a:t>
                      </a:r>
                      <a:endParaRPr kumimoji="0" lang="fr-FR" sz="1200" b="0" i="0" u="none" strike="noStrike" cap="none" normalizeH="0" baseline="0" dirty="0" smtClean="0">
                        <a:ln>
                          <a:noFill/>
                        </a:ln>
                        <a:solidFill>
                          <a:srgbClr val="7030A0"/>
                        </a:solidFill>
                        <a:effectLst/>
                        <a:latin typeface="Calibri" pitchFamily="34" charset="0"/>
                      </a:endParaRPr>
                    </a:p>
                  </a:txBody>
                  <a:tcPr marL="91436" marR="91436"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fr-FR" altLang="fr-FR" sz="1200" dirty="0" smtClean="0">
                          <a:solidFill>
                            <a:srgbClr val="7030A0"/>
                          </a:solidFill>
                        </a:rPr>
                        <a:t>Bétel (</a:t>
                      </a:r>
                      <a:r>
                        <a:rPr lang="fr-FR" altLang="fr-FR" sz="1200" i="1" dirty="0" smtClean="0">
                          <a:solidFill>
                            <a:srgbClr val="7030A0"/>
                          </a:solidFill>
                        </a:rPr>
                        <a:t>Piper </a:t>
                      </a:r>
                      <a:r>
                        <a:rPr lang="fr-FR" altLang="fr-FR" sz="1200" i="1" dirty="0" err="1" smtClean="0">
                          <a:solidFill>
                            <a:srgbClr val="7030A0"/>
                          </a:solidFill>
                        </a:rPr>
                        <a:t>betle</a:t>
                      </a:r>
                      <a:r>
                        <a:rPr lang="fr-FR" altLang="fr-FR" sz="1200" dirty="0" smtClean="0">
                          <a:solidFill>
                            <a:srgbClr val="7030A0"/>
                          </a:solidFill>
                        </a:rPr>
                        <a:t>)</a:t>
                      </a:r>
                      <a:endParaRPr kumimoji="0" lang="fr-FR" sz="1200" b="0" i="0" u="none" strike="noStrike" cap="none" normalizeH="0" baseline="0" dirty="0" smtClean="0">
                        <a:ln>
                          <a:noFill/>
                        </a:ln>
                        <a:solidFill>
                          <a:srgbClr val="7030A0"/>
                        </a:solidFill>
                        <a:effectLst/>
                        <a:latin typeface="Calibri" pitchFamily="34" charset="0"/>
                      </a:endParaRPr>
                    </a:p>
                  </a:txBody>
                  <a:tcPr marL="91436" marR="9143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fr-FR" altLang="fr-FR" sz="1200" dirty="0" smtClean="0">
                          <a:solidFill>
                            <a:srgbClr val="7030A0"/>
                          </a:solidFill>
                        </a:rPr>
                        <a:t>Pommier de Cythère (</a:t>
                      </a:r>
                      <a:r>
                        <a:rPr lang="fr-FR" altLang="fr-FR" sz="1200" i="1" dirty="0" smtClean="0">
                          <a:solidFill>
                            <a:srgbClr val="7030A0"/>
                          </a:solidFill>
                        </a:rPr>
                        <a:t>Spondias </a:t>
                      </a:r>
                      <a:r>
                        <a:rPr lang="fr-FR" altLang="fr-FR" sz="1200" i="1" dirty="0" err="1" smtClean="0">
                          <a:solidFill>
                            <a:srgbClr val="7030A0"/>
                          </a:solidFill>
                        </a:rPr>
                        <a:t>dulcis</a:t>
                      </a:r>
                      <a:r>
                        <a:rPr lang="fr-FR" altLang="fr-FR" sz="1200" dirty="0" smtClean="0">
                          <a:solidFill>
                            <a:srgbClr val="7030A0"/>
                          </a:solidFill>
                        </a:rPr>
                        <a:t>)</a:t>
                      </a:r>
                      <a:endParaRPr kumimoji="0" lang="fr-FR" sz="1200" b="0" i="0" u="none" strike="noStrike" cap="none" normalizeH="0" baseline="0" dirty="0" smtClean="0">
                        <a:ln>
                          <a:noFill/>
                        </a:ln>
                        <a:solidFill>
                          <a:srgbClr val="7030A0"/>
                        </a:solidFill>
                        <a:effectLst/>
                        <a:latin typeface="Calibri" pitchFamily="34" charset="0"/>
                      </a:endParaRPr>
                    </a:p>
                  </a:txBody>
                  <a:tcPr marL="91436" marR="9143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fr-FR" altLang="fr-FR" sz="1200" dirty="0" smtClean="0">
                          <a:solidFill>
                            <a:srgbClr val="7030A0"/>
                          </a:solidFill>
                        </a:rPr>
                        <a:t>Ipoh (</a:t>
                      </a:r>
                      <a:r>
                        <a:rPr lang="fr-FR" altLang="fr-FR" sz="1200" i="1" dirty="0" err="1" smtClean="0">
                          <a:solidFill>
                            <a:srgbClr val="7030A0"/>
                          </a:solidFill>
                        </a:rPr>
                        <a:t>Antiaris</a:t>
                      </a:r>
                      <a:r>
                        <a:rPr lang="fr-FR" altLang="fr-FR" sz="1200" i="1" dirty="0" smtClean="0">
                          <a:solidFill>
                            <a:srgbClr val="7030A0"/>
                          </a:solidFill>
                        </a:rPr>
                        <a:t> </a:t>
                      </a:r>
                      <a:r>
                        <a:rPr lang="fr-FR" altLang="fr-FR" sz="1200" i="1" dirty="0" err="1" smtClean="0">
                          <a:solidFill>
                            <a:srgbClr val="7030A0"/>
                          </a:solidFill>
                        </a:rPr>
                        <a:t>toxicaria</a:t>
                      </a:r>
                      <a:r>
                        <a:rPr lang="fr-FR" altLang="fr-FR" sz="1200" dirty="0" smtClean="0">
                          <a:solidFill>
                            <a:srgbClr val="7030A0"/>
                          </a:solidFill>
                        </a:rPr>
                        <a:t>) </a:t>
                      </a:r>
                      <a:r>
                        <a:rPr lang="fr-FR" altLang="fr-FR" sz="1400" dirty="0" smtClean="0">
                          <a:solidFill>
                            <a:srgbClr val="FF0000"/>
                          </a:solidFill>
                          <a:sym typeface="Wingdings" panose="05000000000000000000" pitchFamily="2" charset="2"/>
                        </a:rPr>
                        <a:t></a:t>
                      </a:r>
                      <a:endParaRPr kumimoji="0" lang="fr-FR" sz="1400" b="0" i="0" u="none" strike="noStrike" cap="none" normalizeH="0" baseline="0" dirty="0" smtClean="0">
                        <a:ln>
                          <a:noFill/>
                        </a:ln>
                        <a:solidFill>
                          <a:srgbClr val="7030A0"/>
                        </a:solidFill>
                        <a:effectLst/>
                        <a:latin typeface="Calibri" pitchFamily="34" charset="0"/>
                      </a:endParaRPr>
                    </a:p>
                  </a:txBody>
                  <a:tcPr marL="91436" marR="91436"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fr-FR" altLang="fr-FR" sz="1200" dirty="0" smtClean="0">
                          <a:solidFill>
                            <a:srgbClr val="7030A0"/>
                          </a:solidFill>
                        </a:rPr>
                        <a:t>mûrier à papier ou de Chine (</a:t>
                      </a:r>
                      <a:r>
                        <a:rPr lang="fr-FR" altLang="fr-FR" sz="1200" i="1" dirty="0" err="1" smtClean="0">
                          <a:solidFill>
                            <a:srgbClr val="7030A0"/>
                          </a:solidFill>
                        </a:rPr>
                        <a:t>Broussonetia</a:t>
                      </a:r>
                      <a:r>
                        <a:rPr lang="fr-FR" altLang="fr-FR" sz="1200" i="1" dirty="0" smtClean="0">
                          <a:solidFill>
                            <a:srgbClr val="7030A0"/>
                          </a:solidFill>
                        </a:rPr>
                        <a:t> </a:t>
                      </a:r>
                      <a:r>
                        <a:rPr lang="fr-FR" altLang="fr-FR" sz="1200" i="1" dirty="0" err="1" smtClean="0">
                          <a:solidFill>
                            <a:srgbClr val="7030A0"/>
                          </a:solidFill>
                        </a:rPr>
                        <a:t>papyrifera</a:t>
                      </a:r>
                      <a:r>
                        <a:rPr lang="fr-FR" altLang="fr-FR" sz="1200" dirty="0" smtClean="0">
                          <a:solidFill>
                            <a:srgbClr val="7030A0"/>
                          </a:solidFill>
                        </a:rPr>
                        <a:t>)</a:t>
                      </a:r>
                      <a:endParaRPr kumimoji="0" lang="fr-FR" sz="1200" b="0" i="0" u="none" strike="noStrike" cap="none" normalizeH="0" baseline="0" dirty="0" smtClean="0">
                        <a:ln>
                          <a:noFill/>
                        </a:ln>
                        <a:solidFill>
                          <a:srgbClr val="7030A0"/>
                        </a:solidFill>
                        <a:effectLst/>
                        <a:latin typeface="Calibri" pitchFamily="34" charset="0"/>
                      </a:endParaRPr>
                    </a:p>
                  </a:txBody>
                  <a:tcPr marL="91436" marR="91436"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6897" name="Imag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25713" y="1335088"/>
            <a:ext cx="7429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8" name="Imag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14463" y="1335088"/>
            <a:ext cx="1066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au 5"/>
          <p:cNvGraphicFramePr>
            <a:graphicFrameLocks noGrp="1"/>
          </p:cNvGraphicFramePr>
          <p:nvPr/>
        </p:nvGraphicFramePr>
        <p:xfrm>
          <a:off x="317500" y="5038725"/>
          <a:ext cx="5707063" cy="1549400"/>
        </p:xfrm>
        <a:graphic>
          <a:graphicData uri="http://schemas.openxmlformats.org/drawingml/2006/table">
            <a:tbl>
              <a:tblPr/>
              <a:tblGrid>
                <a:gridCol w="1038045"/>
                <a:gridCol w="2016404"/>
                <a:gridCol w="2652614"/>
              </a:tblGrid>
              <a:tr h="1549400">
                <a:tc>
                  <a:txBody>
                    <a:bodyPr/>
                    <a:lstStyle/>
                    <a:p>
                      <a:pPr algn="l"/>
                      <a:r>
                        <a:rPr lang="fr-FR" altLang="fr-FR" sz="1200" u="sng" dirty="0" smtClean="0">
                          <a:solidFill>
                            <a:srgbClr val="7030A0"/>
                          </a:solidFill>
                        </a:rPr>
                        <a:t>L'étage </a:t>
                      </a:r>
                    </a:p>
                    <a:p>
                      <a:pPr algn="l"/>
                      <a:r>
                        <a:rPr lang="fr-FR" altLang="fr-FR" sz="1200" u="sng" dirty="0" smtClean="0">
                          <a:solidFill>
                            <a:srgbClr val="7030A0"/>
                          </a:solidFill>
                        </a:rPr>
                        <a:t>inférieur</a:t>
                      </a:r>
                      <a:endParaRPr lang="fr-FR" sz="1200" dirty="0">
                        <a:solidFill>
                          <a:srgbClr val="7030A0"/>
                        </a:solidFill>
                      </a:endParaRPr>
                    </a:p>
                  </a:txBody>
                  <a:tcPr marL="91453" marR="91453"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altLang="fr-FR" sz="1100" dirty="0" smtClean="0">
                          <a:solidFill>
                            <a:srgbClr val="7030A0"/>
                          </a:solidFill>
                        </a:rPr>
                        <a:t>Taro des marais géant (</a:t>
                      </a:r>
                      <a:r>
                        <a:rPr lang="fr-FR" altLang="fr-FR" sz="1100" i="1" dirty="0" err="1" smtClean="0">
                          <a:solidFill>
                            <a:srgbClr val="7030A0"/>
                          </a:solidFill>
                        </a:rPr>
                        <a:t>Cyrtosperma</a:t>
                      </a:r>
                      <a:r>
                        <a:rPr lang="fr-FR" altLang="fr-FR" sz="1100" i="1" dirty="0" smtClean="0">
                          <a:solidFill>
                            <a:srgbClr val="7030A0"/>
                          </a:solidFill>
                        </a:rPr>
                        <a:t> </a:t>
                      </a:r>
                      <a:r>
                        <a:rPr lang="fr-FR" altLang="fr-FR" sz="1100" i="1" dirty="0" err="1" smtClean="0">
                          <a:solidFill>
                            <a:srgbClr val="7030A0"/>
                          </a:solidFill>
                        </a:rPr>
                        <a:t>chamissonis</a:t>
                      </a:r>
                      <a:r>
                        <a:rPr lang="fr-FR" altLang="fr-FR" sz="1100" dirty="0" smtClean="0">
                          <a:solidFill>
                            <a:srgbClr val="7030A0"/>
                          </a:solidFill>
                        </a:rPr>
                        <a:t>)</a:t>
                      </a:r>
                      <a:endParaRPr lang="fr-FR" sz="1100" dirty="0">
                        <a:solidFill>
                          <a:srgbClr val="7030A0"/>
                        </a:solidFill>
                      </a:endParaRPr>
                    </a:p>
                  </a:txBody>
                  <a:tcPr marL="91453" marR="9145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fr-FR" altLang="fr-FR" sz="1200" dirty="0" smtClean="0">
                          <a:solidFill>
                            <a:srgbClr val="7030A0"/>
                          </a:solidFill>
                        </a:rPr>
                        <a:t>Bananier, igname, manioc etc. … </a:t>
                      </a:r>
                      <a:endParaRPr lang="fr-FR" sz="1200" dirty="0">
                        <a:solidFill>
                          <a:srgbClr val="7030A0"/>
                        </a:solidFill>
                      </a:endParaRPr>
                    </a:p>
                  </a:txBody>
                  <a:tcPr marL="91453" marR="91453"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6909" name="Imag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14700" y="1327150"/>
            <a:ext cx="10572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10" name="Imag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649913" y="1473200"/>
            <a:ext cx="1285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11" name="Imag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64450" y="1497013"/>
            <a:ext cx="1095375"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12" name="Image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03300" y="2843213"/>
            <a:ext cx="10953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13" name="Image 1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716338" y="2767013"/>
            <a:ext cx="1295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14" name="Image 1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302625" y="2782888"/>
            <a:ext cx="817563"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15" name="Image 1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248525" y="2768600"/>
            <a:ext cx="6238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16" name="Image 1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62575" y="2797175"/>
            <a:ext cx="1063625"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17" name="Image 1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484938" y="2970213"/>
            <a:ext cx="6858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18" name="Image 18"/>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387850" y="1460500"/>
            <a:ext cx="8953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19" name="Image 19"/>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457325" y="3940175"/>
            <a:ext cx="6985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20" name="Image 20"/>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305050" y="3970338"/>
            <a:ext cx="8382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21" name="Image 21"/>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716338" y="4086225"/>
            <a:ext cx="1169987"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22" name="Image 22"/>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5729288" y="3976688"/>
            <a:ext cx="8667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23" name="Image 23"/>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7635875" y="4086225"/>
            <a:ext cx="11239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24" name="Image 24"/>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624138" y="5464175"/>
            <a:ext cx="6667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25" name="Image 25"/>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1428750" y="5549900"/>
            <a:ext cx="1143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26" name="Image 26"/>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2155825" y="2841625"/>
            <a:ext cx="10668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27" name="Image 27"/>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4867275" y="5578475"/>
            <a:ext cx="10572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28" name="Image 28"/>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4159250" y="5513388"/>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29" name="Image 29"/>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3444875" y="5489575"/>
            <a:ext cx="6381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30" name="Rectangle 1"/>
          <p:cNvSpPr>
            <a:spLocks noChangeArrowheads="1"/>
          </p:cNvSpPr>
          <p:nvPr/>
        </p:nvSpPr>
        <p:spPr bwMode="auto">
          <a:xfrm>
            <a:off x="5649913" y="5060950"/>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a:solidFill>
                  <a:srgbClr val="008000"/>
                </a:solidFill>
              </a:rPr>
              <a:t>$</a:t>
            </a:r>
            <a:endParaRPr lang="fr-FR" altLang="fr-FR" sz="1800"/>
          </a:p>
        </p:txBody>
      </p:sp>
      <p:sp>
        <p:nvSpPr>
          <p:cNvPr id="36931" name="Rectangle 32"/>
          <p:cNvSpPr>
            <a:spLocks noChangeArrowheads="1"/>
          </p:cNvSpPr>
          <p:nvPr/>
        </p:nvSpPr>
        <p:spPr bwMode="auto">
          <a:xfrm>
            <a:off x="2854325" y="3640138"/>
            <a:ext cx="303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a:solidFill>
                  <a:srgbClr val="008000"/>
                </a:solidFill>
              </a:rPr>
              <a:t>$</a:t>
            </a:r>
            <a:endParaRPr lang="fr-FR" altLang="fr-FR" sz="1800"/>
          </a:p>
        </p:txBody>
      </p:sp>
      <p:sp>
        <p:nvSpPr>
          <p:cNvPr id="36932" name="Rectangle 33"/>
          <p:cNvSpPr>
            <a:spLocks noChangeArrowheads="1"/>
          </p:cNvSpPr>
          <p:nvPr/>
        </p:nvSpPr>
        <p:spPr bwMode="auto">
          <a:xfrm>
            <a:off x="4954588" y="3768725"/>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a:solidFill>
                  <a:srgbClr val="008000"/>
                </a:solidFill>
              </a:rPr>
              <a:t>$</a:t>
            </a:r>
            <a:endParaRPr lang="fr-FR" altLang="fr-FR" sz="1800"/>
          </a:p>
        </p:txBody>
      </p:sp>
      <p:sp>
        <p:nvSpPr>
          <p:cNvPr id="36933" name="Rectangle 34"/>
          <p:cNvSpPr>
            <a:spLocks noChangeArrowheads="1"/>
          </p:cNvSpPr>
          <p:nvPr/>
        </p:nvSpPr>
        <p:spPr bwMode="auto">
          <a:xfrm>
            <a:off x="3071813" y="5011738"/>
            <a:ext cx="30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a:solidFill>
                  <a:srgbClr val="008000"/>
                </a:solidFill>
              </a:rPr>
              <a:t>$</a:t>
            </a:r>
            <a:endParaRPr lang="fr-FR" altLang="fr-FR" sz="18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numéro de diapositive 1"/>
          <p:cNvSpPr>
            <a:spLocks noGrp="1"/>
          </p:cNvSpPr>
          <p:nvPr>
            <p:ph type="sldNum" sz="quarter" idx="12"/>
          </p:nvPr>
        </p:nvSpPr>
        <p:spPr bwMode="auto">
          <a:xfrm>
            <a:off x="9758363" y="6453188"/>
            <a:ext cx="730250" cy="2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FAECBE6-B903-4493-9F56-1AA5B2E93F41}" type="slidenum">
              <a:rPr lang="fr-FR" altLang="fr-FR" sz="1200" smtClean="0">
                <a:solidFill>
                  <a:srgbClr val="898989"/>
                </a:solidFill>
              </a:rPr>
              <a:pPr>
                <a:spcBef>
                  <a:spcPct val="0"/>
                </a:spcBef>
                <a:buFontTx/>
                <a:buNone/>
              </a:pPr>
              <a:t>34</a:t>
            </a:fld>
            <a:endParaRPr lang="fr-FR" altLang="fr-FR" sz="1200" smtClean="0">
              <a:solidFill>
                <a:srgbClr val="898989"/>
              </a:solidFill>
            </a:endParaRPr>
          </a:p>
        </p:txBody>
      </p:sp>
      <p:sp>
        <p:nvSpPr>
          <p:cNvPr id="37891" name="WordArt 2"/>
          <p:cNvSpPr>
            <a:spLocks noChangeArrowheads="1" noChangeShapeType="1" noTextEdit="1"/>
          </p:cNvSpPr>
          <p:nvPr/>
        </p:nvSpPr>
        <p:spPr bwMode="auto">
          <a:xfrm>
            <a:off x="1774825" y="155575"/>
            <a:ext cx="8713788" cy="360363"/>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37892" name="Rectangle 5"/>
          <p:cNvSpPr>
            <a:spLocks noChangeArrowheads="1"/>
          </p:cNvSpPr>
          <p:nvPr/>
        </p:nvSpPr>
        <p:spPr bwMode="auto">
          <a:xfrm>
            <a:off x="192088" y="620713"/>
            <a:ext cx="11807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rPr>
              <a:t>8bis) </a:t>
            </a:r>
            <a:r>
              <a:rPr lang="fr-FR" altLang="fr-FR" sz="1800" b="1" u="sng">
                <a:solidFill>
                  <a:srgbClr val="6600CC"/>
                </a:solidFill>
              </a:rPr>
              <a:t>Agroforestrie au Vanuatu </a:t>
            </a:r>
            <a:r>
              <a:rPr lang="fr-FR" altLang="fr-FR" sz="1800" b="1" u="sng">
                <a:solidFill>
                  <a:srgbClr val="7030A0"/>
                </a:solidFill>
              </a:rPr>
              <a:t>(île Salomon – Pacifique)</a:t>
            </a:r>
            <a:r>
              <a:rPr lang="fr-FR" altLang="fr-FR" sz="1800">
                <a:solidFill>
                  <a:srgbClr val="7030A0"/>
                </a:solidFill>
              </a:rPr>
              <a:t> : </a:t>
            </a:r>
          </a:p>
        </p:txBody>
      </p:sp>
      <p:sp>
        <p:nvSpPr>
          <p:cNvPr id="37893" name="ZoneTexte 13"/>
          <p:cNvSpPr txBox="1">
            <a:spLocks noChangeArrowheads="1"/>
          </p:cNvSpPr>
          <p:nvPr/>
        </p:nvSpPr>
        <p:spPr bwMode="auto">
          <a:xfrm>
            <a:off x="192088" y="1095375"/>
            <a:ext cx="11807825"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fr-FR" altLang="fr-FR" sz="1600">
                <a:solidFill>
                  <a:srgbClr val="7030A0"/>
                </a:solidFill>
              </a:rPr>
              <a:t>Les villages de Vanuatu sont de véritables vergers ou se cotoyent les arbres à pain </a:t>
            </a:r>
            <a:r>
              <a:rPr lang="fr-FR" altLang="fr-FR" sz="1600" i="1">
                <a:solidFill>
                  <a:srgbClr val="7030A0"/>
                </a:solidFill>
              </a:rPr>
              <a:t>(Artocarpus altilis)</a:t>
            </a:r>
            <a:r>
              <a:rPr lang="fr-FR" altLang="fr-FR" sz="1600">
                <a:solidFill>
                  <a:srgbClr val="7030A0"/>
                </a:solidFill>
              </a:rPr>
              <a:t>, les naveles (</a:t>
            </a:r>
            <a:r>
              <a:rPr lang="fr-FR" altLang="fr-FR" sz="1600" i="1">
                <a:solidFill>
                  <a:srgbClr val="7030A0"/>
                </a:solidFill>
              </a:rPr>
              <a:t>Barringtonia</a:t>
            </a:r>
            <a:r>
              <a:rPr lang="fr-FR" altLang="fr-FR" sz="1600">
                <a:solidFill>
                  <a:srgbClr val="7030A0"/>
                </a:solidFill>
              </a:rPr>
              <a:t> spp.), le châtaignier ou noisetier de Tahïti (</a:t>
            </a:r>
            <a:r>
              <a:rPr lang="fr-FR" altLang="fr-FR" sz="1600" i="1">
                <a:solidFill>
                  <a:srgbClr val="7030A0"/>
                </a:solidFill>
              </a:rPr>
              <a:t>Inacarpus fagifer</a:t>
            </a:r>
            <a:r>
              <a:rPr lang="fr-FR" altLang="fr-FR" sz="1600">
                <a:solidFill>
                  <a:srgbClr val="7030A0"/>
                </a:solidFill>
              </a:rPr>
              <a:t>) ou le pommier de Cythère (</a:t>
            </a:r>
            <a:r>
              <a:rPr lang="fr-FR" altLang="fr-FR" sz="1600" i="1">
                <a:solidFill>
                  <a:srgbClr val="7030A0"/>
                </a:solidFill>
              </a:rPr>
              <a:t>Spondias</a:t>
            </a:r>
            <a:r>
              <a:rPr lang="fr-FR" altLang="fr-FR" sz="1600"/>
              <a:t> </a:t>
            </a:r>
            <a:r>
              <a:rPr lang="fr-FR" altLang="fr-FR" sz="1600" i="1">
                <a:solidFill>
                  <a:srgbClr val="7030A0"/>
                </a:solidFill>
              </a:rPr>
              <a:t>dulcis</a:t>
            </a:r>
            <a:r>
              <a:rPr lang="fr-FR" altLang="fr-FR" sz="1600">
                <a:solidFill>
                  <a:srgbClr val="7030A0"/>
                </a:solidFill>
              </a:rPr>
              <a:t>) </a:t>
            </a:r>
            <a:r>
              <a:rPr lang="fr-FR" altLang="fr-FR" sz="1600">
                <a:solidFill>
                  <a:srgbClr val="008000"/>
                </a:solidFill>
              </a:rPr>
              <a:t>($)</a:t>
            </a:r>
            <a:r>
              <a:rPr lang="fr-FR" altLang="fr-FR" sz="1600">
                <a:solidFill>
                  <a:srgbClr val="7030A0"/>
                </a:solidFill>
              </a:rPr>
              <a:t>. Le Badamier (</a:t>
            </a:r>
            <a:r>
              <a:rPr lang="fr-FR" altLang="fr-FR" sz="1600" i="1">
                <a:solidFill>
                  <a:srgbClr val="7030A0"/>
                </a:solidFill>
              </a:rPr>
              <a:t>Terminalia catappa</a:t>
            </a:r>
            <a:r>
              <a:rPr lang="fr-FR" altLang="fr-FR" sz="1600">
                <a:solidFill>
                  <a:srgbClr val="7030A0"/>
                </a:solidFill>
              </a:rPr>
              <a:t>) abonde sur les rivages, les </a:t>
            </a:r>
            <a:r>
              <a:rPr lang="fr-FR" altLang="fr-FR" sz="1600" i="1">
                <a:solidFill>
                  <a:srgbClr val="7030A0"/>
                </a:solidFill>
              </a:rPr>
              <a:t>Burkella obovata </a:t>
            </a:r>
            <a:r>
              <a:rPr lang="fr-FR" altLang="fr-FR" sz="1600">
                <a:solidFill>
                  <a:srgbClr val="7030A0"/>
                </a:solidFill>
              </a:rPr>
              <a:t>dans les forêts. Ces arbres fournissent en permanence aux villageois des noix fraiches à croquer ou des fruits juteux à déguster. Ils sont exploités depuis si longtemps que chaque espèce comporte une grande diversité de formes, chacune étant repérée et nommée par les horticulteurs qui ont su les protéger et leur faire traverser les générations jusqu'a nos jours.</a:t>
            </a:r>
          </a:p>
          <a:p>
            <a:pPr algn="just">
              <a:spcBef>
                <a:spcPct val="0"/>
              </a:spcBef>
              <a:buFontTx/>
              <a:buNone/>
            </a:pPr>
            <a:r>
              <a:rPr lang="fr-FR" altLang="fr-FR" sz="1600">
                <a:solidFill>
                  <a:srgbClr val="7030A0"/>
                </a:solidFill>
              </a:rPr>
              <a:t>Dispersées par les roussettes qui en disséminent les graines, transplantées par les hommes qui aiment à les réunir en collection vivante, autour de leurs lieux de résidence, consommées régulièrement par les enfants et les adultes, ces espèces endémiques à la Mélanésie représentent une ressource naturelle de première importance. La densité de leur population varie d'une ile à l'autre. Par exemple, les arbres à pain sont plus nombreux dans le nord de l'archipel, la châtaigne de Tahiti à Tanna, les nangai (</a:t>
            </a:r>
            <a:r>
              <a:rPr lang="fr-FR" altLang="fr-FR" sz="1600" i="1">
                <a:solidFill>
                  <a:srgbClr val="7030A0"/>
                </a:solidFill>
              </a:rPr>
              <a:t>Canarium</a:t>
            </a:r>
            <a:r>
              <a:rPr lang="fr-FR" altLang="fr-FR" sz="1600">
                <a:solidFill>
                  <a:srgbClr val="7030A0"/>
                </a:solidFill>
              </a:rPr>
              <a:t> spp.) à Gaua, les </a:t>
            </a:r>
            <a:r>
              <a:rPr lang="fr-FR" altLang="fr-FR" sz="1600" i="1">
                <a:solidFill>
                  <a:srgbClr val="7030A0"/>
                </a:solidFill>
              </a:rPr>
              <a:t>Pometia pinnata </a:t>
            </a:r>
            <a:r>
              <a:rPr lang="fr-FR" altLang="fr-FR" sz="1600">
                <a:solidFill>
                  <a:srgbClr val="008000"/>
                </a:solidFill>
              </a:rPr>
              <a:t>($)</a:t>
            </a:r>
            <a:r>
              <a:rPr lang="fr-FR" altLang="fr-FR" sz="1600">
                <a:solidFill>
                  <a:srgbClr val="7030A0"/>
                </a:solidFill>
              </a:rPr>
              <a:t>, encore appelés faux litchis ou letchis, à Tongoa et Malo. Les soins dont ils sont l'objet varient d'une espèce a l'autre. Les arbres a pain et les naveles sont régulièrement cultivés tandis que les nakatambol (</a:t>
            </a:r>
            <a:r>
              <a:rPr lang="fr-FR" altLang="fr-FR" sz="1600" i="1">
                <a:solidFill>
                  <a:srgbClr val="7030A0"/>
                </a:solidFill>
              </a:rPr>
              <a:t>Dracontomelon vitiense</a:t>
            </a:r>
            <a:r>
              <a:rPr lang="fr-FR" altLang="fr-FR" sz="1600">
                <a:solidFill>
                  <a:srgbClr val="7030A0"/>
                </a:solidFill>
              </a:rPr>
              <a:t>), aux fruits acides, sont sauvages. Mais tous sont utilisés et abondants sur les iles. </a:t>
            </a:r>
          </a:p>
          <a:p>
            <a:pPr algn="just">
              <a:spcBef>
                <a:spcPct val="0"/>
              </a:spcBef>
              <a:buFontTx/>
              <a:buNone/>
            </a:pPr>
            <a:r>
              <a:rPr lang="fr-FR" altLang="fr-FR" sz="1600">
                <a:solidFill>
                  <a:srgbClr val="7030A0"/>
                </a:solidFill>
              </a:rPr>
              <a:t>Au Vanuatu, ces plantes _ manguiers </a:t>
            </a:r>
            <a:r>
              <a:rPr lang="fr-FR" altLang="fr-FR" sz="1600">
                <a:solidFill>
                  <a:srgbClr val="008000"/>
                </a:solidFill>
              </a:rPr>
              <a:t>($)</a:t>
            </a:r>
            <a:r>
              <a:rPr lang="fr-FR" altLang="fr-FR" sz="1600">
                <a:solidFill>
                  <a:srgbClr val="7030A0"/>
                </a:solidFill>
              </a:rPr>
              <a:t>, manioc, taro, ignames </a:t>
            </a:r>
            <a:r>
              <a:rPr lang="fr-FR" altLang="fr-FR" sz="1600">
                <a:solidFill>
                  <a:srgbClr val="008000"/>
                </a:solidFill>
              </a:rPr>
              <a:t>($)</a:t>
            </a:r>
            <a:r>
              <a:rPr lang="fr-FR" altLang="fr-FR" sz="1600">
                <a:solidFill>
                  <a:srgbClr val="7030A0"/>
                </a:solidFill>
              </a:rPr>
              <a:t>, bananes </a:t>
            </a:r>
            <a:r>
              <a:rPr lang="fr-FR" altLang="fr-FR" sz="1600">
                <a:solidFill>
                  <a:srgbClr val="008000"/>
                </a:solidFill>
              </a:rPr>
              <a:t>($)</a:t>
            </a:r>
            <a:r>
              <a:rPr lang="fr-FR" altLang="fr-FR" sz="1600">
                <a:solidFill>
                  <a:srgbClr val="7030A0"/>
                </a:solidFill>
              </a:rPr>
              <a:t>, vanille </a:t>
            </a:r>
            <a:r>
              <a:rPr lang="fr-FR" altLang="fr-FR" sz="1600">
                <a:solidFill>
                  <a:srgbClr val="008000"/>
                </a:solidFill>
              </a:rPr>
              <a:t>($)</a:t>
            </a:r>
            <a:r>
              <a:rPr lang="fr-FR" altLang="fr-FR" sz="1600">
                <a:solidFill>
                  <a:srgbClr val="7030A0"/>
                </a:solidFill>
              </a:rPr>
              <a:t>, poivre </a:t>
            </a:r>
            <a:r>
              <a:rPr lang="fr-FR" altLang="fr-FR" sz="1600">
                <a:solidFill>
                  <a:srgbClr val="008000"/>
                </a:solidFill>
              </a:rPr>
              <a:t>($)</a:t>
            </a:r>
            <a:r>
              <a:rPr lang="fr-FR" altLang="fr-FR" sz="1600">
                <a:solidFill>
                  <a:srgbClr val="7030A0"/>
                </a:solidFill>
              </a:rPr>
              <a:t>, cacao </a:t>
            </a:r>
            <a:r>
              <a:rPr lang="fr-FR" altLang="fr-FR" sz="1600">
                <a:solidFill>
                  <a:srgbClr val="008000"/>
                </a:solidFill>
              </a:rPr>
              <a:t>($)</a:t>
            </a:r>
            <a:r>
              <a:rPr lang="fr-FR" altLang="fr-FR" sz="1600">
                <a:solidFill>
                  <a:srgbClr val="7030A0"/>
                </a:solidFill>
              </a:rPr>
              <a:t>, café </a:t>
            </a:r>
            <a:r>
              <a:rPr lang="fr-FR" altLang="fr-FR" sz="1600">
                <a:solidFill>
                  <a:srgbClr val="008000"/>
                </a:solidFill>
              </a:rPr>
              <a:t>($)</a:t>
            </a:r>
            <a:r>
              <a:rPr lang="fr-FR" altLang="fr-FR" sz="1600">
                <a:solidFill>
                  <a:srgbClr val="7030A0"/>
                </a:solidFill>
              </a:rPr>
              <a:t>, noix de coco (copra) </a:t>
            </a:r>
            <a:r>
              <a:rPr lang="fr-FR" altLang="fr-FR" sz="1600">
                <a:solidFill>
                  <a:srgbClr val="008000"/>
                </a:solidFill>
              </a:rPr>
              <a:t>($)</a:t>
            </a:r>
            <a:r>
              <a:rPr lang="fr-FR" altLang="fr-FR" sz="1600">
                <a:solidFill>
                  <a:srgbClr val="7030A0"/>
                </a:solidFill>
              </a:rPr>
              <a:t>, kava (</a:t>
            </a:r>
            <a:r>
              <a:rPr lang="fr-FR" altLang="fr-FR" sz="1600" i="1">
                <a:solidFill>
                  <a:srgbClr val="7030A0"/>
                </a:solidFill>
              </a:rPr>
              <a:t>Piper methysticum</a:t>
            </a:r>
            <a:r>
              <a:rPr lang="fr-FR" altLang="fr-FR" sz="1600">
                <a:solidFill>
                  <a:srgbClr val="7030A0"/>
                </a:solidFill>
              </a:rPr>
              <a:t>) </a:t>
            </a:r>
            <a:r>
              <a:rPr lang="fr-FR" altLang="fr-FR" sz="1600">
                <a:solidFill>
                  <a:srgbClr val="008000"/>
                </a:solidFill>
              </a:rPr>
              <a:t>($) </a:t>
            </a:r>
            <a:r>
              <a:rPr lang="fr-FR" altLang="fr-FR" sz="1600">
                <a:solidFill>
                  <a:srgbClr val="7030A0"/>
                </a:solidFill>
              </a:rPr>
              <a:t>(</a:t>
            </a:r>
            <a:r>
              <a:rPr lang="fr-FR" altLang="fr-FR" sz="1600">
                <a:solidFill>
                  <a:srgbClr val="FF0000"/>
                </a:solidFill>
              </a:rPr>
              <a:t>psychotrope</a:t>
            </a:r>
            <a:r>
              <a:rPr lang="fr-FR" altLang="fr-FR" sz="1600">
                <a:solidFill>
                  <a:srgbClr val="7030A0"/>
                </a:solidFill>
              </a:rPr>
              <a:t>), fleurs diverses ... _ y sont aussi cultivés.</a:t>
            </a:r>
          </a:p>
          <a:p>
            <a:pPr algn="just">
              <a:spcBef>
                <a:spcPct val="0"/>
              </a:spcBef>
              <a:buFontTx/>
              <a:buNone/>
            </a:pPr>
            <a:endParaRPr lang="fr-FR" altLang="fr-FR" sz="1400">
              <a:solidFill>
                <a:srgbClr val="7030A0"/>
              </a:solidFill>
            </a:endParaRPr>
          </a:p>
          <a:p>
            <a:pPr algn="just">
              <a:spcBef>
                <a:spcPct val="0"/>
              </a:spcBef>
              <a:buFontTx/>
              <a:buNone/>
            </a:pPr>
            <a:r>
              <a:rPr lang="fr-FR" altLang="fr-FR" sz="1200">
                <a:solidFill>
                  <a:srgbClr val="7030A0"/>
                </a:solidFill>
              </a:rPr>
              <a:t>Source : a) </a:t>
            </a:r>
            <a:r>
              <a:rPr lang="fr-FR" altLang="fr-FR" sz="1200" i="1">
                <a:solidFill>
                  <a:srgbClr val="7030A0"/>
                </a:solidFill>
              </a:rPr>
              <a:t>Vanuatu fruits and nuts</a:t>
            </a:r>
            <a:r>
              <a:rPr lang="fr-FR" altLang="fr-FR" sz="1200">
                <a:solidFill>
                  <a:srgbClr val="7030A0"/>
                </a:solidFill>
              </a:rPr>
              <a:t>, Revue </a:t>
            </a:r>
            <a:r>
              <a:rPr lang="pl-PL" altLang="fr-FR" sz="1200">
                <a:solidFill>
                  <a:srgbClr val="7030A0"/>
                </a:solidFill>
              </a:rPr>
              <a:t>Tam Tam</a:t>
            </a:r>
            <a:r>
              <a:rPr lang="fr-FR" altLang="fr-FR" sz="1200">
                <a:solidFill>
                  <a:srgbClr val="7030A0"/>
                </a:solidFill>
              </a:rPr>
              <a:t> (du </a:t>
            </a:r>
            <a:r>
              <a:rPr lang="fr-FR" altLang="fr-FR" sz="1200" i="1">
                <a:solidFill>
                  <a:srgbClr val="7030A0"/>
                </a:solidFill>
              </a:rPr>
              <a:t>Vanuatu</a:t>
            </a:r>
            <a:r>
              <a:rPr lang="fr-FR" altLang="fr-FR" sz="1200">
                <a:solidFill>
                  <a:srgbClr val="7030A0"/>
                </a:solidFill>
              </a:rPr>
              <a:t>)</a:t>
            </a:r>
            <a:r>
              <a:rPr lang="pl-PL" altLang="fr-FR" sz="1200">
                <a:solidFill>
                  <a:srgbClr val="7030A0"/>
                </a:solidFill>
              </a:rPr>
              <a:t>, n°28, 12 septembre 1992</a:t>
            </a:r>
            <a:r>
              <a:rPr lang="fr-FR" altLang="fr-FR" sz="1200">
                <a:solidFill>
                  <a:srgbClr val="7030A0"/>
                </a:solidFill>
              </a:rPr>
              <a:t>, </a:t>
            </a:r>
            <a:r>
              <a:rPr lang="pl-PL" altLang="fr-FR" sz="1200">
                <a:solidFill>
                  <a:srgbClr val="7030A0"/>
                </a:solidFill>
              </a:rPr>
              <a:t> </a:t>
            </a:r>
            <a:r>
              <a:rPr lang="fr-FR" altLang="fr-FR" sz="1200">
                <a:solidFill>
                  <a:srgbClr val="7030A0"/>
                </a:solidFill>
                <a:hlinkClick r:id="rId2"/>
              </a:rPr>
              <a:t>http://horizon.documentation.ird.fr/exl-doc/pleins_textes/pleins_textes_6/b_fdi_49-50/010017225.pdf</a:t>
            </a:r>
            <a:r>
              <a:rPr lang="fr-FR" altLang="fr-FR" sz="1200">
                <a:solidFill>
                  <a:srgbClr val="7030A0"/>
                </a:solidFill>
              </a:rPr>
              <a:t>, b) </a:t>
            </a:r>
            <a:r>
              <a:rPr lang="fr-FR" altLang="fr-FR" sz="1200">
                <a:solidFill>
                  <a:srgbClr val="7030A0"/>
                </a:solidFill>
                <a:hlinkClick r:id="rId3"/>
              </a:rPr>
              <a:t>http://www.vanuatu-agriculture.com/</a:t>
            </a:r>
            <a:r>
              <a:rPr lang="fr-FR" altLang="fr-FR" sz="1200">
                <a:solidFill>
                  <a:srgbClr val="7030A0"/>
                </a:solidFill>
              </a:rPr>
              <a:t>, c) </a:t>
            </a:r>
            <a:r>
              <a:rPr lang="en-US" altLang="fr-FR" sz="1200" i="1">
                <a:solidFill>
                  <a:srgbClr val="7030A0"/>
                </a:solidFill>
              </a:rPr>
              <a:t>A variety collection of nut trees &amp; fruit trees in Vanuatu,</a:t>
            </a:r>
            <a:r>
              <a:rPr lang="en-US" altLang="fr-FR" sz="1200">
                <a:solidFill>
                  <a:srgbClr val="7030A0"/>
                </a:solidFill>
              </a:rPr>
              <a:t> Annie Walter, Chanel Sam, ORSTOM, note technique n°15, 1993, </a:t>
            </a:r>
            <a:r>
              <a:rPr lang="en-US" altLang="fr-FR" sz="1200">
                <a:solidFill>
                  <a:srgbClr val="7030A0"/>
                </a:solidFill>
                <a:hlinkClick r:id="rId4"/>
              </a:rPr>
              <a:t>http://horizon.documentation.ird.fr/exl-doc/pleins_textes/griseli/39110.pdf</a:t>
            </a:r>
            <a:r>
              <a:rPr lang="en-US" altLang="fr-FR" sz="1200">
                <a:solidFill>
                  <a:srgbClr val="7030A0"/>
                </a:solidFill>
              </a:rPr>
              <a:t> </a:t>
            </a:r>
            <a:r>
              <a:rPr lang="fr-FR" altLang="fr-FR" sz="1200">
                <a:solidFill>
                  <a:srgbClr val="7030A0"/>
                </a:solidFill>
              </a:rPr>
              <a:t>  </a:t>
            </a:r>
          </a:p>
        </p:txBody>
      </p:sp>
      <p:pic>
        <p:nvPicPr>
          <p:cNvPr id="37894" name="Imag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79950" y="5545138"/>
            <a:ext cx="1814513"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Imag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793163" y="5445125"/>
            <a:ext cx="9652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Imag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00825" y="5465763"/>
            <a:ext cx="2052638"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Imag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97113" y="5645150"/>
            <a:ext cx="1717675"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u numéro de diapositive 1"/>
          <p:cNvSpPr>
            <a:spLocks noGrp="1"/>
          </p:cNvSpPr>
          <p:nvPr>
            <p:ph type="sldNum" sz="quarter" idx="12"/>
          </p:nvPr>
        </p:nvSpPr>
        <p:spPr bwMode="auto">
          <a:xfrm>
            <a:off x="11064875" y="155575"/>
            <a:ext cx="73025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367EA95-7FB8-4254-8E8C-2F52749B1626}" type="slidenum">
              <a:rPr lang="fr-FR" altLang="fr-FR" sz="1200" smtClean="0">
                <a:solidFill>
                  <a:srgbClr val="898989"/>
                </a:solidFill>
              </a:rPr>
              <a:pPr>
                <a:spcBef>
                  <a:spcPct val="0"/>
                </a:spcBef>
                <a:buFontTx/>
                <a:buNone/>
              </a:pPr>
              <a:t>35</a:t>
            </a:fld>
            <a:endParaRPr lang="fr-FR" altLang="fr-FR" sz="1200" smtClean="0">
              <a:solidFill>
                <a:srgbClr val="898989"/>
              </a:solidFill>
            </a:endParaRPr>
          </a:p>
        </p:txBody>
      </p:sp>
      <p:sp>
        <p:nvSpPr>
          <p:cNvPr id="38915" name="WordArt 2"/>
          <p:cNvSpPr>
            <a:spLocks noChangeArrowheads="1" noChangeShapeType="1" noTextEdit="1"/>
          </p:cNvSpPr>
          <p:nvPr/>
        </p:nvSpPr>
        <p:spPr bwMode="auto">
          <a:xfrm>
            <a:off x="1774825" y="155575"/>
            <a:ext cx="8713788" cy="360363"/>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38916" name="Rectangle 5"/>
          <p:cNvSpPr>
            <a:spLocks noChangeArrowheads="1"/>
          </p:cNvSpPr>
          <p:nvPr/>
        </p:nvSpPr>
        <p:spPr bwMode="auto">
          <a:xfrm>
            <a:off x="192088" y="620713"/>
            <a:ext cx="11807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dirty="0">
                <a:solidFill>
                  <a:srgbClr val="6600CC"/>
                </a:solidFill>
              </a:rPr>
              <a:t>9) </a:t>
            </a:r>
            <a:r>
              <a:rPr lang="fr-FR" altLang="fr-FR" sz="1800" b="1" u="sng" dirty="0">
                <a:solidFill>
                  <a:srgbClr val="6600CC"/>
                </a:solidFill>
              </a:rPr>
              <a:t>Solution des jardins </a:t>
            </a:r>
            <a:r>
              <a:rPr lang="fr-FR" altLang="fr-FR" sz="1800" b="1" u="sng" dirty="0" err="1">
                <a:solidFill>
                  <a:srgbClr val="6600CC"/>
                </a:solidFill>
              </a:rPr>
              <a:t>lakou</a:t>
            </a:r>
            <a:r>
              <a:rPr lang="fr-FR" altLang="fr-FR" sz="1800" b="1" u="sng" dirty="0">
                <a:solidFill>
                  <a:srgbClr val="6600CC"/>
                </a:solidFill>
              </a:rPr>
              <a:t> ou jardin créole ou jardins de case à Haïti</a:t>
            </a:r>
            <a:r>
              <a:rPr lang="fr-FR" altLang="fr-FR" sz="1800" b="1" dirty="0">
                <a:solidFill>
                  <a:srgbClr val="6600CC"/>
                </a:solidFill>
              </a:rPr>
              <a:t> </a:t>
            </a:r>
            <a:r>
              <a:rPr lang="fr-FR" altLang="fr-FR" sz="1800" dirty="0">
                <a:solidFill>
                  <a:srgbClr val="7030A0"/>
                </a:solidFill>
              </a:rPr>
              <a:t>: </a:t>
            </a:r>
          </a:p>
        </p:txBody>
      </p:sp>
      <p:sp>
        <p:nvSpPr>
          <p:cNvPr id="38917" name="ZoneTexte 13"/>
          <p:cNvSpPr txBox="1">
            <a:spLocks noChangeArrowheads="1"/>
          </p:cNvSpPr>
          <p:nvPr/>
        </p:nvSpPr>
        <p:spPr bwMode="auto">
          <a:xfrm>
            <a:off x="2495550" y="979488"/>
            <a:ext cx="12969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fr-FR" altLang="fr-FR" sz="1600">
                <a:solidFill>
                  <a:srgbClr val="7030A0"/>
                </a:solidFill>
              </a:rPr>
              <a:t>Sa genèse →</a:t>
            </a:r>
            <a:endParaRPr lang="fr-FR" altLang="fr-FR" sz="1200">
              <a:solidFill>
                <a:srgbClr val="7030A0"/>
              </a:solidFill>
            </a:endParaRPr>
          </a:p>
        </p:txBody>
      </p:sp>
      <p:sp>
        <p:nvSpPr>
          <p:cNvPr id="38918" name="ZoneTexte 1"/>
          <p:cNvSpPr txBox="1">
            <a:spLocks noChangeArrowheads="1"/>
          </p:cNvSpPr>
          <p:nvPr/>
        </p:nvSpPr>
        <p:spPr bwMode="auto">
          <a:xfrm>
            <a:off x="1222375" y="6407150"/>
            <a:ext cx="10969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a:solidFill>
                  <a:srgbClr val="7030A0"/>
                </a:solidFill>
              </a:rPr>
              <a:t>Source : </a:t>
            </a:r>
            <a:r>
              <a:rPr lang="fr-FR" altLang="fr-FR" sz="1200" i="1">
                <a:solidFill>
                  <a:srgbClr val="7030A0"/>
                </a:solidFill>
              </a:rPr>
              <a:t>Le jardin lakou en Haïti : ses fonctions, son évolution, ses enseignements</a:t>
            </a:r>
            <a:r>
              <a:rPr lang="fr-FR" altLang="fr-FR" sz="1200">
                <a:solidFill>
                  <a:srgbClr val="7030A0"/>
                </a:solidFill>
              </a:rPr>
              <a:t>, </a:t>
            </a:r>
            <a:r>
              <a:rPr lang="fr-FR" altLang="fr-FR" sz="1200">
                <a:solidFill>
                  <a:srgbClr val="7030A0"/>
                </a:solidFill>
                <a:hlinkClick r:id="rId2"/>
              </a:rPr>
              <a:t>http://devag.tropical-agroecology.org/images/Devag/pdf/conference/fr/Deva-0512-24.pdf</a:t>
            </a:r>
            <a:r>
              <a:rPr lang="fr-FR" altLang="fr-FR" sz="1200">
                <a:solidFill>
                  <a:srgbClr val="7030A0"/>
                </a:solidFill>
              </a:rPr>
              <a:t> </a:t>
            </a:r>
          </a:p>
        </p:txBody>
      </p:sp>
      <p:pic>
        <p:nvPicPr>
          <p:cNvPr id="38919"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92538" y="965200"/>
            <a:ext cx="7723187" cy="533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400175"/>
            <a:ext cx="290512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ZoneTexte 7"/>
          <p:cNvSpPr txBox="1">
            <a:spLocks noChangeArrowheads="1"/>
          </p:cNvSpPr>
          <p:nvPr/>
        </p:nvSpPr>
        <p:spPr bwMode="auto">
          <a:xfrm>
            <a:off x="192088" y="4076700"/>
            <a:ext cx="34559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fr-FR" altLang="fr-FR" sz="1800">
                <a:solidFill>
                  <a:srgbClr val="7030A0"/>
                </a:solidFill>
              </a:rPr>
              <a:t>Un total de 69 espèces potentiellement réutilisables ont été recensées dans les jardins </a:t>
            </a:r>
            <a:r>
              <a:rPr lang="fr-FR" altLang="fr-FR" sz="1800" i="1">
                <a:solidFill>
                  <a:srgbClr val="7030A0"/>
                </a:solidFill>
              </a:rPr>
              <a:t>lakou</a:t>
            </a:r>
            <a:r>
              <a:rPr lang="fr-FR" altLang="fr-FR" sz="1800">
                <a:solidFill>
                  <a:srgbClr val="7030A0"/>
                </a:solidFill>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u numéro de diapositive 1"/>
          <p:cNvSpPr>
            <a:spLocks noGrp="1"/>
          </p:cNvSpPr>
          <p:nvPr>
            <p:ph type="sldNum" sz="quarter" idx="12"/>
          </p:nvPr>
        </p:nvSpPr>
        <p:spPr bwMode="auto">
          <a:xfrm>
            <a:off x="11064875" y="155575"/>
            <a:ext cx="73025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79930A4-C5D5-4A90-A4B3-8E85D5359F8D}" type="slidenum">
              <a:rPr lang="fr-FR" altLang="fr-FR" sz="1200" smtClean="0">
                <a:solidFill>
                  <a:srgbClr val="898989"/>
                </a:solidFill>
              </a:rPr>
              <a:pPr>
                <a:spcBef>
                  <a:spcPct val="0"/>
                </a:spcBef>
                <a:buFontTx/>
                <a:buNone/>
              </a:pPr>
              <a:t>36</a:t>
            </a:fld>
            <a:endParaRPr lang="fr-FR" altLang="fr-FR" sz="1200" smtClean="0">
              <a:solidFill>
                <a:srgbClr val="898989"/>
              </a:solidFill>
            </a:endParaRPr>
          </a:p>
        </p:txBody>
      </p:sp>
      <p:sp>
        <p:nvSpPr>
          <p:cNvPr id="39939" name="WordArt 2"/>
          <p:cNvSpPr>
            <a:spLocks noChangeArrowheads="1" noChangeShapeType="1" noTextEdit="1"/>
          </p:cNvSpPr>
          <p:nvPr/>
        </p:nvSpPr>
        <p:spPr bwMode="auto">
          <a:xfrm>
            <a:off x="1774825" y="155575"/>
            <a:ext cx="8713788" cy="360363"/>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39940" name="Rectangle 5"/>
          <p:cNvSpPr>
            <a:spLocks noChangeArrowheads="1"/>
          </p:cNvSpPr>
          <p:nvPr/>
        </p:nvSpPr>
        <p:spPr bwMode="auto">
          <a:xfrm>
            <a:off x="192088" y="620713"/>
            <a:ext cx="11807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rPr>
              <a:t>9) </a:t>
            </a:r>
            <a:r>
              <a:rPr lang="fr-FR" altLang="fr-FR" sz="1800" b="1" u="sng">
                <a:solidFill>
                  <a:srgbClr val="6600CC"/>
                </a:solidFill>
              </a:rPr>
              <a:t>Solution des jardins lakou ou jardin créole ou jardins de case à Haïti</a:t>
            </a:r>
            <a:r>
              <a:rPr lang="fr-FR" altLang="fr-FR" sz="1800" b="1">
                <a:solidFill>
                  <a:srgbClr val="6600CC"/>
                </a:solidFill>
              </a:rPr>
              <a:t>  (suite) </a:t>
            </a:r>
            <a:r>
              <a:rPr lang="fr-FR" altLang="fr-FR" sz="1800">
                <a:solidFill>
                  <a:srgbClr val="7030A0"/>
                </a:solidFill>
              </a:rPr>
              <a:t>: </a:t>
            </a:r>
          </a:p>
        </p:txBody>
      </p:sp>
      <p:pic>
        <p:nvPicPr>
          <p:cNvPr id="39941"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75" y="977900"/>
            <a:ext cx="1145857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ZoneTexte 10"/>
          <p:cNvSpPr txBox="1">
            <a:spLocks noChangeArrowheads="1"/>
          </p:cNvSpPr>
          <p:nvPr/>
        </p:nvSpPr>
        <p:spPr bwMode="auto">
          <a:xfrm>
            <a:off x="3652838" y="3973513"/>
            <a:ext cx="83534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200">
                <a:solidFill>
                  <a:srgbClr val="7030A0"/>
                </a:solidFill>
              </a:rPr>
              <a:t>↑ Répartition des cultures dans les différents types de jardins (A à D) sur le plateau des Rochelois. </a:t>
            </a:r>
          </a:p>
          <a:p>
            <a:pPr algn="ctr">
              <a:spcBef>
                <a:spcPct val="0"/>
              </a:spcBef>
              <a:buFontTx/>
              <a:buNone/>
            </a:pPr>
            <a:r>
              <a:rPr lang="fr-FR" altLang="fr-FR" sz="1200">
                <a:solidFill>
                  <a:srgbClr val="7030A0"/>
                </a:solidFill>
              </a:rPr>
              <a:t>Source adaptée de Gret-FAMV, 1991 sur les bases de nos données de Lavallée de Jacmel (VJ) et Salagnac (S).</a:t>
            </a:r>
          </a:p>
          <a:p>
            <a:pPr algn="ctr">
              <a:spcBef>
                <a:spcPct val="0"/>
              </a:spcBef>
              <a:buFontTx/>
              <a:buNone/>
            </a:pPr>
            <a:r>
              <a:rPr lang="fr-FR" altLang="fr-FR" sz="1200">
                <a:solidFill>
                  <a:srgbClr val="7030A0"/>
                </a:solidFill>
              </a:rPr>
              <a:t>Source : Évolution de la structure d'un système agroforestier en relation avec le cycle de vie familial : cas du jardin de case en Haïti, Sardou JEAN-DENIS &amp; al., BOIS ET FORÊTS DES TROPIQUES, 2014, N° 32 1 (3), </a:t>
            </a:r>
            <a:r>
              <a:rPr lang="fr-FR" altLang="fr-FR" sz="1200">
                <a:solidFill>
                  <a:srgbClr val="7030A0"/>
                </a:solidFill>
                <a:hlinkClick r:id="rId3"/>
              </a:rPr>
              <a:t>http://bft.cirad.fr/cd/BFT_321_7-20.pdf</a:t>
            </a:r>
            <a:r>
              <a:rPr lang="fr-FR" altLang="fr-FR" sz="1200">
                <a:solidFill>
                  <a:srgbClr val="7030A0"/>
                </a:solidFill>
              </a:rPr>
              <a:t>  </a:t>
            </a:r>
          </a:p>
        </p:txBody>
      </p:sp>
      <p:sp>
        <p:nvSpPr>
          <p:cNvPr id="39943" name="ZoneTexte 8"/>
          <p:cNvSpPr txBox="1">
            <a:spLocks noChangeArrowheads="1"/>
          </p:cNvSpPr>
          <p:nvPr/>
        </p:nvSpPr>
        <p:spPr bwMode="auto">
          <a:xfrm>
            <a:off x="1936750" y="5926138"/>
            <a:ext cx="26257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a:solidFill>
                  <a:srgbClr val="7030A0"/>
                </a:solidFill>
              </a:rPr>
              <a:t>← Source image : </a:t>
            </a:r>
            <a:r>
              <a:rPr lang="fr-FR" altLang="fr-FR" sz="1200">
                <a:solidFill>
                  <a:srgbClr val="7030A0"/>
                </a:solidFill>
                <a:hlinkClick r:id="rId4"/>
              </a:rPr>
              <a:t>http://ur-hortsys.cirad.fr/actualites/multifonctionnalite-des-jardins-creoles-haitiens</a:t>
            </a:r>
            <a:r>
              <a:rPr lang="fr-FR" altLang="fr-FR" sz="1200">
                <a:solidFill>
                  <a:srgbClr val="7030A0"/>
                </a:solidFill>
              </a:rPr>
              <a:t> </a:t>
            </a:r>
          </a:p>
        </p:txBody>
      </p:sp>
      <p:pic>
        <p:nvPicPr>
          <p:cNvPr id="39944" name="Imag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9763" y="497205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Imag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9538" y="4124325"/>
            <a:ext cx="18478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6" name="ZoneTexte 12"/>
          <p:cNvSpPr txBox="1">
            <a:spLocks noChangeArrowheads="1"/>
          </p:cNvSpPr>
          <p:nvPr/>
        </p:nvSpPr>
        <p:spPr bwMode="auto">
          <a:xfrm>
            <a:off x="7762875" y="4926013"/>
            <a:ext cx="17780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fr-FR" altLang="fr-FR" sz="1200">
                <a:solidFill>
                  <a:srgbClr val="7030A0"/>
                </a:solidFill>
              </a:rPr>
              <a:t>Source image : </a:t>
            </a:r>
            <a:r>
              <a:rPr lang="fr-FR" altLang="fr-FR" sz="1200">
                <a:solidFill>
                  <a:srgbClr val="7030A0"/>
                </a:solidFill>
                <a:hlinkClick r:id="rId7"/>
              </a:rPr>
              <a:t>http://www.zoomsurhaiti.com/guided-tour/attraction/le-palais-sans-souci-de-milot-sur-les-traces-du-roi</a:t>
            </a:r>
            <a:r>
              <a:rPr lang="fr-FR" altLang="fr-FR" sz="1200">
                <a:solidFill>
                  <a:srgbClr val="7030A0"/>
                </a:solidFill>
              </a:rPr>
              <a:t> →</a:t>
            </a:r>
          </a:p>
        </p:txBody>
      </p:sp>
      <p:sp>
        <p:nvSpPr>
          <p:cNvPr id="39947" name="Rectangle 13"/>
          <p:cNvSpPr>
            <a:spLocks noChangeArrowheads="1"/>
          </p:cNvSpPr>
          <p:nvPr/>
        </p:nvSpPr>
        <p:spPr bwMode="auto">
          <a:xfrm>
            <a:off x="4616450" y="6511925"/>
            <a:ext cx="1209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a:solidFill>
                  <a:srgbClr val="7030A0"/>
                </a:solidFill>
              </a:rPr>
              <a:t>Patate douce </a:t>
            </a:r>
            <a:r>
              <a:rPr lang="fr-FR" altLang="fr-FR" sz="1200">
                <a:solidFill>
                  <a:srgbClr val="008000"/>
                </a:solidFill>
              </a:rPr>
              <a:t>($)</a:t>
            </a:r>
            <a:endParaRPr lang="fr-FR" altLang="fr-FR" sz="1200">
              <a:solidFill>
                <a:srgbClr val="7030A0"/>
              </a:solidFill>
            </a:endParaRPr>
          </a:p>
        </p:txBody>
      </p:sp>
      <p:pic>
        <p:nvPicPr>
          <p:cNvPr id="39948" name="Imag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10088" y="5591175"/>
            <a:ext cx="14382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9" name="Rectangle 15"/>
          <p:cNvSpPr>
            <a:spLocks noChangeArrowheads="1"/>
          </p:cNvSpPr>
          <p:nvPr/>
        </p:nvSpPr>
        <p:spPr bwMode="auto">
          <a:xfrm>
            <a:off x="2514600" y="5080000"/>
            <a:ext cx="644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a:solidFill>
                  <a:srgbClr val="7030A0"/>
                </a:solidFill>
              </a:rPr>
              <a:t>manioc</a:t>
            </a:r>
          </a:p>
        </p:txBody>
      </p:sp>
      <p:pic>
        <p:nvPicPr>
          <p:cNvPr id="39950" name="Image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284413" y="4160838"/>
            <a:ext cx="1181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1" name="Rectangle 17"/>
          <p:cNvSpPr>
            <a:spLocks noChangeArrowheads="1"/>
          </p:cNvSpPr>
          <p:nvPr/>
        </p:nvSpPr>
        <p:spPr bwMode="auto">
          <a:xfrm>
            <a:off x="6480175" y="6434138"/>
            <a:ext cx="8540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200">
                <a:solidFill>
                  <a:srgbClr val="7030A0"/>
                </a:solidFill>
              </a:rPr>
              <a:t>Carotte </a:t>
            </a:r>
            <a:r>
              <a:rPr lang="fr-FR" altLang="fr-FR" sz="1200">
                <a:solidFill>
                  <a:srgbClr val="008000"/>
                </a:solidFill>
              </a:rPr>
              <a:t>($)</a:t>
            </a:r>
            <a:endParaRPr lang="fr-FR" altLang="fr-FR" sz="1200">
              <a:solidFill>
                <a:srgbClr val="7030A0"/>
              </a:solidFill>
            </a:endParaRPr>
          </a:p>
        </p:txBody>
      </p:sp>
      <p:pic>
        <p:nvPicPr>
          <p:cNvPr id="39952" name="Image 1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156325" y="5006975"/>
            <a:ext cx="1582738"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3" name="Rectangle 19"/>
          <p:cNvSpPr>
            <a:spLocks noChangeArrowheads="1"/>
          </p:cNvSpPr>
          <p:nvPr/>
        </p:nvSpPr>
        <p:spPr bwMode="auto">
          <a:xfrm>
            <a:off x="10042525" y="1543050"/>
            <a:ext cx="815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200">
                <a:solidFill>
                  <a:srgbClr val="7030A0"/>
                </a:solidFill>
              </a:rPr>
              <a:t>Haricot →</a:t>
            </a:r>
          </a:p>
        </p:txBody>
      </p:sp>
      <p:pic>
        <p:nvPicPr>
          <p:cNvPr id="39954" name="Image 2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804525" y="652463"/>
            <a:ext cx="9239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5" name="Rectangle 21"/>
          <p:cNvSpPr>
            <a:spLocks noChangeArrowheads="1"/>
          </p:cNvSpPr>
          <p:nvPr/>
        </p:nvSpPr>
        <p:spPr bwMode="auto">
          <a:xfrm>
            <a:off x="6859588" y="3598863"/>
            <a:ext cx="552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i="1">
                <a:solidFill>
                  <a:srgbClr val="7030A0"/>
                </a:solidFill>
              </a:rPr>
              <a:t>choux</a:t>
            </a:r>
          </a:p>
        </p:txBody>
      </p:sp>
      <p:pic>
        <p:nvPicPr>
          <p:cNvPr id="39956" name="Image 2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453188" y="2728913"/>
            <a:ext cx="12858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u numéro de diapositive 1"/>
          <p:cNvSpPr>
            <a:spLocks noGrp="1"/>
          </p:cNvSpPr>
          <p:nvPr>
            <p:ph type="sldNum" sz="quarter" idx="12"/>
          </p:nvPr>
        </p:nvSpPr>
        <p:spPr bwMode="auto">
          <a:xfrm>
            <a:off x="11064875" y="155575"/>
            <a:ext cx="73025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9E9DE48-E5CE-4762-9ABC-CC98935E3641}" type="slidenum">
              <a:rPr lang="fr-FR" altLang="fr-FR" sz="1200" smtClean="0">
                <a:solidFill>
                  <a:srgbClr val="898989"/>
                </a:solidFill>
              </a:rPr>
              <a:pPr>
                <a:spcBef>
                  <a:spcPct val="0"/>
                </a:spcBef>
                <a:buFontTx/>
                <a:buNone/>
              </a:pPr>
              <a:t>37</a:t>
            </a:fld>
            <a:endParaRPr lang="fr-FR" altLang="fr-FR" sz="1200" smtClean="0">
              <a:solidFill>
                <a:srgbClr val="898989"/>
              </a:solidFill>
            </a:endParaRPr>
          </a:p>
        </p:txBody>
      </p:sp>
      <p:sp>
        <p:nvSpPr>
          <p:cNvPr id="40963" name="WordArt 2"/>
          <p:cNvSpPr>
            <a:spLocks noChangeArrowheads="1" noChangeShapeType="1" noTextEdit="1"/>
          </p:cNvSpPr>
          <p:nvPr/>
        </p:nvSpPr>
        <p:spPr bwMode="auto">
          <a:xfrm>
            <a:off x="1774825" y="155575"/>
            <a:ext cx="8713788" cy="360363"/>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40964" name="Rectangle 5"/>
          <p:cNvSpPr>
            <a:spLocks noChangeArrowheads="1"/>
          </p:cNvSpPr>
          <p:nvPr/>
        </p:nvSpPr>
        <p:spPr bwMode="auto">
          <a:xfrm>
            <a:off x="192088" y="620713"/>
            <a:ext cx="11807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rPr>
              <a:t>9) </a:t>
            </a:r>
            <a:r>
              <a:rPr lang="fr-FR" altLang="fr-FR" sz="1800" b="1" u="sng">
                <a:solidFill>
                  <a:srgbClr val="6600CC"/>
                </a:solidFill>
              </a:rPr>
              <a:t>Solution des jardins lakou ou jardin créole ou jardins de case à Haïti</a:t>
            </a:r>
            <a:r>
              <a:rPr lang="fr-FR" altLang="fr-FR" sz="1800" b="1">
                <a:solidFill>
                  <a:srgbClr val="6600CC"/>
                </a:solidFill>
              </a:rPr>
              <a:t> (suite) </a:t>
            </a:r>
            <a:r>
              <a:rPr lang="fr-FR" altLang="fr-FR" sz="1800">
                <a:solidFill>
                  <a:srgbClr val="7030A0"/>
                </a:solidFill>
              </a:rPr>
              <a:t>: </a:t>
            </a:r>
          </a:p>
        </p:txBody>
      </p:sp>
      <p:sp>
        <p:nvSpPr>
          <p:cNvPr id="40965" name="ZoneTexte 1"/>
          <p:cNvSpPr txBox="1">
            <a:spLocks noChangeArrowheads="1"/>
          </p:cNvSpPr>
          <p:nvPr/>
        </p:nvSpPr>
        <p:spPr bwMode="auto">
          <a:xfrm>
            <a:off x="192088" y="6453188"/>
            <a:ext cx="115204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a:solidFill>
                  <a:srgbClr val="7030A0"/>
                </a:solidFill>
              </a:rPr>
              <a:t>Source : </a:t>
            </a:r>
            <a:r>
              <a:rPr lang="fr-FR" altLang="fr-FR" sz="1200" i="1">
                <a:solidFill>
                  <a:srgbClr val="7030A0"/>
                </a:solidFill>
              </a:rPr>
              <a:t>Le jardin lakou en Haïti : ses fonctions, son évolution, ses enseignements</a:t>
            </a:r>
            <a:r>
              <a:rPr lang="fr-FR" altLang="fr-FR" sz="1200">
                <a:solidFill>
                  <a:srgbClr val="7030A0"/>
                </a:solidFill>
              </a:rPr>
              <a:t>, </a:t>
            </a:r>
            <a:r>
              <a:rPr lang="fr-FR" altLang="fr-FR" sz="1200">
                <a:solidFill>
                  <a:srgbClr val="7030A0"/>
                </a:solidFill>
                <a:hlinkClick r:id="rId2"/>
              </a:rPr>
              <a:t>http://devag.tropical-agroecology.org/images/Devag/pdf/conference/fr/Deva-0512-24.pdf</a:t>
            </a:r>
            <a:r>
              <a:rPr lang="fr-FR" altLang="fr-FR" sz="1200">
                <a:solidFill>
                  <a:srgbClr val="7030A0"/>
                </a:solidFill>
              </a:rPr>
              <a:t> </a:t>
            </a:r>
          </a:p>
        </p:txBody>
      </p:sp>
      <p:graphicFrame>
        <p:nvGraphicFramePr>
          <p:cNvPr id="3" name="Tableau 2"/>
          <p:cNvGraphicFramePr>
            <a:graphicFrameLocks noGrp="1"/>
          </p:cNvGraphicFramePr>
          <p:nvPr/>
        </p:nvGraphicFramePr>
        <p:xfrm>
          <a:off x="190500" y="1130300"/>
          <a:ext cx="7489825" cy="4714878"/>
        </p:xfrm>
        <a:graphic>
          <a:graphicData uri="http://schemas.openxmlformats.org/drawingml/2006/table">
            <a:tbl>
              <a:tblPr/>
              <a:tblGrid>
                <a:gridCol w="1589088"/>
                <a:gridCol w="873125"/>
                <a:gridCol w="796925"/>
                <a:gridCol w="517525"/>
                <a:gridCol w="741362"/>
                <a:gridCol w="887413"/>
                <a:gridCol w="741362"/>
                <a:gridCol w="592138"/>
                <a:gridCol w="750887"/>
              </a:tblGrid>
              <a:tr h="26828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7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 </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1038"/>
                        </a:lnSpc>
                        <a:spcBef>
                          <a:spcPts val="525"/>
                        </a:spcBef>
                        <a:spcAft>
                          <a:spcPts val="213"/>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Lavallée</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0" fontAlgn="base" latinLnBrk="0" hangingPunct="0">
                        <a:lnSpc>
                          <a:spcPts val="1038"/>
                        </a:lnSpc>
                        <a:spcBef>
                          <a:spcPts val="525"/>
                        </a:spcBef>
                        <a:spcAft>
                          <a:spcPts val="213"/>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Salagnac</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hMerge="1">
                  <a:txBody>
                    <a:bodyPr/>
                    <a:lstStyle/>
                    <a:p>
                      <a:endParaRPr lang="fr-FR"/>
                    </a:p>
                  </a:txBody>
                  <a:tcPr/>
                </a:tc>
                <a:tc hMerge="1">
                  <a:txBody>
                    <a:bodyPr/>
                    <a:lstStyle/>
                    <a:p>
                      <a:endParaRPr lang="fr-FR"/>
                    </a:p>
                  </a:txBody>
                  <a:tcPr/>
                </a:tc>
                <a:tc hMerge="1">
                  <a:txBody>
                    <a:bodyPr/>
                    <a:lstStyle/>
                    <a:p>
                      <a:endParaRPr lang="fr-FR"/>
                    </a:p>
                  </a:txBody>
                  <a:tcPr/>
                </a:tc>
              </a:tr>
              <a:tr h="39687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863"/>
                        </a:lnSpc>
                        <a:spcBef>
                          <a:spcPts val="388"/>
                        </a:spcBef>
                        <a:spcAft>
                          <a:spcPts val="1100"/>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Indicateurs</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marL="682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8263" marR="0" lvl="0" indent="0" algn="l" defTabSz="914400" rtl="0" eaLnBrk="0" fontAlgn="base" latinLnBrk="0" hangingPunct="0">
                        <a:lnSpc>
                          <a:spcPts val="1125"/>
                        </a:lnSpc>
                        <a:spcBef>
                          <a:spcPct val="0"/>
                        </a:spcBef>
                        <a:spcAft>
                          <a:spcPts val="75"/>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Installation</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863"/>
                        </a:lnSpc>
                        <a:spcBef>
                          <a:spcPts val="863"/>
                        </a:spcBef>
                        <a:spcAft>
                          <a:spcPts val="625"/>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Croissance</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863"/>
                        </a:lnSpc>
                        <a:spcBef>
                          <a:spcPts val="863"/>
                        </a:spcBef>
                        <a:spcAft>
                          <a:spcPts val="625"/>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Stable</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863"/>
                        </a:lnSpc>
                        <a:spcBef>
                          <a:spcPts val="863"/>
                        </a:spcBef>
                        <a:spcAft>
                          <a:spcPts val="625"/>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Autres cas</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marL="68263">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68263" marR="0" lvl="0" indent="0" algn="l" defTabSz="914400" rtl="0" eaLnBrk="0" fontAlgn="base" latinLnBrk="0" hangingPunct="0">
                        <a:lnSpc>
                          <a:spcPts val="1125"/>
                        </a:lnSpc>
                        <a:spcBef>
                          <a:spcPct val="0"/>
                        </a:spcBef>
                        <a:spcAft>
                          <a:spcPts val="75"/>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Installation</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863"/>
                        </a:lnSpc>
                        <a:spcBef>
                          <a:spcPts val="863"/>
                        </a:spcBef>
                        <a:spcAft>
                          <a:spcPts val="625"/>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Croissance</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863"/>
                        </a:lnSpc>
                        <a:spcBef>
                          <a:spcPts val="863"/>
                        </a:spcBef>
                        <a:spcAft>
                          <a:spcPts val="625"/>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Stable</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863"/>
                        </a:lnSpc>
                        <a:spcBef>
                          <a:spcPts val="863"/>
                        </a:spcBef>
                        <a:spcAft>
                          <a:spcPts val="625"/>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Autres cas </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53181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1688"/>
                        </a:lnSpc>
                        <a:spcBef>
                          <a:spcPct val="0"/>
                        </a:spcBef>
                        <a:spcAft>
                          <a:spcPts val="113"/>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Nombre</a:t>
                      </a:r>
                      <a:br>
                        <a:rPr kumimoji="0" lang="fr-FR" altLang="fr-FR" sz="1200" b="0" i="0" u="none" strike="noStrike" cap="none" normalizeH="0" baseline="0" smtClean="0">
                          <a:ln>
                            <a:noFill/>
                          </a:ln>
                          <a:solidFill>
                            <a:srgbClr val="000000"/>
                          </a:solidFill>
                          <a:effectLst/>
                          <a:latin typeface="Calibri" panose="020F0502020204030204" pitchFamily="34" charset="0"/>
                        </a:rPr>
                      </a:br>
                      <a:r>
                        <a:rPr kumimoji="0" lang="fr-FR" altLang="fr-FR" sz="1200" b="0" i="0" u="none" strike="noStrike" cap="none" normalizeH="0" baseline="0" smtClean="0">
                          <a:ln>
                            <a:noFill/>
                          </a:ln>
                          <a:solidFill>
                            <a:srgbClr val="000000"/>
                          </a:solidFill>
                          <a:effectLst/>
                          <a:latin typeface="Calibri" panose="020F0502020204030204" pitchFamily="34" charset="0"/>
                        </a:rPr>
                        <a:t>d'espèces</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1488"/>
                        </a:spcBef>
                        <a:spcAft>
                          <a:spcPts val="1050"/>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2</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1488"/>
                        </a:spcBef>
                        <a:spcAft>
                          <a:spcPts val="1050"/>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8</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1488"/>
                        </a:spcBef>
                        <a:spcAft>
                          <a:spcPts val="1050"/>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11</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988"/>
                        </a:lnSpc>
                        <a:spcBef>
                          <a:spcPts val="1488"/>
                        </a:spcBef>
                        <a:spcAft>
                          <a:spcPts val="1025"/>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 6-13]</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1488"/>
                        </a:spcBef>
                        <a:spcAft>
                          <a:spcPts val="1050"/>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2</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1488"/>
                        </a:spcBef>
                        <a:spcAft>
                          <a:spcPts val="1050"/>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15</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1488"/>
                        </a:spcBef>
                        <a:spcAft>
                          <a:spcPts val="1050"/>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18</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988"/>
                        </a:lnSpc>
                        <a:spcBef>
                          <a:spcPts val="1488"/>
                        </a:spcBef>
                        <a:spcAft>
                          <a:spcPts val="1025"/>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 11-12]</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 </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78581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1650"/>
                        </a:lnSpc>
                        <a:spcBef>
                          <a:spcPct val="0"/>
                        </a:spcBef>
                        <a:spcAft>
                          <a:spcPts val="250"/>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Indice</a:t>
                      </a:r>
                      <a:br>
                        <a:rPr kumimoji="0" lang="fr-FR" altLang="fr-FR" sz="1200" b="0" i="0" u="none" strike="noStrike" cap="none" normalizeH="0" baseline="0" smtClean="0">
                          <a:ln>
                            <a:noFill/>
                          </a:ln>
                          <a:solidFill>
                            <a:srgbClr val="000000"/>
                          </a:solidFill>
                          <a:effectLst/>
                          <a:latin typeface="Calibri" panose="020F0502020204030204" pitchFamily="34" charset="0"/>
                        </a:rPr>
                      </a:br>
                      <a:r>
                        <a:rPr kumimoji="0" lang="fr-FR" altLang="fr-FR" sz="1200" b="0" i="0" u="none" strike="noStrike" cap="none" normalizeH="0" baseline="0" smtClean="0">
                          <a:ln>
                            <a:noFill/>
                          </a:ln>
                          <a:solidFill>
                            <a:srgbClr val="000000"/>
                          </a:solidFill>
                          <a:effectLst/>
                          <a:latin typeface="Calibri" panose="020F0502020204030204" pitchFamily="34" charset="0"/>
                        </a:rPr>
                        <a:t>d'agro-biodiversité</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tabLst>
                          <a:tab pos="136525" algn="dec"/>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36525" algn="dec"/>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36525" algn="dec"/>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36525" algn="dec"/>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36525" algn="dec"/>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36525" algn="dec"/>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36525" algn="dec"/>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36525" algn="dec"/>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36525" algn="dec"/>
                        </a:tabLst>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2250"/>
                        </a:spcBef>
                        <a:spcAft>
                          <a:spcPts val="1975"/>
                        </a:spcAft>
                        <a:buClrTx/>
                        <a:buSzTx/>
                        <a:buFontTx/>
                        <a:buNone/>
                        <a:tabLst>
                          <a:tab pos="136525" algn="dec"/>
                        </a:tabLst>
                      </a:pPr>
                      <a:r>
                        <a:rPr kumimoji="0" lang="fr-FR" altLang="fr-FR" sz="1200" b="0" i="0" u="none" strike="noStrike" cap="none" normalizeH="0" baseline="0" smtClean="0">
                          <a:ln>
                            <a:noFill/>
                          </a:ln>
                          <a:solidFill>
                            <a:srgbClr val="000000"/>
                          </a:solidFill>
                          <a:effectLst/>
                          <a:latin typeface="Calibri" panose="020F0502020204030204" pitchFamily="34" charset="0"/>
                        </a:rPr>
                        <a:t>0,50</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tabLst>
                          <a:tab pos="228600" algn="dec"/>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228600" algn="dec"/>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228600" algn="dec"/>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228600" algn="dec"/>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228600" algn="dec"/>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228600" algn="dec"/>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228600" algn="dec"/>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228600" algn="dec"/>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228600" algn="dec"/>
                        </a:tabLst>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2250"/>
                        </a:spcBef>
                        <a:spcAft>
                          <a:spcPts val="1975"/>
                        </a:spcAft>
                        <a:buClrTx/>
                        <a:buSzTx/>
                        <a:buFontTx/>
                        <a:buNone/>
                        <a:tabLst>
                          <a:tab pos="228600" algn="dec"/>
                        </a:tabLst>
                      </a:pPr>
                      <a:r>
                        <a:rPr kumimoji="0" lang="fr-FR" altLang="fr-FR" sz="1200" b="0" i="0" u="none" strike="noStrike" cap="none" normalizeH="0" baseline="0" smtClean="0">
                          <a:ln>
                            <a:noFill/>
                          </a:ln>
                          <a:solidFill>
                            <a:srgbClr val="000000"/>
                          </a:solidFill>
                          <a:effectLst/>
                          <a:latin typeface="Calibri" panose="020F0502020204030204" pitchFamily="34" charset="0"/>
                        </a:rPr>
                        <a:t>1,17</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988"/>
                        </a:lnSpc>
                        <a:spcBef>
                          <a:spcPts val="2250"/>
                        </a:spcBef>
                        <a:spcAft>
                          <a:spcPts val="1963"/>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2,11</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988"/>
                        </a:lnSpc>
                        <a:spcBef>
                          <a:spcPts val="2250"/>
                        </a:spcBef>
                        <a:spcAft>
                          <a:spcPts val="1963"/>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 1,83-2,36]</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tabLst>
                          <a:tab pos="136525" algn="dec"/>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36525" algn="dec"/>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36525" algn="dec"/>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36525" algn="dec"/>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36525" algn="dec"/>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36525" algn="dec"/>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36525" algn="dec"/>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36525" algn="dec"/>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36525" algn="dec"/>
                        </a:tabLst>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2250"/>
                        </a:spcBef>
                        <a:spcAft>
                          <a:spcPts val="1975"/>
                        </a:spcAft>
                        <a:buClrTx/>
                        <a:buSzTx/>
                        <a:buFontTx/>
                        <a:buNone/>
                        <a:tabLst>
                          <a:tab pos="136525" algn="dec"/>
                        </a:tabLst>
                      </a:pPr>
                      <a:r>
                        <a:rPr kumimoji="0" lang="fr-FR" altLang="fr-FR" sz="1200" b="0" i="0" u="none" strike="noStrike" cap="none" normalizeH="0" baseline="0" smtClean="0">
                          <a:ln>
                            <a:noFill/>
                          </a:ln>
                          <a:solidFill>
                            <a:srgbClr val="000000"/>
                          </a:solidFill>
                          <a:effectLst/>
                          <a:latin typeface="Calibri" panose="020F0502020204030204" pitchFamily="34" charset="0"/>
                        </a:rPr>
                        <a:t>0,56</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tabLst>
                          <a:tab pos="273050" algn="dec"/>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273050" algn="dec"/>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273050" algn="dec"/>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273050" algn="dec"/>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273050" algn="dec"/>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273050" algn="dec"/>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273050" algn="dec"/>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273050" algn="dec"/>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273050" algn="dec"/>
                        </a:tabLst>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2250"/>
                        </a:spcBef>
                        <a:spcAft>
                          <a:spcPts val="1975"/>
                        </a:spcAft>
                        <a:buClrTx/>
                        <a:buSzTx/>
                        <a:buFontTx/>
                        <a:buNone/>
                        <a:tabLst>
                          <a:tab pos="273050" algn="dec"/>
                        </a:tabLst>
                      </a:pPr>
                      <a:r>
                        <a:rPr kumimoji="0" lang="fr-FR" altLang="fr-FR" sz="1200" b="0" i="0" u="none" strike="noStrike" cap="none" normalizeH="0" baseline="0" smtClean="0">
                          <a:ln>
                            <a:noFill/>
                          </a:ln>
                          <a:solidFill>
                            <a:srgbClr val="000000"/>
                          </a:solidFill>
                          <a:effectLst/>
                          <a:latin typeface="Calibri" panose="020F0502020204030204" pitchFamily="34" charset="0"/>
                        </a:rPr>
                        <a:t>2,29</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tabLst>
                          <a:tab pos="182563" algn="dec"/>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82563" algn="dec"/>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82563" algn="dec"/>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82563" algn="dec"/>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82563" algn="dec"/>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82563" algn="dec"/>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82563" algn="dec"/>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82563" algn="dec"/>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82563" algn="dec"/>
                        </a:tabLst>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2250"/>
                        </a:spcBef>
                        <a:spcAft>
                          <a:spcPts val="1975"/>
                        </a:spcAft>
                        <a:buClrTx/>
                        <a:buSzTx/>
                        <a:buFontTx/>
                        <a:buNone/>
                        <a:tabLst>
                          <a:tab pos="182563" algn="dec"/>
                        </a:tabLst>
                      </a:pPr>
                      <a:r>
                        <a:rPr kumimoji="0" lang="fr-FR" altLang="fr-FR" sz="1200" b="0" i="0" u="none" strike="noStrike" cap="none" normalizeH="0" baseline="0" smtClean="0">
                          <a:ln>
                            <a:noFill/>
                          </a:ln>
                          <a:solidFill>
                            <a:srgbClr val="000000"/>
                          </a:solidFill>
                          <a:effectLst/>
                          <a:latin typeface="Calibri" panose="020F0502020204030204" pitchFamily="34" charset="0"/>
                        </a:rPr>
                        <a:t>2,34</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988"/>
                        </a:lnSpc>
                        <a:spcBef>
                          <a:spcPts val="2250"/>
                        </a:spcBef>
                        <a:spcAft>
                          <a:spcPts val="1963"/>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 2- 2,30]</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 </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51593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1600"/>
                        </a:lnSpc>
                        <a:spcBef>
                          <a:spcPct val="0"/>
                        </a:spcBef>
                        <a:spcAft>
                          <a:spcPts val="188"/>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Nombre</a:t>
                      </a:r>
                      <a:br>
                        <a:rPr kumimoji="0" lang="fr-FR" altLang="fr-FR" sz="1200" b="0" i="0" u="none" strike="noStrike" cap="none" normalizeH="0" baseline="0" smtClean="0">
                          <a:ln>
                            <a:noFill/>
                          </a:ln>
                          <a:solidFill>
                            <a:srgbClr val="000000"/>
                          </a:solidFill>
                          <a:effectLst/>
                          <a:latin typeface="Calibri" panose="020F0502020204030204" pitchFamily="34" charset="0"/>
                        </a:rPr>
                      </a:br>
                      <a:r>
                        <a:rPr kumimoji="0" lang="fr-FR" altLang="fr-FR" sz="1200" b="0" i="0" u="none" strike="noStrike" cap="none" normalizeH="0" baseline="0" smtClean="0">
                          <a:ln>
                            <a:noFill/>
                          </a:ln>
                          <a:solidFill>
                            <a:srgbClr val="000000"/>
                          </a:solidFill>
                          <a:effectLst/>
                          <a:latin typeface="Calibri" panose="020F0502020204030204" pitchFamily="34" charset="0"/>
                        </a:rPr>
                        <a:t>d'espèces</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1313"/>
                        </a:spcBef>
                        <a:spcAft>
                          <a:spcPts val="1125"/>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16</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1313"/>
                        </a:spcBef>
                        <a:spcAft>
                          <a:spcPts val="1125"/>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13</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1313"/>
                        </a:spcBef>
                        <a:spcAft>
                          <a:spcPts val="1125"/>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12</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988"/>
                        </a:lnSpc>
                        <a:spcBef>
                          <a:spcPts val="1313"/>
                        </a:spcBef>
                        <a:spcAft>
                          <a:spcPts val="1100"/>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 14-17]</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1313"/>
                        </a:spcBef>
                        <a:spcAft>
                          <a:spcPts val="1125"/>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12</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1313"/>
                        </a:spcBef>
                        <a:spcAft>
                          <a:spcPts val="1125"/>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15</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1313"/>
                        </a:spcBef>
                        <a:spcAft>
                          <a:spcPts val="1125"/>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25</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988"/>
                        </a:lnSpc>
                        <a:spcBef>
                          <a:spcPts val="1313"/>
                        </a:spcBef>
                        <a:spcAft>
                          <a:spcPts val="1100"/>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 7-12]</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 </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7747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1638"/>
                        </a:lnSpc>
                        <a:spcBef>
                          <a:spcPct val="0"/>
                        </a:spcBef>
                        <a:spcAft>
                          <a:spcPts val="200"/>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Indice</a:t>
                      </a:r>
                      <a:br>
                        <a:rPr kumimoji="0" lang="fr-FR" altLang="fr-FR" sz="1200" b="0" i="0" u="none" strike="noStrike" cap="none" normalizeH="0" baseline="0" smtClean="0">
                          <a:ln>
                            <a:noFill/>
                          </a:ln>
                          <a:solidFill>
                            <a:srgbClr val="000000"/>
                          </a:solidFill>
                          <a:effectLst/>
                          <a:latin typeface="Calibri" panose="020F0502020204030204" pitchFamily="34" charset="0"/>
                        </a:rPr>
                      </a:br>
                      <a:r>
                        <a:rPr kumimoji="0" lang="fr-FR" altLang="fr-FR" sz="1200" b="0" i="0" u="none" strike="noStrike" cap="none" normalizeH="0" baseline="0" smtClean="0">
                          <a:ln>
                            <a:noFill/>
                          </a:ln>
                          <a:solidFill>
                            <a:srgbClr val="000000"/>
                          </a:solidFill>
                          <a:effectLst/>
                          <a:latin typeface="Calibri" panose="020F0502020204030204" pitchFamily="34" charset="0"/>
                        </a:rPr>
                        <a:t>d'agro-biodiversité.</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tabLst>
                          <a:tab pos="136525" algn="dec"/>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36525" algn="dec"/>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36525" algn="dec"/>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36525" algn="dec"/>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36525" algn="dec"/>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36525" algn="dec"/>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36525" algn="dec"/>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36525" algn="dec"/>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36525" algn="dec"/>
                        </a:tabLst>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2225"/>
                        </a:spcBef>
                        <a:spcAft>
                          <a:spcPts val="1925"/>
                        </a:spcAft>
                        <a:buClrTx/>
                        <a:buSzTx/>
                        <a:buFontTx/>
                        <a:buNone/>
                        <a:tabLst>
                          <a:tab pos="136525" algn="dec"/>
                        </a:tabLst>
                      </a:pPr>
                      <a:r>
                        <a:rPr kumimoji="0" lang="fr-FR" altLang="fr-FR" sz="1200" b="0" i="0" u="none" strike="noStrike" cap="none" normalizeH="0" baseline="0" smtClean="0">
                          <a:ln>
                            <a:noFill/>
                          </a:ln>
                          <a:solidFill>
                            <a:srgbClr val="000000"/>
                          </a:solidFill>
                          <a:effectLst/>
                          <a:latin typeface="Calibri" panose="020F0502020204030204" pitchFamily="34" charset="0"/>
                        </a:rPr>
                        <a:t>2,30</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tabLst>
                          <a:tab pos="228600" algn="dec"/>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228600" algn="dec"/>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228600" algn="dec"/>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228600" algn="dec"/>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228600" algn="dec"/>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228600" algn="dec"/>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228600" algn="dec"/>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228600" algn="dec"/>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228600" algn="dec"/>
                        </a:tabLst>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2225"/>
                        </a:spcBef>
                        <a:spcAft>
                          <a:spcPts val="1925"/>
                        </a:spcAft>
                        <a:buClrTx/>
                        <a:buSzTx/>
                        <a:buFontTx/>
                        <a:buNone/>
                        <a:tabLst>
                          <a:tab pos="228600" algn="dec"/>
                        </a:tabLst>
                      </a:pPr>
                      <a:r>
                        <a:rPr kumimoji="0" lang="fr-FR" altLang="fr-FR" sz="1200" b="0" i="0" u="none" strike="noStrike" cap="none" normalizeH="0" baseline="0" smtClean="0">
                          <a:ln>
                            <a:noFill/>
                          </a:ln>
                          <a:solidFill>
                            <a:srgbClr val="000000"/>
                          </a:solidFill>
                          <a:effectLst/>
                          <a:latin typeface="Calibri" panose="020F0502020204030204" pitchFamily="34" charset="0"/>
                        </a:rPr>
                        <a:t>1,70</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988"/>
                        </a:lnSpc>
                        <a:spcBef>
                          <a:spcPts val="2225"/>
                        </a:spcBef>
                        <a:spcAft>
                          <a:spcPts val="1913"/>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1,90</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988"/>
                        </a:lnSpc>
                        <a:spcBef>
                          <a:spcPts val="2225"/>
                        </a:spcBef>
                        <a:spcAft>
                          <a:spcPts val="1913"/>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 1,52-2,37]</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tabLst>
                          <a:tab pos="136525" algn="dec"/>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36525" algn="dec"/>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36525" algn="dec"/>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36525" algn="dec"/>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36525" algn="dec"/>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36525" algn="dec"/>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36525" algn="dec"/>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36525" algn="dec"/>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36525" algn="dec"/>
                        </a:tabLst>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2225"/>
                        </a:spcBef>
                        <a:spcAft>
                          <a:spcPts val="1925"/>
                        </a:spcAft>
                        <a:buClrTx/>
                        <a:buSzTx/>
                        <a:buFontTx/>
                        <a:buNone/>
                        <a:tabLst>
                          <a:tab pos="136525" algn="dec"/>
                        </a:tabLst>
                      </a:pPr>
                      <a:r>
                        <a:rPr kumimoji="0" lang="fr-FR" altLang="fr-FR" sz="1200" b="0" i="0" u="none" strike="noStrike" cap="none" normalizeH="0" baseline="0" smtClean="0">
                          <a:ln>
                            <a:noFill/>
                          </a:ln>
                          <a:solidFill>
                            <a:srgbClr val="000000"/>
                          </a:solidFill>
                          <a:effectLst/>
                          <a:latin typeface="Calibri" panose="020F0502020204030204" pitchFamily="34" charset="0"/>
                        </a:rPr>
                        <a:t>2,09</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tabLst>
                          <a:tab pos="273050" algn="dec"/>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273050" algn="dec"/>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273050" algn="dec"/>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273050" algn="dec"/>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273050" algn="dec"/>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273050" algn="dec"/>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273050" algn="dec"/>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273050" algn="dec"/>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273050" algn="dec"/>
                        </a:tabLst>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2225"/>
                        </a:spcBef>
                        <a:spcAft>
                          <a:spcPts val="1925"/>
                        </a:spcAft>
                        <a:buClrTx/>
                        <a:buSzTx/>
                        <a:buFontTx/>
                        <a:buNone/>
                        <a:tabLst>
                          <a:tab pos="273050" algn="dec"/>
                        </a:tabLst>
                      </a:pPr>
                      <a:r>
                        <a:rPr kumimoji="0" lang="fr-FR" altLang="fr-FR" sz="1200" b="0" i="0" u="none" strike="noStrike" cap="none" normalizeH="0" baseline="0" smtClean="0">
                          <a:ln>
                            <a:noFill/>
                          </a:ln>
                          <a:solidFill>
                            <a:srgbClr val="000000"/>
                          </a:solidFill>
                          <a:effectLst/>
                          <a:latin typeface="Calibri" panose="020F0502020204030204" pitchFamily="34" charset="0"/>
                        </a:rPr>
                        <a:t>2,31</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tabLst>
                          <a:tab pos="182563" algn="dec"/>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82563" algn="dec"/>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82563" algn="dec"/>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82563" algn="dec"/>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82563" algn="dec"/>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82563" algn="dec"/>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82563" algn="dec"/>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82563" algn="dec"/>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82563" algn="dec"/>
                        </a:tabLst>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2225"/>
                        </a:spcBef>
                        <a:spcAft>
                          <a:spcPts val="1925"/>
                        </a:spcAft>
                        <a:buClrTx/>
                        <a:buSzTx/>
                        <a:buFontTx/>
                        <a:buNone/>
                        <a:tabLst>
                          <a:tab pos="182563" algn="dec"/>
                        </a:tabLst>
                      </a:pPr>
                      <a:r>
                        <a:rPr kumimoji="0" lang="fr-FR" altLang="fr-FR" sz="1200" b="0" i="0" u="none" strike="noStrike" cap="none" normalizeH="0" baseline="0" smtClean="0">
                          <a:ln>
                            <a:noFill/>
                          </a:ln>
                          <a:solidFill>
                            <a:srgbClr val="000000"/>
                          </a:solidFill>
                          <a:effectLst/>
                          <a:latin typeface="Calibri" panose="020F0502020204030204" pitchFamily="34" charset="0"/>
                        </a:rPr>
                        <a:t>2,99</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988"/>
                        </a:lnSpc>
                        <a:spcBef>
                          <a:spcPts val="2225"/>
                        </a:spcBef>
                        <a:spcAft>
                          <a:spcPts val="1913"/>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 0,86-1,64]</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 </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53498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1625"/>
                        </a:lnSpc>
                        <a:spcBef>
                          <a:spcPct val="0"/>
                        </a:spcBef>
                        <a:spcAft>
                          <a:spcPts val="288"/>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Nombre</a:t>
                      </a:r>
                      <a:br>
                        <a:rPr kumimoji="0" lang="fr-FR" altLang="fr-FR" sz="1200" b="0" i="0" u="none" strike="noStrike" cap="none" normalizeH="0" baseline="0" smtClean="0">
                          <a:ln>
                            <a:noFill/>
                          </a:ln>
                          <a:solidFill>
                            <a:srgbClr val="000000"/>
                          </a:solidFill>
                          <a:effectLst/>
                          <a:latin typeface="Calibri" panose="020F0502020204030204" pitchFamily="34" charset="0"/>
                        </a:rPr>
                      </a:br>
                      <a:r>
                        <a:rPr kumimoji="0" lang="fr-FR" altLang="fr-FR" sz="1200" b="0" i="0" u="none" strike="noStrike" cap="none" normalizeH="0" baseline="0" smtClean="0">
                          <a:ln>
                            <a:noFill/>
                          </a:ln>
                          <a:solidFill>
                            <a:srgbClr val="000000"/>
                          </a:solidFill>
                          <a:effectLst/>
                          <a:latin typeface="Calibri" panose="020F0502020204030204" pitchFamily="34" charset="0"/>
                        </a:rPr>
                        <a:t>d'espèces</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1363"/>
                        </a:spcBef>
                        <a:spcAft>
                          <a:spcPts val="1213"/>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6</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1363"/>
                        </a:spcBef>
                        <a:spcAft>
                          <a:spcPts val="1213"/>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12</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1363"/>
                        </a:spcBef>
                        <a:spcAft>
                          <a:spcPts val="1213"/>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3</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988"/>
                        </a:lnSpc>
                        <a:spcBef>
                          <a:spcPts val="1363"/>
                        </a:spcBef>
                        <a:spcAft>
                          <a:spcPts val="1200"/>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 5-6]</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1363"/>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10</a:t>
                      </a:r>
                    </a:p>
                    <a:p>
                      <a:pPr marL="0" marR="0" lvl="0" indent="0" algn="ctr" defTabSz="914400" rtl="0" eaLnBrk="0" fontAlgn="base" latinLnBrk="0" hangingPunct="0">
                        <a:lnSpc>
                          <a:spcPts val="600"/>
                        </a:lnSpc>
                        <a:spcBef>
                          <a:spcPts val="613"/>
                        </a:spcBef>
                        <a:spcAft>
                          <a:spcPct val="0"/>
                        </a:spcAft>
                        <a:buClrTx/>
                        <a:buSzTx/>
                        <a:buFontTx/>
                        <a:buNone/>
                        <a:tabLst/>
                      </a:pP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1363"/>
                        </a:spcBef>
                        <a:spcAft>
                          <a:spcPts val="1213"/>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13</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1363"/>
                        </a:spcBef>
                        <a:spcAft>
                          <a:spcPts val="1213"/>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14</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988"/>
                        </a:lnSpc>
                        <a:spcBef>
                          <a:spcPts val="1363"/>
                        </a:spcBef>
                        <a:spcAft>
                          <a:spcPts val="1200"/>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 10-13]</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7000"/>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 </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52387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1213"/>
                        </a:lnSpc>
                        <a:spcBef>
                          <a:spcPct val="0"/>
                        </a:spcBef>
                        <a:spcAft>
                          <a:spcPts val="1075"/>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Taux recouvrement</a:t>
                      </a:r>
                      <a:br>
                        <a:rPr kumimoji="0" lang="fr-FR" altLang="fr-FR" sz="1200" b="0" i="0" u="none" strike="noStrike" cap="none" normalizeH="0" baseline="0" smtClean="0">
                          <a:ln>
                            <a:noFill/>
                          </a:ln>
                          <a:solidFill>
                            <a:srgbClr val="000000"/>
                          </a:solidFill>
                          <a:effectLst/>
                          <a:latin typeface="Calibri" panose="020F0502020204030204" pitchFamily="34" charset="0"/>
                        </a:rPr>
                      </a:br>
                      <a:r>
                        <a:rPr kumimoji="0" lang="fr-FR" altLang="fr-FR" sz="1200" b="0" i="0" u="none" strike="noStrike" cap="none" normalizeH="0" baseline="0" smtClean="0">
                          <a:ln>
                            <a:noFill/>
                          </a:ln>
                          <a:solidFill>
                            <a:srgbClr val="000000"/>
                          </a:solidFill>
                          <a:effectLst/>
                          <a:latin typeface="Calibri" panose="020F0502020204030204" pitchFamily="34" charset="0"/>
                        </a:rPr>
                        <a:t>du sol (%)</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tabLst>
                          <a:tab pos="136525" algn="dec"/>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36525" algn="dec"/>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36525" algn="dec"/>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36525" algn="dec"/>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36525" algn="dec"/>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36525" algn="dec"/>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36525" algn="dec"/>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36525" algn="dec"/>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36525" algn="dec"/>
                        </a:tabLst>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1250"/>
                        </a:spcBef>
                        <a:spcAft>
                          <a:spcPts val="1288"/>
                        </a:spcAft>
                        <a:buClrTx/>
                        <a:buSzTx/>
                        <a:buFontTx/>
                        <a:buNone/>
                        <a:tabLst>
                          <a:tab pos="136525" algn="dec"/>
                        </a:tabLst>
                      </a:pPr>
                      <a:r>
                        <a:rPr kumimoji="0" lang="fr-FR" altLang="fr-FR" sz="1200" b="0" i="0" u="none" strike="noStrike" cap="none" normalizeH="0" baseline="0" smtClean="0">
                          <a:ln>
                            <a:noFill/>
                          </a:ln>
                          <a:solidFill>
                            <a:srgbClr val="000000"/>
                          </a:solidFill>
                          <a:effectLst/>
                          <a:latin typeface="Calibri" panose="020F0502020204030204" pitchFamily="34" charset="0"/>
                        </a:rPr>
                        <a:t>10,25</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tabLst>
                          <a:tab pos="228600" algn="dec"/>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228600" algn="dec"/>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228600" algn="dec"/>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228600" algn="dec"/>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228600" algn="dec"/>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228600" algn="dec"/>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228600" algn="dec"/>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228600" algn="dec"/>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228600" algn="dec"/>
                        </a:tabLst>
                        <a:defRPr>
                          <a:solidFill>
                            <a:schemeClr val="tx1"/>
                          </a:solidFill>
                          <a:latin typeface="Calibri" panose="020F0502020204030204" pitchFamily="34" charset="0"/>
                        </a:defRPr>
                      </a:lvl9pPr>
                    </a:lstStyle>
                    <a:p>
                      <a:pPr marL="0" marR="0" lvl="0" indent="0" algn="ctr" defTabSz="914400" rtl="0" eaLnBrk="0" fontAlgn="base" latinLnBrk="0" hangingPunct="0">
                        <a:lnSpc>
                          <a:spcPts val="988"/>
                        </a:lnSpc>
                        <a:spcBef>
                          <a:spcPts val="1250"/>
                        </a:spcBef>
                        <a:spcAft>
                          <a:spcPts val="1275"/>
                        </a:spcAft>
                        <a:buClrTx/>
                        <a:buSzTx/>
                        <a:buFontTx/>
                        <a:buNone/>
                        <a:tabLst>
                          <a:tab pos="228600" algn="dec"/>
                        </a:tabLst>
                      </a:pPr>
                      <a:r>
                        <a:rPr kumimoji="0" lang="fr-FR" altLang="fr-FR" sz="1200" b="0" i="0" u="none" strike="noStrike" cap="none" normalizeH="0" baseline="0" smtClean="0">
                          <a:ln>
                            <a:noFill/>
                          </a:ln>
                          <a:solidFill>
                            <a:srgbClr val="000000"/>
                          </a:solidFill>
                          <a:effectLst/>
                          <a:latin typeface="Calibri" panose="020F0502020204030204" pitchFamily="34" charset="0"/>
                        </a:rPr>
                        <a:t>33,12</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1250"/>
                        </a:spcBef>
                        <a:spcAft>
                          <a:spcPts val="1288"/>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69,30</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988"/>
                        </a:lnSpc>
                        <a:spcBef>
                          <a:spcPts val="1250"/>
                        </a:spcBef>
                        <a:spcAft>
                          <a:spcPts val="1275"/>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 0-85]</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tabLst>
                          <a:tab pos="136525" algn="dec"/>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36525" algn="dec"/>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36525" algn="dec"/>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36525" algn="dec"/>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36525" algn="dec"/>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36525" algn="dec"/>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36525" algn="dec"/>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36525" algn="dec"/>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36525" algn="dec"/>
                        </a:tabLst>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1250"/>
                        </a:spcBef>
                        <a:spcAft>
                          <a:spcPts val="1288"/>
                        </a:spcAft>
                        <a:buClrTx/>
                        <a:buSzTx/>
                        <a:buFontTx/>
                        <a:buNone/>
                        <a:tabLst>
                          <a:tab pos="136525" algn="dec"/>
                        </a:tabLst>
                      </a:pPr>
                      <a:r>
                        <a:rPr kumimoji="0" lang="fr-FR" altLang="fr-FR" sz="1200" b="0" i="0" u="none" strike="noStrike" cap="none" normalizeH="0" baseline="0" smtClean="0">
                          <a:ln>
                            <a:noFill/>
                          </a:ln>
                          <a:solidFill>
                            <a:srgbClr val="000000"/>
                          </a:solidFill>
                          <a:effectLst/>
                          <a:latin typeface="Calibri" panose="020F0502020204030204" pitchFamily="34" charset="0"/>
                        </a:rPr>
                        <a:t>7,8</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tabLst>
                          <a:tab pos="273050" algn="dec"/>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273050" algn="dec"/>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273050" algn="dec"/>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273050" algn="dec"/>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273050" algn="dec"/>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273050" algn="dec"/>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273050" algn="dec"/>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273050" algn="dec"/>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273050" algn="dec"/>
                        </a:tabLst>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1250"/>
                        </a:spcBef>
                        <a:spcAft>
                          <a:spcPts val="1288"/>
                        </a:spcAft>
                        <a:buClrTx/>
                        <a:buSzTx/>
                        <a:buFontTx/>
                        <a:buNone/>
                        <a:tabLst>
                          <a:tab pos="273050" algn="dec"/>
                        </a:tabLst>
                      </a:pPr>
                      <a:r>
                        <a:rPr kumimoji="0" lang="fr-FR" altLang="fr-FR" sz="1200" b="0" i="0" u="none" strike="noStrike" cap="none" normalizeH="0" baseline="0" smtClean="0">
                          <a:ln>
                            <a:noFill/>
                          </a:ln>
                          <a:solidFill>
                            <a:srgbClr val="000000"/>
                          </a:solidFill>
                          <a:effectLst/>
                          <a:latin typeface="Calibri" panose="020F0502020204030204" pitchFamily="34" charset="0"/>
                        </a:rPr>
                        <a:t>15,24</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tabLst>
                          <a:tab pos="182563" algn="dec"/>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82563" algn="dec"/>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82563" algn="dec"/>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82563" algn="dec"/>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82563" algn="dec"/>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82563" algn="dec"/>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82563" algn="dec"/>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82563" algn="dec"/>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82563" algn="dec"/>
                        </a:tabLst>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1250"/>
                        </a:spcBef>
                        <a:spcAft>
                          <a:spcPts val="1288"/>
                        </a:spcAft>
                        <a:buClrTx/>
                        <a:buSzTx/>
                        <a:buFontTx/>
                        <a:buNone/>
                        <a:tabLst>
                          <a:tab pos="182563" algn="dec"/>
                        </a:tabLst>
                      </a:pPr>
                      <a:r>
                        <a:rPr kumimoji="0" lang="fr-FR" altLang="fr-FR" sz="1200" b="0" i="0" u="none" strike="noStrike" cap="none" normalizeH="0" baseline="0" smtClean="0">
                          <a:ln>
                            <a:noFill/>
                          </a:ln>
                          <a:solidFill>
                            <a:srgbClr val="000000"/>
                          </a:solidFill>
                          <a:effectLst/>
                          <a:latin typeface="Calibri" panose="020F0502020204030204" pitchFamily="34" charset="0"/>
                        </a:rPr>
                        <a:t>72,02</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988"/>
                        </a:lnSpc>
                        <a:spcBef>
                          <a:spcPts val="375"/>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 13,67‑</a:t>
                      </a:r>
                    </a:p>
                    <a:p>
                      <a:pPr marL="0" marR="0" lvl="0" indent="0" algn="ctr" defTabSz="914400" rtl="0" eaLnBrk="0" fontAlgn="base" latinLnBrk="0" hangingPunct="0">
                        <a:lnSpc>
                          <a:spcPts val="988"/>
                        </a:lnSpc>
                        <a:spcBef>
                          <a:spcPts val="750"/>
                        </a:spcBef>
                        <a:spcAft>
                          <a:spcPts val="400"/>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75,60]</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38258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1025"/>
                        </a:lnSpc>
                        <a:spcBef>
                          <a:spcPct val="0"/>
                        </a:spcBef>
                        <a:spcAft>
                          <a:spcPct val="0"/>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Taux interpénétration</a:t>
                      </a:r>
                    </a:p>
                    <a:p>
                      <a:pPr marL="0" marR="0" lvl="0" indent="0" algn="ctr" defTabSz="914400" rtl="0" eaLnBrk="0" fontAlgn="base" latinLnBrk="0" hangingPunct="0">
                        <a:lnSpc>
                          <a:spcPts val="1025"/>
                        </a:lnSpc>
                        <a:spcBef>
                          <a:spcPts val="450"/>
                        </a:spcBef>
                        <a:spcAft>
                          <a:spcPts val="13"/>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763"/>
                        </a:spcBef>
                        <a:spcAft>
                          <a:spcPts val="775"/>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1</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763"/>
                        </a:spcBef>
                        <a:spcAft>
                          <a:spcPts val="775"/>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8</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763"/>
                        </a:spcBef>
                        <a:spcAft>
                          <a:spcPts val="775"/>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17,5</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988"/>
                        </a:lnSpc>
                        <a:spcBef>
                          <a:spcPts val="763"/>
                        </a:spcBef>
                        <a:spcAft>
                          <a:spcPts val="763"/>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 0-11,5]</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tabLst>
                          <a:tab pos="136525" algn="dec"/>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36525" algn="dec"/>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36525" algn="dec"/>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36525" algn="dec"/>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36525" algn="dec"/>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36525" algn="dec"/>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36525" algn="dec"/>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36525" algn="dec"/>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36525" algn="dec"/>
                        </a:tabLst>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763"/>
                        </a:spcBef>
                        <a:spcAft>
                          <a:spcPts val="775"/>
                        </a:spcAft>
                        <a:buClrTx/>
                        <a:buSzTx/>
                        <a:buFontTx/>
                        <a:buNone/>
                        <a:tabLst>
                          <a:tab pos="136525" algn="dec"/>
                        </a:tabLst>
                      </a:pPr>
                      <a:r>
                        <a:rPr kumimoji="0" lang="fr-FR" altLang="fr-FR" sz="1200" b="0" i="0" u="none" strike="noStrike" cap="none" normalizeH="0" baseline="0" smtClean="0">
                          <a:ln>
                            <a:noFill/>
                          </a:ln>
                          <a:solidFill>
                            <a:srgbClr val="000000"/>
                          </a:solidFill>
                          <a:effectLst/>
                          <a:latin typeface="Calibri" panose="020F0502020204030204" pitchFamily="34" charset="0"/>
                        </a:rPr>
                        <a:t>0,9</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tabLst>
                          <a:tab pos="273050" algn="dec"/>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273050" algn="dec"/>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273050" algn="dec"/>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273050" algn="dec"/>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273050" algn="dec"/>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273050" algn="dec"/>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273050" algn="dec"/>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273050" algn="dec"/>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273050" algn="dec"/>
                        </a:tabLst>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763"/>
                        </a:spcBef>
                        <a:spcAft>
                          <a:spcPts val="775"/>
                        </a:spcAft>
                        <a:buClrTx/>
                        <a:buSzTx/>
                        <a:buFontTx/>
                        <a:buNone/>
                        <a:tabLst>
                          <a:tab pos="273050" algn="dec"/>
                        </a:tabLst>
                      </a:pPr>
                      <a:r>
                        <a:rPr kumimoji="0" lang="fr-FR" altLang="fr-FR" sz="1200" b="0" i="0" u="none" strike="noStrike" cap="none" normalizeH="0" baseline="0" smtClean="0">
                          <a:ln>
                            <a:noFill/>
                          </a:ln>
                          <a:solidFill>
                            <a:srgbClr val="000000"/>
                          </a:solidFill>
                          <a:effectLst/>
                          <a:latin typeface="Calibri" panose="020F0502020204030204" pitchFamily="34" charset="0"/>
                        </a:rPr>
                        <a:t>3,20</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tabLst>
                          <a:tab pos="182563" algn="dec"/>
                        </a:tabLst>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tabLst>
                          <a:tab pos="182563" algn="dec"/>
                        </a:tabLst>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tabLst>
                          <a:tab pos="182563" algn="dec"/>
                        </a:tabLst>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tabLst>
                          <a:tab pos="182563" algn="dec"/>
                        </a:tabLst>
                        <a:defRPr>
                          <a:solidFill>
                            <a:schemeClr val="tx1"/>
                          </a:solidFill>
                          <a:latin typeface="Calibri" panose="020F0502020204030204" pitchFamily="34" charset="0"/>
                        </a:defRPr>
                      </a:lvl4pPr>
                      <a:lvl5pPr marL="2057400" indent="-228600">
                        <a:spcBef>
                          <a:spcPct val="20000"/>
                        </a:spcBef>
                        <a:buFont typeface="Arial" panose="020B0604020202020204" pitchFamily="34" charset="0"/>
                        <a:tabLst>
                          <a:tab pos="182563" algn="dec"/>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tabLst>
                          <a:tab pos="182563" algn="dec"/>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tabLst>
                          <a:tab pos="182563" algn="dec"/>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tabLst>
                          <a:tab pos="182563" algn="dec"/>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tabLst>
                          <a:tab pos="182563" algn="dec"/>
                        </a:tabLst>
                        <a:defRPr>
                          <a:solidFill>
                            <a:schemeClr val="tx1"/>
                          </a:solidFill>
                          <a:latin typeface="Calibri" panose="020F0502020204030204" pitchFamily="34" charset="0"/>
                        </a:defRPr>
                      </a:lvl9pPr>
                    </a:lstStyle>
                    <a:p>
                      <a:pPr marL="0" marR="0" lvl="0" indent="0" algn="ctr" defTabSz="914400" rtl="0" eaLnBrk="0" fontAlgn="base" latinLnBrk="0" hangingPunct="0">
                        <a:lnSpc>
                          <a:spcPts val="975"/>
                        </a:lnSpc>
                        <a:spcBef>
                          <a:spcPts val="763"/>
                        </a:spcBef>
                        <a:spcAft>
                          <a:spcPts val="775"/>
                        </a:spcAft>
                        <a:buClrTx/>
                        <a:buSzTx/>
                        <a:buFontTx/>
                        <a:buNone/>
                        <a:tabLst>
                          <a:tab pos="182563" algn="dec"/>
                        </a:tabLst>
                      </a:pPr>
                      <a:r>
                        <a:rPr kumimoji="0" lang="fr-FR" altLang="fr-FR" sz="1200" b="0" i="0" u="none" strike="noStrike" cap="none" normalizeH="0" baseline="0" smtClean="0">
                          <a:ln>
                            <a:noFill/>
                          </a:ln>
                          <a:solidFill>
                            <a:srgbClr val="000000"/>
                          </a:solidFill>
                          <a:effectLst/>
                          <a:latin typeface="Calibri" panose="020F0502020204030204" pitchFamily="34" charset="0"/>
                        </a:rPr>
                        <a:t>19,80</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ts val="988"/>
                        </a:lnSpc>
                        <a:spcBef>
                          <a:spcPts val="763"/>
                        </a:spcBef>
                        <a:spcAft>
                          <a:spcPts val="763"/>
                        </a:spcAft>
                        <a:buClrTx/>
                        <a:buSzTx/>
                        <a:buFontTx/>
                        <a:buNone/>
                        <a:tabLst/>
                      </a:pPr>
                      <a:r>
                        <a:rPr kumimoji="0" lang="fr-FR" altLang="fr-FR" sz="1200" b="0" i="0" u="none" strike="noStrike" cap="none" normalizeH="0" baseline="0" smtClean="0">
                          <a:ln>
                            <a:noFill/>
                          </a:ln>
                          <a:solidFill>
                            <a:srgbClr val="000000"/>
                          </a:solidFill>
                          <a:effectLst/>
                          <a:latin typeface="Calibri" panose="020F0502020204030204" pitchFamily="34" charset="0"/>
                        </a:rPr>
                        <a:t>] 6,45-21]</a:t>
                      </a:r>
                      <a:endParaRPr kumimoji="0" lang="fr-FR" altLang="fr-FR" sz="12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bl>
          </a:graphicData>
        </a:graphic>
      </p:graphicFrame>
      <p:sp>
        <p:nvSpPr>
          <p:cNvPr id="41062" name="ZoneTexte 3"/>
          <p:cNvSpPr txBox="1">
            <a:spLocks noChangeArrowheads="1"/>
          </p:cNvSpPr>
          <p:nvPr/>
        </p:nvSpPr>
        <p:spPr bwMode="auto">
          <a:xfrm>
            <a:off x="217488" y="5840413"/>
            <a:ext cx="6985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200">
                <a:solidFill>
                  <a:srgbClr val="7030A0"/>
                </a:solidFill>
              </a:rPr>
              <a:t>Composantes agrobiologiques des jardins </a:t>
            </a:r>
            <a:r>
              <a:rPr lang="fr-FR" altLang="fr-FR" sz="1200" i="1">
                <a:solidFill>
                  <a:srgbClr val="7030A0"/>
                </a:solidFill>
              </a:rPr>
              <a:t>lakou</a:t>
            </a:r>
            <a:r>
              <a:rPr lang="fr-FR" altLang="fr-FR" sz="1200">
                <a:solidFill>
                  <a:srgbClr val="7030A0"/>
                </a:solidFill>
              </a:rPr>
              <a:t>. Source : Enquête Jean-Denis S. et Jean-Pierre D. (2011). </a:t>
            </a:r>
          </a:p>
        </p:txBody>
      </p:sp>
      <p:graphicFrame>
        <p:nvGraphicFramePr>
          <p:cNvPr id="9" name="Tableau 8"/>
          <p:cNvGraphicFramePr>
            <a:graphicFrameLocks noGrp="1"/>
          </p:cNvGraphicFramePr>
          <p:nvPr/>
        </p:nvGraphicFramePr>
        <p:xfrm>
          <a:off x="8122637" y="1124744"/>
          <a:ext cx="3662238" cy="2964086"/>
        </p:xfrm>
        <a:graphic>
          <a:graphicData uri="http://schemas.openxmlformats.org/drawingml/2006/table">
            <a:tbl>
              <a:tblPr>
                <a:tableStyleId>{5C22544A-7EE6-4342-B048-85BDC9FD1C3A}</a:tableStyleId>
              </a:tblPr>
              <a:tblGrid>
                <a:gridCol w="1314202"/>
                <a:gridCol w="485998"/>
                <a:gridCol w="432048"/>
                <a:gridCol w="432048"/>
                <a:gridCol w="432048"/>
                <a:gridCol w="565894"/>
              </a:tblGrid>
              <a:tr h="1144811">
                <a:tc>
                  <a:txBody>
                    <a:bodyPr/>
                    <a:lstStyle/>
                    <a:p>
                      <a:pPr algn="ctr" eaLnBrk="0" fontAlgn="base" hangingPunct="0">
                        <a:lnSpc>
                          <a:spcPct val="107000"/>
                        </a:lnSpc>
                        <a:spcAft>
                          <a:spcPts val="0"/>
                        </a:spcAft>
                      </a:pPr>
                      <a:r>
                        <a:rPr lang="fr-FR" sz="1400" dirty="0">
                          <a:effectLst/>
                          <a:latin typeface="+mn-lt"/>
                        </a:rPr>
                        <a:t> </a:t>
                      </a:r>
                      <a:r>
                        <a:rPr lang="fr-FR" sz="1400" spc="-60" dirty="0" smtClean="0">
                          <a:effectLst/>
                          <a:latin typeface="+mn-lt"/>
                        </a:rPr>
                        <a:t>Fonctions </a:t>
                      </a:r>
                      <a:r>
                        <a:rPr lang="fr-FR" sz="1400" spc="-60" dirty="0">
                          <a:effectLst/>
                          <a:latin typeface="+mn-lt"/>
                        </a:rPr>
                        <a:t>Jardin </a:t>
                      </a:r>
                      <a:r>
                        <a:rPr lang="fr-FR" sz="1400" i="1" spc="-60" dirty="0" err="1">
                          <a:effectLst/>
                          <a:latin typeface="+mn-lt"/>
                        </a:rPr>
                        <a:t>lakou</a:t>
                      </a:r>
                      <a:endParaRPr lang="fr-FR" sz="1400" i="1"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effectLst/>
                          <a:latin typeface="+mn-lt"/>
                          <a:ea typeface="Times New Roman" panose="02020603050405020304" pitchFamily="18" charset="0"/>
                        </a:rPr>
                        <a:t>Installation</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ts val="890"/>
                        </a:lnSpc>
                        <a:spcBef>
                          <a:spcPts val="4270"/>
                        </a:spcBef>
                        <a:spcAft>
                          <a:spcPts val="645"/>
                        </a:spcAft>
                      </a:pPr>
                      <a:r>
                        <a:rPr lang="fr-FR" sz="1400" dirty="0" smtClean="0">
                          <a:effectLst/>
                          <a:latin typeface="+mn-lt"/>
                          <a:ea typeface="Times New Roman" panose="02020603050405020304" pitchFamily="18" charset="0"/>
                        </a:rPr>
                        <a:t>Croissance</a:t>
                      </a:r>
                      <a:endParaRPr lang="fr-FR" sz="1400" dirty="0">
                        <a:effectLst/>
                        <a:latin typeface="+mn-lt"/>
                        <a:ea typeface="Times New Roman" panose="02020603050405020304" pitchFamily="18" charset="0"/>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ts val="960"/>
                        </a:lnSpc>
                        <a:spcBef>
                          <a:spcPts val="1800"/>
                        </a:spcBef>
                        <a:spcAft>
                          <a:spcPts val="2590"/>
                        </a:spcAft>
                      </a:pPr>
                      <a:endParaRPr lang="fr-FR" sz="1400" dirty="0">
                        <a:effectLst/>
                        <a:latin typeface="+mn-lt"/>
                        <a:ea typeface="Times New Roman" panose="02020603050405020304" pitchFamily="18" charset="0"/>
                      </a:endParaRPr>
                    </a:p>
                    <a:p>
                      <a:pPr algn="ctr" eaLnBrk="0" fontAlgn="base" hangingPunct="0">
                        <a:lnSpc>
                          <a:spcPct val="107000"/>
                        </a:lnSpc>
                        <a:spcAft>
                          <a:spcPts val="0"/>
                        </a:spcAft>
                      </a:pPr>
                      <a:r>
                        <a:rPr lang="fr-FR" sz="1400" dirty="0">
                          <a:effectLst/>
                          <a:latin typeface="+mn-lt"/>
                        </a:rPr>
                        <a:t> </a:t>
                      </a:r>
                      <a:r>
                        <a:rPr lang="fr-FR" sz="1400" dirty="0" smtClean="0">
                          <a:effectLst/>
                          <a:latin typeface="+mn-lt"/>
                        </a:rPr>
                        <a:t>Héritage</a:t>
                      </a:r>
                      <a:r>
                        <a:rPr lang="fr-FR" sz="1400" baseline="0" dirty="0" smtClean="0">
                          <a:effectLst/>
                          <a:latin typeface="+mn-lt"/>
                        </a:rPr>
                        <a:t> maintenu</a:t>
                      </a:r>
                      <a:endParaRPr lang="fr-FR" sz="1400" dirty="0">
                        <a:effectLst/>
                        <a:latin typeface="+mn-lt"/>
                        <a:ea typeface="Times New Roman" panose="02020603050405020304" pitchFamily="18" charset="0"/>
                      </a:endParaRPr>
                    </a:p>
                    <a:p>
                      <a:pPr algn="ctr" eaLnBrk="0" fontAlgn="base" hangingPunct="0">
                        <a:lnSpc>
                          <a:spcPct val="107000"/>
                        </a:lnSpc>
                        <a:spcAft>
                          <a:spcPts val="0"/>
                        </a:spcAft>
                      </a:pPr>
                      <a:r>
                        <a:rPr lang="fr-FR" sz="1400" dirty="0">
                          <a:effectLst/>
                          <a:latin typeface="+mn-lt"/>
                        </a:rPr>
                        <a:t> </a:t>
                      </a:r>
                      <a:endParaRPr lang="fr-FR" sz="1400" dirty="0">
                        <a:effectLst/>
                        <a:latin typeface="+mn-lt"/>
                        <a:ea typeface="Times New Roman" panose="02020603050405020304" pitchFamily="18" charset="0"/>
                      </a:endParaRPr>
                    </a:p>
                    <a:p>
                      <a:pPr algn="ctr" eaLnBrk="0" fontAlgn="base" hangingPunct="0">
                        <a:lnSpc>
                          <a:spcPct val="107000"/>
                        </a:lnSpc>
                        <a:spcAft>
                          <a:spcPts val="0"/>
                        </a:spcAft>
                      </a:pPr>
                      <a:r>
                        <a:rPr lang="fr-FR" sz="1400" dirty="0">
                          <a:effectLst/>
                          <a:latin typeface="+mn-lt"/>
                        </a:rPr>
                        <a:t> </a:t>
                      </a:r>
                      <a:endParaRPr lang="fr-FR" sz="1400" dirty="0">
                        <a:effectLst/>
                        <a:latin typeface="+mn-lt"/>
                        <a:ea typeface="Times New Roman" panose="02020603050405020304" pitchFamily="18" charset="0"/>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ct val="107000"/>
                        </a:lnSpc>
                        <a:spcAft>
                          <a:spcPts val="0"/>
                        </a:spcAft>
                      </a:pPr>
                      <a:r>
                        <a:rPr lang="fr-FR" sz="1400" dirty="0" smtClean="0">
                          <a:effectLst/>
                          <a:latin typeface="+mn-lt"/>
                        </a:rPr>
                        <a:t>Reprise</a:t>
                      </a:r>
                      <a:r>
                        <a:rPr lang="fr-FR" sz="1400" dirty="0">
                          <a:effectLst/>
                          <a:latin typeface="+mn-lt"/>
                        </a:rPr>
                        <a:t> </a:t>
                      </a:r>
                      <a:endParaRPr lang="fr-FR" sz="1400" dirty="0">
                        <a:effectLst/>
                        <a:latin typeface="+mn-lt"/>
                        <a:ea typeface="Times New Roman" panose="02020603050405020304" pitchFamily="18" charset="0"/>
                      </a:endParaRPr>
                    </a:p>
                    <a:p>
                      <a:pPr algn="ctr" eaLnBrk="0" fontAlgn="base" hangingPunct="0">
                        <a:lnSpc>
                          <a:spcPct val="107000"/>
                        </a:lnSpc>
                        <a:spcAft>
                          <a:spcPts val="0"/>
                        </a:spcAft>
                      </a:pPr>
                      <a:r>
                        <a:rPr lang="fr-FR" sz="1400" dirty="0">
                          <a:effectLst/>
                          <a:latin typeface="+mn-lt"/>
                        </a:rPr>
                        <a:t> </a:t>
                      </a:r>
                      <a:endParaRPr lang="fr-FR" sz="1400" dirty="0">
                        <a:effectLst/>
                        <a:latin typeface="+mn-lt"/>
                        <a:ea typeface="Times New Roman" panose="02020603050405020304" pitchFamily="18" charset="0"/>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algn="ctr" eaLnBrk="0" fontAlgn="base" hangingPunct="0">
                        <a:lnSpc>
                          <a:spcPts val="1105"/>
                        </a:lnSpc>
                        <a:spcBef>
                          <a:spcPts val="3455"/>
                        </a:spcBef>
                        <a:spcAft>
                          <a:spcPts val="690"/>
                        </a:spcAft>
                      </a:pPr>
                      <a:r>
                        <a:rPr lang="fr-FR" sz="1400" spc="-50" dirty="0">
                          <a:effectLst/>
                          <a:latin typeface="+mn-lt"/>
                        </a:rPr>
                        <a:t>Moyenne</a:t>
                      </a:r>
                      <a:endParaRPr lang="fr-FR" sz="1400" dirty="0">
                        <a:effectLst/>
                        <a:latin typeface="+mn-lt"/>
                        <a:ea typeface="Times New Roman" panose="02020603050405020304" pitchFamily="18" charset="0"/>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795">
                <a:tc>
                  <a:txBody>
                    <a:bodyPr/>
                    <a:lstStyle/>
                    <a:p>
                      <a:pPr marL="48895" algn="ctr" eaLnBrk="0" fontAlgn="base" hangingPunct="0">
                        <a:lnSpc>
                          <a:spcPts val="1325"/>
                        </a:lnSpc>
                        <a:spcBef>
                          <a:spcPts val="515"/>
                        </a:spcBef>
                        <a:spcAft>
                          <a:spcPts val="220"/>
                        </a:spcAft>
                      </a:pPr>
                      <a:r>
                        <a:rPr lang="fr-FR" sz="1400" spc="-5">
                          <a:effectLst/>
                          <a:latin typeface="+mn-lt"/>
                        </a:rPr>
                        <a:t>Autosuff. Alim.</a:t>
                      </a:r>
                      <a:endParaRPr lang="fr-FR" sz="140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27305" algn="ctr" eaLnBrk="0" fontAlgn="base" hangingPunct="0">
                        <a:lnSpc>
                          <a:spcPts val="1325"/>
                        </a:lnSpc>
                        <a:spcBef>
                          <a:spcPts val="430"/>
                        </a:spcBef>
                        <a:spcAft>
                          <a:spcPts val="305"/>
                        </a:spcAft>
                      </a:pPr>
                      <a:r>
                        <a:rPr lang="fr-FR" sz="1400" spc="-35" dirty="0" smtClean="0">
                          <a:effectLst/>
                          <a:latin typeface="+mn-lt"/>
                          <a:ea typeface="+mn-ea"/>
                        </a:rPr>
                        <a:t>13</a:t>
                      </a:r>
                      <a:endParaRPr lang="fr-FR" sz="14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27305" algn="ctr" eaLnBrk="0" fontAlgn="base" hangingPunct="0">
                        <a:lnSpc>
                          <a:spcPts val="1325"/>
                        </a:lnSpc>
                        <a:spcBef>
                          <a:spcPts val="430"/>
                        </a:spcBef>
                        <a:spcAft>
                          <a:spcPts val="305"/>
                        </a:spcAft>
                      </a:pPr>
                      <a:r>
                        <a:rPr lang="fr-FR" sz="1400" spc="-35" dirty="0">
                          <a:effectLst/>
                          <a:latin typeface="+mn-lt"/>
                        </a:rPr>
                        <a:t>28</a:t>
                      </a:r>
                      <a:endParaRPr lang="fr-FR" sz="14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27305" algn="ctr" eaLnBrk="0" fontAlgn="base" hangingPunct="0">
                        <a:lnSpc>
                          <a:spcPts val="1325"/>
                        </a:lnSpc>
                        <a:spcBef>
                          <a:spcPts val="405"/>
                        </a:spcBef>
                        <a:spcAft>
                          <a:spcPts val="330"/>
                        </a:spcAft>
                      </a:pPr>
                      <a:r>
                        <a:rPr lang="fr-FR" sz="1400" spc="-35">
                          <a:effectLst/>
                          <a:latin typeface="+mn-lt"/>
                        </a:rPr>
                        <a:t>28</a:t>
                      </a:r>
                      <a:endParaRPr lang="fr-FR" sz="140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3655" algn="ctr" eaLnBrk="0" fontAlgn="base" hangingPunct="0">
                        <a:lnSpc>
                          <a:spcPts val="1325"/>
                        </a:lnSpc>
                        <a:spcBef>
                          <a:spcPts val="385"/>
                        </a:spcBef>
                        <a:spcAft>
                          <a:spcPts val="350"/>
                        </a:spcAft>
                      </a:pPr>
                      <a:r>
                        <a:rPr lang="fr-FR" sz="1400" spc="-35">
                          <a:effectLst/>
                          <a:latin typeface="+mn-lt"/>
                        </a:rPr>
                        <a:t>35</a:t>
                      </a:r>
                      <a:endParaRPr lang="fr-FR" sz="140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ts val="1325"/>
                        </a:lnSpc>
                        <a:spcBef>
                          <a:spcPts val="360"/>
                        </a:spcBef>
                        <a:spcAft>
                          <a:spcPts val="375"/>
                        </a:spcAft>
                        <a:tabLst>
                          <a:tab pos="457200" algn="dec"/>
                        </a:tabLst>
                      </a:pPr>
                      <a:r>
                        <a:rPr lang="fr-FR" sz="1400" spc="-35" dirty="0">
                          <a:effectLst/>
                          <a:latin typeface="+mn-lt"/>
                        </a:rPr>
                        <a:t>25,8</a:t>
                      </a:r>
                      <a:endParaRPr lang="fr-FR" sz="14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905">
                <a:tc>
                  <a:txBody>
                    <a:bodyPr/>
                    <a:lstStyle/>
                    <a:p>
                      <a:pPr marL="48895" algn="ctr" eaLnBrk="0" fontAlgn="base" hangingPunct="0">
                        <a:lnSpc>
                          <a:spcPts val="1380"/>
                        </a:lnSpc>
                        <a:spcBef>
                          <a:spcPts val="445"/>
                        </a:spcBef>
                        <a:spcAft>
                          <a:spcPts val="165"/>
                        </a:spcAft>
                      </a:pPr>
                      <a:r>
                        <a:rPr lang="fr-FR" sz="1400" spc="-35" dirty="0" smtClean="0">
                          <a:effectLst/>
                          <a:latin typeface="+mn-lt"/>
                        </a:rPr>
                        <a:t>Auto-</a:t>
                      </a:r>
                      <a:r>
                        <a:rPr lang="fr-FR" sz="1400" spc="-35" dirty="0" err="1" smtClean="0">
                          <a:effectLst/>
                          <a:latin typeface="+mn-lt"/>
                        </a:rPr>
                        <a:t>approv</a:t>
                      </a:r>
                      <a:r>
                        <a:rPr lang="fr-FR" sz="1400" spc="-35" dirty="0">
                          <a:effectLst/>
                          <a:latin typeface="+mn-lt"/>
                        </a:rPr>
                        <a:t>.</a:t>
                      </a:r>
                      <a:endParaRPr lang="fr-FR" sz="14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27305" algn="ctr" eaLnBrk="0" fontAlgn="base" hangingPunct="0">
                        <a:lnSpc>
                          <a:spcPts val="1325"/>
                        </a:lnSpc>
                        <a:spcBef>
                          <a:spcPts val="360"/>
                        </a:spcBef>
                        <a:spcAft>
                          <a:spcPts val="305"/>
                        </a:spcAft>
                      </a:pPr>
                      <a:r>
                        <a:rPr lang="fr-FR" sz="1400" spc="-25" dirty="0" smtClean="0">
                          <a:effectLst/>
                          <a:latin typeface="+mn-lt"/>
                          <a:ea typeface="+mn-ea"/>
                        </a:rPr>
                        <a:t>18</a:t>
                      </a:r>
                      <a:endParaRPr lang="fr-FR" sz="14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27305" algn="ctr" eaLnBrk="0" fontAlgn="base" hangingPunct="0">
                        <a:lnSpc>
                          <a:spcPts val="1325"/>
                        </a:lnSpc>
                        <a:spcBef>
                          <a:spcPts val="360"/>
                        </a:spcBef>
                        <a:spcAft>
                          <a:spcPts val="305"/>
                        </a:spcAft>
                      </a:pPr>
                      <a:r>
                        <a:rPr lang="fr-FR" sz="1400" spc="-25" dirty="0">
                          <a:effectLst/>
                          <a:latin typeface="+mn-lt"/>
                        </a:rPr>
                        <a:t>34</a:t>
                      </a:r>
                      <a:endParaRPr lang="fr-FR" sz="14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27305" algn="ctr" eaLnBrk="0" fontAlgn="base" hangingPunct="0">
                        <a:lnSpc>
                          <a:spcPts val="1325"/>
                        </a:lnSpc>
                        <a:spcBef>
                          <a:spcPts val="340"/>
                        </a:spcBef>
                        <a:spcAft>
                          <a:spcPts val="325"/>
                        </a:spcAft>
                      </a:pPr>
                      <a:r>
                        <a:rPr lang="fr-FR" sz="1400" spc="-35" dirty="0">
                          <a:effectLst/>
                          <a:latin typeface="+mn-lt"/>
                        </a:rPr>
                        <a:t>30</a:t>
                      </a:r>
                      <a:endParaRPr lang="fr-FR" sz="14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3655" algn="ctr" eaLnBrk="0" fontAlgn="base" hangingPunct="0">
                        <a:lnSpc>
                          <a:spcPts val="1325"/>
                        </a:lnSpc>
                        <a:spcBef>
                          <a:spcPts val="315"/>
                        </a:spcBef>
                        <a:spcAft>
                          <a:spcPts val="350"/>
                        </a:spcAft>
                      </a:pPr>
                      <a:r>
                        <a:rPr lang="fr-FR" sz="1400" spc="-60">
                          <a:effectLst/>
                          <a:latin typeface="+mn-lt"/>
                        </a:rPr>
                        <a:t>11</a:t>
                      </a:r>
                      <a:endParaRPr lang="fr-FR" sz="140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ts val="1325"/>
                        </a:lnSpc>
                        <a:spcBef>
                          <a:spcPts val="270"/>
                        </a:spcBef>
                        <a:spcAft>
                          <a:spcPts val="395"/>
                        </a:spcAft>
                        <a:tabLst>
                          <a:tab pos="457200" algn="dec"/>
                        </a:tabLst>
                      </a:pPr>
                      <a:r>
                        <a:rPr lang="fr-FR" sz="1400" spc="-30" dirty="0">
                          <a:effectLst/>
                          <a:latin typeface="+mn-lt"/>
                        </a:rPr>
                        <a:t>24,4</a:t>
                      </a:r>
                      <a:endParaRPr lang="fr-FR" sz="14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2255">
                <a:tc>
                  <a:txBody>
                    <a:bodyPr/>
                    <a:lstStyle/>
                    <a:p>
                      <a:pPr marL="48895" algn="ctr" eaLnBrk="0" fontAlgn="base" hangingPunct="0">
                        <a:lnSpc>
                          <a:spcPts val="1345"/>
                        </a:lnSpc>
                        <a:spcBef>
                          <a:spcPts val="455"/>
                        </a:spcBef>
                        <a:spcAft>
                          <a:spcPts val="260"/>
                        </a:spcAft>
                      </a:pPr>
                      <a:r>
                        <a:rPr lang="fr-FR" sz="1400" spc="-15">
                          <a:effectLst/>
                          <a:latin typeface="+mn-lt"/>
                        </a:rPr>
                        <a:t>Lieu élevage</a:t>
                      </a:r>
                      <a:endParaRPr lang="fr-FR" sz="140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27305" algn="ctr" eaLnBrk="0" fontAlgn="base" hangingPunct="0">
                        <a:lnSpc>
                          <a:spcPts val="1325"/>
                        </a:lnSpc>
                        <a:spcBef>
                          <a:spcPts val="365"/>
                        </a:spcBef>
                        <a:spcAft>
                          <a:spcPts val="370"/>
                        </a:spcAft>
                      </a:pPr>
                      <a:r>
                        <a:rPr lang="fr-FR" sz="1400" dirty="0" smtClean="0">
                          <a:effectLst/>
                          <a:latin typeface="+mn-lt"/>
                          <a:ea typeface="+mn-ea"/>
                        </a:rPr>
                        <a:t>25</a:t>
                      </a:r>
                      <a:endParaRPr lang="fr-FR" sz="14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27305" algn="ctr" eaLnBrk="0" fontAlgn="base" hangingPunct="0">
                        <a:lnSpc>
                          <a:spcPts val="1325"/>
                        </a:lnSpc>
                        <a:spcBef>
                          <a:spcPts val="365"/>
                        </a:spcBef>
                        <a:spcAft>
                          <a:spcPts val="370"/>
                        </a:spcAft>
                      </a:pPr>
                      <a:r>
                        <a:rPr lang="fr-FR" sz="1400" dirty="0">
                          <a:effectLst/>
                          <a:latin typeface="+mn-lt"/>
                        </a:rPr>
                        <a:t>7</a:t>
                      </a:r>
                      <a:endParaRPr lang="fr-FR" sz="14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27305" algn="ctr" eaLnBrk="0" fontAlgn="base" hangingPunct="0">
                        <a:lnSpc>
                          <a:spcPts val="1325"/>
                        </a:lnSpc>
                        <a:spcBef>
                          <a:spcPts val="340"/>
                        </a:spcBef>
                        <a:spcAft>
                          <a:spcPts val="395"/>
                        </a:spcAft>
                      </a:pPr>
                      <a:r>
                        <a:rPr lang="fr-FR" sz="1400" spc="-50" dirty="0">
                          <a:effectLst/>
                          <a:latin typeface="+mn-lt"/>
                        </a:rPr>
                        <a:t>15</a:t>
                      </a:r>
                      <a:endParaRPr lang="fr-FR" sz="14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3655" algn="ctr" eaLnBrk="0" fontAlgn="base" hangingPunct="0">
                        <a:lnSpc>
                          <a:spcPts val="1325"/>
                        </a:lnSpc>
                        <a:spcBef>
                          <a:spcPts val="315"/>
                        </a:spcBef>
                        <a:spcAft>
                          <a:spcPts val="420"/>
                        </a:spcAft>
                      </a:pPr>
                      <a:r>
                        <a:rPr lang="fr-FR" sz="1400" spc="-50">
                          <a:effectLst/>
                          <a:latin typeface="+mn-lt"/>
                        </a:rPr>
                        <a:t>11</a:t>
                      </a:r>
                      <a:endParaRPr lang="fr-FR" sz="140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ts val="1330"/>
                        </a:lnSpc>
                        <a:spcBef>
                          <a:spcPts val="280"/>
                        </a:spcBef>
                        <a:spcAft>
                          <a:spcPts val="450"/>
                        </a:spcAft>
                        <a:tabLst>
                          <a:tab pos="457200" algn="dec"/>
                        </a:tabLst>
                      </a:pPr>
                      <a:r>
                        <a:rPr lang="fr-FR" sz="1400" spc="-40" dirty="0">
                          <a:effectLst/>
                          <a:latin typeface="+mn-lt"/>
                        </a:rPr>
                        <a:t>15,2</a:t>
                      </a:r>
                      <a:endParaRPr lang="fr-FR" sz="14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905">
                <a:tc>
                  <a:txBody>
                    <a:bodyPr/>
                    <a:lstStyle/>
                    <a:p>
                      <a:pPr marL="48895" algn="ctr" eaLnBrk="0" fontAlgn="base" hangingPunct="0">
                        <a:lnSpc>
                          <a:spcPts val="1325"/>
                        </a:lnSpc>
                        <a:spcBef>
                          <a:spcPts val="460"/>
                        </a:spcBef>
                        <a:spcAft>
                          <a:spcPts val="230"/>
                        </a:spcAft>
                      </a:pPr>
                      <a:r>
                        <a:rPr lang="fr-FR" sz="1400" spc="-15">
                          <a:effectLst/>
                          <a:latin typeface="+mn-lt"/>
                        </a:rPr>
                        <a:t>Loisir</a:t>
                      </a:r>
                      <a:endParaRPr lang="fr-FR" sz="140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27305" algn="ctr" eaLnBrk="0" fontAlgn="base" hangingPunct="0">
                        <a:lnSpc>
                          <a:spcPts val="1325"/>
                        </a:lnSpc>
                        <a:spcBef>
                          <a:spcPts val="360"/>
                        </a:spcBef>
                        <a:spcAft>
                          <a:spcPts val="330"/>
                        </a:spcAft>
                      </a:pPr>
                      <a:r>
                        <a:rPr lang="fr-FR" sz="1400" dirty="0">
                          <a:effectLst/>
                          <a:latin typeface="+mn-lt"/>
                          <a:ea typeface="+mn-ea"/>
                        </a:rPr>
                        <a:t>8</a:t>
                      </a:r>
                      <a:endParaRPr lang="fr-FR" sz="14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27305" algn="ctr" eaLnBrk="0" fontAlgn="base" hangingPunct="0">
                        <a:lnSpc>
                          <a:spcPts val="1325"/>
                        </a:lnSpc>
                        <a:spcBef>
                          <a:spcPts val="360"/>
                        </a:spcBef>
                        <a:spcAft>
                          <a:spcPts val="330"/>
                        </a:spcAft>
                      </a:pPr>
                      <a:r>
                        <a:rPr lang="fr-FR" sz="1400" dirty="0">
                          <a:effectLst/>
                          <a:latin typeface="+mn-lt"/>
                        </a:rPr>
                        <a:t>7</a:t>
                      </a:r>
                      <a:endParaRPr lang="fr-FR" sz="14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27305" algn="ctr" eaLnBrk="0" fontAlgn="base" hangingPunct="0">
                        <a:lnSpc>
                          <a:spcPts val="1325"/>
                        </a:lnSpc>
                        <a:spcBef>
                          <a:spcPts val="340"/>
                        </a:spcBef>
                        <a:spcAft>
                          <a:spcPts val="350"/>
                        </a:spcAft>
                      </a:pPr>
                      <a:r>
                        <a:rPr lang="fr-FR" sz="1400" dirty="0">
                          <a:effectLst/>
                          <a:latin typeface="+mn-lt"/>
                        </a:rPr>
                        <a:t>6</a:t>
                      </a:r>
                      <a:endParaRPr lang="fr-FR" sz="14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3655" algn="ctr" eaLnBrk="0" fontAlgn="base" hangingPunct="0">
                        <a:lnSpc>
                          <a:spcPts val="1325"/>
                        </a:lnSpc>
                        <a:spcBef>
                          <a:spcPts val="315"/>
                        </a:spcBef>
                        <a:spcAft>
                          <a:spcPts val="375"/>
                        </a:spcAft>
                      </a:pPr>
                      <a:r>
                        <a:rPr lang="fr-FR" sz="1400" spc="-30" dirty="0">
                          <a:effectLst/>
                          <a:latin typeface="+mn-lt"/>
                        </a:rPr>
                        <a:t>43</a:t>
                      </a:r>
                      <a:endParaRPr lang="fr-FR" sz="14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ts val="1325"/>
                        </a:lnSpc>
                        <a:spcBef>
                          <a:spcPts val="265"/>
                        </a:spcBef>
                        <a:spcAft>
                          <a:spcPts val="425"/>
                        </a:spcAft>
                        <a:tabLst>
                          <a:tab pos="457200" algn="dec"/>
                        </a:tabLst>
                      </a:pPr>
                      <a:r>
                        <a:rPr lang="fr-FR" sz="1400" spc="-35" dirty="0">
                          <a:effectLst/>
                          <a:latin typeface="+mn-lt"/>
                        </a:rPr>
                        <a:t>14,0</a:t>
                      </a:r>
                      <a:endParaRPr lang="fr-FR" sz="14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540">
                <a:tc>
                  <a:txBody>
                    <a:bodyPr/>
                    <a:lstStyle/>
                    <a:p>
                      <a:pPr marL="48895" algn="ctr" eaLnBrk="0" fontAlgn="base" hangingPunct="0">
                        <a:lnSpc>
                          <a:spcPts val="1325"/>
                        </a:lnSpc>
                        <a:spcBef>
                          <a:spcPts val="460"/>
                        </a:spcBef>
                        <a:spcAft>
                          <a:spcPts val="230"/>
                        </a:spcAft>
                      </a:pPr>
                      <a:r>
                        <a:rPr lang="fr-FR" sz="1400" spc="-25">
                          <a:effectLst/>
                          <a:latin typeface="+mn-lt"/>
                        </a:rPr>
                        <a:t>Revenus</a:t>
                      </a:r>
                      <a:endParaRPr lang="fr-FR" sz="140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27305" algn="ctr" eaLnBrk="0" fontAlgn="base" hangingPunct="0">
                        <a:lnSpc>
                          <a:spcPts val="1325"/>
                        </a:lnSpc>
                        <a:spcBef>
                          <a:spcPts val="365"/>
                        </a:spcBef>
                        <a:spcAft>
                          <a:spcPts val="325"/>
                        </a:spcAft>
                      </a:pPr>
                      <a:r>
                        <a:rPr lang="fr-FR" sz="1400" spc="-50" dirty="0" smtClean="0">
                          <a:effectLst/>
                          <a:latin typeface="+mn-lt"/>
                          <a:ea typeface="+mn-ea"/>
                        </a:rPr>
                        <a:t>24</a:t>
                      </a:r>
                      <a:endParaRPr lang="fr-FR" sz="14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27305" algn="ctr" eaLnBrk="0" fontAlgn="base" hangingPunct="0">
                        <a:lnSpc>
                          <a:spcPts val="1325"/>
                        </a:lnSpc>
                        <a:spcBef>
                          <a:spcPts val="365"/>
                        </a:spcBef>
                        <a:spcAft>
                          <a:spcPts val="325"/>
                        </a:spcAft>
                      </a:pPr>
                      <a:r>
                        <a:rPr lang="fr-FR" sz="1400" spc="-50" dirty="0">
                          <a:effectLst/>
                          <a:latin typeface="+mn-lt"/>
                        </a:rPr>
                        <a:t>12</a:t>
                      </a:r>
                      <a:endParaRPr lang="fr-FR" sz="14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27305" algn="ctr" eaLnBrk="0" fontAlgn="base" hangingPunct="0">
                        <a:lnSpc>
                          <a:spcPts val="1325"/>
                        </a:lnSpc>
                        <a:spcBef>
                          <a:spcPts val="340"/>
                        </a:spcBef>
                        <a:spcAft>
                          <a:spcPts val="350"/>
                        </a:spcAft>
                      </a:pPr>
                      <a:r>
                        <a:rPr lang="fr-FR" sz="1400" spc="-50" dirty="0">
                          <a:effectLst/>
                          <a:latin typeface="+mn-lt"/>
                        </a:rPr>
                        <a:t>16</a:t>
                      </a:r>
                      <a:endParaRPr lang="fr-FR" sz="14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3655" algn="ctr" eaLnBrk="0" fontAlgn="base" hangingPunct="0">
                        <a:lnSpc>
                          <a:spcPts val="1325"/>
                        </a:lnSpc>
                        <a:spcBef>
                          <a:spcPts val="315"/>
                        </a:spcBef>
                        <a:spcAft>
                          <a:spcPts val="375"/>
                        </a:spcAft>
                      </a:pPr>
                      <a:r>
                        <a:rPr lang="fr-FR" sz="1400" dirty="0">
                          <a:effectLst/>
                          <a:latin typeface="+mn-lt"/>
                        </a:rPr>
                        <a:t>0</a:t>
                      </a:r>
                      <a:endParaRPr lang="fr-FR" sz="14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ts val="1330"/>
                        </a:lnSpc>
                        <a:spcBef>
                          <a:spcPts val="280"/>
                        </a:spcBef>
                        <a:spcAft>
                          <a:spcPts val="405"/>
                        </a:spcAft>
                        <a:tabLst>
                          <a:tab pos="457200" algn="dec"/>
                        </a:tabLst>
                      </a:pPr>
                      <a:r>
                        <a:rPr lang="fr-FR" sz="1400" spc="-40" dirty="0">
                          <a:effectLst/>
                          <a:latin typeface="+mn-lt"/>
                        </a:rPr>
                        <a:t>13,8</a:t>
                      </a:r>
                      <a:endParaRPr lang="fr-FR" sz="14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730">
                <a:tc>
                  <a:txBody>
                    <a:bodyPr/>
                    <a:lstStyle/>
                    <a:p>
                      <a:pPr marL="48895" algn="ctr" eaLnBrk="0" fontAlgn="base" hangingPunct="0">
                        <a:lnSpc>
                          <a:spcPts val="1325"/>
                        </a:lnSpc>
                        <a:spcBef>
                          <a:spcPts val="500"/>
                        </a:spcBef>
                        <a:spcAft>
                          <a:spcPts val="115"/>
                        </a:spcAft>
                      </a:pPr>
                      <a:r>
                        <a:rPr lang="fr-FR" sz="1400" spc="5">
                          <a:effectLst/>
                          <a:latin typeface="+mn-lt"/>
                        </a:rPr>
                        <a:t>Protection</a:t>
                      </a:r>
                      <a:endParaRPr lang="fr-FR" sz="140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27305" algn="ctr" eaLnBrk="0" fontAlgn="base" hangingPunct="0">
                        <a:lnSpc>
                          <a:spcPts val="1325"/>
                        </a:lnSpc>
                        <a:spcBef>
                          <a:spcPts val="405"/>
                        </a:spcBef>
                        <a:spcAft>
                          <a:spcPts val="210"/>
                        </a:spcAft>
                      </a:pPr>
                      <a:r>
                        <a:rPr lang="fr-FR" sz="1400" spc="-60" dirty="0">
                          <a:effectLst/>
                          <a:latin typeface="+mn-lt"/>
                        </a:rPr>
                        <a:t>12</a:t>
                      </a:r>
                      <a:endParaRPr lang="fr-FR" sz="14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27305" algn="ctr" eaLnBrk="0" fontAlgn="base" hangingPunct="0">
                        <a:lnSpc>
                          <a:spcPts val="1325"/>
                        </a:lnSpc>
                        <a:spcBef>
                          <a:spcPts val="405"/>
                        </a:spcBef>
                        <a:spcAft>
                          <a:spcPts val="210"/>
                        </a:spcAft>
                      </a:pPr>
                      <a:r>
                        <a:rPr lang="fr-FR" sz="1400" spc="-60" dirty="0">
                          <a:effectLst/>
                          <a:latin typeface="+mn-lt"/>
                        </a:rPr>
                        <a:t>12</a:t>
                      </a:r>
                      <a:endParaRPr lang="fr-FR" sz="14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27305" algn="ctr" eaLnBrk="0" fontAlgn="base" hangingPunct="0">
                        <a:lnSpc>
                          <a:spcPts val="1325"/>
                        </a:lnSpc>
                        <a:spcBef>
                          <a:spcPts val="385"/>
                        </a:spcBef>
                        <a:spcAft>
                          <a:spcPts val="230"/>
                        </a:spcAft>
                      </a:pPr>
                      <a:r>
                        <a:rPr lang="fr-FR" sz="1400" dirty="0">
                          <a:effectLst/>
                          <a:latin typeface="+mn-lt"/>
                        </a:rPr>
                        <a:t>5</a:t>
                      </a:r>
                      <a:endParaRPr lang="fr-FR" sz="14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3655" algn="ctr" eaLnBrk="0" fontAlgn="base" hangingPunct="0">
                        <a:lnSpc>
                          <a:spcPts val="1300"/>
                        </a:lnSpc>
                        <a:spcBef>
                          <a:spcPts val="380"/>
                        </a:spcBef>
                        <a:spcAft>
                          <a:spcPts val="260"/>
                        </a:spcAft>
                      </a:pPr>
                      <a:r>
                        <a:rPr lang="fr-FR" sz="1400" dirty="0">
                          <a:effectLst/>
                          <a:latin typeface="+mn-lt"/>
                        </a:rPr>
                        <a:t>0</a:t>
                      </a:r>
                      <a:endParaRPr lang="fr-FR" sz="14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eaLnBrk="0" fontAlgn="base" hangingPunct="0">
                        <a:lnSpc>
                          <a:spcPts val="1300"/>
                        </a:lnSpc>
                        <a:spcBef>
                          <a:spcPts val="330"/>
                        </a:spcBef>
                        <a:spcAft>
                          <a:spcPts val="310"/>
                        </a:spcAft>
                        <a:tabLst>
                          <a:tab pos="457200" algn="dec"/>
                        </a:tabLst>
                      </a:pPr>
                      <a:r>
                        <a:rPr lang="fr-FR" sz="1400" spc="-40" dirty="0">
                          <a:effectLst/>
                          <a:latin typeface="+mn-lt"/>
                        </a:rPr>
                        <a:t>6,8</a:t>
                      </a:r>
                      <a:endParaRPr lang="fr-FR" sz="14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145">
                <a:tc>
                  <a:txBody>
                    <a:bodyPr/>
                    <a:lstStyle/>
                    <a:p>
                      <a:pPr marL="48895" algn="ctr" eaLnBrk="0" fontAlgn="base" hangingPunct="0">
                        <a:lnSpc>
                          <a:spcPts val="1380"/>
                        </a:lnSpc>
                        <a:spcBef>
                          <a:spcPts val="505"/>
                        </a:spcBef>
                        <a:spcAft>
                          <a:spcPts val="225"/>
                        </a:spcAft>
                      </a:pPr>
                      <a:r>
                        <a:rPr lang="fr-FR" sz="1400" spc="-70">
                          <a:effectLst/>
                          <a:latin typeface="+mn-lt"/>
                        </a:rPr>
                        <a:t>Total</a:t>
                      </a:r>
                      <a:endParaRPr lang="fr-FR" sz="140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27305" algn="ctr" eaLnBrk="0" fontAlgn="base" hangingPunct="0">
                        <a:lnSpc>
                          <a:spcPts val="1380"/>
                        </a:lnSpc>
                        <a:spcBef>
                          <a:spcPts val="410"/>
                        </a:spcBef>
                        <a:spcAft>
                          <a:spcPts val="320"/>
                        </a:spcAft>
                      </a:pPr>
                      <a:r>
                        <a:rPr lang="fr-FR" sz="1400" spc="-95" dirty="0">
                          <a:effectLst/>
                          <a:latin typeface="+mn-lt"/>
                        </a:rPr>
                        <a:t>100</a:t>
                      </a:r>
                      <a:endParaRPr lang="fr-FR" sz="14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27305" algn="ctr" eaLnBrk="0" fontAlgn="base" hangingPunct="0">
                        <a:lnSpc>
                          <a:spcPts val="1380"/>
                        </a:lnSpc>
                        <a:spcBef>
                          <a:spcPts val="410"/>
                        </a:spcBef>
                        <a:spcAft>
                          <a:spcPts val="320"/>
                        </a:spcAft>
                      </a:pPr>
                      <a:r>
                        <a:rPr lang="fr-FR" sz="1400" spc="-95" dirty="0">
                          <a:effectLst/>
                          <a:latin typeface="+mn-lt"/>
                        </a:rPr>
                        <a:t>100</a:t>
                      </a:r>
                      <a:endParaRPr lang="fr-FR" sz="14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27305" algn="ctr" eaLnBrk="0" fontAlgn="base" hangingPunct="0">
                        <a:lnSpc>
                          <a:spcPts val="1380"/>
                        </a:lnSpc>
                        <a:spcBef>
                          <a:spcPts val="385"/>
                        </a:spcBef>
                        <a:spcAft>
                          <a:spcPts val="345"/>
                        </a:spcAft>
                      </a:pPr>
                      <a:r>
                        <a:rPr lang="fr-FR" sz="1400" spc="-95">
                          <a:effectLst/>
                          <a:latin typeface="+mn-lt"/>
                        </a:rPr>
                        <a:t>100</a:t>
                      </a:r>
                      <a:endParaRPr lang="fr-FR" sz="140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3655" algn="ctr" eaLnBrk="0" fontAlgn="base" hangingPunct="0">
                        <a:lnSpc>
                          <a:spcPts val="1380"/>
                        </a:lnSpc>
                        <a:spcBef>
                          <a:spcPts val="360"/>
                        </a:spcBef>
                        <a:spcAft>
                          <a:spcPts val="370"/>
                        </a:spcAft>
                      </a:pPr>
                      <a:r>
                        <a:rPr lang="fr-FR" sz="1400" spc="-95" dirty="0">
                          <a:effectLst/>
                          <a:latin typeface="+mn-lt"/>
                        </a:rPr>
                        <a:t>100</a:t>
                      </a:r>
                      <a:endParaRPr lang="fr-FR" sz="14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63500" algn="ctr" eaLnBrk="0" fontAlgn="base" hangingPunct="0">
                        <a:lnSpc>
                          <a:spcPts val="1380"/>
                        </a:lnSpc>
                        <a:spcBef>
                          <a:spcPts val="310"/>
                        </a:spcBef>
                        <a:spcAft>
                          <a:spcPts val="420"/>
                        </a:spcAft>
                      </a:pPr>
                      <a:r>
                        <a:rPr lang="fr-FR" sz="1400" spc="-100" dirty="0">
                          <a:effectLst/>
                          <a:latin typeface="+mn-lt"/>
                        </a:rPr>
                        <a:t>100</a:t>
                      </a:r>
                      <a:endParaRPr lang="fr-FR" sz="1400" dirty="0">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1064" name="ZoneTexte 9"/>
          <p:cNvSpPr txBox="1">
            <a:spLocks noChangeArrowheads="1"/>
          </p:cNvSpPr>
          <p:nvPr/>
        </p:nvSpPr>
        <p:spPr bwMode="auto">
          <a:xfrm>
            <a:off x="7967663" y="4149725"/>
            <a:ext cx="40322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400">
                <a:solidFill>
                  <a:srgbClr val="7030A0"/>
                </a:solidFill>
              </a:rPr>
              <a:t>Fonctions du jardin </a:t>
            </a:r>
            <a:r>
              <a:rPr lang="fr-FR" altLang="fr-FR" sz="1400" i="1">
                <a:solidFill>
                  <a:srgbClr val="7030A0"/>
                </a:solidFill>
              </a:rPr>
              <a:t>lakou</a:t>
            </a:r>
            <a:endParaRPr lang="fr-FR" altLang="fr-FR" sz="1400">
              <a:solidFill>
                <a:srgbClr val="7030A0"/>
              </a:solidFill>
            </a:endParaRPr>
          </a:p>
          <a:p>
            <a:pPr algn="ctr">
              <a:spcBef>
                <a:spcPct val="0"/>
              </a:spcBef>
              <a:buFontTx/>
              <a:buNone/>
            </a:pPr>
            <a:r>
              <a:rPr lang="fr-FR" altLang="fr-FR" sz="1400">
                <a:solidFill>
                  <a:srgbClr val="7030A0"/>
                </a:solidFill>
              </a:rPr>
              <a:t>Source : MDC, Niveau 2 et entretiens semi-directi</a:t>
            </a:r>
            <a:r>
              <a:rPr lang="fr-FR" altLang="fr-FR" sz="1200">
                <a:solidFill>
                  <a:srgbClr val="7030A0"/>
                </a:solidFill>
              </a:rPr>
              <a:t>fs.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u numéro de diapositive 1"/>
          <p:cNvSpPr>
            <a:spLocks noGrp="1"/>
          </p:cNvSpPr>
          <p:nvPr>
            <p:ph type="sldNum" sz="quarter" idx="12"/>
          </p:nvPr>
        </p:nvSpPr>
        <p:spPr bwMode="auto">
          <a:xfrm>
            <a:off x="11064875" y="155575"/>
            <a:ext cx="73025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D74131B-E45A-4514-BE67-B0FE60195B6A}" type="slidenum">
              <a:rPr lang="fr-FR" altLang="fr-FR" sz="1200" smtClean="0">
                <a:solidFill>
                  <a:srgbClr val="898989"/>
                </a:solidFill>
              </a:rPr>
              <a:pPr>
                <a:spcBef>
                  <a:spcPct val="0"/>
                </a:spcBef>
                <a:buFontTx/>
                <a:buNone/>
              </a:pPr>
              <a:t>38</a:t>
            </a:fld>
            <a:endParaRPr lang="fr-FR" altLang="fr-FR" sz="1200" smtClean="0">
              <a:solidFill>
                <a:srgbClr val="898989"/>
              </a:solidFill>
            </a:endParaRPr>
          </a:p>
        </p:txBody>
      </p:sp>
      <p:sp>
        <p:nvSpPr>
          <p:cNvPr id="41987" name="WordArt 2"/>
          <p:cNvSpPr>
            <a:spLocks noChangeArrowheads="1" noChangeShapeType="1" noTextEdit="1"/>
          </p:cNvSpPr>
          <p:nvPr/>
        </p:nvSpPr>
        <p:spPr bwMode="auto">
          <a:xfrm>
            <a:off x="1774825" y="155575"/>
            <a:ext cx="8713788" cy="360363"/>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41988" name="Rectangle 5"/>
          <p:cNvSpPr>
            <a:spLocks noChangeArrowheads="1"/>
          </p:cNvSpPr>
          <p:nvPr/>
        </p:nvSpPr>
        <p:spPr bwMode="auto">
          <a:xfrm>
            <a:off x="192088" y="620713"/>
            <a:ext cx="11807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rPr>
              <a:t>9) </a:t>
            </a:r>
            <a:r>
              <a:rPr lang="fr-FR" altLang="fr-FR" sz="1800" b="1" u="sng">
                <a:solidFill>
                  <a:srgbClr val="6600CC"/>
                </a:solidFill>
              </a:rPr>
              <a:t>Solution des jardins lakou ou jardin créole ou jardins de case à Haïti</a:t>
            </a:r>
            <a:r>
              <a:rPr lang="fr-FR" altLang="fr-FR" sz="1800" b="1">
                <a:solidFill>
                  <a:srgbClr val="6600CC"/>
                </a:solidFill>
              </a:rPr>
              <a:t> (suite) </a:t>
            </a:r>
            <a:r>
              <a:rPr lang="fr-FR" altLang="fr-FR" sz="1800">
                <a:solidFill>
                  <a:srgbClr val="7030A0"/>
                </a:solidFill>
              </a:rPr>
              <a:t>: </a:t>
            </a:r>
          </a:p>
        </p:txBody>
      </p:sp>
      <p:sp>
        <p:nvSpPr>
          <p:cNvPr id="41989" name="ZoneTexte 1"/>
          <p:cNvSpPr txBox="1">
            <a:spLocks noChangeArrowheads="1"/>
          </p:cNvSpPr>
          <p:nvPr/>
        </p:nvSpPr>
        <p:spPr bwMode="auto">
          <a:xfrm>
            <a:off x="3303588" y="5253038"/>
            <a:ext cx="40878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200">
                <a:solidFill>
                  <a:srgbClr val="7030A0"/>
                </a:solidFill>
              </a:rPr>
              <a:t>←↖↑ Source : </a:t>
            </a:r>
            <a:r>
              <a:rPr lang="fr-FR" altLang="fr-FR" sz="1200" i="1">
                <a:solidFill>
                  <a:srgbClr val="7030A0"/>
                </a:solidFill>
              </a:rPr>
              <a:t>Le jardin lakou en Haïti : ses fonctions, son évolution, ses enseignements</a:t>
            </a:r>
            <a:r>
              <a:rPr lang="fr-FR" altLang="fr-FR" sz="1200">
                <a:solidFill>
                  <a:srgbClr val="7030A0"/>
                </a:solidFill>
              </a:rPr>
              <a:t>, </a:t>
            </a:r>
            <a:r>
              <a:rPr lang="fr-FR" altLang="fr-FR" sz="1200">
                <a:solidFill>
                  <a:srgbClr val="7030A0"/>
                </a:solidFill>
                <a:hlinkClick r:id="rId2"/>
              </a:rPr>
              <a:t>http://devag.tropical-agroecology.org/images/Devag/pdf/conference/fr/Deva-0512-24.pdf</a:t>
            </a:r>
            <a:r>
              <a:rPr lang="fr-FR" altLang="fr-FR" sz="1200">
                <a:solidFill>
                  <a:srgbClr val="7030A0"/>
                </a:solidFill>
              </a:rPr>
              <a:t> </a:t>
            </a:r>
          </a:p>
        </p:txBody>
      </p:sp>
      <p:sp>
        <p:nvSpPr>
          <p:cNvPr id="41990" name="ZoneTexte 6"/>
          <p:cNvSpPr txBox="1">
            <a:spLocks noChangeArrowheads="1"/>
          </p:cNvSpPr>
          <p:nvPr/>
        </p:nvSpPr>
        <p:spPr bwMode="auto">
          <a:xfrm>
            <a:off x="192088" y="1125538"/>
            <a:ext cx="2693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a:solidFill>
                  <a:srgbClr val="7030A0"/>
                </a:solidFill>
              </a:rPr>
              <a:t>Gestion des jardins </a:t>
            </a:r>
            <a:r>
              <a:rPr lang="fr-FR" altLang="fr-FR" sz="1800" i="1">
                <a:solidFill>
                  <a:srgbClr val="7030A0"/>
                </a:solidFill>
              </a:rPr>
              <a:t>lakou</a:t>
            </a:r>
            <a:r>
              <a:rPr lang="fr-FR" altLang="fr-FR" sz="1800">
                <a:solidFill>
                  <a:srgbClr val="7030A0"/>
                </a:solidFill>
              </a:rPr>
              <a:t> : </a:t>
            </a:r>
            <a:endParaRPr lang="fr-FR" altLang="fr-FR" sz="1800" i="1">
              <a:solidFill>
                <a:srgbClr val="7030A0"/>
              </a:solidFill>
            </a:endParaRPr>
          </a:p>
        </p:txBody>
      </p:sp>
      <p:pic>
        <p:nvPicPr>
          <p:cNvPr id="41991"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963" y="1601788"/>
            <a:ext cx="2881312"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ZoneTexte 8"/>
          <p:cNvSpPr txBox="1">
            <a:spLocks noChangeArrowheads="1"/>
          </p:cNvSpPr>
          <p:nvPr/>
        </p:nvSpPr>
        <p:spPr bwMode="auto">
          <a:xfrm>
            <a:off x="0" y="3670300"/>
            <a:ext cx="34671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400">
                <a:solidFill>
                  <a:srgbClr val="7030A0"/>
                </a:solidFill>
              </a:rPr>
              <a:t>↑ Réceptacle et fournisseur de matière organique</a:t>
            </a:r>
            <a:r>
              <a:rPr lang="fr-FR" altLang="fr-FR" sz="1200">
                <a:solidFill>
                  <a:srgbClr val="7030A0"/>
                </a:solidFill>
              </a:rPr>
              <a:t>. Source : S. Jean-Denis (2011)</a:t>
            </a:r>
          </a:p>
        </p:txBody>
      </p:sp>
      <p:sp>
        <p:nvSpPr>
          <p:cNvPr id="41993" name="ZoneTexte 9"/>
          <p:cNvSpPr txBox="1">
            <a:spLocks noChangeArrowheads="1"/>
          </p:cNvSpPr>
          <p:nvPr/>
        </p:nvSpPr>
        <p:spPr bwMode="auto">
          <a:xfrm>
            <a:off x="3375025" y="3803650"/>
            <a:ext cx="42656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400">
                <a:solidFill>
                  <a:srgbClr val="7030A0"/>
                </a:solidFill>
              </a:rPr>
              <a:t>↑ Gestion de la santé des plantes :</a:t>
            </a:r>
          </a:p>
          <a:p>
            <a:pPr>
              <a:spcBef>
                <a:spcPct val="0"/>
              </a:spcBef>
              <a:buFontTx/>
              <a:buNone/>
            </a:pPr>
            <a:endParaRPr lang="fr-FR" altLang="fr-FR" sz="1400">
              <a:solidFill>
                <a:srgbClr val="7030A0"/>
              </a:solidFill>
            </a:endParaRPr>
          </a:p>
          <a:p>
            <a:pPr>
              <a:spcBef>
                <a:spcPct val="0"/>
              </a:spcBef>
              <a:buFontTx/>
              <a:buNone/>
            </a:pPr>
            <a:r>
              <a:rPr lang="fr-FR" altLang="fr-FR" sz="1400">
                <a:solidFill>
                  <a:srgbClr val="7030A0"/>
                </a:solidFill>
              </a:rPr>
              <a:t>Sans utilisation de produits phytoparmaceutiques</a:t>
            </a:r>
          </a:p>
          <a:p>
            <a:pPr>
              <a:spcBef>
                <a:spcPct val="0"/>
              </a:spcBef>
              <a:buFontTx/>
              <a:buNone/>
            </a:pPr>
            <a:r>
              <a:rPr lang="fr-FR" altLang="fr-FR" sz="1400">
                <a:solidFill>
                  <a:srgbClr val="7030A0"/>
                </a:solidFill>
              </a:rPr>
              <a:t>. Basée sur la cendre de bois</a:t>
            </a:r>
          </a:p>
          <a:p>
            <a:pPr>
              <a:spcBef>
                <a:spcPct val="0"/>
              </a:spcBef>
              <a:buFontTx/>
              <a:buNone/>
            </a:pPr>
            <a:r>
              <a:rPr lang="fr-FR" altLang="fr-FR" sz="1400">
                <a:solidFill>
                  <a:srgbClr val="7030A0"/>
                </a:solidFill>
              </a:rPr>
              <a:t>. Traitements thermiques</a:t>
            </a:r>
          </a:p>
          <a:p>
            <a:pPr>
              <a:spcBef>
                <a:spcPct val="0"/>
              </a:spcBef>
              <a:buFontTx/>
              <a:buNone/>
            </a:pPr>
            <a:r>
              <a:rPr lang="fr-FR" altLang="fr-FR" sz="1400">
                <a:solidFill>
                  <a:srgbClr val="7030A0"/>
                </a:solidFill>
              </a:rPr>
              <a:t>. Utilisation de plantes répulsives (</a:t>
            </a:r>
            <a:r>
              <a:rPr lang="fr-FR" altLang="fr-FR" sz="1400" i="1">
                <a:solidFill>
                  <a:srgbClr val="7030A0"/>
                </a:solidFill>
              </a:rPr>
              <a:t>Cedrela odorata</a:t>
            </a:r>
            <a:r>
              <a:rPr lang="fr-FR" altLang="fr-FR" sz="1400">
                <a:solidFill>
                  <a:srgbClr val="7030A0"/>
                </a:solidFill>
              </a:rPr>
              <a:t>) </a:t>
            </a:r>
            <a:r>
              <a:rPr lang="fr-FR" altLang="fr-FR" sz="1400">
                <a:solidFill>
                  <a:srgbClr val="008000"/>
                </a:solidFill>
              </a:rPr>
              <a:t>($)</a:t>
            </a:r>
            <a:endParaRPr lang="fr-FR" altLang="fr-FR" sz="1400">
              <a:solidFill>
                <a:srgbClr val="7030A0"/>
              </a:solidFill>
            </a:endParaRPr>
          </a:p>
        </p:txBody>
      </p:sp>
      <p:pic>
        <p:nvPicPr>
          <p:cNvPr id="41994" name="Imag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43275" y="1576388"/>
            <a:ext cx="4537075"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5" name="ZoneTexte 11"/>
          <p:cNvSpPr txBox="1">
            <a:spLocks noChangeArrowheads="1"/>
          </p:cNvSpPr>
          <p:nvPr/>
        </p:nvSpPr>
        <p:spPr bwMode="auto">
          <a:xfrm>
            <a:off x="8123238" y="3038475"/>
            <a:ext cx="38766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200">
                <a:solidFill>
                  <a:srgbClr val="7030A0"/>
                </a:solidFill>
              </a:rPr>
              <a:t>↑ Acajou amer ou acajou de</a:t>
            </a:r>
            <a:r>
              <a:rPr lang="fr-FR" altLang="fr-FR" sz="1200"/>
              <a:t> </a:t>
            </a:r>
            <a:r>
              <a:rPr lang="fr-FR" altLang="fr-FR" sz="1200">
                <a:hlinkClick r:id="rId5" tooltip="Guyane"/>
              </a:rPr>
              <a:t>Guyane</a:t>
            </a:r>
            <a:r>
              <a:rPr lang="fr-FR" altLang="fr-FR" sz="1200">
                <a:solidFill>
                  <a:srgbClr val="7030A0"/>
                </a:solidFill>
              </a:rPr>
              <a:t> (</a:t>
            </a:r>
            <a:r>
              <a:rPr lang="fr-FR" altLang="fr-FR" sz="1200" i="1">
                <a:solidFill>
                  <a:srgbClr val="7030A0"/>
                </a:solidFill>
              </a:rPr>
              <a:t>Cedrela odorata</a:t>
            </a:r>
            <a:r>
              <a:rPr lang="fr-FR" altLang="fr-FR" sz="1200">
                <a:solidFill>
                  <a:srgbClr val="7030A0"/>
                </a:solidFill>
              </a:rPr>
              <a:t>), plante de la famille des Méliacées des régions tropicales d'Amérique. Son bois de couleur brun foncé est de très grande qualité et est utilisé dans l'industrie du meuble </a:t>
            </a:r>
            <a:r>
              <a:rPr lang="fr-FR" altLang="fr-FR" sz="1200">
                <a:solidFill>
                  <a:srgbClr val="008000"/>
                </a:solidFill>
              </a:rPr>
              <a:t>($)</a:t>
            </a:r>
            <a:r>
              <a:rPr lang="fr-FR" altLang="fr-FR" sz="1200">
                <a:solidFill>
                  <a:srgbClr val="7030A0"/>
                </a:solidFill>
              </a:rPr>
              <a:t>.</a:t>
            </a:r>
          </a:p>
          <a:p>
            <a:pPr algn="ctr">
              <a:spcBef>
                <a:spcPct val="0"/>
              </a:spcBef>
              <a:buFontTx/>
              <a:buNone/>
            </a:pPr>
            <a:r>
              <a:rPr lang="fr-FR" altLang="fr-FR" sz="1200">
                <a:solidFill>
                  <a:srgbClr val="7030A0"/>
                </a:solidFill>
              </a:rPr>
              <a:t>Source : </a:t>
            </a:r>
            <a:r>
              <a:rPr lang="fr-FR" altLang="fr-FR" sz="1200">
                <a:solidFill>
                  <a:srgbClr val="7030A0"/>
                </a:solidFill>
                <a:hlinkClick r:id="rId6"/>
              </a:rPr>
              <a:t>http://fr.wikipedia.org/wiki/Cedrela_odorata</a:t>
            </a:r>
            <a:r>
              <a:rPr lang="fr-FR" altLang="fr-FR" sz="1200">
                <a:solidFill>
                  <a:srgbClr val="7030A0"/>
                </a:solidFill>
              </a:rPr>
              <a:t> </a:t>
            </a:r>
          </a:p>
        </p:txBody>
      </p:sp>
      <p:pic>
        <p:nvPicPr>
          <p:cNvPr id="41996" name="Imag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694863" y="814388"/>
            <a:ext cx="20859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7" name="Image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283575" y="863600"/>
            <a:ext cx="13239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8" name="Image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2863" y="4187825"/>
            <a:ext cx="3173412"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9" name="Image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640638" y="4522788"/>
            <a:ext cx="16097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0" name="ZoneTexte 17"/>
          <p:cNvSpPr txBox="1">
            <a:spLocks noChangeArrowheads="1"/>
          </p:cNvSpPr>
          <p:nvPr/>
        </p:nvSpPr>
        <p:spPr bwMode="auto">
          <a:xfrm>
            <a:off x="6167438" y="6102350"/>
            <a:ext cx="3867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200">
                <a:solidFill>
                  <a:srgbClr val="7030A0"/>
                </a:solidFill>
              </a:rPr>
              <a:t>Bois de Seman (</a:t>
            </a:r>
            <a:r>
              <a:rPr lang="fr-FR" altLang="fr-FR" sz="1200" i="1">
                <a:solidFill>
                  <a:srgbClr val="7030A0"/>
                </a:solidFill>
              </a:rPr>
              <a:t>Samanea saman </a:t>
            </a:r>
            <a:r>
              <a:rPr lang="fr-FR" altLang="fr-FR" sz="1200">
                <a:solidFill>
                  <a:srgbClr val="7030A0"/>
                </a:solidFill>
              </a:rPr>
              <a:t>ou </a:t>
            </a:r>
            <a:r>
              <a:rPr lang="fr-FR" altLang="fr-FR" sz="1200" i="1">
                <a:solidFill>
                  <a:srgbClr val="7030A0"/>
                </a:solidFill>
              </a:rPr>
              <a:t>Abizia seman</a:t>
            </a:r>
            <a:r>
              <a:rPr lang="fr-FR" altLang="fr-FR" sz="1200">
                <a:solidFill>
                  <a:srgbClr val="7030A0"/>
                </a:solidFill>
              </a:rPr>
              <a:t>) </a:t>
            </a:r>
            <a:r>
              <a:rPr lang="fr-FR" altLang="fr-FR" sz="1200">
                <a:solidFill>
                  <a:srgbClr val="008000"/>
                </a:solidFill>
              </a:rPr>
              <a:t>($)</a:t>
            </a:r>
            <a:r>
              <a:rPr lang="fr-FR" altLang="fr-FR" sz="1200">
                <a:solidFill>
                  <a:srgbClr val="7030A0"/>
                </a:solidFill>
              </a:rPr>
              <a:t>.  Source image : </a:t>
            </a:r>
            <a:r>
              <a:rPr lang="fr-FR" altLang="fr-FR" sz="1200">
                <a:solidFill>
                  <a:srgbClr val="7030A0"/>
                </a:solidFill>
                <a:hlinkClick r:id="rId11"/>
              </a:rPr>
              <a:t>http://www.sjtimber.com/Cenizaro--Samanea-Saman--Logs.html</a:t>
            </a:r>
            <a:r>
              <a:rPr lang="fr-FR" altLang="fr-FR" sz="1200">
                <a:solidFill>
                  <a:srgbClr val="7030A0"/>
                </a:solidFill>
              </a:rPr>
              <a:t> </a:t>
            </a:r>
          </a:p>
        </p:txBody>
      </p:sp>
      <p:pic>
        <p:nvPicPr>
          <p:cNvPr id="42001" name="Image 1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855200" y="4205288"/>
            <a:ext cx="2157413"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2" name="ZoneTexte 19"/>
          <p:cNvSpPr txBox="1">
            <a:spLocks noChangeArrowheads="1"/>
          </p:cNvSpPr>
          <p:nvPr/>
        </p:nvSpPr>
        <p:spPr bwMode="auto">
          <a:xfrm>
            <a:off x="9855200" y="5699125"/>
            <a:ext cx="21574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200">
                <a:solidFill>
                  <a:srgbClr val="7030A0"/>
                </a:solidFill>
              </a:rPr>
              <a:t>Bois de </a:t>
            </a:r>
            <a:r>
              <a:rPr lang="fr-FR" altLang="fr-FR" sz="1200" i="1">
                <a:solidFill>
                  <a:srgbClr val="7030A0"/>
                </a:solidFill>
              </a:rPr>
              <a:t>Cedrela odorata </a:t>
            </a:r>
            <a:r>
              <a:rPr lang="fr-FR" altLang="fr-FR" sz="1200">
                <a:solidFill>
                  <a:srgbClr val="008000"/>
                </a:solidFill>
              </a:rPr>
              <a:t>($)</a:t>
            </a:r>
            <a:r>
              <a:rPr lang="fr-FR" altLang="fr-FR" sz="1200">
                <a:solidFill>
                  <a:srgbClr val="7030A0"/>
                </a:solidFill>
              </a:rPr>
              <a:t>. Source image : Prota database. http://database.prota.org/PROTAhtml/Cedrela%20odorata_Fr.htm</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u numéro de diapositive 1"/>
          <p:cNvSpPr>
            <a:spLocks noGrp="1"/>
          </p:cNvSpPr>
          <p:nvPr>
            <p:ph type="sldNum" sz="quarter" idx="12"/>
          </p:nvPr>
        </p:nvSpPr>
        <p:spPr bwMode="auto">
          <a:xfrm>
            <a:off x="11064875" y="155575"/>
            <a:ext cx="73025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964DF80-6053-42A0-9B23-69CC5AC00FD0}" type="slidenum">
              <a:rPr lang="fr-FR" altLang="fr-FR" sz="1200" smtClean="0">
                <a:solidFill>
                  <a:srgbClr val="898989"/>
                </a:solidFill>
              </a:rPr>
              <a:pPr>
                <a:spcBef>
                  <a:spcPct val="0"/>
                </a:spcBef>
                <a:buFontTx/>
                <a:buNone/>
              </a:pPr>
              <a:t>39</a:t>
            </a:fld>
            <a:endParaRPr lang="fr-FR" altLang="fr-FR" sz="1200" smtClean="0">
              <a:solidFill>
                <a:srgbClr val="898989"/>
              </a:solidFill>
            </a:endParaRPr>
          </a:p>
        </p:txBody>
      </p:sp>
      <p:sp>
        <p:nvSpPr>
          <p:cNvPr id="43011" name="WordArt 2"/>
          <p:cNvSpPr>
            <a:spLocks noChangeArrowheads="1" noChangeShapeType="1" noTextEdit="1"/>
          </p:cNvSpPr>
          <p:nvPr/>
        </p:nvSpPr>
        <p:spPr bwMode="auto">
          <a:xfrm>
            <a:off x="1774825" y="155575"/>
            <a:ext cx="8713788" cy="360363"/>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43012" name="Rectangle 5"/>
          <p:cNvSpPr>
            <a:spLocks noChangeArrowheads="1"/>
          </p:cNvSpPr>
          <p:nvPr/>
        </p:nvSpPr>
        <p:spPr bwMode="auto">
          <a:xfrm>
            <a:off x="192088" y="620713"/>
            <a:ext cx="11807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rPr>
              <a:t>9) </a:t>
            </a:r>
            <a:r>
              <a:rPr lang="fr-FR" altLang="fr-FR" sz="1800" b="1" u="sng">
                <a:solidFill>
                  <a:srgbClr val="6600CC"/>
                </a:solidFill>
              </a:rPr>
              <a:t>Solution des jardins lakou ou jardin créole ou jardins de case à Haïti</a:t>
            </a:r>
            <a:r>
              <a:rPr lang="fr-FR" altLang="fr-FR" sz="1800" b="1">
                <a:solidFill>
                  <a:srgbClr val="6600CC"/>
                </a:solidFill>
              </a:rPr>
              <a:t> (suite) </a:t>
            </a:r>
            <a:r>
              <a:rPr lang="fr-FR" altLang="fr-FR" sz="1800">
                <a:solidFill>
                  <a:srgbClr val="7030A0"/>
                </a:solidFill>
              </a:rPr>
              <a:t>: </a:t>
            </a:r>
          </a:p>
        </p:txBody>
      </p:sp>
      <p:sp>
        <p:nvSpPr>
          <p:cNvPr id="43013" name="ZoneTexte 1"/>
          <p:cNvSpPr txBox="1">
            <a:spLocks noChangeArrowheads="1"/>
          </p:cNvSpPr>
          <p:nvPr/>
        </p:nvSpPr>
        <p:spPr bwMode="auto">
          <a:xfrm>
            <a:off x="192088" y="6453188"/>
            <a:ext cx="115204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a:solidFill>
                  <a:srgbClr val="7030A0"/>
                </a:solidFill>
              </a:rPr>
              <a:t>Source : </a:t>
            </a:r>
            <a:r>
              <a:rPr lang="fr-FR" altLang="fr-FR" sz="1200" i="1">
                <a:solidFill>
                  <a:srgbClr val="7030A0"/>
                </a:solidFill>
              </a:rPr>
              <a:t>Le jardin lakou en Haïti : ses fonctions, son évolution, ses enseignements</a:t>
            </a:r>
            <a:r>
              <a:rPr lang="fr-FR" altLang="fr-FR" sz="1200">
                <a:solidFill>
                  <a:srgbClr val="7030A0"/>
                </a:solidFill>
              </a:rPr>
              <a:t>, </a:t>
            </a:r>
            <a:r>
              <a:rPr lang="fr-FR" altLang="fr-FR" sz="1200">
                <a:solidFill>
                  <a:srgbClr val="7030A0"/>
                </a:solidFill>
                <a:hlinkClick r:id="rId2"/>
              </a:rPr>
              <a:t>http://devag.tropical-agroecology.org/images/Devag/pdf/conference/fr/Deva-0512-24.pdf</a:t>
            </a:r>
            <a:r>
              <a:rPr lang="fr-FR" altLang="fr-FR" sz="1200">
                <a:solidFill>
                  <a:srgbClr val="7030A0"/>
                </a:solidFill>
              </a:rPr>
              <a:t> </a:t>
            </a:r>
          </a:p>
        </p:txBody>
      </p:sp>
      <p:sp>
        <p:nvSpPr>
          <p:cNvPr id="43014" name="ZoneTexte 3"/>
          <p:cNvSpPr txBox="1">
            <a:spLocks noChangeArrowheads="1"/>
          </p:cNvSpPr>
          <p:nvPr/>
        </p:nvSpPr>
        <p:spPr bwMode="auto">
          <a:xfrm>
            <a:off x="1055688" y="6021388"/>
            <a:ext cx="90725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200">
                <a:solidFill>
                  <a:srgbClr val="7030A0"/>
                </a:solidFill>
              </a:rPr>
              <a:t>Composantes agrobiologiques des jardins </a:t>
            </a:r>
            <a:r>
              <a:rPr lang="fr-FR" altLang="fr-FR" sz="1200" i="1">
                <a:solidFill>
                  <a:srgbClr val="7030A0"/>
                </a:solidFill>
              </a:rPr>
              <a:t>lakou</a:t>
            </a:r>
            <a:r>
              <a:rPr lang="fr-FR" altLang="fr-FR" sz="1200">
                <a:solidFill>
                  <a:srgbClr val="7030A0"/>
                </a:solidFill>
              </a:rPr>
              <a:t>. Source : Enquête Jean-Denis S. et Jean-Pierre D. (2011). </a:t>
            </a:r>
          </a:p>
        </p:txBody>
      </p:sp>
      <p:pic>
        <p:nvPicPr>
          <p:cNvPr id="43015"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3525" y="1095375"/>
            <a:ext cx="2087563"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2495550" y="993775"/>
            <a:ext cx="4824413" cy="3127375"/>
          </a:xfrm>
          <a:prstGeom prst="rect">
            <a:avLst/>
          </a:prstGeom>
          <a:noFill/>
        </p:spPr>
        <p:txBody>
          <a:bodyPr>
            <a:spAutoFit/>
          </a:bodyPr>
          <a:lstStyle/>
          <a:p>
            <a:pPr>
              <a:defRPr/>
            </a:pPr>
            <a:r>
              <a:rPr lang="fr-FR" dirty="0">
                <a:solidFill>
                  <a:srgbClr val="7030A0"/>
                </a:solidFill>
              </a:rPr>
              <a:t>Méthode de reproduction des plantes</a:t>
            </a:r>
          </a:p>
          <a:p>
            <a:pPr>
              <a:defRPr/>
            </a:pPr>
            <a:endParaRPr lang="fr-FR" dirty="0">
              <a:solidFill>
                <a:srgbClr val="7030A0"/>
              </a:solidFill>
            </a:endParaRPr>
          </a:p>
          <a:p>
            <a:pPr marL="285750" indent="-285750">
              <a:buFont typeface="Wingdings" panose="05000000000000000000" pitchFamily="2" charset="2"/>
              <a:buChar char="Ø"/>
              <a:defRPr/>
            </a:pPr>
            <a:r>
              <a:rPr lang="fr-FR" dirty="0">
                <a:solidFill>
                  <a:srgbClr val="7030A0"/>
                </a:solidFill>
              </a:rPr>
              <a:t>Semis (reproduction sexuée) principalement,</a:t>
            </a:r>
          </a:p>
          <a:p>
            <a:pPr marL="285750" indent="-285750">
              <a:buFont typeface="Wingdings" panose="05000000000000000000" pitchFamily="2" charset="2"/>
              <a:buChar char="Ø"/>
              <a:defRPr/>
            </a:pPr>
            <a:r>
              <a:rPr lang="fr-FR" dirty="0">
                <a:solidFill>
                  <a:srgbClr val="7030A0"/>
                </a:solidFill>
              </a:rPr>
              <a:t>Voie végétative</a:t>
            </a:r>
          </a:p>
          <a:p>
            <a:pPr>
              <a:defRPr/>
            </a:pPr>
            <a:endParaRPr lang="fr-FR" dirty="0">
              <a:solidFill>
                <a:srgbClr val="7030A0"/>
              </a:solidFill>
            </a:endParaRPr>
          </a:p>
          <a:p>
            <a:pPr marL="285750" indent="-285750">
              <a:buFont typeface="Arial" panose="020B0604020202020204" pitchFamily="34" charset="0"/>
              <a:buChar char="•"/>
              <a:defRPr/>
            </a:pPr>
            <a:r>
              <a:rPr lang="fr-FR" dirty="0">
                <a:solidFill>
                  <a:srgbClr val="7030A0"/>
                </a:solidFill>
              </a:rPr>
              <a:t>Bouturage : Tubercules ...</a:t>
            </a:r>
          </a:p>
          <a:p>
            <a:pPr marL="285750" indent="-285750">
              <a:buFont typeface="Arial" panose="020B0604020202020204" pitchFamily="34" charset="0"/>
              <a:buChar char="•"/>
              <a:defRPr/>
            </a:pPr>
            <a:r>
              <a:rPr lang="fr-FR" dirty="0">
                <a:solidFill>
                  <a:srgbClr val="7030A0"/>
                </a:solidFill>
              </a:rPr>
              <a:t>Marcottage : Plantes ornementales</a:t>
            </a:r>
          </a:p>
          <a:p>
            <a:pPr marL="285750" indent="-285750">
              <a:buFont typeface="Arial" panose="020B0604020202020204" pitchFamily="34" charset="0"/>
              <a:buChar char="•"/>
              <a:defRPr/>
            </a:pPr>
            <a:r>
              <a:rPr lang="fr-FR" dirty="0">
                <a:solidFill>
                  <a:srgbClr val="7030A0"/>
                </a:solidFill>
              </a:rPr>
              <a:t>Greffage : Agrumes, manguiers</a:t>
            </a:r>
          </a:p>
          <a:p>
            <a:pPr>
              <a:defRPr/>
            </a:pPr>
            <a:endParaRPr lang="fr-FR" dirty="0">
              <a:solidFill>
                <a:srgbClr val="7030A0"/>
              </a:solidFill>
            </a:endParaRPr>
          </a:p>
          <a:p>
            <a:pPr marL="285750" indent="-285750">
              <a:buFont typeface="Wingdings" panose="05000000000000000000" pitchFamily="2" charset="2"/>
              <a:buChar char="Ø"/>
              <a:defRPr/>
            </a:pPr>
            <a:r>
              <a:rPr lang="fr-FR" dirty="0">
                <a:solidFill>
                  <a:srgbClr val="7030A0"/>
                </a:solidFill>
              </a:rPr>
              <a:t>Origine des plants :</a:t>
            </a:r>
          </a:p>
          <a:p>
            <a:pPr>
              <a:defRPr/>
            </a:pPr>
            <a:r>
              <a:rPr lang="fr-FR" dirty="0">
                <a:solidFill>
                  <a:srgbClr val="7030A0"/>
                </a:solidFill>
              </a:rPr>
              <a:t>Jardins </a:t>
            </a:r>
            <a:r>
              <a:rPr lang="fr-FR" dirty="0" err="1">
                <a:solidFill>
                  <a:srgbClr val="7030A0"/>
                </a:solidFill>
              </a:rPr>
              <a:t>lakou</a:t>
            </a:r>
            <a:r>
              <a:rPr lang="fr-FR" dirty="0">
                <a:solidFill>
                  <a:srgbClr val="7030A0"/>
                </a:solidFill>
              </a:rPr>
              <a:t> des parents, voisins, marchés ...</a:t>
            </a:r>
          </a:p>
        </p:txBody>
      </p:sp>
      <p:sp>
        <p:nvSpPr>
          <p:cNvPr id="43017" name="ZoneTexte 6"/>
          <p:cNvSpPr txBox="1">
            <a:spLocks noChangeArrowheads="1"/>
          </p:cNvSpPr>
          <p:nvPr/>
        </p:nvSpPr>
        <p:spPr bwMode="auto">
          <a:xfrm>
            <a:off x="192088" y="4221163"/>
            <a:ext cx="6480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fr-FR" altLang="fr-FR" sz="1800">
                <a:solidFill>
                  <a:srgbClr val="7030A0"/>
                </a:solidFill>
              </a:rPr>
              <a:t>Les agriculteurs n'ont pas la sensation de travailler dans le jardin </a:t>
            </a:r>
            <a:r>
              <a:rPr lang="fr-FR" altLang="fr-FR" sz="1800" i="1">
                <a:solidFill>
                  <a:srgbClr val="7030A0"/>
                </a:solidFill>
              </a:rPr>
              <a:t>lakou</a:t>
            </a:r>
            <a:r>
              <a:rPr lang="fr-FR" altLang="fr-FR" sz="1800">
                <a:solidFill>
                  <a:srgbClr val="7030A0"/>
                </a:solidFill>
              </a:rPr>
              <a:t> car le travail exigé est flexible et peut être différé.</a:t>
            </a:r>
          </a:p>
          <a:p>
            <a:pPr>
              <a:spcBef>
                <a:spcPct val="0"/>
              </a:spcBef>
            </a:pPr>
            <a:r>
              <a:rPr lang="fr-FR" altLang="fr-FR" sz="1800">
                <a:solidFill>
                  <a:srgbClr val="7030A0"/>
                </a:solidFill>
              </a:rPr>
              <a:t>Son travail tient compte des cycles de la lune.</a:t>
            </a:r>
          </a:p>
        </p:txBody>
      </p:sp>
      <p:sp>
        <p:nvSpPr>
          <p:cNvPr id="43018" name="ZoneTexte 7"/>
          <p:cNvSpPr txBox="1">
            <a:spLocks noChangeArrowheads="1"/>
          </p:cNvSpPr>
          <p:nvPr/>
        </p:nvSpPr>
        <p:spPr bwMode="auto">
          <a:xfrm>
            <a:off x="8651875" y="4508500"/>
            <a:ext cx="2952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200">
                <a:solidFill>
                  <a:srgbClr val="7030A0"/>
                </a:solidFill>
              </a:rPr>
              <a:t>Les phases de la lune</a:t>
            </a:r>
          </a:p>
          <a:p>
            <a:pPr algn="ctr">
              <a:spcBef>
                <a:spcPct val="0"/>
              </a:spcBef>
              <a:buFontTx/>
              <a:buNone/>
            </a:pPr>
            <a:r>
              <a:rPr lang="fr-FR" altLang="fr-FR" sz="1200">
                <a:solidFill>
                  <a:srgbClr val="7030A0"/>
                </a:solidFill>
              </a:rPr>
              <a:t>Source : </a:t>
            </a:r>
            <a:r>
              <a:rPr lang="fr-FR" altLang="fr-FR" sz="1200">
                <a:solidFill>
                  <a:srgbClr val="7030A0"/>
                </a:solidFill>
                <a:hlinkClick r:id="rId4"/>
              </a:rPr>
              <a:t>http://lesbeauxjardins.com/cours/biodynamie/rythmes/lune/phase.html</a:t>
            </a:r>
            <a:r>
              <a:rPr lang="fr-FR" altLang="fr-FR" sz="1200">
                <a:solidFill>
                  <a:srgbClr val="7030A0"/>
                </a:solidFill>
              </a:rPr>
              <a:t> </a:t>
            </a:r>
          </a:p>
        </p:txBody>
      </p:sp>
      <p:pic>
        <p:nvPicPr>
          <p:cNvPr id="43019" name="Imag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96263" y="1509713"/>
            <a:ext cx="378142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
          <p:cNvSpPr>
            <a:spLocks noChangeArrowheads="1" noChangeShapeType="1" noTextEdit="1"/>
          </p:cNvSpPr>
          <p:nvPr/>
        </p:nvSpPr>
        <p:spPr bwMode="auto">
          <a:xfrm>
            <a:off x="1703388" y="304800"/>
            <a:ext cx="8812212" cy="315913"/>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6147" name="ZoneTexte 2"/>
          <p:cNvSpPr txBox="1">
            <a:spLocks noChangeArrowheads="1"/>
          </p:cNvSpPr>
          <p:nvPr/>
        </p:nvSpPr>
        <p:spPr bwMode="auto">
          <a:xfrm>
            <a:off x="263525" y="836613"/>
            <a:ext cx="6899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a:solidFill>
                  <a:srgbClr val="7030A0"/>
                </a:solidFill>
              </a:rPr>
              <a:t>1) </a:t>
            </a:r>
            <a:r>
              <a:rPr lang="fr-FR" altLang="fr-FR" sz="1800" b="1">
                <a:solidFill>
                  <a:srgbClr val="7030A0"/>
                </a:solidFill>
              </a:rPr>
              <a:t>Introduction </a:t>
            </a:r>
            <a:r>
              <a:rPr lang="fr-FR" altLang="fr-FR" sz="1800">
                <a:solidFill>
                  <a:srgbClr val="7030A0"/>
                </a:solidFill>
              </a:rPr>
              <a:t>:</a:t>
            </a:r>
          </a:p>
        </p:txBody>
      </p:sp>
      <p:sp>
        <p:nvSpPr>
          <p:cNvPr id="6148" name="Espace réservé du numéro de diapositive 1"/>
          <p:cNvSpPr>
            <a:spLocks noGrp="1"/>
          </p:cNvSpPr>
          <p:nvPr>
            <p:ph type="sldNum" sz="quarter" idx="12"/>
          </p:nvPr>
        </p:nvSpPr>
        <p:spPr bwMode="auto">
          <a:xfrm>
            <a:off x="11352213" y="6438900"/>
            <a:ext cx="51435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DB70B9D-A28C-48BB-9838-186083A5A17C}" type="slidenum">
              <a:rPr lang="fr-FR" altLang="fr-FR" sz="1200" smtClean="0">
                <a:solidFill>
                  <a:srgbClr val="898989"/>
                </a:solidFill>
              </a:rPr>
              <a:pPr>
                <a:spcBef>
                  <a:spcPct val="0"/>
                </a:spcBef>
                <a:buFontTx/>
                <a:buNone/>
              </a:pPr>
              <a:t>4</a:t>
            </a:fld>
            <a:endParaRPr lang="fr-FR" altLang="fr-FR" sz="1200" smtClean="0">
              <a:solidFill>
                <a:srgbClr val="898989"/>
              </a:solidFill>
            </a:endParaRPr>
          </a:p>
        </p:txBody>
      </p:sp>
      <p:sp>
        <p:nvSpPr>
          <p:cNvPr id="6149" name="ZoneTexte 2"/>
          <p:cNvSpPr txBox="1">
            <a:spLocks noChangeArrowheads="1"/>
          </p:cNvSpPr>
          <p:nvPr/>
        </p:nvSpPr>
        <p:spPr bwMode="auto">
          <a:xfrm>
            <a:off x="263525" y="1341438"/>
            <a:ext cx="117363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a:solidFill>
                  <a:srgbClr val="7030A0"/>
                </a:solidFill>
              </a:rPr>
              <a:t>Ce document a pour but de présenter l'agroforesterie _ mélanges de cultures (alimentation ...) et des forêts _, les agro-forêts (forêts alimentaires / nourricières / comestibles) et les jardins-forêts, des climats tropicaux humides.</a:t>
            </a:r>
          </a:p>
          <a:p>
            <a:pPr>
              <a:spcBef>
                <a:spcPct val="0"/>
              </a:spcBef>
              <a:buFontTx/>
              <a:buNone/>
            </a:pPr>
            <a:r>
              <a:rPr lang="fr-FR" altLang="fr-FR" sz="1800">
                <a:solidFill>
                  <a:srgbClr val="7030A0"/>
                </a:solidFill>
              </a:rPr>
              <a:t>Le but de ce document a pour but également d’apporter un petit coup de pouce aux projets de jardins agroforestiers, lancés dans le monde, en particulier dans les pays en développement.</a:t>
            </a:r>
          </a:p>
        </p:txBody>
      </p:sp>
      <p:pic>
        <p:nvPicPr>
          <p:cNvPr id="6150"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888" y="2606675"/>
            <a:ext cx="553243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27800" y="2344738"/>
            <a:ext cx="2579688"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Imag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45638" y="2420938"/>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Imag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02763" y="4521200"/>
            <a:ext cx="275272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Imag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80188" y="4521200"/>
            <a:ext cx="2476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u numéro de diapositive 1"/>
          <p:cNvSpPr>
            <a:spLocks noGrp="1"/>
          </p:cNvSpPr>
          <p:nvPr>
            <p:ph type="sldNum" sz="quarter" idx="12"/>
          </p:nvPr>
        </p:nvSpPr>
        <p:spPr bwMode="auto">
          <a:xfrm>
            <a:off x="11064875" y="155575"/>
            <a:ext cx="73025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DAB851D-7830-4980-92AB-2B09E1CE7223}" type="slidenum">
              <a:rPr lang="fr-FR" altLang="fr-FR" sz="1200" smtClean="0">
                <a:solidFill>
                  <a:srgbClr val="898989"/>
                </a:solidFill>
              </a:rPr>
              <a:pPr>
                <a:spcBef>
                  <a:spcPct val="0"/>
                </a:spcBef>
                <a:buFontTx/>
                <a:buNone/>
              </a:pPr>
              <a:t>40</a:t>
            </a:fld>
            <a:endParaRPr lang="fr-FR" altLang="fr-FR" sz="1200" smtClean="0">
              <a:solidFill>
                <a:srgbClr val="898989"/>
              </a:solidFill>
            </a:endParaRPr>
          </a:p>
        </p:txBody>
      </p:sp>
      <p:sp>
        <p:nvSpPr>
          <p:cNvPr id="44035" name="WordArt 2"/>
          <p:cNvSpPr>
            <a:spLocks noChangeArrowheads="1" noChangeShapeType="1" noTextEdit="1"/>
          </p:cNvSpPr>
          <p:nvPr/>
        </p:nvSpPr>
        <p:spPr bwMode="auto">
          <a:xfrm>
            <a:off x="1774825" y="155575"/>
            <a:ext cx="8713788" cy="360363"/>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44036" name="Rectangle 5"/>
          <p:cNvSpPr>
            <a:spLocks noChangeArrowheads="1"/>
          </p:cNvSpPr>
          <p:nvPr/>
        </p:nvSpPr>
        <p:spPr bwMode="auto">
          <a:xfrm>
            <a:off x="192088" y="620713"/>
            <a:ext cx="11807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rPr>
              <a:t>9) </a:t>
            </a:r>
            <a:r>
              <a:rPr lang="fr-FR" altLang="fr-FR" sz="1800" b="1" u="sng">
                <a:solidFill>
                  <a:srgbClr val="6600CC"/>
                </a:solidFill>
              </a:rPr>
              <a:t>Solution des jardins lakou ou jardin créole ou jardins de case à Haïti</a:t>
            </a:r>
            <a:r>
              <a:rPr lang="fr-FR" altLang="fr-FR" sz="1800" b="1">
                <a:solidFill>
                  <a:srgbClr val="6600CC"/>
                </a:solidFill>
              </a:rPr>
              <a:t> (suite) </a:t>
            </a:r>
            <a:r>
              <a:rPr lang="fr-FR" altLang="fr-FR" sz="1800">
                <a:solidFill>
                  <a:srgbClr val="7030A0"/>
                </a:solidFill>
              </a:rPr>
              <a:t>: </a:t>
            </a:r>
          </a:p>
        </p:txBody>
      </p:sp>
      <p:sp>
        <p:nvSpPr>
          <p:cNvPr id="44037" name="ZoneTexte 1"/>
          <p:cNvSpPr txBox="1">
            <a:spLocks noChangeArrowheads="1"/>
          </p:cNvSpPr>
          <p:nvPr/>
        </p:nvSpPr>
        <p:spPr bwMode="auto">
          <a:xfrm>
            <a:off x="192088" y="6453188"/>
            <a:ext cx="115204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a:solidFill>
                  <a:srgbClr val="7030A0"/>
                </a:solidFill>
              </a:rPr>
              <a:t>Source : </a:t>
            </a:r>
            <a:r>
              <a:rPr lang="fr-FR" altLang="fr-FR" sz="1200" i="1">
                <a:solidFill>
                  <a:srgbClr val="7030A0"/>
                </a:solidFill>
              </a:rPr>
              <a:t>Le jardin lakou en Haïti : ses fonctions, son évolution, ses enseignements</a:t>
            </a:r>
            <a:r>
              <a:rPr lang="fr-FR" altLang="fr-FR" sz="1200">
                <a:solidFill>
                  <a:srgbClr val="7030A0"/>
                </a:solidFill>
              </a:rPr>
              <a:t>, </a:t>
            </a:r>
            <a:r>
              <a:rPr lang="fr-FR" altLang="fr-FR" sz="1200">
                <a:solidFill>
                  <a:srgbClr val="7030A0"/>
                </a:solidFill>
                <a:hlinkClick r:id="rId3"/>
              </a:rPr>
              <a:t>http://devag.tropical-agroecology.org/images/Devag/pdf/conference/fr/Deva-0512-24.pdf</a:t>
            </a:r>
            <a:r>
              <a:rPr lang="fr-FR" altLang="fr-FR" sz="1200">
                <a:solidFill>
                  <a:srgbClr val="7030A0"/>
                </a:solidFill>
              </a:rPr>
              <a:t> </a:t>
            </a:r>
          </a:p>
        </p:txBody>
      </p:sp>
      <p:sp>
        <p:nvSpPr>
          <p:cNvPr id="8" name="ZoneTexte 13"/>
          <p:cNvSpPr txBox="1">
            <a:spLocks noChangeArrowheads="1"/>
          </p:cNvSpPr>
          <p:nvPr/>
        </p:nvSpPr>
        <p:spPr bwMode="auto">
          <a:xfrm>
            <a:off x="217488" y="1076325"/>
            <a:ext cx="683418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defRPr/>
            </a:pPr>
            <a:r>
              <a:rPr lang="fr-FR" altLang="fr-FR" sz="1800" dirty="0" smtClean="0">
                <a:solidFill>
                  <a:srgbClr val="7030A0"/>
                </a:solidFill>
              </a:rPr>
              <a:t>Interactions utilisées :</a:t>
            </a:r>
          </a:p>
          <a:p>
            <a:pPr algn="just">
              <a:spcBef>
                <a:spcPct val="0"/>
              </a:spcBef>
              <a:buFontTx/>
              <a:buNone/>
              <a:defRPr/>
            </a:pPr>
            <a:endParaRPr lang="fr-FR" altLang="fr-FR" sz="1800" dirty="0">
              <a:solidFill>
                <a:srgbClr val="7030A0"/>
              </a:solidFill>
            </a:endParaRPr>
          </a:p>
          <a:p>
            <a:pPr marL="285750" indent="-285750" algn="just">
              <a:spcBef>
                <a:spcPct val="0"/>
              </a:spcBef>
              <a:defRPr/>
            </a:pPr>
            <a:r>
              <a:rPr lang="fr-FR" altLang="fr-FR" sz="1800" dirty="0" err="1" smtClean="0">
                <a:solidFill>
                  <a:srgbClr val="7030A0"/>
                </a:solidFill>
              </a:rPr>
              <a:t>Saman</a:t>
            </a:r>
            <a:r>
              <a:rPr lang="fr-FR" altLang="fr-FR" sz="1800" dirty="0" smtClean="0">
                <a:solidFill>
                  <a:srgbClr val="7030A0"/>
                </a:solidFill>
              </a:rPr>
              <a:t> (</a:t>
            </a:r>
            <a:r>
              <a:rPr lang="fr-FR" altLang="fr-FR" sz="1800" dirty="0" err="1" smtClean="0">
                <a:solidFill>
                  <a:srgbClr val="7030A0"/>
                </a:solidFill>
              </a:rPr>
              <a:t>Rangoul</a:t>
            </a:r>
            <a:r>
              <a:rPr lang="fr-FR" altLang="fr-FR" sz="1800" dirty="0">
                <a:solidFill>
                  <a:srgbClr val="7030A0"/>
                </a:solidFill>
              </a:rPr>
              <a:t>) </a:t>
            </a:r>
            <a:r>
              <a:rPr lang="fr-FR" altLang="fr-FR" sz="1800" dirty="0" smtClean="0">
                <a:solidFill>
                  <a:srgbClr val="7030A0"/>
                </a:solidFill>
              </a:rPr>
              <a:t>(</a:t>
            </a:r>
            <a:r>
              <a:rPr lang="fr-FR" altLang="fr-FR" sz="1800" i="1" dirty="0" err="1" smtClean="0">
                <a:solidFill>
                  <a:srgbClr val="7030A0"/>
                </a:solidFill>
              </a:rPr>
              <a:t>Samanea</a:t>
            </a:r>
            <a:r>
              <a:rPr lang="fr-FR" altLang="fr-FR" sz="1800" i="1" dirty="0" smtClean="0">
                <a:solidFill>
                  <a:srgbClr val="7030A0"/>
                </a:solidFill>
              </a:rPr>
              <a:t> </a:t>
            </a:r>
            <a:r>
              <a:rPr lang="fr-FR" altLang="fr-FR" sz="1800" i="1" dirty="0" err="1" smtClean="0">
                <a:solidFill>
                  <a:srgbClr val="7030A0"/>
                </a:solidFill>
              </a:rPr>
              <a:t>saman</a:t>
            </a:r>
            <a:r>
              <a:rPr lang="fr-FR" altLang="fr-FR" sz="1800" dirty="0" smtClean="0">
                <a:solidFill>
                  <a:srgbClr val="7030A0"/>
                </a:solidFill>
              </a:rPr>
              <a:t>) =&gt; Caféiers et autres espèces</a:t>
            </a:r>
          </a:p>
          <a:p>
            <a:pPr marL="285750" indent="-285750" algn="just">
              <a:spcBef>
                <a:spcPct val="0"/>
              </a:spcBef>
              <a:defRPr/>
            </a:pPr>
            <a:r>
              <a:rPr lang="fr-FR" sz="1800" dirty="0">
                <a:solidFill>
                  <a:srgbClr val="7030A0"/>
                </a:solidFill>
              </a:rPr>
              <a:t>Acajou </a:t>
            </a:r>
            <a:r>
              <a:rPr lang="fr-FR" sz="1800" dirty="0" smtClean="0">
                <a:solidFill>
                  <a:srgbClr val="7030A0"/>
                </a:solidFill>
              </a:rPr>
              <a:t>amer </a:t>
            </a:r>
            <a:r>
              <a:rPr lang="fr-FR" sz="1800" dirty="0">
                <a:solidFill>
                  <a:srgbClr val="7030A0"/>
                </a:solidFill>
              </a:rPr>
              <a:t>(</a:t>
            </a:r>
            <a:r>
              <a:rPr lang="fr-FR" sz="1800" i="1" dirty="0">
                <a:solidFill>
                  <a:srgbClr val="7030A0"/>
                </a:solidFill>
              </a:rPr>
              <a:t>Cedrela </a:t>
            </a:r>
            <a:r>
              <a:rPr lang="fr-FR" sz="1800" i="1" dirty="0" err="1">
                <a:solidFill>
                  <a:srgbClr val="7030A0"/>
                </a:solidFill>
              </a:rPr>
              <a:t>odorata</a:t>
            </a:r>
            <a:r>
              <a:rPr lang="fr-FR" sz="1800" dirty="0" smtClean="0">
                <a:solidFill>
                  <a:srgbClr val="7030A0"/>
                </a:solidFill>
              </a:rPr>
              <a:t>) </a:t>
            </a:r>
            <a:r>
              <a:rPr lang="fr-FR" sz="1800" dirty="0">
                <a:solidFill>
                  <a:srgbClr val="7030A0"/>
                </a:solidFill>
              </a:rPr>
              <a:t>=&gt; Igname (</a:t>
            </a:r>
            <a:r>
              <a:rPr lang="fr-FR" sz="1800" i="1" dirty="0" err="1">
                <a:solidFill>
                  <a:srgbClr val="7030A0"/>
                </a:solidFill>
              </a:rPr>
              <a:t>Dioscorea</a:t>
            </a:r>
            <a:r>
              <a:rPr lang="fr-FR" sz="1800" i="1" dirty="0">
                <a:solidFill>
                  <a:srgbClr val="7030A0"/>
                </a:solidFill>
              </a:rPr>
              <a:t> </a:t>
            </a:r>
            <a:r>
              <a:rPr lang="fr-FR" sz="1800" i="1" dirty="0" err="1">
                <a:solidFill>
                  <a:srgbClr val="7030A0"/>
                </a:solidFill>
              </a:rPr>
              <a:t>alata</a:t>
            </a:r>
            <a:r>
              <a:rPr lang="fr-FR" sz="1800" dirty="0" smtClean="0">
                <a:solidFill>
                  <a:srgbClr val="7030A0"/>
                </a:solidFill>
              </a:rPr>
              <a:t>)</a:t>
            </a:r>
          </a:p>
          <a:p>
            <a:pPr marL="285750" indent="-285750" algn="just">
              <a:spcBef>
                <a:spcPct val="0"/>
              </a:spcBef>
              <a:defRPr/>
            </a:pPr>
            <a:r>
              <a:rPr lang="fr-FR" sz="1800" dirty="0">
                <a:solidFill>
                  <a:srgbClr val="7030A0"/>
                </a:solidFill>
              </a:rPr>
              <a:t>P</a:t>
            </a:r>
            <a:r>
              <a:rPr lang="fr-FR" sz="1800" dirty="0" smtClean="0">
                <a:solidFill>
                  <a:srgbClr val="7030A0"/>
                </a:solidFill>
              </a:rPr>
              <a:t>runier </a:t>
            </a:r>
            <a:r>
              <a:rPr lang="fr-FR" sz="1800" dirty="0">
                <a:solidFill>
                  <a:srgbClr val="7030A0"/>
                </a:solidFill>
              </a:rPr>
              <a:t>mombin </a:t>
            </a:r>
            <a:r>
              <a:rPr lang="fr-FR" sz="1800" dirty="0" smtClean="0">
                <a:solidFill>
                  <a:srgbClr val="7030A0"/>
                </a:solidFill>
              </a:rPr>
              <a:t>(</a:t>
            </a:r>
            <a:r>
              <a:rPr lang="fr-FR" altLang="fr-FR" sz="1800" i="1" dirty="0" smtClean="0">
                <a:solidFill>
                  <a:srgbClr val="7030A0"/>
                </a:solidFill>
              </a:rPr>
              <a:t>Spondias mombin</a:t>
            </a:r>
            <a:r>
              <a:rPr lang="fr-FR" altLang="fr-FR" sz="1800" dirty="0" smtClean="0">
                <a:solidFill>
                  <a:srgbClr val="7030A0"/>
                </a:solidFill>
              </a:rPr>
              <a:t>) </a:t>
            </a:r>
            <a:r>
              <a:rPr lang="fr-FR" altLang="fr-FR" sz="1800" dirty="0">
                <a:solidFill>
                  <a:srgbClr val="7030A0"/>
                </a:solidFill>
              </a:rPr>
              <a:t>=&gt; Céréales (Maïs-Sorgho ...)</a:t>
            </a:r>
          </a:p>
        </p:txBody>
      </p:sp>
      <p:pic>
        <p:nvPicPr>
          <p:cNvPr id="44039" name="Imag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41425" y="5010150"/>
            <a:ext cx="168592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Imag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67275" y="4448175"/>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Imag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31038" y="2928938"/>
            <a:ext cx="2663825"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Imag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06763" y="4235450"/>
            <a:ext cx="11620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3" name="Imag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30538" y="2752725"/>
            <a:ext cx="14954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Imag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52988" y="2681288"/>
            <a:ext cx="19050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5" name="Imag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01625" y="5235575"/>
            <a:ext cx="8858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6" name="Image 1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576388" y="2895600"/>
            <a:ext cx="13239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7" name="Rectangle 13"/>
          <p:cNvSpPr>
            <a:spLocks noChangeArrowheads="1"/>
          </p:cNvSpPr>
          <p:nvPr/>
        </p:nvSpPr>
        <p:spPr bwMode="auto">
          <a:xfrm>
            <a:off x="1471613" y="4637088"/>
            <a:ext cx="156686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700" i="1">
                <a:solidFill>
                  <a:srgbClr val="7030A0"/>
                </a:solidFill>
              </a:rPr>
              <a:t>Dioscorea alata</a:t>
            </a:r>
          </a:p>
          <a:p>
            <a:pPr algn="ctr">
              <a:spcBef>
                <a:spcPct val="0"/>
              </a:spcBef>
              <a:buFontTx/>
              <a:buNone/>
            </a:pPr>
            <a:r>
              <a:rPr lang="fr-FR" altLang="fr-FR" sz="1600">
                <a:solidFill>
                  <a:srgbClr val="008000"/>
                </a:solidFill>
              </a:rPr>
              <a:t>($)</a:t>
            </a:r>
            <a:endParaRPr lang="fr-FR" altLang="fr-FR" sz="1700"/>
          </a:p>
        </p:txBody>
      </p:sp>
      <p:sp>
        <p:nvSpPr>
          <p:cNvPr id="44048" name="Rectangle 14"/>
          <p:cNvSpPr>
            <a:spLocks noChangeArrowheads="1"/>
          </p:cNvSpPr>
          <p:nvPr/>
        </p:nvSpPr>
        <p:spPr bwMode="auto">
          <a:xfrm>
            <a:off x="1116013" y="6097588"/>
            <a:ext cx="1336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a:solidFill>
                  <a:srgbClr val="7030A0"/>
                </a:solidFill>
              </a:rPr>
              <a:t>Ignames </a:t>
            </a:r>
            <a:r>
              <a:rPr lang="fr-FR" altLang="fr-FR" sz="1800">
                <a:solidFill>
                  <a:srgbClr val="008000"/>
                </a:solidFill>
              </a:rPr>
              <a:t>($)</a:t>
            </a:r>
            <a:r>
              <a:rPr lang="fr-FR" altLang="fr-FR" sz="1800">
                <a:solidFill>
                  <a:srgbClr val="7030A0"/>
                </a:solidFill>
              </a:rPr>
              <a:t> </a:t>
            </a:r>
            <a:endParaRPr lang="fr-FR" altLang="fr-FR" sz="1800"/>
          </a:p>
        </p:txBody>
      </p:sp>
      <p:sp>
        <p:nvSpPr>
          <p:cNvPr id="44049" name="Rectangle 15"/>
          <p:cNvSpPr>
            <a:spLocks noChangeArrowheads="1"/>
          </p:cNvSpPr>
          <p:nvPr/>
        </p:nvSpPr>
        <p:spPr bwMode="auto">
          <a:xfrm>
            <a:off x="3535363" y="3706813"/>
            <a:ext cx="63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a:solidFill>
                  <a:srgbClr val="7030A0"/>
                </a:solidFill>
              </a:rPr>
              <a:t>Maïs</a:t>
            </a:r>
            <a:endParaRPr lang="fr-FR" altLang="fr-FR" sz="1800"/>
          </a:p>
        </p:txBody>
      </p:sp>
      <p:sp>
        <p:nvSpPr>
          <p:cNvPr id="44050" name="Rectangle 16"/>
          <p:cNvSpPr>
            <a:spLocks noChangeArrowheads="1"/>
          </p:cNvSpPr>
          <p:nvPr/>
        </p:nvSpPr>
        <p:spPr bwMode="auto">
          <a:xfrm>
            <a:off x="3268663" y="6007100"/>
            <a:ext cx="1154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800">
                <a:solidFill>
                  <a:srgbClr val="7030A0"/>
                </a:solidFill>
              </a:rPr>
              <a:t>Sorgho </a:t>
            </a:r>
            <a:r>
              <a:rPr lang="fr-FR" altLang="fr-FR" sz="1800">
                <a:solidFill>
                  <a:srgbClr val="008000"/>
                </a:solidFill>
              </a:rPr>
              <a:t>($)</a:t>
            </a:r>
            <a:endParaRPr lang="fr-FR" altLang="fr-FR" sz="1800"/>
          </a:p>
        </p:txBody>
      </p:sp>
      <p:sp>
        <p:nvSpPr>
          <p:cNvPr id="44051" name="Rectangle 17"/>
          <p:cNvSpPr>
            <a:spLocks noChangeArrowheads="1"/>
          </p:cNvSpPr>
          <p:nvPr/>
        </p:nvSpPr>
        <p:spPr bwMode="auto">
          <a:xfrm>
            <a:off x="4830763" y="3998913"/>
            <a:ext cx="2079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a:solidFill>
                  <a:srgbClr val="7030A0"/>
                </a:solidFill>
              </a:rPr>
              <a:t>Prunier mombin </a:t>
            </a:r>
            <a:r>
              <a:rPr lang="fr-FR" altLang="fr-FR" sz="1800">
                <a:solidFill>
                  <a:srgbClr val="008000"/>
                </a:solidFill>
              </a:rPr>
              <a:t>($)</a:t>
            </a:r>
            <a:r>
              <a:rPr lang="fr-FR" altLang="fr-FR" sz="1800">
                <a:solidFill>
                  <a:srgbClr val="7030A0"/>
                </a:solidFill>
              </a:rPr>
              <a:t> </a:t>
            </a:r>
            <a:endParaRPr lang="fr-FR" altLang="fr-FR" sz="1800"/>
          </a:p>
        </p:txBody>
      </p:sp>
      <p:sp>
        <p:nvSpPr>
          <p:cNvPr id="44052" name="Rectangle 18"/>
          <p:cNvSpPr>
            <a:spLocks noChangeArrowheads="1"/>
          </p:cNvSpPr>
          <p:nvPr/>
        </p:nvSpPr>
        <p:spPr bwMode="auto">
          <a:xfrm>
            <a:off x="5167313" y="5881688"/>
            <a:ext cx="1157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800">
                <a:solidFill>
                  <a:srgbClr val="7030A0"/>
                </a:solidFill>
              </a:rPr>
              <a:t>Caféier </a:t>
            </a:r>
            <a:r>
              <a:rPr lang="fr-FR" altLang="fr-FR" sz="1800">
                <a:solidFill>
                  <a:srgbClr val="008000"/>
                </a:solidFill>
              </a:rPr>
              <a:t>($)</a:t>
            </a:r>
            <a:endParaRPr lang="fr-FR" altLang="fr-FR" sz="1800"/>
          </a:p>
        </p:txBody>
      </p:sp>
      <p:sp>
        <p:nvSpPr>
          <p:cNvPr id="44053" name="ZoneTexte 19"/>
          <p:cNvSpPr txBox="1">
            <a:spLocks noChangeArrowheads="1"/>
          </p:cNvSpPr>
          <p:nvPr/>
        </p:nvSpPr>
        <p:spPr bwMode="auto">
          <a:xfrm>
            <a:off x="7094537" y="4922838"/>
            <a:ext cx="4752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200" dirty="0">
                <a:solidFill>
                  <a:srgbClr val="7030A0"/>
                </a:solidFill>
              </a:rPr>
              <a:t>↑↗ </a:t>
            </a:r>
            <a:r>
              <a:rPr lang="fr-FR" altLang="fr-FR" sz="1200" dirty="0" err="1">
                <a:solidFill>
                  <a:srgbClr val="7030A0"/>
                </a:solidFill>
              </a:rPr>
              <a:t>Saman</a:t>
            </a:r>
            <a:r>
              <a:rPr lang="fr-FR" altLang="fr-FR" sz="1200" dirty="0">
                <a:solidFill>
                  <a:srgbClr val="7030A0"/>
                </a:solidFill>
              </a:rPr>
              <a:t>, arbre à pluie, ou bois noir d'Haïti (</a:t>
            </a:r>
            <a:r>
              <a:rPr lang="fr-FR" altLang="fr-FR" sz="1200" i="1" dirty="0" err="1">
                <a:solidFill>
                  <a:srgbClr val="7030A0"/>
                </a:solidFill>
              </a:rPr>
              <a:t>Samanea</a:t>
            </a:r>
            <a:r>
              <a:rPr lang="fr-FR" altLang="fr-FR" sz="1200" i="1" dirty="0">
                <a:solidFill>
                  <a:srgbClr val="7030A0"/>
                </a:solidFill>
              </a:rPr>
              <a:t> </a:t>
            </a:r>
            <a:r>
              <a:rPr lang="fr-FR" altLang="fr-FR" sz="1200" i="1" dirty="0" err="1">
                <a:solidFill>
                  <a:srgbClr val="7030A0"/>
                </a:solidFill>
              </a:rPr>
              <a:t>saman</a:t>
            </a:r>
            <a:r>
              <a:rPr lang="fr-FR" altLang="fr-FR" sz="1200" i="1" dirty="0">
                <a:solidFill>
                  <a:srgbClr val="7030A0"/>
                </a:solidFill>
              </a:rPr>
              <a:t> </a:t>
            </a:r>
            <a:r>
              <a:rPr lang="fr-FR" altLang="fr-FR" sz="1200" dirty="0">
                <a:solidFill>
                  <a:srgbClr val="7030A0"/>
                </a:solidFill>
              </a:rPr>
              <a:t>ou </a:t>
            </a:r>
            <a:r>
              <a:rPr lang="fr-FR" altLang="fr-FR" sz="1200" i="1" dirty="0" err="1">
                <a:solidFill>
                  <a:srgbClr val="7030A0"/>
                </a:solidFill>
              </a:rPr>
              <a:t>Albizia</a:t>
            </a:r>
            <a:r>
              <a:rPr lang="fr-FR" altLang="fr-FR" sz="1200" i="1" dirty="0">
                <a:solidFill>
                  <a:srgbClr val="7030A0"/>
                </a:solidFill>
              </a:rPr>
              <a:t> </a:t>
            </a:r>
            <a:r>
              <a:rPr lang="fr-FR" altLang="fr-FR" sz="1200" i="1" dirty="0" err="1">
                <a:solidFill>
                  <a:srgbClr val="7030A0"/>
                </a:solidFill>
              </a:rPr>
              <a:t>saman</a:t>
            </a:r>
            <a:r>
              <a:rPr lang="fr-FR" altLang="fr-FR" sz="1200" dirty="0">
                <a:solidFill>
                  <a:srgbClr val="7030A0"/>
                </a:solidFill>
              </a:rPr>
              <a:t>) [famille des </a:t>
            </a:r>
            <a:r>
              <a:rPr lang="fr-FR" altLang="fr-FR" sz="1200" i="1" dirty="0">
                <a:solidFill>
                  <a:srgbClr val="7030A0"/>
                </a:solidFill>
              </a:rPr>
              <a:t>Mimosaceae</a:t>
            </a:r>
            <a:r>
              <a:rPr lang="fr-FR" altLang="fr-FR" sz="1200" dirty="0">
                <a:solidFill>
                  <a:srgbClr val="7030A0"/>
                </a:solidFill>
              </a:rPr>
              <a:t> ou des </a:t>
            </a:r>
            <a:r>
              <a:rPr lang="fr-FR" altLang="fr-FR" sz="1200" i="1" dirty="0" err="1">
                <a:solidFill>
                  <a:srgbClr val="7030A0"/>
                </a:solidFill>
              </a:rPr>
              <a:t>Fabaceae</a:t>
            </a:r>
            <a:r>
              <a:rPr lang="fr-FR" altLang="fr-FR" sz="1200" dirty="0">
                <a:solidFill>
                  <a:srgbClr val="7030A0"/>
                </a:solidFill>
              </a:rPr>
              <a:t>, sous-famille des </a:t>
            </a:r>
            <a:r>
              <a:rPr lang="fr-FR" altLang="fr-FR" sz="1200" i="1" dirty="0" err="1">
                <a:solidFill>
                  <a:srgbClr val="7030A0"/>
                </a:solidFill>
              </a:rPr>
              <a:t>Mimosoideae</a:t>
            </a:r>
            <a:r>
              <a:rPr lang="fr-FR" altLang="fr-FR" sz="1200" dirty="0">
                <a:solidFill>
                  <a:srgbClr val="7030A0"/>
                </a:solidFill>
              </a:rPr>
              <a:t>]. L'espèce sert à abriter les plantations de caféiers en plaine et faire de l'ombre au bétail.</a:t>
            </a:r>
          </a:p>
          <a:p>
            <a:pPr algn="ctr">
              <a:spcBef>
                <a:spcPct val="0"/>
              </a:spcBef>
              <a:buFontTx/>
              <a:buNone/>
            </a:pPr>
            <a:r>
              <a:rPr lang="fr-FR" altLang="fr-FR" sz="1200" dirty="0">
                <a:solidFill>
                  <a:srgbClr val="7030A0"/>
                </a:solidFill>
              </a:rPr>
              <a:t>Sources : a) </a:t>
            </a:r>
            <a:r>
              <a:rPr lang="fr-FR" altLang="fr-FR" sz="1200" dirty="0">
                <a:solidFill>
                  <a:srgbClr val="7030A0"/>
                </a:solidFill>
                <a:hlinkClick r:id="rId12"/>
              </a:rPr>
              <a:t>http://fr.wikipedia.org/wiki/Samanea_saman</a:t>
            </a:r>
            <a:r>
              <a:rPr lang="fr-FR" altLang="fr-FR" sz="1200" dirty="0">
                <a:solidFill>
                  <a:srgbClr val="7030A0"/>
                </a:solidFill>
              </a:rPr>
              <a:t> ,</a:t>
            </a:r>
          </a:p>
          <a:p>
            <a:pPr algn="ctr">
              <a:spcBef>
                <a:spcPct val="0"/>
              </a:spcBef>
              <a:buFontTx/>
              <a:buNone/>
            </a:pPr>
            <a:r>
              <a:rPr lang="fr-FR" altLang="fr-FR" sz="1200" dirty="0">
                <a:solidFill>
                  <a:srgbClr val="7030A0"/>
                </a:solidFill>
              </a:rPr>
              <a:t>b) </a:t>
            </a:r>
            <a:r>
              <a:rPr lang="fr-FR" altLang="fr-FR" sz="1200" dirty="0">
                <a:solidFill>
                  <a:srgbClr val="7030A0"/>
                </a:solidFill>
                <a:hlinkClick r:id="rId13"/>
              </a:rPr>
              <a:t>http://www.ctahr.hawaii.edu/forestry/trees/Samanea_Syzygium.html</a:t>
            </a:r>
            <a:r>
              <a:rPr lang="fr-FR" altLang="fr-FR" sz="1200" dirty="0">
                <a:solidFill>
                  <a:srgbClr val="7030A0"/>
                </a:solidFill>
              </a:rPr>
              <a:t> </a:t>
            </a:r>
          </a:p>
        </p:txBody>
      </p:sp>
      <p:pic>
        <p:nvPicPr>
          <p:cNvPr id="44054" name="Image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766300" y="3316288"/>
            <a:ext cx="2233613"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5" name="Image 2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812338" y="1069975"/>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6" name="Image 2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050088" y="1146175"/>
            <a:ext cx="26289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7" name="ZoneTexte 23"/>
          <p:cNvSpPr txBox="1">
            <a:spLocks noChangeArrowheads="1"/>
          </p:cNvSpPr>
          <p:nvPr/>
        </p:nvSpPr>
        <p:spPr bwMode="auto">
          <a:xfrm>
            <a:off x="6645275" y="4552950"/>
            <a:ext cx="388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a:solidFill>
                  <a:srgbClr val="FF0000"/>
                </a:solidFill>
              </a:rPr>
              <a:t>↙</a:t>
            </a:r>
          </a:p>
        </p:txBody>
      </p:sp>
      <p:sp>
        <p:nvSpPr>
          <p:cNvPr id="44058" name="ZoneTexte 27"/>
          <p:cNvSpPr txBox="1">
            <a:spLocks noChangeArrowheads="1"/>
          </p:cNvSpPr>
          <p:nvPr/>
        </p:nvSpPr>
        <p:spPr bwMode="auto">
          <a:xfrm>
            <a:off x="4529138" y="4106863"/>
            <a:ext cx="388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a:solidFill>
                  <a:srgbClr val="FF0000"/>
                </a:solidFill>
              </a:rPr>
              <a:t>↙</a:t>
            </a:r>
          </a:p>
        </p:txBody>
      </p:sp>
      <p:sp>
        <p:nvSpPr>
          <p:cNvPr id="44059" name="ZoneTexte 24"/>
          <p:cNvSpPr txBox="1">
            <a:spLocks noChangeArrowheads="1"/>
          </p:cNvSpPr>
          <p:nvPr/>
        </p:nvSpPr>
        <p:spPr bwMode="auto">
          <a:xfrm>
            <a:off x="4489450" y="3187700"/>
            <a:ext cx="392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a:solidFill>
                  <a:srgbClr val="FF0000"/>
                </a:solidFill>
              </a:rPr>
              <a:t>←</a:t>
            </a:r>
          </a:p>
        </p:txBody>
      </p:sp>
      <p:pic>
        <p:nvPicPr>
          <p:cNvPr id="44060" name="Image 29"/>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9525" y="2851150"/>
            <a:ext cx="13239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61" name="ZoneTexte 30"/>
          <p:cNvSpPr txBox="1">
            <a:spLocks noChangeArrowheads="1"/>
          </p:cNvSpPr>
          <p:nvPr/>
        </p:nvSpPr>
        <p:spPr bwMode="auto">
          <a:xfrm>
            <a:off x="1238250" y="3416300"/>
            <a:ext cx="393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a:solidFill>
                  <a:srgbClr val="FF0000"/>
                </a:solidFill>
              </a:rPr>
              <a:t>→</a:t>
            </a:r>
          </a:p>
        </p:txBody>
      </p:sp>
      <p:sp>
        <p:nvSpPr>
          <p:cNvPr id="44062" name="Rectangle 25"/>
          <p:cNvSpPr>
            <a:spLocks noChangeArrowheads="1"/>
          </p:cNvSpPr>
          <p:nvPr/>
        </p:nvSpPr>
        <p:spPr bwMode="auto">
          <a:xfrm>
            <a:off x="-66675" y="4630738"/>
            <a:ext cx="16129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700" i="1">
                <a:solidFill>
                  <a:srgbClr val="7030A0"/>
                </a:solidFill>
              </a:rPr>
              <a:t>Cedrela odorata</a:t>
            </a:r>
          </a:p>
          <a:p>
            <a:pPr algn="ctr">
              <a:spcBef>
                <a:spcPct val="0"/>
              </a:spcBef>
              <a:buFontTx/>
              <a:buNone/>
            </a:pPr>
            <a:r>
              <a:rPr lang="fr-FR" altLang="fr-FR" sz="1600">
                <a:solidFill>
                  <a:srgbClr val="008000"/>
                </a:solidFill>
              </a:rPr>
              <a:t>($)</a:t>
            </a:r>
            <a:endParaRPr lang="fr-FR" altLang="fr-FR" sz="17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u numéro de diapositive 1"/>
          <p:cNvSpPr>
            <a:spLocks noGrp="1"/>
          </p:cNvSpPr>
          <p:nvPr>
            <p:ph type="sldNum" sz="quarter" idx="12"/>
          </p:nvPr>
        </p:nvSpPr>
        <p:spPr bwMode="auto">
          <a:xfrm>
            <a:off x="11064875" y="155575"/>
            <a:ext cx="73025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833C526-D09C-4A57-8B48-BBC9DF8D8999}" type="slidenum">
              <a:rPr lang="fr-FR" altLang="fr-FR" sz="1200" smtClean="0">
                <a:solidFill>
                  <a:srgbClr val="898989"/>
                </a:solidFill>
              </a:rPr>
              <a:pPr>
                <a:spcBef>
                  <a:spcPct val="0"/>
                </a:spcBef>
                <a:buFontTx/>
                <a:buNone/>
              </a:pPr>
              <a:t>41</a:t>
            </a:fld>
            <a:endParaRPr lang="fr-FR" altLang="fr-FR" sz="1200" smtClean="0">
              <a:solidFill>
                <a:srgbClr val="898989"/>
              </a:solidFill>
            </a:endParaRPr>
          </a:p>
        </p:txBody>
      </p:sp>
      <p:sp>
        <p:nvSpPr>
          <p:cNvPr id="46083" name="WordArt 2"/>
          <p:cNvSpPr>
            <a:spLocks noChangeArrowheads="1" noChangeShapeType="1" noTextEdit="1"/>
          </p:cNvSpPr>
          <p:nvPr/>
        </p:nvSpPr>
        <p:spPr bwMode="auto">
          <a:xfrm>
            <a:off x="1774825" y="155575"/>
            <a:ext cx="8713788" cy="360363"/>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46084" name="Rectangle 5"/>
          <p:cNvSpPr>
            <a:spLocks noChangeArrowheads="1"/>
          </p:cNvSpPr>
          <p:nvPr/>
        </p:nvSpPr>
        <p:spPr bwMode="auto">
          <a:xfrm>
            <a:off x="192088" y="620713"/>
            <a:ext cx="11807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rPr>
              <a:t>9) </a:t>
            </a:r>
            <a:r>
              <a:rPr lang="fr-FR" altLang="fr-FR" sz="1800" b="1" u="sng">
                <a:solidFill>
                  <a:srgbClr val="6600CC"/>
                </a:solidFill>
              </a:rPr>
              <a:t>Solution des jardins lakou ou jardin créole ou jardins de case à Haïti</a:t>
            </a:r>
            <a:r>
              <a:rPr lang="fr-FR" altLang="fr-FR" sz="1800" b="1">
                <a:solidFill>
                  <a:srgbClr val="6600CC"/>
                </a:solidFill>
              </a:rPr>
              <a:t> (suite et fin) </a:t>
            </a:r>
            <a:r>
              <a:rPr lang="fr-FR" altLang="fr-FR" sz="1800">
                <a:solidFill>
                  <a:srgbClr val="7030A0"/>
                </a:solidFill>
              </a:rPr>
              <a:t>: </a:t>
            </a:r>
          </a:p>
        </p:txBody>
      </p:sp>
      <p:sp>
        <p:nvSpPr>
          <p:cNvPr id="46085" name="ZoneTexte 1"/>
          <p:cNvSpPr txBox="1">
            <a:spLocks noChangeArrowheads="1"/>
          </p:cNvSpPr>
          <p:nvPr/>
        </p:nvSpPr>
        <p:spPr bwMode="auto">
          <a:xfrm>
            <a:off x="371475" y="6015038"/>
            <a:ext cx="115204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a:solidFill>
                  <a:srgbClr val="7030A0"/>
                </a:solidFill>
              </a:rPr>
              <a:t>Sources : a) </a:t>
            </a:r>
            <a:r>
              <a:rPr lang="fr-FR" altLang="fr-FR" sz="1200" i="1">
                <a:solidFill>
                  <a:srgbClr val="7030A0"/>
                </a:solidFill>
              </a:rPr>
              <a:t>Le jardin lakou en Haïti : ses fonctions, son évolution, ses enseignements</a:t>
            </a:r>
            <a:r>
              <a:rPr lang="fr-FR" altLang="fr-FR" sz="1200">
                <a:solidFill>
                  <a:srgbClr val="7030A0"/>
                </a:solidFill>
              </a:rPr>
              <a:t>, </a:t>
            </a:r>
            <a:r>
              <a:rPr lang="fr-FR" altLang="fr-FR" sz="1200">
                <a:solidFill>
                  <a:srgbClr val="7030A0"/>
                </a:solidFill>
                <a:hlinkClick r:id="rId2"/>
              </a:rPr>
              <a:t>http://devag.tropical-agroecology.org/images/Devag/pdf/conference/fr/Deva-0512-24.pdf</a:t>
            </a:r>
            <a:endParaRPr lang="fr-FR" altLang="fr-FR" sz="1200">
              <a:solidFill>
                <a:srgbClr val="7030A0"/>
              </a:solidFill>
            </a:endParaRPr>
          </a:p>
          <a:p>
            <a:pPr>
              <a:spcBef>
                <a:spcPct val="0"/>
              </a:spcBef>
              <a:buFontTx/>
              <a:buNone/>
            </a:pPr>
            <a:r>
              <a:rPr lang="fr-FR" altLang="fr-FR" sz="1200">
                <a:solidFill>
                  <a:srgbClr val="7030A0"/>
                </a:solidFill>
              </a:rPr>
              <a:t>Évolution de la structure d'un système agroforestier en relation avec le cycle de vie familial : cas du jardin de case en Haïti, Sardou JEAN-DENIS &amp; al., BOIS ET FORÊTS DES TROPIQUES, 2014, N° 32 1 (3), </a:t>
            </a:r>
            <a:r>
              <a:rPr lang="fr-FR" altLang="fr-FR" sz="1200">
                <a:solidFill>
                  <a:srgbClr val="7030A0"/>
                </a:solidFill>
                <a:hlinkClick r:id="rId3"/>
              </a:rPr>
              <a:t>http://bft.cirad.fr/cd/BFT_321_7-20.pdf</a:t>
            </a:r>
            <a:r>
              <a:rPr lang="fr-FR" altLang="fr-FR" sz="1200">
                <a:solidFill>
                  <a:srgbClr val="7030A0"/>
                </a:solidFill>
              </a:rPr>
              <a:t>  </a:t>
            </a:r>
          </a:p>
        </p:txBody>
      </p:sp>
      <p:sp>
        <p:nvSpPr>
          <p:cNvPr id="3" name="ZoneTexte 2"/>
          <p:cNvSpPr txBox="1"/>
          <p:nvPr/>
        </p:nvSpPr>
        <p:spPr>
          <a:xfrm>
            <a:off x="192088" y="1125538"/>
            <a:ext cx="11603037" cy="2308225"/>
          </a:xfrm>
          <a:prstGeom prst="rect">
            <a:avLst/>
          </a:prstGeom>
          <a:noFill/>
        </p:spPr>
        <p:txBody>
          <a:bodyPr>
            <a:spAutoFit/>
          </a:bodyPr>
          <a:lstStyle/>
          <a:p>
            <a:pPr>
              <a:defRPr/>
            </a:pPr>
            <a:r>
              <a:rPr lang="fr-FR" b="1" dirty="0">
                <a:solidFill>
                  <a:srgbClr val="7030A0"/>
                </a:solidFill>
              </a:rPr>
              <a:t>En conclusion </a:t>
            </a:r>
            <a:r>
              <a:rPr lang="fr-FR" dirty="0">
                <a:solidFill>
                  <a:srgbClr val="7030A0"/>
                </a:solidFill>
              </a:rPr>
              <a:t>:</a:t>
            </a:r>
          </a:p>
          <a:p>
            <a:pPr>
              <a:defRPr/>
            </a:pPr>
            <a:endParaRPr lang="fr-FR" dirty="0">
              <a:solidFill>
                <a:srgbClr val="7030A0"/>
              </a:solidFill>
            </a:endParaRPr>
          </a:p>
          <a:p>
            <a:pPr marL="285750" indent="-285750">
              <a:buFont typeface="Wingdings" panose="05000000000000000000" pitchFamily="2" charset="2"/>
              <a:buChar char="Ø"/>
              <a:defRPr/>
            </a:pPr>
            <a:r>
              <a:rPr lang="fr-FR" dirty="0">
                <a:solidFill>
                  <a:srgbClr val="7030A0"/>
                </a:solidFill>
              </a:rPr>
              <a:t>Système agroforestier très diversifié et évolutif.</a:t>
            </a:r>
          </a:p>
          <a:p>
            <a:pPr marL="285750" indent="-285750">
              <a:buFont typeface="Wingdings" panose="05000000000000000000" pitchFamily="2" charset="2"/>
              <a:buChar char="Ø"/>
              <a:defRPr/>
            </a:pPr>
            <a:r>
              <a:rPr lang="fr-FR" dirty="0">
                <a:solidFill>
                  <a:srgbClr val="7030A0"/>
                </a:solidFill>
              </a:rPr>
              <a:t>Système à multiples fonctions économiques, écologiques et sociales.</a:t>
            </a:r>
          </a:p>
          <a:p>
            <a:pPr marL="285750" indent="-285750">
              <a:buFont typeface="Wingdings" panose="05000000000000000000" pitchFamily="2" charset="2"/>
              <a:buChar char="Ø"/>
              <a:defRPr/>
            </a:pPr>
            <a:r>
              <a:rPr lang="fr-FR" dirty="0">
                <a:solidFill>
                  <a:srgbClr val="7030A0"/>
                </a:solidFill>
              </a:rPr>
              <a:t>Gestion du système basée sur un savoir-faire paysan et </a:t>
            </a:r>
            <a:r>
              <a:rPr lang="fr-FR" i="1" dirty="0">
                <a:solidFill>
                  <a:srgbClr val="7030A0"/>
                </a:solidFill>
              </a:rPr>
              <a:t>sans utilisation de produits phytopharmaceutique</a:t>
            </a:r>
            <a:r>
              <a:rPr lang="fr-FR" dirty="0">
                <a:solidFill>
                  <a:srgbClr val="7030A0"/>
                </a:solidFill>
              </a:rPr>
              <a:t>.</a:t>
            </a:r>
          </a:p>
          <a:p>
            <a:pPr>
              <a:defRPr/>
            </a:pPr>
            <a:endParaRPr lang="fr-FR" dirty="0">
              <a:solidFill>
                <a:srgbClr val="7030A0"/>
              </a:solidFill>
            </a:endParaRPr>
          </a:p>
          <a:p>
            <a:pPr marL="285750" indent="-285750">
              <a:buFont typeface="Wingdings" panose="05000000000000000000" pitchFamily="2" charset="2"/>
              <a:buChar char="Ø"/>
              <a:defRPr/>
            </a:pPr>
            <a:r>
              <a:rPr lang="fr-FR" dirty="0">
                <a:solidFill>
                  <a:srgbClr val="7030A0"/>
                </a:solidFill>
              </a:rPr>
              <a:t>Inconnus : part du jardin </a:t>
            </a:r>
            <a:r>
              <a:rPr lang="fr-FR" i="1" dirty="0" err="1">
                <a:solidFill>
                  <a:srgbClr val="7030A0"/>
                </a:solidFill>
              </a:rPr>
              <a:t>lakou</a:t>
            </a:r>
            <a:r>
              <a:rPr lang="fr-FR" dirty="0">
                <a:solidFill>
                  <a:srgbClr val="7030A0"/>
                </a:solidFill>
              </a:rPr>
              <a:t> dans le revenu de l'exploitation.</a:t>
            </a:r>
          </a:p>
          <a:p>
            <a:pPr marL="285750" indent="-285750">
              <a:buFont typeface="Wingdings" panose="05000000000000000000" pitchFamily="2" charset="2"/>
              <a:buChar char="Ø"/>
              <a:defRPr/>
            </a:pPr>
            <a:r>
              <a:rPr lang="fr-FR" dirty="0">
                <a:solidFill>
                  <a:srgbClr val="7030A0"/>
                </a:solidFill>
              </a:rPr>
              <a:t>Il serait intéressant de déterminer la résilience de ce genre de jardin et tous les mécanismes conditionnant leur fertilité.</a:t>
            </a:r>
          </a:p>
        </p:txBody>
      </p:sp>
      <p:pic>
        <p:nvPicPr>
          <p:cNvPr id="46087"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4963" y="3535363"/>
            <a:ext cx="41148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Rectangle 6"/>
          <p:cNvSpPr>
            <a:spLocks noChangeArrowheads="1"/>
          </p:cNvSpPr>
          <p:nvPr/>
        </p:nvSpPr>
        <p:spPr bwMode="auto">
          <a:xfrm>
            <a:off x="5087938" y="5546725"/>
            <a:ext cx="3106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200">
                <a:solidFill>
                  <a:srgbClr val="7030A0"/>
                </a:solidFill>
              </a:rPr>
              <a:t>Système agroforestier avec un bovin au piquet.</a:t>
            </a:r>
          </a:p>
          <a:p>
            <a:pPr algn="ctr">
              <a:spcBef>
                <a:spcPct val="0"/>
              </a:spcBef>
              <a:buFontTx/>
              <a:buNone/>
            </a:pPr>
            <a:r>
              <a:rPr lang="fr-FR" altLang="fr-FR" sz="1200">
                <a:solidFill>
                  <a:srgbClr val="7030A0"/>
                </a:solidFill>
              </a:rPr>
              <a:t>Photo P. Fernandes.</a:t>
            </a:r>
          </a:p>
        </p:txBody>
      </p:sp>
      <p:pic>
        <p:nvPicPr>
          <p:cNvPr id="46089" name="Imag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87938" y="3675063"/>
            <a:ext cx="282892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ZoneTexte 8"/>
          <p:cNvSpPr txBox="1">
            <a:spLocks noChangeArrowheads="1"/>
          </p:cNvSpPr>
          <p:nvPr/>
        </p:nvSpPr>
        <p:spPr bwMode="auto">
          <a:xfrm>
            <a:off x="8237538" y="5516563"/>
            <a:ext cx="3719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200">
                <a:solidFill>
                  <a:srgbClr val="7030A0"/>
                </a:solidFill>
              </a:rPr>
              <a:t>Deux bovins au piquet valorisent les résidus de culture d’un jardin B limitrophe au </a:t>
            </a:r>
            <a:r>
              <a:rPr lang="fr-FR" altLang="fr-FR" sz="1200" i="1">
                <a:solidFill>
                  <a:srgbClr val="7030A0"/>
                </a:solidFill>
              </a:rPr>
              <a:t>lakou. </a:t>
            </a:r>
            <a:r>
              <a:rPr lang="fr-FR" altLang="fr-FR" sz="1200">
                <a:solidFill>
                  <a:srgbClr val="7030A0"/>
                </a:solidFill>
              </a:rPr>
              <a:t>Photo P. Fernandes.</a:t>
            </a:r>
          </a:p>
        </p:txBody>
      </p:sp>
      <p:pic>
        <p:nvPicPr>
          <p:cNvPr id="46091" name="Imag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804275" y="3621088"/>
            <a:ext cx="25860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2" name="Imag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672763" y="608013"/>
            <a:ext cx="12573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u numéro de diapositive 1"/>
          <p:cNvSpPr>
            <a:spLocks noGrp="1"/>
          </p:cNvSpPr>
          <p:nvPr>
            <p:ph type="sldNum" sz="quarter" idx="12"/>
          </p:nvPr>
        </p:nvSpPr>
        <p:spPr bwMode="auto">
          <a:xfrm>
            <a:off x="11064875" y="155575"/>
            <a:ext cx="73025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833C526-D09C-4A57-8B48-BBC9DF8D8999}" type="slidenum">
              <a:rPr lang="fr-FR" altLang="fr-FR" sz="1200" smtClean="0">
                <a:solidFill>
                  <a:srgbClr val="898989"/>
                </a:solidFill>
              </a:rPr>
              <a:pPr>
                <a:spcBef>
                  <a:spcPct val="0"/>
                </a:spcBef>
                <a:buFontTx/>
                <a:buNone/>
              </a:pPr>
              <a:t>42</a:t>
            </a:fld>
            <a:endParaRPr lang="fr-FR" altLang="fr-FR" sz="1200" smtClean="0">
              <a:solidFill>
                <a:srgbClr val="898989"/>
              </a:solidFill>
            </a:endParaRPr>
          </a:p>
        </p:txBody>
      </p:sp>
      <p:sp>
        <p:nvSpPr>
          <p:cNvPr id="46083" name="WordArt 2"/>
          <p:cNvSpPr>
            <a:spLocks noChangeArrowheads="1" noChangeShapeType="1" noTextEdit="1"/>
          </p:cNvSpPr>
          <p:nvPr/>
        </p:nvSpPr>
        <p:spPr bwMode="auto">
          <a:xfrm>
            <a:off x="1774825" y="155575"/>
            <a:ext cx="8713788" cy="360363"/>
          </a:xfrm>
          <a:prstGeom prst="rect">
            <a:avLst/>
          </a:prstGeom>
        </p:spPr>
        <p:txBody>
          <a:bodyPr wrap="none" fromWordArt="1">
            <a:prstTxWarp prst="textPlain">
              <a:avLst>
                <a:gd name="adj" fmla="val 49727"/>
              </a:avLst>
            </a:prstTxWarp>
          </a:bodyPr>
          <a:lstStyle/>
          <a:p>
            <a:pPr algn="ctr"/>
            <a:r>
              <a:rPr lang="fr-FR" sz="1400" kern="10" dirty="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46084" name="Rectangle 5"/>
          <p:cNvSpPr>
            <a:spLocks noChangeArrowheads="1"/>
          </p:cNvSpPr>
          <p:nvPr/>
        </p:nvSpPr>
        <p:spPr bwMode="auto">
          <a:xfrm>
            <a:off x="192088" y="620713"/>
            <a:ext cx="11807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fr-FR" altLang="fr-FR" sz="1800" dirty="0" smtClean="0">
                <a:solidFill>
                  <a:srgbClr val="7030A0"/>
                </a:solidFill>
              </a:rPr>
              <a:t>9bis) </a:t>
            </a:r>
            <a:r>
              <a:rPr lang="fr-FR" altLang="fr-FR" sz="1800" b="1" dirty="0" smtClean="0">
                <a:solidFill>
                  <a:srgbClr val="7030A0"/>
                </a:solidFill>
              </a:rPr>
              <a:t>Mise en bocage du paysage à Anjouan (Comores) </a:t>
            </a:r>
            <a:r>
              <a:rPr lang="fr-FR" altLang="fr-FR" sz="1800" dirty="0" smtClean="0">
                <a:solidFill>
                  <a:srgbClr val="7030A0"/>
                </a:solidFill>
              </a:rPr>
              <a:t>: </a:t>
            </a:r>
            <a:endParaRPr lang="fr-FR" altLang="fr-FR" sz="1800" dirty="0">
              <a:solidFill>
                <a:srgbClr val="7030A0"/>
              </a:solidFill>
            </a:endParaRPr>
          </a:p>
        </p:txBody>
      </p:sp>
      <p:sp>
        <p:nvSpPr>
          <p:cNvPr id="3" name="ZoneTexte 2"/>
          <p:cNvSpPr txBox="1"/>
          <p:nvPr/>
        </p:nvSpPr>
        <p:spPr>
          <a:xfrm>
            <a:off x="192088" y="1125538"/>
            <a:ext cx="11807825" cy="3046988"/>
          </a:xfrm>
          <a:prstGeom prst="rect">
            <a:avLst/>
          </a:prstGeom>
          <a:noFill/>
        </p:spPr>
        <p:txBody>
          <a:bodyPr wrap="square">
            <a:spAutoFit/>
          </a:bodyPr>
          <a:lstStyle/>
          <a:p>
            <a:pPr algn="just">
              <a:defRPr/>
            </a:pPr>
            <a:r>
              <a:rPr lang="fr-FR" dirty="0">
                <a:solidFill>
                  <a:srgbClr val="7030A0"/>
                </a:solidFill>
              </a:rPr>
              <a:t>Depuis une quinzaine d'années, sur la presqu’île du </a:t>
            </a:r>
            <a:r>
              <a:rPr lang="fr-FR" dirty="0" err="1">
                <a:solidFill>
                  <a:srgbClr val="7030A0"/>
                </a:solidFill>
              </a:rPr>
              <a:t>Niumakélé</a:t>
            </a:r>
            <a:r>
              <a:rPr lang="fr-FR" dirty="0">
                <a:solidFill>
                  <a:srgbClr val="7030A0"/>
                </a:solidFill>
              </a:rPr>
              <a:t>, pointe Sud de l’île </a:t>
            </a:r>
            <a:r>
              <a:rPr lang="fr-FR" dirty="0" smtClean="0">
                <a:solidFill>
                  <a:srgbClr val="7030A0"/>
                </a:solidFill>
              </a:rPr>
              <a:t>d’Anjouan, </a:t>
            </a:r>
            <a:r>
              <a:rPr lang="fr-FR" dirty="0">
                <a:solidFill>
                  <a:srgbClr val="7030A0"/>
                </a:solidFill>
              </a:rPr>
              <a:t>certains paysans clôturent leurs parcelles en installant une haie </a:t>
            </a:r>
            <a:r>
              <a:rPr lang="fr-FR" dirty="0" smtClean="0">
                <a:solidFill>
                  <a:srgbClr val="7030A0"/>
                </a:solidFill>
              </a:rPr>
              <a:t>vive pérenne </a:t>
            </a:r>
            <a:r>
              <a:rPr lang="fr-FR" dirty="0">
                <a:solidFill>
                  <a:srgbClr val="7030A0"/>
                </a:solidFill>
              </a:rPr>
              <a:t>à base d'arbres ou arbustes tels que le </a:t>
            </a:r>
            <a:r>
              <a:rPr lang="fr-FR" dirty="0" err="1">
                <a:solidFill>
                  <a:srgbClr val="7030A0"/>
                </a:solidFill>
              </a:rPr>
              <a:t>Sandragon</a:t>
            </a:r>
            <a:r>
              <a:rPr lang="fr-FR" dirty="0">
                <a:solidFill>
                  <a:srgbClr val="7030A0"/>
                </a:solidFill>
              </a:rPr>
              <a:t> (</a:t>
            </a:r>
            <a:r>
              <a:rPr lang="fr-FR" i="1" dirty="0" err="1">
                <a:solidFill>
                  <a:srgbClr val="7030A0"/>
                </a:solidFill>
              </a:rPr>
              <a:t>Pterocarpus</a:t>
            </a:r>
            <a:r>
              <a:rPr lang="fr-FR" i="1" dirty="0">
                <a:solidFill>
                  <a:srgbClr val="7030A0"/>
                </a:solidFill>
              </a:rPr>
              <a:t> </a:t>
            </a:r>
            <a:r>
              <a:rPr lang="fr-FR" i="1" dirty="0" err="1">
                <a:solidFill>
                  <a:srgbClr val="7030A0"/>
                </a:solidFill>
              </a:rPr>
              <a:t>indicus</a:t>
            </a:r>
            <a:r>
              <a:rPr lang="fr-FR" dirty="0">
                <a:solidFill>
                  <a:srgbClr val="7030A0"/>
                </a:solidFill>
              </a:rPr>
              <a:t>), le </a:t>
            </a:r>
            <a:r>
              <a:rPr lang="fr-FR" dirty="0" err="1">
                <a:solidFill>
                  <a:srgbClr val="7030A0"/>
                </a:solidFill>
              </a:rPr>
              <a:t>Gliricidia</a:t>
            </a:r>
            <a:r>
              <a:rPr lang="fr-FR" dirty="0">
                <a:solidFill>
                  <a:srgbClr val="7030A0"/>
                </a:solidFill>
              </a:rPr>
              <a:t> (</a:t>
            </a:r>
            <a:r>
              <a:rPr lang="fr-FR" i="1" dirty="0" err="1" smtClean="0">
                <a:solidFill>
                  <a:srgbClr val="7030A0"/>
                </a:solidFill>
              </a:rPr>
              <a:t>Gliricidia</a:t>
            </a:r>
            <a:r>
              <a:rPr lang="fr-FR" i="1" dirty="0" smtClean="0">
                <a:solidFill>
                  <a:srgbClr val="7030A0"/>
                </a:solidFill>
              </a:rPr>
              <a:t> </a:t>
            </a:r>
            <a:r>
              <a:rPr lang="fr-FR" i="1" dirty="0" err="1" smtClean="0">
                <a:solidFill>
                  <a:srgbClr val="7030A0"/>
                </a:solidFill>
              </a:rPr>
              <a:t>sepium</a:t>
            </a:r>
            <a:r>
              <a:rPr lang="fr-FR" dirty="0">
                <a:solidFill>
                  <a:srgbClr val="7030A0"/>
                </a:solidFill>
              </a:rPr>
              <a:t>), le Pignon d'Inde </a:t>
            </a:r>
            <a:r>
              <a:rPr lang="fr-FR" i="1" dirty="0">
                <a:solidFill>
                  <a:srgbClr val="7030A0"/>
                </a:solidFill>
              </a:rPr>
              <a:t>(</a:t>
            </a:r>
            <a:r>
              <a:rPr lang="fr-FR" i="1" dirty="0" err="1">
                <a:solidFill>
                  <a:srgbClr val="7030A0"/>
                </a:solidFill>
              </a:rPr>
              <a:t>Jatropha</a:t>
            </a:r>
            <a:r>
              <a:rPr lang="fr-FR" i="1" dirty="0">
                <a:solidFill>
                  <a:srgbClr val="7030A0"/>
                </a:solidFill>
              </a:rPr>
              <a:t> </a:t>
            </a:r>
            <a:r>
              <a:rPr lang="fr-FR" i="1" dirty="0" err="1">
                <a:solidFill>
                  <a:srgbClr val="7030A0"/>
                </a:solidFill>
              </a:rPr>
              <a:t>curcas</a:t>
            </a:r>
            <a:r>
              <a:rPr lang="fr-FR" dirty="0">
                <a:solidFill>
                  <a:srgbClr val="7030A0"/>
                </a:solidFill>
              </a:rPr>
              <a:t>), le Filao (</a:t>
            </a:r>
            <a:r>
              <a:rPr lang="fr-FR" i="1" dirty="0">
                <a:solidFill>
                  <a:srgbClr val="7030A0"/>
                </a:solidFill>
              </a:rPr>
              <a:t>Casuarina </a:t>
            </a:r>
            <a:r>
              <a:rPr lang="fr-FR" i="1" dirty="0" err="1">
                <a:solidFill>
                  <a:srgbClr val="7030A0"/>
                </a:solidFill>
              </a:rPr>
              <a:t>equisetifolia</a:t>
            </a:r>
            <a:r>
              <a:rPr lang="fr-FR" dirty="0">
                <a:solidFill>
                  <a:srgbClr val="7030A0"/>
                </a:solidFill>
              </a:rPr>
              <a:t>) et de diverses </a:t>
            </a:r>
            <a:r>
              <a:rPr lang="fr-FR" dirty="0" smtClean="0">
                <a:solidFill>
                  <a:srgbClr val="7030A0"/>
                </a:solidFill>
              </a:rPr>
              <a:t>espèces fourragères </a:t>
            </a:r>
            <a:r>
              <a:rPr lang="fr-FR" dirty="0">
                <a:solidFill>
                  <a:srgbClr val="7030A0"/>
                </a:solidFill>
              </a:rPr>
              <a:t>légumineuses ou graminées (</a:t>
            </a:r>
            <a:r>
              <a:rPr lang="fr-FR" i="1" dirty="0" err="1">
                <a:solidFill>
                  <a:srgbClr val="7030A0"/>
                </a:solidFill>
              </a:rPr>
              <a:t>Flemingia</a:t>
            </a:r>
            <a:r>
              <a:rPr lang="fr-FR" i="1" dirty="0">
                <a:solidFill>
                  <a:srgbClr val="7030A0"/>
                </a:solidFill>
              </a:rPr>
              <a:t>, </a:t>
            </a:r>
            <a:r>
              <a:rPr lang="fr-FR" i="1" dirty="0" err="1">
                <a:solidFill>
                  <a:srgbClr val="7030A0"/>
                </a:solidFill>
              </a:rPr>
              <a:t>Crotalaria</a:t>
            </a:r>
            <a:r>
              <a:rPr lang="fr-FR" i="1" dirty="0">
                <a:solidFill>
                  <a:srgbClr val="7030A0"/>
                </a:solidFill>
              </a:rPr>
              <a:t>, Tephrosia, </a:t>
            </a:r>
            <a:r>
              <a:rPr lang="fr-FR" i="1" dirty="0" err="1">
                <a:solidFill>
                  <a:srgbClr val="7030A0"/>
                </a:solidFill>
              </a:rPr>
              <a:t>Tinctonia</a:t>
            </a:r>
            <a:r>
              <a:rPr lang="fr-FR" i="1" dirty="0">
                <a:solidFill>
                  <a:srgbClr val="7030A0"/>
                </a:solidFill>
              </a:rPr>
              <a:t>, </a:t>
            </a:r>
            <a:r>
              <a:rPr lang="fr-FR" i="1" dirty="0" err="1">
                <a:solidFill>
                  <a:srgbClr val="7030A0"/>
                </a:solidFill>
              </a:rPr>
              <a:t>Pennisetum</a:t>
            </a:r>
            <a:r>
              <a:rPr lang="fr-FR" i="1" dirty="0" smtClean="0">
                <a:solidFill>
                  <a:srgbClr val="7030A0"/>
                </a:solidFill>
              </a:rPr>
              <a:t>, </a:t>
            </a:r>
            <a:r>
              <a:rPr lang="fr-FR" i="1" dirty="0" err="1" smtClean="0">
                <a:solidFill>
                  <a:srgbClr val="7030A0"/>
                </a:solidFill>
              </a:rPr>
              <a:t>Tripsacum</a:t>
            </a:r>
            <a:r>
              <a:rPr lang="fr-FR" i="1" dirty="0">
                <a:solidFill>
                  <a:srgbClr val="7030A0"/>
                </a:solidFill>
              </a:rPr>
              <a:t>, </a:t>
            </a:r>
            <a:r>
              <a:rPr lang="fr-FR" i="1" dirty="0" err="1">
                <a:solidFill>
                  <a:srgbClr val="7030A0"/>
                </a:solidFill>
              </a:rPr>
              <a:t>Bracharia</a:t>
            </a:r>
            <a:r>
              <a:rPr lang="fr-FR" i="1" dirty="0">
                <a:solidFill>
                  <a:srgbClr val="7030A0"/>
                </a:solidFill>
              </a:rPr>
              <a:t>, </a:t>
            </a:r>
            <a:r>
              <a:rPr lang="fr-FR" i="1" dirty="0" err="1">
                <a:solidFill>
                  <a:srgbClr val="7030A0"/>
                </a:solidFill>
              </a:rPr>
              <a:t>Setaria</a:t>
            </a:r>
            <a:r>
              <a:rPr lang="fr-FR" i="1" dirty="0">
                <a:solidFill>
                  <a:srgbClr val="7030A0"/>
                </a:solidFill>
              </a:rPr>
              <a:t>.</a:t>
            </a:r>
            <a:r>
              <a:rPr lang="fr-FR" dirty="0">
                <a:solidFill>
                  <a:srgbClr val="7030A0"/>
                </a:solidFill>
              </a:rPr>
              <a:t>..). Dans un deuxième temps, les bovins sont mis au piquet à l'intérieur de </a:t>
            </a:r>
            <a:r>
              <a:rPr lang="fr-FR" dirty="0" smtClean="0">
                <a:solidFill>
                  <a:srgbClr val="7030A0"/>
                </a:solidFill>
              </a:rPr>
              <a:t>la parcelle </a:t>
            </a:r>
            <a:r>
              <a:rPr lang="fr-FR" dirty="0">
                <a:solidFill>
                  <a:srgbClr val="7030A0"/>
                </a:solidFill>
              </a:rPr>
              <a:t>ainsi clôturée. Le piquet est déplacé régulièrement pour répartir les déjections sur toute la </a:t>
            </a:r>
            <a:r>
              <a:rPr lang="fr-FR" dirty="0" smtClean="0">
                <a:solidFill>
                  <a:srgbClr val="7030A0"/>
                </a:solidFill>
              </a:rPr>
              <a:t>surface de </a:t>
            </a:r>
            <a:r>
              <a:rPr lang="fr-FR" dirty="0">
                <a:solidFill>
                  <a:srgbClr val="7030A0"/>
                </a:solidFill>
              </a:rPr>
              <a:t>la parcelle qui va être mise en culture. Les animaux sont affouragés quotidiennement avec des </a:t>
            </a:r>
            <a:r>
              <a:rPr lang="fr-FR" dirty="0" smtClean="0">
                <a:solidFill>
                  <a:srgbClr val="7030A0"/>
                </a:solidFill>
              </a:rPr>
              <a:t>fourrages provenant </a:t>
            </a:r>
            <a:r>
              <a:rPr lang="fr-FR" dirty="0">
                <a:solidFill>
                  <a:srgbClr val="7030A0"/>
                </a:solidFill>
              </a:rPr>
              <a:t>de l'extérieur de la parcelle, jusqu'à ce que les haies de clôture fournissent une partie du </a:t>
            </a:r>
            <a:r>
              <a:rPr lang="fr-FR" dirty="0" smtClean="0">
                <a:solidFill>
                  <a:srgbClr val="7030A0"/>
                </a:solidFill>
              </a:rPr>
              <a:t>fourrage nécessaire. </a:t>
            </a:r>
            <a:r>
              <a:rPr lang="fr-FR" dirty="0">
                <a:solidFill>
                  <a:srgbClr val="7030A0"/>
                </a:solidFill>
              </a:rPr>
              <a:t>Le </a:t>
            </a:r>
            <a:r>
              <a:rPr lang="fr-FR" i="1" dirty="0" err="1" smtClean="0">
                <a:solidFill>
                  <a:srgbClr val="7030A0"/>
                </a:solidFill>
              </a:rPr>
              <a:t>Gliricidia</a:t>
            </a:r>
            <a:r>
              <a:rPr lang="fr-FR" dirty="0" smtClean="0">
                <a:solidFill>
                  <a:srgbClr val="7030A0"/>
                </a:solidFill>
              </a:rPr>
              <a:t> est un </a:t>
            </a:r>
            <a:r>
              <a:rPr lang="fr-FR" dirty="0">
                <a:solidFill>
                  <a:srgbClr val="7030A0"/>
                </a:solidFill>
              </a:rPr>
              <a:t>fertiliseur naturel et fixateur des terres </a:t>
            </a:r>
            <a:r>
              <a:rPr lang="fr-FR" dirty="0" smtClean="0">
                <a:solidFill>
                  <a:srgbClr val="7030A0"/>
                </a:solidFill>
              </a:rPr>
              <a:t>agricoles.</a:t>
            </a:r>
            <a:endParaRPr lang="fr-FR" dirty="0">
              <a:solidFill>
                <a:srgbClr val="7030A0"/>
              </a:solidFill>
            </a:endParaRPr>
          </a:p>
          <a:p>
            <a:pPr>
              <a:defRPr/>
            </a:pPr>
            <a:r>
              <a:rPr lang="fr-FR" sz="1200" dirty="0" smtClean="0">
                <a:solidFill>
                  <a:srgbClr val="7030A0"/>
                </a:solidFill>
              </a:rPr>
              <a:t>L’augmentation </a:t>
            </a:r>
            <a:r>
              <a:rPr lang="fr-FR" sz="1200" dirty="0">
                <a:solidFill>
                  <a:srgbClr val="7030A0"/>
                </a:solidFill>
              </a:rPr>
              <a:t>des rendements agricoles </a:t>
            </a:r>
            <a:r>
              <a:rPr lang="fr-FR" sz="1200" dirty="0" smtClean="0">
                <a:solidFill>
                  <a:srgbClr val="7030A0"/>
                </a:solidFill>
              </a:rPr>
              <a:t>s’est accompagnée </a:t>
            </a:r>
            <a:r>
              <a:rPr lang="fr-FR" sz="1200" dirty="0">
                <a:solidFill>
                  <a:srgbClr val="7030A0"/>
                </a:solidFill>
              </a:rPr>
              <a:t>d’une action de </a:t>
            </a:r>
            <a:r>
              <a:rPr lang="fr-FR" sz="1200" dirty="0" smtClean="0">
                <a:solidFill>
                  <a:srgbClr val="7030A0"/>
                </a:solidFill>
              </a:rPr>
              <a:t>préservation </a:t>
            </a:r>
            <a:r>
              <a:rPr lang="fr-FR" sz="1200" dirty="0">
                <a:solidFill>
                  <a:srgbClr val="7030A0"/>
                </a:solidFill>
              </a:rPr>
              <a:t>de </a:t>
            </a:r>
            <a:r>
              <a:rPr lang="fr-FR" sz="1200" dirty="0" smtClean="0">
                <a:solidFill>
                  <a:srgbClr val="7030A0"/>
                </a:solidFill>
              </a:rPr>
              <a:t>l’environnement.</a:t>
            </a:r>
            <a:endParaRPr lang="fr-FR" sz="1200" dirty="0">
              <a:solidFill>
                <a:srgbClr val="7030A0"/>
              </a:solidFill>
            </a:endParaRPr>
          </a:p>
          <a:p>
            <a:pPr>
              <a:defRPr/>
            </a:pPr>
            <a:r>
              <a:rPr lang="fr-FR" sz="1200" dirty="0" smtClean="0">
                <a:solidFill>
                  <a:srgbClr val="7030A0"/>
                </a:solidFill>
              </a:rPr>
              <a:t>Sources </a:t>
            </a:r>
            <a:r>
              <a:rPr lang="fr-FR" sz="1200" dirty="0">
                <a:solidFill>
                  <a:srgbClr val="7030A0"/>
                </a:solidFill>
              </a:rPr>
              <a:t>: </a:t>
            </a:r>
            <a:r>
              <a:rPr lang="fr-FR" sz="1200" dirty="0" smtClean="0">
                <a:solidFill>
                  <a:srgbClr val="7030A0"/>
                </a:solidFill>
              </a:rPr>
              <a:t>a) </a:t>
            </a:r>
            <a:r>
              <a:rPr lang="fr-FR" sz="1200" dirty="0" err="1" smtClean="0">
                <a:solidFill>
                  <a:srgbClr val="7030A0"/>
                </a:solidFill>
              </a:rPr>
              <a:t>Embocagement</a:t>
            </a:r>
            <a:r>
              <a:rPr lang="fr-FR" sz="1200" dirty="0" smtClean="0">
                <a:solidFill>
                  <a:srgbClr val="7030A0"/>
                </a:solidFill>
              </a:rPr>
              <a:t> </a:t>
            </a:r>
            <a:r>
              <a:rPr lang="fr-FR" sz="1200" dirty="0">
                <a:solidFill>
                  <a:srgbClr val="7030A0"/>
                </a:solidFill>
              </a:rPr>
              <a:t>à Anjouan aux Comores : l'innovation technique et ses résultats. GRET, AGRIDOC, </a:t>
            </a:r>
            <a:r>
              <a:rPr lang="fr-FR" sz="1200" dirty="0">
                <a:solidFill>
                  <a:srgbClr val="7030A0"/>
                </a:solidFill>
                <a:hlinkClick r:id="rId2"/>
              </a:rPr>
              <a:t>http://</a:t>
            </a:r>
            <a:r>
              <a:rPr lang="fr-FR" sz="1200" dirty="0" smtClean="0">
                <a:solidFill>
                  <a:srgbClr val="7030A0"/>
                </a:solidFill>
                <a:hlinkClick r:id="rId2"/>
              </a:rPr>
              <a:t>www.comores-online.com/mwezinet/economie/images/embocagement-anjouan.pdf</a:t>
            </a:r>
            <a:r>
              <a:rPr lang="fr-FR" sz="1200" dirty="0" smtClean="0">
                <a:solidFill>
                  <a:srgbClr val="7030A0"/>
                </a:solidFill>
              </a:rPr>
              <a:t>, b) Techniques </a:t>
            </a:r>
            <a:r>
              <a:rPr lang="fr-FR" sz="1200" dirty="0">
                <a:solidFill>
                  <a:srgbClr val="7030A0"/>
                </a:solidFill>
              </a:rPr>
              <a:t>de mise en place et d'entretien de haies vives à Anjouan aux Comores, </a:t>
            </a:r>
            <a:r>
              <a:rPr lang="fr-FR" sz="1200" dirty="0">
                <a:solidFill>
                  <a:srgbClr val="7030A0"/>
                </a:solidFill>
                <a:hlinkClick r:id="rId3"/>
              </a:rPr>
              <a:t>http://</a:t>
            </a:r>
            <a:r>
              <a:rPr lang="fr-FR" sz="1200" dirty="0" smtClean="0">
                <a:solidFill>
                  <a:srgbClr val="7030A0"/>
                </a:solidFill>
                <a:hlinkClick r:id="rId3"/>
              </a:rPr>
              <a:t>www.comores-online.com/mwezinet/economie/images/technique-de-mise-en-place-et-entretien-de-haies-vives.pdf</a:t>
            </a:r>
            <a:r>
              <a:rPr lang="fr-FR" sz="1200" dirty="0" smtClean="0">
                <a:solidFill>
                  <a:srgbClr val="7030A0"/>
                </a:solidFill>
              </a:rPr>
              <a:t> </a:t>
            </a:r>
            <a:endParaRPr lang="fr-FR" sz="1200" dirty="0">
              <a:solidFill>
                <a:srgbClr val="7030A0"/>
              </a:solidFill>
            </a:endParaRPr>
          </a:p>
        </p:txBody>
      </p:sp>
      <p:sp>
        <p:nvSpPr>
          <p:cNvPr id="2" name="ZoneTexte 1"/>
          <p:cNvSpPr txBox="1"/>
          <p:nvPr/>
        </p:nvSpPr>
        <p:spPr>
          <a:xfrm>
            <a:off x="170595" y="6237312"/>
            <a:ext cx="5040560" cy="461665"/>
          </a:xfrm>
          <a:prstGeom prst="rect">
            <a:avLst/>
          </a:prstGeom>
          <a:noFill/>
        </p:spPr>
        <p:txBody>
          <a:bodyPr wrap="square" rtlCol="0">
            <a:spAutoFit/>
          </a:bodyPr>
          <a:lstStyle/>
          <a:p>
            <a:pPr algn="ctr"/>
            <a:r>
              <a:rPr lang="fr-FR" sz="1200" dirty="0">
                <a:solidFill>
                  <a:srgbClr val="008000"/>
                </a:solidFill>
              </a:rPr>
              <a:t>C</a:t>
            </a:r>
            <a:r>
              <a:rPr lang="fr-FR" sz="1200" dirty="0" smtClean="0">
                <a:solidFill>
                  <a:srgbClr val="008000"/>
                </a:solidFill>
              </a:rPr>
              <a:t>ulture de la pomme de terre (Comores) entourés de </a:t>
            </a:r>
            <a:r>
              <a:rPr lang="fr-FR" sz="1200" dirty="0" err="1" smtClean="0">
                <a:solidFill>
                  <a:srgbClr val="008000"/>
                </a:solidFill>
              </a:rPr>
              <a:t>Gliricidia</a:t>
            </a:r>
            <a:r>
              <a:rPr lang="fr-FR" sz="1200" dirty="0" smtClean="0">
                <a:solidFill>
                  <a:srgbClr val="008000"/>
                </a:solidFill>
              </a:rPr>
              <a:t> (ONG </a:t>
            </a:r>
            <a:r>
              <a:rPr lang="fr-FR" sz="1200" dirty="0" err="1" smtClean="0">
                <a:solidFill>
                  <a:srgbClr val="008000"/>
                </a:solidFill>
              </a:rPr>
              <a:t>Dahari</a:t>
            </a:r>
            <a:r>
              <a:rPr lang="fr-FR" sz="1200" dirty="0" smtClean="0">
                <a:solidFill>
                  <a:srgbClr val="008000"/>
                </a:solidFill>
              </a:rPr>
              <a:t>), </a:t>
            </a:r>
            <a:r>
              <a:rPr lang="fr-FR" sz="1200" dirty="0" smtClean="0">
                <a:solidFill>
                  <a:srgbClr val="008000"/>
                </a:solidFill>
                <a:hlinkClick r:id="rId4"/>
              </a:rPr>
              <a:t>http://www.ecddcomoros.org/2014/02/hands-on-support-from-dahari/</a:t>
            </a:r>
            <a:r>
              <a:rPr lang="fr-FR" sz="1200" dirty="0" smtClean="0">
                <a:solidFill>
                  <a:srgbClr val="008000"/>
                </a:solidFill>
              </a:rPr>
              <a:t> </a:t>
            </a:r>
            <a:endParaRPr lang="fr-FR" sz="1200" dirty="0">
              <a:solidFill>
                <a:srgbClr val="008000"/>
              </a:solidFill>
            </a:endParaRPr>
          </a:p>
        </p:txBody>
      </p:sp>
      <p:sp>
        <p:nvSpPr>
          <p:cNvPr id="4" name="ZoneTexte 3"/>
          <p:cNvSpPr txBox="1"/>
          <p:nvPr/>
        </p:nvSpPr>
        <p:spPr>
          <a:xfrm>
            <a:off x="5780980" y="6237312"/>
            <a:ext cx="6191945" cy="461665"/>
          </a:xfrm>
          <a:prstGeom prst="rect">
            <a:avLst/>
          </a:prstGeom>
          <a:noFill/>
        </p:spPr>
        <p:txBody>
          <a:bodyPr wrap="square" rtlCol="0">
            <a:spAutoFit/>
          </a:bodyPr>
          <a:lstStyle/>
          <a:p>
            <a:pPr algn="ctr"/>
            <a:r>
              <a:rPr lang="fr-FR" sz="1200" i="1" dirty="0" err="1" smtClean="0">
                <a:solidFill>
                  <a:srgbClr val="008000"/>
                </a:solidFill>
              </a:rPr>
              <a:t>Gliricidia</a:t>
            </a:r>
            <a:r>
              <a:rPr lang="fr-FR" sz="1200" dirty="0" smtClean="0">
                <a:solidFill>
                  <a:srgbClr val="008000"/>
                </a:solidFill>
              </a:rPr>
              <a:t> planté autour d'une parcelle de plants de piments (Champ Adda Anjouan, ONG </a:t>
            </a:r>
            <a:r>
              <a:rPr lang="fr-FR" sz="1200" dirty="0" err="1" smtClean="0">
                <a:solidFill>
                  <a:srgbClr val="008000"/>
                </a:solidFill>
              </a:rPr>
              <a:t>Dahari</a:t>
            </a:r>
            <a:r>
              <a:rPr lang="fr-FR" sz="1200" dirty="0" smtClean="0">
                <a:solidFill>
                  <a:srgbClr val="008000"/>
                </a:solidFill>
              </a:rPr>
              <a:t>), </a:t>
            </a:r>
            <a:r>
              <a:rPr lang="fr-FR" sz="1200" dirty="0" smtClean="0">
                <a:solidFill>
                  <a:srgbClr val="008000"/>
                </a:solidFill>
                <a:hlinkClick r:id="rId5"/>
              </a:rPr>
              <a:t>http://www.agriculture-biodiversite-oi.org/fr/Media/Images/Actu-S-informer/Embocagement</a:t>
            </a:r>
            <a:r>
              <a:rPr lang="fr-FR" sz="1200" dirty="0" smtClean="0">
                <a:solidFill>
                  <a:srgbClr val="008000"/>
                </a:solidFill>
              </a:rPr>
              <a:t> </a:t>
            </a:r>
            <a:endParaRPr lang="fr-FR" sz="1200" dirty="0">
              <a:solidFill>
                <a:srgbClr val="008000"/>
              </a:solidFill>
            </a:endParaRPr>
          </a:p>
        </p:txBody>
      </p:sp>
      <p:pic>
        <p:nvPicPr>
          <p:cNvPr id="5" name="Imag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360" y="4452059"/>
            <a:ext cx="2619375" cy="1743075"/>
          </a:xfrm>
          <a:prstGeom prst="rect">
            <a:avLst/>
          </a:prstGeom>
        </p:spPr>
      </p:pic>
      <p:pic>
        <p:nvPicPr>
          <p:cNvPr id="6" name="Imag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28150" y="4347284"/>
            <a:ext cx="2466975" cy="1847850"/>
          </a:xfrm>
          <a:prstGeom prst="rect">
            <a:avLst/>
          </a:prstGeom>
        </p:spPr>
      </p:pic>
      <p:sp>
        <p:nvSpPr>
          <p:cNvPr id="7" name="ZoneTexte 6"/>
          <p:cNvSpPr txBox="1"/>
          <p:nvPr/>
        </p:nvSpPr>
        <p:spPr>
          <a:xfrm>
            <a:off x="4151784" y="5661248"/>
            <a:ext cx="4176464" cy="461665"/>
          </a:xfrm>
          <a:prstGeom prst="rect">
            <a:avLst/>
          </a:prstGeom>
          <a:noFill/>
        </p:spPr>
        <p:txBody>
          <a:bodyPr wrap="square" rtlCol="0">
            <a:spAutoFit/>
          </a:bodyPr>
          <a:lstStyle/>
          <a:p>
            <a:pPr algn="ctr"/>
            <a:r>
              <a:rPr lang="fr-FR" sz="1200" dirty="0" smtClean="0">
                <a:solidFill>
                  <a:srgbClr val="008000"/>
                </a:solidFill>
              </a:rPr>
              <a:t>Paysage au sud de l'île d'Anjouan. Photo : B. </a:t>
            </a:r>
            <a:r>
              <a:rPr lang="fr-FR" sz="1200" dirty="0" err="1" smtClean="0">
                <a:solidFill>
                  <a:srgbClr val="008000"/>
                </a:solidFill>
              </a:rPr>
              <a:t>Théau</a:t>
            </a:r>
            <a:r>
              <a:rPr lang="fr-FR" sz="1200" dirty="0" smtClean="0">
                <a:solidFill>
                  <a:srgbClr val="008000"/>
                </a:solidFill>
              </a:rPr>
              <a:t>,</a:t>
            </a:r>
          </a:p>
          <a:p>
            <a:pPr algn="ctr"/>
            <a:r>
              <a:rPr lang="fr-FR" sz="1200" dirty="0" smtClean="0">
                <a:solidFill>
                  <a:srgbClr val="008000"/>
                </a:solidFill>
              </a:rPr>
              <a:t>Source : </a:t>
            </a:r>
            <a:r>
              <a:rPr lang="fr-FR" sz="1200" dirty="0" smtClean="0">
                <a:solidFill>
                  <a:srgbClr val="008000"/>
                </a:solidFill>
                <a:hlinkClick r:id="rId8"/>
              </a:rPr>
              <a:t>http://www.igapura.org/anjouan.htm</a:t>
            </a:r>
            <a:r>
              <a:rPr lang="fr-FR" sz="1200" dirty="0" smtClean="0">
                <a:solidFill>
                  <a:srgbClr val="008000"/>
                </a:solidFill>
              </a:rPr>
              <a:t> </a:t>
            </a:r>
            <a:endParaRPr lang="fr-FR" sz="1200" dirty="0">
              <a:solidFill>
                <a:srgbClr val="008000"/>
              </a:solidFill>
            </a:endParaRPr>
          </a:p>
        </p:txBody>
      </p:sp>
      <p:pic>
        <p:nvPicPr>
          <p:cNvPr id="8" name="Imag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68884" y="4154822"/>
            <a:ext cx="3000375" cy="1524000"/>
          </a:xfrm>
          <a:prstGeom prst="rect">
            <a:avLst/>
          </a:prstGeom>
        </p:spPr>
      </p:pic>
    </p:spTree>
    <p:extLst>
      <p:ext uri="{BB962C8B-B14F-4D97-AF65-F5344CB8AC3E}">
        <p14:creationId xmlns:p14="http://schemas.microsoft.com/office/powerpoint/2010/main" val="19907127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u numéro de diapositive 1"/>
          <p:cNvSpPr>
            <a:spLocks noGrp="1"/>
          </p:cNvSpPr>
          <p:nvPr>
            <p:ph type="sldNum" sz="quarter" idx="12"/>
          </p:nvPr>
        </p:nvSpPr>
        <p:spPr bwMode="auto">
          <a:xfrm>
            <a:off x="11496675" y="6381750"/>
            <a:ext cx="560388"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2726964-4A06-434F-9585-881BC205E5A0}" type="slidenum">
              <a:rPr lang="fr-FR" altLang="fr-FR" sz="1200" smtClean="0">
                <a:solidFill>
                  <a:srgbClr val="898989"/>
                </a:solidFill>
              </a:rPr>
              <a:pPr>
                <a:spcBef>
                  <a:spcPct val="0"/>
                </a:spcBef>
                <a:buFontTx/>
                <a:buNone/>
              </a:pPr>
              <a:t>43</a:t>
            </a:fld>
            <a:endParaRPr lang="fr-FR" altLang="fr-FR" sz="1200" smtClean="0">
              <a:solidFill>
                <a:srgbClr val="898989"/>
              </a:solidFill>
            </a:endParaRPr>
          </a:p>
        </p:txBody>
      </p:sp>
      <p:sp>
        <p:nvSpPr>
          <p:cNvPr id="47107" name="Text Box 5"/>
          <p:cNvSpPr txBox="1">
            <a:spLocks noChangeArrowheads="1"/>
          </p:cNvSpPr>
          <p:nvPr/>
        </p:nvSpPr>
        <p:spPr bwMode="auto">
          <a:xfrm>
            <a:off x="107950" y="623888"/>
            <a:ext cx="113172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600" b="1" u="sng">
                <a:solidFill>
                  <a:srgbClr val="6600CC"/>
                </a:solidFill>
                <a:latin typeface="Arial" panose="020B0604020202020204" pitchFamily="34" charset="0"/>
              </a:rPr>
              <a:t>10) La forêt de </a:t>
            </a:r>
            <a:r>
              <a:rPr lang="fr-FR" altLang="fr-FR" sz="1600" b="1" i="1" u="sng">
                <a:solidFill>
                  <a:srgbClr val="6600CC"/>
                </a:solidFill>
                <a:latin typeface="Arial" panose="020B0604020202020204" pitchFamily="34" charset="0"/>
              </a:rPr>
              <a:t>Yacouba Sawadogo</a:t>
            </a:r>
            <a:r>
              <a:rPr lang="fr-FR" altLang="fr-FR" sz="1600" b="1" u="sng">
                <a:solidFill>
                  <a:srgbClr val="6600CC"/>
                </a:solidFill>
                <a:latin typeface="Arial" panose="020B0604020202020204" pitchFamily="34" charset="0"/>
              </a:rPr>
              <a:t> (Burkina Fasso)</a:t>
            </a:r>
            <a:r>
              <a:rPr lang="fr-FR" altLang="fr-FR" sz="1600" b="1">
                <a:solidFill>
                  <a:srgbClr val="6600CC"/>
                </a:solidFill>
                <a:latin typeface="Arial" panose="020B0604020202020204" pitchFamily="34" charset="0"/>
              </a:rPr>
              <a:t> </a:t>
            </a:r>
            <a:r>
              <a:rPr lang="fr-FR" altLang="fr-FR" sz="1600">
                <a:solidFill>
                  <a:srgbClr val="6600CC"/>
                </a:solidFill>
                <a:latin typeface="Arial" panose="020B0604020202020204" pitchFamily="34" charset="0"/>
              </a:rPr>
              <a:t> </a:t>
            </a:r>
            <a:r>
              <a:rPr lang="fr-FR" altLang="fr-FR" sz="1600" i="1">
                <a:solidFill>
                  <a:srgbClr val="6600CC"/>
                </a:solidFill>
                <a:latin typeface="Arial" panose="020B0604020202020204" pitchFamily="34" charset="0"/>
              </a:rPr>
              <a:t>Donnée pour exemple, même si elle pousse en climat tropical sec. </a:t>
            </a:r>
          </a:p>
        </p:txBody>
      </p:sp>
      <p:sp>
        <p:nvSpPr>
          <p:cNvPr id="4" name="ZoneTexte 3"/>
          <p:cNvSpPr txBox="1"/>
          <p:nvPr/>
        </p:nvSpPr>
        <p:spPr>
          <a:xfrm>
            <a:off x="107950" y="1070700"/>
            <a:ext cx="11892706" cy="4616648"/>
          </a:xfrm>
          <a:prstGeom prst="rect">
            <a:avLst/>
          </a:prstGeom>
          <a:noFill/>
          <a:ln w="25400">
            <a:solidFill>
              <a:srgbClr val="6600CC"/>
            </a:solidFill>
          </a:ln>
          <a:effectLst>
            <a:glow rad="63500">
              <a:schemeClr val="accent1">
                <a:satMod val="175000"/>
                <a:alpha val="40000"/>
              </a:schemeClr>
            </a:glow>
            <a:softEdge rad="12700"/>
          </a:effectLst>
        </p:spPr>
        <p:txBody>
          <a:bodyPr>
            <a:spAutoFit/>
          </a:bodyPr>
          <a:lstStyle/>
          <a:p>
            <a:pPr algn="just" eaLnBrk="1" hangingPunct="1">
              <a:defRPr/>
            </a:pPr>
            <a:r>
              <a:rPr lang="fr-FR" dirty="0">
                <a:solidFill>
                  <a:srgbClr val="6600CC"/>
                </a:solidFill>
                <a:latin typeface="Arial" charset="0"/>
              </a:rPr>
              <a:t>Au Burkina </a:t>
            </a:r>
            <a:r>
              <a:rPr lang="fr-FR" dirty="0" err="1">
                <a:solidFill>
                  <a:srgbClr val="6600CC"/>
                </a:solidFill>
                <a:latin typeface="Arial" charset="0"/>
              </a:rPr>
              <a:t>Fasso</a:t>
            </a:r>
            <a:r>
              <a:rPr lang="fr-FR" dirty="0">
                <a:solidFill>
                  <a:srgbClr val="6600CC"/>
                </a:solidFill>
                <a:latin typeface="Arial" charset="0"/>
              </a:rPr>
              <a:t>, l’agriculteur </a:t>
            </a:r>
            <a:r>
              <a:rPr lang="fr-FR" b="1" i="1" dirty="0">
                <a:solidFill>
                  <a:srgbClr val="6600CC"/>
                </a:solidFill>
                <a:latin typeface="Arial" charset="0"/>
              </a:rPr>
              <a:t>Yacouba </a:t>
            </a:r>
            <a:r>
              <a:rPr lang="fr-FR" dirty="0" err="1">
                <a:solidFill>
                  <a:srgbClr val="6600CC"/>
                </a:solidFill>
                <a:latin typeface="Arial" charset="0"/>
              </a:rPr>
              <a:t>Sawadogo</a:t>
            </a:r>
            <a:r>
              <a:rPr lang="fr-FR" dirty="0">
                <a:solidFill>
                  <a:srgbClr val="6600CC"/>
                </a:solidFill>
                <a:latin typeface="Arial" charset="0"/>
              </a:rPr>
              <a:t> a créé, seul, une forêt de 12 ha, en pleine zone de savane sahélienne. Chaque année, Yacouba sème entre 2000 à 10000 plants. Il estime que dix arbres environ prospèrent sur un m2 de son domaine. Il a reconstitué cette forêt, afin d’empêcher l’avancée du désert, déjà en réduisant la vitesse du vent.  Sa sylve, créée de toute pièce, s’étend entre 25 et 27 ha, transformant un sol inculte en une épaisse forêt abritant actuellement une faune abondante. </a:t>
            </a:r>
          </a:p>
          <a:p>
            <a:pPr algn="just" eaLnBrk="1" hangingPunct="1">
              <a:defRPr/>
            </a:pPr>
            <a:endParaRPr lang="fr-FR" dirty="0">
              <a:solidFill>
                <a:srgbClr val="6600CC"/>
              </a:solidFill>
              <a:latin typeface="Arial" charset="0"/>
            </a:endParaRPr>
          </a:p>
          <a:p>
            <a:pPr algn="just" eaLnBrk="1" hangingPunct="1">
              <a:defRPr/>
            </a:pPr>
            <a:r>
              <a:rPr lang="fr-FR" dirty="0">
                <a:solidFill>
                  <a:srgbClr val="6600CC"/>
                </a:solidFill>
                <a:latin typeface="Arial" charset="0"/>
              </a:rPr>
              <a:t>Yacouba </a:t>
            </a:r>
            <a:r>
              <a:rPr lang="fr-FR" dirty="0" err="1">
                <a:solidFill>
                  <a:srgbClr val="6600CC"/>
                </a:solidFill>
                <a:latin typeface="Arial" charset="0"/>
              </a:rPr>
              <a:t>Sawadogo</a:t>
            </a:r>
            <a:r>
              <a:rPr lang="fr-FR" dirty="0">
                <a:solidFill>
                  <a:srgbClr val="6600CC"/>
                </a:solidFill>
                <a:latin typeface="Arial" charset="0"/>
              </a:rPr>
              <a:t> et Mathieu Ouédraogo, un autre fermier innovateur, se sont engagés dans les efforts de vulgarisation et de sensibilisation pour diffuser leurs techniques dans toute la région, par exemple, par le biais d’un "jours de marché" biannuel organisé dans la ferme de son village de </a:t>
            </a:r>
            <a:r>
              <a:rPr lang="fr-FR" dirty="0" err="1">
                <a:solidFill>
                  <a:srgbClr val="6600CC"/>
                </a:solidFill>
                <a:latin typeface="Arial" charset="0"/>
              </a:rPr>
              <a:t>Gourga</a:t>
            </a:r>
            <a:r>
              <a:rPr lang="fr-FR" dirty="0">
                <a:solidFill>
                  <a:srgbClr val="6600CC"/>
                </a:solidFill>
                <a:latin typeface="Arial" charset="0"/>
              </a:rPr>
              <a:t>. Les participants de plus de cent villages viennent y partager des semences _ au travers d’une banque de graines _, des conseils, et apprendre les uns des autres (</a:t>
            </a:r>
            <a:r>
              <a:rPr lang="fr-FR" u="sng" dirty="0">
                <a:solidFill>
                  <a:srgbClr val="6600CC"/>
                </a:solidFill>
                <a:latin typeface="Arial" charset="0"/>
              </a:rPr>
              <a:t>Note</a:t>
            </a:r>
            <a:r>
              <a:rPr lang="fr-FR" dirty="0">
                <a:solidFill>
                  <a:srgbClr val="6600CC"/>
                </a:solidFill>
                <a:latin typeface="Arial" charset="0"/>
              </a:rPr>
              <a:t> : la vente de semences pourrait être une source de revenus complémentaires </a:t>
            </a:r>
            <a:r>
              <a:rPr lang="fr-FR" altLang="fr-FR" dirty="0">
                <a:solidFill>
                  <a:srgbClr val="008000"/>
                </a:solidFill>
              </a:rPr>
              <a:t>($)</a:t>
            </a:r>
            <a:r>
              <a:rPr lang="fr-FR" dirty="0">
                <a:solidFill>
                  <a:srgbClr val="6600CC"/>
                </a:solidFill>
                <a:latin typeface="Arial" charset="0"/>
              </a:rPr>
              <a:t>).</a:t>
            </a:r>
            <a:endParaRPr lang="fr-FR" sz="1000" dirty="0">
              <a:solidFill>
                <a:srgbClr val="6600CC"/>
              </a:solidFill>
              <a:latin typeface="Arial" charset="0"/>
            </a:endParaRPr>
          </a:p>
          <a:p>
            <a:pPr algn="just" eaLnBrk="1" hangingPunct="1">
              <a:defRPr/>
            </a:pPr>
            <a:endParaRPr lang="fr-FR" sz="1200" dirty="0">
              <a:solidFill>
                <a:srgbClr val="6600CC"/>
              </a:solidFill>
              <a:latin typeface="Arial" charset="0"/>
            </a:endParaRPr>
          </a:p>
          <a:p>
            <a:pPr algn="just" eaLnBrk="1" hangingPunct="1">
              <a:defRPr/>
            </a:pPr>
            <a:r>
              <a:rPr lang="fr-FR" sz="1200" dirty="0">
                <a:solidFill>
                  <a:srgbClr val="6600CC"/>
                </a:solidFill>
                <a:latin typeface="Arial" charset="0"/>
              </a:rPr>
              <a:t>Il a aussi récupéré le sol dégradé à l’aide de diguettes antiérosives associées à la technique du « </a:t>
            </a:r>
            <a:r>
              <a:rPr lang="fr-FR" sz="1200" dirty="0" err="1">
                <a:solidFill>
                  <a:srgbClr val="6600CC"/>
                </a:solidFill>
                <a:latin typeface="Arial" charset="0"/>
              </a:rPr>
              <a:t>zaï</a:t>
            </a:r>
            <a:r>
              <a:rPr lang="fr-FR" sz="1200" dirty="0">
                <a:solidFill>
                  <a:srgbClr val="6600CC"/>
                </a:solidFill>
                <a:latin typeface="Arial" charset="0"/>
              </a:rPr>
              <a:t> ». Son but au départ, en 1980, était de récupérer et reverdir une terre dégradée, aride, sur un espace appelé « </a:t>
            </a:r>
            <a:r>
              <a:rPr lang="fr-FR" sz="1200" dirty="0" err="1">
                <a:solidFill>
                  <a:srgbClr val="6600CC"/>
                </a:solidFill>
                <a:latin typeface="Arial" charset="0"/>
              </a:rPr>
              <a:t>zipèlga</a:t>
            </a:r>
            <a:r>
              <a:rPr lang="fr-FR" sz="1200" dirty="0">
                <a:solidFill>
                  <a:srgbClr val="6600CC"/>
                </a:solidFill>
                <a:latin typeface="Arial" charset="0"/>
              </a:rPr>
              <a:t> » en langue </a:t>
            </a:r>
            <a:r>
              <a:rPr lang="fr-FR" sz="1200" dirty="0" err="1">
                <a:solidFill>
                  <a:srgbClr val="6600CC"/>
                </a:solidFill>
                <a:latin typeface="Arial" charset="0"/>
              </a:rPr>
              <a:t>mooré</a:t>
            </a:r>
            <a:r>
              <a:rPr lang="fr-FR" sz="1200" dirty="0">
                <a:solidFill>
                  <a:srgbClr val="6600CC"/>
                </a:solidFill>
                <a:latin typeface="Arial" charset="0"/>
              </a:rPr>
              <a:t>. Il enfouit des grains de mil, mais aussi une graine de plante, dans chaque </a:t>
            </a:r>
            <a:r>
              <a:rPr lang="fr-FR" sz="1200" dirty="0" err="1">
                <a:solidFill>
                  <a:srgbClr val="6600CC"/>
                </a:solidFill>
                <a:latin typeface="Arial" charset="0"/>
              </a:rPr>
              <a:t>zaï</a:t>
            </a:r>
            <a:r>
              <a:rPr lang="fr-FR" sz="1200" dirty="0">
                <a:solidFill>
                  <a:srgbClr val="6600CC"/>
                </a:solidFill>
                <a:latin typeface="Arial" charset="0"/>
              </a:rPr>
              <a:t>, d’une taille plus grande que sa taille traditionnelle, rempli avec du fumier et autres déchets biodégradables, afin de fournir une source de nutriments pour végétaux. Le fumier attire les termites, dont les tunnels aident à briser le sol. Des cordons pierreux constituées de lignes fines de pierres de la taille d'un poing, traversent les champs. Leur but est de former un bassin versant. Quand la pluie tombe, elle pousse le limon, sur la surface du champ, ensuite récupéré contre le cordon. En ralentissant le débit de l'eau, elle lui donne plus de temps pour s'infiltrer dans la terre. Le limon accumulé fournit également un sol relativement fertile pour les semences de plantes locales à germer. Les plantes ralentissent, à leur tour, l'eau et leurs racines ameublissent le sol compacté, facilitant l’absorption de l’eau. </a:t>
            </a:r>
          </a:p>
        </p:txBody>
      </p:sp>
      <p:sp>
        <p:nvSpPr>
          <p:cNvPr id="47111" name="ZoneTexte 2"/>
          <p:cNvSpPr txBox="1">
            <a:spLocks noChangeArrowheads="1"/>
          </p:cNvSpPr>
          <p:nvPr/>
        </p:nvSpPr>
        <p:spPr bwMode="auto">
          <a:xfrm>
            <a:off x="107950" y="5592763"/>
            <a:ext cx="1010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fr-FR" altLang="fr-FR" sz="1200" i="1">
                <a:solidFill>
                  <a:srgbClr val="6600CC"/>
                </a:solidFill>
                <a:latin typeface="Arial" panose="020B0604020202020204" pitchFamily="34" charset="0"/>
              </a:rPr>
              <a:t>Sources : 1) Lutte contre la desertification au sahel : Yacouba, le « fou » qui arrête le désert, </a:t>
            </a:r>
            <a:r>
              <a:rPr lang="fr-FR" altLang="fr-FR" sz="1200">
                <a:solidFill>
                  <a:srgbClr val="6600CC"/>
                </a:solidFill>
                <a:latin typeface="Arial" panose="020B0604020202020204" pitchFamily="34" charset="0"/>
              </a:rPr>
              <a:t>de Boureima SANGA (</a:t>
            </a:r>
            <a:r>
              <a:rPr lang="fr-FR" altLang="fr-FR" sz="1200">
                <a:solidFill>
                  <a:srgbClr val="6600CC"/>
                </a:solidFill>
                <a:latin typeface="Arial" panose="020B0604020202020204" pitchFamily="34" charset="0"/>
                <a:hlinkClick r:id="rId2"/>
              </a:rPr>
              <a:t>bsanga2003@yahoo.fr</a:t>
            </a:r>
            <a:r>
              <a:rPr lang="fr-FR" altLang="fr-FR" sz="1200">
                <a:solidFill>
                  <a:srgbClr val="6600CC"/>
                </a:solidFill>
                <a:latin typeface="Arial" panose="020B0604020202020204" pitchFamily="34" charset="0"/>
              </a:rPr>
              <a:t>), 15/06/2011, </a:t>
            </a:r>
            <a:r>
              <a:rPr lang="fr-FR" altLang="fr-FR" sz="1200" i="1">
                <a:solidFill>
                  <a:srgbClr val="6600CC"/>
                </a:solidFill>
                <a:latin typeface="Arial" panose="020B0604020202020204" pitchFamily="34" charset="0"/>
                <a:hlinkClick r:id="rId3"/>
              </a:rPr>
              <a:t>http://www.lefaso.net/spip.php?article42515&amp;rubrique3</a:t>
            </a:r>
            <a:r>
              <a:rPr lang="fr-FR" altLang="fr-FR" sz="1200" i="1">
                <a:solidFill>
                  <a:srgbClr val="6600CC"/>
                </a:solidFill>
                <a:latin typeface="Arial" panose="020B0604020202020204" pitchFamily="34" charset="0"/>
              </a:rPr>
              <a:t> </a:t>
            </a:r>
          </a:p>
          <a:p>
            <a:pPr algn="r" eaLnBrk="1" hangingPunct="1">
              <a:spcBef>
                <a:spcPct val="0"/>
              </a:spcBef>
              <a:buFontTx/>
              <a:buNone/>
            </a:pPr>
            <a:r>
              <a:rPr lang="fr-FR" altLang="fr-FR" sz="1200" i="1">
                <a:solidFill>
                  <a:srgbClr val="6600CC"/>
                </a:solidFill>
                <a:latin typeface="Arial" panose="020B0604020202020204" pitchFamily="34" charset="0"/>
              </a:rPr>
              <a:t>2) </a:t>
            </a:r>
            <a:r>
              <a:rPr lang="fr-FR" altLang="fr-FR" sz="1200" i="1">
                <a:solidFill>
                  <a:srgbClr val="6600CC"/>
                </a:solidFill>
                <a:latin typeface="Arial" panose="020B0604020202020204" pitchFamily="34" charset="0"/>
                <a:hlinkClick r:id="rId4"/>
              </a:rPr>
              <a:t>http://en.wikipedia.org/wiki/Yacouba_Sawadogo</a:t>
            </a:r>
            <a:r>
              <a:rPr lang="fr-FR" altLang="fr-FR" sz="1200" i="1">
                <a:solidFill>
                  <a:srgbClr val="6600CC"/>
                </a:solidFill>
                <a:latin typeface="Arial" panose="020B0604020202020204" pitchFamily="34" charset="0"/>
              </a:rPr>
              <a:t> &amp;  </a:t>
            </a:r>
            <a:r>
              <a:rPr lang="fr-FR" altLang="fr-FR" sz="1200" i="1">
                <a:solidFill>
                  <a:srgbClr val="6600CC"/>
                </a:solidFill>
                <a:latin typeface="Arial" panose="020B0604020202020204" pitchFamily="34" charset="0"/>
                <a:hlinkClick r:id="rId5"/>
              </a:rPr>
              <a:t>http://www.worldbank.org/afr/ik/french/friknt77.htm</a:t>
            </a:r>
            <a:r>
              <a:rPr lang="fr-FR" altLang="fr-FR" sz="1200" i="1">
                <a:solidFill>
                  <a:srgbClr val="6600CC"/>
                </a:solidFill>
                <a:latin typeface="Arial" panose="020B0604020202020204" pitchFamily="34" charset="0"/>
              </a:rPr>
              <a:t> </a:t>
            </a:r>
          </a:p>
          <a:p>
            <a:pPr algn="r" eaLnBrk="1" hangingPunct="1">
              <a:spcBef>
                <a:spcPct val="0"/>
              </a:spcBef>
              <a:buFontTx/>
              <a:buNone/>
            </a:pPr>
            <a:r>
              <a:rPr lang="fr-FR" altLang="fr-FR" sz="1200" i="1">
                <a:solidFill>
                  <a:srgbClr val="6600CC"/>
                </a:solidFill>
                <a:latin typeface="Arial" panose="020B0604020202020204" pitchFamily="34" charset="0"/>
              </a:rPr>
              <a:t>3) </a:t>
            </a:r>
            <a:r>
              <a:rPr lang="en-US" altLang="fr-FR" sz="1200">
                <a:solidFill>
                  <a:srgbClr val="6600CC"/>
                </a:solidFill>
                <a:latin typeface="Arial" panose="020B0604020202020204" pitchFamily="34" charset="0"/>
              </a:rPr>
              <a:t>Leonard, Andrew. "</a:t>
            </a:r>
            <a:r>
              <a:rPr lang="en-US" altLang="fr-FR" sz="1200" i="1">
                <a:solidFill>
                  <a:srgbClr val="6600CC"/>
                </a:solidFill>
                <a:latin typeface="Arial" panose="020B0604020202020204" pitchFamily="34" charset="0"/>
              </a:rPr>
              <a:t>How to help Yacouba Sawadogo</a:t>
            </a:r>
            <a:r>
              <a:rPr lang="en-US" altLang="fr-FR" sz="1200">
                <a:solidFill>
                  <a:srgbClr val="6600CC"/>
                </a:solidFill>
                <a:latin typeface="Arial" panose="020B0604020202020204" pitchFamily="34" charset="0"/>
              </a:rPr>
              <a:t>". "</a:t>
            </a:r>
            <a:r>
              <a:rPr lang="en-US" altLang="fr-FR" sz="1200" i="1">
                <a:solidFill>
                  <a:srgbClr val="6600CC"/>
                </a:solidFill>
                <a:latin typeface="Arial" panose="020B0604020202020204" pitchFamily="34" charset="0"/>
              </a:rPr>
              <a:t>Comment aider Yacouba Sawadogo</a:t>
            </a:r>
            <a:r>
              <a:rPr lang="en-US" altLang="fr-FR" sz="1200">
                <a:solidFill>
                  <a:srgbClr val="6600CC"/>
                </a:solidFill>
                <a:latin typeface="Arial" panose="020B0604020202020204" pitchFamily="34" charset="0"/>
                <a:hlinkClick r:id="rId6"/>
              </a:rPr>
              <a:t>“</a:t>
            </a:r>
            <a:r>
              <a:rPr lang="en-US" altLang="fr-FR" sz="1200">
                <a:solidFill>
                  <a:srgbClr val="6600CC"/>
                </a:solidFill>
                <a:latin typeface="Arial" panose="020B0604020202020204" pitchFamily="34" charset="0"/>
              </a:rPr>
              <a:t>, 2008, </a:t>
            </a:r>
            <a:r>
              <a:rPr lang="en-US" altLang="fr-FR" sz="1200">
                <a:solidFill>
                  <a:srgbClr val="6600CC"/>
                </a:solidFill>
                <a:latin typeface="Arial" panose="020B0604020202020204" pitchFamily="34" charset="0"/>
                <a:hlinkClick r:id="rId7"/>
              </a:rPr>
              <a:t>http://www.salon.com/tech/htww/2008/09/11/helping_sawadogo/index.html</a:t>
            </a:r>
            <a:endParaRPr lang="en-US" altLang="fr-FR" sz="1200">
              <a:solidFill>
                <a:srgbClr val="6600CC"/>
              </a:solidFill>
              <a:latin typeface="Arial" panose="020B0604020202020204" pitchFamily="34" charset="0"/>
            </a:endParaRPr>
          </a:p>
          <a:p>
            <a:pPr algn="r" eaLnBrk="1" hangingPunct="1">
              <a:spcBef>
                <a:spcPct val="0"/>
              </a:spcBef>
              <a:buFontTx/>
              <a:buNone/>
            </a:pPr>
            <a:r>
              <a:rPr lang="en-US" altLang="fr-FR" sz="1200">
                <a:solidFill>
                  <a:srgbClr val="6600CC"/>
                </a:solidFill>
                <a:latin typeface="Arial" panose="020B0604020202020204" pitchFamily="34" charset="0"/>
              </a:rPr>
              <a:t>4) film </a:t>
            </a:r>
            <a:r>
              <a:rPr lang="en-US" altLang="fr-FR" sz="1200" i="1">
                <a:solidFill>
                  <a:srgbClr val="6600CC"/>
                </a:solidFill>
                <a:latin typeface="Arial" panose="020B0604020202020204" pitchFamily="34" charset="0"/>
              </a:rPr>
              <a:t>'The Man Who Stopped the Desert</a:t>
            </a:r>
            <a:r>
              <a:rPr lang="en-US" altLang="fr-FR" sz="1200">
                <a:solidFill>
                  <a:srgbClr val="6600CC"/>
                </a:solidFill>
                <a:latin typeface="Arial" panose="020B0604020202020204" pitchFamily="34" charset="0"/>
              </a:rPr>
              <a:t>‘, 1080 Films, UK, 2010.                            Yacouba Sawadogo →</a:t>
            </a:r>
            <a:endParaRPr lang="fr-FR" altLang="fr-FR" sz="1200">
              <a:solidFill>
                <a:srgbClr val="6600CC"/>
              </a:solidFill>
              <a:latin typeface="Arial" panose="020B0604020202020204" pitchFamily="34" charset="0"/>
            </a:endParaRPr>
          </a:p>
        </p:txBody>
      </p:sp>
      <p:pic>
        <p:nvPicPr>
          <p:cNvPr id="47112" name="Imag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217150" y="5592763"/>
            <a:ext cx="152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WordArt 2"/>
          <p:cNvSpPr>
            <a:spLocks noChangeArrowheads="1" noChangeShapeType="1" noTextEdit="1"/>
          </p:cNvSpPr>
          <p:nvPr/>
        </p:nvSpPr>
        <p:spPr bwMode="auto">
          <a:xfrm>
            <a:off x="1774825" y="155575"/>
            <a:ext cx="8713788" cy="360363"/>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u numéro de diapositive 1"/>
          <p:cNvSpPr>
            <a:spLocks noGrp="1"/>
          </p:cNvSpPr>
          <p:nvPr>
            <p:ph type="sldNum" sz="quarter" idx="12"/>
          </p:nvPr>
        </p:nvSpPr>
        <p:spPr bwMode="auto">
          <a:xfrm>
            <a:off x="11425238" y="155575"/>
            <a:ext cx="560387"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988F002-DB2C-4E3F-BC71-C81DAE6FC4CA}" type="slidenum">
              <a:rPr lang="fr-FR" altLang="fr-FR" sz="1200" smtClean="0">
                <a:solidFill>
                  <a:srgbClr val="898989"/>
                </a:solidFill>
              </a:rPr>
              <a:pPr>
                <a:spcBef>
                  <a:spcPct val="0"/>
                </a:spcBef>
                <a:buFontTx/>
                <a:buNone/>
              </a:pPr>
              <a:t>44</a:t>
            </a:fld>
            <a:endParaRPr lang="fr-FR" altLang="fr-FR" sz="1200" smtClean="0">
              <a:solidFill>
                <a:srgbClr val="898989"/>
              </a:solidFill>
            </a:endParaRPr>
          </a:p>
        </p:txBody>
      </p:sp>
      <p:sp>
        <p:nvSpPr>
          <p:cNvPr id="48131" name="Text Box 5"/>
          <p:cNvSpPr txBox="1">
            <a:spLocks noChangeArrowheads="1"/>
          </p:cNvSpPr>
          <p:nvPr/>
        </p:nvSpPr>
        <p:spPr bwMode="auto">
          <a:xfrm>
            <a:off x="107950" y="623888"/>
            <a:ext cx="113172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600" b="1" u="sng">
                <a:solidFill>
                  <a:srgbClr val="6600CC"/>
                </a:solidFill>
                <a:latin typeface="Arial" panose="020B0604020202020204" pitchFamily="34" charset="0"/>
              </a:rPr>
              <a:t>11) Exemples de plantes comestibles pouvant pousser dans des jardins-forêts surtout en leur </a:t>
            </a:r>
            <a:r>
              <a:rPr lang="fr-FR" altLang="fr-FR" sz="1600" b="1" i="1" u="sng">
                <a:solidFill>
                  <a:srgbClr val="6600CC"/>
                </a:solidFill>
                <a:latin typeface="Arial" panose="020B0604020202020204" pitchFamily="34" charset="0"/>
              </a:rPr>
              <a:t>lisière</a:t>
            </a:r>
            <a:r>
              <a:rPr lang="fr-FR" altLang="fr-FR" sz="1600">
                <a:solidFill>
                  <a:srgbClr val="6600CC"/>
                </a:solidFill>
                <a:latin typeface="Arial" panose="020B0604020202020204" pitchFamily="34" charset="0"/>
              </a:rPr>
              <a:t> </a:t>
            </a:r>
            <a:r>
              <a:rPr lang="fr-FR" altLang="fr-FR" sz="1600">
                <a:solidFill>
                  <a:srgbClr val="008000"/>
                </a:solidFill>
                <a:latin typeface="Arial" panose="020B0604020202020204" pitchFamily="34" charset="0"/>
              </a:rPr>
              <a:t>($) </a:t>
            </a:r>
            <a:r>
              <a:rPr lang="fr-FR" altLang="fr-FR" sz="1600">
                <a:solidFill>
                  <a:srgbClr val="6600CC"/>
                </a:solidFill>
                <a:latin typeface="Arial" panose="020B0604020202020204" pitchFamily="34" charset="0"/>
              </a:rPr>
              <a:t>:</a:t>
            </a:r>
            <a:endParaRPr lang="fr-FR" altLang="fr-FR" sz="1600" i="1">
              <a:solidFill>
                <a:srgbClr val="6600CC"/>
              </a:solidFill>
              <a:latin typeface="Arial" panose="020B0604020202020204" pitchFamily="34" charset="0"/>
            </a:endParaRPr>
          </a:p>
        </p:txBody>
      </p:sp>
      <p:sp>
        <p:nvSpPr>
          <p:cNvPr id="48132" name="WordArt 2"/>
          <p:cNvSpPr>
            <a:spLocks noChangeArrowheads="1" noChangeShapeType="1" noTextEdit="1"/>
          </p:cNvSpPr>
          <p:nvPr/>
        </p:nvSpPr>
        <p:spPr bwMode="auto">
          <a:xfrm>
            <a:off x="1774825" y="155575"/>
            <a:ext cx="8713788" cy="360363"/>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8" name="Rectangle 7"/>
          <p:cNvSpPr/>
          <p:nvPr/>
        </p:nvSpPr>
        <p:spPr>
          <a:xfrm>
            <a:off x="374650" y="2216150"/>
            <a:ext cx="1643063" cy="276225"/>
          </a:xfrm>
          <a:prstGeom prst="rect">
            <a:avLst/>
          </a:prstGeom>
        </p:spPr>
        <p:txBody>
          <a:bodyPr wrap="none">
            <a:spAutoFit/>
          </a:bodyPr>
          <a:lstStyle/>
          <a:p>
            <a:pPr>
              <a:defRPr/>
            </a:pPr>
            <a:r>
              <a:rPr lang="fr-FR" altLang="ja-JP" sz="1200" i="1" dirty="0">
                <a:solidFill>
                  <a:schemeClr val="accent6">
                    <a:lumMod val="50000"/>
                  </a:schemeClr>
                </a:solidFill>
                <a:cs typeface="Arial" pitchFamily="34" charset="0"/>
              </a:rPr>
              <a:t>Maïs à haut rendement</a:t>
            </a:r>
            <a:endParaRPr lang="fr-FR" sz="1200" dirty="0">
              <a:solidFill>
                <a:schemeClr val="accent6">
                  <a:lumMod val="50000"/>
                </a:schemeClr>
              </a:solidFill>
            </a:endParaRPr>
          </a:p>
        </p:txBody>
      </p:sp>
      <p:pic>
        <p:nvPicPr>
          <p:cNvPr id="48134"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75" y="1130300"/>
            <a:ext cx="170497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571750" y="2124075"/>
            <a:ext cx="942975" cy="277813"/>
          </a:xfrm>
          <a:prstGeom prst="rect">
            <a:avLst/>
          </a:prstGeom>
        </p:spPr>
        <p:txBody>
          <a:bodyPr wrap="none">
            <a:spAutoFit/>
          </a:bodyPr>
          <a:lstStyle/>
          <a:p>
            <a:pPr>
              <a:defRPr/>
            </a:pPr>
            <a:r>
              <a:rPr lang="fr-FR" altLang="ja-JP" sz="1200" i="1" dirty="0">
                <a:solidFill>
                  <a:schemeClr val="accent6">
                    <a:lumMod val="50000"/>
                  </a:schemeClr>
                </a:solidFill>
                <a:cs typeface="Arial" pitchFamily="34" charset="0"/>
              </a:rPr>
              <a:t>Laitue frisée</a:t>
            </a:r>
            <a:endParaRPr lang="fr-FR" sz="1200" dirty="0">
              <a:solidFill>
                <a:schemeClr val="accent6">
                  <a:lumMod val="50000"/>
                </a:schemeClr>
              </a:solidFill>
            </a:endParaRPr>
          </a:p>
        </p:txBody>
      </p:sp>
      <p:sp>
        <p:nvSpPr>
          <p:cNvPr id="11" name="Rectangle 10"/>
          <p:cNvSpPr/>
          <p:nvPr/>
        </p:nvSpPr>
        <p:spPr>
          <a:xfrm>
            <a:off x="4497388" y="2092325"/>
            <a:ext cx="501650" cy="276225"/>
          </a:xfrm>
          <a:prstGeom prst="rect">
            <a:avLst/>
          </a:prstGeom>
        </p:spPr>
        <p:txBody>
          <a:bodyPr wrap="none">
            <a:spAutoFit/>
          </a:bodyPr>
          <a:lstStyle/>
          <a:p>
            <a:pPr>
              <a:defRPr/>
            </a:pPr>
            <a:r>
              <a:rPr lang="fr-FR" altLang="ja-JP" sz="1200" i="1" dirty="0">
                <a:solidFill>
                  <a:schemeClr val="accent6">
                    <a:lumMod val="50000"/>
                  </a:schemeClr>
                </a:solidFill>
                <a:cs typeface="Arial" pitchFamily="34" charset="0"/>
              </a:rPr>
              <a:t>Chou</a:t>
            </a:r>
            <a:endParaRPr lang="fr-FR" sz="1200" dirty="0">
              <a:solidFill>
                <a:schemeClr val="accent6">
                  <a:lumMod val="50000"/>
                </a:schemeClr>
              </a:solidFill>
            </a:endParaRPr>
          </a:p>
        </p:txBody>
      </p:sp>
      <p:pic>
        <p:nvPicPr>
          <p:cNvPr id="48137" name="Imag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81463" y="1122363"/>
            <a:ext cx="13335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8" name="Imag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6013" y="1130300"/>
            <a:ext cx="12858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5956300" y="2132013"/>
            <a:ext cx="641350" cy="277812"/>
          </a:xfrm>
          <a:prstGeom prst="rect">
            <a:avLst/>
          </a:prstGeom>
        </p:spPr>
        <p:txBody>
          <a:bodyPr wrap="none">
            <a:spAutoFit/>
          </a:bodyPr>
          <a:lstStyle/>
          <a:p>
            <a:pPr>
              <a:defRPr/>
            </a:pPr>
            <a:r>
              <a:rPr lang="fr-FR" sz="1200" i="1" dirty="0">
                <a:solidFill>
                  <a:schemeClr val="accent6">
                    <a:lumMod val="50000"/>
                  </a:schemeClr>
                </a:solidFill>
              </a:rPr>
              <a:t>papaye</a:t>
            </a:r>
          </a:p>
        </p:txBody>
      </p:sp>
      <p:sp>
        <p:nvSpPr>
          <p:cNvPr id="15" name="Rectangle 14"/>
          <p:cNvSpPr/>
          <p:nvPr/>
        </p:nvSpPr>
        <p:spPr>
          <a:xfrm>
            <a:off x="7281863" y="1960563"/>
            <a:ext cx="655637" cy="276225"/>
          </a:xfrm>
          <a:prstGeom prst="rect">
            <a:avLst/>
          </a:prstGeom>
        </p:spPr>
        <p:txBody>
          <a:bodyPr wrap="none">
            <a:spAutoFit/>
          </a:bodyPr>
          <a:lstStyle/>
          <a:p>
            <a:pPr>
              <a:defRPr/>
            </a:pPr>
            <a:r>
              <a:rPr lang="fr-FR" sz="1200" i="1" dirty="0">
                <a:solidFill>
                  <a:schemeClr val="accent6">
                    <a:lumMod val="50000"/>
                  </a:schemeClr>
                </a:solidFill>
              </a:rPr>
              <a:t>poivron</a:t>
            </a:r>
          </a:p>
        </p:txBody>
      </p:sp>
      <p:pic>
        <p:nvPicPr>
          <p:cNvPr id="48141" name="Imag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4825" y="982663"/>
            <a:ext cx="14192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2" name="Imag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24538" y="982663"/>
            <a:ext cx="8286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8609013" y="1870075"/>
            <a:ext cx="904875" cy="276225"/>
          </a:xfrm>
          <a:prstGeom prst="rect">
            <a:avLst/>
          </a:prstGeom>
        </p:spPr>
        <p:txBody>
          <a:bodyPr wrap="none">
            <a:spAutoFit/>
          </a:bodyPr>
          <a:lstStyle/>
          <a:p>
            <a:pPr>
              <a:defRPr/>
            </a:pPr>
            <a:r>
              <a:rPr lang="fr-FR" sz="1200" i="1" dirty="0">
                <a:solidFill>
                  <a:schemeClr val="accent6">
                    <a:lumMod val="50000"/>
                  </a:schemeClr>
                </a:solidFill>
              </a:rPr>
              <a:t>haricot vert</a:t>
            </a:r>
          </a:p>
        </p:txBody>
      </p:sp>
      <p:sp>
        <p:nvSpPr>
          <p:cNvPr id="19" name="Rectangle 18"/>
          <p:cNvSpPr/>
          <p:nvPr/>
        </p:nvSpPr>
        <p:spPr>
          <a:xfrm>
            <a:off x="10090150" y="1847850"/>
            <a:ext cx="620713" cy="276225"/>
          </a:xfrm>
          <a:prstGeom prst="rect">
            <a:avLst/>
          </a:prstGeom>
        </p:spPr>
        <p:txBody>
          <a:bodyPr wrap="none">
            <a:spAutoFit/>
          </a:bodyPr>
          <a:lstStyle/>
          <a:p>
            <a:pPr>
              <a:defRPr/>
            </a:pPr>
            <a:r>
              <a:rPr lang="fr-FR" sz="1200" i="1" dirty="0">
                <a:solidFill>
                  <a:schemeClr val="accent6">
                    <a:lumMod val="50000"/>
                  </a:schemeClr>
                </a:solidFill>
              </a:rPr>
              <a:t>gombo</a:t>
            </a:r>
          </a:p>
        </p:txBody>
      </p:sp>
      <p:pic>
        <p:nvPicPr>
          <p:cNvPr id="48145" name="Image 1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845675" y="938213"/>
            <a:ext cx="12382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6" name="Image 2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477250" y="982663"/>
            <a:ext cx="11906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7" name="Image 2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145588" y="2309813"/>
            <a:ext cx="14001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8" name="Image 2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877550" y="1985963"/>
            <a:ext cx="1049338"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11091863" y="3379788"/>
            <a:ext cx="650875" cy="277812"/>
          </a:xfrm>
          <a:prstGeom prst="rect">
            <a:avLst/>
          </a:prstGeom>
        </p:spPr>
        <p:txBody>
          <a:bodyPr wrap="none">
            <a:spAutoFit/>
          </a:bodyPr>
          <a:lstStyle/>
          <a:p>
            <a:pPr>
              <a:defRPr/>
            </a:pPr>
            <a:r>
              <a:rPr lang="fr-FR" sz="1200" i="1" dirty="0">
                <a:solidFill>
                  <a:schemeClr val="accent6">
                    <a:lumMod val="50000"/>
                  </a:schemeClr>
                </a:solidFill>
              </a:rPr>
              <a:t>banane</a:t>
            </a:r>
          </a:p>
        </p:txBody>
      </p:sp>
      <p:sp>
        <p:nvSpPr>
          <p:cNvPr id="25" name="Rectangle 24"/>
          <p:cNvSpPr/>
          <p:nvPr/>
        </p:nvSpPr>
        <p:spPr>
          <a:xfrm>
            <a:off x="9534525" y="3338513"/>
            <a:ext cx="622300" cy="277812"/>
          </a:xfrm>
          <a:prstGeom prst="rect">
            <a:avLst/>
          </a:prstGeom>
        </p:spPr>
        <p:txBody>
          <a:bodyPr wrap="none">
            <a:spAutoFit/>
          </a:bodyPr>
          <a:lstStyle/>
          <a:p>
            <a:pPr>
              <a:defRPr/>
            </a:pPr>
            <a:r>
              <a:rPr lang="fr-FR" sz="1200" i="1" dirty="0">
                <a:solidFill>
                  <a:schemeClr val="accent6">
                    <a:lumMod val="50000"/>
                  </a:schemeClr>
                </a:solidFill>
              </a:rPr>
              <a:t>piment</a:t>
            </a:r>
          </a:p>
        </p:txBody>
      </p:sp>
      <p:pic>
        <p:nvPicPr>
          <p:cNvPr id="48151" name="Image 2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664325" y="2522538"/>
            <a:ext cx="21907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2" name="Image 2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14963" y="2536825"/>
            <a:ext cx="11334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6743700" y="3379788"/>
            <a:ext cx="649288" cy="277812"/>
          </a:xfrm>
          <a:prstGeom prst="rect">
            <a:avLst/>
          </a:prstGeom>
        </p:spPr>
        <p:txBody>
          <a:bodyPr wrap="none">
            <a:spAutoFit/>
          </a:bodyPr>
          <a:lstStyle/>
          <a:p>
            <a:pPr>
              <a:defRPr/>
            </a:pPr>
            <a:r>
              <a:rPr lang="fr-FR" sz="1200" i="1" dirty="0">
                <a:solidFill>
                  <a:schemeClr val="accent6">
                    <a:lumMod val="50000"/>
                  </a:schemeClr>
                </a:solidFill>
              </a:rPr>
              <a:t>Ananas</a:t>
            </a:r>
          </a:p>
        </p:txBody>
      </p:sp>
      <p:pic>
        <p:nvPicPr>
          <p:cNvPr id="48154" name="Image 2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398713" y="2571750"/>
            <a:ext cx="12573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5" name="Image 2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754438" y="2547938"/>
            <a:ext cx="1314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p:cNvSpPr/>
          <p:nvPr/>
        </p:nvSpPr>
        <p:spPr>
          <a:xfrm>
            <a:off x="3298825" y="3489325"/>
            <a:ext cx="695325" cy="276225"/>
          </a:xfrm>
          <a:prstGeom prst="rect">
            <a:avLst/>
          </a:prstGeom>
        </p:spPr>
        <p:txBody>
          <a:bodyPr wrap="none">
            <a:spAutoFit/>
          </a:bodyPr>
          <a:lstStyle/>
          <a:p>
            <a:pPr>
              <a:defRPr/>
            </a:pPr>
            <a:r>
              <a:rPr lang="fr-FR" sz="1200" i="1" dirty="0">
                <a:solidFill>
                  <a:schemeClr val="accent6">
                    <a:lumMod val="50000"/>
                  </a:schemeClr>
                </a:solidFill>
              </a:rPr>
              <a:t>Oignons</a:t>
            </a:r>
          </a:p>
        </p:txBody>
      </p:sp>
      <p:pic>
        <p:nvPicPr>
          <p:cNvPr id="48157" name="Image 3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581525" y="3925888"/>
            <a:ext cx="13049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8" name="Image 3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0198100" y="3856038"/>
            <a:ext cx="17716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9" name="Image 3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976938" y="3935413"/>
            <a:ext cx="13049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0" name="Image 3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928813" y="3962400"/>
            <a:ext cx="11715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1" name="Image 35"/>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213100" y="3956050"/>
            <a:ext cx="12287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2" name="Image 36"/>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355600" y="3910013"/>
            <a:ext cx="14192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7"/>
          <p:cNvSpPr/>
          <p:nvPr/>
        </p:nvSpPr>
        <p:spPr>
          <a:xfrm>
            <a:off x="3475038" y="4951413"/>
            <a:ext cx="649287" cy="277812"/>
          </a:xfrm>
          <a:prstGeom prst="rect">
            <a:avLst/>
          </a:prstGeom>
        </p:spPr>
        <p:txBody>
          <a:bodyPr wrap="none">
            <a:spAutoFit/>
          </a:bodyPr>
          <a:lstStyle/>
          <a:p>
            <a:pPr>
              <a:defRPr/>
            </a:pPr>
            <a:r>
              <a:rPr lang="fr-FR" sz="1200" i="1" dirty="0">
                <a:solidFill>
                  <a:schemeClr val="accent6">
                    <a:lumMod val="50000"/>
                  </a:schemeClr>
                </a:solidFill>
              </a:rPr>
              <a:t>Tomate</a:t>
            </a:r>
          </a:p>
        </p:txBody>
      </p:sp>
      <p:pic>
        <p:nvPicPr>
          <p:cNvPr id="48164" name="Image 3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7434263" y="3935413"/>
            <a:ext cx="13049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5" name="Image 3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8855075" y="3962400"/>
            <a:ext cx="12763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6" name="Image 4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355600" y="5189538"/>
            <a:ext cx="12573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7" name="Image 4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374650" y="2651125"/>
            <a:ext cx="1409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42"/>
          <p:cNvSpPr/>
          <p:nvPr/>
        </p:nvSpPr>
        <p:spPr>
          <a:xfrm>
            <a:off x="698500" y="3587750"/>
            <a:ext cx="649288" cy="277813"/>
          </a:xfrm>
          <a:prstGeom prst="rect">
            <a:avLst/>
          </a:prstGeom>
        </p:spPr>
        <p:txBody>
          <a:bodyPr wrap="none">
            <a:spAutoFit/>
          </a:bodyPr>
          <a:lstStyle/>
          <a:p>
            <a:pPr>
              <a:defRPr/>
            </a:pPr>
            <a:r>
              <a:rPr lang="fr-FR" altLang="ja-JP" sz="1200" i="1" dirty="0">
                <a:solidFill>
                  <a:schemeClr val="accent6">
                    <a:lumMod val="50000"/>
                  </a:schemeClr>
                </a:solidFill>
                <a:cs typeface="Arial" pitchFamily="34" charset="0"/>
              </a:rPr>
              <a:t>Carotte</a:t>
            </a:r>
            <a:endParaRPr lang="fr-FR" sz="1200" dirty="0">
              <a:solidFill>
                <a:schemeClr val="accent6">
                  <a:lumMod val="50000"/>
                </a:schemeClr>
              </a:solidFill>
            </a:endParaRPr>
          </a:p>
        </p:txBody>
      </p:sp>
      <p:sp>
        <p:nvSpPr>
          <p:cNvPr id="44" name="Rectangle 43"/>
          <p:cNvSpPr/>
          <p:nvPr/>
        </p:nvSpPr>
        <p:spPr>
          <a:xfrm>
            <a:off x="474663" y="6269038"/>
            <a:ext cx="890587" cy="276225"/>
          </a:xfrm>
          <a:prstGeom prst="rect">
            <a:avLst/>
          </a:prstGeom>
        </p:spPr>
        <p:txBody>
          <a:bodyPr wrap="none">
            <a:spAutoFit/>
          </a:bodyPr>
          <a:lstStyle/>
          <a:p>
            <a:pPr>
              <a:defRPr/>
            </a:pPr>
            <a:r>
              <a:rPr lang="fr-FR" altLang="ja-JP" sz="1200" i="1" dirty="0">
                <a:solidFill>
                  <a:schemeClr val="accent6">
                    <a:lumMod val="50000"/>
                  </a:schemeClr>
                </a:solidFill>
                <a:cs typeface="Arial" pitchFamily="34" charset="0"/>
              </a:rPr>
              <a:t>Concombre</a:t>
            </a:r>
            <a:endParaRPr lang="fr-FR" sz="1200" dirty="0">
              <a:solidFill>
                <a:schemeClr val="accent6">
                  <a:lumMod val="50000"/>
                </a:schemeClr>
              </a:solidFill>
            </a:endParaRPr>
          </a:p>
        </p:txBody>
      </p:sp>
      <p:pic>
        <p:nvPicPr>
          <p:cNvPr id="48170" name="Image 44"/>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108200" y="5372100"/>
            <a:ext cx="12668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71" name="Image 45"/>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6278563" y="5383213"/>
            <a:ext cx="128587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72" name="Image 46"/>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4929188" y="5449888"/>
            <a:ext cx="12001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73" name="Image 47"/>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3514725" y="5429250"/>
            <a:ext cx="12001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ectangle 48"/>
          <p:cNvSpPr/>
          <p:nvPr/>
        </p:nvSpPr>
        <p:spPr>
          <a:xfrm>
            <a:off x="3100388" y="6365875"/>
            <a:ext cx="3278187" cy="276225"/>
          </a:xfrm>
          <a:prstGeom prst="rect">
            <a:avLst/>
          </a:prstGeom>
        </p:spPr>
        <p:txBody>
          <a:bodyPr wrap="none">
            <a:spAutoFit/>
          </a:bodyPr>
          <a:lstStyle/>
          <a:p>
            <a:pPr>
              <a:defRPr/>
            </a:pPr>
            <a:r>
              <a:rPr lang="fr-FR" altLang="ja-JP" sz="1200" b="1" i="1" dirty="0">
                <a:solidFill>
                  <a:schemeClr val="accent6">
                    <a:lumMod val="50000"/>
                  </a:schemeClr>
                </a:solidFill>
                <a:cs typeface="Arial" pitchFamily="34" charset="0"/>
              </a:rPr>
              <a:t>Riz à haut rendement</a:t>
            </a:r>
            <a:r>
              <a:rPr lang="fr-FR" altLang="en-US" sz="1200" b="1" dirty="0">
                <a:solidFill>
                  <a:schemeClr val="accent6">
                    <a:lumMod val="50000"/>
                  </a:schemeClr>
                </a:solidFill>
              </a:rPr>
              <a:t>– 6 Tonnes/ha 3 fois par an</a:t>
            </a:r>
            <a:endParaRPr lang="fr-FR" sz="1200" dirty="0">
              <a:solidFill>
                <a:schemeClr val="accent6">
                  <a:lumMod val="50000"/>
                </a:schemeClr>
              </a:solidFill>
            </a:endParaRPr>
          </a:p>
        </p:txBody>
      </p:sp>
      <p:sp>
        <p:nvSpPr>
          <p:cNvPr id="50" name="Rectangle 49"/>
          <p:cNvSpPr/>
          <p:nvPr/>
        </p:nvSpPr>
        <p:spPr>
          <a:xfrm>
            <a:off x="11001375" y="6291263"/>
            <a:ext cx="754063" cy="276225"/>
          </a:xfrm>
          <a:prstGeom prst="rect">
            <a:avLst/>
          </a:prstGeom>
        </p:spPr>
        <p:txBody>
          <a:bodyPr wrap="none">
            <a:spAutoFit/>
          </a:bodyPr>
          <a:lstStyle/>
          <a:p>
            <a:pPr algn="ctr">
              <a:defRPr/>
            </a:pPr>
            <a:r>
              <a:rPr lang="fr-FR" sz="1200" i="1" dirty="0">
                <a:solidFill>
                  <a:schemeClr val="accent6">
                    <a:lumMod val="50000"/>
                  </a:schemeClr>
                </a:solidFill>
              </a:rPr>
              <a:t>pastèque</a:t>
            </a:r>
          </a:p>
        </p:txBody>
      </p:sp>
      <p:sp>
        <p:nvSpPr>
          <p:cNvPr id="51" name="Rectangle 50"/>
          <p:cNvSpPr/>
          <p:nvPr/>
        </p:nvSpPr>
        <p:spPr>
          <a:xfrm>
            <a:off x="8818563" y="6484938"/>
            <a:ext cx="531812" cy="277812"/>
          </a:xfrm>
          <a:prstGeom prst="rect">
            <a:avLst/>
          </a:prstGeom>
        </p:spPr>
        <p:txBody>
          <a:bodyPr wrap="none">
            <a:spAutoFit/>
          </a:bodyPr>
          <a:lstStyle/>
          <a:p>
            <a:pPr algn="ctr">
              <a:defRPr/>
            </a:pPr>
            <a:r>
              <a:rPr lang="fr-FR" sz="1200" i="1" dirty="0">
                <a:solidFill>
                  <a:schemeClr val="accent6">
                    <a:lumMod val="50000"/>
                  </a:schemeClr>
                </a:solidFill>
              </a:rPr>
              <a:t>fraise</a:t>
            </a:r>
          </a:p>
        </p:txBody>
      </p:sp>
      <p:pic>
        <p:nvPicPr>
          <p:cNvPr id="48177" name="Image 51"/>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147175" y="5410200"/>
            <a:ext cx="13525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78" name="Image 52"/>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7772400" y="5383213"/>
            <a:ext cx="1314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79" name="Image 53"/>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0710863" y="5356225"/>
            <a:ext cx="11906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u numéro de diapositive 1"/>
          <p:cNvSpPr>
            <a:spLocks noGrp="1"/>
          </p:cNvSpPr>
          <p:nvPr>
            <p:ph type="sldNum" sz="quarter" idx="12"/>
          </p:nvPr>
        </p:nvSpPr>
        <p:spPr bwMode="auto">
          <a:xfrm>
            <a:off x="9840913" y="6381750"/>
            <a:ext cx="585787" cy="33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EE53CEF-AA5A-4DDC-97E2-8A582236863E}" type="slidenum">
              <a:rPr lang="fr-FR" altLang="fr-FR" sz="1200" smtClean="0">
                <a:solidFill>
                  <a:srgbClr val="898989"/>
                </a:solidFill>
              </a:rPr>
              <a:pPr>
                <a:spcBef>
                  <a:spcPct val="0"/>
                </a:spcBef>
                <a:buFontTx/>
                <a:buNone/>
              </a:pPr>
              <a:t>45</a:t>
            </a:fld>
            <a:endParaRPr lang="fr-FR" altLang="fr-FR" sz="1200" smtClean="0">
              <a:solidFill>
                <a:srgbClr val="898989"/>
              </a:solidFill>
            </a:endParaRPr>
          </a:p>
        </p:txBody>
      </p:sp>
      <p:sp>
        <p:nvSpPr>
          <p:cNvPr id="49155" name="WordArt 2"/>
          <p:cNvSpPr>
            <a:spLocks noChangeArrowheads="1" noChangeShapeType="1" noTextEdit="1"/>
          </p:cNvSpPr>
          <p:nvPr/>
        </p:nvSpPr>
        <p:spPr bwMode="auto">
          <a:xfrm>
            <a:off x="1703388" y="188913"/>
            <a:ext cx="8785225" cy="531812"/>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pic>
        <p:nvPicPr>
          <p:cNvPr id="49156" name="Image 4" descr="helene-Planjard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96225" y="1412875"/>
            <a:ext cx="257175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ZoneTexte 5"/>
          <p:cNvSpPr txBox="1">
            <a:spLocks noChangeArrowheads="1"/>
          </p:cNvSpPr>
          <p:nvPr/>
        </p:nvSpPr>
        <p:spPr bwMode="auto">
          <a:xfrm>
            <a:off x="2784475" y="3932238"/>
            <a:ext cx="78835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fr-FR" altLang="fr-FR" sz="1100"/>
              <a:t>Plan d’un jardin de « simples » (de plantes médicinales) ↑</a:t>
            </a:r>
          </a:p>
          <a:p>
            <a:pPr algn="r" eaLnBrk="1" hangingPunct="1">
              <a:spcBef>
                <a:spcPct val="0"/>
              </a:spcBef>
              <a:buFontTx/>
              <a:buNone/>
            </a:pPr>
            <a:r>
              <a:rPr lang="fr-FR" altLang="fr-FR" sz="1100"/>
              <a:t>Source : </a:t>
            </a:r>
            <a:r>
              <a:rPr lang="fr-FR" altLang="fr-FR" sz="1100">
                <a:hlinkClick r:id="rId3"/>
              </a:rPr>
              <a:t>http://www.clg-vigny-courbevoie.ac-versailles.fr/entree/college/Histoire/site%205F/Le%20site%20d'h%E9l%E8ne%205F.html</a:t>
            </a:r>
            <a:r>
              <a:rPr lang="fr-FR" altLang="fr-FR" sz="1100"/>
              <a:t> </a:t>
            </a:r>
          </a:p>
        </p:txBody>
      </p:sp>
      <p:pic>
        <p:nvPicPr>
          <p:cNvPr id="49158" name="Image 6" descr="JardinSimpl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1341438"/>
            <a:ext cx="27051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Image 7" descr="JardinSimple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87938" y="126841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ZoneTexte 8"/>
          <p:cNvSpPr txBox="1">
            <a:spLocks noChangeArrowheads="1"/>
          </p:cNvSpPr>
          <p:nvPr/>
        </p:nvSpPr>
        <p:spPr bwMode="auto">
          <a:xfrm>
            <a:off x="5016500" y="3141663"/>
            <a:ext cx="3244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000"/>
              <a:t>↑ Jardin de « simples » (plantes médicinales), de tisanes …</a:t>
            </a:r>
          </a:p>
          <a:p>
            <a:pPr eaLnBrk="1" hangingPunct="1">
              <a:spcBef>
                <a:spcPct val="0"/>
              </a:spcBef>
              <a:buFontTx/>
              <a:buNone/>
            </a:pPr>
            <a:r>
              <a:rPr lang="fr-FR" altLang="fr-FR" sz="1000">
                <a:hlinkClick r:id="rId6"/>
              </a:rPr>
              <a:t>http://www.abritel.fr/location-vacances/p867941</a:t>
            </a:r>
            <a:r>
              <a:rPr lang="fr-FR" altLang="fr-FR" sz="1000"/>
              <a:t> </a:t>
            </a:r>
          </a:p>
        </p:txBody>
      </p:sp>
      <p:sp>
        <p:nvSpPr>
          <p:cNvPr id="49161" name="ZoneTexte 9"/>
          <p:cNvSpPr txBox="1">
            <a:spLocks noChangeArrowheads="1"/>
          </p:cNvSpPr>
          <p:nvPr/>
        </p:nvSpPr>
        <p:spPr bwMode="auto">
          <a:xfrm>
            <a:off x="1774825" y="3573463"/>
            <a:ext cx="5557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000"/>
              <a:t>↑ Source: "Jardin médiéval"  - jadin médicinal( Herbucularium)</a:t>
            </a:r>
          </a:p>
          <a:p>
            <a:pPr eaLnBrk="1" hangingPunct="1">
              <a:spcBef>
                <a:spcPct val="0"/>
              </a:spcBef>
              <a:buFontTx/>
              <a:buNone/>
            </a:pPr>
            <a:r>
              <a:rPr lang="fr-FR" altLang="fr-FR" sz="1000">
                <a:hlinkClick r:id="rId7"/>
              </a:rPr>
              <a:t>http://www.mairie-lamballe.fr/accueil_lamballe/decouvrir_lamballe/circuit_et_visites/jardin_medieval</a:t>
            </a:r>
            <a:r>
              <a:rPr lang="fr-FR" altLang="fr-FR" sz="1000"/>
              <a:t> </a:t>
            </a:r>
          </a:p>
        </p:txBody>
      </p:sp>
      <p:sp>
        <p:nvSpPr>
          <p:cNvPr id="49162" name="ZoneTexte 11"/>
          <p:cNvSpPr txBox="1">
            <a:spLocks noChangeArrowheads="1"/>
          </p:cNvSpPr>
          <p:nvPr/>
        </p:nvSpPr>
        <p:spPr bwMode="auto">
          <a:xfrm>
            <a:off x="1703388" y="3068638"/>
            <a:ext cx="3240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00CC"/>
                </a:solidFill>
              </a:rPr>
              <a:t>↑ Idée de jardins pédagogiques avec visites guidées pour écoliers, professeurs, agriculteurs</a:t>
            </a:r>
          </a:p>
        </p:txBody>
      </p:sp>
      <p:sp>
        <p:nvSpPr>
          <p:cNvPr id="49163" name="Rectangle 5"/>
          <p:cNvSpPr>
            <a:spLocks noChangeArrowheads="1"/>
          </p:cNvSpPr>
          <p:nvPr/>
        </p:nvSpPr>
        <p:spPr bwMode="auto">
          <a:xfrm>
            <a:off x="160338" y="803275"/>
            <a:ext cx="8785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rPr>
              <a:t>12) </a:t>
            </a:r>
            <a:r>
              <a:rPr lang="fr-FR" altLang="fr-FR" sz="1800" b="1" u="sng">
                <a:solidFill>
                  <a:srgbClr val="6600CC"/>
                </a:solidFill>
              </a:rPr>
              <a:t>Jardins de plantes médicinales </a:t>
            </a:r>
            <a:endParaRPr lang="fr-FR" altLang="fr-FR" sz="1800"/>
          </a:p>
        </p:txBody>
      </p:sp>
      <p:sp>
        <p:nvSpPr>
          <p:cNvPr id="49164" name="Rectangle 11"/>
          <p:cNvSpPr>
            <a:spLocks noChangeArrowheads="1"/>
          </p:cNvSpPr>
          <p:nvPr/>
        </p:nvSpPr>
        <p:spPr bwMode="auto">
          <a:xfrm>
            <a:off x="1631950" y="6237288"/>
            <a:ext cx="5434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t>↑ Chelsea Physic Garden (Londres, UK)</a:t>
            </a:r>
          </a:p>
          <a:p>
            <a:pPr eaLnBrk="1" hangingPunct="1">
              <a:spcBef>
                <a:spcPct val="0"/>
              </a:spcBef>
              <a:buFontTx/>
              <a:buNone/>
            </a:pPr>
            <a:r>
              <a:rPr lang="fr-FR" altLang="fr-FR" sz="1200"/>
              <a:t>Source : </a:t>
            </a:r>
            <a:r>
              <a:rPr lang="fr-FR" altLang="fr-FR" sz="1200">
                <a:hlinkClick r:id="rId8"/>
              </a:rPr>
              <a:t>http://bichettes-in-london.blogspot.fr/2012/11/chelsea-physic-garden.html</a:t>
            </a:r>
            <a:r>
              <a:rPr lang="fr-FR" altLang="fr-FR" sz="1200"/>
              <a:t> </a:t>
            </a:r>
          </a:p>
        </p:txBody>
      </p:sp>
      <p:pic>
        <p:nvPicPr>
          <p:cNvPr id="49165" name="Image 12" descr="jardin plantes médicinales tropicales_Chelsea Physic Garden.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703388" y="44370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6" name="Image 13" descr="jardin plantes médicinales_tropical medicinal garden.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824788" y="4437063"/>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7" name="Rectangle 15"/>
          <p:cNvSpPr>
            <a:spLocks noChangeArrowheads="1"/>
          </p:cNvSpPr>
          <p:nvPr/>
        </p:nvSpPr>
        <p:spPr bwMode="auto">
          <a:xfrm>
            <a:off x="4367213" y="5157788"/>
            <a:ext cx="34575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fr-FR" altLang="fr-FR" sz="1200"/>
              <a:t>→</a:t>
            </a:r>
          </a:p>
          <a:p>
            <a:pPr algn="r" eaLnBrk="1" hangingPunct="1">
              <a:spcBef>
                <a:spcPct val="0"/>
              </a:spcBef>
              <a:buFontTx/>
              <a:buNone/>
            </a:pPr>
            <a:r>
              <a:rPr lang="fr-FR" altLang="fr-FR" sz="1200"/>
              <a:t>Liberty City maintient un arboretum spécialisé pour les plantes médicinales du monde entier. Source : </a:t>
            </a:r>
            <a:r>
              <a:rPr lang="fr-FR" altLang="fr-FR" sz="1200">
                <a:hlinkClick r:id="rId11"/>
              </a:rPr>
              <a:t>http://forum.nationstates.net/viewtopic.php?f=4&amp;t=111289&amp;start=25</a:t>
            </a:r>
            <a:r>
              <a:rPr lang="fr-FR" altLang="fr-FR" sz="1200"/>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u numéro de diapositive 1"/>
          <p:cNvSpPr>
            <a:spLocks noGrp="1"/>
          </p:cNvSpPr>
          <p:nvPr>
            <p:ph type="sldNum" sz="quarter" idx="12"/>
          </p:nvPr>
        </p:nvSpPr>
        <p:spPr bwMode="auto">
          <a:xfrm>
            <a:off x="11126788" y="6400800"/>
            <a:ext cx="73025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223FCF8-310E-4B95-AC81-B75B0FDCF874}" type="slidenum">
              <a:rPr lang="fr-FR" altLang="fr-FR" sz="1200" smtClean="0">
                <a:solidFill>
                  <a:srgbClr val="898989"/>
                </a:solidFill>
              </a:rPr>
              <a:pPr>
                <a:spcBef>
                  <a:spcPct val="0"/>
                </a:spcBef>
                <a:buFontTx/>
                <a:buNone/>
              </a:pPr>
              <a:t>46</a:t>
            </a:fld>
            <a:endParaRPr lang="fr-FR" altLang="fr-FR" sz="1200" smtClean="0">
              <a:solidFill>
                <a:srgbClr val="898989"/>
              </a:solidFill>
            </a:endParaRPr>
          </a:p>
        </p:txBody>
      </p:sp>
      <p:sp>
        <p:nvSpPr>
          <p:cNvPr id="50179" name="WordArt 2"/>
          <p:cNvSpPr>
            <a:spLocks noChangeArrowheads="1" noChangeShapeType="1" noTextEdit="1"/>
          </p:cNvSpPr>
          <p:nvPr/>
        </p:nvSpPr>
        <p:spPr bwMode="auto">
          <a:xfrm>
            <a:off x="1703388" y="188913"/>
            <a:ext cx="8785225" cy="531812"/>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50180" name="Rectangle 5"/>
          <p:cNvSpPr>
            <a:spLocks noChangeArrowheads="1"/>
          </p:cNvSpPr>
          <p:nvPr/>
        </p:nvSpPr>
        <p:spPr bwMode="auto">
          <a:xfrm>
            <a:off x="119063" y="836613"/>
            <a:ext cx="11737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rPr>
              <a:t>12) </a:t>
            </a:r>
            <a:r>
              <a:rPr lang="fr-FR" altLang="fr-FR" sz="1800" u="sng">
                <a:solidFill>
                  <a:srgbClr val="6600CC"/>
                </a:solidFill>
              </a:rPr>
              <a:t>J</a:t>
            </a:r>
            <a:r>
              <a:rPr lang="fr-FR" altLang="fr-FR" sz="1800" b="1" u="sng">
                <a:solidFill>
                  <a:srgbClr val="6600CC"/>
                </a:solidFill>
              </a:rPr>
              <a:t>ardins de plantes médicinales (suite)</a:t>
            </a:r>
            <a:endParaRPr lang="fr-FR" altLang="fr-FR" sz="1800"/>
          </a:p>
        </p:txBody>
      </p:sp>
      <p:sp>
        <p:nvSpPr>
          <p:cNvPr id="50181" name="ZoneTexte 4"/>
          <p:cNvSpPr txBox="1">
            <a:spLocks noChangeArrowheads="1"/>
          </p:cNvSpPr>
          <p:nvPr/>
        </p:nvSpPr>
        <p:spPr bwMode="auto">
          <a:xfrm>
            <a:off x="119063" y="1206500"/>
            <a:ext cx="1166495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300" b="1"/>
              <a:t>Une liste plantes aromatiques tropicales</a:t>
            </a:r>
            <a:r>
              <a:rPr lang="fr-FR" altLang="fr-FR" sz="1300"/>
              <a:t> (à vérifier concernant leurs réelles propriétés et vertus) (°) :</a:t>
            </a:r>
          </a:p>
          <a:p>
            <a:pPr eaLnBrk="1" hangingPunct="1">
              <a:spcBef>
                <a:spcPct val="0"/>
              </a:spcBef>
              <a:buFontTx/>
              <a:buNone/>
            </a:pPr>
            <a:r>
              <a:rPr lang="fr-FR" altLang="fr-FR" sz="1300"/>
              <a:t> </a:t>
            </a:r>
          </a:p>
          <a:p>
            <a:pPr eaLnBrk="1" hangingPunct="1">
              <a:spcBef>
                <a:spcPct val="0"/>
              </a:spcBef>
            </a:pPr>
            <a:r>
              <a:rPr lang="fr-FR" altLang="fr-FR" sz="1300"/>
              <a:t> Gros thym (</a:t>
            </a:r>
            <a:r>
              <a:rPr lang="fr-FR" altLang="fr-FR" sz="1300" i="1"/>
              <a:t>Plectranthus amboinicus</a:t>
            </a:r>
            <a:r>
              <a:rPr lang="fr-FR" altLang="fr-FR" sz="1300"/>
              <a:t>), Les feuilles sont fortement aromatisés et constituent un excellent ingrédient dans les farces de viande et de volaille, </a:t>
            </a:r>
            <a:r>
              <a:rPr lang="fr-FR" altLang="fr-FR" sz="1300" u="sng">
                <a:hlinkClick r:id="rId2"/>
              </a:rPr>
              <a:t>http://fr.wikipedia.org/wiki/Plectranthus_amboinicus</a:t>
            </a:r>
            <a:r>
              <a:rPr lang="fr-FR" altLang="fr-FR" sz="1300"/>
              <a:t>  </a:t>
            </a:r>
          </a:p>
          <a:p>
            <a:pPr eaLnBrk="1" hangingPunct="1">
              <a:spcBef>
                <a:spcPct val="0"/>
              </a:spcBef>
            </a:pPr>
            <a:r>
              <a:rPr lang="fr-FR" altLang="fr-FR" sz="1300"/>
              <a:t> Pérille Faux-Basilic ou shiso ou Mélisse verte sauvage (</a:t>
            </a:r>
            <a:r>
              <a:rPr lang="fr-FR" altLang="fr-FR" sz="1300" i="1"/>
              <a:t>Perilla frutescens</a:t>
            </a:r>
            <a:r>
              <a:rPr lang="fr-FR" altLang="fr-FR" sz="1300"/>
              <a:t>), Le </a:t>
            </a:r>
            <a:r>
              <a:rPr lang="fr-FR" altLang="fr-FR" sz="1300" i="1"/>
              <a:t>shiso</a:t>
            </a:r>
            <a:r>
              <a:rPr lang="fr-FR" altLang="fr-FR" sz="1300"/>
              <a:t> est couramment utilisé en Asie comme légume vert (salade), </a:t>
            </a:r>
            <a:r>
              <a:rPr lang="fr-FR" altLang="fr-FR" sz="1300" u="sng">
                <a:hlinkClick r:id="rId3" tooltip="Condiment"/>
              </a:rPr>
              <a:t>condiment</a:t>
            </a:r>
            <a:r>
              <a:rPr lang="fr-FR" altLang="fr-FR" sz="1300"/>
              <a:t> et </a:t>
            </a:r>
            <a:r>
              <a:rPr lang="fr-FR" altLang="fr-FR" sz="1300" u="sng">
                <a:hlinkClick r:id="rId4" tooltip="Aromate"/>
              </a:rPr>
              <a:t>aromate</a:t>
            </a:r>
            <a:r>
              <a:rPr lang="fr-FR" altLang="fr-FR" sz="1300"/>
              <a:t>. Ses feuilles remplacent parfois les feuilles de menthe fraîches et la </a:t>
            </a:r>
            <a:r>
              <a:rPr lang="fr-FR" altLang="fr-FR" sz="1300">
                <a:hlinkClick r:id="rId5" tooltip="Carambolier"/>
              </a:rPr>
              <a:t>carambole</a:t>
            </a:r>
            <a:r>
              <a:rPr lang="fr-FR" altLang="fr-FR" sz="1300"/>
              <a:t> dans les rouleaux de printemps crus, </a:t>
            </a:r>
            <a:r>
              <a:rPr lang="fr-FR" altLang="fr-FR" sz="1300" u="sng">
                <a:hlinkClick r:id="rId6"/>
              </a:rPr>
              <a:t>http://fr.wikipedia.org/wiki/Shiso</a:t>
            </a:r>
            <a:r>
              <a:rPr lang="fr-FR" altLang="fr-FR" sz="1300"/>
              <a:t> </a:t>
            </a:r>
          </a:p>
          <a:p>
            <a:pPr eaLnBrk="1" hangingPunct="1">
              <a:spcBef>
                <a:spcPct val="0"/>
              </a:spcBef>
            </a:pPr>
            <a:r>
              <a:rPr lang="fr-FR" altLang="fr-FR" sz="1300"/>
              <a:t> Pérille citronnée (</a:t>
            </a:r>
            <a:r>
              <a:rPr lang="fr-FR" altLang="fr-FR" sz="1300" i="1"/>
              <a:t>Perilla frutescens</a:t>
            </a:r>
            <a:r>
              <a:rPr lang="fr-FR" altLang="fr-FR" sz="1300"/>
              <a:t> var. </a:t>
            </a:r>
            <a:r>
              <a:rPr lang="fr-FR" altLang="fr-FR" sz="1300" i="1"/>
              <a:t>hirtella</a:t>
            </a:r>
            <a:r>
              <a:rPr lang="fr-FR" altLang="fr-FR" sz="1300"/>
              <a:t>) (c’est la plante sauvage des montagnes de </a:t>
            </a:r>
            <a:r>
              <a:rPr lang="fr-FR" altLang="fr-FR" sz="1300">
                <a:hlinkClick r:id="rId7" tooltip="Honshu"/>
              </a:rPr>
              <a:t>Honshu</a:t>
            </a:r>
            <a:r>
              <a:rPr lang="fr-FR" altLang="fr-FR" sz="1300"/>
              <a:t> et de </a:t>
            </a:r>
            <a:r>
              <a:rPr lang="fr-FR" altLang="fr-FR" sz="1300">
                <a:hlinkClick r:id="rId8" tooltip="Shikoku"/>
              </a:rPr>
              <a:t>Shikoku</a:t>
            </a:r>
            <a:r>
              <a:rPr lang="fr-FR" altLang="fr-FR" sz="1300"/>
              <a:t>). Elle est légèrement aromatique mais, contrairement aux autres variétés et formes,  sa saveur rappelle exactement celle de la MÉLISSE CITRONNÉE (Melissa officinalis) (à vérifier), </a:t>
            </a:r>
            <a:r>
              <a:rPr lang="fr-FR" altLang="fr-FR" sz="1300" u="sng">
                <a:hlinkClick r:id="rId9"/>
              </a:rPr>
              <a:t>http://cultorfelix.blogspot.fr/</a:t>
            </a:r>
            <a:r>
              <a:rPr lang="fr-FR" altLang="fr-FR" sz="1300"/>
              <a:t> </a:t>
            </a:r>
          </a:p>
          <a:p>
            <a:pPr eaLnBrk="1" hangingPunct="1">
              <a:spcBef>
                <a:spcPct val="0"/>
              </a:spcBef>
            </a:pPr>
            <a:r>
              <a:rPr lang="fr-FR" altLang="fr-FR" sz="1300"/>
              <a:t> Cataire citronnée dite "Herbe à chat«  (</a:t>
            </a:r>
            <a:r>
              <a:rPr lang="fr-FR" altLang="fr-FR" sz="1300" i="1"/>
              <a:t>Nepeta cataria</a:t>
            </a:r>
            <a:r>
              <a:rPr lang="fr-FR" altLang="fr-FR" sz="1300"/>
              <a:t>). Elle est cultivée comme plante ornementale (ainsi que d’autres népétas), et comme </a:t>
            </a:r>
            <a:r>
              <a:rPr lang="fr-FR" altLang="fr-FR" sz="1300">
                <a:hlinkClick r:id="rId10" tooltip="Plante médicinale"/>
              </a:rPr>
              <a:t>plante médicinale</a:t>
            </a:r>
            <a:r>
              <a:rPr lang="fr-FR" altLang="fr-FR" sz="1300"/>
              <a:t> (Elle est réputée comme </a:t>
            </a:r>
            <a:r>
              <a:rPr lang="fr-FR" altLang="fr-FR" sz="1300">
                <a:hlinkClick r:id="rId11" tooltip="Antispasmodique"/>
              </a:rPr>
              <a:t>antispasmodique</a:t>
            </a:r>
            <a:r>
              <a:rPr lang="fr-FR" altLang="fr-FR" sz="1300"/>
              <a:t> et </a:t>
            </a:r>
            <a:r>
              <a:rPr lang="fr-FR" altLang="fr-FR" sz="1300">
                <a:hlinkClick r:id="rId12" tooltip="Antihystérique (page inexistante)"/>
              </a:rPr>
              <a:t>antihystérique</a:t>
            </a:r>
            <a:r>
              <a:rPr lang="fr-FR" altLang="fr-FR" sz="1300"/>
              <a:t>). Elle contient une huile répulsive pour les insectes, ainsi que du </a:t>
            </a:r>
            <a:r>
              <a:rPr lang="fr-FR" altLang="fr-FR" sz="1300">
                <a:hlinkClick r:id="rId13" tooltip="Menthol"/>
              </a:rPr>
              <a:t>menthol</a:t>
            </a:r>
            <a:r>
              <a:rPr lang="fr-FR" altLang="fr-FR" sz="1300"/>
              <a:t>.   Il existe une Cataire au parfum de citron, la </a:t>
            </a:r>
            <a:r>
              <a:rPr lang="fr-FR" altLang="fr-FR" sz="1300" b="1" i="1"/>
              <a:t>Nepeta cataria</a:t>
            </a:r>
            <a:r>
              <a:rPr lang="fr-FR" altLang="fr-FR" sz="1300" i="1"/>
              <a:t> Citriodora</a:t>
            </a:r>
            <a:r>
              <a:rPr lang="fr-FR" altLang="fr-FR" sz="1300"/>
              <a:t>. Sources : </a:t>
            </a:r>
            <a:r>
              <a:rPr lang="fr-FR" altLang="fr-FR" sz="1300">
                <a:hlinkClick r:id="rId14"/>
              </a:rPr>
              <a:t>http://fr.wikipedia.org/wiki/Cataire</a:t>
            </a:r>
            <a:r>
              <a:rPr lang="fr-FR" altLang="fr-FR" sz="1300"/>
              <a:t>  &amp; </a:t>
            </a:r>
            <a:r>
              <a:rPr lang="fr-FR" altLang="fr-FR" sz="1300">
                <a:hlinkClick r:id="rId15"/>
              </a:rPr>
              <a:t>http://fr.wikipedia.org/wiki/Nepeta</a:t>
            </a:r>
            <a:r>
              <a:rPr lang="fr-FR" altLang="fr-FR" sz="1300"/>
              <a:t> </a:t>
            </a:r>
          </a:p>
          <a:p>
            <a:pPr eaLnBrk="1" hangingPunct="1">
              <a:spcBef>
                <a:spcPct val="0"/>
              </a:spcBef>
            </a:pPr>
            <a:r>
              <a:rPr lang="fr-FR" altLang="fr-FR" sz="1300"/>
              <a:t> Persil japonais – mitsuba (des Japonais) - Cryptotétanie du Japon (</a:t>
            </a:r>
            <a:r>
              <a:rPr lang="fr-FR" altLang="fr-FR" sz="1300" i="1"/>
              <a:t>Cryptotaenia japonica</a:t>
            </a:r>
            <a:r>
              <a:rPr lang="fr-FR" altLang="fr-FR" sz="1300"/>
              <a:t>), utilisé comme un condiment (similaire à </a:t>
            </a:r>
            <a:r>
              <a:rPr lang="fr-FR" altLang="fr-FR" sz="1300">
                <a:hlinkClick r:id="rId16" tooltip="Jardin Angelica"/>
              </a:rPr>
              <a:t>l'angélique</a:t>
            </a:r>
            <a:r>
              <a:rPr lang="fr-FR" altLang="fr-FR" sz="1300"/>
              <a:t>). Source : </a:t>
            </a:r>
            <a:r>
              <a:rPr lang="fr-FR" altLang="fr-FR" sz="1300">
                <a:hlinkClick r:id="rId17"/>
              </a:rPr>
              <a:t>http://en.wikipedia.org/wiki/Cryptotaenia</a:t>
            </a:r>
            <a:r>
              <a:rPr lang="fr-FR" altLang="fr-FR" sz="1300"/>
              <a:t> </a:t>
            </a:r>
          </a:p>
          <a:p>
            <a:pPr eaLnBrk="1" hangingPunct="1">
              <a:spcBef>
                <a:spcPct val="0"/>
              </a:spcBef>
            </a:pPr>
            <a:r>
              <a:rPr lang="fr-FR" altLang="fr-FR" sz="1300"/>
              <a:t> Mélisse bâtarde ou Mélitte à feuilles de mélisse, une plante très aromatique (</a:t>
            </a:r>
            <a:r>
              <a:rPr lang="fr-FR" altLang="fr-FR" sz="1300" i="1"/>
              <a:t>Melittis melissophyllum</a:t>
            </a:r>
            <a:r>
              <a:rPr lang="fr-FR" altLang="fr-FR" sz="1300"/>
              <a:t>), </a:t>
            </a:r>
            <a:r>
              <a:rPr lang="fr-FR" altLang="fr-FR" sz="1300" u="sng">
                <a:hlinkClick r:id="rId18"/>
              </a:rPr>
              <a:t>http://fr.wikipedia.org/wiki/M%C3%A9litte_%C3%A0_feuilles_de_m%C3%A9lisse</a:t>
            </a:r>
            <a:r>
              <a:rPr lang="fr-FR" altLang="fr-FR" sz="1300"/>
              <a:t> , </a:t>
            </a:r>
            <a:r>
              <a:rPr lang="fr-FR" altLang="fr-FR" sz="1300" u="sng">
                <a:hlinkClick r:id="rId19"/>
              </a:rPr>
              <a:t>http://en.wikipedia.org/wiki/Melittis</a:t>
            </a:r>
            <a:r>
              <a:rPr lang="fr-FR" altLang="fr-FR" sz="1300"/>
              <a:t> </a:t>
            </a:r>
          </a:p>
          <a:p>
            <a:pPr eaLnBrk="1" hangingPunct="1">
              <a:spcBef>
                <a:spcPct val="0"/>
              </a:spcBef>
            </a:pPr>
            <a:r>
              <a:rPr lang="fr-FR" altLang="fr-FR" sz="1300"/>
              <a:t> Menthe vietnamienne, Coriandre vietnamien, Rau-ram ou Renouée odorante (à vérifier) (</a:t>
            </a:r>
            <a:r>
              <a:rPr lang="fr-FR" altLang="fr-FR" sz="1300" i="1"/>
              <a:t>Persicaria odorata </a:t>
            </a:r>
            <a:r>
              <a:rPr lang="fr-FR" altLang="fr-FR" sz="1300"/>
              <a:t>syn. </a:t>
            </a:r>
            <a:r>
              <a:rPr lang="fr-FR" altLang="fr-FR" sz="1300" i="1"/>
              <a:t>Polygonum odoratum</a:t>
            </a:r>
            <a:r>
              <a:rPr lang="fr-FR" altLang="fr-FR" sz="1300"/>
              <a:t> ?), Les feuilles terminales sont utilisées en cuisine et en médecine asiatique. Son goût et son parfum évoquent la coriandre et la citronnelle, spécialement quand elle est consommée crue. La tige est davantage piquante que la feuille. Cuite, elle a un goût poivré qui accompagne bien les viandes, </a:t>
            </a:r>
            <a:r>
              <a:rPr lang="fr-FR" altLang="fr-FR" sz="1300" u="sng">
                <a:hlinkClick r:id="rId20"/>
              </a:rPr>
              <a:t>http://en.wikipedia.org/wiki/Persicaria_odorata</a:t>
            </a:r>
            <a:r>
              <a:rPr lang="fr-FR" altLang="fr-FR" sz="1300"/>
              <a:t>. Surtout, la feuille est identifié avec </a:t>
            </a:r>
            <a:r>
              <a:rPr lang="fr-FR" altLang="fr-FR" sz="1300">
                <a:hlinkClick r:id="rId21" tooltip="Cuisine vietnamienne"/>
              </a:rPr>
              <a:t>la cuisine vietnamienne</a:t>
            </a:r>
            <a:r>
              <a:rPr lang="fr-FR" altLang="fr-FR" sz="1300"/>
              <a:t> , </a:t>
            </a:r>
            <a:r>
              <a:rPr lang="fr-FR" altLang="fr-FR" sz="1300" baseline="30000">
                <a:hlinkClick r:id="rId22"/>
              </a:rPr>
              <a:t>[1]</a:t>
            </a:r>
            <a:r>
              <a:rPr lang="fr-FR" altLang="fr-FR" sz="1300"/>
              <a:t> où il est couramment consommé frais dans les salades (y compris </a:t>
            </a:r>
            <a:r>
              <a:rPr lang="fr-FR" altLang="fr-FR" sz="1300">
                <a:hlinkClick r:id="rId23" tooltip="Salade de poulet"/>
              </a:rPr>
              <a:t>salade de poulet</a:t>
            </a:r>
            <a:r>
              <a:rPr lang="fr-FR" altLang="fr-FR" sz="1300"/>
              <a:t>) et en premières </a:t>
            </a:r>
            <a:r>
              <a:rPr lang="fr-FR" altLang="fr-FR" sz="1300">
                <a:hlinkClick r:id="rId24" tooltip="rouleau d'été"/>
              </a:rPr>
              <a:t>rouleaux d'été</a:t>
            </a:r>
            <a:r>
              <a:rPr lang="fr-FR" altLang="fr-FR" sz="1300"/>
              <a:t> </a:t>
            </a:r>
            <a:r>
              <a:rPr lang="fr-FR" altLang="fr-FR" sz="1300" i="1"/>
              <a:t>(Goi Cuon),</a:t>
            </a:r>
            <a:r>
              <a:rPr lang="fr-FR" altLang="fr-FR" sz="1300"/>
              <a:t> ainsi que dans certaines soupes telles que </a:t>
            </a:r>
            <a:r>
              <a:rPr lang="fr-FR" altLang="fr-FR" sz="1300" i="1">
                <a:hlinkClick r:id="rId25" tooltip="Canh Chua"/>
              </a:rPr>
              <a:t>canh chua</a:t>
            </a:r>
            <a:r>
              <a:rPr lang="fr-FR" altLang="fr-FR" sz="1300"/>
              <a:t> et </a:t>
            </a:r>
            <a:r>
              <a:rPr lang="fr-FR" altLang="fr-FR" sz="1300" i="1"/>
              <a:t>bún thang</a:t>
            </a:r>
            <a:r>
              <a:rPr lang="fr-FR" altLang="fr-FR" sz="1300"/>
              <a:t> et les ragoûts, comme les poissons </a:t>
            </a:r>
            <a:r>
              <a:rPr lang="fr-FR" altLang="fr-FR" sz="1300" i="1">
                <a:hlinkClick r:id="rId26" tooltip="Kho"/>
              </a:rPr>
              <a:t>kho à</a:t>
            </a:r>
            <a:r>
              <a:rPr lang="fr-FR" altLang="fr-FR" sz="1300"/>
              <a:t>.  </a:t>
            </a:r>
            <a:r>
              <a:rPr lang="fr-FR" altLang="fr-FR" sz="1300">
                <a:solidFill>
                  <a:srgbClr val="FF0000"/>
                </a:solidFill>
              </a:rPr>
              <a:t>(Note : elle est confondue avec le Sceau de Salomon odorant, qui est toxique</a:t>
            </a:r>
            <a:r>
              <a:rPr lang="fr-FR" altLang="fr-FR" sz="1300"/>
              <a:t>. Voir cette source  (« suspecte » (?)) : </a:t>
            </a:r>
            <a:r>
              <a:rPr lang="fr-FR" altLang="fr-FR" sz="1300" u="sng">
                <a:hlinkClick r:id="rId27"/>
              </a:rPr>
              <a:t>http://fr.wikipedia.org/wiki/Polygonum_odoratum</a:t>
            </a:r>
            <a:endParaRPr lang="fr-FR" altLang="fr-FR" sz="1300"/>
          </a:p>
          <a:p>
            <a:pPr eaLnBrk="1" hangingPunct="1">
              <a:spcBef>
                <a:spcPct val="0"/>
              </a:spcBef>
            </a:pPr>
            <a:r>
              <a:rPr lang="fr-FR" altLang="fr-FR" sz="1300"/>
              <a:t> Plectranthe ou camphre Spur fleurs ( ?) (</a:t>
            </a:r>
            <a:r>
              <a:rPr lang="fr-FR" altLang="fr-FR" sz="1300" i="1"/>
              <a:t>Plectranthus montanus</a:t>
            </a:r>
            <a:r>
              <a:rPr lang="fr-FR" altLang="fr-FR" sz="1300"/>
              <a:t>) : Elle dégage un parfum plus ou moins agréable relativement intense.</a:t>
            </a:r>
          </a:p>
          <a:p>
            <a:pPr eaLnBrk="1" hangingPunct="1">
              <a:spcBef>
                <a:spcPct val="0"/>
              </a:spcBef>
            </a:pPr>
            <a:r>
              <a:rPr lang="fr-FR" altLang="fr-FR" sz="1300"/>
              <a:t> Monarde (</a:t>
            </a:r>
            <a:r>
              <a:rPr lang="fr-FR" altLang="fr-FR" sz="1300" i="1"/>
              <a:t>Monarda didyma</a:t>
            </a:r>
            <a:r>
              <a:rPr lang="fr-FR" altLang="fr-FR" sz="1300"/>
              <a:t>), cultivée comme plante condimentaire pour ses </a:t>
            </a:r>
            <a:r>
              <a:rPr lang="fr-FR" altLang="fr-FR" sz="1300">
                <a:hlinkClick r:id="rId28" tooltip="Feuille"/>
              </a:rPr>
              <a:t>feuilles</a:t>
            </a:r>
            <a:r>
              <a:rPr lang="fr-FR" altLang="fr-FR" sz="1300"/>
              <a:t> et ses </a:t>
            </a:r>
            <a:r>
              <a:rPr lang="fr-FR" altLang="fr-FR" sz="1300" u="sng">
                <a:hlinkClick r:id="rId29" tooltip="Fleur"/>
              </a:rPr>
              <a:t>fleurs</a:t>
            </a:r>
            <a:r>
              <a:rPr lang="fr-FR" altLang="fr-FR" sz="1300"/>
              <a:t>. Son odeur est considérée comme similaire à celle de la </a:t>
            </a:r>
            <a:r>
              <a:rPr lang="fr-FR" altLang="fr-FR" sz="1300" u="sng">
                <a:hlinkClick r:id="rId30" tooltip="Bergamote"/>
              </a:rPr>
              <a:t>bergamote</a:t>
            </a:r>
            <a:r>
              <a:rPr lang="fr-FR" altLang="fr-FR" sz="1300"/>
              <a:t>. Elle est reconnue pour sa forte action antiseptique et utilisée dans des cataplasmes avec cette plante pour les infections de la peau et des blessures mineures </a:t>
            </a:r>
            <a:r>
              <a:rPr lang="fr-FR" altLang="fr-FR" sz="1300" u="sng">
                <a:hlinkClick r:id="rId31"/>
              </a:rPr>
              <a:t>http://fr.wikipedia.org/wiki/Monarde</a:t>
            </a:r>
            <a:r>
              <a:rPr lang="fr-FR" altLang="fr-FR" sz="1300"/>
              <a:t>, </a:t>
            </a:r>
            <a:r>
              <a:rPr lang="fr-FR" altLang="fr-FR" sz="1300" u="sng">
                <a:hlinkClick r:id="rId32"/>
              </a:rPr>
              <a:t>http://en.wikipedia.org/wiki/Monarda_didyma</a:t>
            </a:r>
            <a:r>
              <a:rPr lang="fr-FR" altLang="fr-FR" sz="1300"/>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u numéro de diapositive 1"/>
          <p:cNvSpPr>
            <a:spLocks noGrp="1"/>
          </p:cNvSpPr>
          <p:nvPr>
            <p:ph type="sldNum" sz="quarter" idx="12"/>
          </p:nvPr>
        </p:nvSpPr>
        <p:spPr bwMode="auto">
          <a:xfrm>
            <a:off x="11064875" y="184150"/>
            <a:ext cx="73025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CC1A6F-970B-4576-9166-84081D3EABE1}" type="slidenum">
              <a:rPr lang="fr-FR" altLang="fr-FR" sz="1200" smtClean="0">
                <a:solidFill>
                  <a:srgbClr val="898989"/>
                </a:solidFill>
              </a:rPr>
              <a:pPr>
                <a:spcBef>
                  <a:spcPct val="0"/>
                </a:spcBef>
                <a:buFontTx/>
                <a:buNone/>
              </a:pPr>
              <a:t>47</a:t>
            </a:fld>
            <a:endParaRPr lang="fr-FR" altLang="fr-FR" sz="1200" smtClean="0">
              <a:solidFill>
                <a:srgbClr val="898989"/>
              </a:solidFill>
            </a:endParaRPr>
          </a:p>
        </p:txBody>
      </p:sp>
      <p:sp>
        <p:nvSpPr>
          <p:cNvPr id="51203" name="WordArt 2"/>
          <p:cNvSpPr>
            <a:spLocks noChangeArrowheads="1" noChangeShapeType="1" noTextEdit="1"/>
          </p:cNvSpPr>
          <p:nvPr/>
        </p:nvSpPr>
        <p:spPr bwMode="auto">
          <a:xfrm>
            <a:off x="1703388" y="188913"/>
            <a:ext cx="8785225" cy="531812"/>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51204" name="Rectangle 5"/>
          <p:cNvSpPr>
            <a:spLocks noChangeArrowheads="1"/>
          </p:cNvSpPr>
          <p:nvPr/>
        </p:nvSpPr>
        <p:spPr bwMode="auto">
          <a:xfrm>
            <a:off x="190500" y="781050"/>
            <a:ext cx="10298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rPr>
              <a:t>12) </a:t>
            </a:r>
            <a:r>
              <a:rPr lang="fr-FR" altLang="fr-FR" sz="1800" b="1" u="sng">
                <a:solidFill>
                  <a:srgbClr val="6600CC"/>
                </a:solidFill>
              </a:rPr>
              <a:t>Jardins de plantes médicinales (suite)</a:t>
            </a:r>
          </a:p>
        </p:txBody>
      </p:sp>
      <p:sp>
        <p:nvSpPr>
          <p:cNvPr id="51205" name="ZoneTexte 4"/>
          <p:cNvSpPr txBox="1">
            <a:spLocks noChangeArrowheads="1"/>
          </p:cNvSpPr>
          <p:nvPr/>
        </p:nvSpPr>
        <p:spPr bwMode="auto">
          <a:xfrm>
            <a:off x="263525" y="1250950"/>
            <a:ext cx="11809413"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400" b="1"/>
              <a:t>Une liste plantes aromatiques tropicales</a:t>
            </a:r>
            <a:r>
              <a:rPr lang="fr-FR" altLang="fr-FR" sz="1400"/>
              <a:t> (à vérifier concernant leurs réelles propriétés et vertus) (°) (suite et fin) :</a:t>
            </a:r>
          </a:p>
          <a:p>
            <a:pPr eaLnBrk="1" hangingPunct="1">
              <a:spcBef>
                <a:spcPct val="0"/>
              </a:spcBef>
              <a:buFontTx/>
              <a:buNone/>
            </a:pPr>
            <a:r>
              <a:rPr lang="fr-FR" altLang="fr-FR" sz="1400"/>
              <a:t> </a:t>
            </a:r>
          </a:p>
          <a:p>
            <a:pPr eaLnBrk="1" hangingPunct="1">
              <a:spcBef>
                <a:spcPct val="0"/>
              </a:spcBef>
            </a:pPr>
            <a:r>
              <a:rPr lang="fr-FR" altLang="fr-FR" sz="1400"/>
              <a:t> Agastache fenouil, anis hysope, hysope anisée ou grande hysope ( ?) (</a:t>
            </a:r>
            <a:r>
              <a:rPr lang="fr-FR" altLang="fr-FR" sz="1400" i="1"/>
              <a:t>Agastache foeniculum</a:t>
            </a:r>
            <a:r>
              <a:rPr lang="fr-FR" altLang="fr-FR" sz="1400"/>
              <a:t>).  Cultivée comme plante ornementale, </a:t>
            </a:r>
            <a:r>
              <a:rPr lang="fr-FR" altLang="fr-FR" sz="1400">
                <a:hlinkClick r:id="rId2" tooltip="Plante aromatique"/>
              </a:rPr>
              <a:t>aromatique</a:t>
            </a:r>
            <a:r>
              <a:rPr lang="fr-FR" altLang="fr-FR" sz="1400"/>
              <a:t> et </a:t>
            </a:r>
            <a:r>
              <a:rPr lang="fr-FR" altLang="fr-FR" sz="1400">
                <a:hlinkClick r:id="rId3" tooltip="Herbe aromatique"/>
              </a:rPr>
              <a:t>condimentaire</a:t>
            </a:r>
            <a:r>
              <a:rPr lang="fr-FR" altLang="fr-FR" sz="1400"/>
              <a:t>. Elle est également utilisée comme </a:t>
            </a:r>
            <a:r>
              <a:rPr lang="fr-FR" altLang="fr-FR" sz="1400">
                <a:hlinkClick r:id="rId4" tooltip="Flore mellifère"/>
              </a:rPr>
              <a:t>plante mellifère</a:t>
            </a:r>
            <a:r>
              <a:rPr lang="fr-FR" altLang="fr-FR" sz="1400"/>
              <a:t> (goût d'anis). Elle est employée comme </a:t>
            </a:r>
            <a:r>
              <a:rPr lang="fr-FR" altLang="fr-FR" sz="1400">
                <a:hlinkClick r:id="rId3" tooltip="Herbe aromatique"/>
              </a:rPr>
              <a:t>herbe aromatique</a:t>
            </a:r>
            <a:r>
              <a:rPr lang="fr-FR" altLang="fr-FR" sz="1400"/>
              <a:t> dans les cuisines nord-américaines et asiatiques. « L’Anis hysope » a été utilisé en médecine par les Amérindiens pour la toux, la fièvre, les blessures, la diarrhée. Les feuilles souples de cet « anis » parfumé </a:t>
            </a:r>
            <a:r>
              <a:rPr lang="fr-FR" altLang="fr-FR" sz="1400" u="sng" baseline="30000">
                <a:hlinkClick r:id="rId5"/>
              </a:rPr>
              <a:t>[5]</a:t>
            </a:r>
            <a:r>
              <a:rPr lang="fr-FR" altLang="fr-FR" sz="1400"/>
              <a:t> sont utilisés comme assaisonnement, comme </a:t>
            </a:r>
            <a:r>
              <a:rPr lang="fr-FR" altLang="fr-FR" sz="1400" u="sng">
                <a:hlinkClick r:id="rId6" tooltip="Thé"/>
              </a:rPr>
              <a:t>thé</a:t>
            </a:r>
            <a:r>
              <a:rPr lang="fr-FR" altLang="fr-FR" sz="1400"/>
              <a:t>, en </a:t>
            </a:r>
            <a:r>
              <a:rPr lang="fr-FR" altLang="fr-FR" sz="1400" u="sng">
                <a:hlinkClick r:id="rId7" tooltip="Pot-pourri"/>
              </a:rPr>
              <a:t>pot-pourri</a:t>
            </a:r>
            <a:r>
              <a:rPr lang="fr-FR" altLang="fr-FR" sz="1400"/>
              <a:t>, et peuvent être émietté dans </a:t>
            </a:r>
            <a:r>
              <a:rPr lang="fr-FR" altLang="fr-FR" sz="1400" u="sng">
                <a:hlinkClick r:id="rId8" tooltip="Salade"/>
              </a:rPr>
              <a:t>une salade</a:t>
            </a:r>
            <a:r>
              <a:rPr lang="fr-FR" altLang="fr-FR" sz="1400"/>
              <a:t>. </a:t>
            </a:r>
            <a:r>
              <a:rPr lang="fr-FR" altLang="fr-FR" sz="1400" u="sng">
                <a:hlinkClick r:id="rId9"/>
              </a:rPr>
              <a:t>http://fr.wikipedia.org/wiki/Agastache_foeniculum</a:t>
            </a:r>
            <a:r>
              <a:rPr lang="fr-FR" altLang="fr-FR" sz="1400"/>
              <a:t> , </a:t>
            </a:r>
            <a:r>
              <a:rPr lang="fr-FR" altLang="fr-FR" sz="1400" u="sng">
                <a:hlinkClick r:id="rId10"/>
              </a:rPr>
              <a:t>http://en.wikipedia.org/wiki/Agastache_foeniculum</a:t>
            </a:r>
            <a:r>
              <a:rPr lang="fr-FR" altLang="fr-FR" sz="1400"/>
              <a:t> </a:t>
            </a:r>
          </a:p>
          <a:p>
            <a:pPr eaLnBrk="1" hangingPunct="1">
              <a:spcBef>
                <a:spcPct val="0"/>
              </a:spcBef>
            </a:pPr>
            <a:r>
              <a:rPr lang="fr-FR" altLang="fr-FR" sz="1400"/>
              <a:t>  Vernonie commune (</a:t>
            </a:r>
            <a:r>
              <a:rPr lang="fr-FR" altLang="fr-FR" sz="1400" i="1"/>
              <a:t>Vernonia amygdalina</a:t>
            </a:r>
            <a:r>
              <a:rPr lang="fr-FR" altLang="fr-FR" sz="1400"/>
              <a:t>). Cette plante, au goût amer, est couramment cultivée comme légume au Bénin, au Nigeria, au Cameroun, au Gabon et en R.D. du Congo et aussi, dans une moindre mesure, dans les pays voisins. Des décoctions de feuilles sont utilisées pour traiter la fièvre, le paludisme, la diarrhée, la dysenterie, l’hépatite et la toux ainsi que comme laxatif et pour encourager la fécondité. On les emploie aussi comme remède contre la gale, les maux de tête et les maux d’estomac. Des extraits de racines servent aussi à soigner le paludisme et les troubles gastro-intestinaux.  (Source : Protabase). Dans la nature, </a:t>
            </a:r>
            <a:r>
              <a:rPr lang="fr-FR" altLang="fr-FR" sz="1400">
                <a:hlinkClick r:id="rId11" tooltip="Chimpanzé"/>
              </a:rPr>
              <a:t>les chimpanzés</a:t>
            </a:r>
            <a:r>
              <a:rPr lang="fr-FR" altLang="fr-FR" sz="1400"/>
              <a:t> ont été observés ingérer ses feuilles quand ils souffrent d'infections parasitaires. D'autres </a:t>
            </a:r>
            <a:r>
              <a:rPr lang="fr-FR" altLang="fr-FR" sz="1400" i="1"/>
              <a:t>Vernonia</a:t>
            </a:r>
            <a:r>
              <a:rPr lang="fr-FR" altLang="fr-FR" sz="1400"/>
              <a:t> ont aussi des vertus médicinales : </a:t>
            </a:r>
            <a:r>
              <a:rPr lang="fr-FR" altLang="fr-FR" sz="1400" i="1"/>
              <a:t>Vernonia appendiculata, vernonia colorata</a:t>
            </a:r>
            <a:r>
              <a:rPr lang="fr-FR" altLang="fr-FR" sz="1400"/>
              <a:t> ...  Source : </a:t>
            </a:r>
            <a:r>
              <a:rPr lang="fr-FR" altLang="fr-FR" sz="1400">
                <a:hlinkClick r:id="rId12"/>
              </a:rPr>
              <a:t>http://en.wikipedia.org/wiki/Vernonia_amygdalina</a:t>
            </a:r>
            <a:r>
              <a:rPr lang="fr-FR" altLang="fr-FR" sz="1400"/>
              <a:t> </a:t>
            </a:r>
          </a:p>
          <a:p>
            <a:pPr eaLnBrk="1" hangingPunct="1">
              <a:spcBef>
                <a:spcPct val="0"/>
              </a:spcBef>
            </a:pPr>
            <a:r>
              <a:rPr lang="fr-FR" altLang="fr-FR" sz="1400"/>
              <a:t> « </a:t>
            </a:r>
            <a:r>
              <a:rPr lang="fr-FR" altLang="fr-FR" sz="1400" i="1"/>
              <a:t>desert chia</a:t>
            </a:r>
            <a:r>
              <a:rPr lang="fr-FR" altLang="fr-FR" sz="1400"/>
              <a:t> » (</a:t>
            </a:r>
            <a:r>
              <a:rPr lang="fr-FR" altLang="fr-FR" sz="1400" i="1"/>
              <a:t>Salvia hispanica</a:t>
            </a:r>
            <a:r>
              <a:rPr lang="fr-FR" altLang="fr-FR" sz="1400"/>
              <a:t>), plantés le 25/01/14, une sauge aztèque médicinale produisant une graine servant de complément alimentaire et de super-aliment. </a:t>
            </a:r>
            <a:r>
              <a:rPr lang="fr-FR" altLang="fr-FR" sz="1400">
                <a:hlinkClick r:id="rId13"/>
              </a:rPr>
              <a:t>http://fr.wikipedia.org/wiki/Chia</a:t>
            </a:r>
            <a:r>
              <a:rPr lang="fr-FR" altLang="fr-FR" sz="1400"/>
              <a:t>  </a:t>
            </a:r>
            <a:r>
              <a:rPr lang="fr-FR" altLang="fr-FR" sz="1400" i="1">
                <a:solidFill>
                  <a:srgbClr val="008000"/>
                </a:solidFill>
              </a:rPr>
              <a:t>etc. etc.</a:t>
            </a:r>
            <a:endParaRPr lang="fr-FR" altLang="fr-FR" sz="1400"/>
          </a:p>
        </p:txBody>
      </p:sp>
      <p:pic>
        <p:nvPicPr>
          <p:cNvPr id="51206" name="Image 5" descr="Plectranthus amboinicus.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47688" y="4638675"/>
            <a:ext cx="18383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ZoneTexte 6"/>
          <p:cNvSpPr txBox="1">
            <a:spLocks noChangeArrowheads="1"/>
          </p:cNvSpPr>
          <p:nvPr/>
        </p:nvSpPr>
        <p:spPr bwMode="auto">
          <a:xfrm>
            <a:off x="122238" y="6423025"/>
            <a:ext cx="2730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fr-FR" altLang="fr-FR" sz="1200"/>
              <a:t>Gros thym (</a:t>
            </a:r>
            <a:r>
              <a:rPr lang="fr-FR" altLang="fr-FR" sz="1200" i="1"/>
              <a:t>Plectranthus amboinicus</a:t>
            </a:r>
            <a:r>
              <a:rPr lang="fr-FR" altLang="fr-FR" sz="1200"/>
              <a:t>) </a:t>
            </a:r>
            <a:r>
              <a:rPr lang="fr-FR" altLang="fr-FR" sz="1200">
                <a:solidFill>
                  <a:srgbClr val="008000"/>
                </a:solidFill>
              </a:rPr>
              <a:t>($)</a:t>
            </a:r>
            <a:endParaRPr lang="fr-FR" altLang="fr-FR" sz="1200">
              <a:solidFill>
                <a:srgbClr val="003300"/>
              </a:solidFill>
            </a:endParaRPr>
          </a:p>
        </p:txBody>
      </p:sp>
      <p:sp>
        <p:nvSpPr>
          <p:cNvPr id="51208" name="Rectangle 7"/>
          <p:cNvSpPr>
            <a:spLocks noChangeArrowheads="1"/>
          </p:cNvSpPr>
          <p:nvPr/>
        </p:nvSpPr>
        <p:spPr bwMode="auto">
          <a:xfrm>
            <a:off x="2755900" y="6480175"/>
            <a:ext cx="31988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fr-FR" altLang="fr-FR" sz="1200"/>
              <a:t>Vernonie commune (</a:t>
            </a:r>
            <a:r>
              <a:rPr lang="fr-FR" altLang="fr-FR" sz="1200" i="1"/>
              <a:t>Vernonia amygdalina</a:t>
            </a:r>
            <a:r>
              <a:rPr lang="fr-FR" altLang="fr-FR" sz="1200"/>
              <a:t>) </a:t>
            </a:r>
            <a:r>
              <a:rPr lang="fr-FR" altLang="fr-FR" sz="1200">
                <a:solidFill>
                  <a:srgbClr val="008000"/>
                </a:solidFill>
              </a:rPr>
              <a:t>($)</a:t>
            </a:r>
            <a:r>
              <a:rPr lang="fr-FR" altLang="fr-FR" sz="1200"/>
              <a:t> </a:t>
            </a:r>
          </a:p>
        </p:txBody>
      </p:sp>
      <p:pic>
        <p:nvPicPr>
          <p:cNvPr id="51209" name="Image 8" descr="Vernonia amygdalina.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949575" y="4518025"/>
            <a:ext cx="23241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Image 9" descr="Perilla frutescens.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581650" y="4618038"/>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1" name="Rectangle 10"/>
          <p:cNvSpPr>
            <a:spLocks noChangeArrowheads="1"/>
          </p:cNvSpPr>
          <p:nvPr/>
        </p:nvSpPr>
        <p:spPr bwMode="auto">
          <a:xfrm>
            <a:off x="5954713" y="6496050"/>
            <a:ext cx="1906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fr-FR" altLang="fr-FR" sz="1200"/>
              <a:t>Sisho (</a:t>
            </a:r>
            <a:r>
              <a:rPr lang="fr-FR" altLang="fr-FR" sz="1200" i="1"/>
              <a:t>Perilla frutescens</a:t>
            </a:r>
            <a:r>
              <a:rPr lang="fr-FR" altLang="fr-FR" sz="1200"/>
              <a:t>) </a:t>
            </a:r>
            <a:r>
              <a:rPr lang="fr-FR" altLang="fr-FR" sz="1200">
                <a:solidFill>
                  <a:srgbClr val="008000"/>
                </a:solidFill>
              </a:rPr>
              <a:t>($)</a:t>
            </a:r>
            <a:endParaRPr lang="fr-FR" altLang="fr-FR" sz="1200">
              <a:solidFill>
                <a:srgbClr val="003300"/>
              </a:solidFill>
            </a:endParaRPr>
          </a:p>
        </p:txBody>
      </p:sp>
      <p:pic>
        <p:nvPicPr>
          <p:cNvPr id="51212" name="Image 1"/>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8647113" y="4611688"/>
            <a:ext cx="22098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3" name="Rectangle 10"/>
          <p:cNvSpPr>
            <a:spLocks noChangeArrowheads="1"/>
          </p:cNvSpPr>
          <p:nvPr/>
        </p:nvSpPr>
        <p:spPr bwMode="auto">
          <a:xfrm>
            <a:off x="8239125" y="6046788"/>
            <a:ext cx="3024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fr-FR" altLang="fr-FR" sz="1200"/>
              <a:t>Cresson de Pará ou brèdes mafane (</a:t>
            </a:r>
            <a:r>
              <a:rPr lang="fr-FR" altLang="fr-FR" sz="1200" i="1"/>
              <a:t>Acmella oleracea</a:t>
            </a:r>
            <a:r>
              <a:rPr lang="fr-FR" altLang="fr-FR" sz="1200"/>
              <a:t>). Plante alimentaire et aromatique (je mange comme des épinards) </a:t>
            </a:r>
            <a:r>
              <a:rPr lang="fr-FR" altLang="fr-FR" sz="1200">
                <a:solidFill>
                  <a:srgbClr val="008000"/>
                </a:solidFill>
              </a:rPr>
              <a:t>($)</a:t>
            </a:r>
            <a:endParaRPr lang="fr-FR" altLang="fr-FR" sz="1200">
              <a:solidFill>
                <a:srgbClr val="0033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u numéro de diapositive 1"/>
          <p:cNvSpPr>
            <a:spLocks noGrp="1"/>
          </p:cNvSpPr>
          <p:nvPr>
            <p:ph type="sldNum" sz="quarter" idx="12"/>
          </p:nvPr>
        </p:nvSpPr>
        <p:spPr bwMode="auto">
          <a:xfrm>
            <a:off x="9912350" y="6453188"/>
            <a:ext cx="585788" cy="2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DB76283-6156-4880-BFE5-54D2943E2259}" type="slidenum">
              <a:rPr lang="fr-FR" altLang="fr-FR" sz="1200" smtClean="0">
                <a:solidFill>
                  <a:srgbClr val="898989"/>
                </a:solidFill>
              </a:rPr>
              <a:pPr>
                <a:spcBef>
                  <a:spcPct val="0"/>
                </a:spcBef>
                <a:buFontTx/>
                <a:buNone/>
              </a:pPr>
              <a:t>48</a:t>
            </a:fld>
            <a:endParaRPr lang="fr-FR" altLang="fr-FR" sz="1200" smtClean="0">
              <a:solidFill>
                <a:srgbClr val="898989"/>
              </a:solidFill>
            </a:endParaRPr>
          </a:p>
        </p:txBody>
      </p:sp>
      <p:sp>
        <p:nvSpPr>
          <p:cNvPr id="52227" name="WordArt 2"/>
          <p:cNvSpPr>
            <a:spLocks noChangeArrowheads="1" noChangeShapeType="1" noTextEdit="1"/>
          </p:cNvSpPr>
          <p:nvPr/>
        </p:nvSpPr>
        <p:spPr bwMode="auto">
          <a:xfrm>
            <a:off x="1703388" y="188913"/>
            <a:ext cx="8785225" cy="531812"/>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52228" name="Rectangle 5"/>
          <p:cNvSpPr>
            <a:spLocks noChangeArrowheads="1"/>
          </p:cNvSpPr>
          <p:nvPr/>
        </p:nvSpPr>
        <p:spPr bwMode="auto">
          <a:xfrm>
            <a:off x="263525" y="839788"/>
            <a:ext cx="11341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rPr>
              <a:t>12) </a:t>
            </a:r>
            <a:r>
              <a:rPr lang="fr-FR" altLang="fr-FR" sz="1800" u="sng">
                <a:solidFill>
                  <a:srgbClr val="6600CC"/>
                </a:solidFill>
              </a:rPr>
              <a:t>J</a:t>
            </a:r>
            <a:r>
              <a:rPr lang="fr-FR" altLang="fr-FR" sz="1800" b="1" u="sng">
                <a:solidFill>
                  <a:srgbClr val="6600CC"/>
                </a:solidFill>
              </a:rPr>
              <a:t>ardins de plantes médicinales  (suite)</a:t>
            </a:r>
            <a:endParaRPr lang="fr-FR" altLang="fr-FR" sz="1800"/>
          </a:p>
        </p:txBody>
      </p:sp>
      <p:sp>
        <p:nvSpPr>
          <p:cNvPr id="52229" name="Rectangle 4"/>
          <p:cNvSpPr>
            <a:spLocks noChangeArrowheads="1"/>
          </p:cNvSpPr>
          <p:nvPr/>
        </p:nvSpPr>
        <p:spPr bwMode="auto">
          <a:xfrm>
            <a:off x="2166938" y="3911600"/>
            <a:ext cx="2192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t>Mitsuba (</a:t>
            </a:r>
            <a:r>
              <a:rPr lang="fr-FR" altLang="fr-FR" sz="1200" i="1"/>
              <a:t>Cryptotaenia japonica</a:t>
            </a:r>
            <a:r>
              <a:rPr lang="fr-FR" altLang="fr-FR" sz="1200"/>
              <a:t>)</a:t>
            </a:r>
          </a:p>
        </p:txBody>
      </p:sp>
      <p:pic>
        <p:nvPicPr>
          <p:cNvPr id="52230" name="Image 5" descr="Mitsuba_Cryptotaenia japonic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1751013"/>
            <a:ext cx="2794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Image 6" descr="Nepeta catari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43475" y="1341438"/>
            <a:ext cx="13049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Rectangle 7"/>
          <p:cNvSpPr>
            <a:spLocks noChangeArrowheads="1"/>
          </p:cNvSpPr>
          <p:nvPr/>
        </p:nvSpPr>
        <p:spPr bwMode="auto">
          <a:xfrm>
            <a:off x="4727575" y="3213100"/>
            <a:ext cx="1666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t>Cataire (</a:t>
            </a:r>
            <a:r>
              <a:rPr lang="fr-FR" altLang="fr-FR" sz="1200" i="1"/>
              <a:t>Nepeta cataria</a:t>
            </a:r>
            <a:r>
              <a:rPr lang="fr-FR" altLang="fr-FR" sz="1200"/>
              <a:t>)</a:t>
            </a:r>
          </a:p>
        </p:txBody>
      </p:sp>
      <p:pic>
        <p:nvPicPr>
          <p:cNvPr id="52233" name="Image 8" descr="Melittis melissophyllu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43700" y="1341438"/>
            <a:ext cx="14954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4" name="Rectangle 9"/>
          <p:cNvSpPr>
            <a:spLocks noChangeArrowheads="1"/>
          </p:cNvSpPr>
          <p:nvPr/>
        </p:nvSpPr>
        <p:spPr bwMode="auto">
          <a:xfrm>
            <a:off x="6527800" y="3141663"/>
            <a:ext cx="19446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t>Mélitte à feuilles de mélisse </a:t>
            </a:r>
          </a:p>
          <a:p>
            <a:pPr algn="ctr" eaLnBrk="1" hangingPunct="1">
              <a:spcBef>
                <a:spcPct val="0"/>
              </a:spcBef>
              <a:buFontTx/>
              <a:buNone/>
            </a:pPr>
            <a:r>
              <a:rPr lang="fr-FR" altLang="fr-FR" sz="1200"/>
              <a:t>(</a:t>
            </a:r>
            <a:r>
              <a:rPr lang="fr-FR" altLang="fr-FR" sz="1200" i="1"/>
              <a:t>Melittis melissophyllum</a:t>
            </a:r>
            <a:r>
              <a:rPr lang="fr-FR" altLang="fr-FR" sz="1200"/>
              <a:t>)</a:t>
            </a:r>
          </a:p>
        </p:txBody>
      </p:sp>
      <p:pic>
        <p:nvPicPr>
          <p:cNvPr id="52235" name="Image 10" descr="Persicaria odorat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06575" y="4487863"/>
            <a:ext cx="27940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6" name="Rectangle 11"/>
          <p:cNvSpPr>
            <a:spLocks noChangeArrowheads="1"/>
          </p:cNvSpPr>
          <p:nvPr/>
        </p:nvSpPr>
        <p:spPr bwMode="auto">
          <a:xfrm>
            <a:off x="1735138" y="6432550"/>
            <a:ext cx="2944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t>Coriandre vietnamienne (</a:t>
            </a:r>
            <a:r>
              <a:rPr lang="fr-FR" altLang="fr-FR" sz="1200" i="1"/>
              <a:t>Persicaria odorata</a:t>
            </a:r>
            <a:r>
              <a:rPr lang="fr-FR" altLang="fr-FR" sz="1200"/>
              <a:t>)</a:t>
            </a:r>
          </a:p>
        </p:txBody>
      </p:sp>
      <p:pic>
        <p:nvPicPr>
          <p:cNvPr id="52237" name="Image 12" descr="Plectranthus montanus.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43925" y="1341438"/>
            <a:ext cx="19240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8" name="Rectangle 13"/>
          <p:cNvSpPr>
            <a:spLocks noChangeArrowheads="1"/>
          </p:cNvSpPr>
          <p:nvPr/>
        </p:nvSpPr>
        <p:spPr bwMode="auto">
          <a:xfrm>
            <a:off x="8688388" y="3068638"/>
            <a:ext cx="1725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t>Plectranthe </a:t>
            </a:r>
          </a:p>
          <a:p>
            <a:pPr algn="ctr" eaLnBrk="1" hangingPunct="1">
              <a:spcBef>
                <a:spcPct val="0"/>
              </a:spcBef>
              <a:buFontTx/>
              <a:buNone/>
            </a:pPr>
            <a:r>
              <a:rPr lang="fr-FR" altLang="fr-FR" sz="1200"/>
              <a:t>(</a:t>
            </a:r>
            <a:r>
              <a:rPr lang="fr-FR" altLang="fr-FR" sz="1200" i="1"/>
              <a:t>Plectranthus montanus</a:t>
            </a:r>
            <a:r>
              <a:rPr lang="fr-FR" altLang="fr-FR" sz="1200"/>
              <a:t>)</a:t>
            </a:r>
          </a:p>
        </p:txBody>
      </p:sp>
      <p:pic>
        <p:nvPicPr>
          <p:cNvPr id="52239" name="Image 14" descr="Monarda didyma.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3716338"/>
            <a:ext cx="19050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0" name="Rectangle 15"/>
          <p:cNvSpPr>
            <a:spLocks noChangeArrowheads="1"/>
          </p:cNvSpPr>
          <p:nvPr/>
        </p:nvSpPr>
        <p:spPr bwMode="auto">
          <a:xfrm>
            <a:off x="4800600" y="4941888"/>
            <a:ext cx="195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t>Monarde (</a:t>
            </a:r>
            <a:r>
              <a:rPr lang="fr-FR" altLang="fr-FR" sz="1200" i="1"/>
              <a:t>Monarda didyma</a:t>
            </a:r>
            <a:r>
              <a:rPr lang="fr-FR" altLang="fr-FR" sz="1200"/>
              <a:t>)</a:t>
            </a:r>
          </a:p>
        </p:txBody>
      </p:sp>
      <p:sp>
        <p:nvSpPr>
          <p:cNvPr id="52241" name="Rectangle 16"/>
          <p:cNvSpPr>
            <a:spLocks noChangeArrowheads="1"/>
          </p:cNvSpPr>
          <p:nvPr/>
        </p:nvSpPr>
        <p:spPr bwMode="auto">
          <a:xfrm>
            <a:off x="4943475" y="6453188"/>
            <a:ext cx="14033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i="1">
                <a:hlinkClick r:id="rId8" tooltip="Monarda citriodora"/>
              </a:rPr>
              <a:t>Monarda citriodora</a:t>
            </a:r>
            <a:endParaRPr lang="fr-FR" altLang="fr-FR" sz="1200" i="1"/>
          </a:p>
        </p:txBody>
      </p:sp>
      <p:pic>
        <p:nvPicPr>
          <p:cNvPr id="52242" name="Image 18" descr="monarda citriodora5.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72038" y="5229225"/>
            <a:ext cx="1665287"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3" name="Image 19" descr="Agastache foeniculum.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959600" y="3716338"/>
            <a:ext cx="18478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44" name="Rectangle 20"/>
          <p:cNvSpPr>
            <a:spLocks noChangeArrowheads="1"/>
          </p:cNvSpPr>
          <p:nvPr/>
        </p:nvSpPr>
        <p:spPr bwMode="auto">
          <a:xfrm>
            <a:off x="6816725" y="6165850"/>
            <a:ext cx="2141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t>Agastache fenouil, anis hysope </a:t>
            </a:r>
          </a:p>
          <a:p>
            <a:pPr algn="ctr" eaLnBrk="1" hangingPunct="1">
              <a:spcBef>
                <a:spcPct val="0"/>
              </a:spcBef>
              <a:buFontTx/>
              <a:buNone/>
            </a:pPr>
            <a:r>
              <a:rPr lang="fr-FR" altLang="fr-FR" sz="1200"/>
              <a:t>(</a:t>
            </a:r>
            <a:r>
              <a:rPr lang="fr-FR" altLang="fr-FR" sz="1200" i="1"/>
              <a:t>Agastache foeniculum</a:t>
            </a:r>
            <a:r>
              <a:rPr lang="fr-FR" altLang="fr-FR" sz="1200"/>
              <a:t>)</a:t>
            </a:r>
          </a:p>
        </p:txBody>
      </p:sp>
      <p:sp>
        <p:nvSpPr>
          <p:cNvPr id="52245" name="Rectangle 22"/>
          <p:cNvSpPr>
            <a:spLocks noChangeArrowheads="1"/>
          </p:cNvSpPr>
          <p:nvPr/>
        </p:nvSpPr>
        <p:spPr bwMode="auto">
          <a:xfrm>
            <a:off x="9012238" y="5516563"/>
            <a:ext cx="16557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fr-FR" sz="1200"/>
              <a:t>Le chan ou </a:t>
            </a:r>
          </a:p>
          <a:p>
            <a:pPr algn="ctr" eaLnBrk="1" hangingPunct="1">
              <a:spcBef>
                <a:spcPct val="0"/>
              </a:spcBef>
              <a:buFontTx/>
              <a:buNone/>
            </a:pPr>
            <a:r>
              <a:rPr lang="it-IT" altLang="fr-FR" sz="1200"/>
              <a:t>Guarijio Conivari </a:t>
            </a:r>
          </a:p>
          <a:p>
            <a:pPr algn="ctr" eaLnBrk="1" hangingPunct="1">
              <a:spcBef>
                <a:spcPct val="0"/>
              </a:spcBef>
              <a:buFontTx/>
              <a:buNone/>
            </a:pPr>
            <a:r>
              <a:rPr lang="it-IT" altLang="fr-FR" sz="1200"/>
              <a:t>(</a:t>
            </a:r>
            <a:r>
              <a:rPr lang="it-IT" altLang="fr-FR" sz="1200" i="1"/>
              <a:t>Hyptis suaveolens</a:t>
            </a:r>
            <a:r>
              <a:rPr lang="it-IT" altLang="fr-FR" sz="1200"/>
              <a:t>), pour traiter les diarrhées</a:t>
            </a:r>
            <a:endParaRPr lang="fr-FR" altLang="fr-FR" sz="1200"/>
          </a:p>
        </p:txBody>
      </p:sp>
      <p:pic>
        <p:nvPicPr>
          <p:cNvPr id="52246" name="Picture 3" descr="C:\Users\LISAN\Pictures\agroforets\Hyptis suaveolens_bi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24925" y="3644900"/>
            <a:ext cx="17430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u numéro de diapositive 1"/>
          <p:cNvSpPr>
            <a:spLocks noGrp="1"/>
          </p:cNvSpPr>
          <p:nvPr>
            <p:ph type="sldNum" sz="quarter" idx="12"/>
          </p:nvPr>
        </p:nvSpPr>
        <p:spPr bwMode="auto">
          <a:xfrm>
            <a:off x="11547475" y="190500"/>
            <a:ext cx="446088" cy="33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536FB88-E968-4B2B-BD3A-8E6E367B346C}" type="slidenum">
              <a:rPr lang="fr-FR" altLang="fr-FR" sz="1200" smtClean="0">
                <a:solidFill>
                  <a:srgbClr val="898989"/>
                </a:solidFill>
              </a:rPr>
              <a:pPr>
                <a:spcBef>
                  <a:spcPct val="0"/>
                </a:spcBef>
                <a:buFontTx/>
                <a:buNone/>
              </a:pPr>
              <a:t>49</a:t>
            </a:fld>
            <a:endParaRPr lang="fr-FR" altLang="fr-FR" sz="1200" smtClean="0">
              <a:solidFill>
                <a:srgbClr val="898989"/>
              </a:solidFill>
            </a:endParaRPr>
          </a:p>
        </p:txBody>
      </p:sp>
      <p:sp>
        <p:nvSpPr>
          <p:cNvPr id="53251" name="WordArt 2"/>
          <p:cNvSpPr>
            <a:spLocks noChangeArrowheads="1" noChangeShapeType="1" noTextEdit="1"/>
          </p:cNvSpPr>
          <p:nvPr/>
        </p:nvSpPr>
        <p:spPr bwMode="auto">
          <a:xfrm>
            <a:off x="296863" y="188913"/>
            <a:ext cx="7272337" cy="341312"/>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53252" name="Rectangle 5"/>
          <p:cNvSpPr>
            <a:spLocks noChangeArrowheads="1"/>
          </p:cNvSpPr>
          <p:nvPr/>
        </p:nvSpPr>
        <p:spPr bwMode="auto">
          <a:xfrm>
            <a:off x="88900" y="728663"/>
            <a:ext cx="11341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rPr>
              <a:t>12) J</a:t>
            </a:r>
            <a:r>
              <a:rPr lang="fr-FR" altLang="fr-FR" sz="1800" b="1" u="sng">
                <a:solidFill>
                  <a:srgbClr val="6600CC"/>
                </a:solidFill>
              </a:rPr>
              <a:t>ardins de plantes médicinales  (suite)</a:t>
            </a:r>
            <a:endParaRPr lang="fr-FR" altLang="fr-FR" sz="1800"/>
          </a:p>
        </p:txBody>
      </p:sp>
      <p:sp>
        <p:nvSpPr>
          <p:cNvPr id="53253" name="ZoneTexte 4"/>
          <p:cNvSpPr txBox="1">
            <a:spLocks noChangeArrowheads="1"/>
          </p:cNvSpPr>
          <p:nvPr/>
        </p:nvSpPr>
        <p:spPr bwMode="auto">
          <a:xfrm>
            <a:off x="7988300" y="120650"/>
            <a:ext cx="3140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800">
                <a:solidFill>
                  <a:srgbClr val="FF0000"/>
                </a:solidFill>
              </a:rPr>
              <a:t>A vérifier. Attention, ces plantes peuvent être toxiques (!).</a:t>
            </a:r>
          </a:p>
        </p:txBody>
      </p:sp>
      <p:pic>
        <p:nvPicPr>
          <p:cNvPr id="53254" name="Picture 2" descr="toxic-2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8300" y="411163"/>
            <a:ext cx="2571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ZoneTexte 6"/>
          <p:cNvSpPr txBox="1">
            <a:spLocks noChangeArrowheads="1"/>
          </p:cNvSpPr>
          <p:nvPr/>
        </p:nvSpPr>
        <p:spPr bwMode="auto">
          <a:xfrm>
            <a:off x="106363" y="2568575"/>
            <a:ext cx="188436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i="1">
                <a:solidFill>
                  <a:srgbClr val="003300"/>
                </a:solidFill>
              </a:rPr>
              <a:t>Kalanchoe crenata</a:t>
            </a:r>
            <a:r>
              <a:rPr lang="fr-FR" altLang="fr-FR" sz="1200">
                <a:solidFill>
                  <a:srgbClr val="003300"/>
                </a:solidFill>
              </a:rPr>
              <a:t>. Fon : afama. Sert à soigner les abcès, la coccidiose aviaire, la fièvre éruptive etc. Activités antiinflammatoire, antimicrobienne.</a:t>
            </a:r>
          </a:p>
        </p:txBody>
      </p:sp>
      <p:sp>
        <p:nvSpPr>
          <p:cNvPr id="53256" name="Rectangle 7"/>
          <p:cNvSpPr>
            <a:spLocks noChangeArrowheads="1"/>
          </p:cNvSpPr>
          <p:nvPr/>
        </p:nvSpPr>
        <p:spPr bwMode="auto">
          <a:xfrm>
            <a:off x="2135188" y="5005388"/>
            <a:ext cx="2371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3300"/>
                </a:solidFill>
              </a:rPr>
              <a:t>Vernonie commune (</a:t>
            </a:r>
            <a:r>
              <a:rPr lang="fr-FR" altLang="fr-FR" sz="1200" i="1">
                <a:solidFill>
                  <a:srgbClr val="003300"/>
                </a:solidFill>
              </a:rPr>
              <a:t>Vernonia amygdalina</a:t>
            </a:r>
            <a:r>
              <a:rPr lang="fr-FR" altLang="fr-FR" sz="1200">
                <a:solidFill>
                  <a:srgbClr val="003300"/>
                </a:solidFill>
              </a:rPr>
              <a:t>) (pour traiter la fièvre, le paludisme, la diarrhée, la dysenterie, l’hépatite et la toux ainsi que comme laxatif et pour encourager la fécondité) </a:t>
            </a:r>
            <a:r>
              <a:rPr lang="fr-FR" altLang="fr-FR" sz="1200">
                <a:solidFill>
                  <a:srgbClr val="008000"/>
                </a:solidFill>
              </a:rPr>
              <a:t>($)</a:t>
            </a:r>
            <a:r>
              <a:rPr lang="fr-FR" altLang="fr-FR" sz="1200">
                <a:solidFill>
                  <a:srgbClr val="003300"/>
                </a:solidFill>
              </a:rPr>
              <a:t>. </a:t>
            </a:r>
          </a:p>
        </p:txBody>
      </p:sp>
      <p:sp>
        <p:nvSpPr>
          <p:cNvPr id="53257" name="Rectangle 10"/>
          <p:cNvSpPr>
            <a:spLocks noChangeArrowheads="1"/>
          </p:cNvSpPr>
          <p:nvPr/>
        </p:nvSpPr>
        <p:spPr bwMode="auto">
          <a:xfrm>
            <a:off x="4403725" y="2682875"/>
            <a:ext cx="22621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i="1">
                <a:solidFill>
                  <a:srgbClr val="003300"/>
                </a:solidFill>
              </a:rPr>
              <a:t>Crateva religiosa</a:t>
            </a:r>
            <a:r>
              <a:rPr lang="fr-FR" altLang="fr-FR" sz="1200">
                <a:solidFill>
                  <a:srgbClr val="003300"/>
                </a:solidFill>
              </a:rPr>
              <a:t>. </a:t>
            </a:r>
          </a:p>
          <a:p>
            <a:pPr algn="ctr" eaLnBrk="1" hangingPunct="1">
              <a:spcBef>
                <a:spcPct val="0"/>
              </a:spcBef>
              <a:buFontTx/>
              <a:buNone/>
            </a:pPr>
            <a:r>
              <a:rPr lang="fr-FR" altLang="fr-FR" sz="1200">
                <a:solidFill>
                  <a:srgbClr val="003300"/>
                </a:solidFill>
              </a:rPr>
              <a:t>Fon : wontonzonzwen. Sert à soigner les abcès, … Activités antiinflammatoire, antimicrobienne, anti-trypanosomienne.</a:t>
            </a:r>
          </a:p>
        </p:txBody>
      </p:sp>
      <p:sp>
        <p:nvSpPr>
          <p:cNvPr id="10" name="Rectangle 4"/>
          <p:cNvSpPr>
            <a:spLocks noChangeArrowheads="1"/>
          </p:cNvSpPr>
          <p:nvPr/>
        </p:nvSpPr>
        <p:spPr bwMode="auto">
          <a:xfrm>
            <a:off x="-38100" y="5680075"/>
            <a:ext cx="2239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fr-FR" altLang="fr-FR" sz="1200" i="1" dirty="0" err="1">
                <a:solidFill>
                  <a:schemeClr val="accent6">
                    <a:lumMod val="50000"/>
                  </a:schemeClr>
                </a:solidFill>
              </a:rPr>
              <a:t>Euphorbia</a:t>
            </a:r>
            <a:r>
              <a:rPr lang="fr-FR" altLang="fr-FR" sz="1200" i="1" dirty="0">
                <a:solidFill>
                  <a:schemeClr val="accent6">
                    <a:lumMod val="50000"/>
                  </a:schemeClr>
                </a:solidFill>
              </a:rPr>
              <a:t> </a:t>
            </a:r>
            <a:r>
              <a:rPr lang="fr-FR" altLang="fr-FR" sz="1200" i="1" dirty="0" err="1">
                <a:solidFill>
                  <a:schemeClr val="accent6">
                    <a:lumMod val="50000"/>
                  </a:schemeClr>
                </a:solidFill>
              </a:rPr>
              <a:t>hirta</a:t>
            </a:r>
            <a:r>
              <a:rPr lang="fr-FR" altLang="fr-FR" sz="1200" dirty="0">
                <a:solidFill>
                  <a:schemeClr val="accent6">
                    <a:lumMod val="50000"/>
                  </a:schemeClr>
                </a:solidFill>
              </a:rPr>
              <a:t>. Fon : </a:t>
            </a:r>
            <a:r>
              <a:rPr lang="fr-FR" altLang="fr-FR" sz="1200" dirty="0" err="1" smtClean="0">
                <a:solidFill>
                  <a:schemeClr val="accent6">
                    <a:lumMod val="50000"/>
                  </a:schemeClr>
                </a:solidFill>
              </a:rPr>
              <a:t>Akponyon</a:t>
            </a:r>
            <a:r>
              <a:rPr lang="fr-FR" altLang="fr-FR" sz="1200" dirty="0" smtClean="0">
                <a:solidFill>
                  <a:schemeClr val="accent6">
                    <a:lumMod val="50000"/>
                  </a:schemeClr>
                </a:solidFill>
              </a:rPr>
              <a:t>. Elle </a:t>
            </a:r>
            <a:r>
              <a:rPr lang="fr-FR" altLang="fr-FR" sz="1200" dirty="0">
                <a:solidFill>
                  <a:schemeClr val="accent6">
                    <a:lumMod val="50000"/>
                  </a:schemeClr>
                </a:solidFill>
              </a:rPr>
              <a:t>est </a:t>
            </a:r>
            <a:r>
              <a:rPr lang="fr-FR" altLang="fr-FR" sz="1200" dirty="0" smtClean="0">
                <a:solidFill>
                  <a:schemeClr val="accent6">
                    <a:lumMod val="50000"/>
                  </a:schemeClr>
                </a:solidFill>
              </a:rPr>
              <a:t>connue comme</a:t>
            </a:r>
            <a:r>
              <a:rPr lang="fr-FR" altLang="fr-FR" sz="1200" dirty="0">
                <a:solidFill>
                  <a:schemeClr val="accent6">
                    <a:lumMod val="50000"/>
                  </a:schemeClr>
                </a:solidFill>
              </a:rPr>
              <a:t> antiasthmatique, </a:t>
            </a:r>
            <a:r>
              <a:rPr lang="fr-FR" altLang="fr-FR" sz="1200" dirty="0" err="1">
                <a:solidFill>
                  <a:schemeClr val="accent6">
                    <a:lumMod val="50000"/>
                  </a:schemeClr>
                </a:solidFill>
              </a:rPr>
              <a:t>galactologue</a:t>
            </a:r>
            <a:r>
              <a:rPr lang="fr-FR" altLang="fr-FR" sz="1200" dirty="0">
                <a:solidFill>
                  <a:schemeClr val="accent6">
                    <a:lumMod val="50000"/>
                  </a:schemeClr>
                </a:solidFill>
              </a:rPr>
              <a:t>, </a:t>
            </a:r>
            <a:r>
              <a:rPr lang="fr-FR" altLang="fr-FR" sz="1200" dirty="0" smtClean="0">
                <a:solidFill>
                  <a:schemeClr val="accent6">
                    <a:lumMod val="50000"/>
                  </a:schemeClr>
                </a:solidFill>
              </a:rPr>
              <a:t>anti-dysentérique, antiamibiennes </a:t>
            </a:r>
            <a:r>
              <a:rPr lang="fr-FR" altLang="fr-FR" sz="1200" dirty="0">
                <a:solidFill>
                  <a:schemeClr val="accent6">
                    <a:lumMod val="50000"/>
                  </a:schemeClr>
                </a:solidFill>
              </a:rPr>
              <a:t>et </a:t>
            </a:r>
            <a:r>
              <a:rPr lang="fr-FR" altLang="fr-FR" sz="1200" dirty="0" smtClean="0">
                <a:solidFill>
                  <a:schemeClr val="accent6">
                    <a:lumMod val="50000"/>
                  </a:schemeClr>
                </a:solidFill>
              </a:rPr>
              <a:t>anti-diarrhéiques </a:t>
            </a:r>
            <a:r>
              <a:rPr lang="fr-FR" altLang="fr-FR" sz="1200" dirty="0">
                <a:solidFill>
                  <a:schemeClr val="accent6">
                    <a:lumMod val="50000"/>
                  </a:schemeClr>
                </a:solidFill>
              </a:rPr>
              <a:t>... </a:t>
            </a:r>
          </a:p>
        </p:txBody>
      </p:sp>
      <p:sp>
        <p:nvSpPr>
          <p:cNvPr id="11" name="Rectangle 13"/>
          <p:cNvSpPr>
            <a:spLocks noChangeArrowheads="1"/>
          </p:cNvSpPr>
          <p:nvPr/>
        </p:nvSpPr>
        <p:spPr bwMode="auto">
          <a:xfrm>
            <a:off x="4097338" y="5886450"/>
            <a:ext cx="31559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fr-FR" altLang="fr-FR" sz="1200" dirty="0" err="1" smtClean="0">
                <a:solidFill>
                  <a:schemeClr val="accent6">
                    <a:lumMod val="50000"/>
                  </a:schemeClr>
                </a:solidFill>
              </a:rPr>
              <a:t>Neverdier</a:t>
            </a:r>
            <a:r>
              <a:rPr lang="fr-FR" altLang="fr-FR" sz="1200" dirty="0" smtClean="0">
                <a:solidFill>
                  <a:schemeClr val="accent6">
                    <a:lumMod val="50000"/>
                  </a:schemeClr>
                </a:solidFill>
              </a:rPr>
              <a:t> (</a:t>
            </a:r>
            <a:r>
              <a:rPr lang="fr-FR" altLang="fr-FR" sz="1200" i="1" dirty="0" err="1" smtClean="0">
                <a:solidFill>
                  <a:schemeClr val="accent6">
                    <a:lumMod val="50000"/>
                  </a:schemeClr>
                </a:solidFill>
              </a:rPr>
              <a:t>Moringa</a:t>
            </a:r>
            <a:r>
              <a:rPr lang="fr-FR" altLang="fr-FR" sz="1200" i="1" dirty="0" smtClean="0">
                <a:solidFill>
                  <a:schemeClr val="accent6">
                    <a:lumMod val="50000"/>
                  </a:schemeClr>
                </a:solidFill>
              </a:rPr>
              <a:t> </a:t>
            </a:r>
            <a:r>
              <a:rPr lang="fr-FR" altLang="fr-FR" sz="1200" i="1" dirty="0" err="1" smtClean="0">
                <a:solidFill>
                  <a:schemeClr val="accent6">
                    <a:lumMod val="50000"/>
                  </a:schemeClr>
                </a:solidFill>
              </a:rPr>
              <a:t>oleifera</a:t>
            </a:r>
            <a:r>
              <a:rPr lang="fr-FR" altLang="fr-FR" sz="1200" dirty="0" smtClean="0">
                <a:solidFill>
                  <a:schemeClr val="accent6">
                    <a:lumMod val="50000"/>
                  </a:schemeClr>
                </a:solidFill>
              </a:rPr>
              <a:t>). Ses usages médico-traditionnels sont très </a:t>
            </a:r>
            <a:r>
              <a:rPr lang="fr-FR" altLang="fr-FR" sz="1200" dirty="0">
                <a:solidFill>
                  <a:schemeClr val="accent6">
                    <a:lumMod val="50000"/>
                  </a:schemeClr>
                </a:solidFill>
              </a:rPr>
              <a:t>vastes</a:t>
            </a:r>
            <a:r>
              <a:rPr lang="fr-FR" altLang="fr-FR" sz="1200" dirty="0" smtClean="0">
                <a:solidFill>
                  <a:schemeClr val="accent6">
                    <a:lumMod val="50000"/>
                  </a:schemeClr>
                </a:solidFill>
              </a:rPr>
              <a:t>. Utilisé pour renforcer la santé. </a:t>
            </a:r>
            <a:r>
              <a:rPr lang="fr-FR" altLang="fr-FR" sz="1200" dirty="0">
                <a:solidFill>
                  <a:schemeClr val="accent6">
                    <a:lumMod val="50000"/>
                  </a:schemeClr>
                </a:solidFill>
              </a:rPr>
              <a:t>Fon: </a:t>
            </a:r>
            <a:r>
              <a:rPr lang="fr-FR" altLang="fr-FR" sz="1200" dirty="0" err="1" smtClean="0">
                <a:solidFill>
                  <a:schemeClr val="accent6">
                    <a:lumMod val="50000"/>
                  </a:schemeClr>
                </a:solidFill>
              </a:rPr>
              <a:t>Kpadjima</a:t>
            </a:r>
            <a:r>
              <a:rPr lang="fr-FR" altLang="fr-FR" sz="1200" dirty="0" smtClean="0">
                <a:solidFill>
                  <a:schemeClr val="accent6">
                    <a:lumMod val="50000"/>
                  </a:schemeClr>
                </a:solidFill>
              </a:rPr>
              <a:t>. </a:t>
            </a:r>
            <a:r>
              <a:rPr lang="fr-FR" altLang="fr-FR" sz="1200" dirty="0">
                <a:solidFill>
                  <a:schemeClr val="accent6">
                    <a:lumMod val="50000"/>
                  </a:schemeClr>
                </a:solidFill>
              </a:rPr>
              <a:t>Source : </a:t>
            </a:r>
            <a:r>
              <a:rPr lang="fr-FR" altLang="fr-FR" sz="1000" dirty="0">
                <a:solidFill>
                  <a:schemeClr val="accent6">
                    <a:lumMod val="50000"/>
                  </a:schemeClr>
                </a:solidFill>
                <a:hlinkClick r:id="rId3"/>
              </a:rPr>
              <a:t>http</a:t>
            </a:r>
            <a:r>
              <a:rPr lang="fr-FR" altLang="fr-FR" sz="1000" dirty="0" smtClean="0">
                <a:solidFill>
                  <a:schemeClr val="accent6">
                    <a:lumMod val="50000"/>
                  </a:schemeClr>
                </a:solidFill>
                <a:hlinkClick r:id="rId3"/>
              </a:rPr>
              <a:t>://fr.wikipedia.org/wiki/Moringa_oleifera</a:t>
            </a:r>
            <a:r>
              <a:rPr lang="fr-FR" altLang="fr-FR" sz="1000" dirty="0" smtClean="0">
                <a:solidFill>
                  <a:schemeClr val="accent6">
                    <a:lumMod val="50000"/>
                  </a:schemeClr>
                </a:solidFill>
              </a:rPr>
              <a:t> </a:t>
            </a:r>
            <a:endParaRPr lang="fr-FR" altLang="fr-FR" sz="1000" dirty="0">
              <a:solidFill>
                <a:schemeClr val="accent6">
                  <a:lumMod val="50000"/>
                </a:schemeClr>
              </a:solidFill>
            </a:endParaRPr>
          </a:p>
        </p:txBody>
      </p:sp>
      <p:sp>
        <p:nvSpPr>
          <p:cNvPr id="53260" name="Rectangle 11"/>
          <p:cNvSpPr>
            <a:spLocks noChangeArrowheads="1"/>
          </p:cNvSpPr>
          <p:nvPr/>
        </p:nvSpPr>
        <p:spPr bwMode="auto">
          <a:xfrm>
            <a:off x="6523038" y="2505075"/>
            <a:ext cx="24828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3300"/>
                </a:solidFill>
              </a:rPr>
              <a:t>Prunier mombin (</a:t>
            </a:r>
            <a:r>
              <a:rPr lang="fr-FR" altLang="fr-FR" sz="1200" i="1">
                <a:solidFill>
                  <a:srgbClr val="003300"/>
                </a:solidFill>
              </a:rPr>
              <a:t>Spondias mombin</a:t>
            </a:r>
            <a:r>
              <a:rPr lang="fr-FR" altLang="fr-FR" sz="1200">
                <a:solidFill>
                  <a:srgbClr val="003300"/>
                </a:solidFill>
              </a:rPr>
              <a:t>).</a:t>
            </a:r>
          </a:p>
          <a:p>
            <a:pPr algn="ctr" eaLnBrk="1" hangingPunct="1">
              <a:spcBef>
                <a:spcPct val="0"/>
              </a:spcBef>
              <a:buFontTx/>
              <a:buNone/>
            </a:pPr>
            <a:r>
              <a:rPr lang="fr-FR" altLang="fr-FR" sz="1200">
                <a:solidFill>
                  <a:srgbClr val="003300"/>
                </a:solidFill>
              </a:rPr>
              <a:t>Prunes comestibles. Sert à soigner affections rénales/diurétique, troubles digestifs. </a:t>
            </a:r>
          </a:p>
          <a:p>
            <a:pPr algn="ctr" eaLnBrk="1" hangingPunct="1">
              <a:spcBef>
                <a:spcPct val="0"/>
              </a:spcBef>
              <a:buFontTx/>
              <a:buNone/>
            </a:pPr>
            <a:r>
              <a:rPr lang="fr-FR" altLang="fr-FR" sz="1200">
                <a:solidFill>
                  <a:srgbClr val="003300"/>
                </a:solidFill>
              </a:rPr>
              <a:t>Effets diurétique, fébrifuge, antiinflammatoire, hématinique (°), anxiolytique ... </a:t>
            </a:r>
            <a:r>
              <a:rPr lang="fr-FR" altLang="fr-FR" sz="1200">
                <a:solidFill>
                  <a:srgbClr val="008000"/>
                </a:solidFill>
              </a:rPr>
              <a:t>($)</a:t>
            </a:r>
            <a:endParaRPr lang="fr-FR" altLang="fr-FR" sz="1200">
              <a:solidFill>
                <a:srgbClr val="003300"/>
              </a:solidFill>
            </a:endParaRPr>
          </a:p>
        </p:txBody>
      </p:sp>
      <p:sp>
        <p:nvSpPr>
          <p:cNvPr id="53261" name="Rectangle 15"/>
          <p:cNvSpPr>
            <a:spLocks noChangeArrowheads="1"/>
          </p:cNvSpPr>
          <p:nvPr/>
        </p:nvSpPr>
        <p:spPr bwMode="auto">
          <a:xfrm>
            <a:off x="9005888" y="5160963"/>
            <a:ext cx="30702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3300"/>
                </a:solidFill>
              </a:rPr>
              <a:t>Annone sénégalais (</a:t>
            </a:r>
            <a:r>
              <a:rPr lang="fr-FR" altLang="fr-FR" sz="1200" i="1">
                <a:solidFill>
                  <a:srgbClr val="003300"/>
                </a:solidFill>
              </a:rPr>
              <a:t>Annona senegalensis</a:t>
            </a:r>
            <a:r>
              <a:rPr lang="fr-FR" altLang="fr-FR" sz="1200">
                <a:solidFill>
                  <a:srgbClr val="003300"/>
                </a:solidFill>
              </a:rPr>
              <a:t>). Fon: nuiglwe. Insecticide. Traite un large éventail de maladies, y compris </a:t>
            </a:r>
            <a:r>
              <a:rPr lang="fr-FR" altLang="fr-FR" sz="1200">
                <a:solidFill>
                  <a:srgbClr val="003300"/>
                </a:solidFill>
                <a:hlinkClick r:id="rId4" tooltip="Ver"/>
              </a:rPr>
              <a:t>les vers</a:t>
            </a:r>
            <a:r>
              <a:rPr lang="fr-FR" altLang="fr-FR" sz="1200">
                <a:solidFill>
                  <a:srgbClr val="003300"/>
                </a:solidFill>
              </a:rPr>
              <a:t> </a:t>
            </a:r>
            <a:r>
              <a:rPr lang="fr-FR" altLang="fr-FR" sz="1200">
                <a:solidFill>
                  <a:srgbClr val="003300"/>
                </a:solidFill>
                <a:hlinkClick r:id="rId5" tooltip="Parasitisme"/>
              </a:rPr>
              <a:t>parasites</a:t>
            </a:r>
            <a:r>
              <a:rPr lang="fr-FR" altLang="fr-FR" sz="1200">
                <a:solidFill>
                  <a:srgbClr val="003300"/>
                </a:solidFill>
              </a:rPr>
              <a:t> des </a:t>
            </a:r>
            <a:r>
              <a:rPr lang="fr-FR" altLang="fr-FR" sz="1200">
                <a:solidFill>
                  <a:srgbClr val="003300"/>
                </a:solidFill>
                <a:hlinkClick r:id="rId6" tooltip="Intestins"/>
              </a:rPr>
              <a:t>intestins</a:t>
            </a:r>
            <a:r>
              <a:rPr lang="fr-FR" altLang="fr-FR" sz="1200">
                <a:solidFill>
                  <a:srgbClr val="003300"/>
                </a:solidFill>
              </a:rPr>
              <a:t> ou dans la chair (notamment le </a:t>
            </a:r>
            <a:r>
              <a:rPr lang="fr-FR" altLang="fr-FR" sz="1200">
                <a:solidFill>
                  <a:srgbClr val="003300"/>
                </a:solidFill>
                <a:hlinkClick r:id="rId7" tooltip="Dracunculose"/>
              </a:rPr>
              <a:t>ver de Guinée</a:t>
            </a:r>
            <a:r>
              <a:rPr lang="fr-FR" altLang="fr-FR" sz="1200">
                <a:solidFill>
                  <a:srgbClr val="003300"/>
                </a:solidFill>
              </a:rPr>
              <a:t>), </a:t>
            </a:r>
            <a:r>
              <a:rPr lang="fr-FR" altLang="fr-FR" sz="1200">
                <a:solidFill>
                  <a:srgbClr val="003300"/>
                </a:solidFill>
                <a:hlinkClick r:id="rId8" tooltip="Diarrhée"/>
              </a:rPr>
              <a:t>la diarrhée</a:t>
            </a:r>
            <a:r>
              <a:rPr lang="fr-FR" altLang="fr-FR" sz="1200">
                <a:solidFill>
                  <a:srgbClr val="003300"/>
                </a:solidFill>
              </a:rPr>
              <a:t>, la </a:t>
            </a:r>
            <a:r>
              <a:rPr lang="fr-FR" altLang="fr-FR" sz="1200">
                <a:solidFill>
                  <a:srgbClr val="003300"/>
                </a:solidFill>
                <a:hlinkClick r:id="rId9" tooltip="Gastro-entérite"/>
              </a:rPr>
              <a:t>gastro-entérite</a:t>
            </a:r>
            <a:r>
              <a:rPr lang="fr-FR" altLang="fr-FR" sz="1200">
                <a:solidFill>
                  <a:srgbClr val="003300"/>
                </a:solidFill>
              </a:rPr>
              <a:t>, </a:t>
            </a:r>
            <a:r>
              <a:rPr lang="fr-FR" altLang="fr-FR" sz="1200">
                <a:solidFill>
                  <a:srgbClr val="003300"/>
                </a:solidFill>
                <a:hlinkClick r:id="rId10" tooltip="Infection des voies respiratoires"/>
              </a:rPr>
              <a:t>les infections pulmonaires</a:t>
            </a:r>
            <a:r>
              <a:rPr lang="fr-FR" altLang="fr-FR" sz="1200">
                <a:solidFill>
                  <a:srgbClr val="003300"/>
                </a:solidFill>
              </a:rPr>
              <a:t>, </a:t>
            </a:r>
            <a:r>
              <a:rPr lang="fr-FR" altLang="fr-FR" sz="1200">
                <a:solidFill>
                  <a:srgbClr val="003300"/>
                </a:solidFill>
                <a:hlinkClick r:id="rId11" tooltip="Mal aux dents"/>
              </a:rPr>
              <a:t>les maux de dents</a:t>
            </a:r>
            <a:r>
              <a:rPr lang="fr-FR" altLang="fr-FR" sz="1200">
                <a:solidFill>
                  <a:srgbClr val="003300"/>
                </a:solidFill>
              </a:rPr>
              <a:t> et même les </a:t>
            </a:r>
            <a:r>
              <a:rPr lang="fr-FR" altLang="fr-FR" sz="1200">
                <a:solidFill>
                  <a:srgbClr val="003300"/>
                </a:solidFill>
                <a:hlinkClick r:id="rId12" tooltip="Snakebite"/>
              </a:rPr>
              <a:t>morsures de serpent</a:t>
            </a:r>
            <a:r>
              <a:rPr lang="fr-FR" altLang="fr-FR" sz="1200">
                <a:solidFill>
                  <a:srgbClr val="003300"/>
                </a:solidFill>
              </a:rPr>
              <a:t> (?) </a:t>
            </a:r>
            <a:r>
              <a:rPr lang="fr-FR" altLang="fr-FR" sz="1200">
                <a:solidFill>
                  <a:srgbClr val="008000"/>
                </a:solidFill>
              </a:rPr>
              <a:t>($)</a:t>
            </a:r>
            <a:r>
              <a:rPr lang="fr-FR" altLang="fr-FR" sz="1200">
                <a:solidFill>
                  <a:srgbClr val="003300"/>
                </a:solidFill>
              </a:rPr>
              <a:t>.</a:t>
            </a:r>
          </a:p>
        </p:txBody>
      </p:sp>
      <p:pic>
        <p:nvPicPr>
          <p:cNvPr id="53262" name="Image 1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73038" y="1052513"/>
            <a:ext cx="1817687" cy="15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3" name="Image 14" descr="Vernonia amygdalina.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135188" y="1066800"/>
            <a:ext cx="23241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4" name="Image 15"/>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605338" y="1052513"/>
            <a:ext cx="18161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5" name="Image 16"/>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135188" y="3049588"/>
            <a:ext cx="237172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6" name="Image 17"/>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665913" y="1103313"/>
            <a:ext cx="2108200"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7" name="ZoneTexte 18"/>
          <p:cNvSpPr txBox="1">
            <a:spLocks noChangeArrowheads="1"/>
          </p:cNvSpPr>
          <p:nvPr/>
        </p:nvSpPr>
        <p:spPr bwMode="auto">
          <a:xfrm>
            <a:off x="9017000" y="2487613"/>
            <a:ext cx="30591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200">
                <a:solidFill>
                  <a:srgbClr val="003300"/>
                </a:solidFill>
              </a:rPr>
              <a:t>Quinquéliba ou kinkéliba (</a:t>
            </a:r>
            <a:r>
              <a:rPr lang="fr-FR" altLang="fr-FR" sz="1200" i="1">
                <a:solidFill>
                  <a:srgbClr val="003300"/>
                </a:solidFill>
              </a:rPr>
              <a:t>Combretum micranthum</a:t>
            </a:r>
            <a:r>
              <a:rPr lang="fr-FR" altLang="fr-FR" sz="1200">
                <a:solidFill>
                  <a:srgbClr val="003300"/>
                </a:solidFill>
              </a:rPr>
              <a:t>). propriétés diurétiques, dépuratives et digestives. Utilisée contre la fièvre bilieuse accompagnée de vomissement et contre les troubles de foie. La décoction froide de ses racines sert de vermifuge et de lotion pour les plaies (FAO) </a:t>
            </a:r>
            <a:r>
              <a:rPr lang="fr-FR" altLang="fr-FR" sz="1200">
                <a:solidFill>
                  <a:srgbClr val="008000"/>
                </a:solidFill>
              </a:rPr>
              <a:t>($)</a:t>
            </a:r>
            <a:r>
              <a:rPr lang="fr-FR" altLang="fr-FR" sz="1200">
                <a:solidFill>
                  <a:srgbClr val="003300"/>
                </a:solidFill>
              </a:rPr>
              <a:t>.</a:t>
            </a:r>
          </a:p>
        </p:txBody>
      </p:sp>
      <p:pic>
        <p:nvPicPr>
          <p:cNvPr id="53268" name="Image 19"/>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9005888" y="3987800"/>
            <a:ext cx="1566862"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9" name="Image 20"/>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0567988" y="3987800"/>
            <a:ext cx="1560512"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0" name="Image 21"/>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4605338" y="404812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1" name="Image 22"/>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19063" y="4491038"/>
            <a:ext cx="179863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ZoneTexte 23"/>
          <p:cNvSpPr txBox="1"/>
          <p:nvPr/>
        </p:nvSpPr>
        <p:spPr>
          <a:xfrm>
            <a:off x="7100888" y="5118100"/>
            <a:ext cx="1882775" cy="1754188"/>
          </a:xfrm>
          <a:prstGeom prst="rect">
            <a:avLst/>
          </a:prstGeom>
          <a:noFill/>
        </p:spPr>
        <p:txBody>
          <a:bodyPr>
            <a:spAutoFit/>
          </a:bodyPr>
          <a:lstStyle/>
          <a:p>
            <a:pPr algn="ctr">
              <a:defRPr/>
            </a:pPr>
            <a:r>
              <a:rPr lang="fr-FR" sz="1200" dirty="0">
                <a:solidFill>
                  <a:schemeClr val="accent6">
                    <a:lumMod val="50000"/>
                  </a:schemeClr>
                </a:solidFill>
              </a:rPr>
              <a:t>Chou de Shona ou </a:t>
            </a:r>
            <a:r>
              <a:rPr lang="fr-FR" sz="1200" dirty="0" err="1">
                <a:solidFill>
                  <a:schemeClr val="accent6">
                    <a:lumMod val="50000"/>
                  </a:schemeClr>
                </a:solidFill>
              </a:rPr>
              <a:t>Cléome</a:t>
            </a:r>
            <a:r>
              <a:rPr lang="fr-FR" sz="1200" dirty="0">
                <a:solidFill>
                  <a:schemeClr val="accent6">
                    <a:lumMod val="50000"/>
                  </a:schemeClr>
                </a:solidFill>
              </a:rPr>
              <a:t> (</a:t>
            </a:r>
            <a:r>
              <a:rPr lang="fr-FR" sz="1200" i="1" dirty="0" err="1">
                <a:solidFill>
                  <a:schemeClr val="accent6">
                    <a:lumMod val="50000"/>
                  </a:schemeClr>
                </a:solidFill>
              </a:rPr>
              <a:t>Cleome</a:t>
            </a:r>
            <a:r>
              <a:rPr lang="fr-FR" sz="1200" i="1" dirty="0">
                <a:solidFill>
                  <a:schemeClr val="accent6">
                    <a:lumMod val="50000"/>
                  </a:schemeClr>
                </a:solidFill>
              </a:rPr>
              <a:t> </a:t>
            </a:r>
            <a:r>
              <a:rPr lang="fr-FR" sz="1200" i="1" dirty="0" err="1">
                <a:solidFill>
                  <a:schemeClr val="accent6">
                    <a:lumMod val="50000"/>
                  </a:schemeClr>
                </a:solidFill>
              </a:rPr>
              <a:t>gynandra</a:t>
            </a:r>
            <a:r>
              <a:rPr lang="fr-FR" sz="1200" dirty="0">
                <a:solidFill>
                  <a:schemeClr val="accent6">
                    <a:lumMod val="50000"/>
                  </a:schemeClr>
                </a:solidFill>
              </a:rPr>
              <a:t> ou </a:t>
            </a:r>
            <a:r>
              <a:rPr lang="fr-FR" sz="1200" i="1" dirty="0" err="1">
                <a:solidFill>
                  <a:schemeClr val="accent6">
                    <a:lumMod val="50000"/>
                  </a:schemeClr>
                </a:solidFill>
              </a:rPr>
              <a:t>Gynandropsis</a:t>
            </a:r>
            <a:r>
              <a:rPr lang="fr-FR" sz="1200" i="1" dirty="0">
                <a:solidFill>
                  <a:schemeClr val="accent6">
                    <a:lumMod val="50000"/>
                  </a:schemeClr>
                </a:solidFill>
              </a:rPr>
              <a:t> </a:t>
            </a:r>
            <a:r>
              <a:rPr lang="fr-FR" sz="1200" i="1" dirty="0" err="1">
                <a:solidFill>
                  <a:schemeClr val="accent6">
                    <a:lumMod val="50000"/>
                  </a:schemeClr>
                </a:solidFill>
              </a:rPr>
              <a:t>gynandra</a:t>
            </a:r>
            <a:r>
              <a:rPr lang="fr-FR" sz="1200" dirty="0">
                <a:solidFill>
                  <a:schemeClr val="accent6">
                    <a:lumMod val="50000"/>
                  </a:schemeClr>
                </a:solidFill>
              </a:rPr>
              <a:t>). Traite les problèmes gastro-intestinaux, respiratoires, gynécologiques. Anti-inflammatoire, analgésique (invasif).</a:t>
            </a:r>
          </a:p>
        </p:txBody>
      </p:sp>
      <p:pic>
        <p:nvPicPr>
          <p:cNvPr id="53273" name="Image 24"/>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7485063" y="3883025"/>
            <a:ext cx="1116012"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ZoneTexte 25"/>
          <p:cNvSpPr txBox="1"/>
          <p:nvPr/>
        </p:nvSpPr>
        <p:spPr>
          <a:xfrm>
            <a:off x="2168525" y="6296025"/>
            <a:ext cx="1898650" cy="461963"/>
          </a:xfrm>
          <a:prstGeom prst="rect">
            <a:avLst/>
          </a:prstGeom>
          <a:noFill/>
        </p:spPr>
        <p:txBody>
          <a:bodyPr>
            <a:spAutoFit/>
          </a:bodyPr>
          <a:lstStyle/>
          <a:p>
            <a:pPr algn="ctr">
              <a:defRPr/>
            </a:pPr>
            <a:r>
              <a:rPr lang="fr-FR" sz="1200" dirty="0">
                <a:solidFill>
                  <a:schemeClr val="accent6">
                    <a:lumMod val="50000"/>
                  </a:schemeClr>
                </a:solidFill>
              </a:rPr>
              <a:t>(°) aide à la formation des globules rouges.</a:t>
            </a:r>
          </a:p>
        </p:txBody>
      </p:sp>
      <p:pic>
        <p:nvPicPr>
          <p:cNvPr id="53275" name="Image 26"/>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523413" y="766763"/>
            <a:ext cx="227806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2"/>
          <p:cNvSpPr>
            <a:spLocks noChangeArrowheads="1" noChangeShapeType="1" noTextEdit="1"/>
          </p:cNvSpPr>
          <p:nvPr/>
        </p:nvSpPr>
        <p:spPr bwMode="auto">
          <a:xfrm>
            <a:off x="1703388" y="304800"/>
            <a:ext cx="8812212" cy="315913"/>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7171" name="ZoneTexte 2"/>
          <p:cNvSpPr txBox="1">
            <a:spLocks noChangeArrowheads="1"/>
          </p:cNvSpPr>
          <p:nvPr/>
        </p:nvSpPr>
        <p:spPr bwMode="auto">
          <a:xfrm>
            <a:off x="334963" y="842963"/>
            <a:ext cx="8785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a:solidFill>
                  <a:srgbClr val="7030A0"/>
                </a:solidFill>
              </a:rPr>
              <a:t>1) </a:t>
            </a:r>
            <a:r>
              <a:rPr lang="fr-FR" altLang="fr-FR" sz="1800" b="1">
                <a:solidFill>
                  <a:srgbClr val="7030A0"/>
                </a:solidFill>
              </a:rPr>
              <a:t>Introduction (suite)</a:t>
            </a:r>
            <a:r>
              <a:rPr lang="fr-FR" altLang="fr-FR" sz="1800">
                <a:solidFill>
                  <a:srgbClr val="7030A0"/>
                </a:solidFill>
              </a:rPr>
              <a:t> :</a:t>
            </a:r>
          </a:p>
        </p:txBody>
      </p:sp>
      <p:sp>
        <p:nvSpPr>
          <p:cNvPr id="7172" name="Espace réservé du numéro de diapositive 1"/>
          <p:cNvSpPr>
            <a:spLocks noGrp="1"/>
          </p:cNvSpPr>
          <p:nvPr>
            <p:ph type="sldNum" sz="quarter" idx="12"/>
          </p:nvPr>
        </p:nvSpPr>
        <p:spPr bwMode="auto">
          <a:xfrm>
            <a:off x="11342688" y="6589713"/>
            <a:ext cx="514350" cy="2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299FC0D-7CD2-48A7-8CAF-3580CD9ADC27}" type="slidenum">
              <a:rPr lang="fr-FR" altLang="fr-FR" sz="1200" smtClean="0">
                <a:solidFill>
                  <a:srgbClr val="898989"/>
                </a:solidFill>
              </a:rPr>
              <a:pPr>
                <a:spcBef>
                  <a:spcPct val="0"/>
                </a:spcBef>
                <a:buFontTx/>
                <a:buNone/>
              </a:pPr>
              <a:t>5</a:t>
            </a:fld>
            <a:endParaRPr lang="fr-FR" altLang="fr-FR" sz="1200" smtClean="0">
              <a:solidFill>
                <a:srgbClr val="898989"/>
              </a:solidFill>
            </a:endParaRPr>
          </a:p>
        </p:txBody>
      </p:sp>
      <p:sp>
        <p:nvSpPr>
          <p:cNvPr id="3" name="ZoneTexte 2"/>
          <p:cNvSpPr txBox="1"/>
          <p:nvPr/>
        </p:nvSpPr>
        <p:spPr>
          <a:xfrm>
            <a:off x="192088" y="1433513"/>
            <a:ext cx="11664950" cy="3140075"/>
          </a:xfrm>
          <a:prstGeom prst="rect">
            <a:avLst/>
          </a:prstGeom>
          <a:noFill/>
        </p:spPr>
        <p:txBody>
          <a:bodyPr>
            <a:spAutoFit/>
          </a:bodyPr>
          <a:lstStyle/>
          <a:p>
            <a:pPr algn="just">
              <a:defRPr/>
            </a:pPr>
            <a:r>
              <a:rPr lang="fr-FR" dirty="0">
                <a:solidFill>
                  <a:srgbClr val="7030A0"/>
                </a:solidFill>
              </a:rPr>
              <a:t>L’</a:t>
            </a:r>
            <a:r>
              <a:rPr lang="fr-FR" b="1" dirty="0">
                <a:solidFill>
                  <a:srgbClr val="7030A0"/>
                </a:solidFill>
              </a:rPr>
              <a:t>agroforesterie</a:t>
            </a:r>
            <a:r>
              <a:rPr lang="fr-FR" dirty="0">
                <a:solidFill>
                  <a:srgbClr val="7030A0"/>
                </a:solidFill>
              </a:rPr>
              <a:t> est un mode d’exploitation des terres agricoles associant des plantations d'arbres dans des cultures ou des pâturages</a:t>
            </a:r>
            <a:r>
              <a:rPr lang="fr-FR" baseline="30000" dirty="0">
                <a:solidFill>
                  <a:srgbClr val="7030A0"/>
                </a:solidFill>
                <a:hlinkClick r:id="rId2"/>
              </a:rPr>
              <a:t>1</a:t>
            </a:r>
            <a:r>
              <a:rPr lang="fr-FR" baseline="30000" dirty="0">
                <a:solidFill>
                  <a:srgbClr val="7030A0"/>
                </a:solidFill>
              </a:rPr>
              <a:t>,</a:t>
            </a:r>
            <a:r>
              <a:rPr lang="fr-FR" baseline="30000" dirty="0">
                <a:solidFill>
                  <a:srgbClr val="7030A0"/>
                </a:solidFill>
                <a:hlinkClick r:id="rId3"/>
              </a:rPr>
              <a:t>2</a:t>
            </a:r>
            <a:r>
              <a:rPr lang="fr-FR" dirty="0">
                <a:solidFill>
                  <a:srgbClr val="7030A0"/>
                </a:solidFill>
              </a:rPr>
              <a:t> .</a:t>
            </a:r>
          </a:p>
          <a:p>
            <a:pPr algn="just">
              <a:defRPr/>
            </a:pPr>
            <a:endParaRPr lang="fr-FR" dirty="0">
              <a:solidFill>
                <a:srgbClr val="7030A0"/>
              </a:solidFill>
            </a:endParaRPr>
          </a:p>
          <a:p>
            <a:pPr algn="just">
              <a:defRPr/>
            </a:pPr>
            <a:r>
              <a:rPr lang="fr-FR" dirty="0">
                <a:solidFill>
                  <a:srgbClr val="7030A0"/>
                </a:solidFill>
              </a:rPr>
              <a:t>Le mot dérive d'un </a:t>
            </a:r>
            <a:r>
              <a:rPr lang="fr-FR" dirty="0">
                <a:solidFill>
                  <a:srgbClr val="7030A0"/>
                </a:solidFill>
                <a:hlinkClick r:id="rId4" tooltip="Néologisme"/>
              </a:rPr>
              <a:t>néologisme</a:t>
            </a:r>
            <a:r>
              <a:rPr lang="fr-FR" dirty="0">
                <a:solidFill>
                  <a:srgbClr val="7030A0"/>
                </a:solidFill>
              </a:rPr>
              <a:t> anglophone (</a:t>
            </a:r>
            <a:r>
              <a:rPr lang="fr-FR" i="1" dirty="0">
                <a:solidFill>
                  <a:srgbClr val="7030A0"/>
                </a:solidFill>
              </a:rPr>
              <a:t>« </a:t>
            </a:r>
            <a:r>
              <a:rPr lang="fr-FR" i="1" dirty="0" err="1">
                <a:solidFill>
                  <a:srgbClr val="7030A0"/>
                </a:solidFill>
              </a:rPr>
              <a:t>agroforestry</a:t>
            </a:r>
            <a:r>
              <a:rPr lang="fr-FR" i="1" dirty="0">
                <a:solidFill>
                  <a:srgbClr val="7030A0"/>
                </a:solidFill>
              </a:rPr>
              <a:t> »</a:t>
            </a:r>
            <a:r>
              <a:rPr lang="fr-FR" dirty="0">
                <a:solidFill>
                  <a:srgbClr val="7030A0"/>
                </a:solidFill>
              </a:rPr>
              <a:t>) apparu dans les années </a:t>
            </a:r>
            <a:r>
              <a:rPr lang="fr-FR" dirty="0">
                <a:solidFill>
                  <a:srgbClr val="7030A0"/>
                </a:solidFill>
                <a:hlinkClick r:id="rId5" tooltip="1970"/>
              </a:rPr>
              <a:t>1970</a:t>
            </a:r>
            <a:r>
              <a:rPr lang="fr-FR" dirty="0">
                <a:solidFill>
                  <a:srgbClr val="7030A0"/>
                </a:solidFill>
              </a:rPr>
              <a:t>. Il s’agit d’un terme moderne ayant un usage proche de la </a:t>
            </a:r>
            <a:r>
              <a:rPr lang="fr-FR" dirty="0" err="1">
                <a:solidFill>
                  <a:srgbClr val="7030A0"/>
                </a:solidFill>
                <a:hlinkClick r:id="rId6" tooltip="Complantation"/>
              </a:rPr>
              <a:t>complantation</a:t>
            </a:r>
            <a:r>
              <a:rPr lang="fr-FR" dirty="0">
                <a:solidFill>
                  <a:srgbClr val="7030A0"/>
                </a:solidFill>
              </a:rPr>
              <a:t>, technique culturale traditionnelle.</a:t>
            </a:r>
          </a:p>
          <a:p>
            <a:pPr algn="just">
              <a:defRPr/>
            </a:pPr>
            <a:r>
              <a:rPr lang="fr-FR" dirty="0">
                <a:solidFill>
                  <a:srgbClr val="7030A0"/>
                </a:solidFill>
              </a:rPr>
              <a:t>Pour ce type de </a:t>
            </a:r>
            <a:r>
              <a:rPr lang="fr-FR" dirty="0">
                <a:solidFill>
                  <a:srgbClr val="7030A0"/>
                </a:solidFill>
                <a:hlinkClick r:id="rId7" tooltip="Cultures associées"/>
              </a:rPr>
              <a:t>cultures associées</a:t>
            </a:r>
            <a:r>
              <a:rPr lang="fr-FR" dirty="0">
                <a:solidFill>
                  <a:srgbClr val="7030A0"/>
                </a:solidFill>
              </a:rPr>
              <a:t>, trois configurations principales existent, éventuellement complémentaires :</a:t>
            </a:r>
          </a:p>
          <a:p>
            <a:pPr marL="342900" indent="-342900" algn="just">
              <a:buFont typeface="+mj-lt"/>
              <a:buAutoNum type="arabicPeriod"/>
              <a:defRPr/>
            </a:pPr>
            <a:r>
              <a:rPr lang="fr-FR" dirty="0">
                <a:solidFill>
                  <a:srgbClr val="7030A0"/>
                </a:solidFill>
              </a:rPr>
              <a:t>cultures d'arbres (en rangs, en quinconce…) espacés au sein de parcelles agricoles labourées et cultivées de manière pérenne</a:t>
            </a:r>
          </a:p>
          <a:p>
            <a:pPr marL="342900" indent="-342900" algn="just">
              <a:buFont typeface="+mj-lt"/>
              <a:buAutoNum type="arabicPeriod"/>
              <a:defRPr/>
            </a:pPr>
            <a:r>
              <a:rPr lang="fr-FR" dirty="0">
                <a:solidFill>
                  <a:srgbClr val="7030A0"/>
                </a:solidFill>
              </a:rPr>
              <a:t>Implantation de cultures (pérennes ou non) dans des </a:t>
            </a:r>
            <a:r>
              <a:rPr lang="fr-FR" dirty="0">
                <a:solidFill>
                  <a:srgbClr val="7030A0"/>
                </a:solidFill>
                <a:hlinkClick r:id="rId8" tooltip="Clairière"/>
              </a:rPr>
              <a:t>clairières</a:t>
            </a:r>
            <a:r>
              <a:rPr lang="fr-FR" dirty="0">
                <a:solidFill>
                  <a:srgbClr val="7030A0"/>
                </a:solidFill>
              </a:rPr>
              <a:t>, ou sous les arbres de parcelles boisées qui ont été éclaircies</a:t>
            </a:r>
          </a:p>
          <a:p>
            <a:pPr marL="342900" indent="-342900" algn="just">
              <a:buFont typeface="+mj-lt"/>
              <a:buAutoNum type="arabicPeriod"/>
              <a:defRPr/>
            </a:pPr>
            <a:r>
              <a:rPr lang="fr-FR" dirty="0" err="1">
                <a:solidFill>
                  <a:srgbClr val="7030A0"/>
                </a:solidFill>
                <a:hlinkClick r:id="rId9" tooltip="Silvopastoralisme"/>
              </a:rPr>
              <a:t>silvopastoralisme</a:t>
            </a:r>
            <a:r>
              <a:rPr lang="fr-FR" dirty="0">
                <a:solidFill>
                  <a:srgbClr val="7030A0"/>
                </a:solidFill>
              </a:rPr>
              <a:t>, faisant cohabiter arbres et animaux domestiques.</a:t>
            </a:r>
          </a:p>
        </p:txBody>
      </p:sp>
      <p:pic>
        <p:nvPicPr>
          <p:cNvPr id="7174" name="Image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212013" y="4064000"/>
            <a:ext cx="381635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ZoneTexte 1"/>
          <p:cNvSpPr txBox="1">
            <a:spLocks noChangeArrowheads="1"/>
          </p:cNvSpPr>
          <p:nvPr/>
        </p:nvSpPr>
        <p:spPr bwMode="auto">
          <a:xfrm>
            <a:off x="2782888" y="5157788"/>
            <a:ext cx="44291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r>
              <a:rPr lang="fr-FR" altLang="fr-FR" sz="1200">
                <a:solidFill>
                  <a:srgbClr val="008000"/>
                </a:solidFill>
              </a:rPr>
              <a:t>Arbres </a:t>
            </a:r>
            <a:r>
              <a:rPr lang="fr-FR" altLang="fr-FR" sz="1200" i="1">
                <a:solidFill>
                  <a:srgbClr val="008000"/>
                </a:solidFill>
              </a:rPr>
              <a:t>Canarium nigrum</a:t>
            </a:r>
            <a:r>
              <a:rPr lang="fr-FR" altLang="fr-FR" sz="1200">
                <a:solidFill>
                  <a:srgbClr val="008000"/>
                </a:solidFill>
              </a:rPr>
              <a:t>, plaqueminiers du Japon ou kaki (en Anglais : persimmon), Caféiers , haricots, fourrages (</a:t>
            </a:r>
            <a:r>
              <a:rPr lang="fr-FR" altLang="fr-FR" sz="1200" i="1">
                <a:solidFill>
                  <a:srgbClr val="008000"/>
                </a:solidFill>
              </a:rPr>
              <a:t>Setaria</a:t>
            </a:r>
            <a:r>
              <a:rPr lang="fr-FR" altLang="fr-FR" sz="1200">
                <a:solidFill>
                  <a:srgbClr val="008000"/>
                </a:solidFill>
              </a:rPr>
              <a:t> [graminée, famille des Poaceae] ou </a:t>
            </a:r>
            <a:r>
              <a:rPr lang="fr-FR" altLang="fr-FR" sz="1200" i="1">
                <a:solidFill>
                  <a:srgbClr val="008000"/>
                </a:solidFill>
              </a:rPr>
              <a:t>Mulato</a:t>
            </a:r>
            <a:r>
              <a:rPr lang="fr-FR" altLang="fr-FR" sz="1200">
                <a:solidFill>
                  <a:srgbClr val="008000"/>
                </a:solidFill>
              </a:rPr>
              <a:t> [</a:t>
            </a:r>
            <a:r>
              <a:rPr lang="fr-FR" altLang="fr-FR" sz="1200" i="1">
                <a:solidFill>
                  <a:srgbClr val="008000"/>
                </a:solidFill>
              </a:rPr>
              <a:t>Brachiaria ruziziensis x B. brizantha x B. decumbens, </a:t>
            </a:r>
            <a:r>
              <a:rPr lang="fr-FR" altLang="fr-FR" sz="1200">
                <a:solidFill>
                  <a:srgbClr val="008000"/>
                </a:solidFill>
              </a:rPr>
              <a:t>famille des Poaceae]) →</a:t>
            </a:r>
          </a:p>
          <a:p>
            <a:pPr algn="r"/>
            <a:r>
              <a:rPr lang="fr-FR" altLang="fr-FR" sz="1200">
                <a:solidFill>
                  <a:srgbClr val="008000"/>
                </a:solidFill>
              </a:rPr>
              <a:t>(Système agro-forestier, dans la Nord-Vietnam). Source : </a:t>
            </a:r>
            <a:r>
              <a:rPr lang="fr-FR" altLang="fr-FR" sz="1200">
                <a:solidFill>
                  <a:srgbClr val="008000"/>
                </a:solidFill>
                <a:hlinkClick r:id="rId11"/>
              </a:rPr>
              <a:t>http://blog.worldagroforestry.org/index.php/2013/03/26/creating-complex-agroforestry-systems-in-northwest-viet-nam/</a:t>
            </a:r>
            <a:r>
              <a:rPr lang="fr-FR" altLang="fr-FR" sz="1200">
                <a:solidFill>
                  <a:srgbClr val="008000"/>
                </a:solidFill>
              </a:rPr>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u numéro de diapositive 1"/>
          <p:cNvSpPr>
            <a:spLocks noGrp="1"/>
          </p:cNvSpPr>
          <p:nvPr>
            <p:ph type="sldNum" sz="quarter" idx="12"/>
          </p:nvPr>
        </p:nvSpPr>
        <p:spPr bwMode="auto">
          <a:xfrm>
            <a:off x="11547475" y="190500"/>
            <a:ext cx="446088" cy="33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A2E50BF-BE52-4619-8D07-D923F20EA94B}" type="slidenum">
              <a:rPr lang="fr-FR" altLang="fr-FR" sz="1200" smtClean="0">
                <a:solidFill>
                  <a:srgbClr val="898989"/>
                </a:solidFill>
              </a:rPr>
              <a:pPr>
                <a:spcBef>
                  <a:spcPct val="0"/>
                </a:spcBef>
                <a:buFontTx/>
                <a:buNone/>
              </a:pPr>
              <a:t>50</a:t>
            </a:fld>
            <a:endParaRPr lang="fr-FR" altLang="fr-FR" sz="1200" smtClean="0">
              <a:solidFill>
                <a:srgbClr val="898989"/>
              </a:solidFill>
            </a:endParaRPr>
          </a:p>
        </p:txBody>
      </p:sp>
      <p:sp>
        <p:nvSpPr>
          <p:cNvPr id="54275" name="WordArt 2"/>
          <p:cNvSpPr>
            <a:spLocks noChangeArrowheads="1" noChangeShapeType="1" noTextEdit="1"/>
          </p:cNvSpPr>
          <p:nvPr/>
        </p:nvSpPr>
        <p:spPr bwMode="auto">
          <a:xfrm>
            <a:off x="296863" y="188913"/>
            <a:ext cx="7272337" cy="373062"/>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54276" name="Rectangle 5"/>
          <p:cNvSpPr>
            <a:spLocks noChangeArrowheads="1"/>
          </p:cNvSpPr>
          <p:nvPr/>
        </p:nvSpPr>
        <p:spPr bwMode="auto">
          <a:xfrm>
            <a:off x="104775" y="708025"/>
            <a:ext cx="11341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rPr>
              <a:t>12) </a:t>
            </a:r>
            <a:r>
              <a:rPr lang="fr-FR" altLang="fr-FR" sz="1800" b="1" u="sng">
                <a:solidFill>
                  <a:srgbClr val="6600CC"/>
                </a:solidFill>
              </a:rPr>
              <a:t>Jardins de plantes médicinales  (suite)</a:t>
            </a:r>
            <a:endParaRPr lang="fr-FR" altLang="fr-FR" sz="1800"/>
          </a:p>
        </p:txBody>
      </p:sp>
      <p:sp>
        <p:nvSpPr>
          <p:cNvPr id="54277" name="ZoneTexte 4"/>
          <p:cNvSpPr txBox="1">
            <a:spLocks noChangeArrowheads="1"/>
          </p:cNvSpPr>
          <p:nvPr/>
        </p:nvSpPr>
        <p:spPr bwMode="auto">
          <a:xfrm>
            <a:off x="7988300" y="87313"/>
            <a:ext cx="3140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800">
                <a:solidFill>
                  <a:srgbClr val="FF0000"/>
                </a:solidFill>
              </a:rPr>
              <a:t>A vérifier. Attention, ces plantes peuvent être toxiques (!).</a:t>
            </a:r>
          </a:p>
        </p:txBody>
      </p:sp>
      <p:pic>
        <p:nvPicPr>
          <p:cNvPr id="54278" name="Picture 2" descr="toxic-2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8300" y="411163"/>
            <a:ext cx="2571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ZoneTexte 6"/>
          <p:cNvSpPr txBox="1">
            <a:spLocks noChangeArrowheads="1"/>
          </p:cNvSpPr>
          <p:nvPr/>
        </p:nvSpPr>
        <p:spPr bwMode="auto">
          <a:xfrm>
            <a:off x="104775" y="2960688"/>
            <a:ext cx="20970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3300"/>
                </a:solidFill>
              </a:rPr>
              <a:t>Margousier/margosier ou neem (</a:t>
            </a:r>
            <a:r>
              <a:rPr lang="fr-FR" altLang="fr-FR" sz="1200" i="1">
                <a:solidFill>
                  <a:srgbClr val="003300"/>
                </a:solidFill>
              </a:rPr>
              <a:t>Azadirachta indica</a:t>
            </a:r>
            <a:r>
              <a:rPr lang="fr-FR" altLang="fr-FR" sz="1200">
                <a:solidFill>
                  <a:srgbClr val="003300"/>
                </a:solidFill>
              </a:rPr>
              <a:t>). Utilisé pour traiter le paludisme, les oedèmes, les ulcères, les maladies de peau, la lèpre. Anthelminthique (invasif) </a:t>
            </a:r>
            <a:r>
              <a:rPr lang="fr-FR" altLang="fr-FR" sz="1200">
                <a:solidFill>
                  <a:srgbClr val="008000"/>
                </a:solidFill>
              </a:rPr>
              <a:t>($)</a:t>
            </a:r>
            <a:r>
              <a:rPr lang="fr-FR" altLang="fr-FR" sz="1200">
                <a:solidFill>
                  <a:srgbClr val="003300"/>
                </a:solidFill>
              </a:rPr>
              <a:t>.</a:t>
            </a:r>
          </a:p>
        </p:txBody>
      </p:sp>
      <p:sp>
        <p:nvSpPr>
          <p:cNvPr id="54280" name="Rectangle 10"/>
          <p:cNvSpPr>
            <a:spLocks noChangeArrowheads="1"/>
          </p:cNvSpPr>
          <p:nvPr/>
        </p:nvSpPr>
        <p:spPr bwMode="auto">
          <a:xfrm>
            <a:off x="2033588" y="2632075"/>
            <a:ext cx="30273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3300"/>
                </a:solidFill>
              </a:rPr>
              <a:t>Fromager ou kapokier (</a:t>
            </a:r>
            <a:r>
              <a:rPr lang="fr-FR" altLang="fr-FR" sz="1200" i="1">
                <a:solidFill>
                  <a:srgbClr val="003300"/>
                </a:solidFill>
              </a:rPr>
              <a:t>Ceiba pentandra</a:t>
            </a:r>
            <a:r>
              <a:rPr lang="fr-FR" altLang="fr-FR" sz="1200">
                <a:solidFill>
                  <a:srgbClr val="003300"/>
                </a:solidFill>
              </a:rPr>
              <a:t>). En usages médico-traditionnels, il traiterait l'asthme, les diarrhées dysentéiformes, les douleurs abdominales, les brulures de l'estomac, les abcès, les oedèmes, les plaies, le diabète (?) ...</a:t>
            </a:r>
          </a:p>
        </p:txBody>
      </p:sp>
      <p:sp>
        <p:nvSpPr>
          <p:cNvPr id="9" name="Rectangle 4"/>
          <p:cNvSpPr>
            <a:spLocks noChangeArrowheads="1"/>
          </p:cNvSpPr>
          <p:nvPr/>
        </p:nvSpPr>
        <p:spPr bwMode="auto">
          <a:xfrm>
            <a:off x="-38100" y="5680075"/>
            <a:ext cx="4144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fr-FR" altLang="fr-FR" sz="1200" i="1" dirty="0" err="1">
                <a:solidFill>
                  <a:schemeClr val="accent6">
                    <a:lumMod val="50000"/>
                  </a:schemeClr>
                </a:solidFill>
              </a:rPr>
              <a:t>Piliostigma</a:t>
            </a:r>
            <a:r>
              <a:rPr lang="fr-FR" altLang="fr-FR" sz="1200" i="1" dirty="0">
                <a:solidFill>
                  <a:schemeClr val="accent6">
                    <a:lumMod val="50000"/>
                  </a:schemeClr>
                </a:solidFill>
              </a:rPr>
              <a:t> </a:t>
            </a:r>
            <a:r>
              <a:rPr lang="fr-FR" altLang="fr-FR" sz="1200" i="1" dirty="0" err="1">
                <a:solidFill>
                  <a:schemeClr val="accent6">
                    <a:lumMod val="50000"/>
                  </a:schemeClr>
                </a:solidFill>
              </a:rPr>
              <a:t>thonningii</a:t>
            </a:r>
            <a:r>
              <a:rPr lang="fr-FR" altLang="fr-FR" sz="1200" i="1" dirty="0">
                <a:solidFill>
                  <a:schemeClr val="accent6">
                    <a:lumMod val="50000"/>
                  </a:schemeClr>
                </a:solidFill>
              </a:rPr>
              <a:t>. </a:t>
            </a:r>
            <a:r>
              <a:rPr lang="fr-FR" altLang="fr-FR" sz="1200" dirty="0">
                <a:solidFill>
                  <a:schemeClr val="accent6">
                    <a:lumMod val="50000"/>
                  </a:schemeClr>
                </a:solidFill>
              </a:rPr>
              <a:t>Traite maladies de la </a:t>
            </a:r>
            <a:r>
              <a:rPr lang="fr-FR" altLang="fr-FR" sz="1200">
                <a:solidFill>
                  <a:schemeClr val="accent6">
                    <a:lumMod val="50000"/>
                  </a:schemeClr>
                </a:solidFill>
              </a:rPr>
              <a:t>peau </a:t>
            </a:r>
            <a:r>
              <a:rPr lang="fr-FR" altLang="fr-FR" sz="1200" smtClean="0">
                <a:solidFill>
                  <a:schemeClr val="accent6">
                    <a:lumMod val="50000"/>
                  </a:schemeClr>
                </a:solidFill>
              </a:rPr>
              <a:t>/ </a:t>
            </a:r>
            <a:r>
              <a:rPr lang="fr-FR" altLang="fr-FR" sz="1200" dirty="0">
                <a:solidFill>
                  <a:schemeClr val="accent6">
                    <a:lumMod val="50000"/>
                  </a:schemeClr>
                </a:solidFill>
              </a:rPr>
              <a:t>plaies,  ulcères et les infections cutanées, diarrhée, dysenterie, vers et autres problèmes intestinaux</a:t>
            </a:r>
            <a:r>
              <a:rPr lang="fr-FR" altLang="fr-FR" sz="1200" dirty="0" smtClean="0">
                <a:solidFill>
                  <a:schemeClr val="accent6">
                    <a:lumMod val="50000"/>
                  </a:schemeClr>
                </a:solidFill>
              </a:rPr>
              <a:t>, toux  </a:t>
            </a:r>
            <a:r>
              <a:rPr lang="fr-FR" altLang="fr-FR" sz="1200" dirty="0">
                <a:solidFill>
                  <a:schemeClr val="accent6">
                    <a:lumMod val="50000"/>
                  </a:schemeClr>
                </a:solidFill>
              </a:rPr>
              <a:t>... L'écorce est </a:t>
            </a:r>
            <a:r>
              <a:rPr lang="fr-FR" altLang="fr-FR" sz="1200" dirty="0" smtClean="0">
                <a:solidFill>
                  <a:schemeClr val="accent6">
                    <a:lumMod val="50000"/>
                  </a:schemeClr>
                </a:solidFill>
              </a:rPr>
              <a:t>aussi créditée </a:t>
            </a:r>
            <a:r>
              <a:rPr lang="fr-FR" altLang="fr-FR" sz="1200" dirty="0">
                <a:solidFill>
                  <a:schemeClr val="accent6">
                    <a:lumMod val="50000"/>
                  </a:schemeClr>
                </a:solidFill>
              </a:rPr>
              <a:t>d'une activité </a:t>
            </a:r>
            <a:r>
              <a:rPr lang="fr-FR" altLang="fr-FR" sz="1200" dirty="0" smtClean="0">
                <a:solidFill>
                  <a:schemeClr val="accent6">
                    <a:lumMod val="50000"/>
                  </a:schemeClr>
                </a:solidFill>
              </a:rPr>
              <a:t>antidouleur. </a:t>
            </a:r>
            <a:r>
              <a:rPr lang="fr-FR" altLang="fr-FR" sz="1200" smtClean="0">
                <a:solidFill>
                  <a:schemeClr val="accent6">
                    <a:lumMod val="50000"/>
                  </a:schemeClr>
                </a:solidFill>
                <a:hlinkClick r:id="rId3"/>
              </a:rPr>
              <a:t>http://database.prota.org/PROTAhtml/Piliostigma%20thonningii_Fr.htm</a:t>
            </a:r>
            <a:r>
              <a:rPr lang="fr-FR" altLang="fr-FR" sz="1200" smtClean="0">
                <a:solidFill>
                  <a:schemeClr val="accent6">
                    <a:lumMod val="50000"/>
                  </a:schemeClr>
                </a:solidFill>
              </a:rPr>
              <a:t> </a:t>
            </a:r>
            <a:endParaRPr lang="fr-FR" altLang="fr-FR" sz="1200" dirty="0">
              <a:solidFill>
                <a:schemeClr val="accent6">
                  <a:lumMod val="50000"/>
                </a:schemeClr>
              </a:solidFill>
            </a:endParaRPr>
          </a:p>
        </p:txBody>
      </p:sp>
      <p:sp>
        <p:nvSpPr>
          <p:cNvPr id="10" name="Rectangle 13"/>
          <p:cNvSpPr>
            <a:spLocks noChangeArrowheads="1"/>
          </p:cNvSpPr>
          <p:nvPr/>
        </p:nvSpPr>
        <p:spPr bwMode="auto">
          <a:xfrm>
            <a:off x="4494213" y="5829300"/>
            <a:ext cx="3917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fr-FR" altLang="fr-FR" sz="1200" dirty="0">
                <a:solidFill>
                  <a:schemeClr val="accent6">
                    <a:lumMod val="50000"/>
                  </a:schemeClr>
                </a:solidFill>
              </a:rPr>
              <a:t>Poivre de Guinée ou Kili (</a:t>
            </a:r>
            <a:r>
              <a:rPr lang="fr-FR" altLang="fr-FR" sz="1200" i="1" dirty="0" err="1">
                <a:solidFill>
                  <a:schemeClr val="accent6">
                    <a:lumMod val="50000"/>
                  </a:schemeClr>
                </a:solidFill>
              </a:rPr>
              <a:t>Xylopia</a:t>
            </a:r>
            <a:r>
              <a:rPr lang="fr-FR" altLang="fr-FR" sz="1200" i="1" dirty="0">
                <a:solidFill>
                  <a:schemeClr val="accent6">
                    <a:lumMod val="50000"/>
                  </a:schemeClr>
                </a:solidFill>
              </a:rPr>
              <a:t> </a:t>
            </a:r>
            <a:r>
              <a:rPr lang="fr-FR" altLang="fr-FR" sz="1200" i="1" dirty="0" err="1">
                <a:solidFill>
                  <a:schemeClr val="accent6">
                    <a:lumMod val="50000"/>
                  </a:schemeClr>
                </a:solidFill>
              </a:rPr>
              <a:t>aethiopica</a:t>
            </a:r>
            <a:r>
              <a:rPr lang="fr-FR" altLang="fr-FR" sz="1200" dirty="0">
                <a:solidFill>
                  <a:schemeClr val="accent6">
                    <a:lumMod val="50000"/>
                  </a:schemeClr>
                </a:solidFill>
              </a:rPr>
              <a:t>). Son fruit séché est utilisé comme épice et pour ses vertus médicinales, en particulier contre la grippe, les bronchites et la dysenterie. Traite plaies, œdème. Il serait antibiotique, anti-inflammatoire, antifongique (?) et anti-dermite </a:t>
            </a:r>
            <a:r>
              <a:rPr lang="fr-FR" altLang="fr-FR" sz="1200" dirty="0" smtClean="0">
                <a:solidFill>
                  <a:schemeClr val="accent6">
                    <a:lumMod val="50000"/>
                  </a:schemeClr>
                </a:solidFill>
              </a:rPr>
              <a:t>(?) </a:t>
            </a:r>
            <a:r>
              <a:rPr lang="fr-FR" altLang="fr-FR" sz="1200" dirty="0">
                <a:solidFill>
                  <a:srgbClr val="008000"/>
                </a:solidFill>
              </a:rPr>
              <a:t>($)</a:t>
            </a:r>
            <a:r>
              <a:rPr lang="fr-FR" altLang="fr-FR" sz="1200" dirty="0" smtClean="0">
                <a:solidFill>
                  <a:schemeClr val="accent6">
                    <a:lumMod val="50000"/>
                  </a:schemeClr>
                </a:solidFill>
              </a:rPr>
              <a:t>.</a:t>
            </a:r>
            <a:endParaRPr lang="fr-FR" altLang="fr-FR" sz="1000" dirty="0">
              <a:solidFill>
                <a:schemeClr val="accent6">
                  <a:lumMod val="50000"/>
                </a:schemeClr>
              </a:solidFill>
            </a:endParaRPr>
          </a:p>
        </p:txBody>
      </p:sp>
      <p:sp>
        <p:nvSpPr>
          <p:cNvPr id="54283" name="Rectangle 11"/>
          <p:cNvSpPr>
            <a:spLocks noChangeArrowheads="1"/>
          </p:cNvSpPr>
          <p:nvPr/>
        </p:nvSpPr>
        <p:spPr bwMode="auto">
          <a:xfrm>
            <a:off x="4851400" y="2536825"/>
            <a:ext cx="258603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3300"/>
                </a:solidFill>
              </a:rPr>
              <a:t>« Tomate sauvage », Mullaca, topatop, wapotok (</a:t>
            </a:r>
            <a:r>
              <a:rPr lang="fr-FR" altLang="fr-FR" sz="1200" i="1">
                <a:solidFill>
                  <a:srgbClr val="003300"/>
                </a:solidFill>
              </a:rPr>
              <a:t>Physalis angulata</a:t>
            </a:r>
            <a:r>
              <a:rPr lang="fr-FR" altLang="fr-FR" sz="1200">
                <a:solidFill>
                  <a:srgbClr val="003300"/>
                </a:solidFill>
              </a:rPr>
              <a:t>). Bactéricide, anti-cancéreux, anti-inflammatoire ... Tue les mycobactéries, traite les ulcères, la gale , les infections à Mycoplasme, les maladies de peau (dermites, le psoriasis, les infections cutanées, rosacées, la sclérodermie, etc.) ...  </a:t>
            </a:r>
            <a:r>
              <a:rPr lang="fr-FR" altLang="fr-FR" sz="1200">
                <a:solidFill>
                  <a:srgbClr val="003300"/>
                </a:solidFill>
                <a:hlinkClick r:id="rId4"/>
              </a:rPr>
              <a:t>http://www.rain-tree.com/mullaca.htm</a:t>
            </a:r>
            <a:r>
              <a:rPr lang="fr-FR" altLang="fr-FR" sz="1200">
                <a:solidFill>
                  <a:srgbClr val="003300"/>
                </a:solidFill>
              </a:rPr>
              <a:t>  (adventice).</a:t>
            </a:r>
          </a:p>
        </p:txBody>
      </p:sp>
      <p:sp>
        <p:nvSpPr>
          <p:cNvPr id="54284" name="Rectangle 15"/>
          <p:cNvSpPr>
            <a:spLocks noChangeArrowheads="1"/>
          </p:cNvSpPr>
          <p:nvPr/>
        </p:nvSpPr>
        <p:spPr bwMode="auto">
          <a:xfrm>
            <a:off x="8801100" y="5997575"/>
            <a:ext cx="3390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i="1">
                <a:solidFill>
                  <a:srgbClr val="003300"/>
                </a:solidFill>
              </a:rPr>
              <a:t>Jatropha curcas</a:t>
            </a:r>
            <a:r>
              <a:rPr lang="fr-FR" altLang="fr-FR" sz="1200">
                <a:solidFill>
                  <a:srgbClr val="003300"/>
                </a:solidFill>
              </a:rPr>
              <a:t> (« pignon d’Inde ») Traite paludisme, (par son latex) dermatose, psoriasis, ulcère, ulcère phagédénique, plaie, blessure, gingivites, stomatites ... Molluscide ... (</a:t>
            </a:r>
            <a:r>
              <a:rPr lang="fr-FR" altLang="fr-FR" sz="1200">
                <a:solidFill>
                  <a:srgbClr val="FF0000"/>
                </a:solidFill>
              </a:rPr>
              <a:t>invasif</a:t>
            </a:r>
            <a:r>
              <a:rPr lang="fr-FR" altLang="fr-FR" sz="1200">
                <a:solidFill>
                  <a:srgbClr val="003300"/>
                </a:solidFill>
              </a:rPr>
              <a:t>) </a:t>
            </a:r>
            <a:r>
              <a:rPr lang="fr-FR" altLang="fr-FR" sz="1200">
                <a:solidFill>
                  <a:srgbClr val="008000"/>
                </a:solidFill>
              </a:rPr>
              <a:t>($)</a:t>
            </a:r>
            <a:endParaRPr lang="fr-FR" altLang="fr-FR" sz="1200">
              <a:solidFill>
                <a:srgbClr val="003300"/>
              </a:solidFill>
            </a:endParaRPr>
          </a:p>
        </p:txBody>
      </p:sp>
      <p:sp>
        <p:nvSpPr>
          <p:cNvPr id="54285" name="ZoneTexte 12"/>
          <p:cNvSpPr txBox="1">
            <a:spLocks noChangeArrowheads="1"/>
          </p:cNvSpPr>
          <p:nvPr/>
        </p:nvSpPr>
        <p:spPr bwMode="auto">
          <a:xfrm>
            <a:off x="9586913" y="2468563"/>
            <a:ext cx="2538412"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200">
                <a:solidFill>
                  <a:srgbClr val="003300"/>
                </a:solidFill>
              </a:rPr>
              <a:t>Faux kinkéliba ou café-nègre (</a:t>
            </a:r>
            <a:r>
              <a:rPr lang="fr-FR" altLang="fr-FR" sz="1200" i="1">
                <a:solidFill>
                  <a:srgbClr val="003300"/>
                </a:solidFill>
              </a:rPr>
              <a:t>Senna occidentalis </a:t>
            </a:r>
            <a:r>
              <a:rPr lang="fr-FR" altLang="fr-FR" sz="1200">
                <a:solidFill>
                  <a:srgbClr val="003300"/>
                </a:solidFill>
              </a:rPr>
              <a:t>ou</a:t>
            </a:r>
            <a:r>
              <a:rPr lang="fr-FR" altLang="fr-FR" sz="1200" i="1">
                <a:solidFill>
                  <a:srgbClr val="003300"/>
                </a:solidFill>
              </a:rPr>
              <a:t> Cassia occidentalis</a:t>
            </a:r>
            <a:r>
              <a:rPr lang="fr-FR" altLang="fr-FR" sz="1200">
                <a:solidFill>
                  <a:srgbClr val="003300"/>
                </a:solidFill>
              </a:rPr>
              <a:t>). Fon : Ayahwenouman. Traiterait lombalgies, diabète, abcès, éruptions cutanées diverses, vermifuge, blennorragie, maladies du foie/ictère ... Purgatif, laxatif (</a:t>
            </a:r>
            <a:r>
              <a:rPr lang="fr-FR" altLang="fr-FR" sz="1200">
                <a:solidFill>
                  <a:srgbClr val="FF0000"/>
                </a:solidFill>
              </a:rPr>
              <a:t>adventice</a:t>
            </a:r>
            <a:r>
              <a:rPr lang="fr-FR" altLang="fr-FR" sz="1200">
                <a:solidFill>
                  <a:srgbClr val="003300"/>
                </a:solidFill>
              </a:rPr>
              <a:t>) ... </a:t>
            </a:r>
            <a:r>
              <a:rPr lang="fr-FR" altLang="fr-FR" sz="1200">
                <a:solidFill>
                  <a:srgbClr val="008000"/>
                </a:solidFill>
              </a:rPr>
              <a:t>($)</a:t>
            </a:r>
            <a:endParaRPr lang="fr-FR" altLang="fr-FR" sz="1200">
              <a:solidFill>
                <a:srgbClr val="003300"/>
              </a:solidFill>
            </a:endParaRPr>
          </a:p>
        </p:txBody>
      </p:sp>
      <p:pic>
        <p:nvPicPr>
          <p:cNvPr id="54286" name="Imag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3038" y="1055688"/>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7" name="Imag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68775" y="1524000"/>
            <a:ext cx="8001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8" name="Imag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01863" y="1071563"/>
            <a:ext cx="1905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9" name="Image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186363" y="1109663"/>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0" name="Image 1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069388" y="5207000"/>
            <a:ext cx="10668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1" name="Image 1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212388" y="459105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2" name="Image 1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114550" y="4381500"/>
            <a:ext cx="1736725"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3" name="Image 2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58763" y="4381500"/>
            <a:ext cx="1819275"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4" name="Image 2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106863" y="4886325"/>
            <a:ext cx="1447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5" name="Image 2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635625" y="4886325"/>
            <a:ext cx="11684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6" name="Image 2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884988" y="4762500"/>
            <a:ext cx="14255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97" name="ZoneTexte 24"/>
          <p:cNvSpPr txBox="1">
            <a:spLocks noChangeArrowheads="1"/>
          </p:cNvSpPr>
          <p:nvPr/>
        </p:nvSpPr>
        <p:spPr bwMode="auto">
          <a:xfrm>
            <a:off x="7346950" y="2462213"/>
            <a:ext cx="22304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200">
                <a:solidFill>
                  <a:srgbClr val="003300"/>
                </a:solidFill>
              </a:rPr>
              <a:t>Pommier de Sodome (</a:t>
            </a:r>
            <a:r>
              <a:rPr lang="fr-FR" altLang="fr-FR" sz="1200" i="1">
                <a:solidFill>
                  <a:srgbClr val="003300"/>
                </a:solidFill>
              </a:rPr>
              <a:t>Calotropis procera</a:t>
            </a:r>
            <a:r>
              <a:rPr lang="fr-FR" altLang="fr-FR" sz="1200">
                <a:solidFill>
                  <a:srgbClr val="003300"/>
                </a:solidFill>
              </a:rPr>
              <a:t>). </a:t>
            </a:r>
            <a:r>
              <a:rPr lang="fr-FR" altLang="fr-FR" sz="1200">
                <a:solidFill>
                  <a:srgbClr val="FF0000"/>
                </a:solidFill>
              </a:rPr>
              <a:t>Le latex est un dangereux cardiotoxique, utilisé pour la confection de flèches empoisonnées. </a:t>
            </a:r>
            <a:r>
              <a:rPr lang="fr-FR" altLang="fr-FR" sz="1200">
                <a:solidFill>
                  <a:srgbClr val="003300"/>
                </a:solidFill>
              </a:rPr>
              <a:t>Il soigne aussi les, débarrasse les animaux de leurs tiques. Anti-vomitif, antitussif. Ses propriétés médicinales, sont nombreuses, pas forcément vérifiées. </a:t>
            </a:r>
            <a:r>
              <a:rPr lang="fr-FR" altLang="fr-FR" sz="1200">
                <a:solidFill>
                  <a:srgbClr val="003300"/>
                </a:solidFill>
                <a:hlinkClick r:id="rId16"/>
              </a:rPr>
              <a:t>http://www.mampuya.org/plantes/arbre_soie.html</a:t>
            </a:r>
            <a:r>
              <a:rPr lang="fr-FR" altLang="fr-FR" sz="1200">
                <a:solidFill>
                  <a:srgbClr val="003300"/>
                </a:solidFill>
              </a:rPr>
              <a:t> </a:t>
            </a:r>
          </a:p>
        </p:txBody>
      </p:sp>
      <p:pic>
        <p:nvPicPr>
          <p:cNvPr id="54298" name="Image 2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7572375" y="1035050"/>
            <a:ext cx="1677988"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99" name="ZoneTexte 26"/>
          <p:cNvSpPr txBox="1">
            <a:spLocks noChangeArrowheads="1"/>
          </p:cNvSpPr>
          <p:nvPr/>
        </p:nvSpPr>
        <p:spPr bwMode="auto">
          <a:xfrm>
            <a:off x="9586913" y="3937000"/>
            <a:ext cx="2457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a:solidFill>
                  <a:srgbClr val="003300"/>
                </a:solidFill>
              </a:rPr>
              <a:t>Source : </a:t>
            </a:r>
            <a:r>
              <a:rPr lang="fr-FR" altLang="fr-FR" sz="1200" i="1">
                <a:solidFill>
                  <a:srgbClr val="003300"/>
                </a:solidFill>
              </a:rPr>
              <a:t>Pharmacopée vétérinaire</a:t>
            </a:r>
            <a:r>
              <a:rPr lang="fr-FR" altLang="fr-FR" sz="1200">
                <a:solidFill>
                  <a:srgbClr val="003300"/>
                </a:solidFill>
              </a:rPr>
              <a:t>, Centre Songhaï &amp; Danida, 2008.</a:t>
            </a:r>
          </a:p>
        </p:txBody>
      </p:sp>
      <p:pic>
        <p:nvPicPr>
          <p:cNvPr id="54300" name="Picture 2" descr="poison_1ss"/>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08850" y="2144713"/>
            <a:ext cx="2476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01" name="Image 28"/>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9625013" y="711200"/>
            <a:ext cx="23749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u numéro de diapositive 1"/>
          <p:cNvSpPr>
            <a:spLocks noGrp="1"/>
          </p:cNvSpPr>
          <p:nvPr>
            <p:ph type="sldNum" sz="quarter" idx="12"/>
          </p:nvPr>
        </p:nvSpPr>
        <p:spPr bwMode="auto">
          <a:xfrm>
            <a:off x="11547475" y="190500"/>
            <a:ext cx="446088" cy="33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D6F325B-9E06-4B0E-8EA5-744824054186}" type="slidenum">
              <a:rPr lang="fr-FR" altLang="fr-FR" sz="1200" smtClean="0">
                <a:solidFill>
                  <a:srgbClr val="898989"/>
                </a:solidFill>
              </a:rPr>
              <a:pPr>
                <a:spcBef>
                  <a:spcPct val="0"/>
                </a:spcBef>
                <a:buFontTx/>
                <a:buNone/>
              </a:pPr>
              <a:t>51</a:t>
            </a:fld>
            <a:endParaRPr lang="fr-FR" altLang="fr-FR" sz="1200" smtClean="0">
              <a:solidFill>
                <a:srgbClr val="898989"/>
              </a:solidFill>
            </a:endParaRPr>
          </a:p>
        </p:txBody>
      </p:sp>
      <p:sp>
        <p:nvSpPr>
          <p:cNvPr id="55299" name="WordArt 2"/>
          <p:cNvSpPr>
            <a:spLocks noChangeArrowheads="1" noChangeShapeType="1" noTextEdit="1"/>
          </p:cNvSpPr>
          <p:nvPr/>
        </p:nvSpPr>
        <p:spPr bwMode="auto">
          <a:xfrm>
            <a:off x="296863" y="188913"/>
            <a:ext cx="7299325" cy="412750"/>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55300" name="Rectangle 5"/>
          <p:cNvSpPr>
            <a:spLocks noChangeArrowheads="1"/>
          </p:cNvSpPr>
          <p:nvPr/>
        </p:nvSpPr>
        <p:spPr bwMode="auto">
          <a:xfrm>
            <a:off x="49213" y="728663"/>
            <a:ext cx="11341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rPr>
              <a:t>12) </a:t>
            </a:r>
            <a:r>
              <a:rPr lang="fr-FR" altLang="fr-FR" sz="1800" b="1" u="sng">
                <a:solidFill>
                  <a:srgbClr val="6600CC"/>
                </a:solidFill>
              </a:rPr>
              <a:t>Jardins de plantes médicinales  (suite)</a:t>
            </a:r>
            <a:endParaRPr lang="fr-FR" altLang="fr-FR" sz="1800"/>
          </a:p>
        </p:txBody>
      </p:sp>
      <p:sp>
        <p:nvSpPr>
          <p:cNvPr id="55301" name="ZoneTexte 4"/>
          <p:cNvSpPr txBox="1">
            <a:spLocks noChangeArrowheads="1"/>
          </p:cNvSpPr>
          <p:nvPr/>
        </p:nvSpPr>
        <p:spPr bwMode="auto">
          <a:xfrm>
            <a:off x="7988300" y="120650"/>
            <a:ext cx="3140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800">
                <a:solidFill>
                  <a:srgbClr val="FF0000"/>
                </a:solidFill>
              </a:rPr>
              <a:t>A vérifier. Attention, ces plantes peuvent être toxiques (!).</a:t>
            </a:r>
          </a:p>
        </p:txBody>
      </p:sp>
      <p:pic>
        <p:nvPicPr>
          <p:cNvPr id="55302" name="Picture 2" descr="toxic-2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8300" y="411163"/>
            <a:ext cx="2571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Rectangle 10"/>
          <p:cNvSpPr>
            <a:spLocks noChangeArrowheads="1"/>
          </p:cNvSpPr>
          <p:nvPr/>
        </p:nvSpPr>
        <p:spPr bwMode="auto">
          <a:xfrm>
            <a:off x="104775" y="2374900"/>
            <a:ext cx="3738563"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3300"/>
                </a:solidFill>
              </a:rPr>
              <a:t>Doundaké, Nandokml ("Pêcher africain") (</a:t>
            </a:r>
            <a:r>
              <a:rPr lang="fr-FR" altLang="fr-FR" sz="1200" i="1">
                <a:solidFill>
                  <a:srgbClr val="003300"/>
                </a:solidFill>
              </a:rPr>
              <a:t>Nauclea latifolia</a:t>
            </a:r>
            <a:r>
              <a:rPr lang="fr-FR" altLang="fr-FR" sz="1200">
                <a:solidFill>
                  <a:srgbClr val="003300"/>
                </a:solidFill>
              </a:rPr>
              <a:t> ou </a:t>
            </a:r>
            <a:r>
              <a:rPr lang="fr-FR" altLang="fr-FR" sz="1200" i="1">
                <a:solidFill>
                  <a:srgbClr val="003300"/>
                </a:solidFill>
              </a:rPr>
              <a:t>Sarcocephalus latifolius</a:t>
            </a:r>
            <a:r>
              <a:rPr lang="fr-FR" altLang="fr-FR" sz="1200">
                <a:solidFill>
                  <a:srgbClr val="003300"/>
                </a:solidFill>
              </a:rPr>
              <a:t>). Fon : Ko. Feuilles fébrifuges (paludisme), laxatives, purgatives, antiparasitaires, en usage externe comme désinfectant : Abcès, furoncles, plaies. propriétés antibactériennes sur des souches enteropathogènes (Escherichia Coli). Feuilles et écorce contre filariose. On a découvert dans cette plante le </a:t>
            </a:r>
            <a:r>
              <a:rPr lang="fr-FR" altLang="fr-FR" sz="1200" i="1">
                <a:solidFill>
                  <a:srgbClr val="003300"/>
                </a:solidFill>
              </a:rPr>
              <a:t>Tramadol</a:t>
            </a:r>
            <a:r>
              <a:rPr lang="fr-FR" altLang="fr-FR" sz="1200">
                <a:solidFill>
                  <a:srgbClr val="003300"/>
                </a:solidFill>
              </a:rPr>
              <a:t>, un antidouleur proche de la morphine.</a:t>
            </a:r>
          </a:p>
        </p:txBody>
      </p:sp>
      <p:sp>
        <p:nvSpPr>
          <p:cNvPr id="55304" name="Rectangle 4"/>
          <p:cNvSpPr>
            <a:spLocks noChangeArrowheads="1"/>
          </p:cNvSpPr>
          <p:nvPr/>
        </p:nvSpPr>
        <p:spPr bwMode="auto">
          <a:xfrm>
            <a:off x="3873500" y="2876550"/>
            <a:ext cx="3448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3300"/>
                </a:solidFill>
              </a:rPr>
              <a:t>Gros basilic ou basilic africain (</a:t>
            </a:r>
            <a:r>
              <a:rPr lang="fr-FR" altLang="fr-FR" sz="1200" i="1">
                <a:solidFill>
                  <a:srgbClr val="003300"/>
                </a:solidFill>
              </a:rPr>
              <a:t>Ocimum gratissimum</a:t>
            </a:r>
            <a:r>
              <a:rPr lang="fr-FR" altLang="fr-FR" sz="1200">
                <a:solidFill>
                  <a:srgbClr val="003300"/>
                </a:solidFill>
              </a:rPr>
              <a:t>). Son huile essentielle serait Antibactérienne, Antivirale, Antalgique, Anti-inflammatoire, Antispasmodique, Digestive, Euphorisante, Anti-dépressive, Fébrifuge. Il aide à lutter contre le coryza … </a:t>
            </a:r>
            <a:r>
              <a:rPr lang="fr-FR" altLang="fr-FR" sz="1200">
                <a:solidFill>
                  <a:srgbClr val="008000"/>
                </a:solidFill>
              </a:rPr>
              <a:t>($)</a:t>
            </a:r>
            <a:endParaRPr lang="fr-FR" altLang="fr-FR" sz="1200">
              <a:solidFill>
                <a:srgbClr val="003300"/>
              </a:solidFill>
            </a:endParaRPr>
          </a:p>
        </p:txBody>
      </p:sp>
      <p:sp>
        <p:nvSpPr>
          <p:cNvPr id="9" name="ZoneTexte 8"/>
          <p:cNvSpPr txBox="1"/>
          <p:nvPr/>
        </p:nvSpPr>
        <p:spPr>
          <a:xfrm>
            <a:off x="7591425" y="1228725"/>
            <a:ext cx="4475163" cy="4892675"/>
          </a:xfrm>
          <a:prstGeom prst="rect">
            <a:avLst/>
          </a:prstGeom>
          <a:noFill/>
        </p:spPr>
        <p:txBody>
          <a:bodyPr>
            <a:spAutoFit/>
          </a:bodyPr>
          <a:lstStyle/>
          <a:p>
            <a:pPr>
              <a:defRPr/>
            </a:pPr>
            <a:r>
              <a:rPr lang="fr-FR" sz="1200" b="1" dirty="0">
                <a:solidFill>
                  <a:srgbClr val="003300"/>
                </a:solidFill>
              </a:rPr>
              <a:t>Note : Quelques plantes médicinales de la pharmacopée vétérinaire utilisées par le centre Songhaï de Porto-Novo (</a:t>
            </a:r>
            <a:r>
              <a:rPr lang="fr-FR" sz="1200" b="1" dirty="0" err="1">
                <a:solidFill>
                  <a:srgbClr val="003300"/>
                </a:solidFill>
              </a:rPr>
              <a:t>Bénon</a:t>
            </a:r>
            <a:r>
              <a:rPr lang="fr-FR" sz="1200" b="1" dirty="0">
                <a:solidFill>
                  <a:srgbClr val="003300"/>
                </a:solidFill>
              </a:rPr>
              <a:t>) :</a:t>
            </a:r>
            <a:endParaRPr lang="fr-FR" sz="1200" dirty="0">
              <a:solidFill>
                <a:srgbClr val="003300"/>
              </a:solidFill>
            </a:endParaRPr>
          </a:p>
          <a:p>
            <a:pPr>
              <a:defRPr/>
            </a:pPr>
            <a:endParaRPr lang="fr-FR" sz="1200" dirty="0">
              <a:solidFill>
                <a:srgbClr val="003300"/>
              </a:solidFill>
            </a:endParaRPr>
          </a:p>
          <a:p>
            <a:pPr marL="228600" indent="-228600">
              <a:buFont typeface="+mj-lt"/>
              <a:buAutoNum type="arabicPeriod"/>
              <a:defRPr/>
            </a:pPr>
            <a:r>
              <a:rPr lang="fr-FR" sz="1200" i="1" dirty="0" err="1">
                <a:solidFill>
                  <a:srgbClr val="003300"/>
                </a:solidFill>
              </a:rPr>
              <a:t>Annona</a:t>
            </a:r>
            <a:r>
              <a:rPr lang="fr-FR" sz="1200" i="1" dirty="0">
                <a:solidFill>
                  <a:srgbClr val="003300"/>
                </a:solidFill>
              </a:rPr>
              <a:t> </a:t>
            </a:r>
            <a:r>
              <a:rPr lang="fr-FR" sz="1200" i="1" dirty="0" err="1">
                <a:solidFill>
                  <a:srgbClr val="003300"/>
                </a:solidFill>
              </a:rPr>
              <a:t>senegalensis</a:t>
            </a:r>
            <a:r>
              <a:rPr lang="fr-FR" sz="1200" i="1" dirty="0">
                <a:solidFill>
                  <a:srgbClr val="003300"/>
                </a:solidFill>
              </a:rPr>
              <a:t> </a:t>
            </a:r>
            <a:r>
              <a:rPr lang="fr-FR" sz="1200" dirty="0">
                <a:solidFill>
                  <a:srgbClr val="003300"/>
                </a:solidFill>
              </a:rPr>
              <a:t>/ annone sénégalaise </a:t>
            </a:r>
            <a:r>
              <a:rPr lang="fr-FR" sz="1200" dirty="0">
                <a:solidFill>
                  <a:srgbClr val="008000"/>
                </a:solidFill>
              </a:rPr>
              <a:t>($)</a:t>
            </a:r>
            <a:endParaRPr lang="fr-FR" sz="1200" dirty="0">
              <a:solidFill>
                <a:srgbClr val="003300"/>
              </a:solidFill>
            </a:endParaRPr>
          </a:p>
          <a:p>
            <a:pPr marL="228600" indent="-228600">
              <a:buFont typeface="+mj-lt"/>
              <a:buAutoNum type="arabicPeriod"/>
              <a:defRPr/>
            </a:pPr>
            <a:r>
              <a:rPr lang="fr-FR" sz="1200" i="1" dirty="0" err="1">
                <a:solidFill>
                  <a:srgbClr val="003300"/>
                </a:solidFill>
              </a:rPr>
              <a:t>Annona</a:t>
            </a:r>
            <a:r>
              <a:rPr lang="fr-FR" sz="1200" i="1" dirty="0">
                <a:solidFill>
                  <a:srgbClr val="003300"/>
                </a:solidFill>
              </a:rPr>
              <a:t> </a:t>
            </a:r>
            <a:r>
              <a:rPr lang="fr-FR" sz="1200" i="1" dirty="0" err="1">
                <a:solidFill>
                  <a:srgbClr val="003300"/>
                </a:solidFill>
              </a:rPr>
              <a:t>muricata</a:t>
            </a:r>
            <a:r>
              <a:rPr lang="fr-FR" sz="1200" i="1" dirty="0">
                <a:solidFill>
                  <a:srgbClr val="003300"/>
                </a:solidFill>
              </a:rPr>
              <a:t> </a:t>
            </a:r>
            <a:r>
              <a:rPr lang="fr-FR" sz="1200" dirty="0">
                <a:solidFill>
                  <a:srgbClr val="003300"/>
                </a:solidFill>
              </a:rPr>
              <a:t>/ </a:t>
            </a:r>
            <a:r>
              <a:rPr lang="fr-FR" sz="1200" dirty="0" err="1">
                <a:solidFill>
                  <a:srgbClr val="003300"/>
                </a:solidFill>
              </a:rPr>
              <a:t>corrosolier</a:t>
            </a:r>
            <a:r>
              <a:rPr lang="fr-FR" sz="1200" dirty="0">
                <a:solidFill>
                  <a:srgbClr val="003300"/>
                </a:solidFill>
              </a:rPr>
              <a:t> </a:t>
            </a:r>
            <a:r>
              <a:rPr lang="fr-FR" sz="1200" dirty="0">
                <a:solidFill>
                  <a:srgbClr val="008000"/>
                </a:solidFill>
              </a:rPr>
              <a:t>($)</a:t>
            </a:r>
            <a:endParaRPr lang="fr-FR" sz="1200" dirty="0">
              <a:solidFill>
                <a:srgbClr val="003300"/>
              </a:solidFill>
            </a:endParaRPr>
          </a:p>
          <a:p>
            <a:pPr marL="228600" indent="-228600">
              <a:buFont typeface="+mj-lt"/>
              <a:buAutoNum type="arabicPeriod"/>
              <a:defRPr/>
            </a:pPr>
            <a:r>
              <a:rPr lang="fr-FR" sz="1200" i="1" dirty="0" err="1">
                <a:solidFill>
                  <a:srgbClr val="003300"/>
                </a:solidFill>
              </a:rPr>
              <a:t>Azadirachta</a:t>
            </a:r>
            <a:r>
              <a:rPr lang="fr-FR" sz="1200" i="1" dirty="0">
                <a:solidFill>
                  <a:srgbClr val="003300"/>
                </a:solidFill>
              </a:rPr>
              <a:t> </a:t>
            </a:r>
            <a:r>
              <a:rPr lang="fr-FR" sz="1200" i="1" dirty="0" err="1">
                <a:solidFill>
                  <a:srgbClr val="003300"/>
                </a:solidFill>
              </a:rPr>
              <a:t>indica</a:t>
            </a:r>
            <a:r>
              <a:rPr lang="fr-FR" sz="1200" i="1" dirty="0">
                <a:solidFill>
                  <a:srgbClr val="003300"/>
                </a:solidFill>
              </a:rPr>
              <a:t> </a:t>
            </a:r>
            <a:r>
              <a:rPr lang="fr-FR" sz="1200" dirty="0">
                <a:solidFill>
                  <a:srgbClr val="003300"/>
                </a:solidFill>
              </a:rPr>
              <a:t>/ </a:t>
            </a:r>
            <a:r>
              <a:rPr lang="fr-FR" sz="1200" dirty="0" err="1">
                <a:solidFill>
                  <a:srgbClr val="003300"/>
                </a:solidFill>
              </a:rPr>
              <a:t>neem</a:t>
            </a:r>
            <a:r>
              <a:rPr lang="fr-FR" sz="1200" dirty="0">
                <a:solidFill>
                  <a:srgbClr val="003300"/>
                </a:solidFill>
              </a:rPr>
              <a:t> </a:t>
            </a:r>
            <a:r>
              <a:rPr lang="fr-FR" sz="1200" dirty="0">
                <a:solidFill>
                  <a:srgbClr val="008000"/>
                </a:solidFill>
              </a:rPr>
              <a:t>($)</a:t>
            </a:r>
            <a:endParaRPr lang="fr-FR" sz="1200" dirty="0">
              <a:solidFill>
                <a:srgbClr val="003300"/>
              </a:solidFill>
            </a:endParaRPr>
          </a:p>
          <a:p>
            <a:pPr marL="228600" indent="-228600">
              <a:buFont typeface="+mj-lt"/>
              <a:buAutoNum type="arabicPeriod"/>
              <a:defRPr/>
            </a:pPr>
            <a:r>
              <a:rPr lang="fr-FR" sz="1200" i="1" dirty="0" err="1">
                <a:solidFill>
                  <a:srgbClr val="003300"/>
                </a:solidFill>
              </a:rPr>
              <a:t>Calotropis</a:t>
            </a:r>
            <a:r>
              <a:rPr lang="fr-FR" sz="1200" i="1" dirty="0">
                <a:solidFill>
                  <a:srgbClr val="003300"/>
                </a:solidFill>
              </a:rPr>
              <a:t> </a:t>
            </a:r>
            <a:r>
              <a:rPr lang="fr-FR" sz="1200" i="1" dirty="0" err="1">
                <a:solidFill>
                  <a:srgbClr val="003300"/>
                </a:solidFill>
              </a:rPr>
              <a:t>procera</a:t>
            </a:r>
            <a:r>
              <a:rPr lang="fr-FR" sz="1200" i="1" dirty="0">
                <a:solidFill>
                  <a:srgbClr val="003300"/>
                </a:solidFill>
              </a:rPr>
              <a:t> </a:t>
            </a:r>
            <a:r>
              <a:rPr lang="fr-FR" sz="1200" dirty="0">
                <a:solidFill>
                  <a:srgbClr val="003300"/>
                </a:solidFill>
              </a:rPr>
              <a:t>/ pomme de </a:t>
            </a:r>
            <a:r>
              <a:rPr lang="fr-FR" sz="1200" dirty="0" err="1">
                <a:solidFill>
                  <a:srgbClr val="003300"/>
                </a:solidFill>
              </a:rPr>
              <a:t>sodome</a:t>
            </a:r>
            <a:endParaRPr lang="fr-FR" sz="1200" dirty="0">
              <a:solidFill>
                <a:srgbClr val="003300"/>
              </a:solidFill>
            </a:endParaRPr>
          </a:p>
          <a:p>
            <a:pPr marL="228600" indent="-228600">
              <a:buFont typeface="+mj-lt"/>
              <a:buAutoNum type="arabicPeriod"/>
              <a:defRPr/>
            </a:pPr>
            <a:r>
              <a:rPr lang="fr-FR" sz="1200" i="1" dirty="0" err="1">
                <a:solidFill>
                  <a:srgbClr val="003300"/>
                </a:solidFill>
              </a:rPr>
              <a:t>Capsicum</a:t>
            </a:r>
            <a:r>
              <a:rPr lang="fr-FR" sz="1200" dirty="0">
                <a:solidFill>
                  <a:srgbClr val="003300"/>
                </a:solidFill>
              </a:rPr>
              <a:t> / piment </a:t>
            </a:r>
            <a:r>
              <a:rPr lang="fr-FR" sz="1200" dirty="0" err="1">
                <a:solidFill>
                  <a:srgbClr val="003300"/>
                </a:solidFill>
              </a:rPr>
              <a:t>pili</a:t>
            </a:r>
            <a:r>
              <a:rPr lang="fr-FR" sz="1200" dirty="0">
                <a:solidFill>
                  <a:srgbClr val="003300"/>
                </a:solidFill>
              </a:rPr>
              <a:t> </a:t>
            </a:r>
            <a:r>
              <a:rPr lang="fr-FR" sz="1200" dirty="0" err="1">
                <a:solidFill>
                  <a:srgbClr val="003300"/>
                </a:solidFill>
              </a:rPr>
              <a:t>pili</a:t>
            </a:r>
            <a:r>
              <a:rPr lang="fr-FR" sz="1200" dirty="0">
                <a:solidFill>
                  <a:srgbClr val="003300"/>
                </a:solidFill>
              </a:rPr>
              <a:t> </a:t>
            </a:r>
            <a:r>
              <a:rPr lang="fr-FR" sz="1200" dirty="0">
                <a:solidFill>
                  <a:srgbClr val="008000"/>
                </a:solidFill>
              </a:rPr>
              <a:t>($)</a:t>
            </a:r>
            <a:endParaRPr lang="fr-FR" sz="1200" dirty="0">
              <a:solidFill>
                <a:srgbClr val="003300"/>
              </a:solidFill>
            </a:endParaRPr>
          </a:p>
          <a:p>
            <a:pPr marL="228600" indent="-228600">
              <a:buFont typeface="+mj-lt"/>
              <a:buAutoNum type="arabicPeriod"/>
              <a:defRPr/>
            </a:pPr>
            <a:r>
              <a:rPr lang="fr-FR" sz="1200" i="1" dirty="0">
                <a:solidFill>
                  <a:srgbClr val="003300"/>
                </a:solidFill>
              </a:rPr>
              <a:t>Cassia occidentalis </a:t>
            </a:r>
            <a:r>
              <a:rPr lang="fr-FR" sz="1200" dirty="0">
                <a:solidFill>
                  <a:srgbClr val="003300"/>
                </a:solidFill>
              </a:rPr>
              <a:t>/ faux </a:t>
            </a:r>
            <a:r>
              <a:rPr lang="fr-FR" sz="1200" dirty="0" err="1">
                <a:solidFill>
                  <a:srgbClr val="003300"/>
                </a:solidFill>
              </a:rPr>
              <a:t>quinqueliba</a:t>
            </a:r>
            <a:r>
              <a:rPr lang="fr-FR" sz="1200" dirty="0">
                <a:solidFill>
                  <a:srgbClr val="003300"/>
                </a:solidFill>
              </a:rPr>
              <a:t> </a:t>
            </a:r>
            <a:r>
              <a:rPr lang="fr-FR" sz="1200" dirty="0">
                <a:solidFill>
                  <a:srgbClr val="008000"/>
                </a:solidFill>
              </a:rPr>
              <a:t>($)</a:t>
            </a:r>
            <a:endParaRPr lang="fr-FR" sz="1200" dirty="0">
              <a:solidFill>
                <a:srgbClr val="003300"/>
              </a:solidFill>
            </a:endParaRPr>
          </a:p>
          <a:p>
            <a:pPr marL="228600" indent="-228600">
              <a:buFont typeface="+mj-lt"/>
              <a:buAutoNum type="arabicPeriod"/>
              <a:defRPr/>
            </a:pPr>
            <a:r>
              <a:rPr lang="fr-FR" sz="1200" i="1" dirty="0" err="1">
                <a:solidFill>
                  <a:srgbClr val="003300"/>
                </a:solidFill>
              </a:rPr>
              <a:t>Ceiba</a:t>
            </a:r>
            <a:r>
              <a:rPr lang="fr-FR" sz="1200" i="1" dirty="0">
                <a:solidFill>
                  <a:srgbClr val="003300"/>
                </a:solidFill>
              </a:rPr>
              <a:t> </a:t>
            </a:r>
            <a:r>
              <a:rPr lang="fr-FR" sz="1200" i="1" dirty="0" err="1">
                <a:solidFill>
                  <a:srgbClr val="003300"/>
                </a:solidFill>
              </a:rPr>
              <a:t>pentrada</a:t>
            </a:r>
            <a:r>
              <a:rPr lang="fr-FR" sz="1200" i="1" dirty="0">
                <a:solidFill>
                  <a:srgbClr val="003300"/>
                </a:solidFill>
              </a:rPr>
              <a:t> </a:t>
            </a:r>
            <a:r>
              <a:rPr lang="fr-FR" sz="1200" dirty="0">
                <a:solidFill>
                  <a:srgbClr val="003300"/>
                </a:solidFill>
              </a:rPr>
              <a:t>/ fromager kapokier</a:t>
            </a:r>
          </a:p>
          <a:p>
            <a:pPr marL="228600" indent="-228600">
              <a:buFont typeface="+mj-lt"/>
              <a:buAutoNum type="arabicPeriod"/>
              <a:defRPr/>
            </a:pPr>
            <a:r>
              <a:rPr lang="fr-FR" sz="1200" i="1" dirty="0" err="1">
                <a:solidFill>
                  <a:srgbClr val="003300"/>
                </a:solidFill>
              </a:rPr>
              <a:t>Cratava</a:t>
            </a:r>
            <a:r>
              <a:rPr lang="fr-FR" sz="1200" i="1" dirty="0">
                <a:solidFill>
                  <a:srgbClr val="003300"/>
                </a:solidFill>
              </a:rPr>
              <a:t> </a:t>
            </a:r>
            <a:r>
              <a:rPr lang="fr-FR" sz="1200" i="1" dirty="0" err="1">
                <a:solidFill>
                  <a:srgbClr val="003300"/>
                </a:solidFill>
              </a:rPr>
              <a:t>religiosa</a:t>
            </a:r>
            <a:endParaRPr lang="fr-FR" sz="1200" i="1" dirty="0">
              <a:solidFill>
                <a:srgbClr val="003300"/>
              </a:solidFill>
            </a:endParaRPr>
          </a:p>
          <a:p>
            <a:pPr marL="228600" indent="-228600">
              <a:buFont typeface="+mj-lt"/>
              <a:buAutoNum type="arabicPeriod"/>
              <a:defRPr/>
            </a:pPr>
            <a:r>
              <a:rPr lang="fr-FR" sz="1200" i="1" dirty="0" err="1">
                <a:solidFill>
                  <a:srgbClr val="003300"/>
                </a:solidFill>
              </a:rPr>
              <a:t>Euphorbia</a:t>
            </a:r>
            <a:r>
              <a:rPr lang="fr-FR" sz="1200" i="1" dirty="0">
                <a:solidFill>
                  <a:srgbClr val="003300"/>
                </a:solidFill>
              </a:rPr>
              <a:t> </a:t>
            </a:r>
            <a:r>
              <a:rPr lang="fr-FR" sz="1200" i="1" dirty="0" err="1">
                <a:solidFill>
                  <a:srgbClr val="003300"/>
                </a:solidFill>
              </a:rPr>
              <a:t>hirta</a:t>
            </a:r>
            <a:r>
              <a:rPr lang="fr-FR" sz="1200" i="1" dirty="0">
                <a:solidFill>
                  <a:srgbClr val="003300"/>
                </a:solidFill>
              </a:rPr>
              <a:t> </a:t>
            </a:r>
            <a:r>
              <a:rPr lang="fr-FR" sz="1200" dirty="0">
                <a:solidFill>
                  <a:srgbClr val="003300"/>
                </a:solidFill>
              </a:rPr>
              <a:t>/ euphorbe</a:t>
            </a:r>
          </a:p>
          <a:p>
            <a:pPr marL="228600" indent="-228600">
              <a:buFont typeface="+mj-lt"/>
              <a:buAutoNum type="arabicPeriod"/>
              <a:defRPr/>
            </a:pPr>
            <a:r>
              <a:rPr lang="fr-FR" sz="1200" i="1" dirty="0" err="1">
                <a:solidFill>
                  <a:srgbClr val="003300"/>
                </a:solidFill>
              </a:rPr>
              <a:t>Cleome</a:t>
            </a:r>
            <a:r>
              <a:rPr lang="fr-FR" sz="1200" i="1" dirty="0">
                <a:solidFill>
                  <a:srgbClr val="003300"/>
                </a:solidFill>
              </a:rPr>
              <a:t> </a:t>
            </a:r>
            <a:r>
              <a:rPr lang="fr-FR" sz="1200" i="1" dirty="0" err="1">
                <a:solidFill>
                  <a:srgbClr val="003300"/>
                </a:solidFill>
              </a:rPr>
              <a:t>gynandra</a:t>
            </a:r>
            <a:r>
              <a:rPr lang="fr-FR" sz="1200" dirty="0">
                <a:solidFill>
                  <a:srgbClr val="003300"/>
                </a:solidFill>
              </a:rPr>
              <a:t> ou </a:t>
            </a:r>
            <a:r>
              <a:rPr lang="fr-FR" sz="1200" i="1" dirty="0" err="1">
                <a:solidFill>
                  <a:srgbClr val="003300"/>
                </a:solidFill>
              </a:rPr>
              <a:t>Gynandropsis</a:t>
            </a:r>
            <a:r>
              <a:rPr lang="fr-FR" sz="1200" i="1" dirty="0">
                <a:solidFill>
                  <a:srgbClr val="003300"/>
                </a:solidFill>
              </a:rPr>
              <a:t> </a:t>
            </a:r>
            <a:r>
              <a:rPr lang="fr-FR" sz="1200" i="1" dirty="0" err="1">
                <a:solidFill>
                  <a:srgbClr val="003300"/>
                </a:solidFill>
              </a:rPr>
              <a:t>gynandra</a:t>
            </a:r>
            <a:r>
              <a:rPr lang="fr-FR" sz="1200" i="1" dirty="0">
                <a:solidFill>
                  <a:srgbClr val="003300"/>
                </a:solidFill>
              </a:rPr>
              <a:t> </a:t>
            </a:r>
            <a:r>
              <a:rPr lang="fr-FR" sz="1200" dirty="0">
                <a:solidFill>
                  <a:srgbClr val="003300"/>
                </a:solidFill>
              </a:rPr>
              <a:t>/ </a:t>
            </a:r>
            <a:r>
              <a:rPr lang="fr-FR" sz="1200" dirty="0" err="1">
                <a:solidFill>
                  <a:srgbClr val="003300"/>
                </a:solidFill>
              </a:rPr>
              <a:t>cléome</a:t>
            </a:r>
            <a:endParaRPr lang="fr-FR" sz="1200" dirty="0">
              <a:solidFill>
                <a:srgbClr val="003300"/>
              </a:solidFill>
            </a:endParaRPr>
          </a:p>
          <a:p>
            <a:pPr marL="228600" indent="-228600">
              <a:buFont typeface="+mj-lt"/>
              <a:buAutoNum type="arabicPeriod"/>
              <a:defRPr/>
            </a:pPr>
            <a:r>
              <a:rPr lang="fr-FR" sz="1200" i="1" dirty="0" err="1">
                <a:solidFill>
                  <a:srgbClr val="003300"/>
                </a:solidFill>
              </a:rPr>
              <a:t>Jatropha</a:t>
            </a:r>
            <a:r>
              <a:rPr lang="fr-FR" sz="1200" i="1" dirty="0">
                <a:solidFill>
                  <a:srgbClr val="003300"/>
                </a:solidFill>
              </a:rPr>
              <a:t> </a:t>
            </a:r>
            <a:r>
              <a:rPr lang="fr-FR" sz="1200" i="1" dirty="0" err="1">
                <a:solidFill>
                  <a:srgbClr val="003300"/>
                </a:solidFill>
              </a:rPr>
              <a:t>curcas</a:t>
            </a:r>
            <a:r>
              <a:rPr lang="fr-FR" sz="1200" i="1" dirty="0">
                <a:solidFill>
                  <a:srgbClr val="003300"/>
                </a:solidFill>
              </a:rPr>
              <a:t> </a:t>
            </a:r>
            <a:r>
              <a:rPr lang="fr-FR" sz="1200" dirty="0">
                <a:solidFill>
                  <a:srgbClr val="003300"/>
                </a:solidFill>
              </a:rPr>
              <a:t>/ pignon d'Inde </a:t>
            </a:r>
            <a:r>
              <a:rPr lang="fr-FR" sz="1200" dirty="0">
                <a:solidFill>
                  <a:srgbClr val="008000"/>
                </a:solidFill>
              </a:rPr>
              <a:t>($)</a:t>
            </a:r>
            <a:endParaRPr lang="fr-FR" sz="1200" dirty="0">
              <a:solidFill>
                <a:srgbClr val="003300"/>
              </a:solidFill>
            </a:endParaRPr>
          </a:p>
          <a:p>
            <a:pPr marL="228600" indent="-228600">
              <a:buFont typeface="+mj-lt"/>
              <a:buAutoNum type="arabicPeriod"/>
              <a:defRPr/>
            </a:pPr>
            <a:r>
              <a:rPr lang="fr-FR" sz="1200" i="1" dirty="0" err="1">
                <a:solidFill>
                  <a:srgbClr val="003300"/>
                </a:solidFill>
              </a:rPr>
              <a:t>Kalanchoe</a:t>
            </a:r>
            <a:r>
              <a:rPr lang="fr-FR" sz="1200" i="1" dirty="0">
                <a:solidFill>
                  <a:srgbClr val="003300"/>
                </a:solidFill>
              </a:rPr>
              <a:t> </a:t>
            </a:r>
            <a:r>
              <a:rPr lang="fr-FR" sz="1200" i="1" dirty="0" err="1">
                <a:solidFill>
                  <a:srgbClr val="003300"/>
                </a:solidFill>
              </a:rPr>
              <a:t>crenata</a:t>
            </a:r>
            <a:r>
              <a:rPr lang="fr-FR" sz="1200" i="1" dirty="0">
                <a:solidFill>
                  <a:srgbClr val="003300"/>
                </a:solidFill>
              </a:rPr>
              <a:t> </a:t>
            </a:r>
            <a:r>
              <a:rPr lang="fr-FR" sz="1200" dirty="0">
                <a:solidFill>
                  <a:srgbClr val="003300"/>
                </a:solidFill>
              </a:rPr>
              <a:t>/ </a:t>
            </a:r>
            <a:r>
              <a:rPr lang="fr-FR" sz="1200" dirty="0" err="1">
                <a:solidFill>
                  <a:srgbClr val="003300"/>
                </a:solidFill>
              </a:rPr>
              <a:t>kalanchoé</a:t>
            </a:r>
            <a:endParaRPr lang="fr-FR" sz="1200" dirty="0">
              <a:solidFill>
                <a:srgbClr val="003300"/>
              </a:solidFill>
            </a:endParaRPr>
          </a:p>
          <a:p>
            <a:pPr marL="228600" indent="-228600">
              <a:buFont typeface="+mj-lt"/>
              <a:buAutoNum type="arabicPeriod"/>
              <a:defRPr/>
            </a:pPr>
            <a:r>
              <a:rPr lang="fr-FR" sz="1200" i="1" dirty="0" err="1">
                <a:solidFill>
                  <a:srgbClr val="003300"/>
                </a:solidFill>
              </a:rPr>
              <a:t>Moringa</a:t>
            </a:r>
            <a:r>
              <a:rPr lang="fr-FR" sz="1200" i="1" dirty="0">
                <a:solidFill>
                  <a:srgbClr val="003300"/>
                </a:solidFill>
              </a:rPr>
              <a:t> </a:t>
            </a:r>
            <a:r>
              <a:rPr lang="fr-FR" sz="1200" i="1" dirty="0" err="1">
                <a:solidFill>
                  <a:srgbClr val="003300"/>
                </a:solidFill>
              </a:rPr>
              <a:t>oleifera</a:t>
            </a:r>
            <a:r>
              <a:rPr lang="fr-FR" sz="1200" i="1" dirty="0">
                <a:solidFill>
                  <a:srgbClr val="003300"/>
                </a:solidFill>
              </a:rPr>
              <a:t> </a:t>
            </a:r>
            <a:r>
              <a:rPr lang="fr-FR" sz="1200" dirty="0">
                <a:solidFill>
                  <a:srgbClr val="003300"/>
                </a:solidFill>
              </a:rPr>
              <a:t>/ </a:t>
            </a:r>
            <a:r>
              <a:rPr lang="fr-FR" sz="1200" dirty="0" err="1">
                <a:solidFill>
                  <a:srgbClr val="003300"/>
                </a:solidFill>
              </a:rPr>
              <a:t>neverdié</a:t>
            </a:r>
            <a:r>
              <a:rPr lang="fr-FR" sz="1200" dirty="0">
                <a:solidFill>
                  <a:srgbClr val="003300"/>
                </a:solidFill>
              </a:rPr>
              <a:t> </a:t>
            </a:r>
            <a:r>
              <a:rPr lang="fr-FR" sz="1200" dirty="0">
                <a:solidFill>
                  <a:srgbClr val="008000"/>
                </a:solidFill>
              </a:rPr>
              <a:t>($$)</a:t>
            </a:r>
            <a:endParaRPr lang="fr-FR" sz="1200" dirty="0">
              <a:solidFill>
                <a:srgbClr val="003300"/>
              </a:solidFill>
            </a:endParaRPr>
          </a:p>
          <a:p>
            <a:pPr marL="228600" indent="-228600">
              <a:buFont typeface="+mj-lt"/>
              <a:buAutoNum type="arabicPeriod"/>
              <a:defRPr/>
            </a:pPr>
            <a:r>
              <a:rPr lang="fr-FR" sz="1200" i="1" dirty="0">
                <a:solidFill>
                  <a:srgbClr val="003300"/>
                </a:solidFill>
              </a:rPr>
              <a:t>Nauclea </a:t>
            </a:r>
            <a:r>
              <a:rPr lang="fr-FR" sz="1200" i="1" dirty="0" err="1">
                <a:solidFill>
                  <a:srgbClr val="003300"/>
                </a:solidFill>
              </a:rPr>
              <a:t>latifolia</a:t>
            </a:r>
            <a:endParaRPr lang="fr-FR" sz="1200" i="1" dirty="0">
              <a:solidFill>
                <a:srgbClr val="003300"/>
              </a:solidFill>
            </a:endParaRPr>
          </a:p>
          <a:p>
            <a:pPr marL="228600" indent="-228600">
              <a:buFont typeface="+mj-lt"/>
              <a:buAutoNum type="arabicPeriod"/>
              <a:defRPr/>
            </a:pPr>
            <a:r>
              <a:rPr lang="fr-FR" sz="1200" i="1" dirty="0" err="1">
                <a:solidFill>
                  <a:srgbClr val="003300"/>
                </a:solidFill>
              </a:rPr>
              <a:t>Ocinum</a:t>
            </a:r>
            <a:r>
              <a:rPr lang="fr-FR" sz="1200" i="1" dirty="0">
                <a:solidFill>
                  <a:srgbClr val="003300"/>
                </a:solidFill>
              </a:rPr>
              <a:t> </a:t>
            </a:r>
            <a:r>
              <a:rPr lang="fr-FR" sz="1200" i="1" dirty="0" err="1">
                <a:solidFill>
                  <a:srgbClr val="003300"/>
                </a:solidFill>
              </a:rPr>
              <a:t>gratissimum</a:t>
            </a:r>
            <a:r>
              <a:rPr lang="fr-FR" sz="1200" i="1" dirty="0">
                <a:solidFill>
                  <a:srgbClr val="003300"/>
                </a:solidFill>
              </a:rPr>
              <a:t> </a:t>
            </a:r>
            <a:r>
              <a:rPr lang="fr-FR" sz="1200" dirty="0">
                <a:solidFill>
                  <a:srgbClr val="003300"/>
                </a:solidFill>
              </a:rPr>
              <a:t>/ gros basilic </a:t>
            </a:r>
            <a:r>
              <a:rPr lang="fr-FR" sz="1200" dirty="0">
                <a:solidFill>
                  <a:srgbClr val="008000"/>
                </a:solidFill>
              </a:rPr>
              <a:t>($)</a:t>
            </a:r>
            <a:endParaRPr lang="fr-FR" sz="1200" dirty="0">
              <a:solidFill>
                <a:srgbClr val="003300"/>
              </a:solidFill>
            </a:endParaRPr>
          </a:p>
          <a:p>
            <a:pPr marL="228600" indent="-228600">
              <a:buFont typeface="+mj-lt"/>
              <a:buAutoNum type="arabicPeriod"/>
              <a:defRPr/>
            </a:pPr>
            <a:r>
              <a:rPr lang="fr-FR" sz="1200" i="1" dirty="0" err="1">
                <a:solidFill>
                  <a:srgbClr val="003300"/>
                </a:solidFill>
              </a:rPr>
              <a:t>Piliostigma</a:t>
            </a:r>
            <a:r>
              <a:rPr lang="fr-FR" sz="1200" i="1" dirty="0">
                <a:solidFill>
                  <a:srgbClr val="003300"/>
                </a:solidFill>
              </a:rPr>
              <a:t> </a:t>
            </a:r>
            <a:r>
              <a:rPr lang="fr-FR" sz="1200" i="1" dirty="0" err="1">
                <a:solidFill>
                  <a:srgbClr val="003300"/>
                </a:solidFill>
              </a:rPr>
              <a:t>thonningii</a:t>
            </a:r>
            <a:endParaRPr lang="fr-FR" sz="1200" i="1" dirty="0">
              <a:solidFill>
                <a:srgbClr val="003300"/>
              </a:solidFill>
            </a:endParaRPr>
          </a:p>
          <a:p>
            <a:pPr marL="228600" indent="-228600">
              <a:buFont typeface="+mj-lt"/>
              <a:buAutoNum type="arabicPeriod"/>
              <a:defRPr/>
            </a:pPr>
            <a:r>
              <a:rPr lang="fr-FR" sz="1200" i="1" dirty="0">
                <a:solidFill>
                  <a:srgbClr val="003300"/>
                </a:solidFill>
              </a:rPr>
              <a:t>Physalis </a:t>
            </a:r>
            <a:r>
              <a:rPr lang="fr-FR" sz="1200" i="1" dirty="0" err="1">
                <a:solidFill>
                  <a:srgbClr val="003300"/>
                </a:solidFill>
              </a:rPr>
              <a:t>angualata</a:t>
            </a:r>
            <a:r>
              <a:rPr lang="fr-FR" sz="1200" i="1" dirty="0">
                <a:solidFill>
                  <a:srgbClr val="003300"/>
                </a:solidFill>
              </a:rPr>
              <a:t> </a:t>
            </a:r>
            <a:r>
              <a:rPr lang="fr-FR" sz="1200" dirty="0">
                <a:solidFill>
                  <a:srgbClr val="003300"/>
                </a:solidFill>
              </a:rPr>
              <a:t>/ tomate sauvage</a:t>
            </a:r>
          </a:p>
          <a:p>
            <a:pPr marL="228600" indent="-228600">
              <a:buFont typeface="+mj-lt"/>
              <a:buAutoNum type="arabicPeriod"/>
              <a:defRPr/>
            </a:pPr>
            <a:r>
              <a:rPr lang="fr-FR" sz="1200" i="1" dirty="0">
                <a:solidFill>
                  <a:srgbClr val="003300"/>
                </a:solidFill>
              </a:rPr>
              <a:t>Spondias mombin </a:t>
            </a:r>
            <a:r>
              <a:rPr lang="fr-FR" sz="1200" dirty="0">
                <a:solidFill>
                  <a:srgbClr val="003300"/>
                </a:solidFill>
              </a:rPr>
              <a:t>/ prunier mombin </a:t>
            </a:r>
            <a:r>
              <a:rPr lang="fr-FR" sz="1200" dirty="0">
                <a:solidFill>
                  <a:srgbClr val="008000"/>
                </a:solidFill>
              </a:rPr>
              <a:t>($)</a:t>
            </a:r>
          </a:p>
          <a:p>
            <a:pPr marL="228600" indent="-228600">
              <a:buFont typeface="+mj-lt"/>
              <a:buAutoNum type="arabicPeriod"/>
              <a:defRPr/>
            </a:pPr>
            <a:r>
              <a:rPr lang="fr-FR" sz="1200" i="1" dirty="0" err="1">
                <a:solidFill>
                  <a:srgbClr val="003300"/>
                </a:solidFill>
              </a:rPr>
              <a:t>Xylopia</a:t>
            </a:r>
            <a:r>
              <a:rPr lang="fr-FR" sz="1200" i="1" dirty="0">
                <a:solidFill>
                  <a:srgbClr val="003300"/>
                </a:solidFill>
              </a:rPr>
              <a:t> </a:t>
            </a:r>
            <a:r>
              <a:rPr lang="fr-FR" sz="1200" i="1" dirty="0" err="1">
                <a:solidFill>
                  <a:srgbClr val="003300"/>
                </a:solidFill>
              </a:rPr>
              <a:t>aethiopica</a:t>
            </a:r>
            <a:r>
              <a:rPr lang="fr-FR" sz="1200" i="1" dirty="0">
                <a:solidFill>
                  <a:srgbClr val="003300"/>
                </a:solidFill>
              </a:rPr>
              <a:t> </a:t>
            </a:r>
            <a:r>
              <a:rPr lang="fr-FR" sz="1200" dirty="0">
                <a:solidFill>
                  <a:srgbClr val="003300"/>
                </a:solidFill>
              </a:rPr>
              <a:t>/ poivrier de Guinée </a:t>
            </a:r>
            <a:r>
              <a:rPr lang="fr-FR" sz="1200" dirty="0">
                <a:solidFill>
                  <a:srgbClr val="008000"/>
                </a:solidFill>
              </a:rPr>
              <a:t>($) </a:t>
            </a:r>
            <a:endParaRPr lang="fr-FR" sz="1200" dirty="0">
              <a:solidFill>
                <a:srgbClr val="003300"/>
              </a:solidFill>
            </a:endParaRPr>
          </a:p>
          <a:p>
            <a:pPr marL="228600" indent="-228600">
              <a:buFont typeface="+mj-lt"/>
              <a:buAutoNum type="arabicPeriod"/>
              <a:defRPr/>
            </a:pPr>
            <a:r>
              <a:rPr lang="fr-FR" sz="1200" i="1" dirty="0">
                <a:solidFill>
                  <a:srgbClr val="003300"/>
                </a:solidFill>
              </a:rPr>
              <a:t>Vernonia</a:t>
            </a:r>
            <a:r>
              <a:rPr lang="fr-FR" sz="1200" dirty="0">
                <a:solidFill>
                  <a:srgbClr val="003300"/>
                </a:solidFill>
              </a:rPr>
              <a:t> / </a:t>
            </a:r>
            <a:r>
              <a:rPr lang="fr-FR" sz="1200" dirty="0" err="1">
                <a:solidFill>
                  <a:srgbClr val="003300"/>
                </a:solidFill>
              </a:rPr>
              <a:t>Vernonie</a:t>
            </a:r>
            <a:r>
              <a:rPr lang="fr-FR" sz="1200" dirty="0">
                <a:solidFill>
                  <a:srgbClr val="003300"/>
                </a:solidFill>
              </a:rPr>
              <a:t> commune </a:t>
            </a:r>
            <a:r>
              <a:rPr lang="fr-FR" sz="1200" dirty="0">
                <a:solidFill>
                  <a:srgbClr val="008000"/>
                </a:solidFill>
              </a:rPr>
              <a:t>($)</a:t>
            </a:r>
            <a:endParaRPr lang="fr-FR" sz="1200" dirty="0">
              <a:solidFill>
                <a:srgbClr val="003300"/>
              </a:solidFill>
            </a:endParaRPr>
          </a:p>
          <a:p>
            <a:pPr>
              <a:defRPr/>
            </a:pPr>
            <a:endParaRPr lang="fr-FR" sz="1200" dirty="0">
              <a:solidFill>
                <a:srgbClr val="003300"/>
              </a:solidFill>
            </a:endParaRPr>
          </a:p>
          <a:p>
            <a:pPr>
              <a:defRPr/>
            </a:pPr>
            <a:r>
              <a:rPr lang="fr-FR" sz="1200" dirty="0">
                <a:solidFill>
                  <a:srgbClr val="003300"/>
                </a:solidFill>
              </a:rPr>
              <a:t>Source : </a:t>
            </a:r>
            <a:r>
              <a:rPr lang="fr-FR" sz="1200" i="1" dirty="0">
                <a:solidFill>
                  <a:srgbClr val="003300"/>
                </a:solidFill>
              </a:rPr>
              <a:t>Pharmacopée vétérinaire</a:t>
            </a:r>
            <a:r>
              <a:rPr lang="fr-FR" sz="1200" dirty="0">
                <a:solidFill>
                  <a:srgbClr val="003300"/>
                </a:solidFill>
              </a:rPr>
              <a:t>, Centre Songhaï &amp; </a:t>
            </a:r>
            <a:r>
              <a:rPr lang="fr-FR" sz="1200" dirty="0" err="1">
                <a:solidFill>
                  <a:srgbClr val="003300"/>
                </a:solidFill>
              </a:rPr>
              <a:t>Danida</a:t>
            </a:r>
            <a:r>
              <a:rPr lang="fr-FR" sz="1200" dirty="0">
                <a:solidFill>
                  <a:srgbClr val="003300"/>
                </a:solidFill>
              </a:rPr>
              <a:t>, 2008.</a:t>
            </a:r>
          </a:p>
        </p:txBody>
      </p:sp>
      <p:pic>
        <p:nvPicPr>
          <p:cNvPr id="55306" name="Imag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95475" y="1093788"/>
            <a:ext cx="1922463"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Imag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775" y="1093788"/>
            <a:ext cx="1712913"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8" name="Imag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35538" y="1093788"/>
            <a:ext cx="13239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9" name="Imag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27250" y="4297363"/>
            <a:ext cx="1884363"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0" name="Imag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3038" y="4297363"/>
            <a:ext cx="1881187"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1" name="Rectangle 4"/>
          <p:cNvSpPr>
            <a:spLocks noChangeArrowheads="1"/>
          </p:cNvSpPr>
          <p:nvPr/>
        </p:nvSpPr>
        <p:spPr bwMode="auto">
          <a:xfrm>
            <a:off x="265113" y="5708650"/>
            <a:ext cx="3746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3300"/>
                </a:solidFill>
              </a:rPr>
              <a:t>Papayer (</a:t>
            </a:r>
            <a:r>
              <a:rPr lang="fr-FR" altLang="fr-FR" sz="1200" i="1">
                <a:solidFill>
                  <a:srgbClr val="003300"/>
                </a:solidFill>
              </a:rPr>
              <a:t>Carica papaya</a:t>
            </a:r>
            <a:r>
              <a:rPr lang="fr-FR" altLang="fr-FR" sz="1200">
                <a:solidFill>
                  <a:srgbClr val="003300"/>
                </a:solidFill>
              </a:rPr>
              <a:t>). Il traiterait troubles gastro-intestinaux (coliques ...), troubles cutanés superficiels, Œdèmes ... Graines et latex vermifuges etc. En usages médico-traditionnels, il traiterait beaucoup de maladies.</a:t>
            </a:r>
          </a:p>
          <a:p>
            <a:pPr algn="ctr" eaLnBrk="1" hangingPunct="1">
              <a:spcBef>
                <a:spcPct val="0"/>
              </a:spcBef>
              <a:buFontTx/>
              <a:buNone/>
            </a:pPr>
            <a:r>
              <a:rPr lang="fr-FR" altLang="fr-FR" sz="1200">
                <a:solidFill>
                  <a:srgbClr val="003300"/>
                </a:solidFill>
              </a:rPr>
              <a:t>Anti-inflammatoire </a:t>
            </a:r>
            <a:r>
              <a:rPr lang="fr-FR" altLang="fr-FR" sz="1200">
                <a:solidFill>
                  <a:srgbClr val="008000"/>
                </a:solidFill>
              </a:rPr>
              <a:t>($)</a:t>
            </a:r>
            <a:r>
              <a:rPr lang="fr-FR" altLang="fr-FR" sz="1200">
                <a:solidFill>
                  <a:srgbClr val="003300"/>
                </a:solidFill>
              </a:rPr>
              <a:t>. Source : </a:t>
            </a:r>
            <a:r>
              <a:rPr lang="fr-FR" altLang="fr-FR" sz="1200">
                <a:solidFill>
                  <a:srgbClr val="003300"/>
                </a:solidFill>
                <a:hlinkClick r:id="rId8"/>
              </a:rPr>
              <a:t>http://fr.wikipedia.org/wiki/Papayer</a:t>
            </a:r>
            <a:r>
              <a:rPr lang="fr-FR" altLang="fr-FR" sz="1200">
                <a:solidFill>
                  <a:srgbClr val="003300"/>
                </a:solidFill>
              </a:rPr>
              <a:t> </a:t>
            </a:r>
          </a:p>
        </p:txBody>
      </p:sp>
      <p:sp>
        <p:nvSpPr>
          <p:cNvPr id="55312" name="Rectangle 4"/>
          <p:cNvSpPr>
            <a:spLocks noChangeArrowheads="1"/>
          </p:cNvSpPr>
          <p:nvPr/>
        </p:nvSpPr>
        <p:spPr bwMode="auto">
          <a:xfrm>
            <a:off x="3943350" y="5597525"/>
            <a:ext cx="3746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3300"/>
                </a:solidFill>
              </a:rPr>
              <a:t>Corossolier (</a:t>
            </a:r>
            <a:r>
              <a:rPr lang="fr-FR" altLang="fr-FR" sz="1200" i="1">
                <a:solidFill>
                  <a:srgbClr val="003300"/>
                </a:solidFill>
              </a:rPr>
              <a:t>Annona muricata</a:t>
            </a:r>
            <a:r>
              <a:rPr lang="fr-FR" altLang="fr-FR" sz="1200">
                <a:solidFill>
                  <a:srgbClr val="003300"/>
                </a:solidFill>
              </a:rPr>
              <a:t>). Somnifère, sédatif, stomachique, antispasmodique. Le cataplasmes de ses feuilles soignerait les coups de soleil. </a:t>
            </a:r>
            <a:r>
              <a:rPr lang="fr-FR" altLang="fr-FR" sz="1200">
                <a:solidFill>
                  <a:srgbClr val="FF0000"/>
                </a:solidFill>
              </a:rPr>
              <a:t>Attention ! Ses graines ou l'infusions répétée de ses feuilles, à cause d'une neurotoxine, provoquerait des syndromes parkinsoniens atypiques. </a:t>
            </a:r>
            <a:r>
              <a:rPr lang="fr-FR" altLang="fr-FR" sz="1200">
                <a:solidFill>
                  <a:srgbClr val="008000"/>
                </a:solidFill>
              </a:rPr>
              <a:t>($)</a:t>
            </a:r>
            <a:endParaRPr lang="fr-FR" altLang="fr-FR" sz="1200">
              <a:solidFill>
                <a:srgbClr val="FF0000"/>
              </a:solidFill>
            </a:endParaRPr>
          </a:p>
        </p:txBody>
      </p:sp>
      <p:pic>
        <p:nvPicPr>
          <p:cNvPr id="55313" name="Image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530975" y="4459288"/>
            <a:ext cx="9398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4" name="Image 1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095875" y="4568825"/>
            <a:ext cx="1371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5" name="Image 1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157663" y="4425950"/>
            <a:ext cx="8763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6" name="Picture 2" descr="toxic-2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838" y="6411913"/>
            <a:ext cx="2571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u numéro de diapositive 1"/>
          <p:cNvSpPr>
            <a:spLocks noGrp="1"/>
          </p:cNvSpPr>
          <p:nvPr>
            <p:ph type="sldNum" sz="quarter" idx="12"/>
          </p:nvPr>
        </p:nvSpPr>
        <p:spPr bwMode="auto">
          <a:xfrm>
            <a:off x="11547475" y="190500"/>
            <a:ext cx="446088" cy="33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AC790E9-404B-483D-A088-38AAF5A86537}" type="slidenum">
              <a:rPr lang="fr-FR" altLang="fr-FR" sz="1200" smtClean="0">
                <a:solidFill>
                  <a:srgbClr val="898989"/>
                </a:solidFill>
              </a:rPr>
              <a:pPr>
                <a:spcBef>
                  <a:spcPct val="0"/>
                </a:spcBef>
                <a:buFontTx/>
                <a:buNone/>
              </a:pPr>
              <a:t>52</a:t>
            </a:fld>
            <a:endParaRPr lang="fr-FR" altLang="fr-FR" sz="1200" smtClean="0">
              <a:solidFill>
                <a:srgbClr val="898989"/>
              </a:solidFill>
            </a:endParaRPr>
          </a:p>
        </p:txBody>
      </p:sp>
      <p:sp>
        <p:nvSpPr>
          <p:cNvPr id="56323" name="WordArt 2"/>
          <p:cNvSpPr>
            <a:spLocks noChangeArrowheads="1" noChangeShapeType="1" noTextEdit="1"/>
          </p:cNvSpPr>
          <p:nvPr/>
        </p:nvSpPr>
        <p:spPr bwMode="auto">
          <a:xfrm>
            <a:off x="296863" y="188913"/>
            <a:ext cx="6878637" cy="341312"/>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56324" name="Rectangle 5"/>
          <p:cNvSpPr>
            <a:spLocks noChangeArrowheads="1"/>
          </p:cNvSpPr>
          <p:nvPr/>
        </p:nvSpPr>
        <p:spPr bwMode="auto">
          <a:xfrm>
            <a:off x="201613" y="735013"/>
            <a:ext cx="11341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rPr>
              <a:t>12) </a:t>
            </a:r>
            <a:r>
              <a:rPr lang="fr-FR" altLang="fr-FR" sz="1800" b="1" u="sng">
                <a:solidFill>
                  <a:srgbClr val="6600CC"/>
                </a:solidFill>
              </a:rPr>
              <a:t>Jardins de plantes médicinales  (suite et fin)</a:t>
            </a:r>
            <a:endParaRPr lang="fr-FR" altLang="fr-FR" sz="1800"/>
          </a:p>
        </p:txBody>
      </p:sp>
      <p:sp>
        <p:nvSpPr>
          <p:cNvPr id="56325" name="ZoneTexte 4"/>
          <p:cNvSpPr txBox="1">
            <a:spLocks noChangeArrowheads="1"/>
          </p:cNvSpPr>
          <p:nvPr/>
        </p:nvSpPr>
        <p:spPr bwMode="auto">
          <a:xfrm>
            <a:off x="7967663" y="387350"/>
            <a:ext cx="3140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800">
                <a:solidFill>
                  <a:srgbClr val="FF0000"/>
                </a:solidFill>
              </a:rPr>
              <a:t>A vérifier. Attention, ces plantes peuvent être toxiques (!).</a:t>
            </a:r>
          </a:p>
        </p:txBody>
      </p:sp>
      <p:pic>
        <p:nvPicPr>
          <p:cNvPr id="56326" name="Picture 2" descr="toxic-2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7663" y="679450"/>
            <a:ext cx="2571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Image 6" descr="Plectranthus amboinic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863" y="1344613"/>
            <a:ext cx="18383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a:spLocks noChangeArrowheads="1"/>
          </p:cNvSpPr>
          <p:nvPr/>
        </p:nvSpPr>
        <p:spPr bwMode="auto">
          <a:xfrm>
            <a:off x="169863" y="3132138"/>
            <a:ext cx="1838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fr-FR" altLang="fr-FR" sz="1200" dirty="0">
                <a:solidFill>
                  <a:schemeClr val="accent6">
                    <a:lumMod val="50000"/>
                  </a:schemeClr>
                </a:solidFill>
              </a:rPr>
              <a:t>Gros thym (</a:t>
            </a:r>
            <a:r>
              <a:rPr lang="fr-FR" altLang="fr-FR" sz="1200" i="1" dirty="0" err="1">
                <a:solidFill>
                  <a:schemeClr val="accent6">
                    <a:lumMod val="50000"/>
                  </a:schemeClr>
                </a:solidFill>
              </a:rPr>
              <a:t>Plectranthus</a:t>
            </a:r>
            <a:r>
              <a:rPr lang="fr-FR" altLang="fr-FR" sz="1200" i="1" dirty="0">
                <a:solidFill>
                  <a:schemeClr val="accent6">
                    <a:lumMod val="50000"/>
                  </a:schemeClr>
                </a:solidFill>
              </a:rPr>
              <a:t> </a:t>
            </a:r>
            <a:r>
              <a:rPr lang="fr-FR" altLang="fr-FR" sz="1200" i="1" dirty="0" err="1">
                <a:solidFill>
                  <a:schemeClr val="accent6">
                    <a:lumMod val="50000"/>
                  </a:schemeClr>
                </a:solidFill>
              </a:rPr>
              <a:t>amboinicus</a:t>
            </a:r>
            <a:r>
              <a:rPr lang="fr-FR" altLang="fr-FR" sz="1200" dirty="0" smtClean="0">
                <a:solidFill>
                  <a:schemeClr val="accent6">
                    <a:lumMod val="50000"/>
                  </a:schemeClr>
                </a:solidFill>
              </a:rPr>
              <a:t>) (</a:t>
            </a:r>
            <a:r>
              <a:rPr lang="fr-FR" altLang="fr-FR" sz="1200" dirty="0">
                <a:solidFill>
                  <a:schemeClr val="accent6">
                    <a:lumMod val="50000"/>
                  </a:schemeClr>
                </a:solidFill>
              </a:rPr>
              <a:t>ingrédient dans les farces de viande et de volaille</a:t>
            </a:r>
            <a:r>
              <a:rPr lang="fr-FR" altLang="fr-FR" sz="1200" dirty="0" smtClean="0">
                <a:solidFill>
                  <a:schemeClr val="accent6">
                    <a:lumMod val="50000"/>
                  </a:schemeClr>
                </a:solidFill>
              </a:rPr>
              <a:t>). </a:t>
            </a:r>
            <a:r>
              <a:rPr lang="fr-FR" altLang="fr-FR" sz="1200" dirty="0">
                <a:solidFill>
                  <a:srgbClr val="008000"/>
                </a:solidFill>
              </a:rPr>
              <a:t>($)</a:t>
            </a:r>
            <a:endParaRPr lang="fr-FR" altLang="fr-FR" sz="1200" dirty="0">
              <a:solidFill>
                <a:schemeClr val="accent6">
                  <a:lumMod val="50000"/>
                </a:schemeClr>
              </a:solidFill>
            </a:endParaRPr>
          </a:p>
        </p:txBody>
      </p:sp>
      <p:sp>
        <p:nvSpPr>
          <p:cNvPr id="9" name="Rectangle 10"/>
          <p:cNvSpPr>
            <a:spLocks noChangeArrowheads="1"/>
          </p:cNvSpPr>
          <p:nvPr/>
        </p:nvSpPr>
        <p:spPr bwMode="auto">
          <a:xfrm>
            <a:off x="4095750" y="3127375"/>
            <a:ext cx="1920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fr-FR" altLang="fr-FR" sz="1200" dirty="0" err="1">
                <a:solidFill>
                  <a:schemeClr val="accent6">
                    <a:lumMod val="50000"/>
                  </a:schemeClr>
                </a:solidFill>
              </a:rPr>
              <a:t>Sisho</a:t>
            </a:r>
            <a:r>
              <a:rPr lang="fr-FR" altLang="fr-FR" sz="1200" dirty="0">
                <a:solidFill>
                  <a:schemeClr val="accent6">
                    <a:lumMod val="50000"/>
                  </a:schemeClr>
                </a:solidFill>
              </a:rPr>
              <a:t> (</a:t>
            </a:r>
            <a:r>
              <a:rPr lang="fr-FR" altLang="fr-FR" sz="1200" i="1" dirty="0" err="1">
                <a:solidFill>
                  <a:schemeClr val="accent6">
                    <a:lumMod val="50000"/>
                  </a:schemeClr>
                </a:solidFill>
              </a:rPr>
              <a:t>Perilla</a:t>
            </a:r>
            <a:r>
              <a:rPr lang="fr-FR" altLang="fr-FR" sz="1200" i="1" dirty="0">
                <a:solidFill>
                  <a:schemeClr val="accent6">
                    <a:lumMod val="50000"/>
                  </a:schemeClr>
                </a:solidFill>
              </a:rPr>
              <a:t> </a:t>
            </a:r>
            <a:r>
              <a:rPr lang="fr-FR" altLang="fr-FR" sz="1200" i="1" dirty="0" err="1">
                <a:solidFill>
                  <a:schemeClr val="accent6">
                    <a:lumMod val="50000"/>
                  </a:schemeClr>
                </a:solidFill>
              </a:rPr>
              <a:t>frutescens</a:t>
            </a:r>
            <a:r>
              <a:rPr lang="fr-FR" altLang="fr-FR" sz="1200" dirty="0" smtClean="0">
                <a:solidFill>
                  <a:schemeClr val="accent6">
                    <a:lumMod val="50000"/>
                  </a:schemeClr>
                </a:solidFill>
              </a:rPr>
              <a:t>)</a:t>
            </a:r>
          </a:p>
          <a:p>
            <a:pPr eaLnBrk="1" hangingPunct="1">
              <a:defRPr/>
            </a:pPr>
            <a:r>
              <a:rPr lang="fr-FR" altLang="fr-FR" sz="1200" dirty="0" smtClean="0">
                <a:solidFill>
                  <a:schemeClr val="accent6">
                    <a:lumMod val="50000"/>
                  </a:schemeClr>
                </a:solidFill>
              </a:rPr>
              <a:t>(</a:t>
            </a:r>
            <a:r>
              <a:rPr lang="fr-FR" altLang="fr-FR" sz="1200" u="sng" dirty="0">
                <a:solidFill>
                  <a:schemeClr val="accent6">
                    <a:lumMod val="50000"/>
                  </a:schemeClr>
                </a:solidFill>
                <a:hlinkClick r:id="rId4" tooltip="Condiment"/>
              </a:rPr>
              <a:t>condiment</a:t>
            </a:r>
            <a:r>
              <a:rPr lang="fr-FR" altLang="fr-FR" sz="1200" dirty="0">
                <a:solidFill>
                  <a:schemeClr val="accent6">
                    <a:lumMod val="50000"/>
                  </a:schemeClr>
                </a:solidFill>
              </a:rPr>
              <a:t> et </a:t>
            </a:r>
            <a:r>
              <a:rPr lang="fr-FR" altLang="fr-FR" sz="1200" u="sng" dirty="0" smtClean="0">
                <a:solidFill>
                  <a:schemeClr val="accent6">
                    <a:lumMod val="50000"/>
                  </a:schemeClr>
                </a:solidFill>
                <a:hlinkClick r:id="rId5" tooltip="Aromate"/>
              </a:rPr>
              <a:t>aromate</a:t>
            </a:r>
            <a:r>
              <a:rPr lang="fr-FR" altLang="fr-FR" sz="1200" dirty="0" smtClean="0">
                <a:solidFill>
                  <a:schemeClr val="accent6">
                    <a:lumMod val="50000"/>
                  </a:schemeClr>
                </a:solidFill>
              </a:rPr>
              <a:t>). </a:t>
            </a:r>
            <a:r>
              <a:rPr lang="fr-FR" altLang="fr-FR" sz="1200" dirty="0">
                <a:solidFill>
                  <a:srgbClr val="008000"/>
                </a:solidFill>
              </a:rPr>
              <a:t>($)</a:t>
            </a:r>
            <a:endParaRPr lang="fr-FR" altLang="fr-FR" sz="1200" dirty="0">
              <a:solidFill>
                <a:schemeClr val="accent6">
                  <a:lumMod val="50000"/>
                </a:schemeClr>
              </a:solidFill>
            </a:endParaRPr>
          </a:p>
        </p:txBody>
      </p:sp>
      <p:sp>
        <p:nvSpPr>
          <p:cNvPr id="10" name="Rectangle 4"/>
          <p:cNvSpPr>
            <a:spLocks noChangeArrowheads="1"/>
          </p:cNvSpPr>
          <p:nvPr/>
        </p:nvSpPr>
        <p:spPr bwMode="auto">
          <a:xfrm>
            <a:off x="473075" y="6269038"/>
            <a:ext cx="2230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fr-FR" altLang="fr-FR" sz="1200" dirty="0" err="1">
                <a:solidFill>
                  <a:schemeClr val="accent6">
                    <a:lumMod val="50000"/>
                  </a:schemeClr>
                </a:solidFill>
              </a:rPr>
              <a:t>Mitsuba</a:t>
            </a:r>
            <a:r>
              <a:rPr lang="fr-FR" altLang="fr-FR" sz="1200" dirty="0">
                <a:solidFill>
                  <a:schemeClr val="accent6">
                    <a:lumMod val="50000"/>
                  </a:schemeClr>
                </a:solidFill>
              </a:rPr>
              <a:t> (</a:t>
            </a:r>
            <a:r>
              <a:rPr lang="fr-FR" altLang="fr-FR" sz="1200" i="1" dirty="0" err="1">
                <a:solidFill>
                  <a:schemeClr val="accent6">
                    <a:lumMod val="50000"/>
                  </a:schemeClr>
                </a:solidFill>
              </a:rPr>
              <a:t>Cryptotaenia</a:t>
            </a:r>
            <a:r>
              <a:rPr lang="fr-FR" altLang="fr-FR" sz="1200" i="1" dirty="0">
                <a:solidFill>
                  <a:schemeClr val="accent6">
                    <a:lumMod val="50000"/>
                  </a:schemeClr>
                </a:solidFill>
              </a:rPr>
              <a:t> </a:t>
            </a:r>
            <a:r>
              <a:rPr lang="fr-FR" altLang="fr-FR" sz="1200" i="1" dirty="0" err="1">
                <a:solidFill>
                  <a:schemeClr val="accent6">
                    <a:lumMod val="50000"/>
                  </a:schemeClr>
                </a:solidFill>
              </a:rPr>
              <a:t>japonica</a:t>
            </a:r>
            <a:r>
              <a:rPr lang="fr-FR" altLang="fr-FR" sz="1200" dirty="0" smtClean="0">
                <a:solidFill>
                  <a:schemeClr val="accent6">
                    <a:lumMod val="50000"/>
                  </a:schemeClr>
                </a:solidFill>
              </a:rPr>
              <a:t>)</a:t>
            </a:r>
          </a:p>
          <a:p>
            <a:pPr algn="ctr" eaLnBrk="1" hangingPunct="1">
              <a:defRPr/>
            </a:pPr>
            <a:r>
              <a:rPr lang="fr-FR" altLang="fr-FR" sz="1200" dirty="0" smtClean="0">
                <a:solidFill>
                  <a:schemeClr val="accent6">
                    <a:lumMod val="50000"/>
                  </a:schemeClr>
                </a:solidFill>
              </a:rPr>
              <a:t>(condiment utilisé en cuisine) </a:t>
            </a:r>
            <a:r>
              <a:rPr lang="fr-FR" altLang="fr-FR" sz="1200" dirty="0">
                <a:solidFill>
                  <a:srgbClr val="008000"/>
                </a:solidFill>
              </a:rPr>
              <a:t>($)</a:t>
            </a:r>
            <a:endParaRPr lang="fr-FR" altLang="fr-FR" sz="1200" dirty="0">
              <a:solidFill>
                <a:schemeClr val="accent6">
                  <a:lumMod val="50000"/>
                </a:schemeClr>
              </a:solidFill>
            </a:endParaRPr>
          </a:p>
        </p:txBody>
      </p:sp>
      <p:pic>
        <p:nvPicPr>
          <p:cNvPr id="56331" name="Image 5" descr="Mitsuba_Cryptotaenia japonica.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2088" y="4211638"/>
            <a:ext cx="2794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2" name="Image 6" descr="Nepeta cataria.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90888" y="4251325"/>
            <a:ext cx="13049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3" name="Image 8" descr="Melittis melissophyllum.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87938" y="4284663"/>
            <a:ext cx="14954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9"/>
          <p:cNvSpPr>
            <a:spLocks noChangeArrowheads="1"/>
          </p:cNvSpPr>
          <p:nvPr/>
        </p:nvSpPr>
        <p:spPr bwMode="auto">
          <a:xfrm>
            <a:off x="4872038" y="6084888"/>
            <a:ext cx="19446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fr-FR" altLang="fr-FR" sz="1200" dirty="0">
                <a:solidFill>
                  <a:schemeClr val="accent6">
                    <a:lumMod val="50000"/>
                  </a:schemeClr>
                </a:solidFill>
              </a:rPr>
              <a:t>Mélitte à feuilles de mélisse </a:t>
            </a:r>
          </a:p>
          <a:p>
            <a:pPr algn="ctr" eaLnBrk="1" hangingPunct="1">
              <a:defRPr/>
            </a:pPr>
            <a:r>
              <a:rPr lang="fr-FR" altLang="fr-FR" sz="1200" dirty="0">
                <a:solidFill>
                  <a:schemeClr val="accent6">
                    <a:lumMod val="50000"/>
                  </a:schemeClr>
                </a:solidFill>
              </a:rPr>
              <a:t>(</a:t>
            </a:r>
            <a:r>
              <a:rPr lang="fr-FR" altLang="fr-FR" sz="1200" i="1" dirty="0" err="1">
                <a:solidFill>
                  <a:schemeClr val="accent6">
                    <a:lumMod val="50000"/>
                  </a:schemeClr>
                </a:solidFill>
              </a:rPr>
              <a:t>Melittis</a:t>
            </a:r>
            <a:r>
              <a:rPr lang="fr-FR" altLang="fr-FR" sz="1200" i="1" dirty="0">
                <a:solidFill>
                  <a:schemeClr val="accent6">
                    <a:lumMod val="50000"/>
                  </a:schemeClr>
                </a:solidFill>
              </a:rPr>
              <a:t> </a:t>
            </a:r>
            <a:r>
              <a:rPr lang="fr-FR" altLang="fr-FR" sz="1200" i="1" dirty="0" err="1">
                <a:solidFill>
                  <a:schemeClr val="accent6">
                    <a:lumMod val="50000"/>
                  </a:schemeClr>
                </a:solidFill>
              </a:rPr>
              <a:t>melissophyllum</a:t>
            </a:r>
            <a:r>
              <a:rPr lang="fr-FR" altLang="fr-FR" sz="1200" dirty="0" smtClean="0">
                <a:solidFill>
                  <a:schemeClr val="accent6">
                    <a:lumMod val="50000"/>
                  </a:schemeClr>
                </a:solidFill>
              </a:rPr>
              <a:t>)</a:t>
            </a:r>
          </a:p>
          <a:p>
            <a:pPr algn="ctr" eaLnBrk="1" hangingPunct="1">
              <a:defRPr/>
            </a:pPr>
            <a:r>
              <a:rPr lang="fr-FR" altLang="fr-FR" sz="1200" dirty="0" smtClean="0">
                <a:solidFill>
                  <a:schemeClr val="accent6">
                    <a:lumMod val="50000"/>
                  </a:schemeClr>
                </a:solidFill>
              </a:rPr>
              <a:t>(aromatique).</a:t>
            </a:r>
            <a:endParaRPr lang="fr-FR" altLang="fr-FR" sz="1200" dirty="0">
              <a:solidFill>
                <a:schemeClr val="accent6">
                  <a:lumMod val="50000"/>
                </a:schemeClr>
              </a:solidFill>
            </a:endParaRPr>
          </a:p>
        </p:txBody>
      </p:sp>
      <p:pic>
        <p:nvPicPr>
          <p:cNvPr id="56335" name="Image 12" descr="Plectranthus montanus.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88163" y="4284663"/>
            <a:ext cx="19240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3"/>
          <p:cNvSpPr>
            <a:spLocks noChangeArrowheads="1"/>
          </p:cNvSpPr>
          <p:nvPr/>
        </p:nvSpPr>
        <p:spPr bwMode="auto">
          <a:xfrm>
            <a:off x="6888163" y="6011863"/>
            <a:ext cx="21463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fr-FR" altLang="fr-FR" sz="1200" dirty="0" err="1">
                <a:solidFill>
                  <a:schemeClr val="accent6">
                    <a:lumMod val="50000"/>
                  </a:schemeClr>
                </a:solidFill>
              </a:rPr>
              <a:t>Plectranthe</a:t>
            </a:r>
            <a:r>
              <a:rPr lang="fr-FR" altLang="fr-FR" sz="1200" dirty="0">
                <a:solidFill>
                  <a:schemeClr val="accent6">
                    <a:lumMod val="50000"/>
                  </a:schemeClr>
                </a:solidFill>
              </a:rPr>
              <a:t> </a:t>
            </a:r>
          </a:p>
          <a:p>
            <a:pPr algn="ctr" eaLnBrk="1" hangingPunct="1">
              <a:defRPr/>
            </a:pPr>
            <a:r>
              <a:rPr lang="fr-FR" altLang="fr-FR" sz="1200" dirty="0">
                <a:solidFill>
                  <a:schemeClr val="accent6">
                    <a:lumMod val="50000"/>
                  </a:schemeClr>
                </a:solidFill>
              </a:rPr>
              <a:t>(</a:t>
            </a:r>
            <a:r>
              <a:rPr lang="fr-FR" altLang="fr-FR" sz="1200" i="1" dirty="0" err="1">
                <a:solidFill>
                  <a:schemeClr val="accent6">
                    <a:lumMod val="50000"/>
                  </a:schemeClr>
                </a:solidFill>
              </a:rPr>
              <a:t>Plectranthus</a:t>
            </a:r>
            <a:r>
              <a:rPr lang="fr-FR" altLang="fr-FR" sz="1200" i="1" dirty="0">
                <a:solidFill>
                  <a:schemeClr val="accent6">
                    <a:lumMod val="50000"/>
                  </a:schemeClr>
                </a:solidFill>
              </a:rPr>
              <a:t> </a:t>
            </a:r>
            <a:r>
              <a:rPr lang="fr-FR" altLang="fr-FR" sz="1200" i="1" dirty="0" err="1">
                <a:solidFill>
                  <a:schemeClr val="accent6">
                    <a:lumMod val="50000"/>
                  </a:schemeClr>
                </a:solidFill>
              </a:rPr>
              <a:t>montanus</a:t>
            </a:r>
            <a:r>
              <a:rPr lang="fr-FR" altLang="fr-FR" sz="1200" dirty="0" smtClean="0">
                <a:solidFill>
                  <a:schemeClr val="accent6">
                    <a:lumMod val="50000"/>
                  </a:schemeClr>
                </a:solidFill>
              </a:rPr>
              <a:t>)</a:t>
            </a:r>
          </a:p>
          <a:p>
            <a:pPr algn="ctr" eaLnBrk="1" hangingPunct="1">
              <a:defRPr/>
            </a:pPr>
            <a:r>
              <a:rPr lang="fr-FR" altLang="fr-FR" sz="1200" dirty="0" smtClean="0">
                <a:solidFill>
                  <a:schemeClr val="accent6">
                    <a:lumMod val="50000"/>
                  </a:schemeClr>
                </a:solidFill>
              </a:rPr>
              <a:t>(feuilles à odeur de camphre et de menthol).</a:t>
            </a:r>
            <a:endParaRPr lang="fr-FR" altLang="fr-FR" sz="1200" dirty="0">
              <a:solidFill>
                <a:schemeClr val="accent6">
                  <a:lumMod val="50000"/>
                </a:schemeClr>
              </a:solidFill>
            </a:endParaRPr>
          </a:p>
        </p:txBody>
      </p:sp>
      <p:pic>
        <p:nvPicPr>
          <p:cNvPr id="56337" name="Image 10" descr="Persicaria odorata.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431213" y="1171575"/>
            <a:ext cx="1839912"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1"/>
          <p:cNvSpPr>
            <a:spLocks noChangeArrowheads="1"/>
          </p:cNvSpPr>
          <p:nvPr/>
        </p:nvSpPr>
        <p:spPr bwMode="auto">
          <a:xfrm>
            <a:off x="8915400" y="2427288"/>
            <a:ext cx="330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fr-FR" altLang="fr-FR" sz="1200" dirty="0" smtClean="0">
                <a:solidFill>
                  <a:schemeClr val="accent6">
                    <a:lumMod val="50000"/>
                  </a:schemeClr>
                </a:solidFill>
              </a:rPr>
              <a:t>↑↗ Renouée odorante, coriandre ou menthe </a:t>
            </a:r>
            <a:r>
              <a:rPr lang="fr-FR" altLang="fr-FR" sz="1200" dirty="0">
                <a:solidFill>
                  <a:schemeClr val="accent6">
                    <a:lumMod val="50000"/>
                  </a:schemeClr>
                </a:solidFill>
              </a:rPr>
              <a:t>vietnamienne </a:t>
            </a:r>
            <a:r>
              <a:rPr lang="fr-FR" altLang="fr-FR" sz="1200" dirty="0" smtClean="0">
                <a:solidFill>
                  <a:schemeClr val="accent6">
                    <a:lumMod val="50000"/>
                  </a:schemeClr>
                </a:solidFill>
              </a:rPr>
              <a:t>(</a:t>
            </a:r>
            <a:r>
              <a:rPr lang="fr-FR" sz="1200" i="1" dirty="0" err="1">
                <a:solidFill>
                  <a:schemeClr val="accent6">
                    <a:lumMod val="50000"/>
                  </a:schemeClr>
                </a:solidFill>
              </a:rPr>
              <a:t>Persicaria</a:t>
            </a:r>
            <a:r>
              <a:rPr lang="fr-FR" sz="1200" i="1" dirty="0">
                <a:solidFill>
                  <a:schemeClr val="accent6">
                    <a:lumMod val="50000"/>
                  </a:schemeClr>
                </a:solidFill>
              </a:rPr>
              <a:t> </a:t>
            </a:r>
            <a:r>
              <a:rPr lang="fr-FR" sz="1200" i="1" dirty="0" err="1">
                <a:solidFill>
                  <a:schemeClr val="accent6">
                    <a:lumMod val="50000"/>
                  </a:schemeClr>
                </a:solidFill>
              </a:rPr>
              <a:t>odorata</a:t>
            </a:r>
            <a:r>
              <a:rPr lang="fr-FR" altLang="fr-FR" sz="1200" dirty="0" smtClean="0">
                <a:solidFill>
                  <a:schemeClr val="accent6">
                    <a:lumMod val="50000"/>
                  </a:schemeClr>
                </a:solidFill>
              </a:rPr>
              <a:t>) (</a:t>
            </a:r>
            <a:r>
              <a:rPr lang="fr-FR" altLang="fr-FR" sz="1200" dirty="0">
                <a:solidFill>
                  <a:schemeClr val="accent6">
                    <a:lumMod val="50000"/>
                  </a:schemeClr>
                </a:solidFill>
              </a:rPr>
              <a:t>feuilles terminales </a:t>
            </a:r>
            <a:r>
              <a:rPr lang="fr-FR" altLang="fr-FR" sz="1200" dirty="0" smtClean="0">
                <a:solidFill>
                  <a:schemeClr val="accent6">
                    <a:lumMod val="50000"/>
                  </a:schemeClr>
                </a:solidFill>
              </a:rPr>
              <a:t>utilisées </a:t>
            </a:r>
            <a:r>
              <a:rPr lang="fr-FR" altLang="fr-FR" sz="1200" dirty="0">
                <a:solidFill>
                  <a:schemeClr val="accent6">
                    <a:lumMod val="50000"/>
                  </a:schemeClr>
                </a:solidFill>
              </a:rPr>
              <a:t>en </a:t>
            </a:r>
            <a:r>
              <a:rPr lang="fr-FR" altLang="fr-FR" sz="1200" dirty="0" smtClean="0">
                <a:solidFill>
                  <a:schemeClr val="accent6">
                    <a:lumMod val="50000"/>
                  </a:schemeClr>
                </a:solidFill>
              </a:rPr>
              <a:t>cuisine _ accompagnant les viandes etc. _ </a:t>
            </a:r>
            <a:r>
              <a:rPr lang="fr-FR" altLang="fr-FR" sz="1200" dirty="0">
                <a:solidFill>
                  <a:schemeClr val="accent6">
                    <a:lumMod val="50000"/>
                  </a:schemeClr>
                </a:solidFill>
              </a:rPr>
              <a:t>et en médecine asiatique</a:t>
            </a:r>
            <a:r>
              <a:rPr lang="fr-FR" altLang="fr-FR" sz="1200" dirty="0" smtClean="0">
                <a:solidFill>
                  <a:schemeClr val="accent6">
                    <a:lumMod val="50000"/>
                  </a:schemeClr>
                </a:solidFill>
              </a:rPr>
              <a:t>). </a:t>
            </a:r>
            <a:r>
              <a:rPr lang="fr-FR" altLang="fr-FR" sz="1200" dirty="0">
                <a:solidFill>
                  <a:srgbClr val="008000"/>
                </a:solidFill>
              </a:rPr>
              <a:t>($)</a:t>
            </a:r>
            <a:endParaRPr lang="fr-FR" altLang="fr-FR" sz="1200" dirty="0">
              <a:solidFill>
                <a:schemeClr val="accent6">
                  <a:lumMod val="50000"/>
                </a:schemeClr>
              </a:solidFill>
            </a:endParaRPr>
          </a:p>
        </p:txBody>
      </p:sp>
      <p:pic>
        <p:nvPicPr>
          <p:cNvPr id="56339" name="Image 14" descr="Monarda didyma.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772650" y="3257550"/>
            <a:ext cx="19050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5"/>
          <p:cNvSpPr>
            <a:spLocks noChangeArrowheads="1"/>
          </p:cNvSpPr>
          <p:nvPr/>
        </p:nvSpPr>
        <p:spPr bwMode="auto">
          <a:xfrm>
            <a:off x="9269413" y="4457700"/>
            <a:ext cx="2965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fr-FR" altLang="fr-FR" sz="1200" dirty="0" err="1">
                <a:solidFill>
                  <a:schemeClr val="accent6">
                    <a:lumMod val="50000"/>
                  </a:schemeClr>
                </a:solidFill>
              </a:rPr>
              <a:t>Monarde</a:t>
            </a:r>
            <a:r>
              <a:rPr lang="fr-FR" altLang="fr-FR" sz="1200" dirty="0">
                <a:solidFill>
                  <a:schemeClr val="accent6">
                    <a:lumMod val="50000"/>
                  </a:schemeClr>
                </a:solidFill>
              </a:rPr>
              <a:t> (</a:t>
            </a:r>
            <a:r>
              <a:rPr lang="fr-FR" altLang="fr-FR" sz="1200" i="1" dirty="0" err="1">
                <a:solidFill>
                  <a:schemeClr val="accent6">
                    <a:lumMod val="50000"/>
                  </a:schemeClr>
                </a:solidFill>
              </a:rPr>
              <a:t>Monarda</a:t>
            </a:r>
            <a:r>
              <a:rPr lang="fr-FR" altLang="fr-FR" sz="1200" i="1" dirty="0">
                <a:solidFill>
                  <a:schemeClr val="accent6">
                    <a:lumMod val="50000"/>
                  </a:schemeClr>
                </a:solidFill>
              </a:rPr>
              <a:t> </a:t>
            </a:r>
            <a:r>
              <a:rPr lang="fr-FR" altLang="fr-FR" sz="1200" i="1" dirty="0" err="1">
                <a:solidFill>
                  <a:schemeClr val="accent6">
                    <a:lumMod val="50000"/>
                  </a:schemeClr>
                </a:solidFill>
              </a:rPr>
              <a:t>didyma</a:t>
            </a:r>
            <a:r>
              <a:rPr lang="fr-FR" altLang="fr-FR" sz="1200" dirty="0" smtClean="0">
                <a:solidFill>
                  <a:schemeClr val="accent6">
                    <a:lumMod val="50000"/>
                  </a:schemeClr>
                </a:solidFill>
              </a:rPr>
              <a:t>)</a:t>
            </a:r>
          </a:p>
          <a:p>
            <a:pPr algn="ctr" eaLnBrk="1" hangingPunct="1">
              <a:defRPr/>
            </a:pPr>
            <a:r>
              <a:rPr lang="fr-FR" altLang="fr-FR" sz="1200" dirty="0" smtClean="0">
                <a:solidFill>
                  <a:schemeClr val="accent6">
                    <a:lumMod val="50000"/>
                  </a:schemeClr>
                </a:solidFill>
              </a:rPr>
              <a:t>(</a:t>
            </a:r>
            <a:r>
              <a:rPr lang="fr-FR" altLang="fr-FR" sz="1200" dirty="0">
                <a:solidFill>
                  <a:schemeClr val="accent6">
                    <a:lumMod val="50000"/>
                  </a:schemeClr>
                </a:solidFill>
              </a:rPr>
              <a:t>plante condimentaire pour ses </a:t>
            </a:r>
            <a:r>
              <a:rPr lang="fr-FR" altLang="fr-FR" sz="1200" dirty="0">
                <a:solidFill>
                  <a:schemeClr val="accent6">
                    <a:lumMod val="50000"/>
                  </a:schemeClr>
                </a:solidFill>
                <a:hlinkClick r:id="rId12" tooltip="Feuille"/>
              </a:rPr>
              <a:t>feuilles</a:t>
            </a:r>
            <a:r>
              <a:rPr lang="fr-FR" altLang="fr-FR" sz="1200" dirty="0">
                <a:solidFill>
                  <a:schemeClr val="accent6">
                    <a:lumMod val="50000"/>
                  </a:schemeClr>
                </a:solidFill>
              </a:rPr>
              <a:t> et ses </a:t>
            </a:r>
            <a:r>
              <a:rPr lang="fr-FR" altLang="fr-FR" sz="1200" u="sng" dirty="0" smtClean="0">
                <a:solidFill>
                  <a:schemeClr val="accent6">
                    <a:lumMod val="50000"/>
                  </a:schemeClr>
                </a:solidFill>
                <a:hlinkClick r:id="rId13" tooltip="Fleur"/>
              </a:rPr>
              <a:t>fleurs</a:t>
            </a:r>
            <a:r>
              <a:rPr lang="fr-FR" altLang="fr-FR" sz="1200" dirty="0" smtClean="0">
                <a:solidFill>
                  <a:schemeClr val="accent6">
                    <a:lumMod val="50000"/>
                  </a:schemeClr>
                </a:solidFill>
              </a:rPr>
              <a:t>, </a:t>
            </a:r>
            <a:r>
              <a:rPr lang="fr-FR" altLang="fr-FR" sz="1200" dirty="0">
                <a:solidFill>
                  <a:schemeClr val="accent6">
                    <a:lumMod val="50000"/>
                  </a:schemeClr>
                </a:solidFill>
              </a:rPr>
              <a:t>antiseptique pour les infections de la peau et des blessures mineures</a:t>
            </a:r>
            <a:r>
              <a:rPr lang="fr-FR" altLang="fr-FR" sz="1200" dirty="0" smtClean="0">
                <a:solidFill>
                  <a:schemeClr val="accent6">
                    <a:lumMod val="50000"/>
                  </a:schemeClr>
                </a:solidFill>
              </a:rPr>
              <a:t>).</a:t>
            </a:r>
            <a:endParaRPr lang="fr-FR" altLang="fr-FR" sz="1200" dirty="0">
              <a:solidFill>
                <a:schemeClr val="accent6">
                  <a:lumMod val="50000"/>
                </a:schemeClr>
              </a:solidFill>
            </a:endParaRPr>
          </a:p>
        </p:txBody>
      </p:sp>
      <p:sp>
        <p:nvSpPr>
          <p:cNvPr id="56341" name="Rectangle 16"/>
          <p:cNvSpPr>
            <a:spLocks noChangeArrowheads="1"/>
          </p:cNvSpPr>
          <p:nvPr/>
        </p:nvSpPr>
        <p:spPr bwMode="auto">
          <a:xfrm>
            <a:off x="10113963" y="6510338"/>
            <a:ext cx="14033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i="1">
                <a:hlinkClick r:id="rId14" tooltip="Monarda citriodora"/>
              </a:rPr>
              <a:t>Monarda citriodora</a:t>
            </a:r>
            <a:endParaRPr lang="fr-FR" altLang="fr-FR" sz="1200" i="1"/>
          </a:p>
        </p:txBody>
      </p:sp>
      <p:pic>
        <p:nvPicPr>
          <p:cNvPr id="56342" name="Image 18" descr="monarda citriodora5.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891713" y="5313363"/>
            <a:ext cx="1665287"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3" name="Image 9" descr="Perilla frutescens.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059238" y="1277938"/>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2"/>
          <p:cNvSpPr>
            <a:spLocks noChangeArrowheads="1"/>
          </p:cNvSpPr>
          <p:nvPr/>
        </p:nvSpPr>
        <p:spPr bwMode="auto">
          <a:xfrm>
            <a:off x="2178050" y="3132138"/>
            <a:ext cx="17430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it-IT" altLang="fr-FR" sz="1200" dirty="0">
                <a:solidFill>
                  <a:schemeClr val="accent6">
                    <a:lumMod val="50000"/>
                  </a:schemeClr>
                </a:solidFill>
              </a:rPr>
              <a:t>Le chan ou </a:t>
            </a:r>
            <a:r>
              <a:rPr lang="it-IT" altLang="fr-FR" sz="1200" dirty="0" smtClean="0">
                <a:solidFill>
                  <a:schemeClr val="accent6">
                    <a:lumMod val="50000"/>
                  </a:schemeClr>
                </a:solidFill>
              </a:rPr>
              <a:t>Guarijio </a:t>
            </a:r>
            <a:r>
              <a:rPr lang="it-IT" altLang="fr-FR" sz="1200" dirty="0">
                <a:solidFill>
                  <a:schemeClr val="accent6">
                    <a:lumMod val="50000"/>
                  </a:schemeClr>
                </a:solidFill>
              </a:rPr>
              <a:t>Conivari </a:t>
            </a:r>
            <a:r>
              <a:rPr lang="it-IT" altLang="fr-FR" sz="1200" dirty="0" smtClean="0">
                <a:solidFill>
                  <a:schemeClr val="accent6">
                    <a:lumMod val="50000"/>
                  </a:schemeClr>
                </a:solidFill>
              </a:rPr>
              <a:t>(</a:t>
            </a:r>
            <a:r>
              <a:rPr lang="it-IT" altLang="fr-FR" sz="1200" i="1" dirty="0">
                <a:solidFill>
                  <a:schemeClr val="accent6">
                    <a:lumMod val="50000"/>
                  </a:schemeClr>
                </a:solidFill>
              </a:rPr>
              <a:t>Hyptis suaveolens</a:t>
            </a:r>
            <a:r>
              <a:rPr lang="it-IT" altLang="fr-FR" sz="1200" dirty="0">
                <a:solidFill>
                  <a:schemeClr val="accent6">
                    <a:lumMod val="50000"/>
                  </a:schemeClr>
                </a:solidFill>
              </a:rPr>
              <a:t>), (</a:t>
            </a:r>
            <a:r>
              <a:rPr lang="it-IT" altLang="fr-FR" sz="1200" dirty="0" smtClean="0">
                <a:solidFill>
                  <a:schemeClr val="accent6">
                    <a:lumMod val="50000"/>
                  </a:schemeClr>
                </a:solidFill>
              </a:rPr>
              <a:t>pour </a:t>
            </a:r>
            <a:r>
              <a:rPr lang="it-IT" altLang="fr-FR" sz="1200" dirty="0">
                <a:solidFill>
                  <a:schemeClr val="accent6">
                    <a:lumMod val="50000"/>
                  </a:schemeClr>
                </a:solidFill>
              </a:rPr>
              <a:t>traiter les </a:t>
            </a:r>
            <a:r>
              <a:rPr lang="it-IT" altLang="fr-FR" sz="1200" dirty="0" smtClean="0">
                <a:solidFill>
                  <a:schemeClr val="accent6">
                    <a:lumMod val="50000"/>
                  </a:schemeClr>
                </a:solidFill>
              </a:rPr>
              <a:t>diarrhées). </a:t>
            </a:r>
            <a:r>
              <a:rPr lang="it-IT" altLang="fr-FR" sz="1200" dirty="0" smtClean="0">
                <a:solidFill>
                  <a:srgbClr val="FF0000"/>
                </a:solidFill>
              </a:rPr>
              <a:t>A vérifier.</a:t>
            </a:r>
            <a:endParaRPr lang="fr-FR" altLang="fr-FR" sz="1200" dirty="0">
              <a:solidFill>
                <a:srgbClr val="FF0000"/>
              </a:solidFill>
            </a:endParaRPr>
          </a:p>
        </p:txBody>
      </p:sp>
      <p:pic>
        <p:nvPicPr>
          <p:cNvPr id="56345" name="Picture 3" descr="C:\Users\LISAN\Pictures\agroforets\Hyptis suaveolens_bis.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78050" y="1284288"/>
            <a:ext cx="17430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0"/>
          <p:cNvSpPr>
            <a:spLocks noChangeArrowheads="1"/>
          </p:cNvSpPr>
          <p:nvPr/>
        </p:nvSpPr>
        <p:spPr bwMode="auto">
          <a:xfrm>
            <a:off x="5778500" y="3306763"/>
            <a:ext cx="3578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fr-FR" altLang="fr-FR" sz="1200" dirty="0" smtClean="0">
                <a:solidFill>
                  <a:schemeClr val="accent6">
                    <a:lumMod val="50000"/>
                  </a:schemeClr>
                </a:solidFill>
              </a:rPr>
              <a:t>↗</a:t>
            </a:r>
            <a:r>
              <a:rPr lang="fr-FR" altLang="fr-FR" sz="1200" dirty="0" err="1" smtClean="0">
                <a:solidFill>
                  <a:schemeClr val="accent6">
                    <a:lumMod val="50000"/>
                  </a:schemeClr>
                </a:solidFill>
              </a:rPr>
              <a:t>Agastache</a:t>
            </a:r>
            <a:r>
              <a:rPr lang="fr-FR" altLang="fr-FR" sz="1200" dirty="0" smtClean="0">
                <a:solidFill>
                  <a:schemeClr val="accent6">
                    <a:lumMod val="50000"/>
                  </a:schemeClr>
                </a:solidFill>
              </a:rPr>
              <a:t> </a:t>
            </a:r>
            <a:r>
              <a:rPr lang="fr-FR" altLang="fr-FR" sz="1200" dirty="0">
                <a:solidFill>
                  <a:schemeClr val="accent6">
                    <a:lumMod val="50000"/>
                  </a:schemeClr>
                </a:solidFill>
              </a:rPr>
              <a:t>fenouil, anis </a:t>
            </a:r>
            <a:r>
              <a:rPr lang="fr-FR" altLang="fr-FR" sz="1200" dirty="0" smtClean="0">
                <a:solidFill>
                  <a:schemeClr val="accent6">
                    <a:lumMod val="50000"/>
                  </a:schemeClr>
                </a:solidFill>
              </a:rPr>
              <a:t>hysope </a:t>
            </a:r>
            <a:r>
              <a:rPr lang="fr-FR" altLang="fr-FR" sz="1200" dirty="0">
                <a:solidFill>
                  <a:schemeClr val="accent6">
                    <a:lumMod val="50000"/>
                  </a:schemeClr>
                </a:solidFill>
              </a:rPr>
              <a:t>(</a:t>
            </a:r>
            <a:r>
              <a:rPr lang="fr-FR" altLang="fr-FR" sz="1200" i="1" dirty="0" err="1">
                <a:solidFill>
                  <a:schemeClr val="accent6">
                    <a:lumMod val="50000"/>
                  </a:schemeClr>
                </a:solidFill>
              </a:rPr>
              <a:t>Agastache</a:t>
            </a:r>
            <a:r>
              <a:rPr lang="fr-FR" altLang="fr-FR" sz="1200" i="1" dirty="0">
                <a:solidFill>
                  <a:schemeClr val="accent6">
                    <a:lumMod val="50000"/>
                  </a:schemeClr>
                </a:solidFill>
              </a:rPr>
              <a:t> </a:t>
            </a:r>
            <a:r>
              <a:rPr lang="fr-FR" altLang="fr-FR" sz="1200" i="1" dirty="0" err="1">
                <a:solidFill>
                  <a:schemeClr val="accent6">
                    <a:lumMod val="50000"/>
                  </a:schemeClr>
                </a:solidFill>
              </a:rPr>
              <a:t>foeniculum</a:t>
            </a:r>
            <a:r>
              <a:rPr lang="fr-FR" altLang="fr-FR" sz="1200" dirty="0">
                <a:solidFill>
                  <a:schemeClr val="accent6">
                    <a:lumMod val="50000"/>
                  </a:schemeClr>
                </a:solidFill>
              </a:rPr>
              <a:t>) (ornementale, aromatique, condimentaire (salades …), plante mellifère (goût d'anis). Thé pour la toux, la fièvre, les blessures, la diarrhée).</a:t>
            </a:r>
          </a:p>
        </p:txBody>
      </p:sp>
      <p:sp>
        <p:nvSpPr>
          <p:cNvPr id="28" name="ZoneTexte 27"/>
          <p:cNvSpPr txBox="1"/>
          <p:nvPr/>
        </p:nvSpPr>
        <p:spPr>
          <a:xfrm>
            <a:off x="3005138" y="5992813"/>
            <a:ext cx="2062162" cy="830262"/>
          </a:xfrm>
          <a:prstGeom prst="rect">
            <a:avLst/>
          </a:prstGeom>
          <a:noFill/>
        </p:spPr>
        <p:txBody>
          <a:bodyPr>
            <a:spAutoFit/>
          </a:bodyPr>
          <a:lstStyle/>
          <a:p>
            <a:pPr algn="ctr">
              <a:defRPr/>
            </a:pPr>
            <a:r>
              <a:rPr lang="fr-FR" sz="1200" dirty="0">
                <a:solidFill>
                  <a:schemeClr val="accent6">
                    <a:lumMod val="50000"/>
                  </a:schemeClr>
                </a:solidFill>
              </a:rPr>
              <a:t>Cataire (</a:t>
            </a:r>
            <a:r>
              <a:rPr lang="fr-FR" sz="1200" i="1" dirty="0">
                <a:solidFill>
                  <a:schemeClr val="accent6">
                    <a:lumMod val="50000"/>
                  </a:schemeClr>
                </a:solidFill>
              </a:rPr>
              <a:t>Nepeta </a:t>
            </a:r>
            <a:r>
              <a:rPr lang="fr-FR" sz="1200" i="1" dirty="0" err="1">
                <a:solidFill>
                  <a:schemeClr val="accent6">
                    <a:lumMod val="50000"/>
                  </a:schemeClr>
                </a:solidFill>
              </a:rPr>
              <a:t>cataria</a:t>
            </a:r>
            <a:r>
              <a:rPr lang="fr-FR" sz="1200" dirty="0">
                <a:solidFill>
                  <a:schemeClr val="accent6">
                    <a:lumMod val="50000"/>
                  </a:schemeClr>
                </a:solidFill>
              </a:rPr>
              <a:t>) (Insecticide,  antispasmodique </a:t>
            </a:r>
          </a:p>
          <a:p>
            <a:pPr algn="ctr">
              <a:defRPr/>
            </a:pPr>
            <a:r>
              <a:rPr lang="fr-FR" sz="1200" dirty="0">
                <a:solidFill>
                  <a:schemeClr val="accent6">
                    <a:lumMod val="50000"/>
                  </a:schemeClr>
                </a:solidFill>
              </a:rPr>
              <a:t>et anti-hystérique).</a:t>
            </a:r>
          </a:p>
        </p:txBody>
      </p:sp>
      <p:pic>
        <p:nvPicPr>
          <p:cNvPr id="56348" name="Image 19" descr="Agastache foeniculum.jp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642100" y="1271588"/>
            <a:ext cx="1539875"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9" name="Image 29"/>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0321925" y="1177925"/>
            <a:ext cx="1830388"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1268239-412C-42C0-A571-141E09B07377}" type="slidenum">
              <a:rPr lang="fr-FR" altLang="fr-FR" sz="1200" smtClean="0">
                <a:solidFill>
                  <a:srgbClr val="898989"/>
                </a:solidFill>
              </a:rPr>
              <a:pPr>
                <a:spcBef>
                  <a:spcPct val="0"/>
                </a:spcBef>
                <a:buFontTx/>
                <a:buNone/>
              </a:pPr>
              <a:t>53</a:t>
            </a:fld>
            <a:endParaRPr lang="fr-FR" altLang="fr-FR" sz="1200" smtClean="0">
              <a:solidFill>
                <a:srgbClr val="898989"/>
              </a:solidFill>
            </a:endParaRPr>
          </a:p>
        </p:txBody>
      </p:sp>
      <p:sp>
        <p:nvSpPr>
          <p:cNvPr id="57347" name="Rectangle 2"/>
          <p:cNvSpPr>
            <a:spLocks noChangeArrowheads="1"/>
          </p:cNvSpPr>
          <p:nvPr/>
        </p:nvSpPr>
        <p:spPr bwMode="auto">
          <a:xfrm>
            <a:off x="198438" y="912813"/>
            <a:ext cx="8785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7030A0"/>
                </a:solidFill>
              </a:rPr>
              <a:t>13) Schéma d'implantation d'une pépinière</a:t>
            </a:r>
          </a:p>
        </p:txBody>
      </p:sp>
      <p:sp>
        <p:nvSpPr>
          <p:cNvPr id="57348" name="WordArt 2"/>
          <p:cNvSpPr>
            <a:spLocks noChangeArrowheads="1" noChangeShapeType="1" noTextEdit="1"/>
          </p:cNvSpPr>
          <p:nvPr/>
        </p:nvSpPr>
        <p:spPr bwMode="auto">
          <a:xfrm>
            <a:off x="1703388" y="188913"/>
            <a:ext cx="8785225" cy="531812"/>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pic>
        <p:nvPicPr>
          <p:cNvPr id="57349" name="Image 5" descr="Schéma d-implantation d-une pépinière_bis_s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1662113"/>
            <a:ext cx="57150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ZoneTexte 6"/>
          <p:cNvSpPr txBox="1">
            <a:spLocks noChangeArrowheads="1"/>
          </p:cNvSpPr>
          <p:nvPr/>
        </p:nvSpPr>
        <p:spPr bwMode="auto">
          <a:xfrm>
            <a:off x="3000375" y="5421313"/>
            <a:ext cx="6264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latin typeface="Arial" panose="020B0604020202020204" pitchFamily="34" charset="0"/>
                <a:cs typeface="Arial" panose="020B0604020202020204" pitchFamily="34" charset="0"/>
              </a:rPr>
              <a:t>Source:  Module 1.0 : Formation des pépiniéristes, Formad environnement, juillet 2010, </a:t>
            </a:r>
          </a:p>
          <a:p>
            <a:pPr algn="ctr" eaLnBrk="1" hangingPunct="1">
              <a:spcBef>
                <a:spcPct val="0"/>
              </a:spcBef>
              <a:buFontTx/>
              <a:buNone/>
            </a:pPr>
            <a:r>
              <a:rPr lang="fr-FR" altLang="fr-FR" sz="1200">
                <a:solidFill>
                  <a:srgbClr val="008000"/>
                </a:solidFill>
                <a:latin typeface="Arial" panose="020B0604020202020204" pitchFamily="34" charset="0"/>
                <a:cs typeface="Arial" panose="020B0604020202020204" pitchFamily="34" charset="0"/>
                <a:hlinkClick r:id="rId3"/>
              </a:rPr>
              <a:t>http://www.formad-environnement.org/pepiniere_reforestation_agroforesterie.pdf</a:t>
            </a:r>
            <a:r>
              <a:rPr lang="fr-FR" altLang="fr-FR" sz="1200">
                <a:solidFill>
                  <a:srgbClr val="008000"/>
                </a:solidFill>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C4F8D34-4A0B-4043-B947-FEA088C1963D}" type="slidenum">
              <a:rPr lang="fr-FR" altLang="fr-FR" sz="1200" smtClean="0">
                <a:solidFill>
                  <a:srgbClr val="898989"/>
                </a:solidFill>
              </a:rPr>
              <a:pPr>
                <a:spcBef>
                  <a:spcPct val="0"/>
                </a:spcBef>
                <a:buFontTx/>
                <a:buNone/>
              </a:pPr>
              <a:t>54</a:t>
            </a:fld>
            <a:endParaRPr lang="fr-FR" altLang="fr-FR" sz="1200" smtClean="0">
              <a:solidFill>
                <a:srgbClr val="898989"/>
              </a:solidFill>
            </a:endParaRPr>
          </a:p>
        </p:txBody>
      </p:sp>
      <p:sp>
        <p:nvSpPr>
          <p:cNvPr id="58371" name="WordArt 2"/>
          <p:cNvSpPr>
            <a:spLocks noChangeArrowheads="1" noChangeShapeType="1" noTextEdit="1"/>
          </p:cNvSpPr>
          <p:nvPr/>
        </p:nvSpPr>
        <p:spPr bwMode="auto">
          <a:xfrm>
            <a:off x="1703388" y="188913"/>
            <a:ext cx="8785225" cy="531812"/>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58372" name="Rectangle 1"/>
          <p:cNvSpPr>
            <a:spLocks noChangeArrowheads="1"/>
          </p:cNvSpPr>
          <p:nvPr/>
        </p:nvSpPr>
        <p:spPr bwMode="auto">
          <a:xfrm>
            <a:off x="192088" y="858838"/>
            <a:ext cx="6678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7030A0"/>
                </a:solidFill>
                <a:latin typeface="Arial" panose="020B0604020202020204" pitchFamily="34" charset="0"/>
                <a:cs typeface="Arial" panose="020B0604020202020204" pitchFamily="34" charset="0"/>
              </a:rPr>
              <a:t>13bis) Devis approximatif pépinière (si terrain gratuit)</a:t>
            </a:r>
            <a:endParaRPr lang="fr-FR" altLang="fr-FR" sz="1800">
              <a:solidFill>
                <a:srgbClr val="7030A0"/>
              </a:solidFill>
              <a:latin typeface="Arial" panose="020B0604020202020204" pitchFamily="34" charset="0"/>
              <a:cs typeface="Arial" panose="020B0604020202020204" pitchFamily="34" charset="0"/>
            </a:endParaRPr>
          </a:p>
        </p:txBody>
      </p:sp>
      <p:sp>
        <p:nvSpPr>
          <p:cNvPr id="58373" name="Rectangle 5"/>
          <p:cNvSpPr>
            <a:spLocks noChangeArrowheads="1"/>
          </p:cNvSpPr>
          <p:nvPr/>
        </p:nvSpPr>
        <p:spPr bwMode="auto">
          <a:xfrm>
            <a:off x="1741488" y="1357313"/>
            <a:ext cx="86407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7030A0"/>
                </a:solidFill>
                <a:latin typeface="Arial" panose="020B0604020202020204" pitchFamily="34" charset="0"/>
                <a:cs typeface="Arial" panose="020B0604020202020204" pitchFamily="34" charset="0"/>
              </a:rPr>
              <a:t>Pépinière 15 m x 15 m 32 planches de 2mx1m, 1 an, 1/3 fumier, 1/3 sable</a:t>
            </a:r>
          </a:p>
        </p:txBody>
      </p:sp>
      <p:graphicFrame>
        <p:nvGraphicFramePr>
          <p:cNvPr id="9" name="Tableau 8"/>
          <p:cNvGraphicFramePr>
            <a:graphicFrameLocks noGrp="1"/>
          </p:cNvGraphicFramePr>
          <p:nvPr/>
        </p:nvGraphicFramePr>
        <p:xfrm>
          <a:off x="2947988" y="1844675"/>
          <a:ext cx="6532562" cy="4081462"/>
        </p:xfrm>
        <a:graphic>
          <a:graphicData uri="http://schemas.openxmlformats.org/drawingml/2006/table">
            <a:tbl>
              <a:tblPr/>
              <a:tblGrid>
                <a:gridCol w="2704130"/>
                <a:gridCol w="1772612"/>
                <a:gridCol w="469171"/>
                <a:gridCol w="568122"/>
                <a:gridCol w="1018527"/>
              </a:tblGrid>
              <a:tr h="371186">
                <a:tc>
                  <a:txBody>
                    <a:bodyPr/>
                    <a:lstStyle/>
                    <a:p>
                      <a:pPr marL="90488" marR="0" lvl="0" indent="0" algn="l" defTabSz="914400" rtl="0" eaLnBrk="0" fontAlgn="base" latinLnBrk="0" hangingPunct="0">
                        <a:lnSpc>
                          <a:spcPts val="1250"/>
                        </a:lnSpc>
                        <a:spcBef>
                          <a:spcPts val="563"/>
                        </a:spcBef>
                        <a:spcAft>
                          <a:spcPts val="50"/>
                        </a:spcAft>
                        <a:buClrTx/>
                        <a:buSzTx/>
                        <a:buFontTx/>
                        <a:buNone/>
                        <a:tabLst/>
                      </a:pPr>
                      <a:endParaRPr kumimoji="0" lang="fr-FR" sz="1000" b="0" i="0" u="none" strike="noStrike" cap="none" normalizeH="0" baseline="0" dirty="0" smtClean="0">
                        <a:ln>
                          <a:noFill/>
                        </a:ln>
                        <a:solidFill>
                          <a:schemeClr val="tx1"/>
                        </a:solidFill>
                        <a:effectLst/>
                        <a:latin typeface="Times New Roman" pitchFamily="18" charset="0"/>
                        <a:cs typeface="Times New Roman" pitchFamily="18" charset="0"/>
                      </a:endParaRPr>
                    </a:p>
                    <a:p>
                      <a:pPr marL="90488" marR="0" lvl="0" indent="0" algn="l" defTabSz="914400" rtl="0" eaLnBrk="1" fontAlgn="base" latinLnBrk="0" hangingPunct="1">
                        <a:lnSpc>
                          <a:spcPct val="115000"/>
                        </a:lnSpc>
                        <a:spcBef>
                          <a:spcPct val="0"/>
                        </a:spcBef>
                        <a:spcAft>
                          <a:spcPct val="0"/>
                        </a:spcAft>
                        <a:buClrTx/>
                        <a:buSzTx/>
                        <a:buFontTx/>
                        <a:buNone/>
                        <a:tabLst/>
                      </a:pPr>
                      <a:r>
                        <a:rPr kumimoji="0" lang="fr-FR" sz="1100" b="0" i="0" u="none" strike="noStrike" cap="none" normalizeH="0" baseline="0" dirty="0" smtClean="0">
                          <a:ln>
                            <a:noFill/>
                          </a:ln>
                          <a:solidFill>
                            <a:srgbClr val="FFFFFF"/>
                          </a:solidFill>
                          <a:effectLst/>
                          <a:latin typeface="Arial Narrow" pitchFamily="34" charset="0"/>
                          <a:cs typeface="Arial" charset="0"/>
                        </a:rPr>
                        <a:t>Activités  / produits</a:t>
                      </a:r>
                      <a:endParaRPr kumimoji="0" lang="fr-FR" sz="1100" b="0" i="0" u="none" strike="noStrike" cap="none" normalizeH="0" baseline="0" dirty="0" smtClean="0">
                        <a:ln>
                          <a:noFill/>
                        </a:ln>
                        <a:solidFill>
                          <a:schemeClr val="tx1"/>
                        </a:solidFill>
                        <a:effectLst/>
                        <a:latin typeface="Calibri" pitchFamily="34" charset="0"/>
                        <a:cs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F3F9E"/>
                    </a:solidFill>
                  </a:tcPr>
                </a:tc>
                <a:tc>
                  <a:txBody>
                    <a:bodyPr/>
                    <a:lstStyle/>
                    <a:p>
                      <a:pPr marL="0" marR="0" lvl="0" indent="0" algn="r" defTabSz="914400" rtl="0" eaLnBrk="0" fontAlgn="base" latinLnBrk="0" hangingPunct="0">
                        <a:lnSpc>
                          <a:spcPts val="1238"/>
                        </a:lnSpc>
                        <a:spcBef>
                          <a:spcPts val="625"/>
                        </a:spcBef>
                        <a:spcAft>
                          <a:spcPct val="0"/>
                        </a:spcAft>
                        <a:buClrTx/>
                        <a:buSzTx/>
                        <a:buFontTx/>
                        <a:buNone/>
                        <a:tabLst/>
                      </a:pPr>
                      <a:r>
                        <a:rPr kumimoji="0" lang="fr-FR" sz="1100" b="0" i="0" u="none" strike="noStrike" cap="none" normalizeH="0" baseline="0" smtClean="0">
                          <a:ln>
                            <a:noFill/>
                          </a:ln>
                          <a:solidFill>
                            <a:srgbClr val="FFFFFF"/>
                          </a:solidFill>
                          <a:effectLst/>
                          <a:latin typeface="Arial Narrow" pitchFamily="34" charset="0"/>
                          <a:ea typeface="Times New Roman" pitchFamily="18" charset="0"/>
                          <a:cs typeface="Arial Narrow" pitchFamily="34" charset="0"/>
                        </a:rPr>
                        <a:t>Nombre</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B6BB5"/>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Narrow" pitchFamily="34" charset="0"/>
                          <a:ea typeface="Times New Roman" pitchFamily="18" charset="0"/>
                          <a:cs typeface="Arial Narrow" pitchFamily="34" charset="0"/>
                        </a:rPr>
                        <a:t>Pu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090C8"/>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Narrow" pitchFamily="34" charset="0"/>
                          <a:ea typeface="Times New Roman" pitchFamily="18" charset="0"/>
                          <a:cs typeface="Arial Narrow" pitchFamily="34" charset="0"/>
                        </a:rPr>
                        <a:t>Prix total</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4A3CF"/>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Arial Narrow" pitchFamily="34" charset="0"/>
                          <a:ea typeface="Times New Roman" pitchFamily="18" charset="0"/>
                          <a:cs typeface="Arial Narrow" pitchFamily="34" charset="0"/>
                        </a:rPr>
                        <a:t>euros</a:t>
                      </a:r>
                    </a:p>
                  </a:txBody>
                  <a:tcPr marL="0" marR="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4A3CF"/>
                    </a:solidFill>
                  </a:tcPr>
                </a:tc>
              </a:tr>
              <a:tr h="189220">
                <a:tc>
                  <a:txBody>
                    <a:bodyPr/>
                    <a:lstStyle/>
                    <a:p>
                      <a:pPr marL="0" marR="0" lvl="0" indent="0" algn="r" defTabSz="914400" rtl="0" eaLnBrk="0" fontAlgn="base" latinLnBrk="0" hangingPunct="0">
                        <a:lnSpc>
                          <a:spcPts val="1250"/>
                        </a:lnSpc>
                        <a:spcBef>
                          <a:spcPct val="0"/>
                        </a:spcBef>
                        <a:spcAft>
                          <a:spcPts val="75"/>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x20cm 25 kg=50 000 pots (1200000 Ar)</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F3F9E"/>
                    </a:solidFill>
                  </a:tcPr>
                </a:tc>
                <a:tc>
                  <a:txBody>
                    <a:bodyPr/>
                    <a:lstStyle/>
                    <a:p>
                      <a:pPr marL="698500" marR="0" lvl="0" indent="0" algn="l" defTabSz="914400" rtl="0" eaLnBrk="0" fontAlgn="base" latinLnBrk="0" hangingPunct="0">
                        <a:lnSpc>
                          <a:spcPts val="1250"/>
                        </a:lnSpc>
                        <a:spcBef>
                          <a:spcPct val="0"/>
                        </a:spcBef>
                        <a:spcAft>
                          <a:spcPts val="75"/>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10000</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B6BB5"/>
                    </a:solidFill>
                  </a:tcPr>
                </a:tc>
                <a:tc>
                  <a:txBody>
                    <a:bodyPr/>
                    <a:lstStyle/>
                    <a:p>
                      <a:pPr marL="0" marR="0" lvl="0" indent="0" algn="r" defTabSz="914400" rtl="0" eaLnBrk="0" fontAlgn="base" latinLnBrk="0" hangingPunct="0">
                        <a:lnSpc>
                          <a:spcPts val="1250"/>
                        </a:lnSpc>
                        <a:spcBef>
                          <a:spcPct val="0"/>
                        </a:spcBef>
                        <a:spcAft>
                          <a:spcPts val="75"/>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24</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180BF"/>
                    </a:solidFill>
                  </a:tcPr>
                </a:tc>
                <a:tc>
                  <a:txBody>
                    <a:bodyPr/>
                    <a:lstStyle/>
                    <a:p>
                      <a:pPr marL="0" marR="0" lvl="0" indent="0" algn="r" defTabSz="914400" rtl="0" eaLnBrk="0" fontAlgn="base" latinLnBrk="0" hangingPunct="0">
                        <a:lnSpc>
                          <a:spcPts val="1250"/>
                        </a:lnSpc>
                        <a:spcBef>
                          <a:spcPct val="0"/>
                        </a:spcBef>
                        <a:spcAft>
                          <a:spcPts val="75"/>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240000</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090C8"/>
                    </a:solidFill>
                  </a:tcPr>
                </a:tc>
                <a:tc>
                  <a:txBody>
                    <a:bodyPr/>
                    <a:lstStyle/>
                    <a:p>
                      <a:pPr marL="0" marR="0" lvl="0" indent="0" algn="r" defTabSz="914400" rtl="0" eaLnBrk="0" fontAlgn="base" latinLnBrk="0" hangingPunct="0">
                        <a:lnSpc>
                          <a:spcPts val="1250"/>
                        </a:lnSpc>
                        <a:spcBef>
                          <a:spcPct val="0"/>
                        </a:spcBef>
                        <a:spcAft>
                          <a:spcPts val="75"/>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83</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4A3CF"/>
                    </a:solidFill>
                  </a:tcPr>
                </a:tc>
              </a:tr>
              <a:tr h="187627">
                <a:tc>
                  <a:txBody>
                    <a:bodyPr/>
                    <a:lstStyle/>
                    <a:p>
                      <a:pPr marL="90488" marR="0" lvl="0" indent="0" algn="l" defTabSz="914400" rtl="0" eaLnBrk="0" fontAlgn="base" latinLnBrk="0" hangingPunct="0">
                        <a:lnSpc>
                          <a:spcPts val="1325"/>
                        </a:lnSpc>
                        <a:spcBef>
                          <a:spcPct val="0"/>
                        </a:spcBef>
                        <a:spcAft>
                          <a:spcPts val="25"/>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I</a:t>
                      </a:r>
                      <a:r>
                        <a:rPr kumimoji="0" lang="fr-FR" sz="1100" b="0" i="0" u="none" strike="noStrike" cap="none" normalizeH="0" baseline="30000" smtClean="0">
                          <a:ln>
                            <a:noFill/>
                          </a:ln>
                          <a:solidFill>
                            <a:srgbClr val="000000"/>
                          </a:solidFill>
                          <a:effectLst/>
                          <a:latin typeface="Arial Narrow" pitchFamily="34" charset="0"/>
                          <a:ea typeface="Times New Roman" pitchFamily="18" charset="0"/>
                          <a:cs typeface="Arial Narrow" pitchFamily="34" charset="0"/>
                        </a:rPr>
                        <a:t>-</a:t>
                      </a: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e'iriplissage 10000 pots (300 pots/jour)</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F3F9E"/>
                    </a:solidFill>
                  </a:tcPr>
                </a:tc>
                <a:tc>
                  <a:txBody>
                    <a:bodyPr/>
                    <a:lstStyle/>
                    <a:p>
                      <a:pPr marL="0" marR="0" lvl="0" indent="0" algn="r" defTabSz="914400" rtl="0" eaLnBrk="0" fontAlgn="base" latinLnBrk="0" hangingPunct="0">
                        <a:lnSpc>
                          <a:spcPts val="1250"/>
                        </a:lnSpc>
                        <a:spcBef>
                          <a:spcPct val="0"/>
                        </a:spcBef>
                        <a:spcAft>
                          <a:spcPts val="38"/>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10 personnes x 3jours</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B6BB5"/>
                    </a:solidFill>
                  </a:tcPr>
                </a:tc>
                <a:tc>
                  <a:txBody>
                    <a:bodyPr/>
                    <a:lstStyle/>
                    <a:p>
                      <a:pPr marL="0" marR="0" lvl="0" indent="0" algn="r" defTabSz="914400" rtl="0" eaLnBrk="0" fontAlgn="base" latinLnBrk="0" hangingPunct="0">
                        <a:lnSpc>
                          <a:spcPts val="1250"/>
                        </a:lnSpc>
                        <a:spcBef>
                          <a:spcPct val="0"/>
                        </a:spcBef>
                        <a:spcAft>
                          <a:spcPts val="38"/>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3000</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180BF"/>
                    </a:solidFill>
                  </a:tcPr>
                </a:tc>
                <a:tc>
                  <a:txBody>
                    <a:bodyPr/>
                    <a:lstStyle/>
                    <a:p>
                      <a:pPr marL="0" marR="0" lvl="0" indent="0" algn="r" defTabSz="914400" rtl="0" eaLnBrk="0" fontAlgn="base" latinLnBrk="0" hangingPunct="0">
                        <a:lnSpc>
                          <a:spcPts val="1250"/>
                        </a:lnSpc>
                        <a:spcBef>
                          <a:spcPct val="0"/>
                        </a:spcBef>
                        <a:spcAft>
                          <a:spcPts val="38"/>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90000</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090C8"/>
                    </a:solidFill>
                  </a:tcPr>
                </a:tc>
                <a:tc>
                  <a:txBody>
                    <a:bodyPr/>
                    <a:lstStyle/>
                    <a:p>
                      <a:pPr marL="0" marR="0" lvl="0" indent="0" algn="r" defTabSz="914400" rtl="0" eaLnBrk="0" fontAlgn="base" latinLnBrk="0" hangingPunct="0">
                        <a:lnSpc>
                          <a:spcPts val="1250"/>
                        </a:lnSpc>
                        <a:spcBef>
                          <a:spcPct val="0"/>
                        </a:spcBef>
                        <a:spcAft>
                          <a:spcPts val="38"/>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31</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4A3CF"/>
                    </a:solidFill>
                  </a:tcPr>
                </a:tc>
              </a:tr>
              <a:tr h="193988">
                <a:tc>
                  <a:txBody>
                    <a:bodyPr/>
                    <a:lstStyle/>
                    <a:p>
                      <a:pPr marL="90488" marR="0" lvl="0" indent="0" algn="l" defTabSz="914400" rtl="0" eaLnBrk="0" fontAlgn="base" latinLnBrk="0" hangingPunct="0">
                        <a:lnSpc>
                          <a:spcPts val="1250"/>
                        </a:lnSpc>
                        <a:spcBef>
                          <a:spcPct val="0"/>
                        </a:spcBef>
                        <a:spcAft>
                          <a:spcPts val="125"/>
                        </a:spcAft>
                        <a:buClrTx/>
                        <a:buSzTx/>
                        <a:buFontTx/>
                        <a:buNone/>
                        <a:tabLst/>
                      </a:pPr>
                      <a:r>
                        <a:rPr kumimoji="0" lang="fr-FR" sz="1100" b="0" i="0" u="none" strike="noStrike" cap="none" normalizeH="0" baseline="0" dirty="0" smtClean="0">
                          <a:ln>
                            <a:noFill/>
                          </a:ln>
                          <a:solidFill>
                            <a:srgbClr val="000000"/>
                          </a:solidFill>
                          <a:effectLst/>
                          <a:latin typeface="Arial Narrow" pitchFamily="34" charset="0"/>
                          <a:ea typeface="Times New Roman" pitchFamily="18" charset="0"/>
                          <a:cs typeface="Arial Narrow" pitchFamily="34" charset="0"/>
                        </a:rPr>
                        <a:t>clôture de gaulette 30 x</a:t>
                      </a:r>
                      <a:r>
                        <a:rPr kumimoji="0" lang="fr-FR" sz="1100" b="0" i="0" u="none" strike="noStrike" cap="none" normalizeH="0" baseline="0" dirty="0" smtClean="0">
                          <a:ln>
                            <a:noFill/>
                          </a:ln>
                          <a:solidFill>
                            <a:srgbClr val="130C43"/>
                          </a:solidFill>
                          <a:effectLst/>
                          <a:latin typeface="Arial Narrow" pitchFamily="34" charset="0"/>
                          <a:ea typeface="Times New Roman" pitchFamily="18" charset="0"/>
                          <a:cs typeface="Arial Narrow" pitchFamily="34" charset="0"/>
                        </a:rPr>
                        <a:t> 1</a:t>
                      </a:r>
                      <a:r>
                        <a:rPr kumimoji="0" lang="fr-FR" sz="1100" b="0" i="0" u="none" strike="noStrike" cap="none" normalizeH="0" baseline="0" dirty="0" smtClean="0">
                          <a:ln>
                            <a:noFill/>
                          </a:ln>
                          <a:solidFill>
                            <a:srgbClr val="000000"/>
                          </a:solidFill>
                          <a:effectLst/>
                          <a:latin typeface="Arial Narrow" pitchFamily="34" charset="0"/>
                          <a:ea typeface="Times New Roman" pitchFamily="18" charset="0"/>
                          <a:cs typeface="Arial Narrow" pitchFamily="34" charset="0"/>
                        </a:rPr>
                        <a:t> m pour 50 m</a:t>
                      </a:r>
                      <a:endParaRPr kumimoji="0" lang="fr-FR" sz="1000" b="0" i="0" u="none" strike="noStrike" cap="none" normalizeH="0" baseline="0" dirty="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F3F9E"/>
                    </a:solidFill>
                  </a:tcPr>
                </a:tc>
                <a:tc>
                  <a:txBody>
                    <a:bodyPr/>
                    <a:lstStyle/>
                    <a:p>
                      <a:pPr marL="698500" marR="0" lvl="0" indent="0" algn="l" defTabSz="914400" rtl="0" eaLnBrk="0" fontAlgn="base" latinLnBrk="0" hangingPunct="0">
                        <a:lnSpc>
                          <a:spcPts val="1250"/>
                        </a:lnSpc>
                        <a:spcBef>
                          <a:spcPct val="0"/>
                        </a:spcBef>
                        <a:spcAft>
                          <a:spcPts val="125"/>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1500</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B6BB5"/>
                    </a:solidFill>
                  </a:tcPr>
                </a:tc>
                <a:tc>
                  <a:txBody>
                    <a:bodyPr/>
                    <a:lstStyle/>
                    <a:p>
                      <a:pPr marL="0" marR="0" lvl="0" indent="0" algn="r" defTabSz="914400" rtl="0" eaLnBrk="0" fontAlgn="base" latinLnBrk="0" hangingPunct="0">
                        <a:lnSpc>
                          <a:spcPts val="1250"/>
                        </a:lnSpc>
                        <a:spcBef>
                          <a:spcPct val="0"/>
                        </a:spcBef>
                        <a:spcAft>
                          <a:spcPts val="125"/>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100</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090C8"/>
                    </a:solidFill>
                  </a:tcPr>
                </a:tc>
                <a:tc>
                  <a:txBody>
                    <a:bodyPr/>
                    <a:lstStyle/>
                    <a:p>
                      <a:pPr marL="0" marR="0" lvl="0" indent="0" algn="r" defTabSz="914400" rtl="0" eaLnBrk="0" fontAlgn="base" latinLnBrk="0" hangingPunct="0">
                        <a:lnSpc>
                          <a:spcPts val="1250"/>
                        </a:lnSpc>
                        <a:spcBef>
                          <a:spcPct val="0"/>
                        </a:spcBef>
                        <a:spcAft>
                          <a:spcPts val="125"/>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150000</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090C8"/>
                    </a:solidFill>
                  </a:tcPr>
                </a:tc>
                <a:tc>
                  <a:txBody>
                    <a:bodyPr/>
                    <a:lstStyle/>
                    <a:p>
                      <a:pPr marL="0" marR="0" lvl="0" indent="0" algn="r" defTabSz="914400" rtl="0" eaLnBrk="0" fontAlgn="base" latinLnBrk="0" hangingPunct="0">
                        <a:lnSpc>
                          <a:spcPts val="1250"/>
                        </a:lnSpc>
                        <a:spcBef>
                          <a:spcPct val="0"/>
                        </a:spcBef>
                        <a:spcAft>
                          <a:spcPts val="125"/>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52</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4A3CF"/>
                    </a:solidFill>
                  </a:tcPr>
                </a:tc>
              </a:tr>
              <a:tr h="189220">
                <a:tc>
                  <a:txBody>
                    <a:bodyPr/>
                    <a:lstStyle/>
                    <a:p>
                      <a:pPr marL="90488" marR="0" lvl="0" indent="0" algn="l" defTabSz="914400" rtl="0" eaLnBrk="0" fontAlgn="base" latinLnBrk="0" hangingPunct="0">
                        <a:lnSpc>
                          <a:spcPts val="1250"/>
                        </a:lnSpc>
                        <a:spcBef>
                          <a:spcPct val="0"/>
                        </a:spcBef>
                        <a:spcAft>
                          <a:spcPts val="163"/>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Installation clôture</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353A8"/>
                    </a:solidFill>
                  </a:tcPr>
                </a:tc>
                <a:tc>
                  <a:txBody>
                    <a:bodyPr/>
                    <a:lstStyle/>
                    <a:p>
                      <a:pPr marL="812800" marR="0" lvl="0" indent="0" algn="l" defTabSz="914400" rtl="0" eaLnBrk="0" fontAlgn="base" latinLnBrk="0" hangingPunct="0">
                        <a:lnSpc>
                          <a:spcPts val="1250"/>
                        </a:lnSpc>
                        <a:spcBef>
                          <a:spcPct val="0"/>
                        </a:spcBef>
                        <a:spcAft>
                          <a:spcPts val="163"/>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4</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180BF"/>
                    </a:solidFill>
                  </a:tcPr>
                </a:tc>
                <a:tc>
                  <a:txBody>
                    <a:bodyPr/>
                    <a:lstStyle/>
                    <a:p>
                      <a:pPr marL="0" marR="0" lvl="0" indent="0" algn="r" defTabSz="914400" rtl="0" eaLnBrk="0" fontAlgn="base" latinLnBrk="0" hangingPunct="0">
                        <a:lnSpc>
                          <a:spcPts val="1250"/>
                        </a:lnSpc>
                        <a:spcBef>
                          <a:spcPct val="0"/>
                        </a:spcBef>
                        <a:spcAft>
                          <a:spcPts val="163"/>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3000</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090C8"/>
                    </a:solidFill>
                  </a:tcPr>
                </a:tc>
                <a:tc>
                  <a:txBody>
                    <a:bodyPr/>
                    <a:lstStyle/>
                    <a:p>
                      <a:pPr marL="0" marR="0" lvl="0" indent="0" algn="r" defTabSz="914400" rtl="0" eaLnBrk="0" fontAlgn="base" latinLnBrk="0" hangingPunct="0">
                        <a:lnSpc>
                          <a:spcPts val="1250"/>
                        </a:lnSpc>
                        <a:spcBef>
                          <a:spcPct val="0"/>
                        </a:spcBef>
                        <a:spcAft>
                          <a:spcPts val="163"/>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12000</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4A3CF"/>
                    </a:solidFill>
                  </a:tcPr>
                </a:tc>
                <a:tc>
                  <a:txBody>
                    <a:bodyPr/>
                    <a:lstStyle/>
                    <a:p>
                      <a:pPr marL="0" marR="0" lvl="0" indent="0" algn="r" defTabSz="914400" rtl="0" eaLnBrk="0" fontAlgn="base" latinLnBrk="0" hangingPunct="0">
                        <a:lnSpc>
                          <a:spcPts val="1250"/>
                        </a:lnSpc>
                        <a:spcBef>
                          <a:spcPct val="0"/>
                        </a:spcBef>
                        <a:spcAft>
                          <a:spcPts val="163"/>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4</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4A3CF"/>
                    </a:solidFill>
                  </a:tcPr>
                </a:tc>
              </a:tr>
              <a:tr h="189220">
                <a:tc>
                  <a:txBody>
                    <a:bodyPr/>
                    <a:lstStyle/>
                    <a:p>
                      <a:pPr marL="90488" marR="0" lvl="0" indent="0" algn="l" defTabSz="914400" rtl="0" eaLnBrk="0" fontAlgn="base" latinLnBrk="0" hangingPunct="0">
                        <a:lnSpc>
                          <a:spcPts val="1250"/>
                        </a:lnSpc>
                        <a:spcBef>
                          <a:spcPct val="0"/>
                        </a:spcBef>
                        <a:spcAft>
                          <a:spcPts val="50"/>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puits</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353A8"/>
                    </a:solidFill>
                  </a:tcPr>
                </a:tc>
                <a:tc>
                  <a:txBody>
                    <a:bodyPr/>
                    <a:lstStyle/>
                    <a:p>
                      <a:pPr marL="812800" marR="0" lvl="0" indent="0" algn="l" defTabSz="914400" rtl="0" eaLnBrk="0" fontAlgn="base" latinLnBrk="0" hangingPunct="0">
                        <a:lnSpc>
                          <a:spcPts val="1250"/>
                        </a:lnSpc>
                        <a:spcBef>
                          <a:spcPct val="0"/>
                        </a:spcBef>
                        <a:spcAft>
                          <a:spcPts val="63"/>
                        </a:spcAft>
                        <a:buClrTx/>
                        <a:buSzTx/>
                        <a:buFontTx/>
                        <a:buNone/>
                        <a:tabLst/>
                      </a:pPr>
                      <a:r>
                        <a:rPr kumimoji="0" lang="fr-FR" sz="1100" b="0" i="0" u="none" strike="noStrike" cap="none" normalizeH="0" baseline="0" dirty="0" smtClean="0">
                          <a:ln>
                            <a:noFill/>
                          </a:ln>
                          <a:solidFill>
                            <a:srgbClr val="000000"/>
                          </a:solidFill>
                          <a:effectLst/>
                          <a:latin typeface="Arial Narrow" pitchFamily="34" charset="0"/>
                          <a:ea typeface="Times New Roman" pitchFamily="18" charset="0"/>
                          <a:cs typeface="Arial Narrow" pitchFamily="34" charset="0"/>
                        </a:rPr>
                        <a:t>1</a:t>
                      </a:r>
                      <a:endParaRPr kumimoji="0" lang="fr-FR" sz="1000" b="0" i="0" u="none" strike="noStrike" cap="none" normalizeH="0" baseline="0" dirty="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180BF"/>
                    </a:solidFill>
                  </a:tcPr>
                </a:tc>
                <a:tc>
                  <a:txBody>
                    <a:bodyPr/>
                    <a:lstStyle/>
                    <a:p>
                      <a:pPr marL="0" marR="0" lvl="0" indent="0" algn="r" defTabSz="914400" rtl="0" eaLnBrk="0" fontAlgn="base" latinLnBrk="0" hangingPunct="0">
                        <a:lnSpc>
                          <a:spcPts val="1250"/>
                        </a:lnSpc>
                        <a:spcBef>
                          <a:spcPct val="0"/>
                        </a:spcBef>
                        <a:spcAft>
                          <a:spcPts val="63"/>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30000</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090C8"/>
                    </a:solidFill>
                  </a:tcPr>
                </a:tc>
                <a:tc>
                  <a:txBody>
                    <a:bodyPr/>
                    <a:lstStyle/>
                    <a:p>
                      <a:pPr marL="0" marR="0" lvl="0" indent="0" algn="r" defTabSz="914400" rtl="0" eaLnBrk="0" fontAlgn="base" latinLnBrk="0" hangingPunct="0">
                        <a:lnSpc>
                          <a:spcPts val="1250"/>
                        </a:lnSpc>
                        <a:spcBef>
                          <a:spcPct val="0"/>
                        </a:spcBef>
                        <a:spcAft>
                          <a:spcPts val="63"/>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30000</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4A3CF"/>
                    </a:solidFill>
                  </a:tcPr>
                </a:tc>
                <a:tc>
                  <a:txBody>
                    <a:bodyPr/>
                    <a:lstStyle/>
                    <a:p>
                      <a:pPr marL="0" marR="0" lvl="0" indent="0" algn="r" defTabSz="914400" rtl="0" eaLnBrk="0" fontAlgn="base" latinLnBrk="0" hangingPunct="0">
                        <a:lnSpc>
                          <a:spcPts val="1250"/>
                        </a:lnSpc>
                        <a:spcBef>
                          <a:spcPct val="0"/>
                        </a:spcBef>
                        <a:spcAft>
                          <a:spcPts val="63"/>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10</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4A3CF"/>
                    </a:solidFill>
                  </a:tcPr>
                </a:tc>
              </a:tr>
              <a:tr h="187627">
                <a:tc>
                  <a:txBody>
                    <a:bodyPr/>
                    <a:lstStyle/>
                    <a:p>
                      <a:pPr marL="90488" marR="0" lvl="0" indent="0" algn="l" defTabSz="914400" rtl="0" eaLnBrk="0" fontAlgn="base" latinLnBrk="0" hangingPunct="0">
                        <a:lnSpc>
                          <a:spcPts val="1250"/>
                        </a:lnSpc>
                        <a:spcBef>
                          <a:spcPct val="0"/>
                        </a:spcBef>
                        <a:spcAft>
                          <a:spcPts val="75"/>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fût pour le puits</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353A8"/>
                    </a:solidFill>
                  </a:tcPr>
                </a:tc>
                <a:tc>
                  <a:txBody>
                    <a:bodyPr/>
                    <a:lstStyle/>
                    <a:p>
                      <a:pPr marL="812800" marR="0" lvl="0" indent="0" algn="l" defTabSz="914400" rtl="0" eaLnBrk="0" fontAlgn="base" latinLnBrk="0" hangingPunct="0">
                        <a:lnSpc>
                          <a:spcPts val="1250"/>
                        </a:lnSpc>
                        <a:spcBef>
                          <a:spcPct val="0"/>
                        </a:spcBef>
                        <a:spcAft>
                          <a:spcPts val="88"/>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2</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180BF"/>
                    </a:solidFill>
                  </a:tcPr>
                </a:tc>
                <a:tc>
                  <a:txBody>
                    <a:bodyPr/>
                    <a:lstStyle/>
                    <a:p>
                      <a:pPr marL="0" marR="0" lvl="0" indent="0" algn="r" defTabSz="914400" rtl="0" eaLnBrk="0" fontAlgn="base" latinLnBrk="0" hangingPunct="0">
                        <a:lnSpc>
                          <a:spcPts val="1250"/>
                        </a:lnSpc>
                        <a:spcBef>
                          <a:spcPct val="0"/>
                        </a:spcBef>
                        <a:spcAft>
                          <a:spcPts val="88"/>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10000</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090C8"/>
                    </a:solidFill>
                  </a:tcPr>
                </a:tc>
                <a:tc>
                  <a:txBody>
                    <a:bodyPr/>
                    <a:lstStyle/>
                    <a:p>
                      <a:pPr marL="0" marR="0" lvl="0" indent="0" algn="r" defTabSz="914400" rtl="0" eaLnBrk="0" fontAlgn="base" latinLnBrk="0" hangingPunct="0">
                        <a:lnSpc>
                          <a:spcPts val="1250"/>
                        </a:lnSpc>
                        <a:spcBef>
                          <a:spcPct val="0"/>
                        </a:spcBef>
                        <a:spcAft>
                          <a:spcPts val="88"/>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20000</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4A3CF"/>
                    </a:solidFill>
                  </a:tcPr>
                </a:tc>
                <a:tc>
                  <a:txBody>
                    <a:bodyPr/>
                    <a:lstStyle/>
                    <a:p>
                      <a:pPr marL="0" marR="0" lvl="0" indent="0" algn="r" defTabSz="914400" rtl="0" eaLnBrk="0" fontAlgn="base" latinLnBrk="0" hangingPunct="0">
                        <a:lnSpc>
                          <a:spcPts val="1250"/>
                        </a:lnSpc>
                        <a:spcBef>
                          <a:spcPct val="0"/>
                        </a:spcBef>
                        <a:spcAft>
                          <a:spcPts val="88"/>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7</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B8DB"/>
                    </a:solidFill>
                  </a:tcPr>
                </a:tc>
              </a:tr>
              <a:tr h="189220">
                <a:tc>
                  <a:txBody>
                    <a:bodyPr/>
                    <a:lstStyle/>
                    <a:p>
                      <a:pPr marL="90488" marR="0" lvl="0" indent="0" algn="l" defTabSz="914400" rtl="0" eaLnBrk="0" fontAlgn="base" latinLnBrk="0" hangingPunct="0">
                        <a:lnSpc>
                          <a:spcPts val="1250"/>
                        </a:lnSpc>
                        <a:spcBef>
                          <a:spcPct val="0"/>
                        </a:spcBef>
                        <a:spcAft>
                          <a:spcPts val="100"/>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arrosoir plastique 15</a:t>
                      </a:r>
                      <a:r>
                        <a:rPr kumimoji="0" lang="fr-FR" sz="1100" b="0" i="0" u="none" strike="noStrike" cap="none" normalizeH="0" baseline="0" smtClean="0">
                          <a:ln>
                            <a:noFill/>
                          </a:ln>
                          <a:solidFill>
                            <a:srgbClr val="130C43"/>
                          </a:solidFill>
                          <a:effectLst/>
                          <a:latin typeface="Arial Narrow" pitchFamily="34" charset="0"/>
                          <a:ea typeface="Times New Roman" pitchFamily="18" charset="0"/>
                          <a:cs typeface="Arial Narrow" pitchFamily="34" charset="0"/>
                        </a:rPr>
                        <a:t> I</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353A8"/>
                    </a:solidFill>
                  </a:tcPr>
                </a:tc>
                <a:tc>
                  <a:txBody>
                    <a:bodyPr/>
                    <a:lstStyle/>
                    <a:p>
                      <a:pPr marL="812800" marR="0" lvl="0" indent="0" algn="l" defTabSz="914400" rtl="0" eaLnBrk="0" fontAlgn="base" latinLnBrk="0" hangingPunct="0">
                        <a:lnSpc>
                          <a:spcPts val="1250"/>
                        </a:lnSpc>
                        <a:spcBef>
                          <a:spcPct val="0"/>
                        </a:spcBef>
                        <a:spcAft>
                          <a:spcPts val="100"/>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2</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180BF"/>
                    </a:solidFill>
                  </a:tcPr>
                </a:tc>
                <a:tc>
                  <a:txBody>
                    <a:bodyPr/>
                    <a:lstStyle/>
                    <a:p>
                      <a:pPr marL="0" marR="0" lvl="0" indent="0" algn="r" defTabSz="914400" rtl="0" eaLnBrk="0" fontAlgn="base" latinLnBrk="0" hangingPunct="0">
                        <a:lnSpc>
                          <a:spcPts val="1250"/>
                        </a:lnSpc>
                        <a:spcBef>
                          <a:spcPct val="0"/>
                        </a:spcBef>
                        <a:spcAft>
                          <a:spcPts val="100"/>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9000</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4A3CF"/>
                    </a:solidFill>
                  </a:tcPr>
                </a:tc>
                <a:tc>
                  <a:txBody>
                    <a:bodyPr/>
                    <a:lstStyle/>
                    <a:p>
                      <a:pPr marL="0" marR="0" lvl="0" indent="0" algn="r" defTabSz="914400" rtl="0" eaLnBrk="0" fontAlgn="base" latinLnBrk="0" hangingPunct="0">
                        <a:lnSpc>
                          <a:spcPts val="1250"/>
                        </a:lnSpc>
                        <a:spcBef>
                          <a:spcPct val="0"/>
                        </a:spcBef>
                        <a:spcAft>
                          <a:spcPts val="100"/>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18000</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4A3CF"/>
                    </a:solidFill>
                  </a:tcPr>
                </a:tc>
                <a:tc>
                  <a:txBody>
                    <a:bodyPr/>
                    <a:lstStyle/>
                    <a:p>
                      <a:pPr marL="0" marR="0" lvl="0" indent="0" algn="r" defTabSz="914400" rtl="0" eaLnBrk="0" fontAlgn="base" latinLnBrk="0" hangingPunct="0">
                        <a:lnSpc>
                          <a:spcPts val="1250"/>
                        </a:lnSpc>
                        <a:spcBef>
                          <a:spcPct val="0"/>
                        </a:spcBef>
                        <a:spcAft>
                          <a:spcPts val="100"/>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6</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B8DB"/>
                    </a:solidFill>
                  </a:tcPr>
                </a:tc>
              </a:tr>
              <a:tr h="187627">
                <a:tc>
                  <a:txBody>
                    <a:bodyPr/>
                    <a:lstStyle/>
                    <a:p>
                      <a:pPr marL="90488" marR="0" lvl="0" indent="0" algn="l" defTabSz="914400" rtl="0" eaLnBrk="0" fontAlgn="base" latinLnBrk="0" hangingPunct="0">
                        <a:lnSpc>
                          <a:spcPts val="1250"/>
                        </a:lnSpc>
                        <a:spcBef>
                          <a:spcPct val="0"/>
                        </a:spcBef>
                        <a:spcAft>
                          <a:spcPts val="63"/>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pelle</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353A8"/>
                    </a:solidFill>
                  </a:tcPr>
                </a:tc>
                <a:tc>
                  <a:txBody>
                    <a:bodyPr/>
                    <a:lstStyle/>
                    <a:p>
                      <a:pPr marL="812800" marR="0" lvl="0" indent="0" algn="l" defTabSz="914400" rtl="0" eaLnBrk="0" fontAlgn="base" latinLnBrk="0" hangingPunct="0">
                        <a:lnSpc>
                          <a:spcPts val="1250"/>
                        </a:lnSpc>
                        <a:spcBef>
                          <a:spcPct val="0"/>
                        </a:spcBef>
                        <a:spcAft>
                          <a:spcPts val="63"/>
                        </a:spcAft>
                        <a:buClrTx/>
                        <a:buSzTx/>
                        <a:buFontTx/>
                        <a:buNone/>
                        <a:tabLst/>
                      </a:pPr>
                      <a:r>
                        <a:rPr kumimoji="0" lang="fr-FR" sz="1100" b="0" i="0" u="none" strike="noStrike" cap="none" normalizeH="0" baseline="0" dirty="0" smtClean="0">
                          <a:ln>
                            <a:noFill/>
                          </a:ln>
                          <a:solidFill>
                            <a:srgbClr val="000000"/>
                          </a:solidFill>
                          <a:effectLst/>
                          <a:latin typeface="Arial Narrow" pitchFamily="34" charset="0"/>
                          <a:ea typeface="Times New Roman" pitchFamily="18" charset="0"/>
                          <a:cs typeface="Arial Narrow" pitchFamily="34" charset="0"/>
                        </a:rPr>
                        <a:t>3</a:t>
                      </a:r>
                      <a:endParaRPr kumimoji="0" lang="fr-FR" sz="1000" b="0" i="0" u="none" strike="noStrike" cap="none" normalizeH="0" baseline="0" dirty="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090C8"/>
                    </a:solidFill>
                  </a:tcPr>
                </a:tc>
                <a:tc>
                  <a:txBody>
                    <a:bodyPr/>
                    <a:lstStyle/>
                    <a:p>
                      <a:pPr marL="0" marR="0" lvl="0" indent="0" algn="r" defTabSz="914400" rtl="0" eaLnBrk="0" fontAlgn="base" latinLnBrk="0" hangingPunct="0">
                        <a:lnSpc>
                          <a:spcPts val="1250"/>
                        </a:lnSpc>
                        <a:spcBef>
                          <a:spcPct val="0"/>
                        </a:spcBef>
                        <a:spcAft>
                          <a:spcPts val="63"/>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5000</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4A3CF"/>
                    </a:solidFill>
                  </a:tcPr>
                </a:tc>
                <a:tc>
                  <a:txBody>
                    <a:bodyPr/>
                    <a:lstStyle/>
                    <a:p>
                      <a:pPr marL="0" marR="0" lvl="0" indent="0" algn="r" defTabSz="914400" rtl="0" eaLnBrk="0" fontAlgn="base" latinLnBrk="0" hangingPunct="0">
                        <a:lnSpc>
                          <a:spcPts val="1250"/>
                        </a:lnSpc>
                        <a:spcBef>
                          <a:spcPct val="0"/>
                        </a:spcBef>
                        <a:spcAft>
                          <a:spcPts val="63"/>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15000</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4A3CF"/>
                    </a:solidFill>
                  </a:tcPr>
                </a:tc>
                <a:tc>
                  <a:txBody>
                    <a:bodyPr/>
                    <a:lstStyle/>
                    <a:p>
                      <a:pPr marL="0" marR="0" lvl="0" indent="0" algn="r" defTabSz="914400" rtl="0" eaLnBrk="0" fontAlgn="base" latinLnBrk="0" hangingPunct="0">
                        <a:lnSpc>
                          <a:spcPts val="1250"/>
                        </a:lnSpc>
                        <a:spcBef>
                          <a:spcPct val="0"/>
                        </a:spcBef>
                        <a:spcAft>
                          <a:spcPts val="63"/>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5</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B8DB"/>
                    </a:solidFill>
                  </a:tcPr>
                </a:tc>
              </a:tr>
              <a:tr h="195580">
                <a:tc>
                  <a:txBody>
                    <a:bodyPr/>
                    <a:lstStyle/>
                    <a:p>
                      <a:pPr marL="90488" marR="0" lvl="0" indent="0" algn="l" defTabSz="914400" rtl="0" eaLnBrk="0" fontAlgn="base" latinLnBrk="0" hangingPunct="0">
                        <a:lnSpc>
                          <a:spcPts val="1275"/>
                        </a:lnSpc>
                        <a:spcBef>
                          <a:spcPct val="0"/>
                        </a:spcBef>
                        <a:spcAft>
                          <a:spcPts val="138"/>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Bêche (Angady)</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B6BB5"/>
                    </a:solidFill>
                  </a:tcPr>
                </a:tc>
                <a:tc>
                  <a:txBody>
                    <a:bodyPr/>
                    <a:lstStyle/>
                    <a:p>
                      <a:pPr marL="0" marR="0" lvl="0" indent="0" algn="r" defTabSz="914400" rtl="0" eaLnBrk="0" fontAlgn="base" latinLnBrk="0" hangingPunct="0">
                        <a:lnSpc>
                          <a:spcPts val="1250"/>
                        </a:lnSpc>
                        <a:spcBef>
                          <a:spcPct val="0"/>
                        </a:spcBef>
                        <a:spcAft>
                          <a:spcPts val="150"/>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3</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090C8"/>
                    </a:solidFill>
                  </a:tcPr>
                </a:tc>
                <a:tc>
                  <a:txBody>
                    <a:bodyPr/>
                    <a:lstStyle/>
                    <a:p>
                      <a:pPr marL="0" marR="0" lvl="0" indent="0" algn="r" defTabSz="914400" rtl="0" eaLnBrk="0" fontAlgn="base" latinLnBrk="0" hangingPunct="0">
                        <a:lnSpc>
                          <a:spcPts val="1250"/>
                        </a:lnSpc>
                        <a:spcBef>
                          <a:spcPct val="0"/>
                        </a:spcBef>
                        <a:spcAft>
                          <a:spcPts val="150"/>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6 000</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4A3CF"/>
                    </a:solidFill>
                  </a:tcPr>
                </a:tc>
                <a:tc>
                  <a:txBody>
                    <a:bodyPr/>
                    <a:lstStyle/>
                    <a:p>
                      <a:pPr marL="0" marR="0" lvl="0" indent="0" algn="r" defTabSz="914400" rtl="0" eaLnBrk="0" fontAlgn="base" latinLnBrk="0" hangingPunct="0">
                        <a:lnSpc>
                          <a:spcPts val="1250"/>
                        </a:lnSpc>
                        <a:spcBef>
                          <a:spcPct val="0"/>
                        </a:spcBef>
                        <a:spcAft>
                          <a:spcPts val="150"/>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18 000</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B8DB"/>
                    </a:solidFill>
                  </a:tcPr>
                </a:tc>
                <a:tc>
                  <a:txBody>
                    <a:bodyPr/>
                    <a:lstStyle/>
                    <a:p>
                      <a:pPr marL="0" marR="0" lvl="0" indent="0" algn="r" defTabSz="914400" rtl="0" eaLnBrk="0" fontAlgn="base" latinLnBrk="0" hangingPunct="0">
                        <a:lnSpc>
                          <a:spcPts val="1250"/>
                        </a:lnSpc>
                        <a:spcBef>
                          <a:spcPct val="0"/>
                        </a:spcBef>
                        <a:spcAft>
                          <a:spcPts val="150"/>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6</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B8DB"/>
                    </a:solidFill>
                  </a:tcPr>
                </a:tc>
              </a:tr>
              <a:tr h="184448">
                <a:tc>
                  <a:txBody>
                    <a:bodyPr/>
                    <a:lstStyle/>
                    <a:p>
                      <a:pPr marL="90488" marR="0" lvl="0" indent="0" algn="l" defTabSz="914400" rtl="0" eaLnBrk="0" fontAlgn="base" latinLnBrk="0" hangingPunct="0">
                        <a:lnSpc>
                          <a:spcPts val="1250"/>
                        </a:lnSpc>
                        <a:spcBef>
                          <a:spcPct val="0"/>
                        </a:spcBef>
                        <a:spcAft>
                          <a:spcPts val="88"/>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Corde plastique (diamètre 3 mm) rouleau</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B6BB5"/>
                    </a:solidFill>
                  </a:tcPr>
                </a:tc>
                <a:tc>
                  <a:txBody>
                    <a:bodyPr/>
                    <a:lstStyle/>
                    <a:p>
                      <a:pPr marL="0" marR="0" lvl="0" indent="0" algn="r" defTabSz="914400" rtl="0" eaLnBrk="0" fontAlgn="base" latinLnBrk="0" hangingPunct="0">
                        <a:lnSpc>
                          <a:spcPts val="1250"/>
                        </a:lnSpc>
                        <a:spcBef>
                          <a:spcPct val="0"/>
                        </a:spcBef>
                        <a:spcAft>
                          <a:spcPts val="100"/>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1</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090C8"/>
                    </a:solidFill>
                  </a:tcPr>
                </a:tc>
                <a:tc>
                  <a:txBody>
                    <a:bodyPr/>
                    <a:lstStyle/>
                    <a:p>
                      <a:pPr marL="0" marR="0" lvl="0" indent="0" algn="r" defTabSz="914400" rtl="0" eaLnBrk="0" fontAlgn="base" latinLnBrk="0" hangingPunct="0">
                        <a:lnSpc>
                          <a:spcPts val="1250"/>
                        </a:lnSpc>
                        <a:spcBef>
                          <a:spcPct val="0"/>
                        </a:spcBef>
                        <a:spcAft>
                          <a:spcPts val="75"/>
                        </a:spcAft>
                        <a:buClrTx/>
                        <a:buSzTx/>
                        <a:buFontTx/>
                        <a:buNone/>
                        <a:tabLst/>
                      </a:pPr>
                      <a:r>
                        <a:rPr kumimoji="0" lang="fr-FR" sz="1100" b="0" i="0" u="none" strike="noStrike" cap="none" normalizeH="0" baseline="0" dirty="0" smtClean="0">
                          <a:ln>
                            <a:noFill/>
                          </a:ln>
                          <a:solidFill>
                            <a:srgbClr val="000000"/>
                          </a:solidFill>
                          <a:effectLst/>
                          <a:latin typeface="Arial Narrow" pitchFamily="34" charset="0"/>
                          <a:ea typeface="Times New Roman" pitchFamily="18" charset="0"/>
                          <a:cs typeface="Arial Narrow" pitchFamily="34" charset="0"/>
                        </a:rPr>
                        <a:t>3 500</a:t>
                      </a:r>
                      <a:endParaRPr kumimoji="0" lang="fr-FR" sz="1000" b="0" i="0" u="none" strike="noStrike" cap="none" normalizeH="0" baseline="0" dirty="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4A3CF"/>
                    </a:solidFill>
                  </a:tcPr>
                </a:tc>
                <a:tc>
                  <a:txBody>
                    <a:bodyPr/>
                    <a:lstStyle/>
                    <a:p>
                      <a:pPr marL="0" marR="0" lvl="0" indent="0" algn="r" defTabSz="914400" rtl="0" eaLnBrk="0" fontAlgn="base" latinLnBrk="0" hangingPunct="0">
                        <a:lnSpc>
                          <a:spcPts val="1250"/>
                        </a:lnSpc>
                        <a:spcBef>
                          <a:spcPct val="0"/>
                        </a:spcBef>
                        <a:spcAft>
                          <a:spcPts val="75"/>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3 500</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B8DB"/>
                    </a:solidFill>
                  </a:tcPr>
                </a:tc>
                <a:tc>
                  <a:txBody>
                    <a:bodyPr/>
                    <a:lstStyle/>
                    <a:p>
                      <a:pPr marL="0" marR="0" lvl="0" indent="0" algn="r" defTabSz="914400" rtl="0" eaLnBrk="0" fontAlgn="base" latinLnBrk="0" hangingPunct="0">
                        <a:lnSpc>
                          <a:spcPts val="1250"/>
                        </a:lnSpc>
                        <a:spcBef>
                          <a:spcPct val="0"/>
                        </a:spcBef>
                        <a:spcAft>
                          <a:spcPts val="100"/>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1</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B8DB"/>
                    </a:solidFill>
                  </a:tcPr>
                </a:tc>
              </a:tr>
              <a:tr h="192399">
                <a:tc>
                  <a:txBody>
                    <a:bodyPr/>
                    <a:lstStyle/>
                    <a:p>
                      <a:pPr marL="90488" marR="0" lvl="0" indent="0" algn="l" defTabSz="914400" rtl="0" eaLnBrk="0" fontAlgn="base" latinLnBrk="0" hangingPunct="0">
                        <a:lnSpc>
                          <a:spcPts val="1250"/>
                        </a:lnSpc>
                        <a:spcBef>
                          <a:spcPct val="0"/>
                        </a:spcBef>
                        <a:spcAft>
                          <a:spcPts val="138"/>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support ombrage</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B6BB5"/>
                    </a:solidFill>
                  </a:tcPr>
                </a:tc>
                <a:tc>
                  <a:txBody>
                    <a:bodyPr/>
                    <a:lstStyle/>
                    <a:p>
                      <a:pPr marL="0" marR="0" lvl="0" indent="0" algn="r" defTabSz="914400" rtl="0" eaLnBrk="0" fontAlgn="base" latinLnBrk="0" hangingPunct="0">
                        <a:lnSpc>
                          <a:spcPts val="1250"/>
                        </a:lnSpc>
                        <a:spcBef>
                          <a:spcPct val="0"/>
                        </a:spcBef>
                        <a:spcAft>
                          <a:spcPts val="138"/>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12 gaulettes par planches</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090C8"/>
                    </a:solidFill>
                  </a:tcPr>
                </a:tc>
                <a:tc>
                  <a:txBody>
                    <a:bodyPr/>
                    <a:lstStyle/>
                    <a:p>
                      <a:pPr marL="0" marR="0" lvl="0" indent="0" algn="r" defTabSz="914400" rtl="0" eaLnBrk="0" fontAlgn="base" latinLnBrk="0" hangingPunct="0">
                        <a:lnSpc>
                          <a:spcPts val="1250"/>
                        </a:lnSpc>
                        <a:spcBef>
                          <a:spcPct val="0"/>
                        </a:spcBef>
                        <a:spcAft>
                          <a:spcPts val="138"/>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100</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B8DB"/>
                    </a:solidFill>
                  </a:tcPr>
                </a:tc>
                <a:tc>
                  <a:txBody>
                    <a:bodyPr/>
                    <a:lstStyle/>
                    <a:p>
                      <a:pPr marL="0" marR="0" lvl="0" indent="0" algn="r" defTabSz="914400" rtl="0" eaLnBrk="0" fontAlgn="base" latinLnBrk="0" hangingPunct="0">
                        <a:lnSpc>
                          <a:spcPts val="1250"/>
                        </a:lnSpc>
                        <a:spcBef>
                          <a:spcPct val="0"/>
                        </a:spcBef>
                        <a:spcAft>
                          <a:spcPts val="138"/>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32000</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B8DB"/>
                    </a:solidFill>
                  </a:tcPr>
                </a:tc>
                <a:tc>
                  <a:txBody>
                    <a:bodyPr/>
                    <a:lstStyle/>
                    <a:p>
                      <a:pPr marL="0" marR="0" lvl="0" indent="0" algn="r" defTabSz="914400" rtl="0" eaLnBrk="0" fontAlgn="base" latinLnBrk="0" hangingPunct="0">
                        <a:lnSpc>
                          <a:spcPts val="1250"/>
                        </a:lnSpc>
                        <a:spcBef>
                          <a:spcPct val="0"/>
                        </a:spcBef>
                        <a:spcAft>
                          <a:spcPts val="138"/>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11</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B8DB"/>
                    </a:solidFill>
                  </a:tcPr>
                </a:tc>
              </a:tr>
              <a:tr h="210653">
                <a:tc>
                  <a:txBody>
                    <a:bodyPr/>
                    <a:lstStyle/>
                    <a:p>
                      <a:pPr marL="90488" marR="0" lvl="0" indent="0" algn="l" defTabSz="914400" rtl="0" eaLnBrk="0" fontAlgn="base" latinLnBrk="0" hangingPunct="0">
                        <a:lnSpc>
                          <a:spcPts val="1275"/>
                        </a:lnSpc>
                        <a:spcBef>
                          <a:spcPct val="0"/>
                        </a:spcBef>
                        <a:spcAft>
                          <a:spcPts val="75"/>
                        </a:spcAft>
                        <a:buClrTx/>
                        <a:buSzTx/>
                        <a:buFontTx/>
                        <a:buNone/>
                        <a:tabLst/>
                      </a:pPr>
                      <a:r>
                        <a:rPr kumimoji="0" lang="fr-FR" sz="1100" b="0" i="0" u="sng"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ombrage </a:t>
                      </a: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typha (joncs) ou phragmite</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B6BB5"/>
                    </a:solidFill>
                  </a:tcPr>
                </a:tc>
                <a:tc>
                  <a:txBody>
                    <a:bodyPr/>
                    <a:lstStyle/>
                    <a:p>
                      <a:pPr marL="698500" marR="0" lvl="0" indent="0" algn="l" defTabSz="914400" rtl="0" eaLnBrk="0" fontAlgn="base" latinLnBrk="0" hangingPunct="0">
                        <a:lnSpc>
                          <a:spcPts val="1250"/>
                        </a:lnSpc>
                        <a:spcBef>
                          <a:spcPct val="0"/>
                        </a:spcBef>
                        <a:spcAft>
                          <a:spcPts val="88"/>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forfait</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4A3CF"/>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Narrow" pitchFamily="34" charset="0"/>
                        <a:ea typeface="Times New Roman" pitchFamily="18" charset="0"/>
                        <a:cs typeface="Arial Narrow"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B8DB"/>
                    </a:solidFill>
                  </a:tcPr>
                </a:tc>
                <a:tc>
                  <a:txBody>
                    <a:bodyPr/>
                    <a:lstStyle/>
                    <a:p>
                      <a:pPr marL="0" marR="0" lvl="0" indent="0" algn="r" defTabSz="914400" rtl="0" eaLnBrk="0" fontAlgn="base" latinLnBrk="0" hangingPunct="0">
                        <a:lnSpc>
                          <a:spcPts val="1250"/>
                        </a:lnSpc>
                        <a:spcBef>
                          <a:spcPct val="0"/>
                        </a:spcBef>
                        <a:spcAft>
                          <a:spcPts val="88"/>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50000</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B8DB"/>
                    </a:solidFill>
                  </a:tcPr>
                </a:tc>
                <a:tc>
                  <a:txBody>
                    <a:bodyPr/>
                    <a:lstStyle/>
                    <a:p>
                      <a:pPr marL="0" marR="0" lvl="0" indent="0" algn="r" defTabSz="914400" rtl="0" eaLnBrk="0" fontAlgn="base" latinLnBrk="0" hangingPunct="0">
                        <a:lnSpc>
                          <a:spcPts val="1250"/>
                        </a:lnSpc>
                        <a:spcBef>
                          <a:spcPct val="0"/>
                        </a:spcBef>
                        <a:spcAft>
                          <a:spcPts val="88"/>
                        </a:spcAft>
                        <a:buClrTx/>
                        <a:buSzTx/>
                        <a:buFontTx/>
                        <a:buNone/>
                        <a:tabLst/>
                      </a:pPr>
                      <a:r>
                        <a:rPr kumimoji="0" lang="fr-FR" sz="1100" b="0" i="0" u="none" strike="noStrike" cap="none" normalizeH="0" baseline="0" dirty="0" smtClean="0">
                          <a:ln>
                            <a:noFill/>
                          </a:ln>
                          <a:solidFill>
                            <a:srgbClr val="000000"/>
                          </a:solidFill>
                          <a:effectLst/>
                          <a:latin typeface="Arial Narrow" pitchFamily="34" charset="0"/>
                          <a:ea typeface="Times New Roman" pitchFamily="18" charset="0"/>
                          <a:cs typeface="Arial Narrow" pitchFamily="34" charset="0"/>
                        </a:rPr>
                        <a:t>17</a:t>
                      </a:r>
                      <a:endParaRPr kumimoji="0" lang="fr-FR" sz="1000" b="0" i="0" u="none" strike="noStrike" cap="none" normalizeH="0" baseline="0" dirty="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ECEE4"/>
                    </a:solidFill>
                  </a:tcPr>
                </a:tc>
              </a:tr>
              <a:tr h="189220">
                <a:tc>
                  <a:txBody>
                    <a:bodyPr/>
                    <a:lstStyle/>
                    <a:p>
                      <a:pPr marL="90488" marR="0" lvl="0" indent="0" algn="l" defTabSz="914400" rtl="0" eaLnBrk="0" fontAlgn="base" latinLnBrk="0" hangingPunct="0">
                        <a:lnSpc>
                          <a:spcPts val="1263"/>
                        </a:lnSpc>
                        <a:spcBef>
                          <a:spcPct val="0"/>
                        </a:spcBef>
                        <a:spcAft>
                          <a:spcPts val="50"/>
                        </a:spcAft>
                        <a:buClrTx/>
                        <a:buSzTx/>
                        <a:buFontTx/>
                        <a:buNone/>
                        <a:tabLst/>
                      </a:pPr>
                      <a:r>
                        <a:rPr kumimoji="0" lang="fr-FR" sz="1100" b="0" i="0" u="sng"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fumier</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B6BB5"/>
                    </a:solidFill>
                  </a:tcPr>
                </a:tc>
                <a:tc>
                  <a:txBody>
                    <a:bodyPr/>
                    <a:lstStyle/>
                    <a:p>
                      <a:pPr marL="0" marR="0" lvl="0" indent="0" algn="r" defTabSz="914400" rtl="0" eaLnBrk="0" fontAlgn="base" latinLnBrk="0" hangingPunct="0">
                        <a:lnSpc>
                          <a:spcPts val="1250"/>
                        </a:lnSpc>
                        <a:spcBef>
                          <a:spcPct val="0"/>
                        </a:spcBef>
                        <a:spcAft>
                          <a:spcPts val="63"/>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10 charrettes</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4A3CF"/>
                    </a:solidFill>
                  </a:tcPr>
                </a:tc>
                <a:tc>
                  <a:txBody>
                    <a:bodyPr/>
                    <a:lstStyle/>
                    <a:p>
                      <a:pPr marL="0" marR="0" lvl="0" indent="0" algn="r" defTabSz="914400" rtl="0" eaLnBrk="0" fontAlgn="base" latinLnBrk="0" hangingPunct="0">
                        <a:lnSpc>
                          <a:spcPts val="1250"/>
                        </a:lnSpc>
                        <a:spcBef>
                          <a:spcPct val="0"/>
                        </a:spcBef>
                        <a:spcAft>
                          <a:spcPts val="63"/>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5000</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B8DB"/>
                    </a:solidFill>
                  </a:tcPr>
                </a:tc>
                <a:tc>
                  <a:txBody>
                    <a:bodyPr/>
                    <a:lstStyle/>
                    <a:p>
                      <a:pPr marL="0" marR="0" lvl="0" indent="0" algn="r" defTabSz="914400" rtl="0" eaLnBrk="0" fontAlgn="base" latinLnBrk="0" hangingPunct="0">
                        <a:lnSpc>
                          <a:spcPts val="1250"/>
                        </a:lnSpc>
                        <a:spcBef>
                          <a:spcPct val="0"/>
                        </a:spcBef>
                        <a:spcAft>
                          <a:spcPts val="63"/>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50000</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B8DB"/>
                    </a:solidFill>
                  </a:tcPr>
                </a:tc>
                <a:tc>
                  <a:txBody>
                    <a:bodyPr/>
                    <a:lstStyle/>
                    <a:p>
                      <a:pPr marL="0" marR="0" lvl="0" indent="0" algn="r" defTabSz="914400" rtl="0" eaLnBrk="0" fontAlgn="base" latinLnBrk="0" hangingPunct="0">
                        <a:lnSpc>
                          <a:spcPts val="1250"/>
                        </a:lnSpc>
                        <a:spcBef>
                          <a:spcPct val="0"/>
                        </a:spcBef>
                        <a:spcAft>
                          <a:spcPts val="63"/>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17</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ECEE4"/>
                    </a:solidFill>
                  </a:tcPr>
                </a:tc>
              </a:tr>
              <a:tr h="193988">
                <a:tc>
                  <a:txBody>
                    <a:bodyPr/>
                    <a:lstStyle/>
                    <a:p>
                      <a:pPr marL="90488" marR="0" lvl="0" indent="0" algn="l" defTabSz="914400" rtl="0" eaLnBrk="0" fontAlgn="base" latinLnBrk="0" hangingPunct="0">
                        <a:lnSpc>
                          <a:spcPts val="1250"/>
                        </a:lnSpc>
                        <a:spcBef>
                          <a:spcPct val="0"/>
                        </a:spcBef>
                        <a:spcAft>
                          <a:spcPts val="75"/>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argile</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B6BB5"/>
                    </a:solidFill>
                  </a:tcPr>
                </a:tc>
                <a:tc>
                  <a:txBody>
                    <a:bodyPr/>
                    <a:lstStyle/>
                    <a:p>
                      <a:pPr marL="0" marR="0" lvl="0" indent="0" algn="r" defTabSz="914400" rtl="0" eaLnBrk="0" fontAlgn="base" latinLnBrk="0" hangingPunct="0">
                        <a:lnSpc>
                          <a:spcPts val="1250"/>
                        </a:lnSpc>
                        <a:spcBef>
                          <a:spcPct val="0"/>
                        </a:spcBef>
                        <a:spcAft>
                          <a:spcPts val="75"/>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10 charrettes</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4A3CF"/>
                    </a:solidFill>
                  </a:tcPr>
                </a:tc>
                <a:tc>
                  <a:txBody>
                    <a:bodyPr/>
                    <a:lstStyle/>
                    <a:p>
                      <a:pPr marL="0" marR="0" lvl="0" indent="0" algn="r" defTabSz="914400" rtl="0" eaLnBrk="0" fontAlgn="base" latinLnBrk="0" hangingPunct="0">
                        <a:lnSpc>
                          <a:spcPts val="1250"/>
                        </a:lnSpc>
                        <a:spcBef>
                          <a:spcPct val="0"/>
                        </a:spcBef>
                        <a:spcAft>
                          <a:spcPts val="75"/>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5000</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B8DB"/>
                    </a:solidFill>
                  </a:tcPr>
                </a:tc>
                <a:tc>
                  <a:txBody>
                    <a:bodyPr/>
                    <a:lstStyle/>
                    <a:p>
                      <a:pPr marL="0" marR="0" lvl="0" indent="0" algn="r" defTabSz="914400" rtl="0" eaLnBrk="0" fontAlgn="base" latinLnBrk="0" hangingPunct="0">
                        <a:lnSpc>
                          <a:spcPts val="1250"/>
                        </a:lnSpc>
                        <a:spcBef>
                          <a:spcPct val="0"/>
                        </a:spcBef>
                        <a:spcAft>
                          <a:spcPts val="75"/>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50000</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ECEE4"/>
                    </a:solidFill>
                  </a:tcPr>
                </a:tc>
                <a:tc>
                  <a:txBody>
                    <a:bodyPr/>
                    <a:lstStyle/>
                    <a:p>
                      <a:pPr marL="0" marR="0" lvl="0" indent="0" algn="r" defTabSz="914400" rtl="0" eaLnBrk="0" fontAlgn="base" latinLnBrk="0" hangingPunct="0">
                        <a:lnSpc>
                          <a:spcPts val="1250"/>
                        </a:lnSpc>
                        <a:spcBef>
                          <a:spcPct val="0"/>
                        </a:spcBef>
                        <a:spcAft>
                          <a:spcPts val="75"/>
                        </a:spcAft>
                        <a:buClrTx/>
                        <a:buSzTx/>
                        <a:buFontTx/>
                        <a:buNone/>
                        <a:tabLst/>
                      </a:pPr>
                      <a:r>
                        <a:rPr kumimoji="0" lang="fr-FR" sz="1100" b="0" i="0" u="none" strike="noStrike" cap="none" normalizeH="0" baseline="0" dirty="0" smtClean="0">
                          <a:ln>
                            <a:noFill/>
                          </a:ln>
                          <a:solidFill>
                            <a:srgbClr val="000000"/>
                          </a:solidFill>
                          <a:effectLst/>
                          <a:latin typeface="Arial Narrow" pitchFamily="34" charset="0"/>
                          <a:ea typeface="Times New Roman" pitchFamily="18" charset="0"/>
                          <a:cs typeface="Arial Narrow" pitchFamily="34" charset="0"/>
                        </a:rPr>
                        <a:t>17</a:t>
                      </a:r>
                      <a:endParaRPr kumimoji="0" lang="fr-FR" sz="1000" b="0" i="0" u="none" strike="noStrike" cap="none" normalizeH="0" baseline="0" dirty="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ECEE4"/>
                    </a:solidFill>
                  </a:tcPr>
                </a:tc>
              </a:tr>
              <a:tr h="210653">
                <a:tc>
                  <a:txBody>
                    <a:bodyPr/>
                    <a:lstStyle/>
                    <a:p>
                      <a:pPr marL="90488" marR="0" lvl="0" indent="0" algn="l" defTabSz="914400" rtl="0" eaLnBrk="0" fontAlgn="base" latinLnBrk="0" hangingPunct="0">
                        <a:lnSpc>
                          <a:spcPts val="1263"/>
                        </a:lnSpc>
                        <a:spcBef>
                          <a:spcPct val="0"/>
                        </a:spcBef>
                        <a:spcAft>
                          <a:spcPts val="50"/>
                        </a:spcAft>
                        <a:buClrTx/>
                        <a:buSzTx/>
                        <a:buFontTx/>
                        <a:buNone/>
                        <a:tabLst/>
                      </a:pPr>
                      <a:r>
                        <a:rPr kumimoji="0" lang="fr-FR" sz="1100" b="0" i="0" u="sng"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ramassage</a:t>
                      </a: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 graines (50 à 30000 Ar/kapok)</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180BF"/>
                    </a:solidFill>
                  </a:tcPr>
                </a:tc>
                <a:tc>
                  <a:txBody>
                    <a:bodyPr/>
                    <a:lstStyle/>
                    <a:p>
                      <a:pPr marL="0" marR="0" lvl="0" indent="0" algn="r" defTabSz="914400" rtl="0" eaLnBrk="0" fontAlgn="base" latinLnBrk="0" hangingPunct="0">
                        <a:lnSpc>
                          <a:spcPts val="1250"/>
                        </a:lnSpc>
                        <a:spcBef>
                          <a:spcPct val="0"/>
                        </a:spcBef>
                        <a:spcAft>
                          <a:spcPts val="113"/>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20 espèces (500 par espèce)</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4A3CF"/>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Narrow" pitchFamily="34" charset="0"/>
                        <a:ea typeface="Times New Roman" pitchFamily="18" charset="0"/>
                        <a:cs typeface="Arial Narrow"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B8DB"/>
                    </a:solidFill>
                  </a:tcPr>
                </a:tc>
                <a:tc>
                  <a:txBody>
                    <a:bodyPr/>
                    <a:lstStyle/>
                    <a:p>
                      <a:pPr marL="0" marR="0" lvl="0" indent="0" algn="r" defTabSz="914400" rtl="0" eaLnBrk="0" fontAlgn="base" latinLnBrk="0" hangingPunct="0">
                        <a:lnSpc>
                          <a:spcPts val="1250"/>
                        </a:lnSpc>
                        <a:spcBef>
                          <a:spcPct val="0"/>
                        </a:spcBef>
                        <a:spcAft>
                          <a:spcPts val="113"/>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200000</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ECEE4"/>
                    </a:solidFill>
                  </a:tcPr>
                </a:tc>
                <a:tc>
                  <a:txBody>
                    <a:bodyPr/>
                    <a:lstStyle/>
                    <a:p>
                      <a:pPr marL="0" marR="0" lvl="0" indent="0" algn="r" defTabSz="914400" rtl="0" eaLnBrk="0" fontAlgn="base" latinLnBrk="0" hangingPunct="0">
                        <a:lnSpc>
                          <a:spcPts val="1250"/>
                        </a:lnSpc>
                        <a:spcBef>
                          <a:spcPct val="0"/>
                        </a:spcBef>
                        <a:spcAft>
                          <a:spcPts val="113"/>
                        </a:spcAft>
                        <a:buClrTx/>
                        <a:buSzTx/>
                        <a:buFontTx/>
                        <a:buNone/>
                        <a:tabLst/>
                      </a:pPr>
                      <a:r>
                        <a:rPr kumimoji="0" lang="fr-FR" sz="1100" b="0" i="0" u="none" strike="noStrike" cap="none" normalizeH="0" baseline="0" dirty="0" smtClean="0">
                          <a:ln>
                            <a:noFill/>
                          </a:ln>
                          <a:solidFill>
                            <a:srgbClr val="000000"/>
                          </a:solidFill>
                          <a:effectLst/>
                          <a:latin typeface="Arial Narrow" pitchFamily="34" charset="0"/>
                          <a:ea typeface="Times New Roman" pitchFamily="18" charset="0"/>
                          <a:cs typeface="Arial Narrow" pitchFamily="34" charset="0"/>
                        </a:rPr>
                        <a:t>69</a:t>
                      </a:r>
                      <a:endParaRPr kumimoji="0" lang="fr-FR" sz="1000" b="0" i="0" u="none" strike="noStrike" cap="none" normalizeH="0" baseline="0" dirty="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DDEB"/>
                    </a:solidFill>
                  </a:tcPr>
                </a:tc>
              </a:tr>
              <a:tr h="187627">
                <a:tc>
                  <a:txBody>
                    <a:bodyPr/>
                    <a:lstStyle/>
                    <a:p>
                      <a:pPr marL="90488" marR="0" lvl="0" indent="0" algn="l" defTabSz="914400" rtl="0" eaLnBrk="0" fontAlgn="base" latinLnBrk="0" hangingPunct="0">
                        <a:lnSpc>
                          <a:spcPts val="1250"/>
                        </a:lnSpc>
                        <a:spcBef>
                          <a:spcPct val="0"/>
                        </a:spcBef>
                        <a:spcAft>
                          <a:spcPts val="125"/>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salaires pépiniéristes x 7 mois</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180BF"/>
                    </a:solidFill>
                  </a:tcPr>
                </a:tc>
                <a:tc>
                  <a:txBody>
                    <a:bodyPr/>
                    <a:lstStyle/>
                    <a:p>
                      <a:pPr marL="812800" marR="0" lvl="0" indent="0" algn="l" defTabSz="914400" rtl="0" eaLnBrk="0" fontAlgn="base" latinLnBrk="0" hangingPunct="0">
                        <a:lnSpc>
                          <a:spcPts val="1250"/>
                        </a:lnSpc>
                        <a:spcBef>
                          <a:spcPct val="0"/>
                        </a:spcBef>
                        <a:spcAft>
                          <a:spcPts val="125"/>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2</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4A3CF"/>
                    </a:solidFill>
                  </a:tcPr>
                </a:tc>
                <a:tc>
                  <a:txBody>
                    <a:bodyPr/>
                    <a:lstStyle/>
                    <a:p>
                      <a:pPr marL="0" marR="0" lvl="0" indent="0" algn="r" defTabSz="914400" rtl="0" eaLnBrk="0" fontAlgn="base" latinLnBrk="0" hangingPunct="0">
                        <a:lnSpc>
                          <a:spcPts val="1250"/>
                        </a:lnSpc>
                        <a:spcBef>
                          <a:spcPct val="0"/>
                        </a:spcBef>
                        <a:spcAft>
                          <a:spcPts val="125"/>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60000</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B8DB"/>
                    </a:solidFill>
                  </a:tcPr>
                </a:tc>
                <a:tc>
                  <a:txBody>
                    <a:bodyPr/>
                    <a:lstStyle/>
                    <a:p>
                      <a:pPr marL="0" marR="0" lvl="0" indent="0" algn="r" defTabSz="914400" rtl="0" eaLnBrk="0" fontAlgn="base" latinLnBrk="0" hangingPunct="0">
                        <a:lnSpc>
                          <a:spcPts val="1250"/>
                        </a:lnSpc>
                        <a:spcBef>
                          <a:spcPct val="0"/>
                        </a:spcBef>
                        <a:spcAft>
                          <a:spcPts val="125"/>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840000</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ECEE4"/>
                    </a:solidFill>
                  </a:tcPr>
                </a:tc>
                <a:tc>
                  <a:txBody>
                    <a:bodyPr/>
                    <a:lstStyle/>
                    <a:p>
                      <a:pPr marL="0" marR="0" lvl="0" indent="0" algn="r" defTabSz="914400" rtl="0" eaLnBrk="0" fontAlgn="base" latinLnBrk="0" hangingPunct="0">
                        <a:lnSpc>
                          <a:spcPts val="1250"/>
                        </a:lnSpc>
                        <a:spcBef>
                          <a:spcPct val="0"/>
                        </a:spcBef>
                        <a:spcAft>
                          <a:spcPts val="125"/>
                        </a:spcAft>
                        <a:buClrTx/>
                        <a:buSzTx/>
                        <a:buFontTx/>
                        <a:buNone/>
                        <a:tabLst/>
                      </a:pPr>
                      <a:r>
                        <a:rPr kumimoji="0" lang="fr-FR" sz="1100" b="0" i="0" u="none" strike="noStrike" cap="none" normalizeH="0" baseline="0" dirty="0" smtClean="0">
                          <a:ln>
                            <a:noFill/>
                          </a:ln>
                          <a:solidFill>
                            <a:srgbClr val="000000"/>
                          </a:solidFill>
                          <a:effectLst/>
                          <a:latin typeface="Arial Narrow" pitchFamily="34" charset="0"/>
                          <a:ea typeface="Times New Roman" pitchFamily="18" charset="0"/>
                          <a:cs typeface="Arial Narrow" pitchFamily="34" charset="0"/>
                        </a:rPr>
                        <a:t>290</a:t>
                      </a:r>
                      <a:endParaRPr kumimoji="0" lang="fr-FR" sz="1000" b="0" i="0" u="none" strike="noStrike" cap="none" normalizeH="0" baseline="0" dirty="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DDEB"/>
                    </a:solidFill>
                  </a:tcPr>
                </a:tc>
              </a:tr>
              <a:tr h="210653">
                <a:tc>
                  <a:txBody>
                    <a:bodyPr/>
                    <a:lstStyle/>
                    <a:p>
                      <a:pPr marL="90488" marR="0" lvl="0" indent="0" algn="l" defTabSz="914400" rtl="0" eaLnBrk="0" fontAlgn="base" latinLnBrk="0" hangingPunct="0">
                        <a:lnSpc>
                          <a:spcPts val="1250"/>
                        </a:lnSpc>
                        <a:spcBef>
                          <a:spcPct val="0"/>
                        </a:spcBef>
                        <a:spcAft>
                          <a:spcPts val="163"/>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sous total</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180BF"/>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Narrow" pitchFamily="34" charset="0"/>
                        <a:ea typeface="Times New Roman" pitchFamily="18" charset="0"/>
                        <a:cs typeface="Arial Narrow"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B8DB"/>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Narrow" pitchFamily="34" charset="0"/>
                        <a:ea typeface="Times New Roman" pitchFamily="18" charset="0"/>
                        <a:cs typeface="Arial Narrow"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ECEE4"/>
                    </a:solidFill>
                  </a:tcPr>
                </a:tc>
                <a:tc>
                  <a:txBody>
                    <a:bodyPr/>
                    <a:lstStyle/>
                    <a:p>
                      <a:pPr marL="0" marR="0" lvl="0" indent="0" algn="r" defTabSz="914400" rtl="0" eaLnBrk="0" fontAlgn="base" latinLnBrk="0" hangingPunct="0">
                        <a:lnSpc>
                          <a:spcPts val="1250"/>
                        </a:lnSpc>
                        <a:spcBef>
                          <a:spcPct val="0"/>
                        </a:spcBef>
                        <a:spcAft>
                          <a:spcPts val="163"/>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1818500</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ECEE4"/>
                    </a:solidFill>
                  </a:tcPr>
                </a:tc>
                <a:tc>
                  <a:txBody>
                    <a:bodyPr/>
                    <a:lstStyle/>
                    <a:p>
                      <a:pPr marL="0" marR="0" lvl="0" indent="0" algn="r" defTabSz="914400" rtl="0" eaLnBrk="0" fontAlgn="base" latinLnBrk="0" hangingPunct="0">
                        <a:lnSpc>
                          <a:spcPts val="1250"/>
                        </a:lnSpc>
                        <a:spcBef>
                          <a:spcPct val="0"/>
                        </a:spcBef>
                        <a:spcAft>
                          <a:spcPts val="163"/>
                        </a:spcAft>
                        <a:buClrTx/>
                        <a:buSzTx/>
                        <a:buFontTx/>
                        <a:buNone/>
                        <a:tabLst/>
                      </a:pPr>
                      <a:r>
                        <a:rPr kumimoji="0" lang="fr-FR" sz="1100" b="0" i="0" u="none" strike="noStrike" cap="none" normalizeH="0" baseline="0" dirty="0" smtClean="0">
                          <a:ln>
                            <a:noFill/>
                          </a:ln>
                          <a:solidFill>
                            <a:srgbClr val="000000"/>
                          </a:solidFill>
                          <a:effectLst/>
                          <a:latin typeface="Arial Narrow" pitchFamily="34" charset="0"/>
                          <a:ea typeface="Times New Roman" pitchFamily="18" charset="0"/>
                          <a:cs typeface="Arial Narrow" pitchFamily="34" charset="0"/>
                        </a:rPr>
                        <a:t>627</a:t>
                      </a:r>
                      <a:endParaRPr kumimoji="0" lang="fr-FR" sz="1000" b="0" i="0" u="none" strike="noStrike" cap="none" normalizeH="0" baseline="0" dirty="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ECEE4"/>
                    </a:solidFill>
                  </a:tcPr>
                </a:tc>
              </a:tr>
              <a:tr h="210653">
                <a:tc>
                  <a:txBody>
                    <a:bodyPr/>
                    <a:lstStyle/>
                    <a:p>
                      <a:pPr marL="90488" marR="0" lvl="0" indent="0" algn="l" defTabSz="914400" rtl="0" eaLnBrk="0" fontAlgn="base" latinLnBrk="0" hangingPunct="0">
                        <a:lnSpc>
                          <a:spcPts val="1250"/>
                        </a:lnSpc>
                        <a:spcBef>
                          <a:spcPct val="0"/>
                        </a:spcBef>
                        <a:spcAft>
                          <a:spcPts val="113"/>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Supervision association Projecteur (30%)</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180BF"/>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Narrow" pitchFamily="34" charset="0"/>
                        <a:ea typeface="Times New Roman" pitchFamily="18" charset="0"/>
                        <a:cs typeface="Arial Narrow"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B8DB"/>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Narrow" pitchFamily="34" charset="0"/>
                        <a:ea typeface="Times New Roman" pitchFamily="18" charset="0"/>
                        <a:cs typeface="Arial Narrow"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ECEE4"/>
                    </a:solidFill>
                  </a:tcPr>
                </a:tc>
                <a:tc>
                  <a:txBody>
                    <a:bodyPr/>
                    <a:lstStyle/>
                    <a:p>
                      <a:pPr marL="0" marR="0" lvl="0" indent="0" algn="r" defTabSz="914400" rtl="0" eaLnBrk="0" fontAlgn="base" latinLnBrk="0" hangingPunct="0">
                        <a:lnSpc>
                          <a:spcPts val="1250"/>
                        </a:lnSpc>
                        <a:spcBef>
                          <a:spcPct val="0"/>
                        </a:spcBef>
                        <a:spcAft>
                          <a:spcPts val="113"/>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545550</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DDEB"/>
                    </a:solidFill>
                  </a:tcPr>
                </a:tc>
                <a:tc>
                  <a:txBody>
                    <a:bodyPr/>
                    <a:lstStyle/>
                    <a:p>
                      <a:pPr marL="0" marR="0" lvl="0" indent="0" algn="r" defTabSz="914400" rtl="0" eaLnBrk="0" fontAlgn="base" latinLnBrk="0" hangingPunct="0">
                        <a:lnSpc>
                          <a:spcPts val="1250"/>
                        </a:lnSpc>
                        <a:spcBef>
                          <a:spcPct val="0"/>
                        </a:spcBef>
                        <a:spcAft>
                          <a:spcPts val="113"/>
                        </a:spcAft>
                        <a:buClrTx/>
                        <a:buSzTx/>
                        <a:buFontTx/>
                        <a:buNone/>
                        <a:tabLst/>
                      </a:pPr>
                      <a:r>
                        <a:rPr kumimoji="0" lang="fr-FR" sz="1100" b="0" i="0" u="none" strike="noStrike" cap="none" normalizeH="0" baseline="0" dirty="0" smtClean="0">
                          <a:ln>
                            <a:noFill/>
                          </a:ln>
                          <a:solidFill>
                            <a:srgbClr val="000000"/>
                          </a:solidFill>
                          <a:effectLst/>
                          <a:latin typeface="Arial Narrow" pitchFamily="34" charset="0"/>
                          <a:ea typeface="Times New Roman" pitchFamily="18" charset="0"/>
                          <a:cs typeface="Arial Narrow" pitchFamily="34" charset="0"/>
                        </a:rPr>
                        <a:t>188</a:t>
                      </a:r>
                      <a:endParaRPr kumimoji="0" lang="fr-FR" sz="1000" b="0" i="0" u="none" strike="noStrike" cap="none" normalizeH="0" baseline="0" dirty="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DDEB"/>
                    </a:solidFill>
                  </a:tcPr>
                </a:tc>
              </a:tr>
              <a:tr h="210653">
                <a:tc>
                  <a:txBody>
                    <a:bodyPr/>
                    <a:lstStyle/>
                    <a:p>
                      <a:pPr marL="90488" marR="0" lvl="0" indent="0" algn="l" defTabSz="914400" rtl="0" eaLnBrk="0" fontAlgn="base" latinLnBrk="0" hangingPunct="0">
                        <a:lnSpc>
                          <a:spcPts val="1250"/>
                        </a:lnSpc>
                        <a:spcBef>
                          <a:spcPct val="0"/>
                        </a:spcBef>
                        <a:spcAft>
                          <a:spcPts val="125"/>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Total</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090C8"/>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Narrow" pitchFamily="34" charset="0"/>
                        <a:ea typeface="Times New Roman" pitchFamily="18" charset="0"/>
                        <a:cs typeface="Arial Narrow"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8B8DB"/>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endParaRPr kumimoji="0" lang="fr-FR" sz="1200" b="0" i="0" u="none" strike="noStrike" cap="none" normalizeH="0" baseline="0" smtClean="0">
                        <a:ln>
                          <a:noFill/>
                        </a:ln>
                        <a:solidFill>
                          <a:schemeClr val="tx1"/>
                        </a:solidFill>
                        <a:effectLst/>
                        <a:latin typeface="Arial Narrow" pitchFamily="34" charset="0"/>
                        <a:ea typeface="Times New Roman" pitchFamily="18" charset="0"/>
                        <a:cs typeface="Arial Narrow" pitchFamily="34"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ECEE4"/>
                    </a:solidFill>
                  </a:tcPr>
                </a:tc>
                <a:tc>
                  <a:txBody>
                    <a:bodyPr/>
                    <a:lstStyle/>
                    <a:p>
                      <a:pPr marL="0" marR="0" lvl="0" indent="0" algn="r" defTabSz="914400" rtl="0" eaLnBrk="0" fontAlgn="base" latinLnBrk="0" hangingPunct="0">
                        <a:lnSpc>
                          <a:spcPts val="1250"/>
                        </a:lnSpc>
                        <a:spcBef>
                          <a:spcPct val="0"/>
                        </a:spcBef>
                        <a:spcAft>
                          <a:spcPts val="125"/>
                        </a:spcAft>
                        <a:buClrTx/>
                        <a:buSzTx/>
                        <a:buFontTx/>
                        <a:buNone/>
                        <a:tabLst/>
                      </a:pPr>
                      <a:r>
                        <a:rPr kumimoji="0" lang="fr-FR" sz="1100" b="0" i="0" u="none" strike="noStrike" cap="none" normalizeH="0" baseline="0" smtClean="0">
                          <a:ln>
                            <a:noFill/>
                          </a:ln>
                          <a:solidFill>
                            <a:srgbClr val="000000"/>
                          </a:solidFill>
                          <a:effectLst/>
                          <a:latin typeface="Arial Narrow" pitchFamily="34" charset="0"/>
                          <a:ea typeface="Times New Roman" pitchFamily="18" charset="0"/>
                          <a:cs typeface="Arial Narrow" pitchFamily="34" charset="0"/>
                        </a:rPr>
                        <a:t>2364050</a:t>
                      </a:r>
                      <a:endParaRPr kumimoji="0" lang="fr-FR" sz="1000" b="0" i="0" u="none" strike="noStrike" cap="none" normalizeH="0" baseline="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DDEB"/>
                    </a:solidFill>
                  </a:tcPr>
                </a:tc>
                <a:tc>
                  <a:txBody>
                    <a:bodyPr/>
                    <a:lstStyle/>
                    <a:p>
                      <a:pPr marL="0" marR="0" lvl="0" indent="0" algn="r" defTabSz="914400" rtl="0" eaLnBrk="0" fontAlgn="base" latinLnBrk="0" hangingPunct="0">
                        <a:lnSpc>
                          <a:spcPts val="1250"/>
                        </a:lnSpc>
                        <a:spcBef>
                          <a:spcPct val="0"/>
                        </a:spcBef>
                        <a:spcAft>
                          <a:spcPts val="125"/>
                        </a:spcAft>
                        <a:buClrTx/>
                        <a:buSzTx/>
                        <a:buFontTx/>
                        <a:buNone/>
                        <a:tabLst/>
                      </a:pPr>
                      <a:r>
                        <a:rPr kumimoji="0" lang="fr-FR" sz="1100" b="0" i="0" u="none" strike="noStrike" cap="none" normalizeH="0" baseline="0" dirty="0" smtClean="0">
                          <a:ln>
                            <a:noFill/>
                          </a:ln>
                          <a:solidFill>
                            <a:srgbClr val="000000"/>
                          </a:solidFill>
                          <a:effectLst/>
                          <a:latin typeface="Arial Narrow" pitchFamily="34" charset="0"/>
                          <a:ea typeface="Times New Roman" pitchFamily="18" charset="0"/>
                          <a:cs typeface="Arial Narrow" pitchFamily="34" charset="0"/>
                        </a:rPr>
                        <a:t>815</a:t>
                      </a:r>
                      <a:endParaRPr kumimoji="0" lang="fr-FR" sz="1000" b="0" i="0" u="none" strike="noStrike" cap="none" normalizeH="0" baseline="0" dirty="0" smtClean="0">
                        <a:ln>
                          <a:noFill/>
                        </a:ln>
                        <a:solidFill>
                          <a:schemeClr val="tx1"/>
                        </a:solidFill>
                        <a:effectLst/>
                        <a:latin typeface="Times New Roman" pitchFamily="18" charset="0"/>
                        <a:ea typeface="Times New Roman" pitchFamily="18" charset="0"/>
                        <a:cs typeface="Arial Narrow" pitchFamily="34" charset="0"/>
                      </a:endParaRPr>
                    </a:p>
                  </a:txBody>
                  <a:tcPr marL="0" marR="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DDEB"/>
                    </a:solidFill>
                  </a:tcPr>
                </a:tc>
              </a:tr>
            </a:tbl>
          </a:graphicData>
        </a:graphic>
      </p:graphicFrame>
      <p:sp>
        <p:nvSpPr>
          <p:cNvPr id="58501" name="ZoneTexte 9"/>
          <p:cNvSpPr txBox="1">
            <a:spLocks noChangeArrowheads="1"/>
          </p:cNvSpPr>
          <p:nvPr/>
        </p:nvSpPr>
        <p:spPr bwMode="auto">
          <a:xfrm>
            <a:off x="2984500" y="6092825"/>
            <a:ext cx="612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latin typeface="Arial" panose="020B0604020202020204" pitchFamily="34" charset="0"/>
                <a:cs typeface="Arial" panose="020B0604020202020204" pitchFamily="34" charset="0"/>
              </a:rPr>
              <a:t>Source:  Module 1.0 : Formation des pépiniéristes, Formad environnement, juillet 2010, </a:t>
            </a:r>
          </a:p>
          <a:p>
            <a:pPr algn="ctr" eaLnBrk="1" hangingPunct="1">
              <a:spcBef>
                <a:spcPct val="0"/>
              </a:spcBef>
              <a:buFontTx/>
              <a:buNone/>
            </a:pPr>
            <a:r>
              <a:rPr lang="fr-FR" altLang="fr-FR" sz="1200">
                <a:solidFill>
                  <a:srgbClr val="008000"/>
                </a:solidFill>
                <a:latin typeface="Arial" panose="020B0604020202020204" pitchFamily="34" charset="0"/>
                <a:cs typeface="Arial" panose="020B0604020202020204" pitchFamily="34" charset="0"/>
                <a:hlinkClick r:id="rId2"/>
              </a:rPr>
              <a:t>http://www.formad-environnement.org/pepiniere_reforestation_agroforesterie.pdf</a:t>
            </a:r>
            <a:r>
              <a:rPr lang="fr-FR" altLang="fr-FR" sz="1200">
                <a:solidFill>
                  <a:srgbClr val="008000"/>
                </a:solidFill>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0B864AB-93FA-41AD-A7FA-BBC6A5C4AA97}" type="slidenum">
              <a:rPr lang="fr-FR" altLang="fr-FR" sz="1200" smtClean="0">
                <a:solidFill>
                  <a:srgbClr val="898989"/>
                </a:solidFill>
              </a:rPr>
              <a:pPr>
                <a:spcBef>
                  <a:spcPct val="0"/>
                </a:spcBef>
                <a:buFontTx/>
                <a:buNone/>
              </a:pPr>
              <a:t>55</a:t>
            </a:fld>
            <a:endParaRPr lang="fr-FR" altLang="fr-FR" sz="1200" smtClean="0">
              <a:solidFill>
                <a:srgbClr val="898989"/>
              </a:solidFill>
            </a:endParaRPr>
          </a:p>
        </p:txBody>
      </p:sp>
      <p:sp>
        <p:nvSpPr>
          <p:cNvPr id="59395" name="WordArt 2"/>
          <p:cNvSpPr>
            <a:spLocks noChangeArrowheads="1" noChangeShapeType="1" noTextEdit="1"/>
          </p:cNvSpPr>
          <p:nvPr/>
        </p:nvSpPr>
        <p:spPr bwMode="auto">
          <a:xfrm>
            <a:off x="1703388" y="188913"/>
            <a:ext cx="8785225" cy="531812"/>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59396" name="ZoneTexte 11"/>
          <p:cNvSpPr txBox="1">
            <a:spLocks noChangeArrowheads="1"/>
          </p:cNvSpPr>
          <p:nvPr/>
        </p:nvSpPr>
        <p:spPr bwMode="auto">
          <a:xfrm>
            <a:off x="192088" y="1223963"/>
            <a:ext cx="118078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 typeface="Wingdings" panose="05000000000000000000" pitchFamily="2" charset="2"/>
              <a:buChar char="Ø"/>
            </a:pPr>
            <a:r>
              <a:rPr lang="fr-FR" altLang="fr-FR" sz="1800">
                <a:solidFill>
                  <a:srgbClr val="002060"/>
                </a:solidFill>
              </a:rPr>
              <a:t>Il </a:t>
            </a:r>
            <a:r>
              <a:rPr lang="fr-FR" altLang="fr-FR" sz="1800" i="1">
                <a:solidFill>
                  <a:srgbClr val="002060"/>
                </a:solidFill>
              </a:rPr>
              <a:t>faut soutenir tous les projets d’agroforesterie, d’agro-forêts étagés ou multi-strates, de jardins-forêts</a:t>
            </a:r>
            <a:r>
              <a:rPr lang="fr-FR" altLang="fr-FR" sz="1800">
                <a:solidFill>
                  <a:srgbClr val="002060"/>
                </a:solidFill>
              </a:rPr>
              <a:t>.</a:t>
            </a:r>
          </a:p>
          <a:p>
            <a:pPr algn="just" eaLnBrk="1" hangingPunct="1">
              <a:spcBef>
                <a:spcPct val="0"/>
              </a:spcBef>
              <a:buFont typeface="Wingdings" panose="05000000000000000000" pitchFamily="2" charset="2"/>
              <a:buChar char="Ø"/>
            </a:pPr>
            <a:r>
              <a:rPr lang="fr-FR" altLang="fr-FR" sz="1400">
                <a:solidFill>
                  <a:srgbClr val="002060"/>
                </a:solidFill>
              </a:rPr>
              <a:t>Il faudrait diversifier ou changer les techniques culturales, les sources alimentaires et de revenus pour les paysans des pays en voie de développement (vœux pieux).</a:t>
            </a:r>
          </a:p>
        </p:txBody>
      </p:sp>
      <p:pic>
        <p:nvPicPr>
          <p:cNvPr id="59397" name="Picture 2" descr="D:\Users\blisan\Documents\divers\Forêts-arbres\agroforestrie-tropic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88" y="2044700"/>
            <a:ext cx="6810375"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Rectangle 12"/>
          <p:cNvSpPr>
            <a:spLocks noChangeArrowheads="1"/>
          </p:cNvSpPr>
          <p:nvPr/>
        </p:nvSpPr>
        <p:spPr bwMode="auto">
          <a:xfrm>
            <a:off x="1524000" y="5988050"/>
            <a:ext cx="82407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2060"/>
                </a:solidFill>
              </a:rPr>
              <a:t>↑Le </a:t>
            </a:r>
            <a:r>
              <a:rPr lang="fr-FR" altLang="fr-FR" sz="1200" i="1">
                <a:solidFill>
                  <a:srgbClr val="002060"/>
                </a:solidFill>
              </a:rPr>
              <a:t>verger domestique peut présenter les mêmes étagements qu'une forêt vierge</a:t>
            </a:r>
            <a:r>
              <a:rPr lang="fr-FR" altLang="fr-FR" sz="1200">
                <a:solidFill>
                  <a:srgbClr val="002060"/>
                </a:solidFill>
              </a:rPr>
              <a:t>, où les espèces de hauteurs variées partagent la lumière et les nutriments. Avec ce type d'agencement, si la pluie ne tombe pas toute l'année, il est nécessaire d'apporter de l'eau pendant la saison sèche. Source : </a:t>
            </a:r>
            <a:r>
              <a:rPr lang="fr-FR" altLang="fr-FR" sz="1200" i="1">
                <a:solidFill>
                  <a:srgbClr val="002060"/>
                </a:solidFill>
              </a:rPr>
              <a:t>Introduction à la Permaculture</a:t>
            </a:r>
            <a:r>
              <a:rPr lang="fr-FR" altLang="fr-FR" sz="1200">
                <a:solidFill>
                  <a:srgbClr val="002060"/>
                </a:solidFill>
              </a:rPr>
              <a:t>, Bill Mollison, Ed. Passerelle Eco, 2012 et aussi </a:t>
            </a:r>
          </a:p>
          <a:p>
            <a:pPr algn="ctr" eaLnBrk="1" hangingPunct="1">
              <a:spcBef>
                <a:spcPct val="0"/>
              </a:spcBef>
              <a:buFontTx/>
              <a:buNone/>
            </a:pPr>
            <a:r>
              <a:rPr lang="fr-FR" altLang="fr-FR" sz="1200">
                <a:solidFill>
                  <a:srgbClr val="002060"/>
                </a:solidFill>
                <a:hlinkClick r:id="rId3"/>
              </a:rPr>
              <a:t>https://treeyopermacultureedu.wordpress.com/chapter-10-the-humid-tropics/soil-building-techniques-part-2/</a:t>
            </a:r>
            <a:r>
              <a:rPr lang="fr-FR" altLang="fr-FR" sz="1200">
                <a:solidFill>
                  <a:srgbClr val="002060"/>
                </a:solidFill>
              </a:rPr>
              <a:t> </a:t>
            </a:r>
          </a:p>
        </p:txBody>
      </p:sp>
      <p:sp>
        <p:nvSpPr>
          <p:cNvPr id="59399" name="ZoneTexte 6"/>
          <p:cNvSpPr txBox="1">
            <a:spLocks noChangeArrowheads="1"/>
          </p:cNvSpPr>
          <p:nvPr/>
        </p:nvSpPr>
        <p:spPr bwMode="auto">
          <a:xfrm>
            <a:off x="9377363" y="2349500"/>
            <a:ext cx="1108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200">
                <a:solidFill>
                  <a:srgbClr val="002060"/>
                </a:solidFill>
              </a:rPr>
              <a:t>Palmiers productifs </a:t>
            </a:r>
            <a:r>
              <a:rPr lang="fr-FR" altLang="fr-FR" sz="1200">
                <a:solidFill>
                  <a:srgbClr val="008000"/>
                </a:solidFill>
              </a:rPr>
              <a:t>($)</a:t>
            </a:r>
            <a:endParaRPr lang="fr-FR" altLang="fr-FR" sz="1200">
              <a:solidFill>
                <a:srgbClr val="002060"/>
              </a:solidFill>
            </a:endParaRPr>
          </a:p>
        </p:txBody>
      </p:sp>
      <p:sp>
        <p:nvSpPr>
          <p:cNvPr id="59400" name="ZoneTexte 7"/>
          <p:cNvSpPr txBox="1">
            <a:spLocks noChangeArrowheads="1"/>
          </p:cNvSpPr>
          <p:nvPr/>
        </p:nvSpPr>
        <p:spPr bwMode="auto">
          <a:xfrm>
            <a:off x="9374188" y="3121025"/>
            <a:ext cx="11064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200">
                <a:solidFill>
                  <a:srgbClr val="002060"/>
                </a:solidFill>
              </a:rPr>
              <a:t>Arbres légumineux à feuillage clairsemé</a:t>
            </a:r>
          </a:p>
        </p:txBody>
      </p:sp>
      <p:sp>
        <p:nvSpPr>
          <p:cNvPr id="59401" name="ZoneTexte 8"/>
          <p:cNvSpPr txBox="1">
            <a:spLocks noChangeArrowheads="1"/>
          </p:cNvSpPr>
          <p:nvPr/>
        </p:nvSpPr>
        <p:spPr bwMode="auto">
          <a:xfrm>
            <a:off x="9374188" y="4014788"/>
            <a:ext cx="11064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200">
                <a:solidFill>
                  <a:srgbClr val="002060"/>
                </a:solidFill>
              </a:rPr>
              <a:t>Fruits à chair ou à coque (noix) </a:t>
            </a:r>
            <a:r>
              <a:rPr lang="fr-FR" altLang="fr-FR" sz="1200">
                <a:solidFill>
                  <a:srgbClr val="008000"/>
                </a:solidFill>
              </a:rPr>
              <a:t>($)</a:t>
            </a:r>
            <a:endParaRPr lang="fr-FR" altLang="fr-FR" sz="1200">
              <a:solidFill>
                <a:srgbClr val="002060"/>
              </a:solidFill>
            </a:endParaRPr>
          </a:p>
        </p:txBody>
      </p:sp>
      <p:sp>
        <p:nvSpPr>
          <p:cNvPr id="59402" name="ZoneTexte 9"/>
          <p:cNvSpPr txBox="1">
            <a:spLocks noChangeArrowheads="1"/>
          </p:cNvSpPr>
          <p:nvPr/>
        </p:nvSpPr>
        <p:spPr bwMode="auto">
          <a:xfrm>
            <a:off x="9374188" y="4816475"/>
            <a:ext cx="14017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200">
                <a:solidFill>
                  <a:srgbClr val="002060"/>
                </a:solidFill>
              </a:rPr>
              <a:t>Caféier </a:t>
            </a:r>
            <a:r>
              <a:rPr lang="fr-FR" altLang="fr-FR" sz="1200">
                <a:solidFill>
                  <a:srgbClr val="008000"/>
                </a:solidFill>
              </a:rPr>
              <a:t>($)</a:t>
            </a:r>
            <a:r>
              <a:rPr lang="fr-FR" altLang="fr-FR" sz="1200">
                <a:solidFill>
                  <a:srgbClr val="002060"/>
                </a:solidFill>
              </a:rPr>
              <a:t>,</a:t>
            </a:r>
          </a:p>
          <a:p>
            <a:pPr algn="ctr">
              <a:spcBef>
                <a:spcPct val="0"/>
              </a:spcBef>
              <a:buFontTx/>
              <a:buNone/>
            </a:pPr>
            <a:r>
              <a:rPr lang="fr-FR" altLang="fr-FR" sz="1200">
                <a:solidFill>
                  <a:srgbClr val="002060"/>
                </a:solidFill>
              </a:rPr>
              <a:t>Ananas </a:t>
            </a:r>
            <a:r>
              <a:rPr lang="fr-FR" altLang="fr-FR" sz="1200">
                <a:solidFill>
                  <a:srgbClr val="008000"/>
                </a:solidFill>
              </a:rPr>
              <a:t>($)</a:t>
            </a:r>
            <a:r>
              <a:rPr lang="fr-FR" altLang="fr-FR" sz="1200">
                <a:solidFill>
                  <a:srgbClr val="002060"/>
                </a:solidFill>
              </a:rPr>
              <a:t>,</a:t>
            </a:r>
          </a:p>
          <a:p>
            <a:pPr algn="ctr">
              <a:spcBef>
                <a:spcPct val="0"/>
              </a:spcBef>
              <a:buFontTx/>
              <a:buNone/>
            </a:pPr>
            <a:r>
              <a:rPr lang="fr-FR" altLang="fr-FR" sz="1200">
                <a:solidFill>
                  <a:srgbClr val="002060"/>
                </a:solidFill>
              </a:rPr>
              <a:t>Gingembre </a:t>
            </a:r>
            <a:r>
              <a:rPr lang="fr-FR" altLang="fr-FR" sz="1200">
                <a:solidFill>
                  <a:srgbClr val="008000"/>
                </a:solidFill>
              </a:rPr>
              <a:t>($$)</a:t>
            </a:r>
            <a:r>
              <a:rPr lang="fr-FR" altLang="fr-FR" sz="1200">
                <a:solidFill>
                  <a:srgbClr val="002060"/>
                </a:solidFill>
              </a:rPr>
              <a:t>,</a:t>
            </a:r>
          </a:p>
          <a:p>
            <a:pPr algn="ctr">
              <a:spcBef>
                <a:spcPct val="0"/>
              </a:spcBef>
              <a:buFontTx/>
              <a:buNone/>
            </a:pPr>
            <a:r>
              <a:rPr lang="fr-FR" altLang="fr-FR" sz="1200">
                <a:solidFill>
                  <a:srgbClr val="002060"/>
                </a:solidFill>
              </a:rPr>
              <a:t>Manioc, </a:t>
            </a:r>
          </a:p>
          <a:p>
            <a:pPr algn="ctr">
              <a:spcBef>
                <a:spcPct val="0"/>
              </a:spcBef>
              <a:buFontTx/>
              <a:buNone/>
            </a:pPr>
            <a:r>
              <a:rPr lang="fr-FR" altLang="fr-FR" sz="1200">
                <a:solidFill>
                  <a:srgbClr val="002060"/>
                </a:solidFill>
              </a:rPr>
              <a:t>Patate douce </a:t>
            </a:r>
            <a:r>
              <a:rPr lang="fr-FR" altLang="fr-FR" sz="1200">
                <a:solidFill>
                  <a:srgbClr val="008000"/>
                </a:solidFill>
              </a:rPr>
              <a:t>($)</a:t>
            </a:r>
            <a:endParaRPr lang="fr-FR" altLang="fr-FR" sz="1200">
              <a:solidFill>
                <a:srgbClr val="002060"/>
              </a:solidFill>
            </a:endParaRPr>
          </a:p>
          <a:p>
            <a:pPr algn="ctr">
              <a:spcBef>
                <a:spcPct val="0"/>
              </a:spcBef>
              <a:buFontTx/>
              <a:buNone/>
            </a:pPr>
            <a:r>
              <a:rPr lang="fr-FR" altLang="fr-FR" sz="1200">
                <a:solidFill>
                  <a:srgbClr val="002060"/>
                </a:solidFill>
              </a:rPr>
              <a:t>Etc.</a:t>
            </a:r>
          </a:p>
        </p:txBody>
      </p:sp>
      <p:sp>
        <p:nvSpPr>
          <p:cNvPr id="59403" name="ZoneTexte 10"/>
          <p:cNvSpPr txBox="1">
            <a:spLocks noChangeArrowheads="1"/>
          </p:cNvSpPr>
          <p:nvPr/>
        </p:nvSpPr>
        <p:spPr bwMode="auto">
          <a:xfrm>
            <a:off x="268288" y="836613"/>
            <a:ext cx="8435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b="1">
                <a:solidFill>
                  <a:srgbClr val="002060"/>
                </a:solidFill>
              </a:rPr>
              <a:t>14) Des productions alimentaires sources de revenus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27A58F4-36A6-42D5-9C30-3D1B6E0AA4AD}" type="slidenum">
              <a:rPr lang="fr-FR" altLang="fr-FR" sz="1200" smtClean="0">
                <a:solidFill>
                  <a:srgbClr val="898989"/>
                </a:solidFill>
              </a:rPr>
              <a:pPr>
                <a:spcBef>
                  <a:spcPct val="0"/>
                </a:spcBef>
                <a:buFontTx/>
                <a:buNone/>
              </a:pPr>
              <a:t>56</a:t>
            </a:fld>
            <a:endParaRPr lang="fr-FR" altLang="fr-FR" sz="1200" smtClean="0">
              <a:solidFill>
                <a:srgbClr val="898989"/>
              </a:solidFill>
            </a:endParaRPr>
          </a:p>
        </p:txBody>
      </p:sp>
      <p:sp>
        <p:nvSpPr>
          <p:cNvPr id="60419" name="WordArt 2"/>
          <p:cNvSpPr>
            <a:spLocks noChangeArrowheads="1" noChangeShapeType="1" noTextEdit="1"/>
          </p:cNvSpPr>
          <p:nvPr/>
        </p:nvSpPr>
        <p:spPr bwMode="auto">
          <a:xfrm>
            <a:off x="1703388" y="188913"/>
            <a:ext cx="8785225" cy="531812"/>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60420" name="ZoneTexte 18"/>
          <p:cNvSpPr txBox="1">
            <a:spLocks noChangeArrowheads="1"/>
          </p:cNvSpPr>
          <p:nvPr/>
        </p:nvSpPr>
        <p:spPr bwMode="auto">
          <a:xfrm>
            <a:off x="279400" y="944563"/>
            <a:ext cx="8435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b="1">
                <a:solidFill>
                  <a:srgbClr val="002060"/>
                </a:solidFill>
              </a:rPr>
              <a:t>14) Des productions alimentaires sources de revenus (suite)</a:t>
            </a:r>
          </a:p>
        </p:txBody>
      </p:sp>
      <p:sp>
        <p:nvSpPr>
          <p:cNvPr id="60421" name="ZoneTexte 13"/>
          <p:cNvSpPr txBox="1">
            <a:spLocks noChangeArrowheads="1"/>
          </p:cNvSpPr>
          <p:nvPr/>
        </p:nvSpPr>
        <p:spPr bwMode="auto">
          <a:xfrm>
            <a:off x="5657850" y="5659438"/>
            <a:ext cx="4930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fr-FR" altLang="fr-FR" sz="1200">
                <a:solidFill>
                  <a:srgbClr val="002060"/>
                </a:solidFill>
              </a:rPr>
              <a:t>↗  Il faudrait diversifier ou changer les techniques culturales, les sources alimentaires et de revenus pour les paysans malgaches, voire tester des plantes alimentaires d’avenir, en tenant compte qu’elles ne constitueront pas une menace pour la flore indigène (pas de risques invasif).</a:t>
            </a:r>
          </a:p>
          <a:p>
            <a:pPr algn="r" eaLnBrk="1" hangingPunct="1">
              <a:spcBef>
                <a:spcPct val="0"/>
              </a:spcBef>
              <a:buFontTx/>
              <a:buNone/>
            </a:pPr>
            <a:r>
              <a:rPr lang="fr-FR" altLang="fr-FR" sz="1200">
                <a:solidFill>
                  <a:srgbClr val="002060"/>
                </a:solidFill>
              </a:rPr>
              <a:t>Exemple : ici, amarante rouge et or ↑. Source : IMAP, </a:t>
            </a:r>
            <a:r>
              <a:rPr lang="fr-FR" altLang="fr-FR" sz="1200">
                <a:solidFill>
                  <a:srgbClr val="002060"/>
                </a:solidFill>
                <a:hlinkClick r:id="rId2"/>
              </a:rPr>
              <a:t>http://www.comuntierra.org/site/blog_post.php?idPost=144&amp;id_idioma=2</a:t>
            </a:r>
            <a:r>
              <a:rPr lang="fr-FR" altLang="fr-FR" sz="1200">
                <a:solidFill>
                  <a:srgbClr val="002060"/>
                </a:solidFill>
              </a:rPr>
              <a:t> </a:t>
            </a:r>
          </a:p>
        </p:txBody>
      </p:sp>
      <p:pic>
        <p:nvPicPr>
          <p:cNvPr id="60422" name="Image 10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0138" y="3694113"/>
            <a:ext cx="261937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Image 10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7350" y="1592263"/>
            <a:ext cx="2697163"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4" name="ZoneTexte 1026"/>
          <p:cNvSpPr txBox="1">
            <a:spLocks noChangeArrowheads="1"/>
          </p:cNvSpPr>
          <p:nvPr/>
        </p:nvSpPr>
        <p:spPr bwMode="auto">
          <a:xfrm>
            <a:off x="4389438" y="3143250"/>
            <a:ext cx="2528887"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2060"/>
                </a:solidFill>
              </a:rPr>
              <a:t>↗  Culture facile du fruit « </a:t>
            </a:r>
            <a:r>
              <a:rPr lang="fr-FR" altLang="fr-FR" sz="1200" b="1">
                <a:solidFill>
                  <a:srgbClr val="002060"/>
                </a:solidFill>
              </a:rPr>
              <a:t>poc-poc</a:t>
            </a:r>
            <a:r>
              <a:rPr lang="fr-FR" altLang="fr-FR" sz="1200">
                <a:solidFill>
                  <a:srgbClr val="002060"/>
                </a:solidFill>
              </a:rPr>
              <a:t> » (</a:t>
            </a:r>
            <a:r>
              <a:rPr lang="fr-FR" altLang="fr-FR" sz="1200" i="1">
                <a:solidFill>
                  <a:srgbClr val="002060"/>
                </a:solidFill>
              </a:rPr>
              <a:t>Physalis</a:t>
            </a:r>
            <a:r>
              <a:rPr lang="fr-FR" altLang="fr-FR" sz="1200">
                <a:solidFill>
                  <a:srgbClr val="002060"/>
                </a:solidFill>
              </a:rPr>
              <a:t>). </a:t>
            </a:r>
            <a:r>
              <a:rPr lang="fr-FR" altLang="fr-FR" sz="1200">
                <a:solidFill>
                  <a:srgbClr val="008000"/>
                </a:solidFill>
              </a:rPr>
              <a:t>($) </a:t>
            </a:r>
            <a:r>
              <a:rPr lang="fr-FR" altLang="fr-FR" sz="1200">
                <a:solidFill>
                  <a:srgbClr val="002060"/>
                </a:solidFill>
              </a:rPr>
              <a:t>etc. … Source images : </a:t>
            </a:r>
            <a:r>
              <a:rPr lang="fr-FR" altLang="fr-FR" sz="1200">
                <a:solidFill>
                  <a:srgbClr val="002060"/>
                </a:solidFill>
                <a:hlinkClick r:id="rId5"/>
              </a:rPr>
              <a:t>http://environnementmadagascar.blogspot.fr/2011_02_01_archive.html</a:t>
            </a:r>
            <a:r>
              <a:rPr lang="fr-FR" altLang="fr-FR" sz="1200">
                <a:solidFill>
                  <a:srgbClr val="002060"/>
                </a:solidFill>
              </a:rPr>
              <a:t> </a:t>
            </a:r>
          </a:p>
        </p:txBody>
      </p:sp>
      <p:pic>
        <p:nvPicPr>
          <p:cNvPr id="60425" name="Image 102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89113" y="1612900"/>
            <a:ext cx="2070100"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6" name="ZoneTexte 1026"/>
          <p:cNvSpPr txBox="1">
            <a:spLocks noChangeArrowheads="1"/>
          </p:cNvSpPr>
          <p:nvPr/>
        </p:nvSpPr>
        <p:spPr bwMode="auto">
          <a:xfrm>
            <a:off x="1703388" y="3163888"/>
            <a:ext cx="24701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2060"/>
                </a:solidFill>
              </a:rPr>
              <a:t>↖  Culture de l’algue, la spiruline. </a:t>
            </a:r>
          </a:p>
          <a:p>
            <a:pPr algn="ctr" eaLnBrk="1" hangingPunct="1">
              <a:spcBef>
                <a:spcPct val="0"/>
              </a:spcBef>
              <a:buFontTx/>
              <a:buNone/>
            </a:pPr>
            <a:r>
              <a:rPr lang="fr-FR" altLang="fr-FR" sz="1200">
                <a:solidFill>
                  <a:srgbClr val="008000"/>
                </a:solidFill>
              </a:rPr>
              <a:t>($$) </a:t>
            </a:r>
            <a:r>
              <a:rPr lang="fr-FR" altLang="fr-FR" sz="1200">
                <a:solidFill>
                  <a:srgbClr val="002060"/>
                </a:solidFill>
              </a:rPr>
              <a:t>Source images : </a:t>
            </a:r>
            <a:r>
              <a:rPr lang="fr-FR" altLang="fr-FR" sz="1200">
                <a:solidFill>
                  <a:srgbClr val="002060"/>
                </a:solidFill>
                <a:hlinkClick r:id="rId5"/>
              </a:rPr>
              <a:t>http://environnementmadagascar.blogspot.fr/2011_02_01_archive.html</a:t>
            </a:r>
            <a:r>
              <a:rPr lang="fr-FR" altLang="fr-FR" sz="1200">
                <a:solidFill>
                  <a:srgbClr val="002060"/>
                </a:solidFill>
              </a:rPr>
              <a: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u numéro de diapositive 1"/>
          <p:cNvSpPr>
            <a:spLocks noGrp="1"/>
          </p:cNvSpPr>
          <p:nvPr>
            <p:ph type="sldNum" sz="quarter" idx="12"/>
          </p:nvPr>
        </p:nvSpPr>
        <p:spPr bwMode="auto">
          <a:xfrm>
            <a:off x="11425238" y="6259513"/>
            <a:ext cx="44450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D3963D9-9A85-4F70-9650-47A15FFB55DD}" type="slidenum">
              <a:rPr lang="fr-FR" altLang="fr-FR" sz="1200" smtClean="0">
                <a:solidFill>
                  <a:srgbClr val="898989"/>
                </a:solidFill>
              </a:rPr>
              <a:pPr>
                <a:spcBef>
                  <a:spcPct val="0"/>
                </a:spcBef>
                <a:buFontTx/>
                <a:buNone/>
              </a:pPr>
              <a:t>57</a:t>
            </a:fld>
            <a:endParaRPr lang="fr-FR" altLang="fr-FR" sz="1200" smtClean="0">
              <a:solidFill>
                <a:srgbClr val="898989"/>
              </a:solidFill>
            </a:endParaRPr>
          </a:p>
        </p:txBody>
      </p:sp>
      <p:sp>
        <p:nvSpPr>
          <p:cNvPr id="61443" name="WordArt 2"/>
          <p:cNvSpPr>
            <a:spLocks noChangeArrowheads="1" noChangeShapeType="1" noTextEdit="1"/>
          </p:cNvSpPr>
          <p:nvPr/>
        </p:nvSpPr>
        <p:spPr bwMode="auto">
          <a:xfrm>
            <a:off x="1703388" y="188913"/>
            <a:ext cx="8785225" cy="531812"/>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11" name="Rectangle 10"/>
          <p:cNvSpPr/>
          <p:nvPr/>
        </p:nvSpPr>
        <p:spPr>
          <a:xfrm>
            <a:off x="3852863" y="3141663"/>
            <a:ext cx="827087" cy="234632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rgbClr val="002060"/>
                </a:solidFill>
              </a:rPr>
              <a:t>Succès économique</a:t>
            </a:r>
          </a:p>
        </p:txBody>
      </p:sp>
      <p:sp>
        <p:nvSpPr>
          <p:cNvPr id="12" name="Rectangle 11"/>
          <p:cNvSpPr/>
          <p:nvPr/>
        </p:nvSpPr>
        <p:spPr>
          <a:xfrm>
            <a:off x="4943475" y="3141663"/>
            <a:ext cx="1006475" cy="234632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100" b="1" dirty="0">
                <a:solidFill>
                  <a:srgbClr val="002060"/>
                </a:solidFill>
              </a:rPr>
              <a:t>Optimisation de la production</a:t>
            </a:r>
          </a:p>
          <a:p>
            <a:pPr algn="ctr" eaLnBrk="1" fontAlgn="auto" hangingPunct="1">
              <a:spcBef>
                <a:spcPts val="0"/>
              </a:spcBef>
              <a:spcAft>
                <a:spcPts val="0"/>
              </a:spcAft>
              <a:defRPr/>
            </a:pPr>
            <a:endParaRPr lang="fr-FR" sz="1200" dirty="0">
              <a:solidFill>
                <a:srgbClr val="002060"/>
              </a:solidFill>
            </a:endParaRPr>
          </a:p>
          <a:p>
            <a:pPr algn="ctr" eaLnBrk="1" fontAlgn="auto" hangingPunct="1">
              <a:spcBef>
                <a:spcPts val="0"/>
              </a:spcBef>
              <a:spcAft>
                <a:spcPts val="0"/>
              </a:spcAft>
              <a:defRPr/>
            </a:pPr>
            <a:r>
              <a:rPr lang="fr-FR" sz="1200" dirty="0">
                <a:solidFill>
                  <a:srgbClr val="002060"/>
                </a:solidFill>
              </a:rPr>
              <a:t>- qualité </a:t>
            </a:r>
          </a:p>
          <a:p>
            <a:pPr algn="ctr" eaLnBrk="1" fontAlgn="auto" hangingPunct="1">
              <a:spcBef>
                <a:spcPts val="0"/>
              </a:spcBef>
              <a:spcAft>
                <a:spcPts val="0"/>
              </a:spcAft>
              <a:defRPr/>
            </a:pPr>
            <a:r>
              <a:rPr lang="fr-FR" sz="1200" dirty="0">
                <a:solidFill>
                  <a:srgbClr val="002060"/>
                </a:solidFill>
              </a:rPr>
              <a:t>- quantité</a:t>
            </a:r>
          </a:p>
          <a:p>
            <a:pPr algn="ctr" eaLnBrk="1" fontAlgn="auto" hangingPunct="1">
              <a:spcBef>
                <a:spcPts val="0"/>
              </a:spcBef>
              <a:spcAft>
                <a:spcPts val="0"/>
              </a:spcAft>
              <a:defRPr/>
            </a:pPr>
            <a:r>
              <a:rPr lang="fr-FR" sz="1200" dirty="0">
                <a:solidFill>
                  <a:srgbClr val="002060"/>
                </a:solidFill>
              </a:rPr>
              <a:t>- pas de perte (tout semis donne récolte)</a:t>
            </a:r>
          </a:p>
          <a:p>
            <a:pPr algn="ctr" eaLnBrk="1" fontAlgn="auto" hangingPunct="1">
              <a:spcBef>
                <a:spcPts val="0"/>
              </a:spcBef>
              <a:spcAft>
                <a:spcPts val="0"/>
              </a:spcAft>
              <a:defRPr/>
            </a:pPr>
            <a:endParaRPr lang="fr-FR" sz="1200" dirty="0">
              <a:solidFill>
                <a:srgbClr val="002060"/>
              </a:solidFill>
            </a:endParaRPr>
          </a:p>
        </p:txBody>
      </p:sp>
      <p:sp>
        <p:nvSpPr>
          <p:cNvPr id="13" name="Rectangle 12"/>
          <p:cNvSpPr/>
          <p:nvPr/>
        </p:nvSpPr>
        <p:spPr>
          <a:xfrm>
            <a:off x="6183313" y="3141663"/>
            <a:ext cx="1058862" cy="2346325"/>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200" b="1" dirty="0">
                <a:solidFill>
                  <a:srgbClr val="002060"/>
                </a:solidFill>
              </a:rPr>
              <a:t>Stratégie commerciale</a:t>
            </a:r>
          </a:p>
          <a:p>
            <a:pPr algn="ctr" eaLnBrk="1" fontAlgn="auto" hangingPunct="1">
              <a:spcBef>
                <a:spcPts val="0"/>
              </a:spcBef>
              <a:spcAft>
                <a:spcPts val="0"/>
              </a:spcAft>
              <a:defRPr/>
            </a:pPr>
            <a:endParaRPr lang="fr-FR" sz="1200" dirty="0">
              <a:solidFill>
                <a:srgbClr val="002060"/>
              </a:solidFill>
            </a:endParaRPr>
          </a:p>
          <a:p>
            <a:pPr algn="ctr" eaLnBrk="1" fontAlgn="auto" hangingPunct="1">
              <a:spcBef>
                <a:spcPts val="0"/>
              </a:spcBef>
              <a:spcAft>
                <a:spcPts val="0"/>
              </a:spcAft>
              <a:defRPr/>
            </a:pPr>
            <a:r>
              <a:rPr lang="fr-FR" sz="1200" dirty="0">
                <a:solidFill>
                  <a:srgbClr val="002060"/>
                </a:solidFill>
              </a:rPr>
              <a:t>- tout vendre</a:t>
            </a:r>
          </a:p>
          <a:p>
            <a:pPr algn="ctr" eaLnBrk="1" fontAlgn="auto" hangingPunct="1">
              <a:spcBef>
                <a:spcPts val="0"/>
              </a:spcBef>
              <a:spcAft>
                <a:spcPts val="0"/>
              </a:spcAft>
              <a:defRPr/>
            </a:pPr>
            <a:r>
              <a:rPr lang="fr-FR" sz="1200" dirty="0">
                <a:solidFill>
                  <a:srgbClr val="002060"/>
                </a:solidFill>
              </a:rPr>
              <a:t>- à un bon prix</a:t>
            </a:r>
          </a:p>
          <a:p>
            <a:pPr algn="ctr" eaLnBrk="1" fontAlgn="auto" hangingPunct="1">
              <a:spcBef>
                <a:spcPts val="0"/>
              </a:spcBef>
              <a:spcAft>
                <a:spcPts val="0"/>
              </a:spcAft>
              <a:defRPr/>
            </a:pPr>
            <a:r>
              <a:rPr lang="fr-FR" sz="1200" dirty="0">
                <a:solidFill>
                  <a:srgbClr val="002060"/>
                </a:solidFill>
              </a:rPr>
              <a:t>- résilience (diversité des débouchés)</a:t>
            </a:r>
          </a:p>
        </p:txBody>
      </p:sp>
      <p:sp>
        <p:nvSpPr>
          <p:cNvPr id="14" name="Rectangle 13"/>
          <p:cNvSpPr/>
          <p:nvPr/>
        </p:nvSpPr>
        <p:spPr>
          <a:xfrm>
            <a:off x="7475538" y="3141663"/>
            <a:ext cx="1014412" cy="2346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200" b="1" dirty="0">
                <a:solidFill>
                  <a:srgbClr val="002060"/>
                </a:solidFill>
              </a:rPr>
              <a:t>Coûts</a:t>
            </a:r>
          </a:p>
          <a:p>
            <a:pPr algn="ctr" eaLnBrk="1" fontAlgn="auto" hangingPunct="1">
              <a:spcBef>
                <a:spcPts val="0"/>
              </a:spcBef>
              <a:spcAft>
                <a:spcPts val="0"/>
              </a:spcAft>
              <a:defRPr/>
            </a:pPr>
            <a:r>
              <a:rPr lang="fr-FR" sz="1200" dirty="0">
                <a:solidFill>
                  <a:srgbClr val="002060"/>
                </a:solidFill>
              </a:rPr>
              <a:t>- investissements</a:t>
            </a:r>
          </a:p>
          <a:p>
            <a:pPr algn="ctr" eaLnBrk="1" fontAlgn="auto" hangingPunct="1">
              <a:spcBef>
                <a:spcPts val="0"/>
              </a:spcBef>
              <a:spcAft>
                <a:spcPts val="0"/>
              </a:spcAft>
              <a:defRPr/>
            </a:pPr>
            <a:r>
              <a:rPr lang="fr-FR" sz="1200" dirty="0">
                <a:solidFill>
                  <a:srgbClr val="002060"/>
                </a:solidFill>
              </a:rPr>
              <a:t>- charges de </a:t>
            </a:r>
            <a:r>
              <a:rPr lang="fr-FR" sz="1200" dirty="0" err="1">
                <a:solidFill>
                  <a:srgbClr val="002060"/>
                </a:solidFill>
              </a:rPr>
              <a:t>fonctionne-ment</a:t>
            </a:r>
            <a:endParaRPr lang="fr-FR" sz="1200" dirty="0">
              <a:solidFill>
                <a:srgbClr val="002060"/>
              </a:solidFill>
            </a:endParaRPr>
          </a:p>
        </p:txBody>
      </p:sp>
      <p:sp>
        <p:nvSpPr>
          <p:cNvPr id="61448" name="ZoneTexte 17"/>
          <p:cNvSpPr txBox="1">
            <a:spLocks noChangeArrowheads="1"/>
          </p:cNvSpPr>
          <p:nvPr/>
        </p:nvSpPr>
        <p:spPr bwMode="auto">
          <a:xfrm>
            <a:off x="4695825" y="4200525"/>
            <a:ext cx="30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2060"/>
                </a:solidFill>
              </a:rPr>
              <a:t>=</a:t>
            </a:r>
          </a:p>
        </p:txBody>
      </p:sp>
      <p:sp>
        <p:nvSpPr>
          <p:cNvPr id="61449" name="ZoneTexte 18"/>
          <p:cNvSpPr txBox="1">
            <a:spLocks noChangeArrowheads="1"/>
          </p:cNvSpPr>
          <p:nvPr/>
        </p:nvSpPr>
        <p:spPr bwMode="auto">
          <a:xfrm>
            <a:off x="5921375" y="4200525"/>
            <a:ext cx="284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a:solidFill>
                  <a:srgbClr val="002060"/>
                </a:solidFill>
              </a:rPr>
              <a:t>x</a:t>
            </a:r>
          </a:p>
        </p:txBody>
      </p:sp>
      <p:sp>
        <p:nvSpPr>
          <p:cNvPr id="61450" name="ZoneTexte 19"/>
          <p:cNvSpPr txBox="1">
            <a:spLocks noChangeArrowheads="1"/>
          </p:cNvSpPr>
          <p:nvPr/>
        </p:nvSpPr>
        <p:spPr bwMode="auto">
          <a:xfrm>
            <a:off x="7219950" y="4130675"/>
            <a:ext cx="255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solidFill>
                  <a:srgbClr val="002060"/>
                </a:solidFill>
              </a:rPr>
              <a:t>-</a:t>
            </a:r>
          </a:p>
        </p:txBody>
      </p:sp>
      <p:sp>
        <p:nvSpPr>
          <p:cNvPr id="61451" name="ZoneTexte 20"/>
          <p:cNvSpPr txBox="1">
            <a:spLocks noChangeArrowheads="1"/>
          </p:cNvSpPr>
          <p:nvPr/>
        </p:nvSpPr>
        <p:spPr bwMode="auto">
          <a:xfrm>
            <a:off x="3852863" y="5584825"/>
            <a:ext cx="46910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2060"/>
                </a:solidFill>
              </a:rPr>
              <a:t>Equation de base du succès d’une micro-ferme. Source : </a:t>
            </a:r>
            <a:r>
              <a:rPr lang="fr-FR" altLang="fr-FR" sz="1200" i="1">
                <a:solidFill>
                  <a:srgbClr val="002060"/>
                </a:solidFill>
              </a:rPr>
              <a:t>Micro-ferme de la Bourdaisière, conception inspirée de la permaculture</a:t>
            </a:r>
            <a:r>
              <a:rPr lang="fr-FR" altLang="fr-FR" sz="1200">
                <a:solidFill>
                  <a:srgbClr val="002060"/>
                </a:solidFill>
              </a:rPr>
              <a:t>, Rédigé par Claire Uzan &amp; Gildas Véret, Horizonpermaculture.wix.com/perma, Mars 2014,  </a:t>
            </a:r>
            <a:r>
              <a:rPr lang="fr-FR" altLang="fr-FR" sz="1200">
                <a:solidFill>
                  <a:srgbClr val="002060"/>
                </a:solidFill>
                <a:hlinkClick r:id="rId2"/>
              </a:rPr>
              <a:t>http://www.fermesdavenir.org/wp-content/uploads/2014/09/rapport-Bourdaisi%C3%A8re-avril-2014-modifications-couleur-1.pdf</a:t>
            </a:r>
            <a:r>
              <a:rPr lang="fr-FR" altLang="fr-FR" sz="1200">
                <a:solidFill>
                  <a:srgbClr val="002060"/>
                </a:solidFill>
              </a:rPr>
              <a:t> </a:t>
            </a:r>
          </a:p>
        </p:txBody>
      </p:sp>
      <p:sp>
        <p:nvSpPr>
          <p:cNvPr id="61452" name="ZoneTexte 18"/>
          <p:cNvSpPr txBox="1">
            <a:spLocks noChangeArrowheads="1"/>
          </p:cNvSpPr>
          <p:nvPr/>
        </p:nvSpPr>
        <p:spPr bwMode="auto">
          <a:xfrm>
            <a:off x="192088" y="947738"/>
            <a:ext cx="8434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b="1">
                <a:solidFill>
                  <a:srgbClr val="002060"/>
                </a:solidFill>
              </a:rPr>
              <a:t>15) Le modèle économique de la microentreprise agricole</a:t>
            </a:r>
          </a:p>
        </p:txBody>
      </p:sp>
      <p:pic>
        <p:nvPicPr>
          <p:cNvPr id="61453"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1676400"/>
            <a:ext cx="15335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u numéro de diapositive 1"/>
          <p:cNvSpPr>
            <a:spLocks noGrp="1"/>
          </p:cNvSpPr>
          <p:nvPr>
            <p:ph type="sldNum" sz="quarter" idx="12"/>
          </p:nvPr>
        </p:nvSpPr>
        <p:spPr bwMode="auto">
          <a:xfrm>
            <a:off x="11352213" y="284163"/>
            <a:ext cx="446087" cy="33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5650341-448F-44EF-989D-56A069AA6B83}" type="slidenum">
              <a:rPr lang="fr-FR" altLang="fr-FR" sz="1200" smtClean="0">
                <a:solidFill>
                  <a:srgbClr val="898989"/>
                </a:solidFill>
              </a:rPr>
              <a:pPr>
                <a:spcBef>
                  <a:spcPct val="0"/>
                </a:spcBef>
                <a:buFontTx/>
                <a:buNone/>
              </a:pPr>
              <a:t>58</a:t>
            </a:fld>
            <a:endParaRPr lang="fr-FR" altLang="fr-FR" sz="1200" smtClean="0">
              <a:solidFill>
                <a:srgbClr val="898989"/>
              </a:solidFill>
            </a:endParaRPr>
          </a:p>
        </p:txBody>
      </p:sp>
      <p:sp>
        <p:nvSpPr>
          <p:cNvPr id="62467" name="WordArt 2"/>
          <p:cNvSpPr>
            <a:spLocks noChangeArrowheads="1" noChangeShapeType="1" noTextEdit="1"/>
          </p:cNvSpPr>
          <p:nvPr/>
        </p:nvSpPr>
        <p:spPr bwMode="auto">
          <a:xfrm>
            <a:off x="1703388" y="188913"/>
            <a:ext cx="8785225" cy="531812"/>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62468" name="ZoneTexte 18"/>
          <p:cNvSpPr txBox="1">
            <a:spLocks noChangeArrowheads="1"/>
          </p:cNvSpPr>
          <p:nvPr/>
        </p:nvSpPr>
        <p:spPr bwMode="auto">
          <a:xfrm>
            <a:off x="192088" y="908050"/>
            <a:ext cx="8434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b="1">
                <a:solidFill>
                  <a:srgbClr val="002060"/>
                </a:solidFill>
              </a:rPr>
              <a:t>16) Conclusions</a:t>
            </a:r>
          </a:p>
        </p:txBody>
      </p:sp>
      <p:sp>
        <p:nvSpPr>
          <p:cNvPr id="6" name="ZoneTexte 5"/>
          <p:cNvSpPr txBox="1"/>
          <p:nvPr/>
        </p:nvSpPr>
        <p:spPr>
          <a:xfrm>
            <a:off x="192088" y="1412875"/>
            <a:ext cx="11807825" cy="5354638"/>
          </a:xfrm>
          <a:prstGeom prst="rect">
            <a:avLst/>
          </a:prstGeom>
          <a:noFill/>
        </p:spPr>
        <p:txBody>
          <a:bodyPr>
            <a:spAutoFit/>
          </a:bodyPr>
          <a:lstStyle/>
          <a:p>
            <a:pPr algn="just">
              <a:defRPr/>
            </a:pPr>
            <a:r>
              <a:rPr lang="fr-FR" dirty="0">
                <a:solidFill>
                  <a:srgbClr val="002060"/>
                </a:solidFill>
              </a:rPr>
              <a:t>Les facteurs qui conditionneront la réussite d’un tel projet de jardin-forêt seront, par exemple, le choix des bonnes espèces et de leurs bonnes associations, rendant les bons services attendus, assurant, par exemple, la sécurité alimentaire, sanitaire, énergétique (bois de feu), économique et financière (apportant des sources diversifiés de revenus complémentaires pour, par exemple, permettant d’obtenir un plus grand confort de vie _ maison agréable, assurer des études aux enfants … _) et apportant un certain confort de travail (hauteur de travail, éviter les risques de blessures ou/et de maladies …).</a:t>
            </a:r>
          </a:p>
          <a:p>
            <a:pPr algn="just">
              <a:defRPr/>
            </a:pPr>
            <a:endParaRPr lang="fr-FR" dirty="0">
              <a:solidFill>
                <a:srgbClr val="002060"/>
              </a:solidFill>
            </a:endParaRPr>
          </a:p>
          <a:p>
            <a:pPr algn="just">
              <a:defRPr/>
            </a:pPr>
            <a:r>
              <a:rPr lang="fr-FR" dirty="0">
                <a:solidFill>
                  <a:srgbClr val="002060"/>
                </a:solidFill>
              </a:rPr>
              <a:t>Dans le choix des plantes, il y a une liste de caractéristiques à prendre en compte : </a:t>
            </a:r>
          </a:p>
          <a:p>
            <a:pPr marL="342900" indent="-342900" algn="just">
              <a:buFont typeface="+mj-lt"/>
              <a:buAutoNum type="arabicPeriod"/>
              <a:defRPr/>
            </a:pPr>
            <a:r>
              <a:rPr lang="fr-FR" dirty="0">
                <a:solidFill>
                  <a:srgbClr val="002060"/>
                </a:solidFill>
              </a:rPr>
              <a:t>Le type de vie (annuelle, pérenne, caduque, persistante) et la forme de la plante (buisson, grimpante, arbre), sans oublier la hauteur qu'elle peut atteindre.</a:t>
            </a:r>
          </a:p>
          <a:p>
            <a:pPr marL="342900" indent="-342900" algn="just">
              <a:buFont typeface="+mj-lt"/>
              <a:buAutoNum type="arabicPeriod"/>
              <a:defRPr/>
            </a:pPr>
            <a:r>
              <a:rPr lang="fr-FR" dirty="0">
                <a:solidFill>
                  <a:srgbClr val="002060"/>
                </a:solidFill>
              </a:rPr>
              <a:t>Ses tolérances : la zone climatique (aride, tempé­rée, tropicale, subtropicale), la tolérance à l'ombre ou au soleil (sa préférence pour l'ombre, pour une ombre partielle ou pour le plein soleil), l'habitat (sec, humide, en altitude ou non), le type de sol (sableux, argileux, rocheux, riche (limoneux …) ou pauvre, salin …) et le pH toléré (sol acide ou alcalin).</a:t>
            </a:r>
          </a:p>
          <a:p>
            <a:pPr marL="342900" indent="-342900" algn="just">
              <a:buFont typeface="+mj-lt"/>
              <a:buAutoNum type="arabicPeriod"/>
              <a:defRPr/>
            </a:pPr>
            <a:r>
              <a:rPr lang="fr-FR" dirty="0">
                <a:solidFill>
                  <a:srgbClr val="002060"/>
                </a:solidFill>
              </a:rPr>
              <a:t>Ses usages : comestible (nourriture ou assaisonne­ment), médicinal, fourrage animal (préciser alors pour quels animaux, par exemple, poules, lapins, cochons, vaches … cerfs …), amélioration du sol (elle fixe l'azote, recouvre le sol ou sert d'engrais vert), protection du site (elle limite l'érosion, les risques de feux, sert de clôture vivante ou de coupe-vent), possibilités de taille (pour bois de chauffage, poteaux, piquets, taillis et recépage), matériau de construction (poteaux, charpente, meubles) ou autres usages (fibres, combustible, insectifuge, ornementation, pollen et nec­tar pour les abeilles, porte-greffe, tinctorial).</a:t>
            </a:r>
          </a:p>
          <a:p>
            <a:pPr algn="r">
              <a:defRPr/>
            </a:pPr>
            <a:r>
              <a:rPr lang="fr-FR" dirty="0">
                <a:solidFill>
                  <a:srgbClr val="002060"/>
                </a:solidFill>
              </a:rPr>
              <a:t>Suite page suivantes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u numéro de diapositive 1"/>
          <p:cNvSpPr>
            <a:spLocks noGrp="1"/>
          </p:cNvSpPr>
          <p:nvPr>
            <p:ph type="sldNum" sz="quarter" idx="12"/>
          </p:nvPr>
        </p:nvSpPr>
        <p:spPr bwMode="auto">
          <a:xfrm>
            <a:off x="11352213" y="284163"/>
            <a:ext cx="446087" cy="33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AB970E2-24C8-4454-ADCC-8C29E043B9FD}" type="slidenum">
              <a:rPr lang="fr-FR" altLang="fr-FR" sz="1200" smtClean="0">
                <a:solidFill>
                  <a:srgbClr val="898989"/>
                </a:solidFill>
              </a:rPr>
              <a:pPr>
                <a:spcBef>
                  <a:spcPct val="0"/>
                </a:spcBef>
                <a:buFontTx/>
                <a:buNone/>
              </a:pPr>
              <a:t>59</a:t>
            </a:fld>
            <a:endParaRPr lang="fr-FR" altLang="fr-FR" sz="1200" smtClean="0">
              <a:solidFill>
                <a:srgbClr val="898989"/>
              </a:solidFill>
            </a:endParaRPr>
          </a:p>
        </p:txBody>
      </p:sp>
      <p:sp>
        <p:nvSpPr>
          <p:cNvPr id="63491" name="WordArt 2"/>
          <p:cNvSpPr>
            <a:spLocks noChangeArrowheads="1" noChangeShapeType="1" noTextEdit="1"/>
          </p:cNvSpPr>
          <p:nvPr/>
        </p:nvSpPr>
        <p:spPr bwMode="auto">
          <a:xfrm>
            <a:off x="1703388" y="188913"/>
            <a:ext cx="8785225" cy="531812"/>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63492" name="ZoneTexte 18"/>
          <p:cNvSpPr txBox="1">
            <a:spLocks noChangeArrowheads="1"/>
          </p:cNvSpPr>
          <p:nvPr/>
        </p:nvSpPr>
        <p:spPr bwMode="auto">
          <a:xfrm>
            <a:off x="192088" y="908050"/>
            <a:ext cx="8434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b="1">
                <a:solidFill>
                  <a:srgbClr val="002060"/>
                </a:solidFill>
              </a:rPr>
              <a:t>16) Conclusions (suite et fin)</a:t>
            </a:r>
          </a:p>
        </p:txBody>
      </p:sp>
      <p:sp>
        <p:nvSpPr>
          <p:cNvPr id="6" name="ZoneTexte 5"/>
          <p:cNvSpPr txBox="1"/>
          <p:nvPr/>
        </p:nvSpPr>
        <p:spPr>
          <a:xfrm>
            <a:off x="192088" y="1412875"/>
            <a:ext cx="11807825" cy="5354638"/>
          </a:xfrm>
          <a:prstGeom prst="rect">
            <a:avLst/>
          </a:prstGeom>
          <a:noFill/>
        </p:spPr>
        <p:txBody>
          <a:bodyPr>
            <a:spAutoFit/>
          </a:bodyPr>
          <a:lstStyle/>
          <a:p>
            <a:pPr algn="just">
              <a:defRPr/>
            </a:pPr>
            <a:r>
              <a:rPr lang="fr-FR" dirty="0">
                <a:solidFill>
                  <a:srgbClr val="002060"/>
                </a:solidFill>
              </a:rPr>
              <a:t>Dans le choix des plantes, il y a aussi, à prendre en compte, les éventuels facteurs limitants pour le choix des espèces : </a:t>
            </a:r>
          </a:p>
          <a:p>
            <a:pPr algn="just">
              <a:defRPr/>
            </a:pPr>
            <a:endParaRPr lang="fr-FR" dirty="0">
              <a:solidFill>
                <a:srgbClr val="002060"/>
              </a:solidFill>
            </a:endParaRPr>
          </a:p>
          <a:p>
            <a:pPr marL="342900" indent="-342900" algn="just">
              <a:buFont typeface="+mj-lt"/>
              <a:buAutoNum type="arabicPeriod"/>
              <a:defRPr/>
            </a:pPr>
            <a:r>
              <a:rPr lang="fr-FR" dirty="0">
                <a:solidFill>
                  <a:srgbClr val="002060"/>
                </a:solidFill>
              </a:rPr>
              <a:t>Leur non-adaptation au climat ou au sol ;</a:t>
            </a:r>
          </a:p>
          <a:p>
            <a:pPr marL="342900" indent="-342900" algn="just">
              <a:buFont typeface="+mj-lt"/>
              <a:buAutoNum type="arabicPeriod"/>
              <a:defRPr/>
            </a:pPr>
            <a:r>
              <a:rPr lang="fr-FR" dirty="0">
                <a:solidFill>
                  <a:srgbClr val="FF0000"/>
                </a:solidFill>
              </a:rPr>
              <a:t>Leur caractère envahissant ou sa toxicité </a:t>
            </a:r>
            <a:r>
              <a:rPr lang="fr-FR" dirty="0">
                <a:solidFill>
                  <a:srgbClr val="002060"/>
                </a:solidFill>
              </a:rPr>
              <a:t>;</a:t>
            </a:r>
          </a:p>
          <a:p>
            <a:pPr marL="342900" indent="-342900" algn="just">
              <a:buFont typeface="+mj-lt"/>
              <a:buAutoNum type="arabicPeriod"/>
              <a:defRPr/>
            </a:pPr>
            <a:r>
              <a:rPr lang="fr-FR" dirty="0">
                <a:solidFill>
                  <a:srgbClr val="002060"/>
                </a:solidFill>
              </a:rPr>
              <a:t>leur non disponibilité ou sa rareté (plantes non vendues en dehors du pays d'origine, voire le prix élevé des graines …) ;</a:t>
            </a:r>
          </a:p>
          <a:p>
            <a:pPr marL="342900" indent="-342900" algn="just">
              <a:buFont typeface="+mj-lt"/>
              <a:buAutoNum type="arabicPeriod"/>
              <a:defRPr/>
            </a:pPr>
            <a:r>
              <a:rPr lang="fr-FR" dirty="0">
                <a:solidFill>
                  <a:srgbClr val="002060"/>
                </a:solidFill>
              </a:rPr>
              <a:t>les préférences personnelles (et les tabous religieux etc. …) des habitants locaux bénéficières des produits du jardin-forêt;</a:t>
            </a:r>
          </a:p>
          <a:p>
            <a:pPr marL="342900" indent="-342900" algn="just">
              <a:buFont typeface="+mj-lt"/>
              <a:buAutoNum type="arabicPeriod"/>
              <a:defRPr/>
            </a:pPr>
            <a:r>
              <a:rPr lang="fr-FR" dirty="0">
                <a:solidFill>
                  <a:srgbClr val="002060"/>
                </a:solidFill>
              </a:rPr>
              <a:t>la taille du terrain (des petites espèces conviennent mieux pour des petits terrains) ;</a:t>
            </a:r>
          </a:p>
          <a:p>
            <a:pPr marL="342900" indent="-342900" algn="just">
              <a:buFont typeface="+mj-lt"/>
              <a:buAutoNum type="arabicPeriod"/>
              <a:defRPr/>
            </a:pPr>
            <a:r>
              <a:rPr lang="fr-FR" dirty="0">
                <a:solidFill>
                  <a:srgbClr val="FF0000"/>
                </a:solidFill>
              </a:rPr>
              <a:t>une utilité faible </a:t>
            </a:r>
            <a:r>
              <a:rPr lang="fr-FR" dirty="0">
                <a:solidFill>
                  <a:srgbClr val="002060"/>
                </a:solidFill>
              </a:rPr>
              <a:t>et une </a:t>
            </a:r>
            <a:r>
              <a:rPr lang="fr-FR" dirty="0">
                <a:solidFill>
                  <a:srgbClr val="FF0000"/>
                </a:solidFill>
              </a:rPr>
              <a:t>assez grande difficulté à les faire pousser</a:t>
            </a:r>
            <a:r>
              <a:rPr lang="fr-FR" dirty="0">
                <a:solidFill>
                  <a:srgbClr val="002060"/>
                </a:solidFill>
              </a:rPr>
              <a:t>, ou un </a:t>
            </a:r>
            <a:r>
              <a:rPr lang="fr-FR" dirty="0">
                <a:solidFill>
                  <a:srgbClr val="FF0000"/>
                </a:solidFill>
              </a:rPr>
              <a:t>faible rendement productif</a:t>
            </a:r>
            <a:r>
              <a:rPr lang="fr-FR" dirty="0">
                <a:solidFill>
                  <a:srgbClr val="002060"/>
                </a:solidFill>
              </a:rPr>
              <a:t>, ou une longue période de croissance avant maturité.</a:t>
            </a:r>
          </a:p>
          <a:p>
            <a:pPr algn="just">
              <a:defRPr/>
            </a:pPr>
            <a:endParaRPr lang="fr-FR" dirty="0">
              <a:solidFill>
                <a:srgbClr val="002060"/>
              </a:solidFill>
            </a:endParaRPr>
          </a:p>
          <a:p>
            <a:pPr algn="just">
              <a:defRPr/>
            </a:pPr>
            <a:r>
              <a:rPr lang="fr-FR" dirty="0">
                <a:solidFill>
                  <a:srgbClr val="002060"/>
                </a:solidFill>
              </a:rPr>
              <a:t>Les impératifs pour assurer la sécurité alimentaire, sanitaire, énergétique, économique _ la </a:t>
            </a:r>
            <a:r>
              <a:rPr lang="fr-FR" dirty="0">
                <a:solidFill>
                  <a:srgbClr val="FF0000"/>
                </a:solidFill>
              </a:rPr>
              <a:t>rentabilité des cultures choisies </a:t>
            </a:r>
            <a:r>
              <a:rPr lang="fr-FR" dirty="0">
                <a:solidFill>
                  <a:srgbClr val="008000"/>
                </a:solidFill>
              </a:rPr>
              <a:t>($) </a:t>
            </a:r>
            <a:r>
              <a:rPr lang="fr-FR" dirty="0">
                <a:solidFill>
                  <a:srgbClr val="002060"/>
                </a:solidFill>
              </a:rPr>
              <a:t>… _ maximum orienteront les priorités et choix. Mais beaucoup d’autres facteurs seront à prendre en compte :</a:t>
            </a:r>
          </a:p>
          <a:p>
            <a:pPr marL="342900" indent="-342900" algn="just">
              <a:buFont typeface="+mj-lt"/>
              <a:buAutoNum type="arabicPeriod"/>
              <a:defRPr/>
            </a:pPr>
            <a:r>
              <a:rPr lang="fr-FR" dirty="0">
                <a:solidFill>
                  <a:srgbClr val="002060"/>
                </a:solidFill>
              </a:rPr>
              <a:t>l’activité biologique et la productivité maximum, par le choix des bonnes plantes et de leurs bonnes associations. </a:t>
            </a:r>
          </a:p>
          <a:p>
            <a:pPr marL="342900" indent="-342900" algn="just">
              <a:buFont typeface="+mj-lt"/>
              <a:buAutoNum type="arabicPeriod"/>
              <a:defRPr/>
            </a:pPr>
            <a:r>
              <a:rPr lang="fr-FR" dirty="0">
                <a:solidFill>
                  <a:srgbClr val="002060"/>
                </a:solidFill>
              </a:rPr>
              <a:t>Le choix des bonnes cultures durables, garantissant toutes ces sécurités, sans nuire à l’environnement. </a:t>
            </a:r>
          </a:p>
          <a:p>
            <a:pPr marL="342900" indent="-342900" algn="just">
              <a:buFont typeface="+mj-lt"/>
              <a:buAutoNum type="arabicPeriod"/>
              <a:defRPr/>
            </a:pPr>
            <a:r>
              <a:rPr lang="fr-FR" dirty="0">
                <a:solidFill>
                  <a:srgbClr val="002060"/>
                </a:solidFill>
              </a:rPr>
              <a:t>Le feuillage, des plantes choisies, est-il persistant? Ses racines sont-elles envahissantes? Sa croissance est-elle rapide et sa durée de vie courte? Ou bien lente, avec une durée de vie plutôt longue? Forme-t-elle une canopée dense ou clairsemée? </a:t>
            </a:r>
            <a:r>
              <a:rPr lang="fr-FR" dirty="0">
                <a:solidFill>
                  <a:srgbClr val="FF0000"/>
                </a:solidFill>
              </a:rPr>
              <a:t>Résiste-t-elle aux mala­dies ou y est-elle sensible</a:t>
            </a:r>
            <a:r>
              <a:rPr lang="fr-FR" dirty="0">
                <a:solidFill>
                  <a:srgbClr val="002060"/>
                </a:solidFill>
              </a:rPr>
              <a:t>? Des animaux peuvent-ils la brouter? Peut-on la couper ou au contraire la taille risque-t-elle de lui être fatale? Jusqu'à quelle hauteur peut-elle pousser? …</a:t>
            </a:r>
          </a:p>
          <a:p>
            <a:pPr marL="342900" indent="-342900" algn="just">
              <a:buFont typeface="+mj-lt"/>
              <a:buAutoNum type="arabicPeriod"/>
              <a:defRPr/>
            </a:pPr>
            <a:r>
              <a:rPr lang="fr-FR" dirty="0">
                <a:solidFill>
                  <a:srgbClr val="002060"/>
                </a:solidFill>
              </a:rPr>
              <a:t>La topographie du terrain, la disponibilité de l’eau, sa qualité, les microclimats locaux (les vents dominants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2"/>
          <p:cNvSpPr>
            <a:spLocks noChangeArrowheads="1" noChangeShapeType="1" noTextEdit="1"/>
          </p:cNvSpPr>
          <p:nvPr/>
        </p:nvSpPr>
        <p:spPr bwMode="auto">
          <a:xfrm>
            <a:off x="1703388" y="304800"/>
            <a:ext cx="8812212" cy="315913"/>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8195" name="ZoneTexte 2"/>
          <p:cNvSpPr txBox="1">
            <a:spLocks noChangeArrowheads="1"/>
          </p:cNvSpPr>
          <p:nvPr/>
        </p:nvSpPr>
        <p:spPr bwMode="auto">
          <a:xfrm>
            <a:off x="334963" y="842963"/>
            <a:ext cx="8785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a:solidFill>
                  <a:srgbClr val="7030A0"/>
                </a:solidFill>
              </a:rPr>
              <a:t>1) </a:t>
            </a:r>
            <a:r>
              <a:rPr lang="fr-FR" altLang="fr-FR" sz="1800" b="1">
                <a:solidFill>
                  <a:srgbClr val="7030A0"/>
                </a:solidFill>
              </a:rPr>
              <a:t>Introduction (suite)</a:t>
            </a:r>
            <a:r>
              <a:rPr lang="fr-FR" altLang="fr-FR" sz="1800">
                <a:solidFill>
                  <a:srgbClr val="7030A0"/>
                </a:solidFill>
              </a:rPr>
              <a:t> :</a:t>
            </a:r>
          </a:p>
        </p:txBody>
      </p:sp>
      <p:sp>
        <p:nvSpPr>
          <p:cNvPr id="8196" name="Espace réservé du numéro de diapositive 1"/>
          <p:cNvSpPr>
            <a:spLocks noGrp="1"/>
          </p:cNvSpPr>
          <p:nvPr>
            <p:ph type="sldNum" sz="quarter" idx="12"/>
          </p:nvPr>
        </p:nvSpPr>
        <p:spPr bwMode="auto">
          <a:xfrm>
            <a:off x="11352213" y="304800"/>
            <a:ext cx="514350"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82C21FC-6FD0-419D-BD90-FDE005BDCAE3}" type="slidenum">
              <a:rPr lang="fr-FR" altLang="fr-FR" sz="1200" smtClean="0">
                <a:solidFill>
                  <a:srgbClr val="898989"/>
                </a:solidFill>
              </a:rPr>
              <a:pPr>
                <a:spcBef>
                  <a:spcPct val="0"/>
                </a:spcBef>
                <a:buFontTx/>
                <a:buNone/>
              </a:pPr>
              <a:t>6</a:t>
            </a:fld>
            <a:endParaRPr lang="fr-FR" altLang="fr-FR" sz="1200" smtClean="0">
              <a:solidFill>
                <a:srgbClr val="898989"/>
              </a:solidFill>
            </a:endParaRPr>
          </a:p>
        </p:txBody>
      </p:sp>
      <p:sp>
        <p:nvSpPr>
          <p:cNvPr id="8197" name="Espace réservé du numéro de diapositive 1"/>
          <p:cNvSpPr txBox="1">
            <a:spLocks/>
          </p:cNvSpPr>
          <p:nvPr/>
        </p:nvSpPr>
        <p:spPr bwMode="auto">
          <a:xfrm>
            <a:off x="11349038" y="150813"/>
            <a:ext cx="4667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19E67134-BBB0-4996-A023-01D0264782AD}" type="slidenum">
              <a:rPr lang="fr-FR" altLang="fr-FR" sz="1200">
                <a:solidFill>
                  <a:srgbClr val="898989"/>
                </a:solidFill>
              </a:rPr>
              <a:pPr algn="r" eaLnBrk="1" hangingPunct="1">
                <a:spcBef>
                  <a:spcPct val="0"/>
                </a:spcBef>
                <a:buFontTx/>
                <a:buNone/>
              </a:pPr>
              <a:t>6</a:t>
            </a:fld>
            <a:endParaRPr lang="fr-FR" altLang="fr-FR" sz="1200">
              <a:solidFill>
                <a:srgbClr val="898989"/>
              </a:solidFill>
            </a:endParaRPr>
          </a:p>
        </p:txBody>
      </p:sp>
      <p:sp>
        <p:nvSpPr>
          <p:cNvPr id="8" name="Rectangle 5"/>
          <p:cNvSpPr>
            <a:spLocks noChangeArrowheads="1"/>
          </p:cNvSpPr>
          <p:nvPr/>
        </p:nvSpPr>
        <p:spPr bwMode="auto">
          <a:xfrm>
            <a:off x="6940550" y="3287713"/>
            <a:ext cx="53006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fr-FR" altLang="fr-FR" sz="1200" dirty="0">
                <a:latin typeface="+mn-lt"/>
                <a:hlinkClick r:id="rId2"/>
              </a:rPr>
              <a:t>Jardins familiaux en Indonésie : des cultures intensives d'arbres et de plantes annuelles associées</a:t>
            </a:r>
            <a:r>
              <a:rPr lang="fr-FR" altLang="fr-FR" sz="1200" dirty="0">
                <a:latin typeface="+mn-lt"/>
              </a:rPr>
              <a:t>, </a:t>
            </a:r>
            <a:r>
              <a:rPr lang="fr-FR" altLang="fr-FR" sz="1200" dirty="0">
                <a:solidFill>
                  <a:srgbClr val="008000"/>
                </a:solidFill>
                <a:latin typeface="+mn-lt"/>
                <a:hlinkClick r:id="rId2"/>
              </a:rPr>
              <a:t>http://www.fao.org/docrep/t7750f/t7750f0n.jpg</a:t>
            </a:r>
            <a:r>
              <a:rPr lang="fr-FR" altLang="fr-FR" sz="1200" dirty="0">
                <a:solidFill>
                  <a:srgbClr val="008000"/>
                </a:solidFill>
                <a:latin typeface="+mn-lt"/>
              </a:rPr>
              <a:t> </a:t>
            </a:r>
            <a:endParaRPr lang="fr-FR" altLang="fr-FR" sz="1200" dirty="0">
              <a:latin typeface="+mn-lt"/>
            </a:endParaRPr>
          </a:p>
        </p:txBody>
      </p:sp>
      <p:pic>
        <p:nvPicPr>
          <p:cNvPr id="8199"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7163" y="808038"/>
            <a:ext cx="39624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Imag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91713" y="3824288"/>
            <a:ext cx="18478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ZoneTexte 8"/>
          <p:cNvSpPr txBox="1">
            <a:spLocks noChangeArrowheads="1"/>
          </p:cNvSpPr>
          <p:nvPr/>
        </p:nvSpPr>
        <p:spPr bwMode="auto">
          <a:xfrm>
            <a:off x="7372350" y="6276975"/>
            <a:ext cx="4464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fr-FR" altLang="fr-FR" sz="1200">
                <a:solidFill>
                  <a:srgbClr val="008000"/>
                </a:solidFill>
              </a:rPr>
              <a:t>"jardin" d'épices"d'Abraham" (Kerala, Inde)  ↑. Source : </a:t>
            </a:r>
          </a:p>
          <a:p>
            <a:pPr algn="r" eaLnBrk="1" hangingPunct="1">
              <a:spcBef>
                <a:spcPct val="0"/>
              </a:spcBef>
              <a:buFontTx/>
              <a:buNone/>
            </a:pPr>
            <a:r>
              <a:rPr lang="fr-FR" altLang="fr-FR" sz="1200">
                <a:solidFill>
                  <a:srgbClr val="008000"/>
                </a:solidFill>
                <a:hlinkClick r:id="rId5"/>
              </a:rPr>
              <a:t>http://famille-en-vadrouille.blogspot.fr/2011_10_01_archive.html</a:t>
            </a:r>
            <a:r>
              <a:rPr lang="fr-FR" altLang="fr-FR" sz="1200">
                <a:solidFill>
                  <a:srgbClr val="008000"/>
                </a:solidFill>
              </a:rPr>
              <a:t> </a:t>
            </a:r>
          </a:p>
        </p:txBody>
      </p:sp>
      <p:sp>
        <p:nvSpPr>
          <p:cNvPr id="8202" name="ZoneTexte 9"/>
          <p:cNvSpPr txBox="1">
            <a:spLocks noChangeArrowheads="1"/>
          </p:cNvSpPr>
          <p:nvPr/>
        </p:nvSpPr>
        <p:spPr bwMode="auto">
          <a:xfrm>
            <a:off x="5549900" y="1085850"/>
            <a:ext cx="2227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8000"/>
                </a:solidFill>
              </a:rPr>
              <a:t>Exemple de jardins familiaux de pays tropicaux humides →</a:t>
            </a:r>
          </a:p>
        </p:txBody>
      </p:sp>
      <p:sp>
        <p:nvSpPr>
          <p:cNvPr id="8203" name="ZoneTexte 10"/>
          <p:cNvSpPr txBox="1">
            <a:spLocks noChangeArrowheads="1"/>
          </p:cNvSpPr>
          <p:nvPr/>
        </p:nvSpPr>
        <p:spPr bwMode="auto">
          <a:xfrm>
            <a:off x="8094663" y="5367338"/>
            <a:ext cx="1914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8000"/>
                </a:solidFill>
              </a:rPr>
              <a:t>Exemple jardin-forêt de pays tropicaux humides →</a:t>
            </a:r>
          </a:p>
        </p:txBody>
      </p:sp>
      <p:sp>
        <p:nvSpPr>
          <p:cNvPr id="8204" name="Rectangle 7"/>
          <p:cNvSpPr>
            <a:spLocks noChangeArrowheads="1"/>
          </p:cNvSpPr>
          <p:nvPr/>
        </p:nvSpPr>
        <p:spPr bwMode="auto">
          <a:xfrm>
            <a:off x="184150" y="4708525"/>
            <a:ext cx="61801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200">
                <a:solidFill>
                  <a:srgbClr val="008000"/>
                </a:solidFill>
              </a:rPr>
              <a:t>↑La forêt comestible copie les caractéristiques des forêts, comme l’occupation de l’espace en strates (grands arbres, buissons, lianes, etc.) et du temps (succession écologique), pour avoir leurs propriétés (résilience, stabilité …) tout en ayant une production directement utile à l’Homme (fruits, noix …) plus abondante, grâce au choix de variétés comestibles. Plantes utilisées ici : Papaye, palmier Nikau (</a:t>
            </a:r>
            <a:r>
              <a:rPr lang="fr-FR" altLang="fr-FR" sz="1200" i="1">
                <a:solidFill>
                  <a:srgbClr val="008000"/>
                </a:solidFill>
              </a:rPr>
              <a:t>Rhopalostylis sapida</a:t>
            </a:r>
            <a:r>
              <a:rPr lang="fr-FR" altLang="fr-FR" sz="1200">
                <a:solidFill>
                  <a:srgbClr val="008000"/>
                </a:solidFill>
              </a:rPr>
              <a:t>, palmier-blaireau), goyave Tropicale, Gingembre, </a:t>
            </a:r>
            <a:r>
              <a:rPr lang="pt-BR" altLang="fr-FR" sz="1200">
                <a:solidFill>
                  <a:srgbClr val="008000"/>
                </a:solidFill>
              </a:rPr>
              <a:t>bignay ou "canneberge tropicale" (Antidesma bunius)</a:t>
            </a:r>
            <a:r>
              <a:rPr lang="fr-FR" altLang="fr-FR" sz="1200">
                <a:solidFill>
                  <a:srgbClr val="008000"/>
                </a:solidFill>
              </a:rPr>
              <a:t>, piments (</a:t>
            </a:r>
            <a:r>
              <a:rPr lang="fr-FR" altLang="fr-FR" sz="1200" i="1">
                <a:solidFill>
                  <a:srgbClr val="008000"/>
                </a:solidFill>
              </a:rPr>
              <a:t>Capsicum</a:t>
            </a:r>
            <a:r>
              <a:rPr lang="fr-FR" altLang="fr-FR" sz="1200">
                <a:solidFill>
                  <a:srgbClr val="008000"/>
                </a:solidFill>
              </a:rPr>
              <a:t>), aubergine, basilic, romarin, brocoli, betterave, tomates (en Anglais : Papaya, Nikau, Tropical guava, Ginger, Cranberry, </a:t>
            </a:r>
            <a:r>
              <a:rPr lang="fr-FR" altLang="fr-FR" sz="1200" i="1">
                <a:solidFill>
                  <a:srgbClr val="008000"/>
                </a:solidFill>
              </a:rPr>
              <a:t>Capsicum</a:t>
            </a:r>
            <a:r>
              <a:rPr lang="fr-FR" altLang="fr-FR" sz="1200">
                <a:solidFill>
                  <a:srgbClr val="008000"/>
                </a:solidFill>
              </a:rPr>
              <a:t>, Eggplant, Basil, Rosemary, Broccolli, Beet Root, Tomatoes).</a:t>
            </a:r>
          </a:p>
          <a:p>
            <a:pPr algn="just" eaLnBrk="1" hangingPunct="1">
              <a:spcBef>
                <a:spcPct val="0"/>
              </a:spcBef>
              <a:buFontTx/>
              <a:buNone/>
            </a:pPr>
            <a:r>
              <a:rPr lang="fr-FR" altLang="fr-FR" sz="1200">
                <a:solidFill>
                  <a:srgbClr val="008000"/>
                </a:solidFill>
              </a:rPr>
              <a:t>(serre pépinière (Anglais : Propogation house).</a:t>
            </a:r>
          </a:p>
          <a:p>
            <a:pPr algn="just" eaLnBrk="1" hangingPunct="1">
              <a:spcBef>
                <a:spcPct val="0"/>
              </a:spcBef>
              <a:buFontTx/>
              <a:buNone/>
            </a:pPr>
            <a:r>
              <a:rPr lang="fr-FR" altLang="fr-FR" sz="1200">
                <a:solidFill>
                  <a:srgbClr val="008000"/>
                </a:solidFill>
              </a:rPr>
              <a:t>Source : </a:t>
            </a:r>
            <a:r>
              <a:rPr lang="fr-FR" altLang="fr-FR" sz="1200">
                <a:solidFill>
                  <a:srgbClr val="008000"/>
                </a:solidFill>
                <a:hlinkClick r:id="rId6"/>
              </a:rPr>
              <a:t>http://revolution-lente.coerrance.org/permaculture.php</a:t>
            </a:r>
            <a:r>
              <a:rPr lang="fr-FR" altLang="fr-FR" sz="1200">
                <a:solidFill>
                  <a:srgbClr val="008000"/>
                </a:solidFill>
              </a:rPr>
              <a:t> </a:t>
            </a:r>
          </a:p>
        </p:txBody>
      </p:sp>
      <p:pic>
        <p:nvPicPr>
          <p:cNvPr id="8205" name="Imag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1963" y="1390650"/>
            <a:ext cx="4991100"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5A04863-6D1E-4556-AD43-F282631498A2}" type="slidenum">
              <a:rPr lang="fr-FR" altLang="fr-FR" sz="1200" smtClean="0">
                <a:solidFill>
                  <a:srgbClr val="898989"/>
                </a:solidFill>
              </a:rPr>
              <a:pPr>
                <a:spcBef>
                  <a:spcPct val="0"/>
                </a:spcBef>
                <a:buFontTx/>
                <a:buNone/>
              </a:pPr>
              <a:t>60</a:t>
            </a:fld>
            <a:endParaRPr lang="fr-FR" altLang="fr-FR" sz="1200" smtClean="0">
              <a:solidFill>
                <a:srgbClr val="898989"/>
              </a:solidFill>
            </a:endParaRPr>
          </a:p>
        </p:txBody>
      </p:sp>
      <p:sp>
        <p:nvSpPr>
          <p:cNvPr id="64515" name="WordArt 2"/>
          <p:cNvSpPr>
            <a:spLocks noChangeArrowheads="1" noChangeShapeType="1" noTextEdit="1"/>
          </p:cNvSpPr>
          <p:nvPr/>
        </p:nvSpPr>
        <p:spPr bwMode="auto">
          <a:xfrm>
            <a:off x="1703388" y="188913"/>
            <a:ext cx="8785225" cy="531812"/>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64516" name="ZoneTexte 3"/>
          <p:cNvSpPr txBox="1">
            <a:spLocks noChangeArrowheads="1"/>
          </p:cNvSpPr>
          <p:nvPr/>
        </p:nvSpPr>
        <p:spPr bwMode="auto">
          <a:xfrm>
            <a:off x="174625" y="822325"/>
            <a:ext cx="3521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A1. Annexe: Citations</a:t>
            </a:r>
          </a:p>
        </p:txBody>
      </p:sp>
      <p:sp>
        <p:nvSpPr>
          <p:cNvPr id="64517" name="ZoneTexte 4"/>
          <p:cNvSpPr txBox="1">
            <a:spLocks noChangeArrowheads="1"/>
          </p:cNvSpPr>
          <p:nvPr/>
        </p:nvSpPr>
        <p:spPr bwMode="auto">
          <a:xfrm>
            <a:off x="225425" y="1223963"/>
            <a:ext cx="11782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i="1">
                <a:solidFill>
                  <a:srgbClr val="008000"/>
                </a:solidFill>
              </a:rPr>
              <a:t>Créons l'abondance en petits groupes, plutôt que le désert en sociétés monoculturales.</a:t>
            </a:r>
          </a:p>
          <a:p>
            <a:pPr eaLnBrk="1" hangingPunct="1">
              <a:spcBef>
                <a:spcPct val="0"/>
              </a:spcBef>
              <a:buFontTx/>
              <a:buNone/>
            </a:pPr>
            <a:r>
              <a:rPr lang="fr-FR" altLang="fr-FR" sz="1800" i="1">
                <a:solidFill>
                  <a:srgbClr val="008000"/>
                </a:solidFill>
              </a:rPr>
              <a:t>La permaculture, une alternative durable à la monoculture végétale, animale et humaine.</a:t>
            </a:r>
          </a:p>
        </p:txBody>
      </p:sp>
      <p:sp>
        <p:nvSpPr>
          <p:cNvPr id="64518" name="ZoneTexte 5"/>
          <p:cNvSpPr txBox="1">
            <a:spLocks noChangeArrowheads="1"/>
          </p:cNvSpPr>
          <p:nvPr/>
        </p:nvSpPr>
        <p:spPr bwMode="auto">
          <a:xfrm>
            <a:off x="176213" y="2095500"/>
            <a:ext cx="3519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A2. Annexe: Lexique</a:t>
            </a:r>
          </a:p>
        </p:txBody>
      </p:sp>
      <p:sp>
        <p:nvSpPr>
          <p:cNvPr id="64519" name="ZoneTexte 6"/>
          <p:cNvSpPr txBox="1">
            <a:spLocks noChangeArrowheads="1"/>
          </p:cNvSpPr>
          <p:nvPr/>
        </p:nvSpPr>
        <p:spPr bwMode="auto">
          <a:xfrm>
            <a:off x="176213" y="2463800"/>
            <a:ext cx="11782425"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b="1" i="1">
                <a:solidFill>
                  <a:srgbClr val="008000"/>
                </a:solidFill>
              </a:rPr>
              <a:t>Agroforesterie</a:t>
            </a:r>
            <a:r>
              <a:rPr lang="fr-FR" altLang="fr-FR" sz="1800">
                <a:solidFill>
                  <a:srgbClr val="008000"/>
                </a:solidFill>
              </a:rPr>
              <a:t> : 1) mode d’exploitation des terres agricoles associant des plantations d'arbres dans des cultures ou des pâturages</a:t>
            </a:r>
            <a:r>
              <a:rPr lang="fr-FR" altLang="fr-FR" sz="1800" baseline="30000">
                <a:solidFill>
                  <a:srgbClr val="008000"/>
                </a:solidFill>
                <a:hlinkClick r:id="rId2"/>
              </a:rPr>
              <a:t>1</a:t>
            </a:r>
            <a:r>
              <a:rPr lang="fr-FR" altLang="fr-FR" sz="1800" baseline="30000">
                <a:solidFill>
                  <a:srgbClr val="008000"/>
                </a:solidFill>
              </a:rPr>
              <a:t>,</a:t>
            </a:r>
            <a:r>
              <a:rPr lang="fr-FR" altLang="fr-FR" sz="1800" baseline="30000">
                <a:solidFill>
                  <a:srgbClr val="008000"/>
                </a:solidFill>
                <a:hlinkClick r:id="rId3"/>
              </a:rPr>
              <a:t>2</a:t>
            </a:r>
            <a:r>
              <a:rPr lang="fr-FR" altLang="fr-FR" sz="1800">
                <a:solidFill>
                  <a:srgbClr val="008000"/>
                </a:solidFill>
              </a:rPr>
              <a:t> . 2) Association d'arbres et de cultures ou d'animaux sur une même parcelle. </a:t>
            </a:r>
          </a:p>
          <a:p>
            <a:pPr algn="just" eaLnBrk="1" hangingPunct="1">
              <a:spcBef>
                <a:spcPct val="0"/>
              </a:spcBef>
              <a:buFontTx/>
              <a:buNone/>
            </a:pPr>
            <a:r>
              <a:rPr lang="fr-FR" altLang="fr-FR" sz="1200">
                <a:solidFill>
                  <a:srgbClr val="008000"/>
                </a:solidFill>
              </a:rPr>
              <a:t>Sources : a) </a:t>
            </a:r>
            <a:r>
              <a:rPr lang="fr-FR" altLang="fr-FR" sz="1200">
                <a:solidFill>
                  <a:srgbClr val="008000"/>
                </a:solidFill>
                <a:hlinkClick r:id="rId4"/>
              </a:rPr>
              <a:t>http://fr.wikipedia.org/wiki/Agroforesterie</a:t>
            </a:r>
            <a:r>
              <a:rPr lang="fr-FR" altLang="fr-FR" sz="1200">
                <a:solidFill>
                  <a:srgbClr val="008000"/>
                </a:solidFill>
              </a:rPr>
              <a:t> , b) </a:t>
            </a:r>
            <a:r>
              <a:rPr lang="fr-FR" altLang="fr-FR" sz="1200">
                <a:solidFill>
                  <a:srgbClr val="008000"/>
                </a:solidFill>
                <a:hlinkClick r:id="rId5"/>
              </a:rPr>
              <a:t>http://agriculture.gouv.fr/L-agroforesterie-comment-ca-marche</a:t>
            </a:r>
            <a:r>
              <a:rPr lang="fr-FR" altLang="fr-FR" sz="1200">
                <a:solidFill>
                  <a:srgbClr val="008000"/>
                </a:solidFill>
              </a:rPr>
              <a:t> </a:t>
            </a:r>
          </a:p>
          <a:p>
            <a:pPr algn="just" eaLnBrk="1" hangingPunct="1">
              <a:spcBef>
                <a:spcPct val="0"/>
              </a:spcBef>
              <a:buFontTx/>
              <a:buNone/>
            </a:pPr>
            <a:r>
              <a:rPr lang="fr-FR" altLang="fr-FR" sz="1800" b="1" i="1">
                <a:solidFill>
                  <a:srgbClr val="008000"/>
                </a:solidFill>
              </a:rPr>
              <a:t>Agroforêt</a:t>
            </a:r>
            <a:r>
              <a:rPr lang="fr-FR" altLang="fr-FR" sz="1800">
                <a:solidFill>
                  <a:srgbClr val="008000"/>
                </a:solidFill>
              </a:rPr>
              <a:t> ou « </a:t>
            </a:r>
            <a:r>
              <a:rPr lang="fr-FR" altLang="fr-FR" sz="1800" b="1" i="1">
                <a:solidFill>
                  <a:srgbClr val="008000"/>
                </a:solidFill>
              </a:rPr>
              <a:t>système agroforestier</a:t>
            </a:r>
            <a:r>
              <a:rPr lang="fr-FR" altLang="fr-FR" sz="1800">
                <a:solidFill>
                  <a:srgbClr val="008000"/>
                </a:solidFill>
              </a:rPr>
              <a:t> » : Il s'agit d'une </a:t>
            </a:r>
            <a:r>
              <a:rPr lang="fr-FR" altLang="fr-FR" sz="1800">
                <a:solidFill>
                  <a:srgbClr val="008000"/>
                </a:solidFill>
                <a:hlinkClick r:id="rId6" tooltip="Forêt"/>
              </a:rPr>
              <a:t>forêt</a:t>
            </a:r>
            <a:r>
              <a:rPr lang="fr-FR" altLang="fr-FR" sz="1800">
                <a:solidFill>
                  <a:srgbClr val="008000"/>
                </a:solidFill>
              </a:rPr>
              <a:t> dont la composition </a:t>
            </a:r>
            <a:r>
              <a:rPr lang="fr-FR" altLang="fr-FR" sz="1800">
                <a:solidFill>
                  <a:srgbClr val="008000"/>
                </a:solidFill>
                <a:hlinkClick r:id="rId7" tooltip="Faune (biologie)"/>
              </a:rPr>
              <a:t>faunistique</a:t>
            </a:r>
            <a:r>
              <a:rPr lang="fr-FR" altLang="fr-FR" sz="1800">
                <a:solidFill>
                  <a:srgbClr val="008000"/>
                </a:solidFill>
              </a:rPr>
              <a:t> et </a:t>
            </a:r>
            <a:r>
              <a:rPr lang="fr-FR" altLang="fr-FR" sz="1800">
                <a:solidFill>
                  <a:srgbClr val="008000"/>
                </a:solidFill>
                <a:hlinkClick r:id="rId8" tooltip="Flore"/>
              </a:rPr>
              <a:t>floristique</a:t>
            </a:r>
            <a:r>
              <a:rPr lang="fr-FR" altLang="fr-FR" sz="1800">
                <a:solidFill>
                  <a:srgbClr val="008000"/>
                </a:solidFill>
              </a:rPr>
              <a:t> sont le fruit d'une gestion par la ou les populations locales. L'intérêt de ces populations est la constitution d'un cadre de vie satisfaisant leurs divers besoins, en termes d'alimentation, de matériaux de construction, d'artisanats variés, d'énergie, de produits médicinaux, et toutes activités sociales. Les écosystèmes désignés comme </a:t>
            </a:r>
            <a:r>
              <a:rPr lang="fr-FR" altLang="fr-FR" sz="1800" i="1">
                <a:solidFill>
                  <a:srgbClr val="008000"/>
                </a:solidFill>
              </a:rPr>
              <a:t>agroforêts</a:t>
            </a:r>
            <a:r>
              <a:rPr lang="fr-FR" altLang="fr-FR" sz="1800">
                <a:solidFill>
                  <a:srgbClr val="008000"/>
                </a:solidFill>
              </a:rPr>
              <a:t> sont en général situées en zone intertropicale.</a:t>
            </a:r>
            <a:r>
              <a:rPr lang="fr-FR" altLang="fr-FR" sz="1200">
                <a:solidFill>
                  <a:srgbClr val="008000"/>
                </a:solidFill>
              </a:rPr>
              <a:t> Source : </a:t>
            </a:r>
            <a:r>
              <a:rPr lang="fr-FR" altLang="fr-FR" sz="1200">
                <a:solidFill>
                  <a:srgbClr val="008000"/>
                </a:solidFill>
                <a:hlinkClick r:id="rId9"/>
              </a:rPr>
              <a:t>http://fr.wikipedia.org/wiki/Agrofor%C3%AAt</a:t>
            </a:r>
            <a:r>
              <a:rPr lang="fr-FR" altLang="fr-FR" sz="1200">
                <a:solidFill>
                  <a:srgbClr val="008000"/>
                </a:solidFill>
              </a:rPr>
              <a:t> </a:t>
            </a:r>
            <a:endParaRPr lang="fr-FR" altLang="fr-FR" sz="1800">
              <a:solidFill>
                <a:srgbClr val="008000"/>
              </a:solidFill>
            </a:endParaRPr>
          </a:p>
          <a:p>
            <a:pPr algn="just" eaLnBrk="1" hangingPunct="1">
              <a:spcBef>
                <a:spcPct val="0"/>
              </a:spcBef>
              <a:buFontTx/>
              <a:buNone/>
            </a:pPr>
            <a:r>
              <a:rPr lang="fr-FR" altLang="fr-FR" sz="1800" b="1" i="1">
                <a:solidFill>
                  <a:srgbClr val="008000"/>
                </a:solidFill>
              </a:rPr>
              <a:t>Jardin-forêt </a:t>
            </a:r>
            <a:r>
              <a:rPr lang="fr-FR" altLang="fr-FR" sz="1800">
                <a:solidFill>
                  <a:srgbClr val="008000"/>
                </a:solidFill>
              </a:rPr>
              <a:t>: Un mélange d’arbres, arbustes, arbrisseaux, plantes grimpantes, légumes annuels, biannuels et vivaces, de champignons cultivés, qui produisent fruits, légumes, plantes aromatiques et médicinales, bois de chauffage etc.</a:t>
            </a:r>
          </a:p>
          <a:p>
            <a:pPr algn="just" eaLnBrk="1" hangingPunct="1">
              <a:spcBef>
                <a:spcPct val="0"/>
              </a:spcBef>
              <a:buFontTx/>
              <a:buNone/>
            </a:pPr>
            <a:r>
              <a:rPr lang="fr-FR" altLang="fr-FR" sz="1200">
                <a:solidFill>
                  <a:srgbClr val="008000"/>
                </a:solidFill>
              </a:rPr>
              <a:t>Source : </a:t>
            </a:r>
            <a:r>
              <a:rPr lang="fr-FR" altLang="fr-FR" sz="1200">
                <a:solidFill>
                  <a:srgbClr val="008000"/>
                </a:solidFill>
                <a:hlinkClick r:id="rId10"/>
              </a:rPr>
              <a:t>http://www.reporterre.net/Quand-la-permaculture-cree-des</a:t>
            </a:r>
            <a:r>
              <a:rPr lang="fr-FR" altLang="fr-FR" sz="1200">
                <a:solidFill>
                  <a:srgbClr val="008000"/>
                </a:solidFill>
              </a:rPr>
              <a:t> </a:t>
            </a:r>
          </a:p>
          <a:p>
            <a:pPr algn="just" eaLnBrk="1" hangingPunct="1">
              <a:spcBef>
                <a:spcPct val="0"/>
              </a:spcBef>
              <a:buFont typeface="Arial" panose="020B0604020202020204" pitchFamily="34" charset="0"/>
              <a:buNone/>
            </a:pPr>
            <a:r>
              <a:rPr lang="fr-FR" altLang="fr-FR" sz="1800" b="1" i="1">
                <a:solidFill>
                  <a:srgbClr val="008000"/>
                </a:solidFill>
              </a:rPr>
              <a:t>Jardin-verger</a:t>
            </a:r>
            <a:r>
              <a:rPr lang="fr-FR" altLang="fr-FR" sz="1800">
                <a:solidFill>
                  <a:srgbClr val="008000"/>
                </a:solidFill>
              </a:rPr>
              <a:t> : endroit créé et préservé par l’homme, source de vie et de bien-être, et constitué d’un ensemble multi-étagé d’espèces végétales utiles principalement pour l’alimentation. Il existe différentes dénominations pour parler de jardin-verger comme jardin-forêt, forêt-jardin, forêt fruitière, forêt comestible, etc. </a:t>
            </a:r>
          </a:p>
          <a:p>
            <a:pPr algn="just" eaLnBrk="1" hangingPunct="1">
              <a:spcBef>
                <a:spcPct val="0"/>
              </a:spcBef>
              <a:buFont typeface="Arial" panose="020B0604020202020204" pitchFamily="34" charset="0"/>
              <a:buNone/>
            </a:pPr>
            <a:r>
              <a:rPr lang="fr-FR" altLang="fr-FR" sz="1000">
                <a:solidFill>
                  <a:srgbClr val="008000"/>
                </a:solidFill>
              </a:rPr>
              <a:t>Source : </a:t>
            </a:r>
            <a:r>
              <a:rPr lang="fr-FR" altLang="fr-FR" sz="1000">
                <a:solidFill>
                  <a:srgbClr val="008000"/>
                </a:solidFill>
                <a:hlinkClick r:id="rId11"/>
              </a:rPr>
              <a:t>http://ressources-permaculture.fr/wakka.php?wiki=ArticleJardinVerger</a:t>
            </a:r>
            <a:r>
              <a:rPr lang="fr-FR" altLang="fr-FR" sz="1000">
                <a:solidFill>
                  <a:srgbClr val="008000"/>
                </a:solidFill>
              </a:rPr>
              <a:t> </a:t>
            </a:r>
            <a:endParaRPr lang="fr-FR" altLang="fr-FR" sz="1200">
              <a:solidFill>
                <a:srgbClr val="008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1CC642E-39A7-4596-B12D-70F99FB9BE28}" type="slidenum">
              <a:rPr lang="fr-FR" altLang="fr-FR" sz="1200" smtClean="0">
                <a:solidFill>
                  <a:srgbClr val="898989"/>
                </a:solidFill>
              </a:rPr>
              <a:pPr>
                <a:spcBef>
                  <a:spcPct val="0"/>
                </a:spcBef>
                <a:buFontTx/>
                <a:buNone/>
              </a:pPr>
              <a:t>61</a:t>
            </a:fld>
            <a:endParaRPr lang="fr-FR" altLang="fr-FR" sz="1200" smtClean="0">
              <a:solidFill>
                <a:srgbClr val="898989"/>
              </a:solidFill>
            </a:endParaRPr>
          </a:p>
        </p:txBody>
      </p:sp>
      <p:sp>
        <p:nvSpPr>
          <p:cNvPr id="65539" name="WordArt 2"/>
          <p:cNvSpPr>
            <a:spLocks noChangeArrowheads="1" noChangeShapeType="1" noTextEdit="1"/>
          </p:cNvSpPr>
          <p:nvPr/>
        </p:nvSpPr>
        <p:spPr bwMode="auto">
          <a:xfrm>
            <a:off x="1703388" y="188913"/>
            <a:ext cx="8785225" cy="531812"/>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65540" name="ZoneTexte 7"/>
          <p:cNvSpPr txBox="1">
            <a:spLocks noChangeArrowheads="1"/>
          </p:cNvSpPr>
          <p:nvPr/>
        </p:nvSpPr>
        <p:spPr bwMode="auto">
          <a:xfrm>
            <a:off x="223838" y="862013"/>
            <a:ext cx="3521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A2. Annexe: Lexique (suite)</a:t>
            </a:r>
          </a:p>
        </p:txBody>
      </p:sp>
      <p:sp>
        <p:nvSpPr>
          <p:cNvPr id="65541" name="ZoneTexte 8"/>
          <p:cNvSpPr txBox="1">
            <a:spLocks noChangeArrowheads="1"/>
          </p:cNvSpPr>
          <p:nvPr/>
        </p:nvSpPr>
        <p:spPr bwMode="auto">
          <a:xfrm>
            <a:off x="204788" y="1341438"/>
            <a:ext cx="11782425"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800" b="1" i="1">
                <a:solidFill>
                  <a:srgbClr val="008000"/>
                </a:solidFill>
              </a:rPr>
              <a:t>Permaculture</a:t>
            </a:r>
            <a:r>
              <a:rPr lang="fr-FR" altLang="fr-FR" sz="1800">
                <a:solidFill>
                  <a:srgbClr val="008000"/>
                </a:solidFill>
              </a:rPr>
              <a:t> : Forme d’</a:t>
            </a:r>
            <a:r>
              <a:rPr lang="fr-FR" altLang="fr-FR" sz="1800">
                <a:solidFill>
                  <a:srgbClr val="008000"/>
                </a:solidFill>
                <a:hlinkClick r:id="rId2" tooltip="agriculture"/>
              </a:rPr>
              <a:t>agriculture</a:t>
            </a:r>
            <a:r>
              <a:rPr lang="fr-FR" altLang="fr-FR" sz="1800">
                <a:solidFill>
                  <a:srgbClr val="008000"/>
                </a:solidFill>
              </a:rPr>
              <a:t>, créée dans les années soixante-dix en Australie par Bill Molisson et David Holmgren,  nécessitant peu d’</a:t>
            </a:r>
            <a:r>
              <a:rPr lang="fr-FR" altLang="fr-FR" sz="1800">
                <a:solidFill>
                  <a:srgbClr val="008000"/>
                </a:solidFill>
                <a:hlinkClick r:id="rId3" tooltip="entretien"/>
              </a:rPr>
              <a:t>entretien</a:t>
            </a:r>
            <a:r>
              <a:rPr lang="fr-FR" altLang="fr-FR" sz="1800">
                <a:solidFill>
                  <a:srgbClr val="008000"/>
                </a:solidFill>
              </a:rPr>
              <a:t>, grâce à l’</a:t>
            </a:r>
            <a:r>
              <a:rPr lang="fr-FR" altLang="fr-FR" sz="1800">
                <a:solidFill>
                  <a:srgbClr val="008000"/>
                </a:solidFill>
                <a:hlinkClick r:id="rId4" tooltip="utilisation"/>
              </a:rPr>
              <a:t>utilisation</a:t>
            </a:r>
            <a:r>
              <a:rPr lang="fr-FR" altLang="fr-FR" sz="1800">
                <a:solidFill>
                  <a:srgbClr val="008000"/>
                </a:solidFill>
              </a:rPr>
              <a:t> de nombreuses </a:t>
            </a:r>
            <a:r>
              <a:rPr lang="fr-FR" altLang="fr-FR" sz="1800">
                <a:solidFill>
                  <a:srgbClr val="008000"/>
                </a:solidFill>
                <a:hlinkClick r:id="rId5" tooltip="espèce"/>
              </a:rPr>
              <a:t>espèces</a:t>
            </a:r>
            <a:r>
              <a:rPr lang="fr-FR" altLang="fr-FR" sz="1800">
                <a:solidFill>
                  <a:srgbClr val="008000"/>
                </a:solidFill>
              </a:rPr>
              <a:t> de </a:t>
            </a:r>
            <a:r>
              <a:rPr lang="fr-FR" altLang="fr-FR" sz="1800">
                <a:solidFill>
                  <a:srgbClr val="008000"/>
                </a:solidFill>
                <a:hlinkClick r:id="rId6" tooltip="plante"/>
              </a:rPr>
              <a:t>plantes</a:t>
            </a:r>
            <a:r>
              <a:rPr lang="fr-FR" altLang="fr-FR" sz="1800">
                <a:solidFill>
                  <a:srgbClr val="008000"/>
                </a:solidFill>
              </a:rPr>
              <a:t> </a:t>
            </a:r>
            <a:r>
              <a:rPr lang="fr-FR" altLang="fr-FR" sz="1800">
                <a:solidFill>
                  <a:srgbClr val="008000"/>
                </a:solidFill>
                <a:hlinkClick r:id="rId7" tooltip="complémentaire"/>
              </a:rPr>
              <a:t>complémentaires</a:t>
            </a:r>
            <a:r>
              <a:rPr lang="fr-FR" altLang="fr-FR" sz="1800">
                <a:solidFill>
                  <a:srgbClr val="008000"/>
                </a:solidFill>
              </a:rPr>
              <a:t> et à l’aide des animaux sauvages, pour reconstituer un </a:t>
            </a:r>
            <a:r>
              <a:rPr lang="fr-FR" altLang="fr-FR" sz="1800">
                <a:solidFill>
                  <a:srgbClr val="008000"/>
                </a:solidFill>
                <a:hlinkClick r:id="rId8" tooltip="écosystème"/>
              </a:rPr>
              <a:t>écosystème</a:t>
            </a:r>
            <a:r>
              <a:rPr lang="fr-FR" altLang="fr-FR" sz="1800">
                <a:solidFill>
                  <a:srgbClr val="008000"/>
                </a:solidFill>
              </a:rPr>
              <a:t> gérable à échelle humaine. Elle signifie culture permanente et durable. Elle est un ensemble de pratiques et de principes visant à créer une production agricole </a:t>
            </a:r>
            <a:r>
              <a:rPr lang="fr-FR" altLang="fr-FR" sz="1800">
                <a:solidFill>
                  <a:srgbClr val="008000"/>
                </a:solidFill>
                <a:hlinkClick r:id="rId9" tooltip="Soutenable"/>
              </a:rPr>
              <a:t>durable</a:t>
            </a:r>
            <a:r>
              <a:rPr lang="fr-FR" altLang="fr-FR" sz="1800">
                <a:solidFill>
                  <a:srgbClr val="008000"/>
                </a:solidFill>
              </a:rPr>
              <a:t>, prenant en considération la biodiversité des écosystèmes</a:t>
            </a:r>
            <a:r>
              <a:rPr lang="fr-FR" altLang="fr-FR" sz="1800" baseline="30000">
                <a:solidFill>
                  <a:srgbClr val="008000"/>
                </a:solidFill>
                <a:hlinkClick r:id="rId10"/>
              </a:rPr>
              <a:t>1</a:t>
            </a:r>
            <a:r>
              <a:rPr lang="fr-FR" altLang="fr-FR" sz="1800" baseline="30000">
                <a:solidFill>
                  <a:srgbClr val="008000"/>
                </a:solidFill>
              </a:rPr>
              <a:t>,</a:t>
            </a:r>
            <a:r>
              <a:rPr lang="fr-FR" altLang="fr-FR" sz="1800" baseline="30000">
                <a:solidFill>
                  <a:srgbClr val="008000"/>
                </a:solidFill>
                <a:hlinkClick r:id="rId11"/>
              </a:rPr>
              <a:t>2</a:t>
            </a:r>
            <a:r>
              <a:rPr lang="fr-FR" altLang="fr-FR" sz="1800">
                <a:solidFill>
                  <a:srgbClr val="008000"/>
                </a:solidFill>
              </a:rPr>
              <a:t>, respectueuse des êtres vivants et de leurs relations réciproques. Elle vise à créer un écosystème productif en nourriture ainsi qu'en d'autres ressources utiles, tout en laissant à la nature « sauvage » le plus de place possible. </a:t>
            </a:r>
            <a:r>
              <a:rPr lang="fr-FR" altLang="fr-FR" sz="1200">
                <a:solidFill>
                  <a:srgbClr val="008000"/>
                </a:solidFill>
              </a:rPr>
              <a:t>Sources : a) </a:t>
            </a:r>
            <a:r>
              <a:rPr lang="fr-FR" altLang="fr-FR" sz="1200" i="1">
                <a:solidFill>
                  <a:srgbClr val="008000"/>
                </a:solidFill>
                <a:hlinkClick r:id="rId12"/>
              </a:rPr>
              <a:t>La permaculture</a:t>
            </a:r>
            <a:r>
              <a:rPr lang="fr-FR" altLang="fr-FR" sz="1200">
                <a:solidFill>
                  <a:srgbClr val="008000"/>
                </a:solidFill>
              </a:rPr>
              <a:t> sur </a:t>
            </a:r>
            <a:r>
              <a:rPr lang="fr-FR" altLang="fr-FR" sz="1200">
                <a:solidFill>
                  <a:srgbClr val="008000"/>
                </a:solidFill>
                <a:hlinkClick r:id="rId13"/>
              </a:rPr>
              <a:t>http://www.fermedubec.com</a:t>
            </a:r>
            <a:r>
              <a:rPr lang="fr-FR" altLang="fr-FR" sz="1200">
                <a:solidFill>
                  <a:srgbClr val="008000"/>
                </a:solidFill>
              </a:rPr>
              <a:t>, b) </a:t>
            </a:r>
            <a:r>
              <a:rPr lang="fr-FR" altLang="fr-FR" sz="1200">
                <a:solidFill>
                  <a:srgbClr val="008000"/>
                </a:solidFill>
                <a:hlinkClick r:id="rId14"/>
              </a:rPr>
              <a:t>http://fr.wikipedia.org/wiki/Permaculture</a:t>
            </a:r>
            <a:r>
              <a:rPr lang="fr-FR" altLang="fr-FR" sz="1200">
                <a:solidFill>
                  <a:srgbClr val="008000"/>
                </a:solidFill>
              </a:rPr>
              <a:t>  </a:t>
            </a:r>
          </a:p>
          <a:p>
            <a:pPr algn="just" eaLnBrk="1" hangingPunct="1">
              <a:spcBef>
                <a:spcPct val="0"/>
              </a:spcBef>
              <a:buFontTx/>
              <a:buNone/>
            </a:pPr>
            <a:r>
              <a:rPr lang="fr-FR" altLang="fr-FR" sz="1600">
                <a:solidFill>
                  <a:srgbClr val="008000"/>
                </a:solidFill>
              </a:rPr>
              <a:t>La permaculture est une science de conception de cultures, de lieux de vie, et de systèmes agricoles humains utilisant des principes d’écologie et [aussi] le savoir des sociétés traditionnelles pour reproduire la diversité, la stabilité et la résilience des écosystèmes naturels. </a:t>
            </a:r>
            <a:r>
              <a:rPr lang="fr-FR" altLang="fr-FR" sz="1600" i="1">
                <a:solidFill>
                  <a:srgbClr val="008000"/>
                </a:solidFill>
              </a:rPr>
              <a:t>Brin de Paille</a:t>
            </a:r>
            <a:r>
              <a:rPr lang="fr-FR" altLang="fr-FR" sz="1600">
                <a:solidFill>
                  <a:srgbClr val="008000"/>
                </a:solidFill>
              </a:rPr>
              <a:t>.</a:t>
            </a:r>
          </a:p>
          <a:p>
            <a:pPr algn="just" eaLnBrk="1" hangingPunct="1">
              <a:spcBef>
                <a:spcPct val="0"/>
              </a:spcBef>
              <a:buFontTx/>
              <a:buNone/>
            </a:pPr>
            <a:r>
              <a:rPr lang="fr-FR" altLang="fr-FR" sz="1600">
                <a:solidFill>
                  <a:srgbClr val="008000"/>
                </a:solidFill>
              </a:rPr>
              <a:t>La permaculture est un aménagement consciencieux du paysage qui imite les modèles de la nature pour créer l’abondance en termes de fibres, nourriture et énergie afin de combler les besoins locaux. </a:t>
            </a:r>
            <a:r>
              <a:rPr lang="fr-FR" altLang="fr-FR" sz="1600" i="1">
                <a:solidFill>
                  <a:srgbClr val="008000"/>
                </a:solidFill>
              </a:rPr>
              <a:t>Michael Whitefield</a:t>
            </a:r>
            <a:endParaRPr lang="fr-FR" altLang="fr-FR" sz="1600">
              <a:solidFill>
                <a:srgbClr val="0080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u numéro de diapositive 1"/>
          <p:cNvSpPr>
            <a:spLocks noGrp="1"/>
          </p:cNvSpPr>
          <p:nvPr>
            <p:ph type="sldNum" sz="quarter" idx="12"/>
          </p:nvPr>
        </p:nvSpPr>
        <p:spPr bwMode="auto">
          <a:xfrm>
            <a:off x="11209338" y="139700"/>
            <a:ext cx="733425" cy="33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9668D35-225B-42A5-8DF4-D1A581B5810F}" type="slidenum">
              <a:rPr lang="fr-FR" altLang="fr-FR" sz="1200" smtClean="0">
                <a:solidFill>
                  <a:srgbClr val="898989"/>
                </a:solidFill>
              </a:rPr>
              <a:pPr>
                <a:spcBef>
                  <a:spcPct val="0"/>
                </a:spcBef>
                <a:buFontTx/>
                <a:buNone/>
              </a:pPr>
              <a:t>62</a:t>
            </a:fld>
            <a:endParaRPr lang="fr-FR" altLang="fr-FR" sz="1200" smtClean="0">
              <a:solidFill>
                <a:srgbClr val="898989"/>
              </a:solidFill>
            </a:endParaRPr>
          </a:p>
        </p:txBody>
      </p:sp>
      <p:sp>
        <p:nvSpPr>
          <p:cNvPr id="66563" name="WordArt 2"/>
          <p:cNvSpPr>
            <a:spLocks noChangeArrowheads="1" noChangeShapeType="1" noTextEdit="1"/>
          </p:cNvSpPr>
          <p:nvPr/>
        </p:nvSpPr>
        <p:spPr bwMode="auto">
          <a:xfrm>
            <a:off x="1703388" y="188913"/>
            <a:ext cx="8640762" cy="360362"/>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66564" name="ZoneTexte 5"/>
          <p:cNvSpPr txBox="1">
            <a:spLocks noChangeArrowheads="1"/>
          </p:cNvSpPr>
          <p:nvPr/>
        </p:nvSpPr>
        <p:spPr bwMode="auto">
          <a:xfrm>
            <a:off x="115888" y="774700"/>
            <a:ext cx="3519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solidFill>
                  <a:srgbClr val="008000"/>
                </a:solidFill>
              </a:rPr>
              <a:t>A2. Annexe: Lexique (suite)</a:t>
            </a:r>
          </a:p>
        </p:txBody>
      </p:sp>
      <p:sp>
        <p:nvSpPr>
          <p:cNvPr id="5" name="ZoneTexte 4"/>
          <p:cNvSpPr txBox="1"/>
          <p:nvPr/>
        </p:nvSpPr>
        <p:spPr>
          <a:xfrm>
            <a:off x="115888" y="1222375"/>
            <a:ext cx="11880850" cy="3694113"/>
          </a:xfrm>
          <a:prstGeom prst="rect">
            <a:avLst/>
          </a:prstGeom>
          <a:noFill/>
        </p:spPr>
        <p:txBody>
          <a:bodyPr>
            <a:spAutoFit/>
          </a:bodyPr>
          <a:lstStyle/>
          <a:p>
            <a:pPr eaLnBrk="1" fontAlgn="auto" hangingPunct="1">
              <a:spcBef>
                <a:spcPts val="0"/>
              </a:spcBef>
              <a:spcAft>
                <a:spcPts val="0"/>
              </a:spcAft>
              <a:defRPr/>
            </a:pPr>
            <a:r>
              <a:rPr lang="fr-FR" b="1" i="1" dirty="0" err="1">
                <a:solidFill>
                  <a:srgbClr val="008000"/>
                </a:solidFill>
                <a:latin typeface="+mn-lt"/>
              </a:rPr>
              <a:t>Permaculture</a:t>
            </a:r>
            <a:r>
              <a:rPr lang="fr-FR" dirty="0">
                <a:solidFill>
                  <a:srgbClr val="008000"/>
                </a:solidFill>
                <a:latin typeface="+mn-lt"/>
              </a:rPr>
              <a:t> (suite) : Du fait que les écosystèmes naturels sont supposément plus productifs que les systèmes de production humains, la </a:t>
            </a:r>
            <a:r>
              <a:rPr lang="fr-FR" dirty="0" err="1">
                <a:solidFill>
                  <a:srgbClr val="008000"/>
                </a:solidFill>
                <a:latin typeface="+mn-lt"/>
              </a:rPr>
              <a:t>permaculture</a:t>
            </a:r>
            <a:r>
              <a:rPr lang="fr-FR" dirty="0">
                <a:solidFill>
                  <a:srgbClr val="008000"/>
                </a:solidFill>
                <a:latin typeface="+mn-lt"/>
              </a:rPr>
              <a:t> s'attache à utiliser les modèles d'écosystèmes naturels et à s'en rapprocher autant que possible. Un des modèles fondamentaux est celui de la forêt, composé de sept strates :</a:t>
            </a:r>
          </a:p>
          <a:p>
            <a:pPr eaLnBrk="1" fontAlgn="auto" hangingPunct="1">
              <a:spcBef>
                <a:spcPts val="0"/>
              </a:spcBef>
              <a:spcAft>
                <a:spcPts val="0"/>
              </a:spcAft>
              <a:defRPr/>
            </a:pPr>
            <a:endParaRPr lang="fr-FR" dirty="0">
              <a:solidFill>
                <a:srgbClr val="008000"/>
              </a:solidFill>
              <a:latin typeface="+mn-lt"/>
            </a:endParaRPr>
          </a:p>
          <a:p>
            <a:pPr marL="342900" indent="-342900" eaLnBrk="1" fontAlgn="auto" hangingPunct="1">
              <a:spcBef>
                <a:spcPts val="0"/>
              </a:spcBef>
              <a:spcAft>
                <a:spcPts val="0"/>
              </a:spcAft>
              <a:buFont typeface="+mj-lt"/>
              <a:buAutoNum type="arabicPeriod"/>
              <a:defRPr/>
            </a:pPr>
            <a:r>
              <a:rPr lang="fr-FR" dirty="0">
                <a:solidFill>
                  <a:srgbClr val="008000"/>
                </a:solidFill>
                <a:latin typeface="+mn-lt"/>
              </a:rPr>
              <a:t>la </a:t>
            </a:r>
            <a:r>
              <a:rPr lang="fr-FR" dirty="0">
                <a:solidFill>
                  <a:srgbClr val="008000"/>
                </a:solidFill>
                <a:latin typeface="+mn-lt"/>
                <a:hlinkClick r:id="rId2" tooltip="Canopée"/>
              </a:rPr>
              <a:t>canopée</a:t>
            </a:r>
            <a:r>
              <a:rPr lang="fr-FR" dirty="0">
                <a:solidFill>
                  <a:srgbClr val="008000"/>
                </a:solidFill>
                <a:latin typeface="+mn-lt"/>
              </a:rPr>
              <a:t> (les arbres de haute tige)</a:t>
            </a:r>
          </a:p>
          <a:p>
            <a:pPr marL="342900" indent="-342900" eaLnBrk="1" fontAlgn="auto" hangingPunct="1">
              <a:spcBef>
                <a:spcPts val="0"/>
              </a:spcBef>
              <a:spcAft>
                <a:spcPts val="0"/>
              </a:spcAft>
              <a:buFont typeface="+mj-lt"/>
              <a:buAutoNum type="arabicPeriod"/>
              <a:defRPr/>
            </a:pPr>
            <a:r>
              <a:rPr lang="fr-FR" dirty="0">
                <a:solidFill>
                  <a:srgbClr val="008000"/>
                </a:solidFill>
                <a:latin typeface="+mn-lt"/>
              </a:rPr>
              <a:t>la couche des arbres intermédiaires (fruitiers nains)</a:t>
            </a:r>
          </a:p>
          <a:p>
            <a:pPr marL="342900" indent="-342900" eaLnBrk="1" fontAlgn="auto" hangingPunct="1">
              <a:spcBef>
                <a:spcPts val="0"/>
              </a:spcBef>
              <a:spcAft>
                <a:spcPts val="0"/>
              </a:spcAft>
              <a:buFont typeface="+mj-lt"/>
              <a:buAutoNum type="arabicPeriod"/>
              <a:defRPr/>
            </a:pPr>
            <a:r>
              <a:rPr lang="fr-FR" dirty="0">
                <a:solidFill>
                  <a:srgbClr val="008000"/>
                </a:solidFill>
                <a:latin typeface="+mn-lt"/>
              </a:rPr>
              <a:t>les arbustes</a:t>
            </a:r>
          </a:p>
          <a:p>
            <a:pPr marL="342900" indent="-342900" eaLnBrk="1" fontAlgn="auto" hangingPunct="1">
              <a:spcBef>
                <a:spcPts val="0"/>
              </a:spcBef>
              <a:spcAft>
                <a:spcPts val="0"/>
              </a:spcAft>
              <a:buFont typeface="+mj-lt"/>
              <a:buAutoNum type="arabicPeriod"/>
              <a:defRPr/>
            </a:pPr>
            <a:r>
              <a:rPr lang="fr-FR" dirty="0">
                <a:solidFill>
                  <a:srgbClr val="008000"/>
                </a:solidFill>
                <a:latin typeface="+mn-lt"/>
              </a:rPr>
              <a:t>les herbes annuelles</a:t>
            </a:r>
          </a:p>
          <a:p>
            <a:pPr marL="342900" indent="-342900" eaLnBrk="1" fontAlgn="auto" hangingPunct="1">
              <a:spcBef>
                <a:spcPts val="0"/>
              </a:spcBef>
              <a:spcAft>
                <a:spcPts val="0"/>
              </a:spcAft>
              <a:buFont typeface="+mj-lt"/>
              <a:buAutoNum type="arabicPeriod"/>
              <a:defRPr/>
            </a:pPr>
            <a:r>
              <a:rPr lang="fr-FR" dirty="0">
                <a:solidFill>
                  <a:srgbClr val="008000"/>
                </a:solidFill>
                <a:latin typeface="+mn-lt"/>
              </a:rPr>
              <a:t>les plantes de couverture (ou rampantes)</a:t>
            </a:r>
          </a:p>
          <a:p>
            <a:pPr marL="342900" indent="-342900" eaLnBrk="1" fontAlgn="auto" hangingPunct="1">
              <a:spcBef>
                <a:spcPts val="0"/>
              </a:spcBef>
              <a:spcAft>
                <a:spcPts val="0"/>
              </a:spcAft>
              <a:buFont typeface="+mj-lt"/>
              <a:buAutoNum type="arabicPeriod"/>
              <a:defRPr/>
            </a:pPr>
            <a:r>
              <a:rPr lang="fr-FR" dirty="0">
                <a:solidFill>
                  <a:srgbClr val="008000"/>
                </a:solidFill>
                <a:latin typeface="+mn-lt"/>
              </a:rPr>
              <a:t>la </a:t>
            </a:r>
            <a:r>
              <a:rPr lang="fr-FR" dirty="0">
                <a:solidFill>
                  <a:srgbClr val="008000"/>
                </a:solidFill>
                <a:latin typeface="+mn-lt"/>
                <a:hlinkClick r:id="rId3" tooltip="Rhizosphère"/>
              </a:rPr>
              <a:t>rhizosphère</a:t>
            </a:r>
            <a:r>
              <a:rPr lang="fr-FR" dirty="0">
                <a:solidFill>
                  <a:srgbClr val="008000"/>
                </a:solidFill>
                <a:latin typeface="+mn-lt"/>
              </a:rPr>
              <a:t> (°).</a:t>
            </a:r>
          </a:p>
          <a:p>
            <a:pPr marL="342900" indent="-342900" eaLnBrk="1" fontAlgn="auto" hangingPunct="1">
              <a:spcBef>
                <a:spcPts val="0"/>
              </a:spcBef>
              <a:spcAft>
                <a:spcPts val="0"/>
              </a:spcAft>
              <a:buFont typeface="+mj-lt"/>
              <a:buAutoNum type="arabicPeriod"/>
              <a:defRPr/>
            </a:pPr>
            <a:r>
              <a:rPr lang="fr-FR" dirty="0">
                <a:solidFill>
                  <a:srgbClr val="008000"/>
                </a:solidFill>
                <a:latin typeface="+mn-lt"/>
              </a:rPr>
              <a:t>la strate verticale (lianes, vignes)</a:t>
            </a:r>
          </a:p>
          <a:p>
            <a:pPr marL="342900" indent="-342900" eaLnBrk="1" fontAlgn="auto" hangingPunct="1">
              <a:spcBef>
                <a:spcPts val="0"/>
              </a:spcBef>
              <a:spcAft>
                <a:spcPts val="0"/>
              </a:spcAft>
              <a:buFont typeface="+mj-lt"/>
              <a:buAutoNum type="arabicPeriod"/>
              <a:defRPr/>
            </a:pPr>
            <a:r>
              <a:rPr lang="fr-FR" i="1" dirty="0">
                <a:solidFill>
                  <a:srgbClr val="008000"/>
                </a:solidFill>
                <a:latin typeface="+mn-lt"/>
              </a:rPr>
              <a:t>[ la </a:t>
            </a:r>
            <a:r>
              <a:rPr lang="fr-FR" i="1" dirty="0" err="1">
                <a:solidFill>
                  <a:srgbClr val="008000"/>
                </a:solidFill>
                <a:latin typeface="+mn-lt"/>
                <a:hlinkClick r:id="rId4" tooltip="Mycosphère"/>
              </a:rPr>
              <a:t>mycosphère</a:t>
            </a:r>
            <a:r>
              <a:rPr lang="fr-FR" i="1" dirty="0">
                <a:solidFill>
                  <a:srgbClr val="008000"/>
                </a:solidFill>
                <a:latin typeface="+mn-lt"/>
              </a:rPr>
              <a:t> ] (+).</a:t>
            </a:r>
          </a:p>
          <a:p>
            <a:pPr eaLnBrk="1" fontAlgn="auto" hangingPunct="1">
              <a:spcBef>
                <a:spcPts val="0"/>
              </a:spcBef>
              <a:spcAft>
                <a:spcPts val="0"/>
              </a:spcAft>
              <a:defRPr/>
            </a:pPr>
            <a:endParaRPr lang="fr-FR" dirty="0">
              <a:solidFill>
                <a:srgbClr val="008000"/>
              </a:solidFill>
              <a:latin typeface="+mn-lt"/>
            </a:endParaRPr>
          </a:p>
        </p:txBody>
      </p:sp>
      <p:sp>
        <p:nvSpPr>
          <p:cNvPr id="66566" name="Rectangle 7"/>
          <p:cNvSpPr>
            <a:spLocks noChangeArrowheads="1"/>
          </p:cNvSpPr>
          <p:nvPr/>
        </p:nvSpPr>
        <p:spPr bwMode="auto">
          <a:xfrm>
            <a:off x="5599113" y="5741988"/>
            <a:ext cx="6191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200">
                <a:solidFill>
                  <a:srgbClr val="008000"/>
                </a:solidFill>
              </a:rPr>
              <a:t>La recherche d’</a:t>
            </a:r>
            <a:r>
              <a:rPr lang="fr-FR" altLang="fr-FR" sz="1200">
                <a:solidFill>
                  <a:srgbClr val="008000"/>
                </a:solidFill>
                <a:hlinkClick r:id="rId5" tooltip="Autosuffisance"/>
              </a:rPr>
              <a:t>autosuffisance</a:t>
            </a:r>
            <a:r>
              <a:rPr lang="fr-FR" altLang="fr-FR" sz="1200">
                <a:solidFill>
                  <a:srgbClr val="008000"/>
                </a:solidFill>
              </a:rPr>
              <a:t> dans un petit espace passe par l'utilisation de plusieurs </a:t>
            </a:r>
            <a:r>
              <a:rPr lang="fr-FR" altLang="fr-FR" sz="1200">
                <a:solidFill>
                  <a:srgbClr val="008000"/>
                </a:solidFill>
                <a:hlinkClick r:id="rId6" tooltip="Strate (botanique)"/>
              </a:rPr>
              <a:t>strates</a:t>
            </a:r>
            <a:r>
              <a:rPr lang="fr-FR" altLang="fr-FR" sz="1200">
                <a:solidFill>
                  <a:srgbClr val="008000"/>
                </a:solidFill>
              </a:rPr>
              <a:t>, ici à l'imitation des strates forestières dans un </a:t>
            </a:r>
            <a:r>
              <a:rPr lang="fr-FR" altLang="fr-FR" sz="1200">
                <a:solidFill>
                  <a:srgbClr val="008000"/>
                </a:solidFill>
                <a:hlinkClick r:id="rId7" tooltip="Jardin-forêt"/>
              </a:rPr>
              <a:t>jardin-forêt</a:t>
            </a:r>
            <a:r>
              <a:rPr lang="fr-FR" altLang="fr-FR" sz="1200">
                <a:solidFill>
                  <a:srgbClr val="008000"/>
                </a:solidFill>
              </a:rPr>
              <a:t>. © </a:t>
            </a:r>
            <a:r>
              <a:rPr lang="fr-FR" altLang="fr-FR" sz="1200">
                <a:solidFill>
                  <a:srgbClr val="008000"/>
                </a:solidFill>
                <a:hlinkClick r:id="rId8"/>
              </a:rPr>
              <a:t>Magnus Manske</a:t>
            </a:r>
            <a:r>
              <a:rPr lang="fr-FR" altLang="fr-FR" sz="1200">
                <a:solidFill>
                  <a:srgbClr val="008000"/>
                </a:solidFill>
              </a:rPr>
              <a:t>, </a:t>
            </a:r>
            <a:r>
              <a:rPr lang="fr-FR" altLang="fr-FR" sz="1200">
                <a:solidFill>
                  <a:srgbClr val="008000"/>
                </a:solidFill>
                <a:hlinkClick r:id="rId9"/>
              </a:rPr>
              <a:t>CC BY-SA 3.0</a:t>
            </a:r>
            <a:r>
              <a:rPr lang="fr-FR" altLang="fr-FR" sz="1200">
                <a:solidFill>
                  <a:srgbClr val="008000"/>
                </a:solidFill>
              </a:rPr>
              <a:t>. </a:t>
            </a:r>
            <a:r>
              <a:rPr lang="fr-FR" altLang="fr-FR" sz="1200">
                <a:solidFill>
                  <a:srgbClr val="008000"/>
                </a:solidFill>
                <a:hlinkClick r:id="rId10"/>
              </a:rPr>
              <a:t>http://fr.wikipedia.org/wiki/Permaculture#mediaviewer/File:Waldgartenprinzip.jpg</a:t>
            </a:r>
            <a:r>
              <a:rPr lang="fr-FR" altLang="fr-FR" sz="1200">
                <a:solidFill>
                  <a:srgbClr val="008000"/>
                </a:solidFill>
              </a:rPr>
              <a:t> </a:t>
            </a:r>
          </a:p>
        </p:txBody>
      </p:sp>
      <p:pic>
        <p:nvPicPr>
          <p:cNvPr id="66567" name="Image 1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929313" y="2241550"/>
            <a:ext cx="570230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ZoneTexte 9"/>
          <p:cNvSpPr txBox="1">
            <a:spLocks noChangeArrowheads="1"/>
          </p:cNvSpPr>
          <p:nvPr/>
        </p:nvSpPr>
        <p:spPr bwMode="auto">
          <a:xfrm>
            <a:off x="209550" y="4724400"/>
            <a:ext cx="504031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200">
                <a:solidFill>
                  <a:srgbClr val="008000"/>
                </a:solidFill>
              </a:rPr>
              <a:t>(°) La région des racines : La </a:t>
            </a:r>
            <a:r>
              <a:rPr lang="fr-FR" altLang="fr-FR" sz="1200" b="1">
                <a:solidFill>
                  <a:srgbClr val="008000"/>
                </a:solidFill>
              </a:rPr>
              <a:t>rhizosphère</a:t>
            </a:r>
            <a:r>
              <a:rPr lang="fr-FR" altLang="fr-FR" sz="1200">
                <a:solidFill>
                  <a:srgbClr val="008000"/>
                </a:solidFill>
              </a:rPr>
              <a:t> est la région du </a:t>
            </a:r>
            <a:r>
              <a:rPr lang="fr-FR" altLang="fr-FR" sz="1200">
                <a:solidFill>
                  <a:srgbClr val="008000"/>
                </a:solidFill>
                <a:hlinkClick r:id="rId12" tooltip="Sol (pédologie)"/>
              </a:rPr>
              <a:t>sol</a:t>
            </a:r>
            <a:r>
              <a:rPr lang="fr-FR" altLang="fr-FR" sz="1200">
                <a:solidFill>
                  <a:srgbClr val="008000"/>
                </a:solidFill>
              </a:rPr>
              <a:t> directement formée et influencée par les </a:t>
            </a:r>
            <a:r>
              <a:rPr lang="fr-FR" altLang="fr-FR" sz="1200">
                <a:solidFill>
                  <a:srgbClr val="008000"/>
                </a:solidFill>
                <a:hlinkClick r:id="rId13" tooltip="Racine (botanique)"/>
              </a:rPr>
              <a:t>racines</a:t>
            </a:r>
            <a:r>
              <a:rPr lang="fr-FR" altLang="fr-FR" sz="1200">
                <a:solidFill>
                  <a:srgbClr val="008000"/>
                </a:solidFill>
              </a:rPr>
              <a:t> et les </a:t>
            </a:r>
            <a:r>
              <a:rPr lang="fr-FR" altLang="fr-FR" sz="1200">
                <a:solidFill>
                  <a:srgbClr val="008000"/>
                </a:solidFill>
                <a:hlinkClick r:id="rId14" tooltip="Micro-organisme"/>
              </a:rPr>
              <a:t>micro-organismes</a:t>
            </a:r>
            <a:r>
              <a:rPr lang="fr-FR" altLang="fr-FR" sz="1200">
                <a:solidFill>
                  <a:srgbClr val="008000"/>
                </a:solidFill>
              </a:rPr>
              <a:t> associés. Source : </a:t>
            </a:r>
            <a:r>
              <a:rPr lang="fr-FR" altLang="fr-FR" sz="1200">
                <a:solidFill>
                  <a:srgbClr val="008000"/>
                </a:solidFill>
                <a:hlinkClick r:id="rId3"/>
              </a:rPr>
              <a:t>http://fr.wikipedia.org/wiki/Rhizosph%C3%A8re</a:t>
            </a:r>
            <a:r>
              <a:rPr lang="fr-FR" altLang="fr-FR" sz="1200">
                <a:solidFill>
                  <a:srgbClr val="008000"/>
                </a:solidFill>
              </a:rPr>
              <a:t> </a:t>
            </a:r>
          </a:p>
          <a:p>
            <a:pPr algn="just" eaLnBrk="1" hangingPunct="1">
              <a:spcBef>
                <a:spcPct val="0"/>
              </a:spcBef>
              <a:buFontTx/>
              <a:buNone/>
            </a:pPr>
            <a:endParaRPr lang="fr-FR" altLang="fr-FR" sz="1200">
              <a:solidFill>
                <a:srgbClr val="008000"/>
              </a:solidFill>
            </a:endParaRPr>
          </a:p>
          <a:p>
            <a:pPr algn="just" eaLnBrk="1" hangingPunct="1">
              <a:spcBef>
                <a:spcPct val="0"/>
              </a:spcBef>
              <a:buFontTx/>
              <a:buNone/>
            </a:pPr>
            <a:r>
              <a:rPr lang="fr-FR" altLang="fr-FR" sz="1200">
                <a:solidFill>
                  <a:srgbClr val="008000"/>
                </a:solidFill>
              </a:rPr>
              <a:t>(+) espace </a:t>
            </a:r>
            <a:r>
              <a:rPr lang="fr-FR" altLang="fr-FR" sz="1200">
                <a:solidFill>
                  <a:srgbClr val="008000"/>
                </a:solidFill>
                <a:hlinkClick r:id="rId15" tooltip="Pédologie (géotechnique)"/>
              </a:rPr>
              <a:t>pédologique</a:t>
            </a:r>
            <a:r>
              <a:rPr lang="fr-FR" altLang="fr-FR" sz="1200">
                <a:solidFill>
                  <a:srgbClr val="008000"/>
                </a:solidFill>
              </a:rPr>
              <a:t> (*) et aérien comprenant toute la vie sous forme de </a:t>
            </a:r>
            <a:r>
              <a:rPr lang="fr-FR" altLang="fr-FR" sz="1200">
                <a:solidFill>
                  <a:srgbClr val="008000"/>
                </a:solidFill>
                <a:hlinkClick r:id="rId16" tooltip="Champignons"/>
              </a:rPr>
              <a:t>champignons</a:t>
            </a:r>
            <a:r>
              <a:rPr lang="fr-FR" altLang="fr-FR" sz="1200">
                <a:solidFill>
                  <a:srgbClr val="008000"/>
                </a:solidFill>
              </a:rPr>
              <a:t>. Source : </a:t>
            </a:r>
            <a:r>
              <a:rPr lang="fr-FR" altLang="fr-FR" sz="1200">
                <a:solidFill>
                  <a:srgbClr val="008000"/>
                </a:solidFill>
                <a:hlinkClick r:id="rId4"/>
              </a:rPr>
              <a:t>http://fr.wikipedia.org/wiki/Mycosph%C3%A8re</a:t>
            </a:r>
            <a:r>
              <a:rPr lang="fr-FR" altLang="fr-FR" sz="1200">
                <a:solidFill>
                  <a:srgbClr val="008000"/>
                </a:solidFill>
              </a:rPr>
              <a:t> </a:t>
            </a:r>
          </a:p>
          <a:p>
            <a:pPr algn="just" eaLnBrk="1" hangingPunct="1">
              <a:spcBef>
                <a:spcPct val="0"/>
              </a:spcBef>
              <a:buFontTx/>
              <a:buNone/>
            </a:pPr>
            <a:endParaRPr lang="fr-FR" altLang="fr-FR" sz="1200">
              <a:solidFill>
                <a:srgbClr val="008000"/>
              </a:solidFill>
            </a:endParaRPr>
          </a:p>
          <a:p>
            <a:pPr eaLnBrk="1" hangingPunct="1">
              <a:spcBef>
                <a:spcPct val="0"/>
              </a:spcBef>
              <a:buFontTx/>
              <a:buNone/>
            </a:pPr>
            <a:r>
              <a:rPr lang="fr-FR" altLang="fr-FR" sz="1200">
                <a:solidFill>
                  <a:srgbClr val="008000"/>
                </a:solidFill>
              </a:rPr>
              <a:t>(*) Pédologie : étude des réactions réciproques entre les différentes phases (</a:t>
            </a:r>
            <a:r>
              <a:rPr lang="fr-FR" altLang="fr-FR" sz="1200">
                <a:solidFill>
                  <a:srgbClr val="008000"/>
                </a:solidFill>
                <a:hlinkClick r:id="rId17" tooltip="Liquide"/>
              </a:rPr>
              <a:t>liquide</a:t>
            </a:r>
            <a:r>
              <a:rPr lang="fr-FR" altLang="fr-FR" sz="1200">
                <a:solidFill>
                  <a:srgbClr val="008000"/>
                </a:solidFill>
              </a:rPr>
              <a:t>, </a:t>
            </a:r>
            <a:r>
              <a:rPr lang="fr-FR" altLang="fr-FR" sz="1200">
                <a:solidFill>
                  <a:srgbClr val="008000"/>
                </a:solidFill>
                <a:hlinkClick r:id="rId18" tooltip="Gaz"/>
              </a:rPr>
              <a:t>gazeuse</a:t>
            </a:r>
            <a:r>
              <a:rPr lang="fr-FR" altLang="fr-FR" sz="1200">
                <a:solidFill>
                  <a:srgbClr val="008000"/>
                </a:solidFill>
              </a:rPr>
              <a:t>, </a:t>
            </a:r>
            <a:r>
              <a:rPr lang="fr-FR" altLang="fr-FR" sz="1200">
                <a:solidFill>
                  <a:srgbClr val="008000"/>
                </a:solidFill>
                <a:hlinkClick r:id="rId19" tooltip="État solide"/>
              </a:rPr>
              <a:t>solide</a:t>
            </a:r>
            <a:r>
              <a:rPr lang="fr-FR" altLang="fr-FR" sz="1200">
                <a:solidFill>
                  <a:srgbClr val="008000"/>
                </a:solidFill>
              </a:rPr>
              <a:t>) composant le sol. Source : </a:t>
            </a:r>
            <a:r>
              <a:rPr lang="fr-FR" altLang="fr-FR" sz="1200">
                <a:solidFill>
                  <a:srgbClr val="008000"/>
                </a:solidFill>
                <a:hlinkClick r:id="rId15"/>
              </a:rPr>
              <a:t>http://fr.wikipedia.org/wiki/P%C3%A9dologie_(g%C3%A9otechnique)</a:t>
            </a:r>
            <a:r>
              <a:rPr lang="fr-FR" altLang="fr-FR" sz="1200">
                <a:solidFill>
                  <a:srgbClr val="008000"/>
                </a:solidFill>
              </a:rPr>
              <a: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u numéro de diapositive 1"/>
          <p:cNvSpPr>
            <a:spLocks noGrp="1"/>
          </p:cNvSpPr>
          <p:nvPr>
            <p:ph type="sldNum" sz="quarter" idx="12"/>
          </p:nvPr>
        </p:nvSpPr>
        <p:spPr bwMode="auto">
          <a:xfrm>
            <a:off x="11136313" y="250825"/>
            <a:ext cx="684212" cy="293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FE133C3-2B95-4D86-97E6-66985240166A}" type="slidenum">
              <a:rPr lang="fr-FR" altLang="fr-FR" sz="1200" smtClean="0">
                <a:solidFill>
                  <a:srgbClr val="898989"/>
                </a:solidFill>
              </a:rPr>
              <a:pPr>
                <a:spcBef>
                  <a:spcPct val="0"/>
                </a:spcBef>
                <a:buFontTx/>
                <a:buNone/>
              </a:pPr>
              <a:t>63</a:t>
            </a:fld>
            <a:endParaRPr lang="fr-FR" altLang="fr-FR" sz="1200" smtClean="0">
              <a:solidFill>
                <a:srgbClr val="898989"/>
              </a:solidFill>
            </a:endParaRPr>
          </a:p>
        </p:txBody>
      </p:sp>
      <p:sp>
        <p:nvSpPr>
          <p:cNvPr id="67587" name="WordArt 2"/>
          <p:cNvSpPr>
            <a:spLocks noChangeArrowheads="1" noChangeShapeType="1" noTextEdit="1"/>
          </p:cNvSpPr>
          <p:nvPr/>
        </p:nvSpPr>
        <p:spPr bwMode="auto">
          <a:xfrm>
            <a:off x="1703388" y="188913"/>
            <a:ext cx="8856662" cy="360362"/>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4" name="ZoneTexte 3"/>
          <p:cNvSpPr txBox="1"/>
          <p:nvPr/>
        </p:nvSpPr>
        <p:spPr>
          <a:xfrm>
            <a:off x="258763" y="673100"/>
            <a:ext cx="11831637" cy="5910263"/>
          </a:xfrm>
          <a:prstGeom prst="rect">
            <a:avLst/>
          </a:prstGeom>
          <a:noFill/>
        </p:spPr>
        <p:txBody>
          <a:bodyPr>
            <a:spAutoFit/>
          </a:bodyPr>
          <a:lstStyle/>
          <a:p>
            <a:pPr eaLnBrk="1" fontAlgn="auto" hangingPunct="1">
              <a:spcBef>
                <a:spcPts val="0"/>
              </a:spcBef>
              <a:spcAft>
                <a:spcPts val="0"/>
              </a:spcAft>
              <a:defRPr/>
            </a:pPr>
            <a:r>
              <a:rPr lang="fr-FR" b="1" dirty="0">
                <a:solidFill>
                  <a:srgbClr val="008000"/>
                </a:solidFill>
                <a:latin typeface="+mn-lt"/>
              </a:rPr>
              <a:t>A3. Annexe : Éthique de la </a:t>
            </a:r>
            <a:r>
              <a:rPr lang="fr-FR" b="1" dirty="0" err="1">
                <a:solidFill>
                  <a:srgbClr val="008000"/>
                </a:solidFill>
                <a:latin typeface="+mn-lt"/>
              </a:rPr>
              <a:t>Permaculture</a:t>
            </a:r>
            <a:endParaRPr lang="fr-FR" b="1" dirty="0">
              <a:solidFill>
                <a:srgbClr val="008000"/>
              </a:solidFill>
              <a:latin typeface="+mn-lt"/>
            </a:endParaRPr>
          </a:p>
          <a:p>
            <a:pPr eaLnBrk="1" fontAlgn="auto" hangingPunct="1">
              <a:spcBef>
                <a:spcPts val="0"/>
              </a:spcBef>
              <a:spcAft>
                <a:spcPts val="0"/>
              </a:spcAft>
              <a:defRPr/>
            </a:pPr>
            <a:endParaRPr lang="fr-FR" dirty="0">
              <a:solidFill>
                <a:srgbClr val="008000"/>
              </a:solidFill>
              <a:latin typeface="+mn-lt"/>
            </a:endParaRPr>
          </a:p>
          <a:p>
            <a:pPr marL="285750" indent="-285750" eaLnBrk="1" fontAlgn="auto" hangingPunct="1">
              <a:spcBef>
                <a:spcPts val="0"/>
              </a:spcBef>
              <a:spcAft>
                <a:spcPts val="0"/>
              </a:spcAft>
              <a:buFont typeface="Arial" panose="020B0604020202020204" pitchFamily="34" charset="0"/>
              <a:buChar char="•"/>
              <a:defRPr/>
            </a:pPr>
            <a:r>
              <a:rPr lang="fr-FR" dirty="0">
                <a:solidFill>
                  <a:srgbClr val="008000"/>
                </a:solidFill>
                <a:latin typeface="+mn-lt"/>
              </a:rPr>
              <a:t>Prendre soin de la terre,</a:t>
            </a:r>
          </a:p>
          <a:p>
            <a:pPr marL="285750" indent="-285750" eaLnBrk="1" fontAlgn="auto" hangingPunct="1">
              <a:spcBef>
                <a:spcPts val="0"/>
              </a:spcBef>
              <a:spcAft>
                <a:spcPts val="0"/>
              </a:spcAft>
              <a:buFont typeface="Arial" panose="020B0604020202020204" pitchFamily="34" charset="0"/>
              <a:buChar char="•"/>
              <a:defRPr/>
            </a:pPr>
            <a:r>
              <a:rPr lang="fr-FR" dirty="0">
                <a:solidFill>
                  <a:srgbClr val="008000"/>
                </a:solidFill>
                <a:latin typeface="+mn-lt"/>
              </a:rPr>
              <a:t>Prendre soin de l’humain,</a:t>
            </a:r>
          </a:p>
          <a:p>
            <a:pPr marL="285750" indent="-285750" eaLnBrk="1" fontAlgn="auto" hangingPunct="1">
              <a:spcBef>
                <a:spcPts val="0"/>
              </a:spcBef>
              <a:spcAft>
                <a:spcPts val="0"/>
              </a:spcAft>
              <a:buFont typeface="Arial" panose="020B0604020202020204" pitchFamily="34" charset="0"/>
              <a:buChar char="•"/>
              <a:defRPr/>
            </a:pPr>
            <a:r>
              <a:rPr lang="fr-FR" dirty="0">
                <a:solidFill>
                  <a:srgbClr val="008000"/>
                </a:solidFill>
                <a:latin typeface="+mn-lt"/>
              </a:rPr>
              <a:t>Partager équitablement.</a:t>
            </a:r>
          </a:p>
          <a:p>
            <a:pPr eaLnBrk="1" fontAlgn="auto" hangingPunct="1">
              <a:spcBef>
                <a:spcPts val="0"/>
              </a:spcBef>
              <a:spcAft>
                <a:spcPts val="0"/>
              </a:spcAft>
              <a:defRPr/>
            </a:pPr>
            <a:endParaRPr lang="fr-FR" dirty="0">
              <a:solidFill>
                <a:srgbClr val="008000"/>
              </a:solidFill>
              <a:latin typeface="+mn-lt"/>
            </a:endParaRPr>
          </a:p>
          <a:p>
            <a:pPr eaLnBrk="1" fontAlgn="auto" hangingPunct="1">
              <a:spcBef>
                <a:spcPts val="0"/>
              </a:spcBef>
              <a:spcAft>
                <a:spcPts val="0"/>
              </a:spcAft>
              <a:defRPr/>
            </a:pPr>
            <a:r>
              <a:rPr lang="fr-FR" b="1" dirty="0">
                <a:solidFill>
                  <a:srgbClr val="008000"/>
                </a:solidFill>
                <a:latin typeface="+mn-lt"/>
              </a:rPr>
              <a:t>A4. Principes de Conception de la </a:t>
            </a:r>
            <a:r>
              <a:rPr lang="fr-FR" b="1" dirty="0" err="1">
                <a:solidFill>
                  <a:srgbClr val="008000"/>
                </a:solidFill>
                <a:latin typeface="+mn-lt"/>
              </a:rPr>
              <a:t>Permaculture</a:t>
            </a:r>
            <a:endParaRPr lang="fr-FR" dirty="0">
              <a:solidFill>
                <a:srgbClr val="008000"/>
              </a:solidFill>
              <a:latin typeface="+mn-lt"/>
            </a:endParaRPr>
          </a:p>
          <a:p>
            <a:pPr eaLnBrk="1" fontAlgn="auto" hangingPunct="1">
              <a:spcBef>
                <a:spcPts val="0"/>
              </a:spcBef>
              <a:spcAft>
                <a:spcPts val="0"/>
              </a:spcAft>
              <a:defRPr/>
            </a:pPr>
            <a:r>
              <a:rPr lang="fr-FR" dirty="0">
                <a:solidFill>
                  <a:srgbClr val="008000"/>
                </a:solidFill>
                <a:latin typeface="+mn-lt"/>
              </a:rPr>
              <a:t>1. Observer et interagir</a:t>
            </a:r>
          </a:p>
          <a:p>
            <a:pPr eaLnBrk="1" fontAlgn="auto" hangingPunct="1">
              <a:spcBef>
                <a:spcPts val="0"/>
              </a:spcBef>
              <a:spcAft>
                <a:spcPts val="0"/>
              </a:spcAft>
              <a:defRPr/>
            </a:pPr>
            <a:r>
              <a:rPr lang="fr-FR" dirty="0">
                <a:solidFill>
                  <a:srgbClr val="008000"/>
                </a:solidFill>
                <a:latin typeface="+mn-lt"/>
              </a:rPr>
              <a:t>2. Collecter et stocker l’énergie</a:t>
            </a:r>
          </a:p>
          <a:p>
            <a:pPr eaLnBrk="1" fontAlgn="auto" hangingPunct="1">
              <a:spcBef>
                <a:spcPts val="0"/>
              </a:spcBef>
              <a:spcAft>
                <a:spcPts val="0"/>
              </a:spcAft>
              <a:defRPr/>
            </a:pPr>
            <a:r>
              <a:rPr lang="fr-FR" dirty="0">
                <a:solidFill>
                  <a:srgbClr val="008000"/>
                </a:solidFill>
                <a:latin typeface="+mn-lt"/>
              </a:rPr>
              <a:t>3. Créer une production</a:t>
            </a:r>
          </a:p>
          <a:p>
            <a:pPr eaLnBrk="1" fontAlgn="auto" hangingPunct="1">
              <a:spcBef>
                <a:spcPts val="0"/>
              </a:spcBef>
              <a:spcAft>
                <a:spcPts val="0"/>
              </a:spcAft>
              <a:defRPr/>
            </a:pPr>
            <a:r>
              <a:rPr lang="fr-FR" dirty="0">
                <a:solidFill>
                  <a:srgbClr val="008000"/>
                </a:solidFill>
                <a:latin typeface="+mn-lt"/>
              </a:rPr>
              <a:t>4. Appliquer l’</a:t>
            </a:r>
            <a:r>
              <a:rPr lang="fr-FR" dirty="0" err="1">
                <a:solidFill>
                  <a:srgbClr val="008000"/>
                </a:solidFill>
                <a:latin typeface="+mn-lt"/>
              </a:rPr>
              <a:t>auto-régulation</a:t>
            </a:r>
            <a:r>
              <a:rPr lang="fr-FR" dirty="0">
                <a:solidFill>
                  <a:srgbClr val="008000"/>
                </a:solidFill>
                <a:latin typeface="+mn-lt"/>
              </a:rPr>
              <a:t> et accepter la rétroaction</a:t>
            </a:r>
          </a:p>
          <a:p>
            <a:pPr eaLnBrk="1" fontAlgn="auto" hangingPunct="1">
              <a:spcBef>
                <a:spcPts val="0"/>
              </a:spcBef>
              <a:spcAft>
                <a:spcPts val="0"/>
              </a:spcAft>
              <a:defRPr/>
            </a:pPr>
            <a:r>
              <a:rPr lang="fr-FR" dirty="0">
                <a:solidFill>
                  <a:srgbClr val="008000"/>
                </a:solidFill>
                <a:latin typeface="+mn-lt"/>
              </a:rPr>
              <a:t>5. Utiliser et valoriser les services et les ressources renouvelables</a:t>
            </a:r>
          </a:p>
          <a:p>
            <a:pPr eaLnBrk="1" fontAlgn="auto" hangingPunct="1">
              <a:spcBef>
                <a:spcPts val="0"/>
              </a:spcBef>
              <a:spcAft>
                <a:spcPts val="0"/>
              </a:spcAft>
              <a:defRPr/>
            </a:pPr>
            <a:r>
              <a:rPr lang="fr-FR" dirty="0">
                <a:solidFill>
                  <a:srgbClr val="008000"/>
                </a:solidFill>
                <a:latin typeface="+mn-lt"/>
              </a:rPr>
              <a:t>6. Ne pas produire de déchets</a:t>
            </a:r>
          </a:p>
          <a:p>
            <a:pPr eaLnBrk="1" fontAlgn="auto" hangingPunct="1">
              <a:spcBef>
                <a:spcPts val="0"/>
              </a:spcBef>
              <a:spcAft>
                <a:spcPts val="0"/>
              </a:spcAft>
              <a:defRPr/>
            </a:pPr>
            <a:r>
              <a:rPr lang="fr-FR" dirty="0">
                <a:solidFill>
                  <a:srgbClr val="008000"/>
                </a:solidFill>
                <a:latin typeface="+mn-lt"/>
              </a:rPr>
              <a:t>7. Partir des structures d’ensemble pour arriver aux détails</a:t>
            </a:r>
          </a:p>
          <a:p>
            <a:pPr eaLnBrk="1" fontAlgn="auto" hangingPunct="1">
              <a:spcBef>
                <a:spcPts val="0"/>
              </a:spcBef>
              <a:spcAft>
                <a:spcPts val="0"/>
              </a:spcAft>
              <a:defRPr/>
            </a:pPr>
            <a:r>
              <a:rPr lang="fr-FR" dirty="0">
                <a:solidFill>
                  <a:srgbClr val="008000"/>
                </a:solidFill>
                <a:latin typeface="+mn-lt"/>
              </a:rPr>
              <a:t>8. Intégrer plutôt que séparer</a:t>
            </a:r>
          </a:p>
          <a:p>
            <a:pPr eaLnBrk="1" fontAlgn="auto" hangingPunct="1">
              <a:spcBef>
                <a:spcPts val="0"/>
              </a:spcBef>
              <a:spcAft>
                <a:spcPts val="0"/>
              </a:spcAft>
              <a:defRPr/>
            </a:pPr>
            <a:r>
              <a:rPr lang="fr-FR" dirty="0">
                <a:solidFill>
                  <a:srgbClr val="008000"/>
                </a:solidFill>
                <a:latin typeface="+mn-lt"/>
              </a:rPr>
              <a:t>9. Utiliser des solutions à de petites échelles et avec patience</a:t>
            </a:r>
          </a:p>
          <a:p>
            <a:pPr eaLnBrk="1" fontAlgn="auto" hangingPunct="1">
              <a:spcBef>
                <a:spcPts val="0"/>
              </a:spcBef>
              <a:spcAft>
                <a:spcPts val="0"/>
              </a:spcAft>
              <a:defRPr/>
            </a:pPr>
            <a:r>
              <a:rPr lang="fr-FR" dirty="0">
                <a:solidFill>
                  <a:srgbClr val="008000"/>
                </a:solidFill>
                <a:latin typeface="+mn-lt"/>
              </a:rPr>
              <a:t>10. Utiliser et valoriser la diversité</a:t>
            </a:r>
          </a:p>
          <a:p>
            <a:pPr eaLnBrk="1" fontAlgn="auto" hangingPunct="1">
              <a:spcBef>
                <a:spcPts val="0"/>
              </a:spcBef>
              <a:spcAft>
                <a:spcPts val="0"/>
              </a:spcAft>
              <a:defRPr/>
            </a:pPr>
            <a:r>
              <a:rPr lang="fr-FR" dirty="0">
                <a:solidFill>
                  <a:srgbClr val="008000"/>
                </a:solidFill>
                <a:latin typeface="+mn-lt"/>
              </a:rPr>
              <a:t>11. Utiliser les interfaces et valoriser les éléments en bordure</a:t>
            </a:r>
          </a:p>
          <a:p>
            <a:pPr eaLnBrk="1" fontAlgn="auto" hangingPunct="1">
              <a:spcBef>
                <a:spcPts val="0"/>
              </a:spcBef>
              <a:spcAft>
                <a:spcPts val="0"/>
              </a:spcAft>
              <a:defRPr/>
            </a:pPr>
            <a:r>
              <a:rPr lang="fr-FR" dirty="0">
                <a:solidFill>
                  <a:srgbClr val="008000"/>
                </a:solidFill>
                <a:latin typeface="+mn-lt"/>
              </a:rPr>
              <a:t>12. Utiliser le changement et y réagir, de manière créative.</a:t>
            </a:r>
          </a:p>
          <a:p>
            <a:pPr eaLnBrk="1" fontAlgn="auto" hangingPunct="1">
              <a:spcBef>
                <a:spcPts val="0"/>
              </a:spcBef>
              <a:spcAft>
                <a:spcPts val="0"/>
              </a:spcAft>
              <a:defRPr/>
            </a:pPr>
            <a:endParaRPr lang="fr-FR" sz="1200" dirty="0">
              <a:solidFill>
                <a:srgbClr val="008000"/>
              </a:solidFill>
              <a:latin typeface="+mn-lt"/>
            </a:endParaRPr>
          </a:p>
          <a:p>
            <a:pPr eaLnBrk="1" fontAlgn="auto" hangingPunct="1">
              <a:spcBef>
                <a:spcPts val="0"/>
              </a:spcBef>
              <a:spcAft>
                <a:spcPts val="0"/>
              </a:spcAft>
              <a:defRPr/>
            </a:pPr>
            <a:r>
              <a:rPr lang="fr-FR" sz="1200" dirty="0">
                <a:solidFill>
                  <a:srgbClr val="008000"/>
                </a:solidFill>
                <a:latin typeface="+mn-lt"/>
              </a:rPr>
              <a:t>Source : The ‘design </a:t>
            </a:r>
            <a:r>
              <a:rPr lang="fr-FR" sz="1200" dirty="0" err="1">
                <a:solidFill>
                  <a:srgbClr val="008000"/>
                </a:solidFill>
                <a:latin typeface="+mn-lt"/>
              </a:rPr>
              <a:t>principles</a:t>
            </a:r>
            <a:r>
              <a:rPr lang="fr-FR" sz="1200" dirty="0">
                <a:solidFill>
                  <a:srgbClr val="008000"/>
                </a:solidFill>
                <a:latin typeface="+mn-lt"/>
              </a:rPr>
              <a:t>’ have been </a:t>
            </a:r>
            <a:r>
              <a:rPr lang="fr-FR" sz="1200" dirty="0" err="1">
                <a:solidFill>
                  <a:srgbClr val="008000"/>
                </a:solidFill>
                <a:latin typeface="+mn-lt"/>
              </a:rPr>
              <a:t>adapted</a:t>
            </a:r>
            <a:r>
              <a:rPr lang="fr-FR" sz="1200" dirty="0">
                <a:solidFill>
                  <a:srgbClr val="008000"/>
                </a:solidFill>
                <a:latin typeface="+mn-lt"/>
              </a:rPr>
              <a:t> </a:t>
            </a:r>
            <a:r>
              <a:rPr lang="fr-FR" sz="1200" dirty="0" err="1">
                <a:solidFill>
                  <a:srgbClr val="008000"/>
                </a:solidFill>
                <a:latin typeface="+mn-lt"/>
              </a:rPr>
              <a:t>from</a:t>
            </a:r>
            <a:r>
              <a:rPr lang="fr-FR" sz="1200" dirty="0">
                <a:solidFill>
                  <a:srgbClr val="008000"/>
                </a:solidFill>
                <a:latin typeface="+mn-lt"/>
              </a:rPr>
              <a:t> David </a:t>
            </a:r>
            <a:r>
              <a:rPr lang="fr-FR" sz="1200" dirty="0" err="1">
                <a:solidFill>
                  <a:srgbClr val="008000"/>
                </a:solidFill>
                <a:latin typeface="+mn-lt"/>
              </a:rPr>
              <a:t>Holmgren’s</a:t>
            </a:r>
            <a:r>
              <a:rPr lang="fr-FR" sz="1200" dirty="0">
                <a:solidFill>
                  <a:srgbClr val="008000"/>
                </a:solidFill>
                <a:latin typeface="+mn-lt"/>
              </a:rPr>
              <a:t> book ‘</a:t>
            </a:r>
            <a:r>
              <a:rPr lang="fr-FR" sz="1200" i="1" dirty="0" err="1">
                <a:solidFill>
                  <a:srgbClr val="008000"/>
                </a:solidFill>
                <a:latin typeface="+mn-lt"/>
              </a:rPr>
              <a:t>Permaculture</a:t>
            </a:r>
            <a:r>
              <a:rPr lang="fr-FR" sz="1200" i="1" dirty="0">
                <a:solidFill>
                  <a:srgbClr val="008000"/>
                </a:solidFill>
                <a:latin typeface="+mn-lt"/>
              </a:rPr>
              <a:t>: </a:t>
            </a:r>
            <a:r>
              <a:rPr lang="fr-FR" sz="1200" i="1" dirty="0" err="1">
                <a:solidFill>
                  <a:srgbClr val="008000"/>
                </a:solidFill>
                <a:latin typeface="+mn-lt"/>
              </a:rPr>
              <a:t>Principles</a:t>
            </a:r>
            <a:r>
              <a:rPr lang="fr-FR" sz="1200" i="1" dirty="0">
                <a:solidFill>
                  <a:srgbClr val="008000"/>
                </a:solidFill>
                <a:latin typeface="+mn-lt"/>
              </a:rPr>
              <a:t> &amp; </a:t>
            </a:r>
            <a:r>
              <a:rPr lang="fr-FR" sz="1200" i="1" dirty="0" err="1">
                <a:solidFill>
                  <a:srgbClr val="008000"/>
                </a:solidFill>
                <a:latin typeface="+mn-lt"/>
              </a:rPr>
              <a:t>Pathways</a:t>
            </a:r>
            <a:r>
              <a:rPr lang="fr-FR" sz="1200" i="1" dirty="0">
                <a:solidFill>
                  <a:srgbClr val="008000"/>
                </a:solidFill>
                <a:latin typeface="+mn-lt"/>
              </a:rPr>
              <a:t> Beyond </a:t>
            </a:r>
            <a:r>
              <a:rPr lang="fr-FR" sz="1200" i="1" dirty="0" err="1">
                <a:solidFill>
                  <a:srgbClr val="008000"/>
                </a:solidFill>
                <a:latin typeface="+mn-lt"/>
              </a:rPr>
              <a:t>Sustainability</a:t>
            </a:r>
            <a:r>
              <a:rPr lang="fr-FR" sz="1200" dirty="0">
                <a:solidFill>
                  <a:srgbClr val="008000"/>
                </a:solidFill>
                <a:latin typeface="+mn-lt"/>
              </a:rPr>
              <a:t>’. </a:t>
            </a:r>
          </a:p>
          <a:p>
            <a:pPr eaLnBrk="1" fontAlgn="auto" hangingPunct="1">
              <a:spcBef>
                <a:spcPts val="0"/>
              </a:spcBef>
              <a:spcAft>
                <a:spcPts val="0"/>
              </a:spcAft>
              <a:defRPr/>
            </a:pPr>
            <a:r>
              <a:rPr lang="fr-FR" sz="1200" dirty="0" err="1">
                <a:solidFill>
                  <a:srgbClr val="008000"/>
                </a:solidFill>
                <a:latin typeface="+mn-lt"/>
              </a:rPr>
              <a:t>Permaculture</a:t>
            </a:r>
            <a:r>
              <a:rPr lang="fr-FR" sz="1200" dirty="0">
                <a:solidFill>
                  <a:srgbClr val="008000"/>
                </a:solidFill>
                <a:latin typeface="+mn-lt"/>
              </a:rPr>
              <a:t> </a:t>
            </a:r>
            <a:r>
              <a:rPr lang="fr-FR" sz="1200" dirty="0" err="1">
                <a:solidFill>
                  <a:srgbClr val="008000"/>
                </a:solidFill>
                <a:latin typeface="+mn-lt"/>
              </a:rPr>
              <a:t>Principles</a:t>
            </a:r>
            <a:r>
              <a:rPr lang="fr-FR" sz="1200" dirty="0">
                <a:solidFill>
                  <a:srgbClr val="008000"/>
                </a:solidFill>
                <a:latin typeface="+mn-lt"/>
              </a:rPr>
              <a:t> </a:t>
            </a:r>
            <a:r>
              <a:rPr lang="fr-FR" sz="1200" dirty="0" err="1">
                <a:solidFill>
                  <a:srgbClr val="008000"/>
                </a:solidFill>
                <a:latin typeface="+mn-lt"/>
              </a:rPr>
              <a:t>Poster_fr</a:t>
            </a:r>
            <a:r>
              <a:rPr lang="fr-FR" sz="1200" dirty="0">
                <a:solidFill>
                  <a:srgbClr val="008000"/>
                </a:solidFill>
                <a:latin typeface="+mn-lt"/>
              </a:rPr>
              <a:t> 1.0, </a:t>
            </a:r>
            <a:r>
              <a:rPr lang="fr-FR" sz="1200" dirty="0">
                <a:solidFill>
                  <a:srgbClr val="008000"/>
                </a:solidFill>
                <a:latin typeface="+mn-lt"/>
                <a:hlinkClick r:id="rId2"/>
              </a:rPr>
              <a:t>http://permacultureprinciples.com/fr/pc_principles_poster_fr.pdf</a:t>
            </a:r>
            <a:r>
              <a:rPr lang="fr-FR" sz="1200" dirty="0">
                <a:solidFill>
                  <a:srgbClr val="008000"/>
                </a:solidFill>
                <a:latin typeface="+mn-lt"/>
              </a:rPr>
              <a:t> </a:t>
            </a:r>
          </a:p>
        </p:txBody>
      </p:sp>
      <p:pic>
        <p:nvPicPr>
          <p:cNvPr id="67589"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712788"/>
            <a:ext cx="41529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Rectangle 7"/>
          <p:cNvSpPr>
            <a:spLocks noChangeArrowheads="1"/>
          </p:cNvSpPr>
          <p:nvPr/>
        </p:nvSpPr>
        <p:spPr bwMode="auto">
          <a:xfrm>
            <a:off x="7885113" y="4857750"/>
            <a:ext cx="373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200">
                <a:solidFill>
                  <a:srgbClr val="008000"/>
                </a:solidFill>
              </a:rPr>
              <a:t>Spirale permaculturelle.</a:t>
            </a:r>
          </a:p>
          <a:p>
            <a:pPr algn="ctr" eaLnBrk="1" hangingPunct="1">
              <a:spcBef>
                <a:spcPct val="0"/>
              </a:spcBef>
              <a:buFontTx/>
              <a:buNone/>
            </a:pPr>
            <a:r>
              <a:rPr lang="fr-FR" altLang="fr-FR" sz="1200">
                <a:solidFill>
                  <a:srgbClr val="008000"/>
                </a:solidFill>
              </a:rPr>
              <a:t>Source : </a:t>
            </a:r>
            <a:r>
              <a:rPr lang="fr-FR" altLang="fr-FR" sz="1200">
                <a:solidFill>
                  <a:srgbClr val="008000"/>
                </a:solidFill>
                <a:hlinkClick r:id="rId4"/>
              </a:rPr>
              <a:t>https://thevignal.wordpress.com/permaculture/</a:t>
            </a:r>
            <a:r>
              <a:rPr lang="fr-FR" altLang="fr-FR" sz="1200">
                <a:solidFill>
                  <a:srgbClr val="008000"/>
                </a:solidFill>
              </a:rPr>
              <a:t> </a:t>
            </a:r>
          </a:p>
        </p:txBody>
      </p:sp>
      <p:pic>
        <p:nvPicPr>
          <p:cNvPr id="67591"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91138" y="712788"/>
            <a:ext cx="2540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u numéro de diapositive 1"/>
          <p:cNvSpPr>
            <a:spLocks noGrp="1"/>
          </p:cNvSpPr>
          <p:nvPr>
            <p:ph type="sldNum" sz="quarter" idx="12"/>
          </p:nvPr>
        </p:nvSpPr>
        <p:spPr bwMode="auto">
          <a:xfrm>
            <a:off x="11136313" y="250825"/>
            <a:ext cx="684212" cy="293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E2D328F-CC50-48B2-8F25-C032B660D692}" type="slidenum">
              <a:rPr lang="fr-FR" altLang="fr-FR" sz="1200" smtClean="0">
                <a:solidFill>
                  <a:srgbClr val="898989"/>
                </a:solidFill>
              </a:rPr>
              <a:pPr>
                <a:spcBef>
                  <a:spcPct val="0"/>
                </a:spcBef>
                <a:buFontTx/>
                <a:buNone/>
              </a:pPr>
              <a:t>64</a:t>
            </a:fld>
            <a:endParaRPr lang="fr-FR" altLang="fr-FR" sz="1200" smtClean="0">
              <a:solidFill>
                <a:srgbClr val="898989"/>
              </a:solidFill>
            </a:endParaRPr>
          </a:p>
        </p:txBody>
      </p:sp>
      <p:sp>
        <p:nvSpPr>
          <p:cNvPr id="68611" name="WordArt 2"/>
          <p:cNvSpPr>
            <a:spLocks noChangeArrowheads="1" noChangeShapeType="1" noTextEdit="1"/>
          </p:cNvSpPr>
          <p:nvPr/>
        </p:nvSpPr>
        <p:spPr bwMode="auto">
          <a:xfrm>
            <a:off x="1703388" y="188913"/>
            <a:ext cx="8856662" cy="360362"/>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4" name="ZoneTexte 3"/>
          <p:cNvSpPr txBox="1"/>
          <p:nvPr/>
        </p:nvSpPr>
        <p:spPr>
          <a:xfrm>
            <a:off x="258763" y="673100"/>
            <a:ext cx="11831637" cy="5786438"/>
          </a:xfrm>
          <a:prstGeom prst="rect">
            <a:avLst/>
          </a:prstGeom>
          <a:noFill/>
        </p:spPr>
        <p:txBody>
          <a:bodyPr>
            <a:spAutoFit/>
          </a:bodyPr>
          <a:lstStyle/>
          <a:p>
            <a:pPr eaLnBrk="1" fontAlgn="auto" hangingPunct="1">
              <a:spcBef>
                <a:spcPts val="0"/>
              </a:spcBef>
              <a:spcAft>
                <a:spcPts val="0"/>
              </a:spcAft>
              <a:defRPr/>
            </a:pPr>
            <a:r>
              <a:rPr lang="fr-FR" b="1" dirty="0">
                <a:solidFill>
                  <a:srgbClr val="008000"/>
                </a:solidFill>
                <a:latin typeface="+mn-lt"/>
              </a:rPr>
              <a:t>A4. Principes de Conception de la </a:t>
            </a:r>
            <a:r>
              <a:rPr lang="fr-FR" b="1" dirty="0" err="1">
                <a:solidFill>
                  <a:srgbClr val="008000"/>
                </a:solidFill>
                <a:latin typeface="+mn-lt"/>
              </a:rPr>
              <a:t>Permaculture</a:t>
            </a:r>
            <a:r>
              <a:rPr lang="fr-FR" b="1" dirty="0">
                <a:solidFill>
                  <a:srgbClr val="008000"/>
                </a:solidFill>
                <a:latin typeface="+mn-lt"/>
              </a:rPr>
              <a:t> (suite)</a:t>
            </a:r>
            <a:endParaRPr lang="fr-FR" dirty="0">
              <a:solidFill>
                <a:srgbClr val="008000"/>
              </a:solidFill>
              <a:latin typeface="+mn-lt"/>
            </a:endParaRPr>
          </a:p>
          <a:p>
            <a:pPr eaLnBrk="1" fontAlgn="auto" hangingPunct="1">
              <a:spcBef>
                <a:spcPts val="0"/>
              </a:spcBef>
              <a:spcAft>
                <a:spcPts val="0"/>
              </a:spcAft>
              <a:defRPr/>
            </a:pPr>
            <a:endParaRPr lang="fr-FR" sz="1200" dirty="0">
              <a:solidFill>
                <a:srgbClr val="008000"/>
              </a:solidFill>
              <a:latin typeface="+mn-lt"/>
            </a:endParaRPr>
          </a:p>
          <a:p>
            <a:pPr eaLnBrk="1" fontAlgn="auto" hangingPunct="1">
              <a:spcBef>
                <a:spcPts val="0"/>
              </a:spcBef>
              <a:spcAft>
                <a:spcPts val="0"/>
              </a:spcAft>
              <a:defRPr/>
            </a:pPr>
            <a:endParaRPr lang="fr-FR" sz="1200" dirty="0">
              <a:solidFill>
                <a:srgbClr val="008000"/>
              </a:solidFill>
              <a:latin typeface="+mn-lt"/>
            </a:endParaRPr>
          </a:p>
          <a:p>
            <a:pPr algn="just" eaLnBrk="1" fontAlgn="auto" hangingPunct="1">
              <a:spcBef>
                <a:spcPts val="0"/>
              </a:spcBef>
              <a:spcAft>
                <a:spcPts val="0"/>
              </a:spcAft>
              <a:defRPr/>
            </a:pPr>
            <a:r>
              <a:rPr lang="fr-FR" sz="1600" dirty="0">
                <a:solidFill>
                  <a:srgbClr val="008000"/>
                </a:solidFill>
                <a:latin typeface="+mn-lt"/>
              </a:rPr>
              <a:t>Quelques mesures simples pour le soin à la terre dans nos vies : </a:t>
            </a:r>
          </a:p>
          <a:p>
            <a:pPr algn="just" eaLnBrk="1" fontAlgn="auto" hangingPunct="1">
              <a:spcBef>
                <a:spcPts val="0"/>
              </a:spcBef>
              <a:spcAft>
                <a:spcPts val="0"/>
              </a:spcAft>
              <a:defRPr/>
            </a:pPr>
            <a:endParaRPr lang="fr-FR" sz="1600" dirty="0">
              <a:solidFill>
                <a:srgbClr val="008000"/>
              </a:solidFill>
              <a:latin typeface="+mn-lt"/>
            </a:endParaRPr>
          </a:p>
          <a:p>
            <a:pPr algn="just" eaLnBrk="1" fontAlgn="auto" hangingPunct="1">
              <a:spcBef>
                <a:spcPts val="0"/>
              </a:spcBef>
              <a:spcAft>
                <a:spcPts val="0"/>
              </a:spcAft>
              <a:defRPr/>
            </a:pPr>
            <a:r>
              <a:rPr lang="fr-FR" sz="1600" dirty="0">
                <a:solidFill>
                  <a:srgbClr val="008000"/>
                </a:solidFill>
                <a:latin typeface="+mn-lt"/>
              </a:rPr>
              <a:t>• Pensez aux conséquences à long terme de vos actions. Visez la pérennité.</a:t>
            </a:r>
          </a:p>
          <a:p>
            <a:pPr algn="just" eaLnBrk="1" fontAlgn="auto" hangingPunct="1">
              <a:spcBef>
                <a:spcPts val="0"/>
              </a:spcBef>
              <a:spcAft>
                <a:spcPts val="0"/>
              </a:spcAft>
              <a:defRPr/>
            </a:pPr>
            <a:r>
              <a:rPr lang="fr-FR" sz="1600" dirty="0">
                <a:solidFill>
                  <a:srgbClr val="008000"/>
                </a:solidFill>
                <a:latin typeface="+mn-lt"/>
              </a:rPr>
              <a:t>• Utilisez dès que possible des espèces indigènes ou des espèces naturalisées aux effets bénéfiques certains. L'introduction irréfléchie d'espèces peut perturber les équilibres naturels, car elles peuvent se révéler envahissantes.</a:t>
            </a:r>
          </a:p>
          <a:p>
            <a:pPr algn="just" eaLnBrk="1" fontAlgn="auto" hangingPunct="1">
              <a:spcBef>
                <a:spcPts val="0"/>
              </a:spcBef>
              <a:spcAft>
                <a:spcPts val="0"/>
              </a:spcAft>
              <a:defRPr/>
            </a:pPr>
            <a:r>
              <a:rPr lang="fr-FR" sz="1600" dirty="0">
                <a:solidFill>
                  <a:srgbClr val="008000"/>
                </a:solidFill>
                <a:latin typeface="+mn-lt"/>
              </a:rPr>
              <a:t>• Cultivez la plus petite surface possible. Mettez en place à petite échelle un système intensif et économe en énergie, plutôt que extensif à grande échelle et énergivore.</a:t>
            </a:r>
          </a:p>
          <a:p>
            <a:pPr algn="just" eaLnBrk="1" fontAlgn="auto" hangingPunct="1">
              <a:spcBef>
                <a:spcPts val="0"/>
              </a:spcBef>
              <a:spcAft>
                <a:spcPts val="0"/>
              </a:spcAft>
              <a:defRPr/>
            </a:pPr>
            <a:r>
              <a:rPr lang="fr-FR" sz="1600" dirty="0">
                <a:solidFill>
                  <a:srgbClr val="008000"/>
                </a:solidFill>
                <a:latin typeface="+mn-lt"/>
              </a:rPr>
              <a:t>• Cultivez la diversité : pensez polyculture et non monoculture. Cela renforce la stabilité et la résilience, et cela prépare au changement environnemental et social.</a:t>
            </a:r>
          </a:p>
          <a:p>
            <a:pPr algn="just" eaLnBrk="1" fontAlgn="auto" hangingPunct="1">
              <a:spcBef>
                <a:spcPts val="0"/>
              </a:spcBef>
              <a:spcAft>
                <a:spcPts val="0"/>
              </a:spcAft>
              <a:defRPr/>
            </a:pPr>
            <a:r>
              <a:rPr lang="fr-FR" sz="1600" dirty="0">
                <a:solidFill>
                  <a:srgbClr val="008000"/>
                </a:solidFill>
                <a:latin typeface="+mn-lt"/>
              </a:rPr>
              <a:t>• Augmentez la production globale : considérez la production additionnée des annuelles, des pérennes, des céréales, des arbres et des animaux. Les économies d'énergie sont aussi une production.</a:t>
            </a:r>
          </a:p>
          <a:p>
            <a:pPr algn="just" eaLnBrk="1" fontAlgn="auto" hangingPunct="1">
              <a:spcBef>
                <a:spcPts val="0"/>
              </a:spcBef>
              <a:spcAft>
                <a:spcPts val="0"/>
              </a:spcAft>
              <a:defRPr/>
            </a:pPr>
            <a:r>
              <a:rPr lang="fr-FR" sz="1600" dirty="0">
                <a:solidFill>
                  <a:srgbClr val="008000"/>
                </a:solidFill>
                <a:latin typeface="+mn-lt"/>
              </a:rPr>
              <a:t>• Utilisez des énergies douces tels que soleil, vent et eau. Retenez des solutions naturelles, incluant plantes ou animaux, pour stocker et produire votre énergie.</a:t>
            </a:r>
          </a:p>
          <a:p>
            <a:pPr algn="just" eaLnBrk="1" fontAlgn="auto" hangingPunct="1">
              <a:spcBef>
                <a:spcPts val="0"/>
              </a:spcBef>
              <a:spcAft>
                <a:spcPts val="0"/>
              </a:spcAft>
              <a:defRPr/>
            </a:pPr>
            <a:r>
              <a:rPr lang="fr-FR" sz="1600" dirty="0">
                <a:solidFill>
                  <a:srgbClr val="008000"/>
                </a:solidFill>
                <a:latin typeface="+mn-lt"/>
              </a:rPr>
              <a:t>• Amenez le jardinage et la production de nourriture vers l'intérieur des villes et des villages, comme dans les sociétés soutenables.</a:t>
            </a:r>
          </a:p>
          <a:p>
            <a:pPr algn="just" eaLnBrk="1" fontAlgn="auto" hangingPunct="1">
              <a:spcBef>
                <a:spcPts val="0"/>
              </a:spcBef>
              <a:spcAft>
                <a:spcPts val="0"/>
              </a:spcAft>
              <a:defRPr/>
            </a:pPr>
            <a:r>
              <a:rPr lang="fr-FR" sz="1600" dirty="0">
                <a:solidFill>
                  <a:srgbClr val="008000"/>
                </a:solidFill>
                <a:latin typeface="+mn-lt"/>
              </a:rPr>
              <a:t>• Aidez les gens à devenir autonomes. Promouvez la responsabilité des communautés locales.</a:t>
            </a:r>
          </a:p>
          <a:p>
            <a:pPr algn="just" eaLnBrk="1" fontAlgn="auto" hangingPunct="1">
              <a:spcBef>
                <a:spcPts val="0"/>
              </a:spcBef>
              <a:spcAft>
                <a:spcPts val="0"/>
              </a:spcAft>
              <a:defRPr/>
            </a:pPr>
            <a:r>
              <a:rPr lang="fr-FR" sz="1600" dirty="0">
                <a:solidFill>
                  <a:srgbClr val="008000"/>
                </a:solidFill>
                <a:latin typeface="+mn-lt"/>
              </a:rPr>
              <a:t>• Reboisez la terre et restaurez la fertilité des sols.</a:t>
            </a:r>
          </a:p>
          <a:p>
            <a:pPr algn="just" eaLnBrk="1" fontAlgn="auto" hangingPunct="1">
              <a:spcBef>
                <a:spcPts val="0"/>
              </a:spcBef>
              <a:spcAft>
                <a:spcPts val="0"/>
              </a:spcAft>
              <a:defRPr/>
            </a:pPr>
            <a:r>
              <a:rPr lang="fr-FR" sz="1600" dirty="0">
                <a:solidFill>
                  <a:srgbClr val="008000"/>
                </a:solidFill>
                <a:latin typeface="+mn-lt"/>
              </a:rPr>
              <a:t>• Utilisez chaque élément à son niveau optimum et recyclez tous les déchets.</a:t>
            </a:r>
          </a:p>
          <a:p>
            <a:pPr algn="just" eaLnBrk="1" fontAlgn="auto" hangingPunct="1">
              <a:spcBef>
                <a:spcPts val="0"/>
              </a:spcBef>
              <a:spcAft>
                <a:spcPts val="0"/>
              </a:spcAft>
              <a:defRPr/>
            </a:pPr>
            <a:r>
              <a:rPr lang="fr-FR" sz="1600" dirty="0">
                <a:solidFill>
                  <a:srgbClr val="008000"/>
                </a:solidFill>
                <a:latin typeface="+mn-lt"/>
              </a:rPr>
              <a:t>• Focalisez-vous sur les solutions et non sur les problèmes.</a:t>
            </a:r>
          </a:p>
          <a:p>
            <a:pPr algn="just" eaLnBrk="1" fontAlgn="auto" hangingPunct="1">
              <a:spcBef>
                <a:spcPts val="0"/>
              </a:spcBef>
              <a:spcAft>
                <a:spcPts val="0"/>
              </a:spcAft>
              <a:defRPr/>
            </a:pPr>
            <a:r>
              <a:rPr lang="fr-FR" sz="1600" dirty="0">
                <a:solidFill>
                  <a:srgbClr val="008000"/>
                </a:solidFill>
                <a:latin typeface="+mn-lt"/>
              </a:rPr>
              <a:t>• Agissez au bon endroit: plantez un arbre là où il reprendra bien ; aidez les personnes qui ont envie d'apprendre.</a:t>
            </a:r>
          </a:p>
          <a:p>
            <a:pPr eaLnBrk="1" fontAlgn="auto" hangingPunct="1">
              <a:spcBef>
                <a:spcPts val="0"/>
              </a:spcBef>
              <a:spcAft>
                <a:spcPts val="0"/>
              </a:spcAft>
              <a:defRPr/>
            </a:pPr>
            <a:endParaRPr lang="fr-FR" sz="1200" dirty="0">
              <a:solidFill>
                <a:srgbClr val="008000"/>
              </a:solidFill>
              <a:latin typeface="+mn-lt"/>
            </a:endParaRPr>
          </a:p>
          <a:p>
            <a:pPr eaLnBrk="1" fontAlgn="auto" hangingPunct="1">
              <a:spcBef>
                <a:spcPts val="0"/>
              </a:spcBef>
              <a:spcAft>
                <a:spcPts val="0"/>
              </a:spcAft>
              <a:defRPr/>
            </a:pPr>
            <a:r>
              <a:rPr lang="fr-FR" sz="1200" dirty="0">
                <a:solidFill>
                  <a:srgbClr val="008000"/>
                </a:solidFill>
                <a:latin typeface="+mn-lt"/>
              </a:rPr>
              <a:t>Source : </a:t>
            </a:r>
            <a:r>
              <a:rPr lang="fr-FR" sz="1200" i="1" dirty="0">
                <a:solidFill>
                  <a:srgbClr val="008000"/>
                </a:solidFill>
                <a:latin typeface="+mn-lt"/>
              </a:rPr>
              <a:t>Introduction à la </a:t>
            </a:r>
            <a:r>
              <a:rPr lang="fr-FR" sz="1200" i="1" dirty="0" err="1">
                <a:solidFill>
                  <a:srgbClr val="008000"/>
                </a:solidFill>
                <a:latin typeface="+mn-lt"/>
              </a:rPr>
              <a:t>permaculture</a:t>
            </a:r>
            <a:r>
              <a:rPr lang="fr-FR" sz="1200" dirty="0">
                <a:solidFill>
                  <a:srgbClr val="008000"/>
                </a:solidFill>
                <a:latin typeface="+mn-lt"/>
              </a:rPr>
              <a:t>, Bill </a:t>
            </a:r>
            <a:r>
              <a:rPr lang="fr-FR" sz="1200" dirty="0" err="1">
                <a:solidFill>
                  <a:srgbClr val="008000"/>
                </a:solidFill>
                <a:latin typeface="+mn-lt"/>
              </a:rPr>
              <a:t>Mollison</a:t>
            </a:r>
            <a:r>
              <a:rPr lang="fr-FR" sz="1200" dirty="0">
                <a:solidFill>
                  <a:srgbClr val="008000"/>
                </a:solidFill>
                <a:latin typeface="+mn-lt"/>
              </a:rPr>
              <a:t>, Ed. Passerelle </a:t>
            </a:r>
            <a:r>
              <a:rPr lang="fr-FR" sz="1200" dirty="0" err="1">
                <a:solidFill>
                  <a:srgbClr val="008000"/>
                </a:solidFill>
                <a:latin typeface="+mn-lt"/>
              </a:rPr>
              <a:t>eco</a:t>
            </a:r>
            <a:r>
              <a:rPr lang="fr-FR" sz="1200" dirty="0">
                <a:solidFill>
                  <a:srgbClr val="008000"/>
                </a:solidFill>
                <a:latin typeface="+mn-lt"/>
              </a:rPr>
              <a:t>, 2012.</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u numéro de diapositive 1"/>
          <p:cNvSpPr>
            <a:spLocks noGrp="1"/>
          </p:cNvSpPr>
          <p:nvPr>
            <p:ph type="sldNum" sz="quarter" idx="12"/>
          </p:nvPr>
        </p:nvSpPr>
        <p:spPr bwMode="auto">
          <a:xfrm>
            <a:off x="11136313" y="250825"/>
            <a:ext cx="684212" cy="293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C256F69-5042-483C-BA85-21DDCF1E62DF}" type="slidenum">
              <a:rPr lang="fr-FR" altLang="fr-FR" sz="1200" smtClean="0">
                <a:solidFill>
                  <a:srgbClr val="898989"/>
                </a:solidFill>
              </a:rPr>
              <a:pPr>
                <a:spcBef>
                  <a:spcPct val="0"/>
                </a:spcBef>
                <a:buFontTx/>
                <a:buNone/>
              </a:pPr>
              <a:t>65</a:t>
            </a:fld>
            <a:endParaRPr lang="fr-FR" altLang="fr-FR" sz="1200" smtClean="0">
              <a:solidFill>
                <a:srgbClr val="898989"/>
              </a:solidFill>
            </a:endParaRPr>
          </a:p>
        </p:txBody>
      </p:sp>
      <p:sp>
        <p:nvSpPr>
          <p:cNvPr id="69635" name="WordArt 2"/>
          <p:cNvSpPr>
            <a:spLocks noChangeArrowheads="1" noChangeShapeType="1" noTextEdit="1"/>
          </p:cNvSpPr>
          <p:nvPr/>
        </p:nvSpPr>
        <p:spPr bwMode="auto">
          <a:xfrm>
            <a:off x="1703388" y="188913"/>
            <a:ext cx="8856662" cy="360362"/>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4" name="ZoneTexte 3"/>
          <p:cNvSpPr txBox="1"/>
          <p:nvPr/>
        </p:nvSpPr>
        <p:spPr>
          <a:xfrm>
            <a:off x="385763" y="692150"/>
            <a:ext cx="11542712" cy="6156325"/>
          </a:xfrm>
          <a:prstGeom prst="rect">
            <a:avLst/>
          </a:prstGeom>
          <a:noFill/>
        </p:spPr>
        <p:txBody>
          <a:bodyPr>
            <a:spAutoFit/>
          </a:bodyPr>
          <a:lstStyle/>
          <a:p>
            <a:pPr eaLnBrk="1" fontAlgn="auto" hangingPunct="1">
              <a:spcBef>
                <a:spcPts val="0"/>
              </a:spcBef>
              <a:spcAft>
                <a:spcPts val="0"/>
              </a:spcAft>
              <a:defRPr/>
            </a:pPr>
            <a:r>
              <a:rPr lang="fr-FR" b="1" dirty="0">
                <a:solidFill>
                  <a:srgbClr val="008000"/>
                </a:solidFill>
                <a:latin typeface="+mn-lt"/>
              </a:rPr>
              <a:t>A4. Principes de Conception de la </a:t>
            </a:r>
            <a:r>
              <a:rPr lang="fr-FR" b="1" dirty="0" err="1">
                <a:solidFill>
                  <a:srgbClr val="008000"/>
                </a:solidFill>
                <a:latin typeface="+mn-lt"/>
              </a:rPr>
              <a:t>Permaculture</a:t>
            </a:r>
            <a:r>
              <a:rPr lang="fr-FR" b="1" dirty="0">
                <a:solidFill>
                  <a:srgbClr val="008000"/>
                </a:solidFill>
                <a:latin typeface="+mn-lt"/>
              </a:rPr>
              <a:t> (suite)</a:t>
            </a:r>
            <a:endParaRPr lang="fr-FR" dirty="0">
              <a:solidFill>
                <a:srgbClr val="008000"/>
              </a:solidFill>
              <a:latin typeface="+mn-lt"/>
            </a:endParaRPr>
          </a:p>
          <a:p>
            <a:pPr eaLnBrk="1" fontAlgn="auto" hangingPunct="1">
              <a:spcBef>
                <a:spcPts val="0"/>
              </a:spcBef>
              <a:spcAft>
                <a:spcPts val="0"/>
              </a:spcAft>
              <a:defRPr/>
            </a:pPr>
            <a:endParaRPr lang="fr-FR" sz="1200" dirty="0">
              <a:solidFill>
                <a:srgbClr val="008000"/>
              </a:solidFill>
              <a:latin typeface="+mn-lt"/>
            </a:endParaRPr>
          </a:p>
          <a:p>
            <a:pPr algn="just" eaLnBrk="1" fontAlgn="auto" hangingPunct="1">
              <a:spcBef>
                <a:spcPts val="0"/>
              </a:spcBef>
              <a:spcAft>
                <a:spcPts val="0"/>
              </a:spcAft>
              <a:defRPr/>
            </a:pPr>
            <a:r>
              <a:rPr lang="fr-FR" b="1" dirty="0">
                <a:solidFill>
                  <a:srgbClr val="008000"/>
                </a:solidFill>
                <a:latin typeface="+mn-lt"/>
              </a:rPr>
              <a:t>Quelques mesures simples pour le soin à la terre dans nos vies </a:t>
            </a:r>
            <a:r>
              <a:rPr lang="fr-FR" dirty="0">
                <a:solidFill>
                  <a:srgbClr val="008000"/>
                </a:solidFill>
                <a:latin typeface="+mn-lt"/>
              </a:rPr>
              <a:t>: </a:t>
            </a:r>
          </a:p>
          <a:p>
            <a:pPr algn="just" eaLnBrk="1" fontAlgn="auto" hangingPunct="1">
              <a:spcBef>
                <a:spcPts val="0"/>
              </a:spcBef>
              <a:spcAft>
                <a:spcPts val="0"/>
              </a:spcAft>
              <a:defRPr/>
            </a:pPr>
            <a:endParaRPr lang="fr-FR" sz="1600" dirty="0">
              <a:solidFill>
                <a:srgbClr val="008000"/>
              </a:solidFill>
              <a:latin typeface="+mn-lt"/>
            </a:endParaRPr>
          </a:p>
          <a:p>
            <a:pPr algn="just" eaLnBrk="1" fontAlgn="auto" hangingPunct="1">
              <a:spcBef>
                <a:spcPts val="0"/>
              </a:spcBef>
              <a:spcAft>
                <a:spcPts val="0"/>
              </a:spcAft>
              <a:defRPr/>
            </a:pPr>
            <a:r>
              <a:rPr lang="fr-FR" sz="1700" dirty="0">
                <a:solidFill>
                  <a:srgbClr val="008000"/>
                </a:solidFill>
                <a:latin typeface="+mn-lt"/>
              </a:rPr>
              <a:t>• Pensez aux conséquences à long terme de vos actions. Visez la pérennité.</a:t>
            </a:r>
          </a:p>
          <a:p>
            <a:pPr algn="just" eaLnBrk="1" fontAlgn="auto" hangingPunct="1">
              <a:spcBef>
                <a:spcPts val="0"/>
              </a:spcBef>
              <a:spcAft>
                <a:spcPts val="0"/>
              </a:spcAft>
              <a:defRPr/>
            </a:pPr>
            <a:r>
              <a:rPr lang="fr-FR" sz="1700" dirty="0">
                <a:solidFill>
                  <a:srgbClr val="008000"/>
                </a:solidFill>
                <a:latin typeface="+mn-lt"/>
              </a:rPr>
              <a:t>• Utilisez dès que possible des espèces indigènes ou des espèces naturalisées aux effets bénéfiques certains. L'introduction irréfléchie d'espèces peut perturber les équilibres naturels, car elles peuvent se révéler envahissantes.</a:t>
            </a:r>
          </a:p>
          <a:p>
            <a:pPr algn="just" eaLnBrk="1" fontAlgn="auto" hangingPunct="1">
              <a:spcBef>
                <a:spcPts val="0"/>
              </a:spcBef>
              <a:spcAft>
                <a:spcPts val="0"/>
              </a:spcAft>
              <a:defRPr/>
            </a:pPr>
            <a:r>
              <a:rPr lang="fr-FR" sz="1700" dirty="0">
                <a:solidFill>
                  <a:srgbClr val="008000"/>
                </a:solidFill>
                <a:latin typeface="+mn-lt"/>
              </a:rPr>
              <a:t>• Cultivez la plus petite surface possible. Mettez en place à petite échelle un système intensif et économe en énergie, plutôt que extensif à grande échelle et énergivore.</a:t>
            </a:r>
          </a:p>
          <a:p>
            <a:pPr algn="just" eaLnBrk="1" fontAlgn="auto" hangingPunct="1">
              <a:spcBef>
                <a:spcPts val="0"/>
              </a:spcBef>
              <a:spcAft>
                <a:spcPts val="0"/>
              </a:spcAft>
              <a:defRPr/>
            </a:pPr>
            <a:r>
              <a:rPr lang="fr-FR" sz="1700" dirty="0">
                <a:solidFill>
                  <a:srgbClr val="008000"/>
                </a:solidFill>
                <a:latin typeface="+mn-lt"/>
              </a:rPr>
              <a:t>• Cultivez la diversité : pensez polyculture et non monoculture. Cela renforce la stabilité et la résilience, et cela prépare au changement environnemental et social.</a:t>
            </a:r>
          </a:p>
          <a:p>
            <a:pPr algn="just" eaLnBrk="1" fontAlgn="auto" hangingPunct="1">
              <a:spcBef>
                <a:spcPts val="0"/>
              </a:spcBef>
              <a:spcAft>
                <a:spcPts val="0"/>
              </a:spcAft>
              <a:defRPr/>
            </a:pPr>
            <a:r>
              <a:rPr lang="fr-FR" sz="1700" dirty="0">
                <a:solidFill>
                  <a:srgbClr val="008000"/>
                </a:solidFill>
                <a:latin typeface="+mn-lt"/>
              </a:rPr>
              <a:t>• Augmentez la production globale : considérez la production additionnée des annuelles, des pérennes, des céréales, des arbres et des animaux. Les économies d'énergie sont aussi une production.</a:t>
            </a:r>
          </a:p>
          <a:p>
            <a:pPr algn="just" eaLnBrk="1" fontAlgn="auto" hangingPunct="1">
              <a:spcBef>
                <a:spcPts val="0"/>
              </a:spcBef>
              <a:spcAft>
                <a:spcPts val="0"/>
              </a:spcAft>
              <a:defRPr/>
            </a:pPr>
            <a:r>
              <a:rPr lang="fr-FR" sz="1700" dirty="0">
                <a:solidFill>
                  <a:srgbClr val="008000"/>
                </a:solidFill>
                <a:latin typeface="+mn-lt"/>
              </a:rPr>
              <a:t>• Utilisez des énergies douces tels que soleil, vent et eau. Retenez des solutions naturelles, incluant plantes ou animaux, pour stocker et produire votre énergie.</a:t>
            </a:r>
          </a:p>
          <a:p>
            <a:pPr algn="just" eaLnBrk="1" fontAlgn="auto" hangingPunct="1">
              <a:spcBef>
                <a:spcPts val="0"/>
              </a:spcBef>
              <a:spcAft>
                <a:spcPts val="0"/>
              </a:spcAft>
              <a:defRPr/>
            </a:pPr>
            <a:r>
              <a:rPr lang="fr-FR" sz="1700" dirty="0">
                <a:solidFill>
                  <a:srgbClr val="008000"/>
                </a:solidFill>
                <a:latin typeface="+mn-lt"/>
              </a:rPr>
              <a:t>• Amenez le jardinage et la production de nourriture vers l'intérieur des villes et des villages, comme dans les sociétés soutenables.</a:t>
            </a:r>
          </a:p>
          <a:p>
            <a:pPr algn="just" eaLnBrk="1" fontAlgn="auto" hangingPunct="1">
              <a:spcBef>
                <a:spcPts val="0"/>
              </a:spcBef>
              <a:spcAft>
                <a:spcPts val="0"/>
              </a:spcAft>
              <a:defRPr/>
            </a:pPr>
            <a:r>
              <a:rPr lang="fr-FR" sz="1700" dirty="0">
                <a:solidFill>
                  <a:srgbClr val="008000"/>
                </a:solidFill>
                <a:latin typeface="+mn-lt"/>
              </a:rPr>
              <a:t>• Aidez les gens à devenir autonomes. Promouvez la responsabilité des communautés locales.</a:t>
            </a:r>
          </a:p>
          <a:p>
            <a:pPr algn="just" eaLnBrk="1" fontAlgn="auto" hangingPunct="1">
              <a:spcBef>
                <a:spcPts val="0"/>
              </a:spcBef>
              <a:spcAft>
                <a:spcPts val="0"/>
              </a:spcAft>
              <a:defRPr/>
            </a:pPr>
            <a:r>
              <a:rPr lang="fr-FR" sz="1700" dirty="0">
                <a:solidFill>
                  <a:srgbClr val="008000"/>
                </a:solidFill>
                <a:latin typeface="+mn-lt"/>
              </a:rPr>
              <a:t>• Reboisez la terre et restaurez la fertilité des sols.</a:t>
            </a:r>
          </a:p>
          <a:p>
            <a:pPr algn="just" eaLnBrk="1" fontAlgn="auto" hangingPunct="1">
              <a:spcBef>
                <a:spcPts val="0"/>
              </a:spcBef>
              <a:spcAft>
                <a:spcPts val="0"/>
              </a:spcAft>
              <a:defRPr/>
            </a:pPr>
            <a:r>
              <a:rPr lang="fr-FR" sz="1700" dirty="0">
                <a:solidFill>
                  <a:srgbClr val="008000"/>
                </a:solidFill>
                <a:latin typeface="+mn-lt"/>
              </a:rPr>
              <a:t>• Utilisez chaque élément à son niveau optimum et recyclez tous les déchets.</a:t>
            </a:r>
          </a:p>
          <a:p>
            <a:pPr algn="just" eaLnBrk="1" fontAlgn="auto" hangingPunct="1">
              <a:spcBef>
                <a:spcPts val="0"/>
              </a:spcBef>
              <a:spcAft>
                <a:spcPts val="0"/>
              </a:spcAft>
              <a:defRPr/>
            </a:pPr>
            <a:r>
              <a:rPr lang="fr-FR" sz="1700" dirty="0">
                <a:solidFill>
                  <a:srgbClr val="008000"/>
                </a:solidFill>
                <a:latin typeface="+mn-lt"/>
              </a:rPr>
              <a:t>• Focalisez-vous sur les solutions et non sur les problèmes.</a:t>
            </a:r>
          </a:p>
          <a:p>
            <a:pPr algn="just" eaLnBrk="1" fontAlgn="auto" hangingPunct="1">
              <a:spcBef>
                <a:spcPts val="0"/>
              </a:spcBef>
              <a:spcAft>
                <a:spcPts val="0"/>
              </a:spcAft>
              <a:defRPr/>
            </a:pPr>
            <a:r>
              <a:rPr lang="fr-FR" sz="1700" dirty="0">
                <a:solidFill>
                  <a:srgbClr val="008000"/>
                </a:solidFill>
                <a:latin typeface="+mn-lt"/>
              </a:rPr>
              <a:t>• Agissez au bon endroit: plantez un arbre là où il reprendra bien ; aidez les personnes qui ont envie d'apprendre.</a:t>
            </a:r>
          </a:p>
          <a:p>
            <a:pPr eaLnBrk="1" fontAlgn="auto" hangingPunct="1">
              <a:spcBef>
                <a:spcPts val="0"/>
              </a:spcBef>
              <a:spcAft>
                <a:spcPts val="0"/>
              </a:spcAft>
              <a:defRPr/>
            </a:pPr>
            <a:endParaRPr lang="fr-FR" sz="1200" dirty="0">
              <a:solidFill>
                <a:srgbClr val="008000"/>
              </a:solidFill>
              <a:latin typeface="+mn-lt"/>
            </a:endParaRPr>
          </a:p>
          <a:p>
            <a:pPr eaLnBrk="1" fontAlgn="auto" hangingPunct="1">
              <a:spcBef>
                <a:spcPts val="0"/>
              </a:spcBef>
              <a:spcAft>
                <a:spcPts val="0"/>
              </a:spcAft>
              <a:defRPr/>
            </a:pPr>
            <a:r>
              <a:rPr lang="fr-FR" sz="1200" dirty="0">
                <a:solidFill>
                  <a:srgbClr val="008000"/>
                </a:solidFill>
                <a:latin typeface="+mn-lt"/>
              </a:rPr>
              <a:t>Source : </a:t>
            </a:r>
            <a:r>
              <a:rPr lang="fr-FR" sz="1200" i="1" dirty="0">
                <a:solidFill>
                  <a:srgbClr val="008000"/>
                </a:solidFill>
                <a:latin typeface="+mn-lt"/>
              </a:rPr>
              <a:t>Introduction à la </a:t>
            </a:r>
            <a:r>
              <a:rPr lang="fr-FR" sz="1200" i="1" dirty="0" err="1">
                <a:solidFill>
                  <a:srgbClr val="008000"/>
                </a:solidFill>
                <a:latin typeface="+mn-lt"/>
              </a:rPr>
              <a:t>permaculture</a:t>
            </a:r>
            <a:r>
              <a:rPr lang="fr-FR" sz="1200" dirty="0">
                <a:solidFill>
                  <a:srgbClr val="008000"/>
                </a:solidFill>
                <a:latin typeface="+mn-lt"/>
              </a:rPr>
              <a:t>, Bill </a:t>
            </a:r>
            <a:r>
              <a:rPr lang="fr-FR" sz="1200" dirty="0" err="1">
                <a:solidFill>
                  <a:srgbClr val="008000"/>
                </a:solidFill>
                <a:latin typeface="+mn-lt"/>
              </a:rPr>
              <a:t>Mollison</a:t>
            </a:r>
            <a:r>
              <a:rPr lang="fr-FR" sz="1200" dirty="0">
                <a:solidFill>
                  <a:srgbClr val="008000"/>
                </a:solidFill>
                <a:latin typeface="+mn-lt"/>
              </a:rPr>
              <a:t>, Ed. Passerelle </a:t>
            </a:r>
            <a:r>
              <a:rPr lang="fr-FR" sz="1200" dirty="0" err="1">
                <a:solidFill>
                  <a:srgbClr val="008000"/>
                </a:solidFill>
                <a:latin typeface="+mn-lt"/>
              </a:rPr>
              <a:t>eco</a:t>
            </a:r>
            <a:r>
              <a:rPr lang="fr-FR" sz="1200" dirty="0">
                <a:solidFill>
                  <a:srgbClr val="008000"/>
                </a:solidFill>
                <a:latin typeface="+mn-lt"/>
              </a:rPr>
              <a:t>, 2012, page 15.</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u numéro de diapositive 1"/>
          <p:cNvSpPr>
            <a:spLocks noGrp="1"/>
          </p:cNvSpPr>
          <p:nvPr>
            <p:ph type="sldNum" sz="quarter" idx="12"/>
          </p:nvPr>
        </p:nvSpPr>
        <p:spPr bwMode="auto">
          <a:xfrm>
            <a:off x="11136313" y="250825"/>
            <a:ext cx="684212" cy="293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2BDCFA4-4BA5-45BD-B482-9D94A3E505C7}" type="slidenum">
              <a:rPr lang="fr-FR" altLang="fr-FR" sz="1200" smtClean="0">
                <a:solidFill>
                  <a:srgbClr val="898989"/>
                </a:solidFill>
              </a:rPr>
              <a:pPr>
                <a:spcBef>
                  <a:spcPct val="0"/>
                </a:spcBef>
                <a:buFontTx/>
                <a:buNone/>
              </a:pPr>
              <a:t>66</a:t>
            </a:fld>
            <a:endParaRPr lang="fr-FR" altLang="fr-FR" sz="1200" smtClean="0">
              <a:solidFill>
                <a:srgbClr val="898989"/>
              </a:solidFill>
            </a:endParaRPr>
          </a:p>
        </p:txBody>
      </p:sp>
      <p:sp>
        <p:nvSpPr>
          <p:cNvPr id="70659" name="WordArt 2"/>
          <p:cNvSpPr>
            <a:spLocks noChangeArrowheads="1" noChangeShapeType="1" noTextEdit="1"/>
          </p:cNvSpPr>
          <p:nvPr/>
        </p:nvSpPr>
        <p:spPr bwMode="auto">
          <a:xfrm>
            <a:off x="1703388" y="188913"/>
            <a:ext cx="8856662" cy="360362"/>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4" name="ZoneTexte 3"/>
          <p:cNvSpPr txBox="1"/>
          <p:nvPr/>
        </p:nvSpPr>
        <p:spPr>
          <a:xfrm>
            <a:off x="258763" y="673100"/>
            <a:ext cx="11669712" cy="5694363"/>
          </a:xfrm>
          <a:prstGeom prst="rect">
            <a:avLst/>
          </a:prstGeom>
          <a:noFill/>
        </p:spPr>
        <p:txBody>
          <a:bodyPr>
            <a:spAutoFit/>
          </a:bodyPr>
          <a:lstStyle/>
          <a:p>
            <a:pPr eaLnBrk="1" fontAlgn="auto" hangingPunct="1">
              <a:spcBef>
                <a:spcPts val="0"/>
              </a:spcBef>
              <a:spcAft>
                <a:spcPts val="0"/>
              </a:spcAft>
              <a:defRPr/>
            </a:pPr>
            <a:r>
              <a:rPr lang="fr-FR" b="1" dirty="0">
                <a:solidFill>
                  <a:srgbClr val="008000"/>
                </a:solidFill>
                <a:latin typeface="+mn-lt"/>
              </a:rPr>
              <a:t>A4. Principes de Conception de la </a:t>
            </a:r>
            <a:r>
              <a:rPr lang="fr-FR" b="1" dirty="0" err="1">
                <a:solidFill>
                  <a:srgbClr val="008000"/>
                </a:solidFill>
                <a:latin typeface="+mn-lt"/>
              </a:rPr>
              <a:t>Permaculture</a:t>
            </a:r>
            <a:r>
              <a:rPr lang="fr-FR" b="1" dirty="0">
                <a:solidFill>
                  <a:srgbClr val="008000"/>
                </a:solidFill>
                <a:latin typeface="+mn-lt"/>
              </a:rPr>
              <a:t> (suite)</a:t>
            </a:r>
            <a:endParaRPr lang="fr-FR" dirty="0">
              <a:solidFill>
                <a:srgbClr val="008000"/>
              </a:solidFill>
              <a:latin typeface="+mn-lt"/>
            </a:endParaRPr>
          </a:p>
          <a:p>
            <a:pPr algn="just" eaLnBrk="1" fontAlgn="auto" hangingPunct="1">
              <a:spcBef>
                <a:spcPts val="0"/>
              </a:spcBef>
              <a:spcAft>
                <a:spcPts val="0"/>
              </a:spcAft>
              <a:defRPr/>
            </a:pPr>
            <a:endParaRPr lang="fr-FR" sz="1600" dirty="0">
              <a:solidFill>
                <a:srgbClr val="008000"/>
              </a:solidFill>
              <a:latin typeface="+mn-lt"/>
            </a:endParaRPr>
          </a:p>
          <a:p>
            <a:pPr algn="just" eaLnBrk="1" fontAlgn="auto" hangingPunct="1">
              <a:spcBef>
                <a:spcPts val="0"/>
              </a:spcBef>
              <a:spcAft>
                <a:spcPts val="0"/>
              </a:spcAft>
              <a:defRPr/>
            </a:pPr>
            <a:r>
              <a:rPr lang="fr-FR" b="1" dirty="0">
                <a:solidFill>
                  <a:srgbClr val="008000"/>
                </a:solidFill>
                <a:latin typeface="+mn-lt"/>
              </a:rPr>
              <a:t>Principes inhérents à toute conception </a:t>
            </a:r>
            <a:r>
              <a:rPr lang="fr-FR" b="1" dirty="0" err="1">
                <a:solidFill>
                  <a:srgbClr val="008000"/>
                </a:solidFill>
                <a:latin typeface="+mn-lt"/>
              </a:rPr>
              <a:t>permaculturelle</a:t>
            </a:r>
            <a:r>
              <a:rPr lang="fr-FR" b="1" dirty="0">
                <a:solidFill>
                  <a:srgbClr val="008000"/>
                </a:solidFill>
                <a:latin typeface="+mn-lt"/>
              </a:rPr>
              <a:t> </a:t>
            </a:r>
            <a:r>
              <a:rPr lang="fr-FR" dirty="0">
                <a:solidFill>
                  <a:srgbClr val="008000"/>
                </a:solidFill>
                <a:latin typeface="+mn-lt"/>
              </a:rPr>
              <a:t>et qu'on retrouve quelque soit le climat et la taille du terrain. </a:t>
            </a:r>
          </a:p>
          <a:p>
            <a:pPr algn="just" eaLnBrk="1" fontAlgn="auto" hangingPunct="1">
              <a:spcBef>
                <a:spcPts val="0"/>
              </a:spcBef>
              <a:spcAft>
                <a:spcPts val="0"/>
              </a:spcAft>
              <a:defRPr/>
            </a:pPr>
            <a:endParaRPr lang="fr-FR" dirty="0">
              <a:solidFill>
                <a:srgbClr val="008000"/>
              </a:solidFill>
              <a:latin typeface="+mn-lt"/>
            </a:endParaRPr>
          </a:p>
          <a:p>
            <a:pPr algn="just" eaLnBrk="1" fontAlgn="auto" hangingPunct="1">
              <a:spcBef>
                <a:spcPts val="0"/>
              </a:spcBef>
              <a:spcAft>
                <a:spcPts val="0"/>
              </a:spcAft>
              <a:defRPr/>
            </a:pPr>
            <a:r>
              <a:rPr lang="fr-FR" dirty="0">
                <a:solidFill>
                  <a:srgbClr val="008000"/>
                </a:solidFill>
                <a:latin typeface="+mn-lt"/>
              </a:rPr>
              <a:t>Ces principes sont issus de disciplines variées telles que l'écologie, les lois d'économie d'énergie, l'aménagement du territoire ou les sciences environnementales.</a:t>
            </a:r>
          </a:p>
          <a:p>
            <a:pPr algn="just" eaLnBrk="1" fontAlgn="auto" hangingPunct="1">
              <a:spcBef>
                <a:spcPts val="0"/>
              </a:spcBef>
              <a:spcAft>
                <a:spcPts val="0"/>
              </a:spcAft>
              <a:defRPr/>
            </a:pPr>
            <a:endParaRPr lang="fr-FR" dirty="0">
              <a:solidFill>
                <a:srgbClr val="008000"/>
              </a:solidFill>
              <a:latin typeface="+mn-lt"/>
            </a:endParaRPr>
          </a:p>
          <a:p>
            <a:pPr algn="just" eaLnBrk="1" fontAlgn="auto" hangingPunct="1">
              <a:spcBef>
                <a:spcPts val="0"/>
              </a:spcBef>
              <a:spcAft>
                <a:spcPts val="0"/>
              </a:spcAft>
              <a:defRPr/>
            </a:pPr>
            <a:r>
              <a:rPr lang="fr-FR" dirty="0">
                <a:solidFill>
                  <a:srgbClr val="008000"/>
                </a:solidFill>
                <a:latin typeface="+mn-lt"/>
              </a:rPr>
              <a:t>Les voici brièvement exposés :</a:t>
            </a:r>
          </a:p>
          <a:p>
            <a:pPr algn="just" eaLnBrk="1" fontAlgn="auto" hangingPunct="1">
              <a:spcBef>
                <a:spcPts val="0"/>
              </a:spcBef>
              <a:spcAft>
                <a:spcPts val="0"/>
              </a:spcAft>
              <a:defRPr/>
            </a:pPr>
            <a:endParaRPr lang="fr-FR" dirty="0">
              <a:solidFill>
                <a:srgbClr val="008000"/>
              </a:solidFill>
              <a:latin typeface="+mn-lt"/>
            </a:endParaRPr>
          </a:p>
          <a:p>
            <a:pPr algn="just" eaLnBrk="1" fontAlgn="auto" hangingPunct="1">
              <a:spcBef>
                <a:spcPts val="0"/>
              </a:spcBef>
              <a:spcAft>
                <a:spcPts val="0"/>
              </a:spcAft>
              <a:defRPr/>
            </a:pPr>
            <a:r>
              <a:rPr lang="fr-FR" dirty="0">
                <a:solidFill>
                  <a:srgbClr val="008000"/>
                </a:solidFill>
                <a:latin typeface="+mn-lt"/>
              </a:rPr>
              <a:t>• chaque élément, que ce soit une maison, une route ou un étang est situé et mis en relation avec d'autres éléments de manière à ce que ces éléments interagissent et coopèrent entre eux ;</a:t>
            </a:r>
          </a:p>
          <a:p>
            <a:pPr algn="just" eaLnBrk="1" fontAlgn="auto" hangingPunct="1">
              <a:spcBef>
                <a:spcPts val="0"/>
              </a:spcBef>
              <a:spcAft>
                <a:spcPts val="0"/>
              </a:spcAft>
              <a:defRPr/>
            </a:pPr>
            <a:r>
              <a:rPr lang="fr-FR" dirty="0">
                <a:solidFill>
                  <a:srgbClr val="008000"/>
                </a:solidFill>
                <a:latin typeface="+mn-lt"/>
              </a:rPr>
              <a:t>• chaque élément remplit plusieurs fonctions ;</a:t>
            </a:r>
          </a:p>
          <a:p>
            <a:pPr algn="just" eaLnBrk="1" fontAlgn="auto" hangingPunct="1">
              <a:spcBef>
                <a:spcPts val="0"/>
              </a:spcBef>
              <a:spcAft>
                <a:spcPts val="0"/>
              </a:spcAft>
              <a:defRPr/>
            </a:pPr>
            <a:r>
              <a:rPr lang="fr-FR" dirty="0">
                <a:solidFill>
                  <a:srgbClr val="008000"/>
                </a:solidFill>
                <a:latin typeface="+mn-lt"/>
              </a:rPr>
              <a:t>• chaque fonction importante est assurée par plusieurs élément;</a:t>
            </a:r>
          </a:p>
          <a:p>
            <a:pPr algn="just" eaLnBrk="1" fontAlgn="auto" hangingPunct="1">
              <a:spcBef>
                <a:spcPts val="0"/>
              </a:spcBef>
              <a:spcAft>
                <a:spcPts val="0"/>
              </a:spcAft>
              <a:defRPr/>
            </a:pPr>
            <a:r>
              <a:rPr lang="fr-FR" dirty="0">
                <a:solidFill>
                  <a:srgbClr val="008000"/>
                </a:solidFill>
                <a:latin typeface="+mn-lt"/>
              </a:rPr>
              <a:t>• les zones et secteurs sont définies et utilisées de manière à assurer une conception énergétique efficace des habitats et des installations ;</a:t>
            </a:r>
          </a:p>
          <a:p>
            <a:pPr algn="just" eaLnBrk="1" fontAlgn="auto" hangingPunct="1">
              <a:spcBef>
                <a:spcPts val="0"/>
              </a:spcBef>
              <a:spcAft>
                <a:spcPts val="0"/>
              </a:spcAft>
              <a:defRPr/>
            </a:pPr>
            <a:r>
              <a:rPr lang="fr-FR" dirty="0">
                <a:solidFill>
                  <a:srgbClr val="008000"/>
                </a:solidFill>
                <a:latin typeface="+mn-lt"/>
              </a:rPr>
              <a:t>• les ressources naturelles renouvelables sont utilisées au mieux, plutôt que des énergies fossiles;</a:t>
            </a:r>
          </a:p>
          <a:p>
            <a:pPr algn="just" eaLnBrk="1" fontAlgn="auto" hangingPunct="1">
              <a:spcBef>
                <a:spcPts val="0"/>
              </a:spcBef>
              <a:spcAft>
                <a:spcPts val="0"/>
              </a:spcAft>
              <a:defRPr/>
            </a:pPr>
            <a:r>
              <a:rPr lang="fr-FR" dirty="0">
                <a:solidFill>
                  <a:srgbClr val="008000"/>
                </a:solidFill>
                <a:latin typeface="+mn-lt"/>
              </a:rPr>
              <a:t>• les énergies circulent et sont recyclées sur le lieu (tant les carburants que le travail apporté);</a:t>
            </a:r>
          </a:p>
          <a:p>
            <a:pPr algn="just" eaLnBrk="1" fontAlgn="auto" hangingPunct="1">
              <a:spcBef>
                <a:spcPts val="0"/>
              </a:spcBef>
              <a:spcAft>
                <a:spcPts val="0"/>
              </a:spcAft>
              <a:defRPr/>
            </a:pPr>
            <a:r>
              <a:rPr lang="fr-FR" dirty="0">
                <a:solidFill>
                  <a:srgbClr val="008000"/>
                </a:solidFill>
                <a:latin typeface="+mn-lt"/>
              </a:rPr>
              <a:t>• la succession naturelle de la végétation est favorisée et accélérée afin </a:t>
            </a:r>
            <a:r>
              <a:rPr lang="fr-FR" i="1" dirty="0">
                <a:solidFill>
                  <a:srgbClr val="008000"/>
                </a:solidFill>
                <a:latin typeface="+mn-lt"/>
              </a:rPr>
              <a:t>d'</a:t>
            </a:r>
            <a:r>
              <a:rPr lang="fr-FR" i="1" dirty="0" err="1">
                <a:solidFill>
                  <a:srgbClr val="008000"/>
                </a:solidFill>
                <a:latin typeface="+mn-lt"/>
              </a:rPr>
              <a:t>aggrader</a:t>
            </a:r>
            <a:r>
              <a:rPr lang="fr-FR" dirty="0">
                <a:solidFill>
                  <a:srgbClr val="008000"/>
                </a:solidFill>
                <a:latin typeface="+mn-lt"/>
              </a:rPr>
              <a:t> les sols et établir des biotopes.</a:t>
            </a:r>
          </a:p>
          <a:p>
            <a:pPr algn="just" eaLnBrk="1" fontAlgn="auto" hangingPunct="1">
              <a:spcBef>
                <a:spcPts val="0"/>
              </a:spcBef>
              <a:spcAft>
                <a:spcPts val="0"/>
              </a:spcAft>
              <a:defRPr/>
            </a:pPr>
            <a:r>
              <a:rPr lang="fr-FR" dirty="0">
                <a:solidFill>
                  <a:srgbClr val="008000"/>
                </a:solidFill>
                <a:latin typeface="+mn-lt"/>
              </a:rPr>
              <a:t>• la polyculture et la diversité d'espèces bénéfiques assurent une meilleure productivité et davantage de synergies </a:t>
            </a:r>
          </a:p>
          <a:p>
            <a:pPr eaLnBrk="1" fontAlgn="auto" hangingPunct="1">
              <a:spcBef>
                <a:spcPts val="0"/>
              </a:spcBef>
              <a:spcAft>
                <a:spcPts val="0"/>
              </a:spcAft>
              <a:defRPr/>
            </a:pPr>
            <a:endParaRPr lang="fr-FR" sz="1200" dirty="0">
              <a:solidFill>
                <a:srgbClr val="008000"/>
              </a:solidFill>
              <a:latin typeface="+mn-lt"/>
            </a:endParaRPr>
          </a:p>
          <a:p>
            <a:pPr eaLnBrk="1" fontAlgn="auto" hangingPunct="1">
              <a:spcBef>
                <a:spcPts val="0"/>
              </a:spcBef>
              <a:spcAft>
                <a:spcPts val="0"/>
              </a:spcAft>
              <a:defRPr/>
            </a:pPr>
            <a:r>
              <a:rPr lang="fr-FR" sz="1200" dirty="0">
                <a:solidFill>
                  <a:srgbClr val="008000"/>
                </a:solidFill>
                <a:latin typeface="+mn-lt"/>
              </a:rPr>
              <a:t>Source : </a:t>
            </a:r>
            <a:r>
              <a:rPr lang="fr-FR" sz="1200" i="1" dirty="0">
                <a:solidFill>
                  <a:srgbClr val="008000"/>
                </a:solidFill>
                <a:latin typeface="+mn-lt"/>
              </a:rPr>
              <a:t>Introduction à la </a:t>
            </a:r>
            <a:r>
              <a:rPr lang="fr-FR" sz="1200" i="1" dirty="0" err="1">
                <a:solidFill>
                  <a:srgbClr val="008000"/>
                </a:solidFill>
                <a:latin typeface="+mn-lt"/>
              </a:rPr>
              <a:t>permaculture</a:t>
            </a:r>
            <a:r>
              <a:rPr lang="fr-FR" sz="1200" dirty="0">
                <a:solidFill>
                  <a:srgbClr val="008000"/>
                </a:solidFill>
                <a:latin typeface="+mn-lt"/>
              </a:rPr>
              <a:t>, Bill </a:t>
            </a:r>
            <a:r>
              <a:rPr lang="fr-FR" sz="1200" dirty="0" err="1">
                <a:solidFill>
                  <a:srgbClr val="008000"/>
                </a:solidFill>
                <a:latin typeface="+mn-lt"/>
              </a:rPr>
              <a:t>Mollison</a:t>
            </a:r>
            <a:r>
              <a:rPr lang="fr-FR" sz="1200" dirty="0">
                <a:solidFill>
                  <a:srgbClr val="008000"/>
                </a:solidFill>
                <a:latin typeface="+mn-lt"/>
              </a:rPr>
              <a:t>, Ed. Passerelle </a:t>
            </a:r>
            <a:r>
              <a:rPr lang="fr-FR" sz="1200" dirty="0" err="1">
                <a:solidFill>
                  <a:srgbClr val="008000"/>
                </a:solidFill>
                <a:latin typeface="+mn-lt"/>
              </a:rPr>
              <a:t>eco</a:t>
            </a:r>
            <a:r>
              <a:rPr lang="fr-FR" sz="1200" dirty="0">
                <a:solidFill>
                  <a:srgbClr val="008000"/>
                </a:solidFill>
                <a:latin typeface="+mn-lt"/>
              </a:rPr>
              <a:t>, 2012, page 17.</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u numéro de diapositive 1"/>
          <p:cNvSpPr>
            <a:spLocks noGrp="1"/>
          </p:cNvSpPr>
          <p:nvPr>
            <p:ph type="sldNum" sz="quarter" idx="12"/>
          </p:nvPr>
        </p:nvSpPr>
        <p:spPr bwMode="auto">
          <a:xfrm>
            <a:off x="11136313" y="250825"/>
            <a:ext cx="684212" cy="293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2BDCFA4-4BA5-45BD-B482-9D94A3E505C7}" type="slidenum">
              <a:rPr lang="fr-FR" altLang="fr-FR" sz="1200" smtClean="0">
                <a:solidFill>
                  <a:srgbClr val="898989"/>
                </a:solidFill>
              </a:rPr>
              <a:pPr>
                <a:spcBef>
                  <a:spcPct val="0"/>
                </a:spcBef>
                <a:buFontTx/>
                <a:buNone/>
              </a:pPr>
              <a:t>67</a:t>
            </a:fld>
            <a:endParaRPr lang="fr-FR" altLang="fr-FR" sz="1200" smtClean="0">
              <a:solidFill>
                <a:srgbClr val="898989"/>
              </a:solidFill>
            </a:endParaRPr>
          </a:p>
        </p:txBody>
      </p:sp>
      <p:sp>
        <p:nvSpPr>
          <p:cNvPr id="70659" name="WordArt 2"/>
          <p:cNvSpPr>
            <a:spLocks noChangeArrowheads="1" noChangeShapeType="1" noTextEdit="1"/>
          </p:cNvSpPr>
          <p:nvPr/>
        </p:nvSpPr>
        <p:spPr bwMode="auto">
          <a:xfrm>
            <a:off x="1703388" y="188913"/>
            <a:ext cx="8856662" cy="360362"/>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2" name="ZoneTexte 1"/>
          <p:cNvSpPr txBox="1"/>
          <p:nvPr/>
        </p:nvSpPr>
        <p:spPr>
          <a:xfrm>
            <a:off x="479376" y="5661248"/>
            <a:ext cx="5328592" cy="830997"/>
          </a:xfrm>
          <a:prstGeom prst="rect">
            <a:avLst/>
          </a:prstGeom>
          <a:noFill/>
        </p:spPr>
        <p:txBody>
          <a:bodyPr wrap="square" rtlCol="0">
            <a:spAutoFit/>
          </a:bodyPr>
          <a:lstStyle/>
          <a:p>
            <a:pPr algn="ctr"/>
            <a:r>
              <a:rPr lang="fr-FR" sz="1200" dirty="0" smtClean="0">
                <a:solidFill>
                  <a:srgbClr val="008000"/>
                </a:solidFill>
              </a:rPr>
              <a:t>Une culture agricole intercalaire de </a:t>
            </a:r>
            <a:r>
              <a:rPr lang="fr-FR" sz="1200" dirty="0" err="1" smtClean="0">
                <a:solidFill>
                  <a:srgbClr val="008000"/>
                </a:solidFill>
              </a:rPr>
              <a:t>Gliricidia</a:t>
            </a:r>
            <a:r>
              <a:rPr lang="fr-FR" sz="1200" dirty="0" smtClean="0">
                <a:solidFill>
                  <a:srgbClr val="008000"/>
                </a:solidFill>
              </a:rPr>
              <a:t> avec le maïs. Au Malawi, il a été dé montré qu’elle améliore la filtration et l'utilisation rationnelle de l'eau. </a:t>
            </a:r>
            <a:r>
              <a:rPr lang="fr-FR" sz="1200" dirty="0">
                <a:solidFill>
                  <a:srgbClr val="008000"/>
                </a:solidFill>
              </a:rPr>
              <a:t>Photo: World </a:t>
            </a:r>
            <a:r>
              <a:rPr lang="fr-FR" sz="1200" dirty="0" err="1">
                <a:solidFill>
                  <a:srgbClr val="008000"/>
                </a:solidFill>
              </a:rPr>
              <a:t>Agroforestry</a:t>
            </a:r>
            <a:r>
              <a:rPr lang="fr-FR" sz="1200" dirty="0">
                <a:solidFill>
                  <a:srgbClr val="008000"/>
                </a:solidFill>
              </a:rPr>
              <a:t> </a:t>
            </a:r>
            <a:r>
              <a:rPr lang="fr-FR" sz="1200" dirty="0" smtClean="0">
                <a:solidFill>
                  <a:srgbClr val="008000"/>
                </a:solidFill>
              </a:rPr>
              <a:t>Centre. Source : </a:t>
            </a:r>
            <a:r>
              <a:rPr lang="en-US" sz="1200" i="1" u="sng" dirty="0">
                <a:hlinkClick r:id="rId2"/>
              </a:rPr>
              <a:t>Agroforestry can be a long-term solution to closing Africa’s food gap</a:t>
            </a:r>
            <a:r>
              <a:rPr lang="fr-FR" sz="1200" dirty="0" smtClean="0">
                <a:solidFill>
                  <a:srgbClr val="008000"/>
                </a:solidFill>
              </a:rPr>
              <a:t>, </a:t>
            </a:r>
            <a:r>
              <a:rPr lang="fr-FR" sz="1200" dirty="0" smtClean="0">
                <a:solidFill>
                  <a:srgbClr val="008000"/>
                </a:solidFill>
                <a:hlinkClick r:id="rId3"/>
              </a:rPr>
              <a:t>http://wca2014.org/2014/01/#.VTCRC_msVqU</a:t>
            </a:r>
            <a:r>
              <a:rPr lang="fr-FR" sz="1200" dirty="0" smtClean="0">
                <a:solidFill>
                  <a:srgbClr val="008000"/>
                </a:solidFill>
              </a:rPr>
              <a:t> </a:t>
            </a:r>
            <a:endParaRPr lang="fr-FR" sz="1200" dirty="0">
              <a:solidFill>
                <a:srgbClr val="008000"/>
              </a:solidFill>
            </a:endParaRP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5480" y="3414374"/>
            <a:ext cx="3126718" cy="2241798"/>
          </a:xfrm>
          <a:prstGeom prst="rect">
            <a:avLst/>
          </a:prstGeom>
        </p:spPr>
      </p:pic>
    </p:spTree>
    <p:extLst>
      <p:ext uri="{BB962C8B-B14F-4D97-AF65-F5344CB8AC3E}">
        <p14:creationId xmlns:p14="http://schemas.microsoft.com/office/powerpoint/2010/main" val="2498749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E291E41-4D05-46E7-877E-2387953B9553}" type="slidenum">
              <a:rPr lang="fr-FR" altLang="fr-FR" sz="1200" smtClean="0">
                <a:solidFill>
                  <a:srgbClr val="898989"/>
                </a:solidFill>
              </a:rPr>
              <a:pPr>
                <a:spcBef>
                  <a:spcPct val="0"/>
                </a:spcBef>
                <a:buFontTx/>
                <a:buNone/>
              </a:pPr>
              <a:t>7</a:t>
            </a:fld>
            <a:endParaRPr lang="fr-FR" altLang="fr-FR" sz="1200" smtClean="0">
              <a:solidFill>
                <a:srgbClr val="898989"/>
              </a:solidFill>
            </a:endParaRPr>
          </a:p>
        </p:txBody>
      </p:sp>
      <p:sp>
        <p:nvSpPr>
          <p:cNvPr id="9219" name="WordArt 2"/>
          <p:cNvSpPr>
            <a:spLocks noChangeArrowheads="1" noChangeShapeType="1" noTextEdit="1"/>
          </p:cNvSpPr>
          <p:nvPr/>
        </p:nvSpPr>
        <p:spPr bwMode="auto">
          <a:xfrm>
            <a:off x="1703388" y="115888"/>
            <a:ext cx="8785225" cy="533400"/>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graphicFrame>
        <p:nvGraphicFramePr>
          <p:cNvPr id="4" name="Group 50"/>
          <p:cNvGraphicFramePr>
            <a:graphicFrameLocks noGrp="1"/>
          </p:cNvGraphicFramePr>
          <p:nvPr/>
        </p:nvGraphicFramePr>
        <p:xfrm>
          <a:off x="1703388" y="1196975"/>
          <a:ext cx="8715375" cy="3705226"/>
        </p:xfrm>
        <a:graphic>
          <a:graphicData uri="http://schemas.openxmlformats.org/drawingml/2006/table">
            <a:tbl>
              <a:tblPr/>
              <a:tblGrid>
                <a:gridCol w="1584176"/>
                <a:gridCol w="1800200"/>
                <a:gridCol w="1844849"/>
                <a:gridCol w="1743075"/>
                <a:gridCol w="1743075"/>
              </a:tblGrid>
              <a:tr h="11668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alibri" pitchFamily="34" charset="0"/>
                        </a:rPr>
                        <a:t>pépinière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rPr>
                        <a:t>pépinière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alibri" pitchFamily="34" charset="0"/>
                        </a:rPr>
                        <a:t>Citerne </a:t>
                      </a:r>
                    </a:p>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alibri" pitchFamily="34" charset="0"/>
                        </a:rPr>
                        <a:t>Ou</a:t>
                      </a:r>
                    </a:p>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alibri" pitchFamily="34" charset="0"/>
                        </a:rPr>
                        <a:t>Silo </a:t>
                      </a:r>
                    </a:p>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alibri" pitchFamily="34" charset="0"/>
                        </a:rPr>
                        <a:t>à</a:t>
                      </a:r>
                    </a:p>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alibri" pitchFamily="34" charset="0"/>
                        </a:rPr>
                        <a:t>grains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rPr>
                        <a:t>irrigation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alibri" pitchFamily="34" charset="0"/>
                        </a:rPr>
                        <a:t>Irrigation (ici tuyaux)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68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rPr>
                        <a:t>Muret pierre sèche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rPr>
                        <a:t>Mur</a:t>
                      </a:r>
                    </a:p>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rPr>
                        <a:t>en torchis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alibri" pitchFamily="34" charset="0"/>
                        </a:rPr>
                        <a:t>puits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rPr>
                        <a:t>puits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rPr>
                        <a:t>Irrig. goutte à goutte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alibri" pitchFamily="34" charset="0"/>
                        </a:rPr>
                        <a:t>Education sur le terrain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rPr>
                        <a:t>arrosage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alibri" pitchFamily="34" charset="0"/>
                        </a:rPr>
                        <a:t>Purin de </a:t>
                      </a:r>
                      <a:r>
                        <a:rPr kumimoji="0" lang="fr-FR" sz="1200" b="0" i="0" u="none" strike="noStrike" cap="none" normalizeH="0" baseline="0" dirty="0" err="1" smtClean="0">
                          <a:ln>
                            <a:noFill/>
                          </a:ln>
                          <a:solidFill>
                            <a:schemeClr val="tx1"/>
                          </a:solidFill>
                          <a:effectLst/>
                          <a:latin typeface="Calibri" pitchFamily="34" charset="0"/>
                        </a:rPr>
                        <a:t>neem</a:t>
                      </a:r>
                      <a:r>
                        <a:rPr kumimoji="0" lang="fr-FR" sz="1200" b="0" i="0" u="none" strike="noStrike" cap="none" normalizeH="0" baseline="0" dirty="0" smtClean="0">
                          <a:ln>
                            <a:noFill/>
                          </a:ln>
                          <a:solidFill>
                            <a:schemeClr val="tx1"/>
                          </a:solidFill>
                          <a:effectLst/>
                          <a:latin typeface="Calibri" pitchFamily="34" charset="0"/>
                        </a:rPr>
                        <a:t> ou de lilas de Perse (sert de répulsif &amp; d’engrais)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Calibri" pitchFamily="34" charset="0"/>
                        </a:rPr>
                        <a:t>Paillage organique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alibri" pitchFamily="34" charset="0"/>
                        </a:rPr>
                        <a:t>Compostage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246" name="Image 6" descr="images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9138" y="1268413"/>
            <a:ext cx="11430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7" name="Image 7" descr="education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9138" y="3625850"/>
            <a:ext cx="1071562"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8" name="Image 8" descr="citerne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75263" y="1268413"/>
            <a:ext cx="927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9" name="Image 9" descr="irrigation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75513" y="1268413"/>
            <a:ext cx="10588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0" name="Image 10" descr="irrigation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61450" y="1339850"/>
            <a:ext cx="103663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1" name="Image 11" descr="muret3.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9138" y="2482850"/>
            <a:ext cx="10445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2" name="Image 12" descr="images2.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32175" y="2420938"/>
            <a:ext cx="769938"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3" name="Image 13" descr="puits2.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561013" y="2411413"/>
            <a:ext cx="7524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4" name="Image 14" descr="puits.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061200" y="2482850"/>
            <a:ext cx="10953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5" name="Image 15" descr="arrosageGoutteAGoutte.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990013" y="2411413"/>
            <a:ext cx="10890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6" name="Image 16" descr="pepiniere2.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648075" y="1268413"/>
            <a:ext cx="10287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7" name="Image 17" descr="arrosage.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432175" y="3644900"/>
            <a:ext cx="822325"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8" name="Image 18" descr="purinOrtie.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489575" y="3625850"/>
            <a:ext cx="104457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9" name="Image 19" descr="paillage.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204075" y="3554413"/>
            <a:ext cx="10445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0" name="Image 20" descr="compost.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990013" y="3625850"/>
            <a:ext cx="1071562"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1" name="ZoneTexte 15"/>
          <p:cNvSpPr txBox="1">
            <a:spLocks noChangeArrowheads="1"/>
          </p:cNvSpPr>
          <p:nvPr/>
        </p:nvSpPr>
        <p:spPr bwMode="auto">
          <a:xfrm>
            <a:off x="119063" y="711200"/>
            <a:ext cx="9782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u="sng">
                <a:solidFill>
                  <a:srgbClr val="008000"/>
                </a:solidFill>
              </a:rPr>
              <a:t>2) Travaux  de jardinage et de maçonnerie qui pourraient être réalisés dans des jardins agroforestiers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numéro de diapositive 1"/>
          <p:cNvSpPr>
            <a:spLocks noGrp="1"/>
          </p:cNvSpPr>
          <p:nvPr>
            <p:ph type="sldNum" sz="quarter" idx="12"/>
          </p:nvPr>
        </p:nvSpPr>
        <p:spPr bwMode="auto">
          <a:xfrm>
            <a:off x="8534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D9D8767-9964-48BD-867D-AEECBDCABA56}" type="slidenum">
              <a:rPr lang="fr-FR" altLang="fr-FR" sz="1200" smtClean="0">
                <a:solidFill>
                  <a:srgbClr val="898989"/>
                </a:solidFill>
              </a:rPr>
              <a:pPr>
                <a:spcBef>
                  <a:spcPct val="0"/>
                </a:spcBef>
                <a:buFontTx/>
                <a:buNone/>
              </a:pPr>
              <a:t>8</a:t>
            </a:fld>
            <a:endParaRPr lang="fr-FR" altLang="fr-FR" sz="1200" smtClean="0">
              <a:solidFill>
                <a:srgbClr val="898989"/>
              </a:solidFill>
            </a:endParaRPr>
          </a:p>
        </p:txBody>
      </p:sp>
      <p:sp>
        <p:nvSpPr>
          <p:cNvPr id="10243" name="WordArt 2"/>
          <p:cNvSpPr>
            <a:spLocks noChangeArrowheads="1" noChangeShapeType="1" noTextEdit="1"/>
          </p:cNvSpPr>
          <p:nvPr/>
        </p:nvSpPr>
        <p:spPr bwMode="auto">
          <a:xfrm>
            <a:off x="1703388" y="115888"/>
            <a:ext cx="8785225" cy="533400"/>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pic>
        <p:nvPicPr>
          <p:cNvPr id="10244" name="Image 4" descr="purinOrti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4292600"/>
            <a:ext cx="143351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Image 5" descr="Haie de Berberi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5500" y="5084763"/>
            <a:ext cx="11525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Image 7" descr="mure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16500" y="5373688"/>
            <a:ext cx="1728788"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Image 9" descr="protectPlants_s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74825" y="4292600"/>
            <a:ext cx="1152525"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Image 10" descr="haieEnkang3_s.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56138" y="4292600"/>
            <a:ext cx="22320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ZoneTexte 11"/>
          <p:cNvSpPr txBox="1">
            <a:spLocks noChangeArrowheads="1"/>
          </p:cNvSpPr>
          <p:nvPr/>
        </p:nvSpPr>
        <p:spPr bwMode="auto">
          <a:xfrm>
            <a:off x="1631950" y="5516563"/>
            <a:ext cx="1439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200">
                <a:solidFill>
                  <a:srgbClr val="7030A0"/>
                </a:solidFill>
                <a:latin typeface="Arial" panose="020B0604020202020204" pitchFamily="34" charset="0"/>
                <a:sym typeface="Symbol" panose="05050102010706020507" pitchFamily="18" charset="2"/>
              </a:rPr>
              <a:t> Ombrières : </a:t>
            </a:r>
            <a:r>
              <a:rPr lang="fr-FR" altLang="fr-FR" sz="1200">
                <a:solidFill>
                  <a:srgbClr val="7030A0"/>
                </a:solidFill>
                <a:latin typeface="Arial" panose="020B0604020202020204" pitchFamily="34" charset="0"/>
              </a:rPr>
              <a:t>Protection  des jeunes plants contre le soleil (pour certaines espèces d’arbres).</a:t>
            </a:r>
          </a:p>
        </p:txBody>
      </p:sp>
      <p:sp>
        <p:nvSpPr>
          <p:cNvPr id="10250" name="ZoneTexte 12"/>
          <p:cNvSpPr txBox="1">
            <a:spLocks noChangeArrowheads="1"/>
          </p:cNvSpPr>
          <p:nvPr/>
        </p:nvSpPr>
        <p:spPr bwMode="auto">
          <a:xfrm>
            <a:off x="3071813" y="5445125"/>
            <a:ext cx="2016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7030A0"/>
                </a:solidFill>
                <a:latin typeface="Arial" panose="020B0604020202020204" pitchFamily="34" charset="0"/>
                <a:sym typeface="Symbol" panose="05050102010706020507" pitchFamily="18" charset="2"/>
              </a:rPr>
              <a:t> </a:t>
            </a:r>
            <a:r>
              <a:rPr lang="fr-FR" altLang="fr-FR" sz="1200">
                <a:solidFill>
                  <a:srgbClr val="7030A0"/>
                </a:solidFill>
                <a:latin typeface="Arial" panose="020B0604020202020204" pitchFamily="34" charset="0"/>
              </a:rPr>
              <a:t>Purin de neem ou de lilas de Perse (protection contre les parasites).</a:t>
            </a:r>
          </a:p>
        </p:txBody>
      </p:sp>
      <p:sp>
        <p:nvSpPr>
          <p:cNvPr id="10251" name="ZoneTexte 13"/>
          <p:cNvSpPr txBox="1">
            <a:spLocks noChangeArrowheads="1"/>
          </p:cNvSpPr>
          <p:nvPr/>
        </p:nvSpPr>
        <p:spPr bwMode="auto">
          <a:xfrm>
            <a:off x="4511675" y="5084763"/>
            <a:ext cx="25177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7030A0"/>
                </a:solidFill>
                <a:latin typeface="Arial" panose="020B0604020202020204" pitchFamily="34" charset="0"/>
                <a:sym typeface="Symbol" panose="05050102010706020507" pitchFamily="18" charset="2"/>
              </a:rPr>
              <a:t> </a:t>
            </a:r>
            <a:r>
              <a:rPr lang="fr-FR" altLang="fr-FR" sz="1200">
                <a:solidFill>
                  <a:srgbClr val="7030A0"/>
                </a:solidFill>
                <a:latin typeface="Arial" panose="020B0604020202020204" pitchFamily="34" charset="0"/>
              </a:rPr>
              <a:t>Haie d’épineux autour d’un abris</a:t>
            </a:r>
          </a:p>
        </p:txBody>
      </p:sp>
      <p:sp>
        <p:nvSpPr>
          <p:cNvPr id="10252" name="ZoneTexte 14"/>
          <p:cNvSpPr txBox="1">
            <a:spLocks noChangeArrowheads="1"/>
          </p:cNvSpPr>
          <p:nvPr/>
        </p:nvSpPr>
        <p:spPr bwMode="auto">
          <a:xfrm>
            <a:off x="6888163" y="6027738"/>
            <a:ext cx="22320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200">
                <a:solidFill>
                  <a:srgbClr val="7030A0"/>
                </a:solidFill>
                <a:latin typeface="Arial" panose="020B0604020202020204" pitchFamily="34" charset="0"/>
                <a:sym typeface="Symbol" panose="05050102010706020507" pitchFamily="18" charset="2"/>
              </a:rPr>
              <a:t> </a:t>
            </a:r>
            <a:r>
              <a:rPr lang="fr-FR" altLang="fr-FR" sz="1200">
                <a:solidFill>
                  <a:srgbClr val="7030A0"/>
                </a:solidFill>
                <a:latin typeface="Arial" panose="020B0604020202020204" pitchFamily="34" charset="0"/>
              </a:rPr>
              <a:t>Haie d’épineux (haie de </a:t>
            </a:r>
            <a:r>
              <a:rPr lang="fr-FR" altLang="fr-FR" sz="1200" i="1">
                <a:solidFill>
                  <a:srgbClr val="7030A0"/>
                </a:solidFill>
                <a:latin typeface="Arial" panose="020B0604020202020204" pitchFamily="34" charset="0"/>
              </a:rPr>
              <a:t>Barleria lupulina </a:t>
            </a:r>
            <a:r>
              <a:rPr lang="fr-FR" altLang="fr-FR" sz="1200">
                <a:solidFill>
                  <a:srgbClr val="7030A0"/>
                </a:solidFill>
                <a:latin typeface="Arial" panose="020B0604020202020204" pitchFamily="34" charset="0"/>
              </a:rPr>
              <a:t>ou de </a:t>
            </a:r>
            <a:r>
              <a:rPr lang="fr-FR" altLang="fr-FR" sz="1200" i="1">
                <a:solidFill>
                  <a:srgbClr val="7030A0"/>
                </a:solidFill>
                <a:latin typeface="Arial" panose="020B0604020202020204" pitchFamily="34" charset="0"/>
              </a:rPr>
              <a:t>berberis</a:t>
            </a:r>
            <a:r>
              <a:rPr lang="fr-FR" altLang="fr-FR" sz="1200">
                <a:solidFill>
                  <a:srgbClr val="7030A0"/>
                </a:solidFill>
                <a:latin typeface="Arial" panose="020B0604020202020204" pitchFamily="34" charset="0"/>
              </a:rPr>
              <a:t>) pour protéger la pépinière.</a:t>
            </a:r>
          </a:p>
        </p:txBody>
      </p:sp>
      <p:sp>
        <p:nvSpPr>
          <p:cNvPr id="10253" name="ZoneTexte 15"/>
          <p:cNvSpPr txBox="1">
            <a:spLocks noChangeArrowheads="1"/>
          </p:cNvSpPr>
          <p:nvPr/>
        </p:nvSpPr>
        <p:spPr bwMode="auto">
          <a:xfrm>
            <a:off x="3216275" y="6211888"/>
            <a:ext cx="1800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fr-FR" altLang="fr-FR" sz="1200">
                <a:solidFill>
                  <a:srgbClr val="7030A0"/>
                </a:solidFill>
                <a:latin typeface="Arial" panose="020B0604020202020204" pitchFamily="34" charset="0"/>
              </a:rPr>
              <a:t>Muret de protection </a:t>
            </a:r>
            <a:r>
              <a:rPr lang="fr-FR" altLang="fr-FR" sz="1200">
                <a:solidFill>
                  <a:srgbClr val="7030A0"/>
                </a:solidFill>
                <a:latin typeface="Arial" panose="020B0604020202020204" pitchFamily="34" charset="0"/>
                <a:sym typeface="Symbol" panose="05050102010706020507" pitchFamily="18" charset="2"/>
              </a:rPr>
              <a:t></a:t>
            </a:r>
          </a:p>
          <a:p>
            <a:pPr algn="r" eaLnBrk="1" hangingPunct="1">
              <a:spcBef>
                <a:spcPct val="0"/>
              </a:spcBef>
              <a:buFontTx/>
              <a:buNone/>
            </a:pPr>
            <a:r>
              <a:rPr lang="fr-FR" altLang="fr-FR" sz="1200">
                <a:solidFill>
                  <a:srgbClr val="7030A0"/>
                </a:solidFill>
                <a:latin typeface="Arial" panose="020B0604020202020204" pitchFamily="34" charset="0"/>
                <a:sym typeface="Symbol" panose="05050102010706020507" pitchFamily="18" charset="2"/>
              </a:rPr>
              <a:t>Pour protéger la pépinière.</a:t>
            </a:r>
            <a:endParaRPr lang="fr-FR" altLang="fr-FR" sz="1200">
              <a:solidFill>
                <a:srgbClr val="7030A0"/>
              </a:solidFill>
              <a:latin typeface="Arial" panose="020B0604020202020204" pitchFamily="34" charset="0"/>
            </a:endParaRPr>
          </a:p>
        </p:txBody>
      </p:sp>
      <p:pic>
        <p:nvPicPr>
          <p:cNvPr id="10254" name="Image 16" descr="enSac1_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696450" y="4292600"/>
            <a:ext cx="7874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Image 17" descr="pot1_s.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688388" y="4292600"/>
            <a:ext cx="7366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6" name="ZoneTexte 21"/>
          <p:cNvSpPr txBox="1">
            <a:spLocks noChangeArrowheads="1"/>
          </p:cNvSpPr>
          <p:nvPr/>
        </p:nvSpPr>
        <p:spPr bwMode="auto">
          <a:xfrm>
            <a:off x="9191625" y="5949950"/>
            <a:ext cx="1476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200">
                <a:solidFill>
                  <a:srgbClr val="7030A0"/>
                </a:solidFill>
                <a:latin typeface="Arial" panose="020B0604020202020204" pitchFamily="34" charset="0"/>
                <a:sym typeface="Symbol" panose="05050102010706020507" pitchFamily="18" charset="2"/>
              </a:rPr>
              <a:t> </a:t>
            </a:r>
            <a:r>
              <a:rPr lang="fr-FR" altLang="fr-FR" sz="1200">
                <a:solidFill>
                  <a:srgbClr val="7030A0"/>
                </a:solidFill>
                <a:latin typeface="Arial" panose="020B0604020202020204" pitchFamily="34" charset="0"/>
              </a:rPr>
              <a:t>Jeunes arbres plantés dans des sacs remplis de terre.</a:t>
            </a:r>
          </a:p>
        </p:txBody>
      </p:sp>
      <p:pic>
        <p:nvPicPr>
          <p:cNvPr id="10257" name="Image 17" descr="JardinMedicinal.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47850" y="1125538"/>
            <a:ext cx="2865438"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8" name="ZoneTexte 18"/>
          <p:cNvSpPr txBox="1">
            <a:spLocks noChangeArrowheads="1"/>
          </p:cNvSpPr>
          <p:nvPr/>
        </p:nvSpPr>
        <p:spPr bwMode="auto">
          <a:xfrm>
            <a:off x="2208213" y="3284538"/>
            <a:ext cx="17113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000"/>
              <a:t>Jardin de plantes médicinales</a:t>
            </a:r>
          </a:p>
        </p:txBody>
      </p:sp>
      <p:pic>
        <p:nvPicPr>
          <p:cNvPr id="10259" name="Picture 2" descr="Barleria lupulina_s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35863" y="4076700"/>
            <a:ext cx="9366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0" name="ZoneTexte 20"/>
          <p:cNvSpPr txBox="1">
            <a:spLocks noChangeArrowheads="1"/>
          </p:cNvSpPr>
          <p:nvPr/>
        </p:nvSpPr>
        <p:spPr bwMode="auto">
          <a:xfrm>
            <a:off x="7391400" y="3573463"/>
            <a:ext cx="30972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fr-FR" altLang="fr-FR" sz="1200">
                <a:solidFill>
                  <a:srgbClr val="7030A0"/>
                </a:solidFill>
                <a:latin typeface="Arial" panose="020B0604020202020204" pitchFamily="34" charset="0"/>
              </a:rPr>
              <a:t>← Les graines sont plantés dans des pots ou dans des sacs en plastiques ou en jute </a:t>
            </a:r>
            <a:r>
              <a:rPr lang="fr-FR" altLang="fr-FR" sz="1200">
                <a:solidFill>
                  <a:srgbClr val="7030A0"/>
                </a:solidFill>
              </a:rPr>
              <a:t>↑</a:t>
            </a:r>
            <a:r>
              <a:rPr lang="fr-FR" altLang="fr-FR" sz="1200">
                <a:solidFill>
                  <a:srgbClr val="7030A0"/>
                </a:solidFill>
                <a:latin typeface="Arial" panose="020B0604020202020204" pitchFamily="34" charset="0"/>
                <a:sym typeface="Symbol" panose="05050102010706020507" pitchFamily="18" charset="2"/>
              </a:rPr>
              <a:t> </a:t>
            </a:r>
            <a:endParaRPr lang="fr-FR" altLang="fr-FR" sz="1200">
              <a:solidFill>
                <a:srgbClr val="7030A0"/>
              </a:solidFill>
              <a:latin typeface="Arial" panose="020B0604020202020204" pitchFamily="34" charset="0"/>
            </a:endParaRPr>
          </a:p>
        </p:txBody>
      </p:sp>
      <p:pic>
        <p:nvPicPr>
          <p:cNvPr id="10261" name="Image 19" descr="pots2_s.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240463" y="3141663"/>
            <a:ext cx="1223962"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Image 7" descr="pepinieres1.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872038" y="1196975"/>
            <a:ext cx="1643062"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3" name="ZoneTexte 11"/>
          <p:cNvSpPr txBox="1">
            <a:spLocks noChangeArrowheads="1"/>
          </p:cNvSpPr>
          <p:nvPr/>
        </p:nvSpPr>
        <p:spPr bwMode="auto">
          <a:xfrm>
            <a:off x="4656138" y="2492375"/>
            <a:ext cx="20875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fr-FR" altLang="fr-FR" sz="1200">
                <a:solidFill>
                  <a:srgbClr val="6600CC"/>
                </a:solidFill>
                <a:latin typeface="Arial" panose="020B0604020202020204" pitchFamily="34" charset="0"/>
              </a:rPr>
              <a:t>Faire participer les enfants au jardinage et aux actions de reforestation permet de les sensibiliser.</a:t>
            </a:r>
          </a:p>
        </p:txBody>
      </p:sp>
      <p:pic>
        <p:nvPicPr>
          <p:cNvPr id="10264" name="Image 10" descr="reforestation05.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743700" y="1196975"/>
            <a:ext cx="22860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5" name="Image 9" descr="reforestation2.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517188" y="2024063"/>
            <a:ext cx="1152525"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Image 5" descr="pepinieresJeunesPousses.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409113" y="2349500"/>
            <a:ext cx="911225"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7" name="ZoneTexte 15"/>
          <p:cNvSpPr txBox="1">
            <a:spLocks noChangeArrowheads="1"/>
          </p:cNvSpPr>
          <p:nvPr/>
        </p:nvSpPr>
        <p:spPr bwMode="auto">
          <a:xfrm>
            <a:off x="119063" y="711200"/>
            <a:ext cx="11449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u="sng">
                <a:solidFill>
                  <a:srgbClr val="008000"/>
                </a:solidFill>
              </a:rPr>
              <a:t>2) Travaux  de jardinage et de maçonnerie qui pourraient être réalisés dans des jardins agroforestiers</a:t>
            </a:r>
            <a:r>
              <a:rPr lang="fr-FR" altLang="fr-FR" sz="1800">
                <a:solidFill>
                  <a:srgbClr val="008000"/>
                </a:solidFill>
              </a:rPr>
              <a:t> (suite et fin)</a:t>
            </a:r>
            <a:endParaRPr lang="fr-FR" altLang="fr-FR" sz="1800" b="1" u="sng">
              <a:solidFill>
                <a:srgbClr val="008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numéro de diapositive 1"/>
          <p:cNvSpPr>
            <a:spLocks noGrp="1"/>
          </p:cNvSpPr>
          <p:nvPr>
            <p:ph type="sldNum" sz="quarter" idx="12"/>
          </p:nvPr>
        </p:nvSpPr>
        <p:spPr bwMode="auto">
          <a:xfrm>
            <a:off x="11093450" y="263525"/>
            <a:ext cx="763588"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EA2F5C3-7BC0-4AF4-96A0-BDF18C4D6396}" type="slidenum">
              <a:rPr lang="fr-FR" altLang="fr-FR" sz="1200" smtClean="0">
                <a:solidFill>
                  <a:srgbClr val="898989"/>
                </a:solidFill>
              </a:rPr>
              <a:pPr>
                <a:spcBef>
                  <a:spcPct val="0"/>
                </a:spcBef>
                <a:buFontTx/>
                <a:buNone/>
              </a:pPr>
              <a:t>9</a:t>
            </a:fld>
            <a:endParaRPr lang="fr-FR" altLang="fr-FR" sz="1200" smtClean="0">
              <a:solidFill>
                <a:srgbClr val="898989"/>
              </a:solidFill>
            </a:endParaRPr>
          </a:p>
        </p:txBody>
      </p:sp>
      <p:sp>
        <p:nvSpPr>
          <p:cNvPr id="11267" name="WordArt 2"/>
          <p:cNvSpPr>
            <a:spLocks noChangeArrowheads="1" noChangeShapeType="1" noTextEdit="1"/>
          </p:cNvSpPr>
          <p:nvPr/>
        </p:nvSpPr>
        <p:spPr bwMode="auto">
          <a:xfrm>
            <a:off x="1703388" y="188913"/>
            <a:ext cx="8828087" cy="368300"/>
          </a:xfrm>
          <a:prstGeom prst="rect">
            <a:avLst/>
          </a:prstGeom>
        </p:spPr>
        <p:txBody>
          <a:bodyPr wrap="none" fromWordArt="1">
            <a:prstTxWarp prst="textPlain">
              <a:avLst>
                <a:gd name="adj" fmla="val 49727"/>
              </a:avLst>
            </a:prstTxWarp>
          </a:bodyPr>
          <a:lstStyle/>
          <a:p>
            <a:pPr algn="ctr"/>
            <a:r>
              <a:rPr lang="fr-FR" sz="1400" kern="10">
                <a:ln w="19050">
                  <a:solidFill>
                    <a:srgbClr val="99CCFF"/>
                  </a:solidFill>
                  <a:round/>
                  <a:headEnd/>
                  <a:tailEnd/>
                </a:ln>
                <a:solidFill>
                  <a:srgbClr val="008000"/>
                </a:solidFill>
                <a:effectLst>
                  <a:outerShdw dist="35921" dir="2700000" algn="ctr" rotWithShape="0">
                    <a:srgbClr val="990000"/>
                  </a:outerShdw>
                </a:effectLst>
                <a:latin typeface="Impact" panose="020B0806030902050204" pitchFamily="34" charset="0"/>
              </a:rPr>
              <a:t>Jardins-forêts _ climats tropicaux humides</a:t>
            </a:r>
          </a:p>
        </p:txBody>
      </p:sp>
      <p:sp>
        <p:nvSpPr>
          <p:cNvPr id="11268" name="Text Box 6"/>
          <p:cNvSpPr txBox="1">
            <a:spLocks noChangeArrowheads="1"/>
          </p:cNvSpPr>
          <p:nvPr/>
        </p:nvSpPr>
        <p:spPr bwMode="auto">
          <a:xfrm>
            <a:off x="192088" y="733425"/>
            <a:ext cx="11736387"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defTabSz="9128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solidFill>
                  <a:srgbClr val="6600CC"/>
                </a:solidFill>
                <a:latin typeface="Arial" panose="020B0604020202020204" pitchFamily="34" charset="0"/>
              </a:rPr>
              <a:t>3) </a:t>
            </a:r>
            <a:r>
              <a:rPr lang="fr-FR" altLang="fr-FR" sz="1800" b="1" u="sng">
                <a:solidFill>
                  <a:srgbClr val="6600CC"/>
                </a:solidFill>
                <a:latin typeface="Arial" panose="020B0604020202020204" pitchFamily="34" charset="0"/>
              </a:rPr>
              <a:t>Solution de la « forêt primaire fruitière, nourricière, cultivée et jardinée »</a:t>
            </a:r>
            <a:endParaRPr lang="fr-FR" altLang="fr-FR" sz="1600" b="1">
              <a:solidFill>
                <a:srgbClr val="6600CC"/>
              </a:solidFill>
              <a:latin typeface="Arial" panose="020B0604020202020204" pitchFamily="34" charset="0"/>
            </a:endParaRPr>
          </a:p>
          <a:p>
            <a:pPr eaLnBrk="1" hangingPunct="1">
              <a:spcBef>
                <a:spcPct val="0"/>
              </a:spcBef>
              <a:buFontTx/>
              <a:buNone/>
            </a:pPr>
            <a:endParaRPr lang="fr-FR" altLang="fr-FR" sz="1600">
              <a:solidFill>
                <a:srgbClr val="6600CC"/>
              </a:solidFill>
              <a:latin typeface="Arial" panose="020B0604020202020204" pitchFamily="34" charset="0"/>
            </a:endParaRPr>
          </a:p>
          <a:p>
            <a:pPr eaLnBrk="1" hangingPunct="1">
              <a:spcBef>
                <a:spcPct val="0"/>
              </a:spcBef>
              <a:buFontTx/>
              <a:buNone/>
            </a:pPr>
            <a:r>
              <a:rPr lang="fr-FR" altLang="fr-FR" sz="1600">
                <a:solidFill>
                  <a:srgbClr val="6600CC"/>
                </a:solidFill>
                <a:latin typeface="Arial" panose="020B0604020202020204" pitchFamily="34" charset="0"/>
              </a:rPr>
              <a:t>Sans toucher à sa biodiversité, on y « intensifie » la culture des espèces utiles et/ou comestibles.</a:t>
            </a:r>
          </a:p>
          <a:p>
            <a:pPr eaLnBrk="1" hangingPunct="1">
              <a:spcBef>
                <a:spcPct val="0"/>
              </a:spcBef>
              <a:buFontTx/>
              <a:buNone/>
            </a:pPr>
            <a:r>
              <a:rPr lang="fr-FR" altLang="fr-FR" sz="1600">
                <a:solidFill>
                  <a:srgbClr val="6600CC"/>
                </a:solidFill>
                <a:latin typeface="Arial" panose="020B0604020202020204" pitchFamily="34" charset="0"/>
              </a:rPr>
              <a:t>Comment récolter les fruits (sur des arbres pouvant dépasser des tailles considérables) ?</a:t>
            </a:r>
          </a:p>
          <a:p>
            <a:pPr algn="just" eaLnBrk="1" hangingPunct="1">
              <a:spcBef>
                <a:spcPct val="0"/>
              </a:spcBef>
            </a:pPr>
            <a:r>
              <a:rPr lang="fr-FR" altLang="fr-FR" sz="1400">
                <a:solidFill>
                  <a:srgbClr val="6600CC"/>
                </a:solidFill>
                <a:latin typeface="Arial" panose="020B0604020202020204" pitchFamily="34" charset="0"/>
              </a:rPr>
              <a:t>Il faudrait faire en sort que les populations locales puissent en vivre, non plus nécessairement en chasseur-cueilleur, mais en « jardinier », de cette forêt, qui favoriseraient certaines plantes ou arbres aux fruits ou légumes comestibles, mais sans détruire le reste de la biodiversité du lieu (dans une optique de développement durable). C’est une question d’éducation, de développement de la conscience écologique et de limitation de la pression démographique sur le milieu.</a:t>
            </a:r>
          </a:p>
          <a:p>
            <a:pPr algn="just" eaLnBrk="1" hangingPunct="1">
              <a:spcBef>
                <a:spcPct val="0"/>
              </a:spcBef>
            </a:pPr>
            <a:r>
              <a:rPr lang="fr-FR" altLang="fr-FR" sz="1600">
                <a:solidFill>
                  <a:srgbClr val="6600CC"/>
                </a:solidFill>
                <a:latin typeface="Arial" panose="020B0604020202020204" pitchFamily="34" charset="0"/>
              </a:rPr>
              <a:t>Ces « jardiniers » jardineraient et cueilleraient avec l’aide d’échelles, de dispositifs d’accrobranches,  de ponts de corde, de longues perches ou de gaules munies de cisailles ou de lassos ou de pinces de préhensions pour le ramassage des objets à distance, actionnables par une poignée situées en bas de la perche … ou de dispositif de vibration qui font tomber les fruits dans des filets (</a:t>
            </a:r>
            <a:r>
              <a:rPr lang="fr-FR" altLang="fr-FR" sz="1600" i="1">
                <a:solidFill>
                  <a:srgbClr val="6600CC"/>
                </a:solidFill>
                <a:latin typeface="Arial" panose="020B0604020202020204" pitchFamily="34" charset="0"/>
              </a:rPr>
              <a:t>mais les insectes aussi d’ailleurs</a:t>
            </a:r>
            <a:r>
              <a:rPr lang="fr-FR" altLang="fr-FR" sz="1600">
                <a:solidFill>
                  <a:srgbClr val="6600CC"/>
                </a:solidFill>
                <a:latin typeface="Arial" panose="020B0604020202020204" pitchFamily="34" charset="0"/>
              </a:rPr>
              <a:t>)  ou le fruit tombe, lui-même.</a:t>
            </a:r>
          </a:p>
          <a:p>
            <a:pPr algn="just" eaLnBrk="1" hangingPunct="1">
              <a:spcBef>
                <a:spcPct val="0"/>
              </a:spcBef>
            </a:pPr>
            <a:r>
              <a:rPr lang="fr-FR" altLang="fr-FR" sz="1600">
                <a:solidFill>
                  <a:srgbClr val="6600CC"/>
                </a:solidFill>
                <a:latin typeface="Arial" panose="020B0604020202020204" pitchFamily="34" charset="0"/>
              </a:rPr>
              <a:t>Contre les ravageurs, ils n’utiliseraient que la lutte biologique naturelle et les compagnonnages végétaux préexistants déjà dans cette forêt et en l’utilisant à son profit.</a:t>
            </a:r>
          </a:p>
          <a:p>
            <a:pPr algn="just" eaLnBrk="1" hangingPunct="1">
              <a:spcBef>
                <a:spcPct val="0"/>
              </a:spcBef>
            </a:pPr>
            <a:r>
              <a:rPr lang="fr-FR" altLang="fr-FR" sz="1600">
                <a:solidFill>
                  <a:srgbClr val="008000"/>
                </a:solidFill>
                <a:latin typeface="Arial" panose="020B0604020202020204" pitchFamily="34" charset="0"/>
              </a:rPr>
              <a:t>Le choix de la méthode et de la hauteur de récolte, le temps passé peuventt conditionner le confort au travail.</a:t>
            </a:r>
          </a:p>
        </p:txBody>
      </p:sp>
      <p:pic>
        <p:nvPicPr>
          <p:cNvPr id="11269" name="Image 5" descr="percheSecateur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56363" y="5589588"/>
            <a:ext cx="7620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Image 6" descr="accrob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3388" y="5876925"/>
            <a:ext cx="104457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Image 7" descr="accrob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03388" y="4724400"/>
            <a:ext cx="73025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Image 8" descr="accrob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82888" y="5589588"/>
            <a:ext cx="9445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Image 9" descr="accrob4.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11450" y="4797425"/>
            <a:ext cx="9445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Image 10" descr="accrob5.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92538" y="5805488"/>
            <a:ext cx="107315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Image 11" descr="accrob6.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19513" y="4652963"/>
            <a:ext cx="1198562"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Image 12" descr="accrobranch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72038" y="4724400"/>
            <a:ext cx="1539875"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Image 13" descr="jumar.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456363" y="4508500"/>
            <a:ext cx="7080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Image 14" descr="percheSecateur1.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248525" y="4487863"/>
            <a:ext cx="863600"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Image 15" descr="2009_09_chaumont_mechain_arbre_echelle.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399463" y="4394200"/>
            <a:ext cx="2132012"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ZoneTexte 16"/>
          <p:cNvSpPr txBox="1">
            <a:spLocks noChangeArrowheads="1"/>
          </p:cNvSpPr>
          <p:nvPr/>
        </p:nvSpPr>
        <p:spPr bwMode="auto">
          <a:xfrm>
            <a:off x="9120188" y="6453188"/>
            <a:ext cx="6048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000">
                <a:solidFill>
                  <a:schemeClr val="bg1"/>
                </a:solidFill>
              </a:rPr>
              <a:t>Echelles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3113</TotalTime>
  <Words>10263</Words>
  <Application>Microsoft Office PowerPoint</Application>
  <PresentationFormat>Grand écran</PresentationFormat>
  <Paragraphs>1313</Paragraphs>
  <Slides>67</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67</vt:i4>
      </vt:variant>
    </vt:vector>
  </HeadingPairs>
  <TitlesOfParts>
    <vt:vector size="75" baseType="lpstr">
      <vt:lpstr>Calibri</vt:lpstr>
      <vt:lpstr>Arial</vt:lpstr>
      <vt:lpstr>Wingdings</vt:lpstr>
      <vt:lpstr>Symbol</vt:lpstr>
      <vt:lpstr>Times New Roman</vt:lpstr>
      <vt:lpstr>ＭＳ Ｐゴシック</vt:lpstr>
      <vt:lpstr>Arial Narrow</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SFR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LISAN, Benjamin (ext.)</dc:creator>
  <cp:lastModifiedBy>Benjamin LISAN</cp:lastModifiedBy>
  <cp:revision>313</cp:revision>
  <cp:lastPrinted>2015-04-17T05:18:56Z</cp:lastPrinted>
  <dcterms:created xsi:type="dcterms:W3CDTF">2012-04-16T10:51:53Z</dcterms:created>
  <dcterms:modified xsi:type="dcterms:W3CDTF">2015-04-17T05:20:07Z</dcterms:modified>
</cp:coreProperties>
</file>