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261" r:id="rId3"/>
    <p:sldId id="342" r:id="rId4"/>
    <p:sldId id="343" r:id="rId5"/>
    <p:sldId id="258" r:id="rId6"/>
    <p:sldId id="331" r:id="rId7"/>
    <p:sldId id="260" r:id="rId8"/>
    <p:sldId id="303" r:id="rId9"/>
    <p:sldId id="324" r:id="rId10"/>
    <p:sldId id="325" r:id="rId11"/>
    <p:sldId id="326" r:id="rId12"/>
    <p:sldId id="259" r:id="rId13"/>
    <p:sldId id="319" r:id="rId14"/>
    <p:sldId id="300" r:id="rId15"/>
    <p:sldId id="309" r:id="rId16"/>
    <p:sldId id="299" r:id="rId17"/>
    <p:sldId id="301" r:id="rId18"/>
    <p:sldId id="323" r:id="rId19"/>
    <p:sldId id="366" r:id="rId20"/>
    <p:sldId id="320" r:id="rId21"/>
    <p:sldId id="329" r:id="rId22"/>
    <p:sldId id="332" r:id="rId23"/>
    <p:sldId id="262" r:id="rId24"/>
    <p:sldId id="263" r:id="rId25"/>
    <p:sldId id="264" r:id="rId26"/>
    <p:sldId id="328" r:id="rId27"/>
    <p:sldId id="295" r:id="rId28"/>
    <p:sldId id="345" r:id="rId29"/>
    <p:sldId id="346" r:id="rId30"/>
    <p:sldId id="296" r:id="rId31"/>
    <p:sldId id="302" r:id="rId32"/>
    <p:sldId id="333" r:id="rId33"/>
    <p:sldId id="265" r:id="rId34"/>
    <p:sldId id="266" r:id="rId35"/>
    <p:sldId id="267" r:id="rId36"/>
    <p:sldId id="268" r:id="rId37"/>
    <p:sldId id="370" r:id="rId38"/>
    <p:sldId id="337" r:id="rId39"/>
    <p:sldId id="334" r:id="rId40"/>
    <p:sldId id="335" r:id="rId41"/>
    <p:sldId id="308" r:id="rId42"/>
    <p:sldId id="270" r:id="rId43"/>
    <p:sldId id="271" r:id="rId44"/>
    <p:sldId id="272" r:id="rId45"/>
    <p:sldId id="274" r:id="rId46"/>
    <p:sldId id="275" r:id="rId47"/>
    <p:sldId id="338" r:id="rId48"/>
    <p:sldId id="340" r:id="rId49"/>
    <p:sldId id="341" r:id="rId50"/>
    <p:sldId id="276" r:id="rId51"/>
    <p:sldId id="339" r:id="rId52"/>
    <p:sldId id="277" r:id="rId53"/>
    <p:sldId id="289" r:id="rId54"/>
    <p:sldId id="278" r:id="rId55"/>
    <p:sldId id="279" r:id="rId56"/>
    <p:sldId id="321" r:id="rId57"/>
    <p:sldId id="280" r:id="rId58"/>
    <p:sldId id="281" r:id="rId59"/>
    <p:sldId id="347" r:id="rId60"/>
    <p:sldId id="282" r:id="rId61"/>
    <p:sldId id="283" r:id="rId62"/>
    <p:sldId id="284" r:id="rId63"/>
    <p:sldId id="369" r:id="rId64"/>
    <p:sldId id="285" r:id="rId65"/>
    <p:sldId id="372" r:id="rId66"/>
    <p:sldId id="373" r:id="rId67"/>
    <p:sldId id="374" r:id="rId68"/>
    <p:sldId id="375" r:id="rId69"/>
    <p:sldId id="376" r:id="rId70"/>
    <p:sldId id="377" r:id="rId71"/>
    <p:sldId id="359" r:id="rId72"/>
    <p:sldId id="371" r:id="rId73"/>
    <p:sldId id="287" r:id="rId74"/>
    <p:sldId id="288" r:id="rId75"/>
    <p:sldId id="290" r:id="rId76"/>
    <p:sldId id="291" r:id="rId77"/>
    <p:sldId id="292" r:id="rId78"/>
    <p:sldId id="293" r:id="rId79"/>
    <p:sldId id="360" r:id="rId80"/>
    <p:sldId id="361" r:id="rId81"/>
    <p:sldId id="294" r:id="rId82"/>
    <p:sldId id="348" r:id="rId83"/>
    <p:sldId id="310" r:id="rId84"/>
    <p:sldId id="353" r:id="rId85"/>
    <p:sldId id="298" r:id="rId86"/>
    <p:sldId id="357" r:id="rId87"/>
    <p:sldId id="358" r:id="rId88"/>
    <p:sldId id="304" r:id="rId89"/>
    <p:sldId id="354" r:id="rId90"/>
    <p:sldId id="355" r:id="rId91"/>
    <p:sldId id="316" r:id="rId92"/>
    <p:sldId id="349" r:id="rId93"/>
    <p:sldId id="311" r:id="rId94"/>
    <p:sldId id="351" r:id="rId95"/>
    <p:sldId id="322" r:id="rId96"/>
    <p:sldId id="305" r:id="rId97"/>
    <p:sldId id="350" r:id="rId98"/>
    <p:sldId id="352" r:id="rId99"/>
    <p:sldId id="312" r:id="rId100"/>
    <p:sldId id="313" r:id="rId101"/>
    <p:sldId id="314" r:id="rId102"/>
    <p:sldId id="315" r:id="rId103"/>
    <p:sldId id="317" r:id="rId104"/>
    <p:sldId id="318" r:id="rId105"/>
    <p:sldId id="368" r:id="rId106"/>
    <p:sldId id="362" r:id="rId107"/>
    <p:sldId id="363" r:id="rId108"/>
    <p:sldId id="364" r:id="rId109"/>
    <p:sldId id="365" r:id="rId110"/>
    <p:sldId id="367" r:id="rId111"/>
    <p:sldId id="306" r:id="rId112"/>
    <p:sldId id="307" r:id="rId113"/>
  </p:sldIdLst>
  <p:sldSz cx="12192000" cy="6858000"/>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85" d="100"/>
          <a:sy n="85" d="100"/>
        </p:scale>
        <p:origin x="28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F20A092-A8D7-4CCC-99A0-4952BE4F98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242303F0-7593-4995-B3FD-05D706EAA45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36AF07A-9404-4B84-A390-62D96765ED59}" type="datetimeFigureOut">
              <a:rPr lang="fr-FR"/>
              <a:pPr>
                <a:defRPr/>
              </a:pPr>
              <a:t>03/12/2019</a:t>
            </a:fld>
            <a:endParaRPr lang="fr-FR" dirty="0"/>
          </a:p>
        </p:txBody>
      </p:sp>
      <p:sp>
        <p:nvSpPr>
          <p:cNvPr id="4" name="Espace réservé de l'image des diapositives 3">
            <a:extLst>
              <a:ext uri="{FF2B5EF4-FFF2-40B4-BE49-F238E27FC236}">
                <a16:creationId xmlns:a16="http://schemas.microsoft.com/office/drawing/2014/main" id="{801EAE7E-C250-4692-828D-8DD6E0FE051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notes 4">
            <a:extLst>
              <a:ext uri="{FF2B5EF4-FFF2-40B4-BE49-F238E27FC236}">
                <a16:creationId xmlns:a16="http://schemas.microsoft.com/office/drawing/2014/main" id="{6AAB5A7C-FB02-48CD-92CE-7114CF7D0C3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744420FE-AD1D-4789-86E7-D6FD424EB95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BB20449E-896B-43B1-BA54-0B203941AFA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901E9E5-A40F-4B0C-9212-4DF9185403C9}" type="slidenum">
              <a:rPr lang="fr-FR"/>
              <a:pPr>
                <a:defRPr/>
              </a:pPr>
              <a:t>‹N°›</a:t>
            </a:fld>
            <a:endParaRPr lang="fr-FR"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419E15-836A-4D33-A621-7A84C551E08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BAE499-D40A-4DCB-A09F-E0C75B634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C9262604-5A7A-49C4-BB47-01502D72A279}"/>
              </a:ext>
            </a:extLst>
          </p:cNvPr>
          <p:cNvSpPr>
            <a:spLocks noGrp="1"/>
          </p:cNvSpPr>
          <p:nvPr>
            <p:ph type="dt" sz="half" idx="10"/>
          </p:nvPr>
        </p:nvSpPr>
        <p:spPr/>
        <p:txBody>
          <a:bodyPr/>
          <a:lstStyle>
            <a:lvl1pPr>
              <a:defRPr/>
            </a:lvl1pPr>
          </a:lstStyle>
          <a:p>
            <a:pPr>
              <a:defRPr/>
            </a:pPr>
            <a:fld id="{9C9E6AFB-4D04-4E8A-B1DA-DF21C3339746}" type="datetime1">
              <a:rPr lang="fr-FR"/>
              <a:pPr>
                <a:defRPr/>
              </a:pPr>
              <a:t>03/12/2019</a:t>
            </a:fld>
            <a:endParaRPr lang="fr-FR" dirty="0"/>
          </a:p>
        </p:txBody>
      </p:sp>
      <p:sp>
        <p:nvSpPr>
          <p:cNvPr id="5" name="Espace réservé du pied de page 4">
            <a:extLst>
              <a:ext uri="{FF2B5EF4-FFF2-40B4-BE49-F238E27FC236}">
                <a16:creationId xmlns:a16="http://schemas.microsoft.com/office/drawing/2014/main" id="{6A69A70B-057A-42A3-A6FD-A9EDEF336D16}"/>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6" name="Espace réservé du numéro de diapositive 5">
            <a:extLst>
              <a:ext uri="{FF2B5EF4-FFF2-40B4-BE49-F238E27FC236}">
                <a16:creationId xmlns:a16="http://schemas.microsoft.com/office/drawing/2014/main" id="{31CBC623-8318-422D-AB2C-44947CCF5529}"/>
              </a:ext>
            </a:extLst>
          </p:cNvPr>
          <p:cNvSpPr>
            <a:spLocks noGrp="1"/>
          </p:cNvSpPr>
          <p:nvPr>
            <p:ph type="sldNum" sz="quarter" idx="12"/>
          </p:nvPr>
        </p:nvSpPr>
        <p:spPr/>
        <p:txBody>
          <a:bodyPr/>
          <a:lstStyle>
            <a:lvl1pPr>
              <a:defRPr/>
            </a:lvl1pPr>
          </a:lstStyle>
          <a:p>
            <a:pPr>
              <a:defRPr/>
            </a:pPr>
            <a:fld id="{739A04A5-AE52-4DC0-B390-9744AF5CB6AC}" type="slidenum">
              <a:rPr lang="fr-FR"/>
              <a:pPr>
                <a:defRPr/>
              </a:pPr>
              <a:t>‹N°›</a:t>
            </a:fld>
            <a:endParaRPr lang="fr-FR" dirty="0"/>
          </a:p>
        </p:txBody>
      </p:sp>
    </p:spTree>
    <p:extLst>
      <p:ext uri="{BB962C8B-B14F-4D97-AF65-F5344CB8AC3E}">
        <p14:creationId xmlns:p14="http://schemas.microsoft.com/office/powerpoint/2010/main" val="762828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B71E1C-6A62-432A-9CE8-A6F73A6D15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6ECCFF8-0531-44C5-BDC4-054016FF79FF}"/>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4FEAAC-73FA-4196-A24F-B51DC27716FC}"/>
              </a:ext>
            </a:extLst>
          </p:cNvPr>
          <p:cNvSpPr>
            <a:spLocks noGrp="1"/>
          </p:cNvSpPr>
          <p:nvPr>
            <p:ph type="dt" sz="half" idx="10"/>
          </p:nvPr>
        </p:nvSpPr>
        <p:spPr/>
        <p:txBody>
          <a:bodyPr/>
          <a:lstStyle>
            <a:lvl1pPr>
              <a:defRPr/>
            </a:lvl1pPr>
          </a:lstStyle>
          <a:p>
            <a:pPr>
              <a:defRPr/>
            </a:pPr>
            <a:fld id="{4A678D80-D6B6-4898-B1D7-B2D26E0FDAA6}" type="datetime1">
              <a:rPr lang="fr-FR"/>
              <a:pPr>
                <a:defRPr/>
              </a:pPr>
              <a:t>03/12/2019</a:t>
            </a:fld>
            <a:endParaRPr lang="fr-FR" dirty="0"/>
          </a:p>
        </p:txBody>
      </p:sp>
      <p:sp>
        <p:nvSpPr>
          <p:cNvPr id="5" name="Espace réservé du pied de page 4">
            <a:extLst>
              <a:ext uri="{FF2B5EF4-FFF2-40B4-BE49-F238E27FC236}">
                <a16:creationId xmlns:a16="http://schemas.microsoft.com/office/drawing/2014/main" id="{B7DE4A47-8A88-4E8B-A6F7-1AEA344AACB3}"/>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6" name="Espace réservé du numéro de diapositive 5">
            <a:extLst>
              <a:ext uri="{FF2B5EF4-FFF2-40B4-BE49-F238E27FC236}">
                <a16:creationId xmlns:a16="http://schemas.microsoft.com/office/drawing/2014/main" id="{DEBCF171-3820-4FFA-AA50-D81073A9D601}"/>
              </a:ext>
            </a:extLst>
          </p:cNvPr>
          <p:cNvSpPr>
            <a:spLocks noGrp="1"/>
          </p:cNvSpPr>
          <p:nvPr>
            <p:ph type="sldNum" sz="quarter" idx="12"/>
          </p:nvPr>
        </p:nvSpPr>
        <p:spPr/>
        <p:txBody>
          <a:bodyPr/>
          <a:lstStyle>
            <a:lvl1pPr>
              <a:defRPr/>
            </a:lvl1pPr>
          </a:lstStyle>
          <a:p>
            <a:pPr>
              <a:defRPr/>
            </a:pPr>
            <a:fld id="{23A4E5CD-896B-4ACC-91B8-A736163B8F61}" type="slidenum">
              <a:rPr lang="fr-FR"/>
              <a:pPr>
                <a:defRPr/>
              </a:pPr>
              <a:t>‹N°›</a:t>
            </a:fld>
            <a:endParaRPr lang="fr-FR" dirty="0"/>
          </a:p>
        </p:txBody>
      </p:sp>
    </p:spTree>
    <p:extLst>
      <p:ext uri="{BB962C8B-B14F-4D97-AF65-F5344CB8AC3E}">
        <p14:creationId xmlns:p14="http://schemas.microsoft.com/office/powerpoint/2010/main" val="2431897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6894B9D-1CE5-497E-9169-38352909545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16BBABC-8A5B-4765-BDB8-716C7652C9DF}"/>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B186DB-F061-47C7-93D7-CDC05912A70B}"/>
              </a:ext>
            </a:extLst>
          </p:cNvPr>
          <p:cNvSpPr>
            <a:spLocks noGrp="1"/>
          </p:cNvSpPr>
          <p:nvPr>
            <p:ph type="dt" sz="half" idx="10"/>
          </p:nvPr>
        </p:nvSpPr>
        <p:spPr/>
        <p:txBody>
          <a:bodyPr/>
          <a:lstStyle>
            <a:lvl1pPr>
              <a:defRPr/>
            </a:lvl1pPr>
          </a:lstStyle>
          <a:p>
            <a:pPr>
              <a:defRPr/>
            </a:pPr>
            <a:fld id="{28B61DB5-00CD-4B1F-8F04-D4156C6A7ED0}" type="datetime1">
              <a:rPr lang="fr-FR"/>
              <a:pPr>
                <a:defRPr/>
              </a:pPr>
              <a:t>03/12/2019</a:t>
            </a:fld>
            <a:endParaRPr lang="fr-FR" dirty="0"/>
          </a:p>
        </p:txBody>
      </p:sp>
      <p:sp>
        <p:nvSpPr>
          <p:cNvPr id="5" name="Espace réservé du pied de page 4">
            <a:extLst>
              <a:ext uri="{FF2B5EF4-FFF2-40B4-BE49-F238E27FC236}">
                <a16:creationId xmlns:a16="http://schemas.microsoft.com/office/drawing/2014/main" id="{49B6B092-307D-4BF6-AA13-D265C94D61A3}"/>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6" name="Espace réservé du numéro de diapositive 5">
            <a:extLst>
              <a:ext uri="{FF2B5EF4-FFF2-40B4-BE49-F238E27FC236}">
                <a16:creationId xmlns:a16="http://schemas.microsoft.com/office/drawing/2014/main" id="{EBC0720A-52C6-416A-BA2F-4D4C115682CF}"/>
              </a:ext>
            </a:extLst>
          </p:cNvPr>
          <p:cNvSpPr>
            <a:spLocks noGrp="1"/>
          </p:cNvSpPr>
          <p:nvPr>
            <p:ph type="sldNum" sz="quarter" idx="12"/>
          </p:nvPr>
        </p:nvSpPr>
        <p:spPr/>
        <p:txBody>
          <a:bodyPr/>
          <a:lstStyle>
            <a:lvl1pPr>
              <a:defRPr/>
            </a:lvl1pPr>
          </a:lstStyle>
          <a:p>
            <a:pPr>
              <a:defRPr/>
            </a:pPr>
            <a:fld id="{CE8485E1-B4B1-430F-BB51-CF78F69D7377}" type="slidenum">
              <a:rPr lang="fr-FR"/>
              <a:pPr>
                <a:defRPr/>
              </a:pPr>
              <a:t>‹N°›</a:t>
            </a:fld>
            <a:endParaRPr lang="fr-FR" dirty="0"/>
          </a:p>
        </p:txBody>
      </p:sp>
    </p:spTree>
    <p:extLst>
      <p:ext uri="{BB962C8B-B14F-4D97-AF65-F5344CB8AC3E}">
        <p14:creationId xmlns:p14="http://schemas.microsoft.com/office/powerpoint/2010/main" val="4138898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B80288-2166-4759-99BC-2FF6D2F4418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B48550-2744-41D1-B714-F07B21B1C0F5}"/>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290F139-298D-4EB7-AD30-B2210041C55B}"/>
              </a:ext>
            </a:extLst>
          </p:cNvPr>
          <p:cNvSpPr>
            <a:spLocks noGrp="1"/>
          </p:cNvSpPr>
          <p:nvPr>
            <p:ph type="dt" sz="half" idx="10"/>
          </p:nvPr>
        </p:nvSpPr>
        <p:spPr/>
        <p:txBody>
          <a:bodyPr/>
          <a:lstStyle>
            <a:lvl1pPr>
              <a:defRPr/>
            </a:lvl1pPr>
          </a:lstStyle>
          <a:p>
            <a:pPr>
              <a:defRPr/>
            </a:pPr>
            <a:fld id="{FD9F947F-632A-42E2-A292-6BE5A5E31D4F}" type="datetime1">
              <a:rPr lang="fr-FR"/>
              <a:pPr>
                <a:defRPr/>
              </a:pPr>
              <a:t>03/12/2019</a:t>
            </a:fld>
            <a:endParaRPr lang="fr-FR" dirty="0"/>
          </a:p>
        </p:txBody>
      </p:sp>
      <p:sp>
        <p:nvSpPr>
          <p:cNvPr id="5" name="Espace réservé du pied de page 4">
            <a:extLst>
              <a:ext uri="{FF2B5EF4-FFF2-40B4-BE49-F238E27FC236}">
                <a16:creationId xmlns:a16="http://schemas.microsoft.com/office/drawing/2014/main" id="{A7816AD7-467B-4D2C-81DB-FB4CC5CD420E}"/>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6" name="Espace réservé du numéro de diapositive 5">
            <a:extLst>
              <a:ext uri="{FF2B5EF4-FFF2-40B4-BE49-F238E27FC236}">
                <a16:creationId xmlns:a16="http://schemas.microsoft.com/office/drawing/2014/main" id="{2D5AADC3-0BA0-466D-A40F-88EA4965B392}"/>
              </a:ext>
            </a:extLst>
          </p:cNvPr>
          <p:cNvSpPr>
            <a:spLocks noGrp="1"/>
          </p:cNvSpPr>
          <p:nvPr>
            <p:ph type="sldNum" sz="quarter" idx="12"/>
          </p:nvPr>
        </p:nvSpPr>
        <p:spPr/>
        <p:txBody>
          <a:bodyPr/>
          <a:lstStyle>
            <a:lvl1pPr>
              <a:defRPr/>
            </a:lvl1pPr>
          </a:lstStyle>
          <a:p>
            <a:pPr>
              <a:defRPr/>
            </a:pPr>
            <a:fld id="{6E7D3783-ED09-412C-A4D8-0205F0233F38}" type="slidenum">
              <a:rPr lang="fr-FR"/>
              <a:pPr>
                <a:defRPr/>
              </a:pPr>
              <a:t>‹N°›</a:t>
            </a:fld>
            <a:endParaRPr lang="fr-FR" dirty="0"/>
          </a:p>
        </p:txBody>
      </p:sp>
    </p:spTree>
    <p:extLst>
      <p:ext uri="{BB962C8B-B14F-4D97-AF65-F5344CB8AC3E}">
        <p14:creationId xmlns:p14="http://schemas.microsoft.com/office/powerpoint/2010/main" val="1419748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8C259C-3A98-4486-979E-D15390ECA0E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8D2C7A6-2F62-4BBB-BA7C-6FD8364037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F60DA3F6-7C0C-450A-BB10-02578349DC91}"/>
              </a:ext>
            </a:extLst>
          </p:cNvPr>
          <p:cNvSpPr>
            <a:spLocks noGrp="1"/>
          </p:cNvSpPr>
          <p:nvPr>
            <p:ph type="dt" sz="half" idx="10"/>
          </p:nvPr>
        </p:nvSpPr>
        <p:spPr/>
        <p:txBody>
          <a:bodyPr/>
          <a:lstStyle>
            <a:lvl1pPr>
              <a:defRPr/>
            </a:lvl1pPr>
          </a:lstStyle>
          <a:p>
            <a:pPr>
              <a:defRPr/>
            </a:pPr>
            <a:fld id="{A1AB80F2-EADA-418E-8C82-95D3B976352A}" type="datetime1">
              <a:rPr lang="fr-FR"/>
              <a:pPr>
                <a:defRPr/>
              </a:pPr>
              <a:t>03/12/2019</a:t>
            </a:fld>
            <a:endParaRPr lang="fr-FR" dirty="0"/>
          </a:p>
        </p:txBody>
      </p:sp>
      <p:sp>
        <p:nvSpPr>
          <p:cNvPr id="5" name="Espace réservé du pied de page 4">
            <a:extLst>
              <a:ext uri="{FF2B5EF4-FFF2-40B4-BE49-F238E27FC236}">
                <a16:creationId xmlns:a16="http://schemas.microsoft.com/office/drawing/2014/main" id="{1FC0D03D-DDA3-4069-AB9D-E79DA32DF6BB}"/>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6" name="Espace réservé du numéro de diapositive 5">
            <a:extLst>
              <a:ext uri="{FF2B5EF4-FFF2-40B4-BE49-F238E27FC236}">
                <a16:creationId xmlns:a16="http://schemas.microsoft.com/office/drawing/2014/main" id="{81902BD5-B9C5-401E-AF83-6BF031C4595C}"/>
              </a:ext>
            </a:extLst>
          </p:cNvPr>
          <p:cNvSpPr>
            <a:spLocks noGrp="1"/>
          </p:cNvSpPr>
          <p:nvPr>
            <p:ph type="sldNum" sz="quarter" idx="12"/>
          </p:nvPr>
        </p:nvSpPr>
        <p:spPr/>
        <p:txBody>
          <a:bodyPr/>
          <a:lstStyle>
            <a:lvl1pPr>
              <a:defRPr/>
            </a:lvl1pPr>
          </a:lstStyle>
          <a:p>
            <a:pPr>
              <a:defRPr/>
            </a:pPr>
            <a:fld id="{C43A7E6D-47F4-4EC8-9F43-96F44185D94E}" type="slidenum">
              <a:rPr lang="fr-FR"/>
              <a:pPr>
                <a:defRPr/>
              </a:pPr>
              <a:t>‹N°›</a:t>
            </a:fld>
            <a:endParaRPr lang="fr-FR" dirty="0"/>
          </a:p>
        </p:txBody>
      </p:sp>
    </p:spTree>
    <p:extLst>
      <p:ext uri="{BB962C8B-B14F-4D97-AF65-F5344CB8AC3E}">
        <p14:creationId xmlns:p14="http://schemas.microsoft.com/office/powerpoint/2010/main" val="105433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0FD0AA-9515-4F07-A4D2-432BF494B9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2A05F6-70D6-4C01-8CDC-363FBF6E1E6F}"/>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FCF8367-995B-49B0-8578-CE9AD5435313}"/>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54F03356-E914-4FF2-948E-12B5BA11C54E}"/>
              </a:ext>
            </a:extLst>
          </p:cNvPr>
          <p:cNvSpPr>
            <a:spLocks noGrp="1"/>
          </p:cNvSpPr>
          <p:nvPr>
            <p:ph type="dt" sz="half" idx="10"/>
          </p:nvPr>
        </p:nvSpPr>
        <p:spPr/>
        <p:txBody>
          <a:bodyPr/>
          <a:lstStyle>
            <a:lvl1pPr>
              <a:defRPr/>
            </a:lvl1pPr>
          </a:lstStyle>
          <a:p>
            <a:pPr>
              <a:defRPr/>
            </a:pPr>
            <a:fld id="{F03023FE-DDAE-4683-A25E-6CC2E336A943}" type="datetime1">
              <a:rPr lang="fr-FR"/>
              <a:pPr>
                <a:defRPr/>
              </a:pPr>
              <a:t>03/12/2019</a:t>
            </a:fld>
            <a:endParaRPr lang="fr-FR" dirty="0"/>
          </a:p>
        </p:txBody>
      </p:sp>
      <p:sp>
        <p:nvSpPr>
          <p:cNvPr id="6" name="Espace réservé du pied de page 4">
            <a:extLst>
              <a:ext uri="{FF2B5EF4-FFF2-40B4-BE49-F238E27FC236}">
                <a16:creationId xmlns:a16="http://schemas.microsoft.com/office/drawing/2014/main" id="{E50A848F-63F0-4D92-B5B8-C542121DE196}"/>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7" name="Espace réservé du numéro de diapositive 5">
            <a:extLst>
              <a:ext uri="{FF2B5EF4-FFF2-40B4-BE49-F238E27FC236}">
                <a16:creationId xmlns:a16="http://schemas.microsoft.com/office/drawing/2014/main" id="{3F646649-61D4-4740-89FC-68383DCE25E1}"/>
              </a:ext>
            </a:extLst>
          </p:cNvPr>
          <p:cNvSpPr>
            <a:spLocks noGrp="1"/>
          </p:cNvSpPr>
          <p:nvPr>
            <p:ph type="sldNum" sz="quarter" idx="12"/>
          </p:nvPr>
        </p:nvSpPr>
        <p:spPr/>
        <p:txBody>
          <a:bodyPr/>
          <a:lstStyle>
            <a:lvl1pPr>
              <a:defRPr/>
            </a:lvl1pPr>
          </a:lstStyle>
          <a:p>
            <a:pPr>
              <a:defRPr/>
            </a:pPr>
            <a:fld id="{1757C26D-5A2B-4576-9092-1250066079FC}" type="slidenum">
              <a:rPr lang="fr-FR"/>
              <a:pPr>
                <a:defRPr/>
              </a:pPr>
              <a:t>‹N°›</a:t>
            </a:fld>
            <a:endParaRPr lang="fr-FR" dirty="0"/>
          </a:p>
        </p:txBody>
      </p:sp>
    </p:spTree>
    <p:extLst>
      <p:ext uri="{BB962C8B-B14F-4D97-AF65-F5344CB8AC3E}">
        <p14:creationId xmlns:p14="http://schemas.microsoft.com/office/powerpoint/2010/main" val="274419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E81544-F05A-43F6-B1B7-7E0A644CC28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91947F0-C4DC-4580-BB86-58EE95B921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BA88FB4C-7B96-4FDC-BC4C-06A5A1FC76B4}"/>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6485F91-7A03-4914-88D6-272D513A97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3336EBE6-03AB-49F5-86AA-30808C3E35CA}"/>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2BBC3AAB-BDA1-4989-BD8A-7A2446B27710}"/>
              </a:ext>
            </a:extLst>
          </p:cNvPr>
          <p:cNvSpPr>
            <a:spLocks noGrp="1"/>
          </p:cNvSpPr>
          <p:nvPr>
            <p:ph type="dt" sz="half" idx="10"/>
          </p:nvPr>
        </p:nvSpPr>
        <p:spPr/>
        <p:txBody>
          <a:bodyPr/>
          <a:lstStyle>
            <a:lvl1pPr>
              <a:defRPr/>
            </a:lvl1pPr>
          </a:lstStyle>
          <a:p>
            <a:pPr>
              <a:defRPr/>
            </a:pPr>
            <a:fld id="{5FFAA23A-88F2-40F1-ABC8-B9B7835F94CE}" type="datetime1">
              <a:rPr lang="fr-FR"/>
              <a:pPr>
                <a:defRPr/>
              </a:pPr>
              <a:t>03/12/2019</a:t>
            </a:fld>
            <a:endParaRPr lang="fr-FR" dirty="0"/>
          </a:p>
        </p:txBody>
      </p:sp>
      <p:sp>
        <p:nvSpPr>
          <p:cNvPr id="8" name="Espace réservé du pied de page 4">
            <a:extLst>
              <a:ext uri="{FF2B5EF4-FFF2-40B4-BE49-F238E27FC236}">
                <a16:creationId xmlns:a16="http://schemas.microsoft.com/office/drawing/2014/main" id="{8FFF135B-38B4-465A-88B4-A84CB9B9407F}"/>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9" name="Espace réservé du numéro de diapositive 5">
            <a:extLst>
              <a:ext uri="{FF2B5EF4-FFF2-40B4-BE49-F238E27FC236}">
                <a16:creationId xmlns:a16="http://schemas.microsoft.com/office/drawing/2014/main" id="{39C218CA-1842-4542-A628-062D3AF83316}"/>
              </a:ext>
            </a:extLst>
          </p:cNvPr>
          <p:cNvSpPr>
            <a:spLocks noGrp="1"/>
          </p:cNvSpPr>
          <p:nvPr>
            <p:ph type="sldNum" sz="quarter" idx="12"/>
          </p:nvPr>
        </p:nvSpPr>
        <p:spPr/>
        <p:txBody>
          <a:bodyPr/>
          <a:lstStyle>
            <a:lvl1pPr>
              <a:defRPr/>
            </a:lvl1pPr>
          </a:lstStyle>
          <a:p>
            <a:pPr>
              <a:defRPr/>
            </a:pPr>
            <a:fld id="{578DA8B5-9110-41FD-800F-4ACE9569046D}" type="slidenum">
              <a:rPr lang="fr-FR"/>
              <a:pPr>
                <a:defRPr/>
              </a:pPr>
              <a:t>‹N°›</a:t>
            </a:fld>
            <a:endParaRPr lang="fr-FR" dirty="0"/>
          </a:p>
        </p:txBody>
      </p:sp>
    </p:spTree>
    <p:extLst>
      <p:ext uri="{BB962C8B-B14F-4D97-AF65-F5344CB8AC3E}">
        <p14:creationId xmlns:p14="http://schemas.microsoft.com/office/powerpoint/2010/main" val="2834247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E0F496-E83A-4775-A6AC-025DC50DEEAD}"/>
              </a:ext>
            </a:extLst>
          </p:cNvPr>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DF323A18-1D1E-49AE-B3D0-6AFA417E796D}"/>
              </a:ext>
            </a:extLst>
          </p:cNvPr>
          <p:cNvSpPr>
            <a:spLocks noGrp="1"/>
          </p:cNvSpPr>
          <p:nvPr>
            <p:ph type="dt" sz="half" idx="10"/>
          </p:nvPr>
        </p:nvSpPr>
        <p:spPr/>
        <p:txBody>
          <a:bodyPr/>
          <a:lstStyle>
            <a:lvl1pPr>
              <a:defRPr/>
            </a:lvl1pPr>
          </a:lstStyle>
          <a:p>
            <a:pPr>
              <a:defRPr/>
            </a:pPr>
            <a:fld id="{9AD5A79E-24CB-42CF-A53D-BAF296E70591}" type="datetime1">
              <a:rPr lang="fr-FR"/>
              <a:pPr>
                <a:defRPr/>
              </a:pPr>
              <a:t>03/12/2019</a:t>
            </a:fld>
            <a:endParaRPr lang="fr-FR" dirty="0"/>
          </a:p>
        </p:txBody>
      </p:sp>
      <p:sp>
        <p:nvSpPr>
          <p:cNvPr id="4" name="Espace réservé du pied de page 4">
            <a:extLst>
              <a:ext uri="{FF2B5EF4-FFF2-40B4-BE49-F238E27FC236}">
                <a16:creationId xmlns:a16="http://schemas.microsoft.com/office/drawing/2014/main" id="{ACFB7BA7-96E2-4342-BF7C-0CE568719394}"/>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5" name="Espace réservé du numéro de diapositive 5">
            <a:extLst>
              <a:ext uri="{FF2B5EF4-FFF2-40B4-BE49-F238E27FC236}">
                <a16:creationId xmlns:a16="http://schemas.microsoft.com/office/drawing/2014/main" id="{C5AD4AD2-1EAB-4144-8830-B94A38CC89EE}"/>
              </a:ext>
            </a:extLst>
          </p:cNvPr>
          <p:cNvSpPr>
            <a:spLocks noGrp="1"/>
          </p:cNvSpPr>
          <p:nvPr>
            <p:ph type="sldNum" sz="quarter" idx="12"/>
          </p:nvPr>
        </p:nvSpPr>
        <p:spPr/>
        <p:txBody>
          <a:bodyPr/>
          <a:lstStyle>
            <a:lvl1pPr>
              <a:defRPr/>
            </a:lvl1pPr>
          </a:lstStyle>
          <a:p>
            <a:pPr>
              <a:defRPr/>
            </a:pPr>
            <a:fld id="{BEF3C230-B783-4E57-A2A7-DBFF3DA6C90D}" type="slidenum">
              <a:rPr lang="fr-FR"/>
              <a:pPr>
                <a:defRPr/>
              </a:pPr>
              <a:t>‹N°›</a:t>
            </a:fld>
            <a:endParaRPr lang="fr-FR" dirty="0"/>
          </a:p>
        </p:txBody>
      </p:sp>
    </p:spTree>
    <p:extLst>
      <p:ext uri="{BB962C8B-B14F-4D97-AF65-F5344CB8AC3E}">
        <p14:creationId xmlns:p14="http://schemas.microsoft.com/office/powerpoint/2010/main" val="296706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A6228665-DC4E-49F9-94E2-F7BE74C23FAC}"/>
              </a:ext>
            </a:extLst>
          </p:cNvPr>
          <p:cNvSpPr>
            <a:spLocks noGrp="1"/>
          </p:cNvSpPr>
          <p:nvPr>
            <p:ph type="dt" sz="half" idx="10"/>
          </p:nvPr>
        </p:nvSpPr>
        <p:spPr/>
        <p:txBody>
          <a:bodyPr/>
          <a:lstStyle>
            <a:lvl1pPr>
              <a:defRPr/>
            </a:lvl1pPr>
          </a:lstStyle>
          <a:p>
            <a:pPr>
              <a:defRPr/>
            </a:pPr>
            <a:fld id="{7B48B8ED-C53D-4A9B-9D06-23D8446C43F3}" type="datetime1">
              <a:rPr lang="fr-FR"/>
              <a:pPr>
                <a:defRPr/>
              </a:pPr>
              <a:t>03/12/2019</a:t>
            </a:fld>
            <a:endParaRPr lang="fr-FR" dirty="0"/>
          </a:p>
        </p:txBody>
      </p:sp>
      <p:sp>
        <p:nvSpPr>
          <p:cNvPr id="3" name="Espace réservé du pied de page 4">
            <a:extLst>
              <a:ext uri="{FF2B5EF4-FFF2-40B4-BE49-F238E27FC236}">
                <a16:creationId xmlns:a16="http://schemas.microsoft.com/office/drawing/2014/main" id="{4417F61F-6E3C-442D-B8EC-87648C96BE08}"/>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4" name="Espace réservé du numéro de diapositive 5">
            <a:extLst>
              <a:ext uri="{FF2B5EF4-FFF2-40B4-BE49-F238E27FC236}">
                <a16:creationId xmlns:a16="http://schemas.microsoft.com/office/drawing/2014/main" id="{B0DFB6BC-8BF2-4B9B-AB52-89B84BF97CA2}"/>
              </a:ext>
            </a:extLst>
          </p:cNvPr>
          <p:cNvSpPr>
            <a:spLocks noGrp="1"/>
          </p:cNvSpPr>
          <p:nvPr>
            <p:ph type="sldNum" sz="quarter" idx="12"/>
          </p:nvPr>
        </p:nvSpPr>
        <p:spPr/>
        <p:txBody>
          <a:bodyPr/>
          <a:lstStyle>
            <a:lvl1pPr>
              <a:defRPr/>
            </a:lvl1pPr>
          </a:lstStyle>
          <a:p>
            <a:pPr>
              <a:defRPr/>
            </a:pPr>
            <a:fld id="{3BA18BDB-DF0E-4B0B-A33B-C70EAD9123FA}" type="slidenum">
              <a:rPr lang="fr-FR"/>
              <a:pPr>
                <a:defRPr/>
              </a:pPr>
              <a:t>‹N°›</a:t>
            </a:fld>
            <a:endParaRPr lang="fr-FR" dirty="0"/>
          </a:p>
        </p:txBody>
      </p:sp>
    </p:spTree>
    <p:extLst>
      <p:ext uri="{BB962C8B-B14F-4D97-AF65-F5344CB8AC3E}">
        <p14:creationId xmlns:p14="http://schemas.microsoft.com/office/powerpoint/2010/main" val="117752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CAD236-289F-4621-A2EF-93A924CACFF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1A95DDC-18E5-48C1-A2D5-9062D13637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D097C2E-9AFF-4D33-BFAD-9885AB773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3">
            <a:extLst>
              <a:ext uri="{FF2B5EF4-FFF2-40B4-BE49-F238E27FC236}">
                <a16:creationId xmlns:a16="http://schemas.microsoft.com/office/drawing/2014/main" id="{926FCDE1-47EB-4A12-B031-A2C885A6E522}"/>
              </a:ext>
            </a:extLst>
          </p:cNvPr>
          <p:cNvSpPr>
            <a:spLocks noGrp="1"/>
          </p:cNvSpPr>
          <p:nvPr>
            <p:ph type="dt" sz="half" idx="10"/>
          </p:nvPr>
        </p:nvSpPr>
        <p:spPr/>
        <p:txBody>
          <a:bodyPr/>
          <a:lstStyle>
            <a:lvl1pPr>
              <a:defRPr/>
            </a:lvl1pPr>
          </a:lstStyle>
          <a:p>
            <a:pPr>
              <a:defRPr/>
            </a:pPr>
            <a:fld id="{7425D5AA-D293-4D1E-A30C-BD1098B38223}" type="datetime1">
              <a:rPr lang="fr-FR"/>
              <a:pPr>
                <a:defRPr/>
              </a:pPr>
              <a:t>03/12/2019</a:t>
            </a:fld>
            <a:endParaRPr lang="fr-FR" dirty="0"/>
          </a:p>
        </p:txBody>
      </p:sp>
      <p:sp>
        <p:nvSpPr>
          <p:cNvPr id="6" name="Espace réservé du pied de page 4">
            <a:extLst>
              <a:ext uri="{FF2B5EF4-FFF2-40B4-BE49-F238E27FC236}">
                <a16:creationId xmlns:a16="http://schemas.microsoft.com/office/drawing/2014/main" id="{95F76A58-DA3B-4EE9-9CBE-2774C7A0422D}"/>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7" name="Espace réservé du numéro de diapositive 5">
            <a:extLst>
              <a:ext uri="{FF2B5EF4-FFF2-40B4-BE49-F238E27FC236}">
                <a16:creationId xmlns:a16="http://schemas.microsoft.com/office/drawing/2014/main" id="{A4C1CC2B-6DBD-416D-8515-77D777E2DD4D}"/>
              </a:ext>
            </a:extLst>
          </p:cNvPr>
          <p:cNvSpPr>
            <a:spLocks noGrp="1"/>
          </p:cNvSpPr>
          <p:nvPr>
            <p:ph type="sldNum" sz="quarter" idx="12"/>
          </p:nvPr>
        </p:nvSpPr>
        <p:spPr/>
        <p:txBody>
          <a:bodyPr/>
          <a:lstStyle>
            <a:lvl1pPr>
              <a:defRPr/>
            </a:lvl1pPr>
          </a:lstStyle>
          <a:p>
            <a:pPr>
              <a:defRPr/>
            </a:pPr>
            <a:fld id="{9EE089B0-0A7F-46BD-949E-56581E1C0D2F}" type="slidenum">
              <a:rPr lang="fr-FR"/>
              <a:pPr>
                <a:defRPr/>
              </a:pPr>
              <a:t>‹N°›</a:t>
            </a:fld>
            <a:endParaRPr lang="fr-FR" dirty="0"/>
          </a:p>
        </p:txBody>
      </p:sp>
    </p:spTree>
    <p:extLst>
      <p:ext uri="{BB962C8B-B14F-4D97-AF65-F5344CB8AC3E}">
        <p14:creationId xmlns:p14="http://schemas.microsoft.com/office/powerpoint/2010/main" val="411454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E43A5-5E0B-447B-A985-C984992DC8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CAC2EA9-395C-4355-8A4E-7C1EECBF76E6}"/>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a:extLst>
              <a:ext uri="{FF2B5EF4-FFF2-40B4-BE49-F238E27FC236}">
                <a16:creationId xmlns:a16="http://schemas.microsoft.com/office/drawing/2014/main" id="{7B913346-9681-4D22-9895-CC91A6069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3">
            <a:extLst>
              <a:ext uri="{FF2B5EF4-FFF2-40B4-BE49-F238E27FC236}">
                <a16:creationId xmlns:a16="http://schemas.microsoft.com/office/drawing/2014/main" id="{B6650F6B-53AB-4D38-86C0-D5A69E5B885A}"/>
              </a:ext>
            </a:extLst>
          </p:cNvPr>
          <p:cNvSpPr>
            <a:spLocks noGrp="1"/>
          </p:cNvSpPr>
          <p:nvPr>
            <p:ph type="dt" sz="half" idx="10"/>
          </p:nvPr>
        </p:nvSpPr>
        <p:spPr/>
        <p:txBody>
          <a:bodyPr/>
          <a:lstStyle>
            <a:lvl1pPr>
              <a:defRPr/>
            </a:lvl1pPr>
          </a:lstStyle>
          <a:p>
            <a:pPr>
              <a:defRPr/>
            </a:pPr>
            <a:fld id="{E6654ED4-DDC1-4E74-BF56-972D5C1DE29F}" type="datetime1">
              <a:rPr lang="fr-FR"/>
              <a:pPr>
                <a:defRPr/>
              </a:pPr>
              <a:t>03/12/2019</a:t>
            </a:fld>
            <a:endParaRPr lang="fr-FR" dirty="0"/>
          </a:p>
        </p:txBody>
      </p:sp>
      <p:sp>
        <p:nvSpPr>
          <p:cNvPr id="6" name="Espace réservé du pied de page 4">
            <a:extLst>
              <a:ext uri="{FF2B5EF4-FFF2-40B4-BE49-F238E27FC236}">
                <a16:creationId xmlns:a16="http://schemas.microsoft.com/office/drawing/2014/main" id="{BF73407D-B303-45B0-BA6F-8DF5064D2713}"/>
              </a:ext>
            </a:extLst>
          </p:cNvPr>
          <p:cNvSpPr>
            <a:spLocks noGrp="1"/>
          </p:cNvSpPr>
          <p:nvPr>
            <p:ph type="ftr" sz="quarter" idx="11"/>
          </p:nvPr>
        </p:nvSpPr>
        <p:spPr/>
        <p:txBody>
          <a:bodyPr/>
          <a:lstStyle>
            <a:lvl1pPr>
              <a:defRPr/>
            </a:lvl1pPr>
          </a:lstStyle>
          <a:p>
            <a:pPr>
              <a:defRPr/>
            </a:pPr>
            <a:r>
              <a:rPr lang="fr-FR"/>
              <a:t>Haies défensives de climat tempéré et tropical - B. Lisan</a:t>
            </a:r>
          </a:p>
        </p:txBody>
      </p:sp>
      <p:sp>
        <p:nvSpPr>
          <p:cNvPr id="7" name="Espace réservé du numéro de diapositive 5">
            <a:extLst>
              <a:ext uri="{FF2B5EF4-FFF2-40B4-BE49-F238E27FC236}">
                <a16:creationId xmlns:a16="http://schemas.microsoft.com/office/drawing/2014/main" id="{458726A0-0E15-4FD7-A61C-03A5FC0E78F7}"/>
              </a:ext>
            </a:extLst>
          </p:cNvPr>
          <p:cNvSpPr>
            <a:spLocks noGrp="1"/>
          </p:cNvSpPr>
          <p:nvPr>
            <p:ph type="sldNum" sz="quarter" idx="12"/>
          </p:nvPr>
        </p:nvSpPr>
        <p:spPr/>
        <p:txBody>
          <a:bodyPr/>
          <a:lstStyle>
            <a:lvl1pPr>
              <a:defRPr/>
            </a:lvl1pPr>
          </a:lstStyle>
          <a:p>
            <a:pPr>
              <a:defRPr/>
            </a:pPr>
            <a:fld id="{915CA216-97DE-47C9-9C44-7C3DE52928BB}" type="slidenum">
              <a:rPr lang="fr-FR"/>
              <a:pPr>
                <a:defRPr/>
              </a:pPr>
              <a:t>‹N°›</a:t>
            </a:fld>
            <a:endParaRPr lang="fr-FR" dirty="0"/>
          </a:p>
        </p:txBody>
      </p:sp>
    </p:spTree>
    <p:extLst>
      <p:ext uri="{BB962C8B-B14F-4D97-AF65-F5344CB8AC3E}">
        <p14:creationId xmlns:p14="http://schemas.microsoft.com/office/powerpoint/2010/main" val="309574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048D6389-BE60-44E7-BA0A-635F60A2F5B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a:extLst>
              <a:ext uri="{FF2B5EF4-FFF2-40B4-BE49-F238E27FC236}">
                <a16:creationId xmlns:a16="http://schemas.microsoft.com/office/drawing/2014/main" id="{B414F7DE-D00E-457D-8572-A0F8DDE5C35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AA87C252-8276-44C0-A75C-3382698E1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473C482-C248-47FA-B312-02B49BB97330}" type="datetime1">
              <a:rPr lang="fr-FR"/>
              <a:pPr>
                <a:defRPr/>
              </a:pPr>
              <a:t>03/12/2019</a:t>
            </a:fld>
            <a:endParaRPr lang="fr-FR" dirty="0"/>
          </a:p>
        </p:txBody>
      </p:sp>
      <p:sp>
        <p:nvSpPr>
          <p:cNvPr id="5" name="Espace réservé du pied de page 4">
            <a:extLst>
              <a:ext uri="{FF2B5EF4-FFF2-40B4-BE49-F238E27FC236}">
                <a16:creationId xmlns:a16="http://schemas.microsoft.com/office/drawing/2014/main" id="{983E5DB9-DB1C-4C19-8D31-ABC32796B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r>
              <a:rPr lang="fr-FR"/>
              <a:t>Haies défensives de climat tempéré et tropical - B. Lisan</a:t>
            </a:r>
          </a:p>
        </p:txBody>
      </p:sp>
      <p:sp>
        <p:nvSpPr>
          <p:cNvPr id="6" name="Espace réservé du numéro de diapositive 5">
            <a:extLst>
              <a:ext uri="{FF2B5EF4-FFF2-40B4-BE49-F238E27FC236}">
                <a16:creationId xmlns:a16="http://schemas.microsoft.com/office/drawing/2014/main" id="{B746438E-3950-4ADA-823E-3A289F56D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F0E2240-9403-4202-BEC3-679B945787C1}"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hyperlink" Target="http://www.plantes-et-jardins.com/cat3/1552" TargetMode="Externa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00.xml.rels><?xml version="1.0" encoding="UTF-8" standalone="yes"?>
<Relationships xmlns="http://schemas.openxmlformats.org/package/2006/relationships"><Relationship Id="rId8" Type="http://schemas.openxmlformats.org/officeDocument/2006/relationships/hyperlink" Target="https://fr.wikipedia.org/wiki/Cameroun" TargetMode="External"/><Relationship Id="rId13" Type="http://schemas.openxmlformats.org/officeDocument/2006/relationships/hyperlink" Target="http://www.iucnredlist.org/details/19892718/0" TargetMode="External"/><Relationship Id="rId18" Type="http://schemas.openxmlformats.org/officeDocument/2006/relationships/image" Target="../media/image569.jpeg"/><Relationship Id="rId26" Type="http://schemas.openxmlformats.org/officeDocument/2006/relationships/image" Target="../media/image77.jpeg"/><Relationship Id="rId3" Type="http://schemas.openxmlformats.org/officeDocument/2006/relationships/hyperlink" Target="https://fr.wikipedia.org/wiki/Babungo_(langue)" TargetMode="External"/><Relationship Id="rId21" Type="http://schemas.openxmlformats.org/officeDocument/2006/relationships/hyperlink" Target="https://fr.wikipedia.org/wiki/Fabaceae" TargetMode="External"/><Relationship Id="rId7" Type="http://schemas.openxmlformats.org/officeDocument/2006/relationships/hyperlink" Target="https://fr.wikipedia.org/wiki/Erythrina_senegalensis#cite_note-4" TargetMode="External"/><Relationship Id="rId12" Type="http://schemas.openxmlformats.org/officeDocument/2006/relationships/hyperlink" Target="https://fr.wikipedia.org/wiki/Erythrina_senegalensis" TargetMode="External"/><Relationship Id="rId17" Type="http://schemas.openxmlformats.org/officeDocument/2006/relationships/image" Target="../media/image568.jpeg"/><Relationship Id="rId25" Type="http://schemas.openxmlformats.org/officeDocument/2006/relationships/image" Target="../media/image68.jpeg"/><Relationship Id="rId2" Type="http://schemas.openxmlformats.org/officeDocument/2006/relationships/image" Target="../media/image67.png"/><Relationship Id="rId16" Type="http://schemas.openxmlformats.org/officeDocument/2006/relationships/image" Target="../media/image567.jpeg"/><Relationship Id="rId20" Type="http://schemas.openxmlformats.org/officeDocument/2006/relationships/image" Target="../media/image571.jpeg"/><Relationship Id="rId1" Type="http://schemas.openxmlformats.org/officeDocument/2006/relationships/slideLayout" Target="../slideLayouts/slideLayout7.xml"/><Relationship Id="rId6" Type="http://schemas.openxmlformats.org/officeDocument/2006/relationships/hyperlink" Target="https://fr.wikipedia.org/wiki/Soudan" TargetMode="External"/><Relationship Id="rId11" Type="http://schemas.openxmlformats.org/officeDocument/2006/relationships/hyperlink" Target="http://fr.hortipedia.com/index.php?title=Zones_de_rusticit%C3%A9_USDA&amp;action=edit&amp;redlink=1" TargetMode="External"/><Relationship Id="rId24" Type="http://schemas.openxmlformats.org/officeDocument/2006/relationships/image" Target="../media/image573.jpeg"/><Relationship Id="rId5" Type="http://schemas.openxmlformats.org/officeDocument/2006/relationships/hyperlink" Target="https://fr.wikipedia.org/wiki/Afrique_de_l'Ouest" TargetMode="External"/><Relationship Id="rId15" Type="http://schemas.openxmlformats.org/officeDocument/2006/relationships/hyperlink" Target="http://powo.science.kew.org/taxon/urn:lsid:ipni.org:names:494578-1" TargetMode="External"/><Relationship Id="rId23" Type="http://schemas.openxmlformats.org/officeDocument/2006/relationships/image" Target="../media/image572.jpeg"/><Relationship Id="rId10" Type="http://schemas.openxmlformats.org/officeDocument/2006/relationships/hyperlink" Target="https://fr.wikipedia.org/wiki/Alterne" TargetMode="External"/><Relationship Id="rId19" Type="http://schemas.openxmlformats.org/officeDocument/2006/relationships/image" Target="../media/image570.jpeg"/><Relationship Id="rId4" Type="http://schemas.openxmlformats.org/officeDocument/2006/relationships/hyperlink" Target="https://fr.wikipedia.org/wiki/Erythrina_senegalensis#cite_note-2" TargetMode="External"/><Relationship Id="rId9" Type="http://schemas.openxmlformats.org/officeDocument/2006/relationships/hyperlink" Target="https://fr.wikipedia.org/wiki/Tchad" TargetMode="External"/><Relationship Id="rId14" Type="http://schemas.openxmlformats.org/officeDocument/2006/relationships/hyperlink" Target="http://tropical.theferns.info/viewtropical.php?id=Erythrina+senegalensis" TargetMode="External"/><Relationship Id="rId22" Type="http://schemas.openxmlformats.org/officeDocument/2006/relationships/image" Target="../media/image79.jpeg"/></Relationships>
</file>

<file path=ppt/slides/_rels/slide101.xml.rels><?xml version="1.0" encoding="UTF-8" standalone="yes"?>
<Relationships xmlns="http://schemas.openxmlformats.org/package/2006/relationships"><Relationship Id="rId8" Type="http://schemas.openxmlformats.org/officeDocument/2006/relationships/hyperlink" Target="https://fr.wikipedia.org/wiki/Caudex" TargetMode="External"/><Relationship Id="rId13" Type="http://schemas.openxmlformats.org/officeDocument/2006/relationships/hyperlink" Target="https://fr.wikipedia.org/wiki/Sol_(p%C3%A9dologie)" TargetMode="External"/><Relationship Id="rId18" Type="http://schemas.openxmlformats.org/officeDocument/2006/relationships/image" Target="../media/image68.jpeg"/><Relationship Id="rId26" Type="http://schemas.openxmlformats.org/officeDocument/2006/relationships/image" Target="../media/image580.jpeg"/><Relationship Id="rId3" Type="http://schemas.openxmlformats.org/officeDocument/2006/relationships/image" Target="../media/image67.png"/><Relationship Id="rId21" Type="http://schemas.openxmlformats.org/officeDocument/2006/relationships/image" Target="../media/image576.png"/><Relationship Id="rId7" Type="http://schemas.openxmlformats.org/officeDocument/2006/relationships/hyperlink" Target="https://fr.wikipedia.org/wiki/Huile_de_jatropha" TargetMode="External"/><Relationship Id="rId12" Type="http://schemas.openxmlformats.org/officeDocument/2006/relationships/hyperlink" Target="https://fr.wikipedia.org/wiki/Cultivar" TargetMode="External"/><Relationship Id="rId17" Type="http://schemas.openxmlformats.org/officeDocument/2006/relationships/hyperlink" Target="https://fr.wikipedia.org/wiki/Jatropha_curcas" TargetMode="External"/><Relationship Id="rId25" Type="http://schemas.openxmlformats.org/officeDocument/2006/relationships/image" Target="../media/image77.jpeg"/><Relationship Id="rId2" Type="http://schemas.openxmlformats.org/officeDocument/2006/relationships/hyperlink" Target="https://fr.wikipedia.org/wiki/Euphorbiaceae" TargetMode="External"/><Relationship Id="rId16" Type="http://schemas.openxmlformats.org/officeDocument/2006/relationships/hyperlink" Target="https://fr.wikipedia.org/w/index.php?title=Molluscide&amp;action=edit&amp;redlink=1" TargetMode="External"/><Relationship Id="rId20" Type="http://schemas.openxmlformats.org/officeDocument/2006/relationships/image" Target="../media/image575.jpeg"/><Relationship Id="rId1" Type="http://schemas.openxmlformats.org/officeDocument/2006/relationships/slideLayout" Target="../slideLayouts/slideLayout7.xml"/><Relationship Id="rId6" Type="http://schemas.openxmlformats.org/officeDocument/2006/relationships/hyperlink" Target="https://fr.wikipedia.org/wiki/Climat_tropical" TargetMode="External"/><Relationship Id="rId11" Type="http://schemas.openxmlformats.org/officeDocument/2006/relationships/hyperlink" Target="https://fr.wikipedia.org/wiki/Fongicide" TargetMode="External"/><Relationship Id="rId24" Type="http://schemas.openxmlformats.org/officeDocument/2006/relationships/image" Target="../media/image579.jpeg"/><Relationship Id="rId5" Type="http://schemas.openxmlformats.org/officeDocument/2006/relationships/hyperlink" Target="https://fr.wikipedia.org/wiki/Plante_succulente" TargetMode="External"/><Relationship Id="rId15" Type="http://schemas.openxmlformats.org/officeDocument/2006/relationships/hyperlink" Target="https://fr.wikipedia.org/wiki/Bouture" TargetMode="External"/><Relationship Id="rId23" Type="http://schemas.openxmlformats.org/officeDocument/2006/relationships/image" Target="../media/image578.jpeg"/><Relationship Id="rId10" Type="http://schemas.openxmlformats.org/officeDocument/2006/relationships/hyperlink" Target="https://fr.wikipedia.org/wiki/Insecticide" TargetMode="External"/><Relationship Id="rId19" Type="http://schemas.openxmlformats.org/officeDocument/2006/relationships/image" Target="../media/image574.jpeg"/><Relationship Id="rId4" Type="http://schemas.openxmlformats.org/officeDocument/2006/relationships/image" Target="../media/image71.jpeg"/><Relationship Id="rId9" Type="http://schemas.openxmlformats.org/officeDocument/2006/relationships/hyperlink" Target="https://fr.wikipedia.org/wiki/S%C3%A9cheresse" TargetMode="External"/><Relationship Id="rId14" Type="http://schemas.openxmlformats.org/officeDocument/2006/relationships/hyperlink" Target="https://fr.wikipedia.org/wiki/Semis_(agriculture)" TargetMode="External"/><Relationship Id="rId22" Type="http://schemas.openxmlformats.org/officeDocument/2006/relationships/image" Target="../media/image577.png"/></Relationships>
</file>

<file path=ppt/slides/_rels/slide102.xml.rels><?xml version="1.0" encoding="UTF-8" standalone="yes"?>
<Relationships xmlns="http://schemas.openxmlformats.org/package/2006/relationships"><Relationship Id="rId8" Type="http://schemas.openxmlformats.org/officeDocument/2006/relationships/image" Target="../media/image581.jpeg"/><Relationship Id="rId13" Type="http://schemas.openxmlformats.org/officeDocument/2006/relationships/image" Target="../media/image586.jpeg"/><Relationship Id="rId3" Type="http://schemas.openxmlformats.org/officeDocument/2006/relationships/image" Target="../media/image67.png"/><Relationship Id="rId7" Type="http://schemas.openxmlformats.org/officeDocument/2006/relationships/image" Target="../media/image68.jpeg"/><Relationship Id="rId12" Type="http://schemas.openxmlformats.org/officeDocument/2006/relationships/image" Target="../media/image585.jpeg"/><Relationship Id="rId2" Type="http://schemas.openxmlformats.org/officeDocument/2006/relationships/hyperlink" Target="https://fr.wikipedia.org/wiki/Euphorbiaceae" TargetMode="External"/><Relationship Id="rId16"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584.jpeg"/><Relationship Id="rId5" Type="http://schemas.openxmlformats.org/officeDocument/2006/relationships/hyperlink" Target="https://en.wikipedia.org/wiki/Euphorbia_balsamifera" TargetMode="External"/><Relationship Id="rId15" Type="http://schemas.openxmlformats.org/officeDocument/2006/relationships/image" Target="../media/image588.jpeg"/><Relationship Id="rId10" Type="http://schemas.openxmlformats.org/officeDocument/2006/relationships/image" Target="../media/image583.jpeg"/><Relationship Id="rId4" Type="http://schemas.openxmlformats.org/officeDocument/2006/relationships/hyperlink" Target="https://fr.wikipedia.org/wiki/Euphorbia_balsamifera" TargetMode="External"/><Relationship Id="rId9" Type="http://schemas.openxmlformats.org/officeDocument/2006/relationships/image" Target="../media/image582.jpeg"/><Relationship Id="rId14" Type="http://schemas.openxmlformats.org/officeDocument/2006/relationships/image" Target="../media/image587.jpeg"/></Relationships>
</file>

<file path=ppt/slides/_rels/slide103.xml.rels><?xml version="1.0" encoding="UTF-8" standalone="yes"?>
<Relationships xmlns="http://schemas.openxmlformats.org/package/2006/relationships"><Relationship Id="rId8" Type="http://schemas.openxmlformats.org/officeDocument/2006/relationships/image" Target="../media/image591.jpeg"/><Relationship Id="rId13" Type="http://schemas.openxmlformats.org/officeDocument/2006/relationships/image" Target="../media/image68.jpeg"/><Relationship Id="rId3" Type="http://schemas.openxmlformats.org/officeDocument/2006/relationships/hyperlink" Target="https://fr.wikipedia.org/wiki/Afrique_tropicale" TargetMode="External"/><Relationship Id="rId7" Type="http://schemas.openxmlformats.org/officeDocument/2006/relationships/image" Target="../media/image590.jpeg"/><Relationship Id="rId12" Type="http://schemas.openxmlformats.org/officeDocument/2006/relationships/image" Target="../media/image595.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89.jpeg"/><Relationship Id="rId11" Type="http://schemas.openxmlformats.org/officeDocument/2006/relationships/image" Target="../media/image594.jpeg"/><Relationship Id="rId5" Type="http://schemas.openxmlformats.org/officeDocument/2006/relationships/hyperlink" Target="http://uses.plantnet-project.org/fr/Dichrostachys_cinerea_(PROTA)" TargetMode="External"/><Relationship Id="rId15" Type="http://schemas.openxmlformats.org/officeDocument/2006/relationships/hyperlink" Target="https://fr.wikipedia.org/wiki/Fabaceae" TargetMode="External"/><Relationship Id="rId10" Type="http://schemas.openxmlformats.org/officeDocument/2006/relationships/image" Target="../media/image593.jpeg"/><Relationship Id="rId4" Type="http://schemas.openxmlformats.org/officeDocument/2006/relationships/hyperlink" Target="https://fr.wikipedia.org/wiki/Dichrostachys_cinerea" TargetMode="External"/><Relationship Id="rId9" Type="http://schemas.openxmlformats.org/officeDocument/2006/relationships/image" Target="../media/image592.jpeg"/><Relationship Id="rId14" Type="http://schemas.openxmlformats.org/officeDocument/2006/relationships/image" Target="../media/image77.jpeg"/></Relationships>
</file>

<file path=ppt/slides/_rels/slide104.xml.rels><?xml version="1.0" encoding="UTF-8" standalone="yes"?>
<Relationships xmlns="http://schemas.openxmlformats.org/package/2006/relationships"><Relationship Id="rId8" Type="http://schemas.openxmlformats.org/officeDocument/2006/relationships/hyperlink" Target="https://en.wikipedia.org/wiki/Dysentery" TargetMode="External"/><Relationship Id="rId13" Type="http://schemas.openxmlformats.org/officeDocument/2006/relationships/hyperlink" Target="http://agritrop.cirad.fr/518853/1/document_518853.pdf" TargetMode="External"/><Relationship Id="rId18" Type="http://schemas.openxmlformats.org/officeDocument/2006/relationships/image" Target="../media/image597.jpeg"/><Relationship Id="rId26" Type="http://schemas.openxmlformats.org/officeDocument/2006/relationships/image" Target="../media/image605.jpeg"/><Relationship Id="rId3" Type="http://schemas.openxmlformats.org/officeDocument/2006/relationships/hyperlink" Target="https://en.wikipedia.org/wiki/Fabaceae" TargetMode="External"/><Relationship Id="rId21" Type="http://schemas.openxmlformats.org/officeDocument/2006/relationships/image" Target="../media/image600.jpeg"/><Relationship Id="rId7" Type="http://schemas.openxmlformats.org/officeDocument/2006/relationships/hyperlink" Target="https://en.wikipedia.org/wiki/Tuberculosis" TargetMode="External"/><Relationship Id="rId12" Type="http://schemas.openxmlformats.org/officeDocument/2006/relationships/hyperlink" Target="https://en.wikipedia.org/wiki/Haematoxylum_brasiletto" TargetMode="External"/><Relationship Id="rId17" Type="http://schemas.openxmlformats.org/officeDocument/2006/relationships/image" Target="../media/image596.jpeg"/><Relationship Id="rId25" Type="http://schemas.openxmlformats.org/officeDocument/2006/relationships/image" Target="../media/image604.jpeg"/><Relationship Id="rId2" Type="http://schemas.openxmlformats.org/officeDocument/2006/relationships/hyperlink" Target="https://en.wikipedia.org/wiki/Legume" TargetMode="External"/><Relationship Id="rId16" Type="http://schemas.openxmlformats.org/officeDocument/2006/relationships/hyperlink" Target="http://www.cabi.org/isc/datasheet/26332" TargetMode="External"/><Relationship Id="rId20" Type="http://schemas.openxmlformats.org/officeDocument/2006/relationships/image" Target="../media/image599.jpeg"/><Relationship Id="rId29"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hyperlink" Target="https://en.wikipedia.org/wiki/Bow_(music)" TargetMode="External"/><Relationship Id="rId11" Type="http://schemas.openxmlformats.org/officeDocument/2006/relationships/hyperlink" Target="https://en.wikipedia.org/wiki/Bioflavonoid" TargetMode="External"/><Relationship Id="rId24" Type="http://schemas.openxmlformats.org/officeDocument/2006/relationships/image" Target="../media/image603.jpeg"/><Relationship Id="rId5" Type="http://schemas.openxmlformats.org/officeDocument/2006/relationships/hyperlink" Target="https://en.wikipedia.org/wiki/Caesalpinioideae" TargetMode="External"/><Relationship Id="rId15" Type="http://schemas.openxmlformats.org/officeDocument/2006/relationships/hyperlink" Target="https://www.ncbi.nlm.nih.gov/pmc/articles/PMC4698691/" TargetMode="External"/><Relationship Id="rId23" Type="http://schemas.openxmlformats.org/officeDocument/2006/relationships/image" Target="../media/image602.jpeg"/><Relationship Id="rId28" Type="http://schemas.openxmlformats.org/officeDocument/2006/relationships/image" Target="../media/image77.jpeg"/><Relationship Id="rId10" Type="http://schemas.openxmlformats.org/officeDocument/2006/relationships/hyperlink" Target="https://en.wikipedia.org/wiki/Hematein" TargetMode="External"/><Relationship Id="rId19" Type="http://schemas.openxmlformats.org/officeDocument/2006/relationships/image" Target="../media/image598.jpeg"/><Relationship Id="rId4" Type="http://schemas.openxmlformats.org/officeDocument/2006/relationships/image" Target="../media/image67.png"/><Relationship Id="rId9" Type="http://schemas.openxmlformats.org/officeDocument/2006/relationships/hyperlink" Target="https://en.wikipedia.org/wiki/Hematoxylin" TargetMode="External"/><Relationship Id="rId14" Type="http://schemas.openxmlformats.org/officeDocument/2006/relationships/hyperlink" Target="https://es.wikipedia.org/wiki/Haematoxylum_brasiletto" TargetMode="External"/><Relationship Id="rId22" Type="http://schemas.openxmlformats.org/officeDocument/2006/relationships/image" Target="../media/image601.jpeg"/><Relationship Id="rId27" Type="http://schemas.openxmlformats.org/officeDocument/2006/relationships/image" Target="../media/image606.jpeg"/></Relationships>
</file>

<file path=ppt/slides/_rels/slide105.xml.rels><?xml version="1.0" encoding="UTF-8" standalone="yes"?>
<Relationships xmlns="http://schemas.openxmlformats.org/package/2006/relationships"><Relationship Id="rId8" Type="http://schemas.openxmlformats.org/officeDocument/2006/relationships/image" Target="../media/image608.jpeg"/><Relationship Id="rId13" Type="http://schemas.openxmlformats.org/officeDocument/2006/relationships/hyperlink" Target="https://fr.wikipedia.org/wiki/H%C3%A9matoxyline" TargetMode="External"/><Relationship Id="rId18" Type="http://schemas.openxmlformats.org/officeDocument/2006/relationships/image" Target="../media/image610.jpeg"/><Relationship Id="rId3" Type="http://schemas.openxmlformats.org/officeDocument/2006/relationships/image" Target="../media/image77.jpeg"/><Relationship Id="rId7" Type="http://schemas.openxmlformats.org/officeDocument/2006/relationships/image" Target="../media/image607.jpeg"/><Relationship Id="rId12" Type="http://schemas.openxmlformats.org/officeDocument/2006/relationships/hyperlink" Target="https://fr.wikipedia.org/wiki/Bois" TargetMode="External"/><Relationship Id="rId17" Type="http://schemas.openxmlformats.org/officeDocument/2006/relationships/hyperlink" Target="https://www.prota4u.org/database/protav8.asp?fr=1&amp;g=pe&amp;p=Haematoxylum+campechianum+L" TargetMode="External"/><Relationship Id="rId2" Type="http://schemas.openxmlformats.org/officeDocument/2006/relationships/image" Target="../media/image67.png"/><Relationship Id="rId16" Type="http://schemas.openxmlformats.org/officeDocument/2006/relationships/hyperlink" Target="https://en.wikipedia.org/wiki/Haematoxylum_campechianum" TargetMode="External"/><Relationship Id="rId1" Type="http://schemas.openxmlformats.org/officeDocument/2006/relationships/slideLayout" Target="../slideLayouts/slideLayout7.xml"/><Relationship Id="rId6" Type="http://schemas.openxmlformats.org/officeDocument/2006/relationships/hyperlink" Target="https://en.wikipedia.org/wiki/Fabaceae" TargetMode="External"/><Relationship Id="rId11" Type="http://schemas.openxmlformats.org/officeDocument/2006/relationships/hyperlink" Target="https://fr.wikipedia.org/wiki/Arbre" TargetMode="External"/><Relationship Id="rId5" Type="http://schemas.openxmlformats.org/officeDocument/2006/relationships/hyperlink" Target="https://en.wikipedia.org/wiki/Legume" TargetMode="External"/><Relationship Id="rId15" Type="http://schemas.openxmlformats.org/officeDocument/2006/relationships/hyperlink" Target="https://fr.wikipedia.org/wiki/Camp%C3%AAche_(arbre)" TargetMode="External"/><Relationship Id="rId10" Type="http://schemas.openxmlformats.org/officeDocument/2006/relationships/image" Target="../media/image609.jpeg"/><Relationship Id="rId19" Type="http://schemas.openxmlformats.org/officeDocument/2006/relationships/image" Target="../media/image611.png"/><Relationship Id="rId4" Type="http://schemas.openxmlformats.org/officeDocument/2006/relationships/image" Target="../media/image68.jpeg"/><Relationship Id="rId9" Type="http://schemas.openxmlformats.org/officeDocument/2006/relationships/hyperlink" Target="http://www.maya-ethnobotany.org/neo-tropical-flower-photography-dslr-ring-flash-evaluation-reviews/what-is-palo-de-campeche-logwood-palo-de-tinto-haematoxylum-campechianum-uses-dye.php" TargetMode="External"/><Relationship Id="rId14" Type="http://schemas.openxmlformats.org/officeDocument/2006/relationships/hyperlink" Target="https://fr.wikipedia.org/wiki/Charbon_de_bois"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s://fr.wikipedia.org/wiki/Inflorescence" TargetMode="External"/><Relationship Id="rId13" Type="http://schemas.openxmlformats.org/officeDocument/2006/relationships/hyperlink" Target="https://fr.wikipedia.org/wiki/Fruit_(botanique)" TargetMode="External"/><Relationship Id="rId18" Type="http://schemas.openxmlformats.org/officeDocument/2006/relationships/image" Target="../media/image615.jpeg"/><Relationship Id="rId3" Type="http://schemas.openxmlformats.org/officeDocument/2006/relationships/image" Target="../media/image77.jpeg"/><Relationship Id="rId21" Type="http://schemas.openxmlformats.org/officeDocument/2006/relationships/image" Target="../media/image618.jpeg"/><Relationship Id="rId7" Type="http://schemas.openxmlformats.org/officeDocument/2006/relationships/hyperlink" Target="https://fr.wikipedia.org/wiki/Feuille" TargetMode="External"/><Relationship Id="rId12" Type="http://schemas.openxmlformats.org/officeDocument/2006/relationships/hyperlink" Target="https://fr.wikipedia.org/wiki/Automne" TargetMode="External"/><Relationship Id="rId17" Type="http://schemas.openxmlformats.org/officeDocument/2006/relationships/image" Target="../media/image614.jpeg"/><Relationship Id="rId25" Type="http://schemas.openxmlformats.org/officeDocument/2006/relationships/image" Target="../media/image71.jpeg"/><Relationship Id="rId2" Type="http://schemas.openxmlformats.org/officeDocument/2006/relationships/image" Target="../media/image67.png"/><Relationship Id="rId16" Type="http://schemas.openxmlformats.org/officeDocument/2006/relationships/image" Target="../media/image613.jpeg"/><Relationship Id="rId20" Type="http://schemas.openxmlformats.org/officeDocument/2006/relationships/image" Target="../media/image617.jpeg"/><Relationship Id="rId1" Type="http://schemas.openxmlformats.org/officeDocument/2006/relationships/slideLayout" Target="../slideLayouts/slideLayout7.xml"/><Relationship Id="rId6" Type="http://schemas.openxmlformats.org/officeDocument/2006/relationships/hyperlink" Target="https://fr.wikipedia.org/wiki/Verbenaceae" TargetMode="External"/><Relationship Id="rId11" Type="http://schemas.openxmlformats.org/officeDocument/2006/relationships/hyperlink" Target="https://fr.wikipedia.org/wiki/Printemps" TargetMode="External"/><Relationship Id="rId24" Type="http://schemas.openxmlformats.org/officeDocument/2006/relationships/image" Target="../media/image621.jpeg"/><Relationship Id="rId5" Type="http://schemas.openxmlformats.org/officeDocument/2006/relationships/hyperlink" Target="https://fr.wikipedia.org/wiki/Famille_(biologie)" TargetMode="External"/><Relationship Id="rId15" Type="http://schemas.openxmlformats.org/officeDocument/2006/relationships/image" Target="../media/image612.jpeg"/><Relationship Id="rId23" Type="http://schemas.openxmlformats.org/officeDocument/2006/relationships/image" Target="../media/image620.jpeg"/><Relationship Id="rId10" Type="http://schemas.openxmlformats.org/officeDocument/2006/relationships/hyperlink" Target="https://fr.wikipedia.org/wiki/Floraison" TargetMode="External"/><Relationship Id="rId19" Type="http://schemas.openxmlformats.org/officeDocument/2006/relationships/image" Target="../media/image616.jpeg"/><Relationship Id="rId4" Type="http://schemas.openxmlformats.org/officeDocument/2006/relationships/image" Target="../media/image68.jpeg"/><Relationship Id="rId9" Type="http://schemas.openxmlformats.org/officeDocument/2006/relationships/hyperlink" Target="https://fr.wikipedia.org/wiki/Panicule" TargetMode="External"/><Relationship Id="rId14" Type="http://schemas.openxmlformats.org/officeDocument/2006/relationships/hyperlink" Target="https://fr.wikipedia.org/wiki/Lantana_camara" TargetMode="External"/><Relationship Id="rId22" Type="http://schemas.openxmlformats.org/officeDocument/2006/relationships/image" Target="../media/image619.jpeg"/></Relationships>
</file>

<file path=ppt/slides/_rels/slide107.xml.rels><?xml version="1.0" encoding="UTF-8" standalone="yes"?>
<Relationships xmlns="http://schemas.openxmlformats.org/package/2006/relationships"><Relationship Id="rId8" Type="http://schemas.openxmlformats.org/officeDocument/2006/relationships/hyperlink" Target="https://fr.wikipedia.org/wiki/Plante_envahissante" TargetMode="External"/><Relationship Id="rId13" Type="http://schemas.openxmlformats.org/officeDocument/2006/relationships/hyperlink" Target="http://nature.jardin.free.fr/1102/cb_Miscanthus_sinensis.html" TargetMode="External"/><Relationship Id="rId18" Type="http://schemas.openxmlformats.org/officeDocument/2006/relationships/image" Target="../media/image624.jpeg"/><Relationship Id="rId3" Type="http://schemas.openxmlformats.org/officeDocument/2006/relationships/hyperlink" Target="https://fr.wikipedia.org/wiki/Famille_(biologie)" TargetMode="External"/><Relationship Id="rId21" Type="http://schemas.openxmlformats.org/officeDocument/2006/relationships/image" Target="../media/image627.jpeg"/><Relationship Id="rId7" Type="http://schemas.openxmlformats.org/officeDocument/2006/relationships/hyperlink" Target="https://fr.wikipedia.org/wiki/Gramin%C3%A9e_ornementale" TargetMode="External"/><Relationship Id="rId12" Type="http://schemas.openxmlformats.org/officeDocument/2006/relationships/hyperlink" Target="https://fr.wikipedia.org/wiki/Miscanthus_sinensis" TargetMode="External"/><Relationship Id="rId17" Type="http://schemas.openxmlformats.org/officeDocument/2006/relationships/image" Target="../media/image87.jpeg"/><Relationship Id="rId2" Type="http://schemas.openxmlformats.org/officeDocument/2006/relationships/hyperlink" Target="https://fr.wikipedia.org/wiki/%C3%89l%C3%A9phant" TargetMode="External"/><Relationship Id="rId16" Type="http://schemas.openxmlformats.org/officeDocument/2006/relationships/image" Target="../media/image623.jpeg"/><Relationship Id="rId20" Type="http://schemas.openxmlformats.org/officeDocument/2006/relationships/image" Target="../media/image626.jpeg"/><Relationship Id="rId1" Type="http://schemas.openxmlformats.org/officeDocument/2006/relationships/slideLayout" Target="../slideLayouts/slideLayout7.xml"/><Relationship Id="rId6" Type="http://schemas.openxmlformats.org/officeDocument/2006/relationships/hyperlink" Target="https://fr.wikipedia.org/wiki/Plante_vivace" TargetMode="External"/><Relationship Id="rId11" Type="http://schemas.openxmlformats.org/officeDocument/2006/relationships/hyperlink" Target="https://en.wikipedia.org/wiki/Bioenergy" TargetMode="External"/><Relationship Id="rId5" Type="http://schemas.openxmlformats.org/officeDocument/2006/relationships/hyperlink" Target="https://fr.wikipedia.org/wiki/Plante_herbac%C3%A9e" TargetMode="External"/><Relationship Id="rId15" Type="http://schemas.openxmlformats.org/officeDocument/2006/relationships/image" Target="../media/image622.jpeg"/><Relationship Id="rId23" Type="http://schemas.openxmlformats.org/officeDocument/2006/relationships/image" Target="../media/image68.jpeg"/><Relationship Id="rId10" Type="http://schemas.openxmlformats.org/officeDocument/2006/relationships/hyperlink" Target="https://fr.wikipedia.org/wiki/Paillis" TargetMode="External"/><Relationship Id="rId19" Type="http://schemas.openxmlformats.org/officeDocument/2006/relationships/image" Target="../media/image625.jpeg"/><Relationship Id="rId4" Type="http://schemas.openxmlformats.org/officeDocument/2006/relationships/hyperlink" Target="https://fr.wikipedia.org/wiki/Poaceae" TargetMode="External"/><Relationship Id="rId9" Type="http://schemas.openxmlformats.org/officeDocument/2006/relationships/hyperlink" Target="https://fr.wikipedia.org/wiki/Cultivar" TargetMode="External"/><Relationship Id="rId14" Type="http://schemas.openxmlformats.org/officeDocument/2006/relationships/hyperlink" Target="https://en.wikipedia.org/wiki/Miscanthus_sinensis" TargetMode="External"/><Relationship Id="rId22" Type="http://schemas.openxmlformats.org/officeDocument/2006/relationships/image" Target="../media/image628.jpeg"/></Relationships>
</file>

<file path=ppt/slides/_rels/slide108.xml.rels><?xml version="1.0" encoding="UTF-8" standalone="yes"?>
<Relationships xmlns="http://schemas.openxmlformats.org/package/2006/relationships"><Relationship Id="rId8" Type="http://schemas.openxmlformats.org/officeDocument/2006/relationships/hyperlink" Target="https://fr.wikipedia.org/wiki/Am%C3%A9rique_du_Sud" TargetMode="External"/><Relationship Id="rId13" Type="http://schemas.openxmlformats.org/officeDocument/2006/relationships/hyperlink" Target="https://fr.wikipedia.org/wiki/Herbe_de_la_pampa" TargetMode="External"/><Relationship Id="rId18" Type="http://schemas.openxmlformats.org/officeDocument/2006/relationships/image" Target="../media/image631.jpeg"/><Relationship Id="rId26" Type="http://schemas.openxmlformats.org/officeDocument/2006/relationships/image" Target="../media/image69.jpeg"/><Relationship Id="rId3" Type="http://schemas.openxmlformats.org/officeDocument/2006/relationships/hyperlink" Target="https://fr.wikipedia.org/wiki/Poaceae" TargetMode="External"/><Relationship Id="rId21" Type="http://schemas.openxmlformats.org/officeDocument/2006/relationships/image" Target="../media/image634.jpeg"/><Relationship Id="rId7" Type="http://schemas.openxmlformats.org/officeDocument/2006/relationships/hyperlink" Target="https://fr.wikipedia.org/wiki/Plante_vivace" TargetMode="External"/><Relationship Id="rId12" Type="http://schemas.openxmlformats.org/officeDocument/2006/relationships/hyperlink" Target="https://fr.wikipedia.org/wiki/Panicule" TargetMode="External"/><Relationship Id="rId17" Type="http://schemas.openxmlformats.org/officeDocument/2006/relationships/image" Target="../media/image630.jpeg"/><Relationship Id="rId25" Type="http://schemas.openxmlformats.org/officeDocument/2006/relationships/image" Target="../media/image68.jpeg"/><Relationship Id="rId2" Type="http://schemas.openxmlformats.org/officeDocument/2006/relationships/hyperlink" Target="https://fr.wikipedia.org/wiki/Famille_(biologie)" TargetMode="External"/><Relationship Id="rId16" Type="http://schemas.openxmlformats.org/officeDocument/2006/relationships/image" Target="../media/image629.jpeg"/><Relationship Id="rId20" Type="http://schemas.openxmlformats.org/officeDocument/2006/relationships/image" Target="../media/image633.jpeg"/><Relationship Id="rId1" Type="http://schemas.openxmlformats.org/officeDocument/2006/relationships/slideLayout" Target="../slideLayouts/slideLayout7.xml"/><Relationship Id="rId6" Type="http://schemas.openxmlformats.org/officeDocument/2006/relationships/hyperlink" Target="https://fr.wikipedia.org/wiki/Dio%C3%AFque" TargetMode="External"/><Relationship Id="rId11" Type="http://schemas.openxmlformats.org/officeDocument/2006/relationships/hyperlink" Target="https://fr.wikipedia.org/wiki/Fleur" TargetMode="External"/><Relationship Id="rId24" Type="http://schemas.openxmlformats.org/officeDocument/2006/relationships/image" Target="../media/image637.jpeg"/><Relationship Id="rId5" Type="http://schemas.openxmlformats.org/officeDocument/2006/relationships/hyperlink" Target="https://fr.wikipedia.org/wiki/Plante_herbac%C3%A9e" TargetMode="External"/><Relationship Id="rId15" Type="http://schemas.openxmlformats.org/officeDocument/2006/relationships/hyperlink" Target="https://en.wikipedia.org/wiki/Cortaderia_selloana" TargetMode="External"/><Relationship Id="rId23" Type="http://schemas.openxmlformats.org/officeDocument/2006/relationships/image" Target="../media/image636.png"/><Relationship Id="rId10" Type="http://schemas.openxmlformats.org/officeDocument/2006/relationships/hyperlink" Target="https://en.wikipedia.org/wiki/Invasive_species" TargetMode="External"/><Relationship Id="rId19" Type="http://schemas.openxmlformats.org/officeDocument/2006/relationships/image" Target="../media/image632.jpeg"/><Relationship Id="rId4" Type="http://schemas.openxmlformats.org/officeDocument/2006/relationships/image" Target="../media/image87.jpeg"/><Relationship Id="rId9" Type="http://schemas.openxmlformats.org/officeDocument/2006/relationships/hyperlink" Target="https://fr.wikipedia.org/wiki/Gramin%C3%A9e_ornementale" TargetMode="External"/><Relationship Id="rId14" Type="http://schemas.openxmlformats.org/officeDocument/2006/relationships/hyperlink" Target="http://nature.jardin.free.fr/vivace/ft_herbepampas.html" TargetMode="External"/><Relationship Id="rId22" Type="http://schemas.openxmlformats.org/officeDocument/2006/relationships/image" Target="../media/image635.jpeg"/></Relationships>
</file>

<file path=ppt/slides/_rels/slide109.xml.rels><?xml version="1.0" encoding="UTF-8" standalone="yes"?>
<Relationships xmlns="http://schemas.openxmlformats.org/package/2006/relationships"><Relationship Id="rId8" Type="http://schemas.openxmlformats.org/officeDocument/2006/relationships/hyperlink" Target="https://fr.wikipedia.org/wiki/%C3%8Ele_du_Nord" TargetMode="External"/><Relationship Id="rId13" Type="http://schemas.openxmlformats.org/officeDocument/2006/relationships/hyperlink" Target="https://en.wikipedia.org/wiki/Polyneuropathy" TargetMode="External"/><Relationship Id="rId18" Type="http://schemas.openxmlformats.org/officeDocument/2006/relationships/hyperlink" Target="https://en.wikipedia.org/wiki/Histamine" TargetMode="External"/><Relationship Id="rId26" Type="http://schemas.openxmlformats.org/officeDocument/2006/relationships/image" Target="../media/image643.jpeg"/><Relationship Id="rId3" Type="http://schemas.openxmlformats.org/officeDocument/2006/relationships/hyperlink" Target="https://fr.wikipedia.org/wiki/Urticaceae" TargetMode="External"/><Relationship Id="rId21" Type="http://schemas.openxmlformats.org/officeDocument/2006/relationships/image" Target="../media/image638.jpeg"/><Relationship Id="rId7" Type="http://schemas.openxmlformats.org/officeDocument/2006/relationships/hyperlink" Target="https://fr.wikipedia.org/wiki/Nouvelle-Z%C3%A9lande" TargetMode="External"/><Relationship Id="rId12" Type="http://schemas.openxmlformats.org/officeDocument/2006/relationships/hyperlink" Target="https://fr.wikipedia.org/wiki/S%C3%A9rotonine" TargetMode="External"/><Relationship Id="rId17" Type="http://schemas.openxmlformats.org/officeDocument/2006/relationships/hyperlink" Target="https://en.wikipedia.org/w/index.php?title=Triffydin&amp;action=edit&amp;redlink=1" TargetMode="External"/><Relationship Id="rId25" Type="http://schemas.openxmlformats.org/officeDocument/2006/relationships/image" Target="../media/image642.jpeg"/><Relationship Id="rId2" Type="http://schemas.openxmlformats.org/officeDocument/2006/relationships/hyperlink" Target="https://fr.wikipedia.org/wiki/Famille_(biologie)" TargetMode="External"/><Relationship Id="rId16" Type="http://schemas.openxmlformats.org/officeDocument/2006/relationships/hyperlink" Target="https://en.wikipedia.org/wiki/Urtica_ferox" TargetMode="External"/><Relationship Id="rId20" Type="http://schemas.openxmlformats.org/officeDocument/2006/relationships/hyperlink" Target="https://en.wikipedia.org/wiki/Acetylcholine" TargetMode="External"/><Relationship Id="rId29" Type="http://schemas.openxmlformats.org/officeDocument/2006/relationships/image" Target="../media/image646.jpeg"/><Relationship Id="rId1" Type="http://schemas.openxmlformats.org/officeDocument/2006/relationships/slideLayout" Target="../slideLayouts/slideLayout7.xml"/><Relationship Id="rId6" Type="http://schemas.openxmlformats.org/officeDocument/2006/relationships/hyperlink" Target="https://en.wikipedia.org/wiki/Endemic_(ecology)" TargetMode="External"/><Relationship Id="rId11" Type="http://schemas.openxmlformats.org/officeDocument/2006/relationships/hyperlink" Target="https://fr.wikipedia.org/wiki/Histamine" TargetMode="External"/><Relationship Id="rId24" Type="http://schemas.openxmlformats.org/officeDocument/2006/relationships/image" Target="../media/image641.jpeg"/><Relationship Id="rId32" Type="http://schemas.openxmlformats.org/officeDocument/2006/relationships/image" Target="../media/image71.jpeg"/><Relationship Id="rId5" Type="http://schemas.openxmlformats.org/officeDocument/2006/relationships/hyperlink" Target="https://fr.wikipedia.org/wiki/Ortie" TargetMode="External"/><Relationship Id="rId15" Type="http://schemas.openxmlformats.org/officeDocument/2006/relationships/hyperlink" Target="https://fr.wikipedia.org/wiki/Ongaonga" TargetMode="External"/><Relationship Id="rId23" Type="http://schemas.openxmlformats.org/officeDocument/2006/relationships/image" Target="../media/image640.jpeg"/><Relationship Id="rId28" Type="http://schemas.openxmlformats.org/officeDocument/2006/relationships/image" Target="../media/image645.jpeg"/><Relationship Id="rId10" Type="http://schemas.openxmlformats.org/officeDocument/2006/relationships/hyperlink" Target="https://fr.wikipedia.org/wiki/Ac%C3%A9tylcholine" TargetMode="External"/><Relationship Id="rId19" Type="http://schemas.openxmlformats.org/officeDocument/2006/relationships/hyperlink" Target="https://en.wikipedia.org/wiki/Serotonin" TargetMode="External"/><Relationship Id="rId31" Type="http://schemas.openxmlformats.org/officeDocument/2006/relationships/image" Target="../media/image67.png"/><Relationship Id="rId4" Type="http://schemas.openxmlformats.org/officeDocument/2006/relationships/hyperlink" Target="https://fr.wikipedia.org/wiki/Esp%C3%A8ce" TargetMode="External"/><Relationship Id="rId9" Type="http://schemas.openxmlformats.org/officeDocument/2006/relationships/hyperlink" Target="https://fr.wikipedia.org/wiki/%C3%8Ele_du_Sud" TargetMode="External"/><Relationship Id="rId14" Type="http://schemas.openxmlformats.org/officeDocument/2006/relationships/hyperlink" Target="https://fr.wikipedia.org/wiki/Ongaonga#cite_note-1" TargetMode="External"/><Relationship Id="rId22" Type="http://schemas.openxmlformats.org/officeDocument/2006/relationships/image" Target="../media/image639.jpeg"/><Relationship Id="rId27" Type="http://schemas.openxmlformats.org/officeDocument/2006/relationships/image" Target="../media/image644.jpeg"/><Relationship Id="rId30" Type="http://schemas.openxmlformats.org/officeDocument/2006/relationships/image" Target="../media/image647.jpe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ww.rustica.fr/articles-jardin/haie-defensive,3338.html" TargetMode="External"/><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hyperlink" Target="http://www.plantes-et-jardins.com/cat3/1552" TargetMode="Externa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10.xml.rels><?xml version="1.0" encoding="UTF-8" standalone="yes"?>
<Relationships xmlns="http://schemas.openxmlformats.org/package/2006/relationships"><Relationship Id="rId8" Type="http://schemas.openxmlformats.org/officeDocument/2006/relationships/hyperlink" Target="https://fr.wikipedia.org/wiki/Indon%C3%A9sie" TargetMode="External"/><Relationship Id="rId13" Type="http://schemas.openxmlformats.org/officeDocument/2006/relationships/hyperlink" Target="https://en.wikipedia.org/wiki/Peptide" TargetMode="External"/><Relationship Id="rId18" Type="http://schemas.openxmlformats.org/officeDocument/2006/relationships/hyperlink" Target="https://en.wikipedia.org/wiki/Waxing" TargetMode="External"/><Relationship Id="rId26" Type="http://schemas.openxmlformats.org/officeDocument/2006/relationships/image" Target="../media/image652.jpeg"/><Relationship Id="rId3" Type="http://schemas.openxmlformats.org/officeDocument/2006/relationships/hyperlink" Target="https://fr.wikipedia.org/wiki/Urticaceae" TargetMode="External"/><Relationship Id="rId21" Type="http://schemas.openxmlformats.org/officeDocument/2006/relationships/hyperlink" Target="http://hitek.fr/actualite/gympie-gympie-plante-dangereuse_5356" TargetMode="External"/><Relationship Id="rId7" Type="http://schemas.openxmlformats.org/officeDocument/2006/relationships/hyperlink" Target="https://fr.wikipedia.org/wiki/Moluques" TargetMode="External"/><Relationship Id="rId12" Type="http://schemas.openxmlformats.org/officeDocument/2006/relationships/hyperlink" Target="https://en.wikipedia.org/wiki/Moroidin" TargetMode="External"/><Relationship Id="rId17" Type="http://schemas.openxmlformats.org/officeDocument/2006/relationships/hyperlink" Target="https://en.wikipedia.org/wiki/Hydrochloric_acid" TargetMode="External"/><Relationship Id="rId25" Type="http://schemas.openxmlformats.org/officeDocument/2006/relationships/image" Target="../media/image651.jpeg"/><Relationship Id="rId2" Type="http://schemas.openxmlformats.org/officeDocument/2006/relationships/hyperlink" Target="https://fr.wikipedia.org/wiki/Famille_(biologie)" TargetMode="External"/><Relationship Id="rId16" Type="http://schemas.openxmlformats.org/officeDocument/2006/relationships/hyperlink" Target="https://en.wikipedia.org/wiki/Histidine" TargetMode="External"/><Relationship Id="rId20" Type="http://schemas.openxmlformats.org/officeDocument/2006/relationships/hyperlink" Target="https://en.wikipedia.org/wiki/Dendrocnide_moroides" TargetMode="External"/><Relationship Id="rId1" Type="http://schemas.openxmlformats.org/officeDocument/2006/relationships/slideLayout" Target="../slideLayouts/slideLayout7.xml"/><Relationship Id="rId6" Type="http://schemas.openxmlformats.org/officeDocument/2006/relationships/hyperlink" Target="https://fr.wikipedia.org/wiki/Australie" TargetMode="External"/><Relationship Id="rId11" Type="http://schemas.openxmlformats.org/officeDocument/2006/relationships/hyperlink" Target="https://fr.wikipedia.org/wiki/Thylogale_stigmatica" TargetMode="External"/><Relationship Id="rId24" Type="http://schemas.openxmlformats.org/officeDocument/2006/relationships/image" Target="../media/image650.jpeg"/><Relationship Id="rId5" Type="http://schemas.openxmlformats.org/officeDocument/2006/relationships/image" Target="../media/image71.jpeg"/><Relationship Id="rId15" Type="http://schemas.openxmlformats.org/officeDocument/2006/relationships/hyperlink" Target="https://en.wikipedia.org/wiki/Tryptophan" TargetMode="External"/><Relationship Id="rId23" Type="http://schemas.openxmlformats.org/officeDocument/2006/relationships/image" Target="../media/image649.jpeg"/><Relationship Id="rId10" Type="http://schemas.openxmlformats.org/officeDocument/2006/relationships/hyperlink" Target="https://fr.wikipedia.org/wiki/Urticaire" TargetMode="External"/><Relationship Id="rId19" Type="http://schemas.openxmlformats.org/officeDocument/2006/relationships/hyperlink" Target="https://fr.wikipedia.org/wiki/Dendrocnide_moroides" TargetMode="External"/><Relationship Id="rId4" Type="http://schemas.openxmlformats.org/officeDocument/2006/relationships/image" Target="../media/image67.png"/><Relationship Id="rId9" Type="http://schemas.openxmlformats.org/officeDocument/2006/relationships/hyperlink" Target="https://fr.wikipedia.org/wiki/M%C3%BBre_(fruit_du_m%C3%BBrier)" TargetMode="External"/><Relationship Id="rId14" Type="http://schemas.openxmlformats.org/officeDocument/2006/relationships/hyperlink" Target="https://en.wikipedia.org/wiki/Bicyclic" TargetMode="External"/><Relationship Id="rId22" Type="http://schemas.openxmlformats.org/officeDocument/2006/relationships/image" Target="../media/image648.jpeg"/></Relationships>
</file>

<file path=ppt/slides/_rels/slide111.xml.rels><?xml version="1.0" encoding="UTF-8" standalone="yes"?>
<Relationships xmlns="http://schemas.openxmlformats.org/package/2006/relationships"><Relationship Id="rId8" Type="http://schemas.openxmlformats.org/officeDocument/2006/relationships/hyperlink" Target="http://www.policelocale.be/5288/questions/prevention/la-haie-defensive" TargetMode="External"/><Relationship Id="rId13" Type="http://schemas.openxmlformats.org/officeDocument/2006/relationships/hyperlink" Target="http://meli.melo.photos.et.paysages.over-blog.net/article-19597806.html" TargetMode="External"/><Relationship Id="rId18" Type="http://schemas.openxmlformats.org/officeDocument/2006/relationships/hyperlink" Target="http://www.veiligewoning.be/apartment_fr/apartment-social-control_fr.html" TargetMode="External"/><Relationship Id="rId3" Type="http://schemas.openxmlformats.org/officeDocument/2006/relationships/hyperlink" Target="https://www.planfor.fr/jardin-plantes,haie-defensive.html" TargetMode="External"/><Relationship Id="rId7" Type="http://schemas.openxmlformats.org/officeDocument/2006/relationships/hyperlink" Target="https://www.aujardin.info/fiches/haie-defensive.php" TargetMode="External"/><Relationship Id="rId12" Type="http://schemas.openxmlformats.org/officeDocument/2006/relationships/hyperlink" Target="http://www.gerbeaud.com/jardin/fiches/haie-defensive-2.php" TargetMode="External"/><Relationship Id="rId17" Type="http://schemas.openxmlformats.org/officeDocument/2006/relationships/hyperlink" Target="http://www.bothasigwatch.co.za/2014/05/19/making-your-garden-unattractive-to-criminals-19-may-2014/" TargetMode="External"/><Relationship Id="rId2" Type="http://schemas.openxmlformats.org/officeDocument/2006/relationships/hyperlink" Target="https://www.mesarbustes.fr/haie-fleurie-et-decorative-defensive-en-kit-de-10-arbustes.html" TargetMode="External"/><Relationship Id="rId16" Type="http://schemas.openxmlformats.org/officeDocument/2006/relationships/hyperlink" Target="http://www.fao.org/ag/againfo/programmes/en/lead/toolbox/Tech/22Livef.htm" TargetMode="External"/><Relationship Id="rId1" Type="http://schemas.openxmlformats.org/officeDocument/2006/relationships/slideLayout" Target="../slideLayouts/slideLayout7.xml"/><Relationship Id="rId6" Type="http://schemas.openxmlformats.org/officeDocument/2006/relationships/hyperlink" Target="http://www.plantes-et-jardins.com/cat3/1552" TargetMode="External"/><Relationship Id="rId11" Type="http://schemas.openxmlformats.org/officeDocument/2006/relationships/hyperlink" Target="http://www.gerbeaud.com/jardin/fiches/haie-defensive-1.php" TargetMode="External"/><Relationship Id="rId5" Type="http://schemas.openxmlformats.org/officeDocument/2006/relationships/hyperlink" Target="https://www.rustica.fr/tv/planter-haie-defensive,7975.html" TargetMode="External"/><Relationship Id="rId15" Type="http://schemas.openxmlformats.org/officeDocument/2006/relationships/hyperlink" Target="http://nature.jardin.free.fr/haie.html" TargetMode="External"/><Relationship Id="rId10" Type="http://schemas.openxmlformats.org/officeDocument/2006/relationships/hyperlink" Target="http://www.jardindesgazelles.fr/kit-haie-defensive-ou-impenetrable-racines-nues/" TargetMode="External"/><Relationship Id="rId19" Type="http://schemas.openxmlformats.org/officeDocument/2006/relationships/hyperlink" Target="http://www.worldagroforestry.org/downloads/Publications/PDFS/op14457.pdf" TargetMode="External"/><Relationship Id="rId4" Type="http://schemas.openxmlformats.org/officeDocument/2006/relationships/hyperlink" Target="https://www.rustica.fr/articles-jardin/haie-defensive,3338.html" TargetMode="External"/><Relationship Id="rId9" Type="http://schemas.openxmlformats.org/officeDocument/2006/relationships/hyperlink" Target="https://portail-cloture.ooreka.fr/fiche/voir/251530/planter-une-haie-defensive" TargetMode="External"/><Relationship Id="rId14" Type="http://schemas.openxmlformats.org/officeDocument/2006/relationships/hyperlink" Target="https://fr.wikipedia.org/wiki/Haie"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653.jpeg"/><Relationship Id="rId3" Type="http://schemas.openxmlformats.org/officeDocument/2006/relationships/hyperlink" Target="mailto:benjamin.lisan@free.fr" TargetMode="External"/><Relationship Id="rId7" Type="http://schemas.openxmlformats.org/officeDocument/2006/relationships/hyperlink" Target="http://doc-developpement-durable.org/file/" TargetMode="External"/><Relationship Id="rId2" Type="http://schemas.openxmlformats.org/officeDocument/2006/relationships/hyperlink" Target="http://www.doc-developpement-durable.org/file/paysagisme/" TargetMode="External"/><Relationship Id="rId1" Type="http://schemas.openxmlformats.org/officeDocument/2006/relationships/slideLayout" Target="../slideLayouts/slideLayout7.xml"/><Relationship Id="rId6" Type="http://schemas.openxmlformats.org/officeDocument/2006/relationships/hyperlink" Target="http://doc-developpement-durable.org/" TargetMode="External"/><Relationship Id="rId5" Type="http://schemas.openxmlformats.org/officeDocument/2006/relationships/hyperlink" Target="http://benjamin.lisan.free.fr/developpementdurable/menuDevDurable.htm" TargetMode="External"/><Relationship Id="rId4" Type="http://schemas.openxmlformats.org/officeDocument/2006/relationships/hyperlink" Target="http://benjamin.lisan.free.fr/projetsreforestation/menuReforestation.htm"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www.gerbeaud.com/jardin/fiches/olivier-de-boheme-elaeagnus-angustifolia,1517.htm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gerbeaud.com/jardin/fiches/fp_eleagnus.php3"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hyperlink" Target="http://www.alamy.com/stock-photo-cape-aloe-bitter-aloe-red-aloe-tap-aloe-aloe-ferox-aloes-in-front-47948614.html" TargetMode="Externa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hyperlink" Target="http://www.fao.org/ag/againfo/programmes/en/lead/toolbox/Tech/22Livef.htm" TargetMode="Externa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hyperlink" Target="https://www.planfor.fr/jardin-plantes,haie-defensive.html" TargetMode="External"/><Relationship Id="rId2" Type="http://schemas.openxmlformats.org/officeDocument/2006/relationships/hyperlink" Target="http://www.pepiniere-lcf.fr/kit_haie_persistante,fr,4,KIT_P.cfm" TargetMode="External"/><Relationship Id="rId1" Type="http://schemas.openxmlformats.org/officeDocument/2006/relationships/slideLayout" Target="../slideLayouts/slideLayout7.xml"/><Relationship Id="rId4" Type="http://schemas.openxmlformats.org/officeDocument/2006/relationships/hyperlink" Target="http://nature.jardin.free.fr/haie.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ortail-cloture.ooreka.fr/fiche/voir/251530/planter-une-haie-defensive" TargetMode="External"/><Relationship Id="rId2" Type="http://schemas.openxmlformats.org/officeDocument/2006/relationships/hyperlink" Target="https://www.rustica.fr/articles-jardin/haie-defensive,3338.html"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mesarbustes.fr/haie-fleurie-et-decorative-defensive-en-kit-de-10-arbustes.html" TargetMode="External"/><Relationship Id="rId3" Type="http://schemas.openxmlformats.org/officeDocument/2006/relationships/hyperlink" Target="https://www.aujardin.info/fiches/engrais-naturels-sang-seche-corne-broyee.php" TargetMode="External"/><Relationship Id="rId7" Type="http://schemas.openxmlformats.org/officeDocument/2006/relationships/hyperlink" Target="https://www.mesarbustes.fr/media/Sch%C3%A9ma%20de%20plantation%20de%20la%20haie%20d%C3%A9corative%20et%20fleurie%20d%C3%A9fensive.pdf" TargetMode="External"/><Relationship Id="rId2" Type="http://schemas.openxmlformats.org/officeDocument/2006/relationships/hyperlink" Target="https://www.aujardin.info/fiches/sol_amelioration.php" TargetMode="Externa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s://www.aujardin.info/fiches/haie-defensive.php"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legifrance.gouv.fr/affichCodeArticle.do?idArticle=LEGIARTI000006430133&amp;cidTexte=LEGITEXT000006070721" TargetMode="External"/><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hyperlink" Target="http://www.net-iris.fr/veille-juridique/actualite/23161/quelles-distances-et-hauteur-a-respecter-pour-les-plantations-et-les-haies.php" TargetMode="External"/><Relationship Id="rId4" Type="http://schemas.openxmlformats.org/officeDocument/2006/relationships/hyperlink" Target="http://www.legifrance.gouv.fr/affichCodeArticle.do?idArticle=LEGIARTI000006430148&amp;cidTexte=LEGITEXT00000607072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policelocale.be/5288/questions/prevention/la-haie-defensiv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www.gerbeaud.com/jardin/fiches/jardiner-sans-se-ruiner,1202.html" TargetMode="External"/><Relationship Id="rId7" Type="http://schemas.openxmlformats.org/officeDocument/2006/relationships/image" Target="../media/image63.jpeg"/><Relationship Id="rId2" Type="http://schemas.openxmlformats.org/officeDocument/2006/relationships/hyperlink" Target="http://www.gerbeaud.com/jardin/fiches/acheter-une-plante-a-racines-nues,1489.html" TargetMode="Externa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hyperlink" Target="http://www.gerbeaud.com/jardin/fiches/haie-defensive-1.php" TargetMode="External"/><Relationship Id="rId4" Type="http://schemas.openxmlformats.org/officeDocument/2006/relationships/hyperlink" Target="http://www.gerbeaud.com/jardin/fiches/planter-racines-nues,1832.html" TargetMode="External"/><Relationship Id="rId9" Type="http://schemas.openxmlformats.org/officeDocument/2006/relationships/image" Target="../media/image65.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http://www.hear.org/pier/wralist.htm" TargetMode="External"/><Relationship Id="rId7" Type="http://schemas.openxmlformats.org/officeDocument/2006/relationships/hyperlink" Target="http://www.hear.org/" TargetMode="External"/><Relationship Id="rId2" Type="http://schemas.openxmlformats.org/officeDocument/2006/relationships/hyperlink" Target="http://www.hear.org/pier/" TargetMode="External"/><Relationship Id="rId1" Type="http://schemas.openxmlformats.org/officeDocument/2006/relationships/slideLayout" Target="../slideLayouts/slideLayout7.xml"/><Relationship Id="rId6" Type="http://schemas.openxmlformats.org/officeDocument/2006/relationships/hyperlink" Target="https://www.invasiveplantatlas.org/" TargetMode="External"/><Relationship Id="rId5" Type="http://schemas.openxmlformats.org/officeDocument/2006/relationships/hyperlink" Target="http://www.iucngisd.org/gisd/" TargetMode="External"/><Relationship Id="rId4" Type="http://schemas.openxmlformats.org/officeDocument/2006/relationships/hyperlink" Target="http://www.cabi.org/isc/"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18" Type="http://schemas.openxmlformats.org/officeDocument/2006/relationships/image" Target="../media/image83.png"/><Relationship Id="rId3" Type="http://schemas.openxmlformats.org/officeDocument/2006/relationships/image" Target="../media/image68.jpeg"/><Relationship Id="rId21" Type="http://schemas.openxmlformats.org/officeDocument/2006/relationships/image" Target="../media/image86.jpeg"/><Relationship Id="rId7" Type="http://schemas.openxmlformats.org/officeDocument/2006/relationships/image" Target="../media/image72.png"/><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image" Target="../media/image67.png"/><Relationship Id="rId16" Type="http://schemas.openxmlformats.org/officeDocument/2006/relationships/image" Target="../media/image81.jpeg"/><Relationship Id="rId20"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5" Type="http://schemas.openxmlformats.org/officeDocument/2006/relationships/image" Target="../media/image80.jpeg"/><Relationship Id="rId10" Type="http://schemas.openxmlformats.org/officeDocument/2006/relationships/image" Target="../media/image75.jpeg"/><Relationship Id="rId19" Type="http://schemas.openxmlformats.org/officeDocument/2006/relationships/image" Target="../media/image84.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 Id="rId22" Type="http://schemas.openxmlformats.org/officeDocument/2006/relationships/image" Target="../media/image87.jpeg"/></Relationships>
</file>

<file path=ppt/slides/_rels/slide23.xml.rels><?xml version="1.0" encoding="UTF-8" standalone="yes"?>
<Relationships xmlns="http://schemas.openxmlformats.org/package/2006/relationships"><Relationship Id="rId8" Type="http://schemas.openxmlformats.org/officeDocument/2006/relationships/hyperlink" Target="https://fr.wikipedia.org/wiki/Calcium" TargetMode="External"/><Relationship Id="rId13" Type="http://schemas.openxmlformats.org/officeDocument/2006/relationships/hyperlink" Target="https://fr.wikipedia.org/wiki/Fourrage" TargetMode="External"/><Relationship Id="rId18" Type="http://schemas.openxmlformats.org/officeDocument/2006/relationships/image" Target="../media/image88.jpeg"/><Relationship Id="rId26" Type="http://schemas.openxmlformats.org/officeDocument/2006/relationships/image" Target="../media/image70.jpeg"/><Relationship Id="rId3" Type="http://schemas.openxmlformats.org/officeDocument/2006/relationships/hyperlink" Target="https://fr.wikipedia.org/wiki/Famille_(biologie)" TargetMode="External"/><Relationship Id="rId21" Type="http://schemas.openxmlformats.org/officeDocument/2006/relationships/image" Target="../media/image91.jpeg"/><Relationship Id="rId7" Type="http://schemas.openxmlformats.org/officeDocument/2006/relationships/hyperlink" Target="https://fr.wikipedia.org/wiki/Potentiel_hydrog%C3%A8ne" TargetMode="External"/><Relationship Id="rId12" Type="http://schemas.openxmlformats.org/officeDocument/2006/relationships/hyperlink" Target="https://fr.wikipedia.org/wiki/Ulex_europaeus#cite_note-8" TargetMode="External"/><Relationship Id="rId17" Type="http://schemas.openxmlformats.org/officeDocument/2006/relationships/hyperlink" Target="https://fr.wikipedia.org/wiki/Ulex_europaeus" TargetMode="External"/><Relationship Id="rId25" Type="http://schemas.openxmlformats.org/officeDocument/2006/relationships/image" Target="../media/image95.jpeg"/><Relationship Id="rId2" Type="http://schemas.openxmlformats.org/officeDocument/2006/relationships/hyperlink" Target="https://fr.wikipedia.org/wiki/Arbuste" TargetMode="External"/><Relationship Id="rId16" Type="http://schemas.openxmlformats.org/officeDocument/2006/relationships/hyperlink" Target="https://fr.wikipedia.org/wiki/Luzerne_cultiv%C3%A9e" TargetMode="External"/><Relationship Id="rId20"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hyperlink" Target="https://fr.wikipedia.org/wiki/%C3%89caille" TargetMode="External"/><Relationship Id="rId11" Type="http://schemas.openxmlformats.org/officeDocument/2006/relationships/hyperlink" Target="https://fr.wikipedia.org/wiki/Zinc" TargetMode="External"/><Relationship Id="rId24" Type="http://schemas.openxmlformats.org/officeDocument/2006/relationships/image" Target="../media/image94.jpeg"/><Relationship Id="rId5" Type="http://schemas.openxmlformats.org/officeDocument/2006/relationships/hyperlink" Target="https://fr.wikipedia.org/wiki/Feuille" TargetMode="External"/><Relationship Id="rId15" Type="http://schemas.openxmlformats.org/officeDocument/2006/relationships/hyperlink" Target="https://fr.wikipedia.org/wiki/Sainfoin" TargetMode="External"/><Relationship Id="rId23" Type="http://schemas.openxmlformats.org/officeDocument/2006/relationships/image" Target="../media/image93.jpeg"/><Relationship Id="rId28" Type="http://schemas.openxmlformats.org/officeDocument/2006/relationships/image" Target="../media/image71.jpeg"/><Relationship Id="rId10" Type="http://schemas.openxmlformats.org/officeDocument/2006/relationships/hyperlink" Target="https://fr.wikipedia.org/wiki/Mangan%C3%A8se" TargetMode="External"/><Relationship Id="rId19" Type="http://schemas.openxmlformats.org/officeDocument/2006/relationships/image" Target="../media/image89.jpeg"/><Relationship Id="rId4" Type="http://schemas.openxmlformats.org/officeDocument/2006/relationships/hyperlink" Target="https://fr.wikipedia.org/wiki/Fabaceae" TargetMode="External"/><Relationship Id="rId9" Type="http://schemas.openxmlformats.org/officeDocument/2006/relationships/hyperlink" Target="https://fr.wikipedia.org/wiki/Magn%C3%A9sium" TargetMode="External"/><Relationship Id="rId14" Type="http://schemas.openxmlformats.org/officeDocument/2006/relationships/hyperlink" Target="https://fr.wikipedia.org/wiki/Vache" TargetMode="External"/><Relationship Id="rId22" Type="http://schemas.openxmlformats.org/officeDocument/2006/relationships/image" Target="../media/image92.jpeg"/><Relationship Id="rId27"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hyperlink" Target="https://fr.wikipedia.org/wiki/Argousier" TargetMode="External"/><Relationship Id="rId13" Type="http://schemas.openxmlformats.org/officeDocument/2006/relationships/image" Target="../media/image99.jpeg"/><Relationship Id="rId18" Type="http://schemas.openxmlformats.org/officeDocument/2006/relationships/image" Target="../media/image67.png"/><Relationship Id="rId3" Type="http://schemas.openxmlformats.org/officeDocument/2006/relationships/hyperlink" Target="http://www.gerbeaud.com/jardin/fiches/plantes-epineuses.php" TargetMode="External"/><Relationship Id="rId7" Type="http://schemas.openxmlformats.org/officeDocument/2006/relationships/hyperlink" Target="http://www.gerbeaud.com/jardin/fiches/argousier,1242.html" TargetMode="External"/><Relationship Id="rId12" Type="http://schemas.openxmlformats.org/officeDocument/2006/relationships/image" Target="../media/image98.jpeg"/><Relationship Id="rId17" Type="http://schemas.openxmlformats.org/officeDocument/2006/relationships/image" Target="../media/image69.jpeg"/><Relationship Id="rId2" Type="http://schemas.openxmlformats.org/officeDocument/2006/relationships/hyperlink" Target="http://www.gerbeaud.com/jardin/fiches/arbousier.php" TargetMode="External"/><Relationship Id="rId16"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hyperlink" Target="https://fr.wikipedia.org/wiki/H%C3%A9liophile" TargetMode="External"/><Relationship Id="rId11" Type="http://schemas.openxmlformats.org/officeDocument/2006/relationships/image" Target="../media/image97.jpeg"/><Relationship Id="rId5" Type="http://schemas.openxmlformats.org/officeDocument/2006/relationships/hyperlink" Target="http://www.gerbeaud.com/jardin/jardinage_naturel/enrichir-sol-azote-avec-culture-legumineuses,1281.html" TargetMode="External"/><Relationship Id="rId15" Type="http://schemas.openxmlformats.org/officeDocument/2006/relationships/image" Target="../media/image101.jpeg"/><Relationship Id="rId10" Type="http://schemas.openxmlformats.org/officeDocument/2006/relationships/image" Target="../media/image96.jpeg"/><Relationship Id="rId19" Type="http://schemas.openxmlformats.org/officeDocument/2006/relationships/image" Target="../media/image78.jpeg"/><Relationship Id="rId4" Type="http://schemas.openxmlformats.org/officeDocument/2006/relationships/hyperlink" Target="http://www.gerbeaud.com/tag/baies" TargetMode="External"/><Relationship Id="rId9" Type="http://schemas.openxmlformats.org/officeDocument/2006/relationships/hyperlink" Target="https://www.ebben.nl/fr/treeebb/hirhamno-hippophae-rhamnoides/" TargetMode="External"/><Relationship Id="rId14" Type="http://schemas.openxmlformats.org/officeDocument/2006/relationships/image" Target="../media/image100.jpeg"/></Relationships>
</file>

<file path=ppt/slides/_rels/slide25.xml.rels><?xml version="1.0" encoding="UTF-8" standalone="yes"?>
<Relationships xmlns="http://schemas.openxmlformats.org/package/2006/relationships"><Relationship Id="rId8" Type="http://schemas.openxmlformats.org/officeDocument/2006/relationships/hyperlink" Target="https://fr.wikipedia.org/wiki/Crataegus_laevigata" TargetMode="External"/><Relationship Id="rId13" Type="http://schemas.openxmlformats.org/officeDocument/2006/relationships/image" Target="../media/image106.jpeg"/><Relationship Id="rId3" Type="http://schemas.openxmlformats.org/officeDocument/2006/relationships/hyperlink" Target="https://fr.wikipedia.org/wiki/Hermaphrodite" TargetMode="External"/><Relationship Id="rId7" Type="http://schemas.openxmlformats.org/officeDocument/2006/relationships/hyperlink" Target="https://fr.wikipedia.org/wiki/Cultivar" TargetMode="External"/><Relationship Id="rId12" Type="http://schemas.openxmlformats.org/officeDocument/2006/relationships/image" Target="../media/image105.jpeg"/><Relationship Id="rId17" Type="http://schemas.openxmlformats.org/officeDocument/2006/relationships/image" Target="../media/image67.png"/><Relationship Id="rId2" Type="http://schemas.openxmlformats.org/officeDocument/2006/relationships/hyperlink" Target="https://fr.wikipedia.org/wiki/Rejet_(botanique)" TargetMode="External"/><Relationship Id="rId16"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hyperlink" Target="https://fr.wiktionary.org/wiki/h%C3%A9liophile" TargetMode="External"/><Relationship Id="rId11" Type="http://schemas.openxmlformats.org/officeDocument/2006/relationships/image" Target="../media/image104.jpeg"/><Relationship Id="rId5" Type="http://schemas.openxmlformats.org/officeDocument/2006/relationships/hyperlink" Target="https://fr.wikipedia.org/wiki/Lobe_(botanique)" TargetMode="External"/><Relationship Id="rId15" Type="http://schemas.openxmlformats.org/officeDocument/2006/relationships/image" Target="../media/image108.jpeg"/><Relationship Id="rId10" Type="http://schemas.openxmlformats.org/officeDocument/2006/relationships/image" Target="../media/image103.jpeg"/><Relationship Id="rId4" Type="http://schemas.openxmlformats.org/officeDocument/2006/relationships/hyperlink" Target="https://fr.wikipedia.org/wiki/Feu_bact%C3%A9rien" TargetMode="External"/><Relationship Id="rId9" Type="http://schemas.openxmlformats.org/officeDocument/2006/relationships/image" Target="../media/image102.jpeg"/><Relationship Id="rId14" Type="http://schemas.openxmlformats.org/officeDocument/2006/relationships/image" Target="../media/image107.jpeg"/></Relationships>
</file>

<file path=ppt/slides/_rels/slide26.xml.rels><?xml version="1.0" encoding="UTF-8" standalone="yes"?>
<Relationships xmlns="http://schemas.openxmlformats.org/package/2006/relationships"><Relationship Id="rId8" Type="http://schemas.openxmlformats.org/officeDocument/2006/relationships/hyperlink" Target="https://fr.wikipedia.org/wiki/Style_(botanique)" TargetMode="External"/><Relationship Id="rId13" Type="http://schemas.openxmlformats.org/officeDocument/2006/relationships/image" Target="../media/image110.jpeg"/><Relationship Id="rId18" Type="http://schemas.openxmlformats.org/officeDocument/2006/relationships/image" Target="../media/image115.jpeg"/><Relationship Id="rId3" Type="http://schemas.openxmlformats.org/officeDocument/2006/relationships/hyperlink" Target="https://fr.wikipedia.org/wiki/Esp%C3%A8ce_pionni%C3%A8re" TargetMode="External"/><Relationship Id="rId7" Type="http://schemas.openxmlformats.org/officeDocument/2006/relationships/hyperlink" Target="https://fr.wikipedia.org/wiki/Stipule" TargetMode="External"/><Relationship Id="rId12" Type="http://schemas.openxmlformats.org/officeDocument/2006/relationships/hyperlink" Target="http://nature.jardin.free.fr/arbuste/nmauric_Crataegus_monogyna.html" TargetMode="External"/><Relationship Id="rId17" Type="http://schemas.openxmlformats.org/officeDocument/2006/relationships/image" Target="../media/image114.jpeg"/><Relationship Id="rId2" Type="http://schemas.openxmlformats.org/officeDocument/2006/relationships/hyperlink" Target="https://fr.wikipedia.org/wiki/Hermaphrodite" TargetMode="External"/><Relationship Id="rId16" Type="http://schemas.openxmlformats.org/officeDocument/2006/relationships/image" Target="../media/image113.jpe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hyperlink" Target="https://fr.wiktionary.org/wiki/caduque" TargetMode="External"/><Relationship Id="rId11" Type="http://schemas.openxmlformats.org/officeDocument/2006/relationships/hyperlink" Target="https://fr.wikipedia.org/wiki/Crataegus_monogyna" TargetMode="External"/><Relationship Id="rId5" Type="http://schemas.openxmlformats.org/officeDocument/2006/relationships/hyperlink" Target="https://fr.wikipedia.org/wiki/Feu_bact%C3%A9rien" TargetMode="External"/><Relationship Id="rId15" Type="http://schemas.openxmlformats.org/officeDocument/2006/relationships/image" Target="../media/image112.jpeg"/><Relationship Id="rId10" Type="http://schemas.openxmlformats.org/officeDocument/2006/relationships/hyperlink" Target="https://fr.wikipedia.org/wiki/Cultivar" TargetMode="External"/><Relationship Id="rId19" Type="http://schemas.openxmlformats.org/officeDocument/2006/relationships/image" Target="../media/image116.jpeg"/><Relationship Id="rId4" Type="http://schemas.openxmlformats.org/officeDocument/2006/relationships/hyperlink" Target="https://fr.wikipedia.org/wiki/Drupe" TargetMode="External"/><Relationship Id="rId9" Type="http://schemas.openxmlformats.org/officeDocument/2006/relationships/hyperlink" Target="https://fr.wiktionary.org/wiki/h%C3%A9liophile" TargetMode="External"/><Relationship Id="rId14" Type="http://schemas.openxmlformats.org/officeDocument/2006/relationships/image" Target="../media/image111.jpeg"/></Relationships>
</file>

<file path=ppt/slides/_rels/slide27.xml.rels><?xml version="1.0" encoding="UTF-8" standalone="yes"?>
<Relationships xmlns="http://schemas.openxmlformats.org/package/2006/relationships"><Relationship Id="rId8" Type="http://schemas.openxmlformats.org/officeDocument/2006/relationships/hyperlink" Target="https://fr.wikipedia.org/wiki/Plaine" TargetMode="External"/><Relationship Id="rId13" Type="http://schemas.openxmlformats.org/officeDocument/2006/relationships/hyperlink" Target="https://fr.wikipedia.org/wiki/Fruit_(botanique)" TargetMode="External"/><Relationship Id="rId18" Type="http://schemas.openxmlformats.org/officeDocument/2006/relationships/hyperlink" Target="http://jardinage.lemonde.fr/dossier-1137-bienfaits-atouts-sante-eglantier.html" TargetMode="External"/><Relationship Id="rId3" Type="http://schemas.openxmlformats.org/officeDocument/2006/relationships/hyperlink" Target="https://fr.wikipedia.org/wiki/%C3%89pine" TargetMode="External"/><Relationship Id="rId21" Type="http://schemas.openxmlformats.org/officeDocument/2006/relationships/image" Target="../media/image118.jpeg"/><Relationship Id="rId7" Type="http://schemas.openxmlformats.org/officeDocument/2006/relationships/hyperlink" Target="https://fr.wikipedia.org/wiki/Haie" TargetMode="External"/><Relationship Id="rId12" Type="http://schemas.openxmlformats.org/officeDocument/2006/relationships/hyperlink" Target="https://fr.wikipedia.org/wiki/%C3%89tamine" TargetMode="External"/><Relationship Id="rId17" Type="http://schemas.openxmlformats.org/officeDocument/2006/relationships/hyperlink" Target="https://fr.wikipedia.org/wiki/Rosa_canina" TargetMode="External"/><Relationship Id="rId25" Type="http://schemas.openxmlformats.org/officeDocument/2006/relationships/image" Target="../media/image67.png"/><Relationship Id="rId2" Type="http://schemas.openxmlformats.org/officeDocument/2006/relationships/hyperlink" Target="https://fr.wikipedia.org/wiki/Arbrisseau" TargetMode="External"/><Relationship Id="rId16" Type="http://schemas.openxmlformats.org/officeDocument/2006/relationships/hyperlink" Target="https://fr.wikipedia.org/wiki/Muqueuses" TargetMode="External"/><Relationship Id="rId20"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hyperlink" Target="https://fr.wikipedia.org/wiki/Ancien_Monde" TargetMode="External"/><Relationship Id="rId11" Type="http://schemas.openxmlformats.org/officeDocument/2006/relationships/hyperlink" Target="https://fr.wikipedia.org/wiki/P%C3%A9tale" TargetMode="External"/><Relationship Id="rId24" Type="http://schemas.openxmlformats.org/officeDocument/2006/relationships/image" Target="../media/image121.jpeg"/><Relationship Id="rId5" Type="http://schemas.openxmlformats.org/officeDocument/2006/relationships/hyperlink" Target="https://fr.wikipedia.org/wiki/Rosaceae" TargetMode="External"/><Relationship Id="rId15" Type="http://schemas.openxmlformats.org/officeDocument/2006/relationships/hyperlink" Target="https://fr.wikipedia.org/wiki/Confitures" TargetMode="External"/><Relationship Id="rId23" Type="http://schemas.openxmlformats.org/officeDocument/2006/relationships/image" Target="../media/image120.jpeg"/><Relationship Id="rId10" Type="http://schemas.openxmlformats.org/officeDocument/2006/relationships/hyperlink" Target="https://fr.wikipedia.org/wiki/Corolle" TargetMode="External"/><Relationship Id="rId19" Type="http://schemas.openxmlformats.org/officeDocument/2006/relationships/hyperlink" Target="http://nature.jardin.free.fr/arbuste/mc_rosa_canina.htm" TargetMode="External"/><Relationship Id="rId4" Type="http://schemas.openxmlformats.org/officeDocument/2006/relationships/hyperlink" Target="https://fr.wikipedia.org/wiki/Tige" TargetMode="External"/><Relationship Id="rId9" Type="http://schemas.openxmlformats.org/officeDocument/2006/relationships/hyperlink" Target="https://fr.wikipedia.org/wiki/Feuille" TargetMode="External"/><Relationship Id="rId14" Type="http://schemas.openxmlformats.org/officeDocument/2006/relationships/hyperlink" Target="https://fr.wikipedia.org/wiki/Cynorhodon" TargetMode="External"/><Relationship Id="rId22" Type="http://schemas.openxmlformats.org/officeDocument/2006/relationships/image" Target="../media/image119.jpeg"/></Relationships>
</file>

<file path=ppt/slides/_rels/slide28.xml.rels><?xml version="1.0" encoding="UTF-8" standalone="yes"?>
<Relationships xmlns="http://schemas.openxmlformats.org/package/2006/relationships"><Relationship Id="rId8" Type="http://schemas.openxmlformats.org/officeDocument/2006/relationships/hyperlink" Target="https://fr.wikipedia.org/wiki/Fleurs" TargetMode="External"/><Relationship Id="rId13" Type="http://schemas.openxmlformats.org/officeDocument/2006/relationships/hyperlink" Target="https://fr.wikipedia.org/wiki/Nouvelle-Z%C3%A9lande" TargetMode="External"/><Relationship Id="rId18" Type="http://schemas.openxmlformats.org/officeDocument/2006/relationships/image" Target="../media/image123.jpeg"/><Relationship Id="rId3" Type="http://schemas.openxmlformats.org/officeDocument/2006/relationships/hyperlink" Target="https://fr.wikipedia.org/wiki/Europe" TargetMode="External"/><Relationship Id="rId21" Type="http://schemas.openxmlformats.org/officeDocument/2006/relationships/image" Target="../media/image126.jpeg"/><Relationship Id="rId7" Type="http://schemas.openxmlformats.org/officeDocument/2006/relationships/hyperlink" Target="https://fr.wikipedia.org/wiki/Feuille" TargetMode="External"/><Relationship Id="rId12" Type="http://schemas.openxmlformats.org/officeDocument/2006/relationships/hyperlink" Target="https://fr.wikipedia.org/wiki/Confiture" TargetMode="External"/><Relationship Id="rId17" Type="http://schemas.openxmlformats.org/officeDocument/2006/relationships/image" Target="../media/image122.jpeg"/><Relationship Id="rId2" Type="http://schemas.openxmlformats.org/officeDocument/2006/relationships/image" Target="../media/image67.png"/><Relationship Id="rId16" Type="http://schemas.openxmlformats.org/officeDocument/2006/relationships/hyperlink" Target="https://fr.wikipedia.org/wiki/Rosa_rubiginosa" TargetMode="External"/><Relationship Id="rId20"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hyperlink" Target="https://fr.wikipedia.org/wiki/%C3%89pine" TargetMode="External"/><Relationship Id="rId11" Type="http://schemas.openxmlformats.org/officeDocument/2006/relationships/hyperlink" Target="https://fr.wikipedia.org/wiki/Cynorrhodon" TargetMode="External"/><Relationship Id="rId24" Type="http://schemas.openxmlformats.org/officeDocument/2006/relationships/image" Target="../media/image68.jpeg"/><Relationship Id="rId5" Type="http://schemas.openxmlformats.org/officeDocument/2006/relationships/hyperlink" Target="https://fr.wikipedia.org/wiki/Arbrisseau" TargetMode="External"/><Relationship Id="rId15" Type="http://schemas.openxmlformats.org/officeDocument/2006/relationships/hyperlink" Target="https://fr.wikipedia.org/wiki/Plante_envahissante" TargetMode="External"/><Relationship Id="rId23" Type="http://schemas.openxmlformats.org/officeDocument/2006/relationships/image" Target="../media/image128.jpeg"/><Relationship Id="rId10" Type="http://schemas.openxmlformats.org/officeDocument/2006/relationships/hyperlink" Target="https://fr.wikipedia.org/wiki/Fruit_(botanique)" TargetMode="External"/><Relationship Id="rId19" Type="http://schemas.openxmlformats.org/officeDocument/2006/relationships/image" Target="../media/image124.jpeg"/><Relationship Id="rId4" Type="http://schemas.openxmlformats.org/officeDocument/2006/relationships/hyperlink" Target="https://fr.wikipedia.org/wiki/Asie" TargetMode="External"/><Relationship Id="rId9" Type="http://schemas.openxmlformats.org/officeDocument/2006/relationships/hyperlink" Target="https://fr.wikipedia.org/wiki/Corymbe" TargetMode="External"/><Relationship Id="rId14" Type="http://schemas.openxmlformats.org/officeDocument/2006/relationships/hyperlink" Target="https://fr.wikipedia.org/wiki/Australie" TargetMode="External"/><Relationship Id="rId22" Type="http://schemas.openxmlformats.org/officeDocument/2006/relationships/image" Target="../media/image127.jpeg"/></Relationships>
</file>

<file path=ppt/slides/_rels/slide29.xml.rels><?xml version="1.0" encoding="UTF-8" standalone="yes"?>
<Relationships xmlns="http://schemas.openxmlformats.org/package/2006/relationships"><Relationship Id="rId8" Type="http://schemas.openxmlformats.org/officeDocument/2006/relationships/hyperlink" Target="https://fr.wikipedia.org/wiki/Floride" TargetMode="External"/><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hyperlink" Target="https://fr.wikipedia.org/wiki/Rosier" TargetMode="External"/><Relationship Id="rId7" Type="http://schemas.openxmlformats.org/officeDocument/2006/relationships/hyperlink" Target="https://fr.wikipedia.org/wiki/%C3%89tats-Unis" TargetMode="External"/><Relationship Id="rId12" Type="http://schemas.openxmlformats.org/officeDocument/2006/relationships/hyperlink" Target="https://jardinage.ooreka.fr/plante/voir/940/rosa-palustris" TargetMode="External"/><Relationship Id="rId17" Type="http://schemas.openxmlformats.org/officeDocument/2006/relationships/image" Target="../media/image133.jpeg"/><Relationship Id="rId2" Type="http://schemas.openxmlformats.org/officeDocument/2006/relationships/image" Target="../media/image67.png"/><Relationship Id="rId16" Type="http://schemas.openxmlformats.org/officeDocument/2006/relationships/image" Target="../media/image132.jpeg"/><Relationship Id="rId20"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hyperlink" Target="https://fr.wikipedia.org/wiki/Ontario" TargetMode="External"/><Relationship Id="rId11" Type="http://schemas.openxmlformats.org/officeDocument/2006/relationships/hyperlink" Target="https://en.wikipedia.org/wiki/Rosa_palustris" TargetMode="External"/><Relationship Id="rId5" Type="http://schemas.openxmlformats.org/officeDocument/2006/relationships/hyperlink" Target="https://fr.wikipedia.org/wiki/Qu%C3%A9bec" TargetMode="External"/><Relationship Id="rId15" Type="http://schemas.openxmlformats.org/officeDocument/2006/relationships/image" Target="../media/image131.jpeg"/><Relationship Id="rId10" Type="http://schemas.openxmlformats.org/officeDocument/2006/relationships/hyperlink" Target="https://fr.wikipedia.org/wiki/Rosa_palustris" TargetMode="External"/><Relationship Id="rId19" Type="http://schemas.openxmlformats.org/officeDocument/2006/relationships/image" Target="../media/image135.jpeg"/><Relationship Id="rId4" Type="http://schemas.openxmlformats.org/officeDocument/2006/relationships/hyperlink" Target="https://fr.wikipedia.org/wiki/Canada" TargetMode="External"/><Relationship Id="rId9" Type="http://schemas.openxmlformats.org/officeDocument/2006/relationships/hyperlink" Target="https://fr.wikipedia.org/wiki/Drageon" TargetMode="External"/><Relationship Id="rId14" Type="http://schemas.openxmlformats.org/officeDocument/2006/relationships/image" Target="../media/image130.jpeg"/></Relationships>
</file>

<file path=ppt/slides/_rels/slide3.xml.rels><?xml version="1.0" encoding="UTF-8" standalone="yes"?>
<Relationships xmlns="http://schemas.openxmlformats.org/package/2006/relationships"><Relationship Id="rId8" Type="http://schemas.openxmlformats.org/officeDocument/2006/relationships/hyperlink" Target="https://fr.wikipedia.org/wiki/Arbre" TargetMode="External"/><Relationship Id="rId13" Type="http://schemas.openxmlformats.org/officeDocument/2006/relationships/hyperlink" Target="https://fr.wiktionary.org/wiki/acicul%C3%A9" TargetMode="External"/><Relationship Id="rId18" Type="http://schemas.openxmlformats.org/officeDocument/2006/relationships/hyperlink" Target="https://fr.wikipedia.org/wiki/Cryosophila_nana" TargetMode="External"/><Relationship Id="rId26" Type="http://schemas.openxmlformats.org/officeDocument/2006/relationships/hyperlink" Target="https://fr.wikipedia.org/wiki/Derme" TargetMode="External"/><Relationship Id="rId3" Type="http://schemas.openxmlformats.org/officeDocument/2006/relationships/hyperlink" Target="https://fr.wikipedia.org/wiki/D%C3%A9fense_des_plantes_contre_les_herbivores" TargetMode="External"/><Relationship Id="rId21" Type="http://schemas.openxmlformats.org/officeDocument/2006/relationships/hyperlink" Target="https://fr.wikipedia.org/wiki/Limbe_foliaire" TargetMode="External"/><Relationship Id="rId7" Type="http://schemas.openxmlformats.org/officeDocument/2006/relationships/hyperlink" Target="https://fr.wikipedia.org/wiki/Ajonc" TargetMode="External"/><Relationship Id="rId12" Type="http://schemas.openxmlformats.org/officeDocument/2006/relationships/hyperlink" Target="https://fr.wikipedia.org/wiki/Conif%C3%A8re" TargetMode="External"/><Relationship Id="rId17" Type="http://schemas.openxmlformats.org/officeDocument/2006/relationships/hyperlink" Target="https://fr.wikipedia.org/wiki/Palmier" TargetMode="External"/><Relationship Id="rId25" Type="http://schemas.openxmlformats.org/officeDocument/2006/relationships/hyperlink" Target="https://fr.wikipedia.org/wiki/Rosier" TargetMode="External"/><Relationship Id="rId2" Type="http://schemas.openxmlformats.org/officeDocument/2006/relationships/hyperlink" Target="https://fr.wikipedia.org/wiki/Botanique" TargetMode="External"/><Relationship Id="rId16" Type="http://schemas.openxmlformats.org/officeDocument/2006/relationships/hyperlink" Target="https://fr.wikipedia.org/wiki/%C3%89piphyte" TargetMode="External"/><Relationship Id="rId20" Type="http://schemas.openxmlformats.org/officeDocument/2006/relationships/hyperlink" Target="https://fr.wikipedia.org/wiki/Robinier" TargetMode="External"/><Relationship Id="rId29" Type="http://schemas.openxmlformats.org/officeDocument/2006/relationships/hyperlink" Target="https://fr.wikipedia.org/wiki/Peau" TargetMode="External"/><Relationship Id="rId1" Type="http://schemas.openxmlformats.org/officeDocument/2006/relationships/slideLayout" Target="../slideLayouts/slideLayout7.xml"/><Relationship Id="rId6" Type="http://schemas.openxmlformats.org/officeDocument/2006/relationships/hyperlink" Target="https://fr.wikipedia.org/wiki/Cactus" TargetMode="External"/><Relationship Id="rId11" Type="http://schemas.openxmlformats.org/officeDocument/2006/relationships/hyperlink" Target="https://fr.wikipedia.org/wiki/Ocotillo" TargetMode="External"/><Relationship Id="rId24" Type="http://schemas.openxmlformats.org/officeDocument/2006/relationships/hyperlink" Target="https://fr.wikipedia.org/wiki/Rubus" TargetMode="External"/><Relationship Id="rId5" Type="http://schemas.openxmlformats.org/officeDocument/2006/relationships/hyperlink" Target="https://fr.wikipedia.org/wiki/Tige" TargetMode="External"/><Relationship Id="rId15" Type="http://schemas.openxmlformats.org/officeDocument/2006/relationships/hyperlink" Target="https://fr.wikipedia.org/wiki/Organe_adventif" TargetMode="External"/><Relationship Id="rId23" Type="http://schemas.openxmlformats.org/officeDocument/2006/relationships/hyperlink" Target="https://fr.wikipedia.org/wiki/Astragalus_tragacantha" TargetMode="External"/><Relationship Id="rId28" Type="http://schemas.openxmlformats.org/officeDocument/2006/relationships/hyperlink" Target="https://fr.wikipedia.org/wiki/T%C3%A9tanos" TargetMode="External"/><Relationship Id="rId10" Type="http://schemas.openxmlformats.org/officeDocument/2006/relationships/hyperlink" Target="https://fr.wikipedia.org/wiki/F%C3%A9vier_d'Am%C3%A9rique" TargetMode="External"/><Relationship Id="rId19" Type="http://schemas.openxmlformats.org/officeDocument/2006/relationships/hyperlink" Target="https://fr.wikipedia.org/wiki/%C3%89pine-vinette" TargetMode="External"/><Relationship Id="rId4" Type="http://schemas.openxmlformats.org/officeDocument/2006/relationships/hyperlink" Target="https://fr.wikipedia.org/wiki/Bois" TargetMode="External"/><Relationship Id="rId9" Type="http://schemas.openxmlformats.org/officeDocument/2006/relationships/hyperlink" Target="https://fr.wikipedia.org/wiki/Aub%C3%A9pine" TargetMode="External"/><Relationship Id="rId14" Type="http://schemas.openxmlformats.org/officeDocument/2006/relationships/hyperlink" Target="https://fr.wikipedia.org/wiki/Racine_(botanique)" TargetMode="External"/><Relationship Id="rId22" Type="http://schemas.openxmlformats.org/officeDocument/2006/relationships/hyperlink" Target="https://fr.wikipedia.org/wiki/P%C3%A9tiole" TargetMode="External"/><Relationship Id="rId27" Type="http://schemas.openxmlformats.org/officeDocument/2006/relationships/hyperlink" Target="https://fr.wikipedia.org/wiki/Vaccination" TargetMode="External"/><Relationship Id="rId30" Type="http://schemas.openxmlformats.org/officeDocument/2006/relationships/hyperlink" Target="https://fr.wikipedia.org/wiki/%C3%89pine"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fr.wikipedia.org/wiki/Bouture" TargetMode="External"/><Relationship Id="rId13" Type="http://schemas.openxmlformats.org/officeDocument/2006/relationships/image" Target="../media/image137.jpeg"/><Relationship Id="rId18" Type="http://schemas.openxmlformats.org/officeDocument/2006/relationships/hyperlink" Target="http://nature.jardin.free.fr/1104/rosa_pink_groot.html" TargetMode="External"/><Relationship Id="rId3" Type="http://schemas.openxmlformats.org/officeDocument/2006/relationships/hyperlink" Target="https://fr.wikipedia.org/wiki/Zone_USDA" TargetMode="External"/><Relationship Id="rId21" Type="http://schemas.openxmlformats.org/officeDocument/2006/relationships/image" Target="../media/image67.png"/><Relationship Id="rId7" Type="http://schemas.openxmlformats.org/officeDocument/2006/relationships/hyperlink" Target="https://fr.wikipedia.org/wiki/Semis_(agriculture)" TargetMode="External"/><Relationship Id="rId12" Type="http://schemas.openxmlformats.org/officeDocument/2006/relationships/image" Target="../media/image136.jpeg"/><Relationship Id="rId17" Type="http://schemas.openxmlformats.org/officeDocument/2006/relationships/image" Target="../media/image141.jpeg"/><Relationship Id="rId2" Type="http://schemas.openxmlformats.org/officeDocument/2006/relationships/hyperlink" Target="https://fr.wikipedia.org/wiki/Hybride" TargetMode="External"/><Relationship Id="rId16" Type="http://schemas.openxmlformats.org/officeDocument/2006/relationships/image" Target="../media/image140.jpeg"/><Relationship Id="rId20"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hyperlink" Target="https://fr.wikipedia.org/wiki/Paysage" TargetMode="External"/><Relationship Id="rId11" Type="http://schemas.openxmlformats.org/officeDocument/2006/relationships/hyperlink" Target="https://www.visoflora.com/photos-nature/photo-cameleon-de-madagascar.html" TargetMode="External"/><Relationship Id="rId5" Type="http://schemas.openxmlformats.org/officeDocument/2006/relationships/hyperlink" Target="https://fr.wikipedia.org/wiki/Maladie_des_taches_noires" TargetMode="External"/><Relationship Id="rId15" Type="http://schemas.openxmlformats.org/officeDocument/2006/relationships/image" Target="../media/image139.jpeg"/><Relationship Id="rId10" Type="http://schemas.openxmlformats.org/officeDocument/2006/relationships/hyperlink" Target="https://fr.wikipedia.org/wiki/Rosa_rugosa" TargetMode="External"/><Relationship Id="rId19" Type="http://schemas.openxmlformats.org/officeDocument/2006/relationships/image" Target="../media/image70.jpeg"/><Relationship Id="rId4" Type="http://schemas.openxmlformats.org/officeDocument/2006/relationships/hyperlink" Target="https://fr.wikipedia.org/wiki/Rouille_(maladie)" TargetMode="External"/><Relationship Id="rId9" Type="http://schemas.openxmlformats.org/officeDocument/2006/relationships/hyperlink" Target="https://fr.wikipedia.org/wiki/Plante_invasive" TargetMode="External"/><Relationship Id="rId14" Type="http://schemas.openxmlformats.org/officeDocument/2006/relationships/image" Target="../media/image138.jpe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rustica.fr/articles-jardin/haie-defensive,3338.html" TargetMode="External"/><Relationship Id="rId7" Type="http://schemas.openxmlformats.org/officeDocument/2006/relationships/image" Target="../media/image69.jpeg"/><Relationship Id="rId2" Type="http://schemas.openxmlformats.org/officeDocument/2006/relationships/hyperlink" Target="https://www.rustica.fr/articles-jardin/planter-rosier-rugueux,1160.html" TargetMode="Externa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142.jpeg"/><Relationship Id="rId4" Type="http://schemas.openxmlformats.org/officeDocument/2006/relationships/hyperlink" Target="http://www.gerbeaud.com/jardin/fiches/haie-defensive-2.php"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fr.wikipedia.org/wiki/Mahonia" TargetMode="External"/><Relationship Id="rId13" Type="http://schemas.openxmlformats.org/officeDocument/2006/relationships/hyperlink" Target="https://fr.wikipedia.org/wiki/Baie_(botanique)" TargetMode="External"/><Relationship Id="rId18" Type="http://schemas.openxmlformats.org/officeDocument/2006/relationships/hyperlink" Target="https://fr.wikipedia.org/w/index.php?title=Berberis_linearifolia&amp;action=edit&amp;redlink=1" TargetMode="External"/><Relationship Id="rId26" Type="http://schemas.openxmlformats.org/officeDocument/2006/relationships/image" Target="../media/image67.png"/><Relationship Id="rId3" Type="http://schemas.openxmlformats.org/officeDocument/2006/relationships/hyperlink" Target="https://fr.wikipedia.org/wiki/Esp%C3%A8ce" TargetMode="External"/><Relationship Id="rId21" Type="http://schemas.openxmlformats.org/officeDocument/2006/relationships/hyperlink" Target="https://fr.wikipedia.org/wiki/Rouille_noire" TargetMode="External"/><Relationship Id="rId7" Type="http://schemas.openxmlformats.org/officeDocument/2006/relationships/hyperlink" Target="https://fr.wikipedia.org/wiki/Am%C3%A9rique" TargetMode="External"/><Relationship Id="rId12" Type="http://schemas.openxmlformats.org/officeDocument/2006/relationships/hyperlink" Target="https://fr.wikipedia.org/wiki/Ombelle" TargetMode="External"/><Relationship Id="rId17" Type="http://schemas.openxmlformats.org/officeDocument/2006/relationships/hyperlink" Target="https://fr.wikipedia.org/wiki/Berberidaceae" TargetMode="External"/><Relationship Id="rId25" Type="http://schemas.openxmlformats.org/officeDocument/2006/relationships/image" Target="../media/image145.jpeg"/><Relationship Id="rId2" Type="http://schemas.openxmlformats.org/officeDocument/2006/relationships/hyperlink" Target="https://fr.wikipedia.org/wiki/Genre_(biologie)" TargetMode="External"/><Relationship Id="rId16" Type="http://schemas.openxmlformats.org/officeDocument/2006/relationships/hyperlink" Target="http://www.gerbeaud.com/jardin/fiches/haie-defensive-1.php" TargetMode="External"/><Relationship Id="rId20" Type="http://schemas.openxmlformats.org/officeDocument/2006/relationships/hyperlink" Target="https://fr.wikipedia.org/wiki/XIXe_si%C3%A8cle" TargetMode="External"/><Relationship Id="rId1" Type="http://schemas.openxmlformats.org/officeDocument/2006/relationships/slideLayout" Target="../slideLayouts/slideLayout7.xml"/><Relationship Id="rId6" Type="http://schemas.openxmlformats.org/officeDocument/2006/relationships/hyperlink" Target="https://fr.wikipedia.org/wiki/Afrique" TargetMode="External"/><Relationship Id="rId11" Type="http://schemas.openxmlformats.org/officeDocument/2006/relationships/hyperlink" Target="https://fr.wikipedia.org/wiki/Grappe" TargetMode="External"/><Relationship Id="rId24" Type="http://schemas.openxmlformats.org/officeDocument/2006/relationships/image" Target="../media/image144.jpeg"/><Relationship Id="rId5" Type="http://schemas.openxmlformats.org/officeDocument/2006/relationships/hyperlink" Target="https://fr.wikipedia.org/wiki/Asie" TargetMode="External"/><Relationship Id="rId15" Type="http://schemas.openxmlformats.org/officeDocument/2006/relationships/hyperlink" Target="https://en.wikipedia.org/wiki/Berberis" TargetMode="External"/><Relationship Id="rId23" Type="http://schemas.openxmlformats.org/officeDocument/2006/relationships/image" Target="../media/image143.jpeg"/><Relationship Id="rId10" Type="http://schemas.openxmlformats.org/officeDocument/2006/relationships/hyperlink" Target="https://fr.wikipedia.org/wiki/P%C3%A9tiole" TargetMode="External"/><Relationship Id="rId19" Type="http://schemas.openxmlformats.org/officeDocument/2006/relationships/hyperlink" Target="https://fr.wikipedia.org/wiki/France" TargetMode="External"/><Relationship Id="rId4" Type="http://schemas.openxmlformats.org/officeDocument/2006/relationships/hyperlink" Target="https://fr.wikipedia.org/wiki/Europe" TargetMode="External"/><Relationship Id="rId9" Type="http://schemas.openxmlformats.org/officeDocument/2006/relationships/hyperlink" Target="https://fr.wikipedia.org/wiki/Berb%C3%A9ris#cite_note-EFloras22_juin_2013-1" TargetMode="External"/><Relationship Id="rId14" Type="http://schemas.openxmlformats.org/officeDocument/2006/relationships/hyperlink" Target="https://fr.wikipedia.org/wiki/Berb%C3%A9ris" TargetMode="External"/><Relationship Id="rId22" Type="http://schemas.openxmlformats.org/officeDocument/2006/relationships/hyperlink" Target="https://fr.wikipedia.org/wiki/%C3%89pine-vinette"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46.jpeg"/><Relationship Id="rId7" Type="http://schemas.openxmlformats.org/officeDocument/2006/relationships/image" Target="../media/image68.jpeg"/><Relationship Id="rId2" Type="http://schemas.openxmlformats.org/officeDocument/2006/relationships/hyperlink" Target="http://nature.jardin.free.fr/1104/berberis_x_stenophylla.html" TargetMode="Externa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48.jpeg"/><Relationship Id="rId4" Type="http://schemas.openxmlformats.org/officeDocument/2006/relationships/image" Target="../media/image147.jpeg"/></Relationships>
</file>

<file path=ppt/slides/_rels/slide34.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5.jpeg"/><Relationship Id="rId3" Type="http://schemas.openxmlformats.org/officeDocument/2006/relationships/hyperlink" Target="https://fr.wikipedia.org/wiki/Berberis" TargetMode="External"/><Relationship Id="rId7" Type="http://schemas.openxmlformats.org/officeDocument/2006/relationships/image" Target="../media/image149.jpeg"/><Relationship Id="rId12" Type="http://schemas.openxmlformats.org/officeDocument/2006/relationships/image" Target="../media/image154.jpeg"/><Relationship Id="rId2" Type="http://schemas.openxmlformats.org/officeDocument/2006/relationships/hyperlink" Target="https://fr.wikipedia.org/wiki/Berberidaceae" TargetMode="External"/><Relationship Id="rId1" Type="http://schemas.openxmlformats.org/officeDocument/2006/relationships/slideLayout" Target="../slideLayouts/slideLayout7.xml"/><Relationship Id="rId6" Type="http://schemas.openxmlformats.org/officeDocument/2006/relationships/hyperlink" Target="http://www.mi-aime-a-ou.com/berberis.php" TargetMode="External"/><Relationship Id="rId11" Type="http://schemas.openxmlformats.org/officeDocument/2006/relationships/image" Target="../media/image153.jpeg"/><Relationship Id="rId5" Type="http://schemas.openxmlformats.org/officeDocument/2006/relationships/hyperlink" Target="http://nature.jardin.free.fr/1104/berberis_julianae.html" TargetMode="External"/><Relationship Id="rId15" Type="http://schemas.openxmlformats.org/officeDocument/2006/relationships/image" Target="../media/image67.png"/><Relationship Id="rId10" Type="http://schemas.openxmlformats.org/officeDocument/2006/relationships/image" Target="../media/image152.jpeg"/><Relationship Id="rId4" Type="http://schemas.openxmlformats.org/officeDocument/2006/relationships/hyperlink" Target="https://fr.wikipedia.org/wiki/Berberis_julianae" TargetMode="External"/><Relationship Id="rId9" Type="http://schemas.openxmlformats.org/officeDocument/2006/relationships/image" Target="../media/image151.jpeg"/><Relationship Id="rId14" Type="http://schemas.openxmlformats.org/officeDocument/2006/relationships/image" Target="../media/image156.jpeg"/></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Berberis_thunbergii" TargetMode="External"/><Relationship Id="rId13" Type="http://schemas.openxmlformats.org/officeDocument/2006/relationships/image" Target="../media/image159.jpeg"/><Relationship Id="rId18" Type="http://schemas.openxmlformats.org/officeDocument/2006/relationships/image" Target="../media/image67.png"/><Relationship Id="rId3" Type="http://schemas.openxmlformats.org/officeDocument/2006/relationships/hyperlink" Target="https://en.wikipedia.org/wiki/Lyme_disease" TargetMode="External"/><Relationship Id="rId7" Type="http://schemas.openxmlformats.org/officeDocument/2006/relationships/hyperlink" Target="https://www.jardindupicvert.com/arbustes/2414-epine-vinette-de-thunberg-atropurpurea-.html" TargetMode="External"/><Relationship Id="rId12" Type="http://schemas.openxmlformats.org/officeDocument/2006/relationships/image" Target="../media/image158.jpeg"/><Relationship Id="rId17" Type="http://schemas.openxmlformats.org/officeDocument/2006/relationships/image" Target="../media/image163.jpeg"/><Relationship Id="rId2" Type="http://schemas.openxmlformats.org/officeDocument/2006/relationships/hyperlink" Target="https://en.wikipedia.org/wiki/Invasive_species" TargetMode="External"/><Relationship Id="rId16"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hyperlink" Target="http://nature.jardin.free.fr/arbuste/nmauric.%20epine-vinette.htm" TargetMode="External"/><Relationship Id="rId11" Type="http://schemas.openxmlformats.org/officeDocument/2006/relationships/image" Target="../media/image157.jpeg"/><Relationship Id="rId5" Type="http://schemas.openxmlformats.org/officeDocument/2006/relationships/hyperlink" Target="http://www.gerbeaud.com/jardin/fiches/haie-defensive-2.php" TargetMode="External"/><Relationship Id="rId15" Type="http://schemas.openxmlformats.org/officeDocument/2006/relationships/image" Target="../media/image161.jpeg"/><Relationship Id="rId10" Type="http://schemas.openxmlformats.org/officeDocument/2006/relationships/hyperlink" Target="https://www.fnac.com/mp30330929/Kit-Haie-Defensive-Haie-en-Kit-20-Jeunes-Plants/w-4" TargetMode="External"/><Relationship Id="rId19" Type="http://schemas.openxmlformats.org/officeDocument/2006/relationships/image" Target="../media/image70.jpeg"/><Relationship Id="rId4" Type="http://schemas.openxmlformats.org/officeDocument/2006/relationships/hyperlink" Target="http://www.gerbeaud.com/jardin/fiches/haie-defensive-1.php" TargetMode="External"/><Relationship Id="rId9" Type="http://schemas.openxmlformats.org/officeDocument/2006/relationships/hyperlink" Target="https://fr.wikipedia.org/wiki/Berberis_thunbergii" TargetMode="External"/><Relationship Id="rId14" Type="http://schemas.openxmlformats.org/officeDocument/2006/relationships/image" Target="../media/image160.jpeg"/></Relationships>
</file>

<file path=ppt/slides/_rels/slide36.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hyperlink" Target="https://www.rustica.fr/articles-jardin/haie-defensive,3338.html" TargetMode="External"/><Relationship Id="rId7" Type="http://schemas.openxmlformats.org/officeDocument/2006/relationships/image" Target="../media/image165.jpeg"/><Relationship Id="rId12" Type="http://schemas.openxmlformats.org/officeDocument/2006/relationships/image" Target="../media/image67.png"/><Relationship Id="rId2" Type="http://schemas.openxmlformats.org/officeDocument/2006/relationships/hyperlink" Target="https://www.rustica.fr/articles-jardin/planter-berberis,1748.html" TargetMode="External"/><Relationship Id="rId1" Type="http://schemas.openxmlformats.org/officeDocument/2006/relationships/slideLayout" Target="../slideLayouts/slideLayout7.xml"/><Relationship Id="rId6" Type="http://schemas.openxmlformats.org/officeDocument/2006/relationships/image" Target="../media/image164.jpeg"/><Relationship Id="rId11" Type="http://schemas.openxmlformats.org/officeDocument/2006/relationships/image" Target="../media/image169.jpeg"/><Relationship Id="rId5" Type="http://schemas.openxmlformats.org/officeDocument/2006/relationships/hyperlink" Target="https://www.aujardin.info/fiches/haie-defensive.php" TargetMode="External"/><Relationship Id="rId10" Type="http://schemas.openxmlformats.org/officeDocument/2006/relationships/image" Target="../media/image168.jpeg"/><Relationship Id="rId4" Type="http://schemas.openxmlformats.org/officeDocument/2006/relationships/hyperlink" Target="https://www.aujardin.info/plantes/berberis-darwinii.php" TargetMode="External"/><Relationship Id="rId9" Type="http://schemas.openxmlformats.org/officeDocument/2006/relationships/image" Target="../media/image167.jpeg"/></Relationships>
</file>

<file path=ppt/slides/_rels/slide37.xml.rels><?xml version="1.0" encoding="UTF-8" standalone="yes"?>
<Relationships xmlns="http://schemas.openxmlformats.org/package/2006/relationships"><Relationship Id="rId8" Type="http://schemas.openxmlformats.org/officeDocument/2006/relationships/image" Target="../media/image171.jpg"/><Relationship Id="rId3" Type="http://schemas.openxmlformats.org/officeDocument/2006/relationships/image" Target="../media/image67.png"/><Relationship Id="rId7" Type="http://schemas.openxmlformats.org/officeDocument/2006/relationships/image" Target="../media/image170.jp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hyperlink" Target="https://fr.wikipedia.org/wiki/Plov" TargetMode="External"/><Relationship Id="rId11" Type="http://schemas.openxmlformats.org/officeDocument/2006/relationships/image" Target="../media/image174.jpg"/><Relationship Id="rId5" Type="http://schemas.openxmlformats.org/officeDocument/2006/relationships/hyperlink" Target="https://fr.wikipedia.org/wiki/%C3%89pine-vinette" TargetMode="External"/><Relationship Id="rId10" Type="http://schemas.openxmlformats.org/officeDocument/2006/relationships/image" Target="../media/image173.jpg"/><Relationship Id="rId4" Type="http://schemas.openxmlformats.org/officeDocument/2006/relationships/hyperlink" Target="https://fr.wikipedia.org/wiki/Rouille_noire" TargetMode="External"/><Relationship Id="rId9" Type="http://schemas.openxmlformats.org/officeDocument/2006/relationships/image" Target="../media/image172.jpg"/></Relationships>
</file>

<file path=ppt/slides/_rels/slide38.xml.rels><?xml version="1.0" encoding="UTF-8" standalone="yes"?>
<Relationships xmlns="http://schemas.openxmlformats.org/package/2006/relationships"><Relationship Id="rId8" Type="http://schemas.openxmlformats.org/officeDocument/2006/relationships/hyperlink" Target="https://fr.wikipedia.org/wiki/H%C3%A9liophile" TargetMode="External"/><Relationship Id="rId13" Type="http://schemas.openxmlformats.org/officeDocument/2006/relationships/image" Target="../media/image176.jpeg"/><Relationship Id="rId18" Type="http://schemas.openxmlformats.org/officeDocument/2006/relationships/image" Target="../media/image180.jpeg"/><Relationship Id="rId26" Type="http://schemas.openxmlformats.org/officeDocument/2006/relationships/hyperlink" Target="https://fr.wikipedia.org/wiki/Elaeagnus" TargetMode="External"/><Relationship Id="rId3" Type="http://schemas.openxmlformats.org/officeDocument/2006/relationships/image" Target="../media/image68.jpeg"/><Relationship Id="rId21" Type="http://schemas.openxmlformats.org/officeDocument/2006/relationships/hyperlink" Target="https://fr.wikipedia.org/w/index.php?title=Elaeagnus_triflora&amp;action=edit&amp;redlink=1" TargetMode="External"/><Relationship Id="rId7" Type="http://schemas.openxmlformats.org/officeDocument/2006/relationships/hyperlink" Target="https://fr.wikipedia.org/wiki/Air" TargetMode="External"/><Relationship Id="rId12" Type="http://schemas.openxmlformats.org/officeDocument/2006/relationships/image" Target="../media/image175.jpeg"/><Relationship Id="rId17" Type="http://schemas.openxmlformats.org/officeDocument/2006/relationships/hyperlink" Target="http://fogeo.free.fr/flore/arbustes_halophiles.pdf" TargetMode="External"/><Relationship Id="rId25" Type="http://schemas.openxmlformats.org/officeDocument/2006/relationships/hyperlink" Target="https://fr.wikipedia.org/wiki/Europe" TargetMode="External"/><Relationship Id="rId2" Type="http://schemas.openxmlformats.org/officeDocument/2006/relationships/image" Target="../media/image70.jpeg"/><Relationship Id="rId16" Type="http://schemas.openxmlformats.org/officeDocument/2006/relationships/image" Target="../media/image179.jpeg"/><Relationship Id="rId20" Type="http://schemas.openxmlformats.org/officeDocument/2006/relationships/hyperlink" Target="https://fr.wikipedia.org/wiki/Asie" TargetMode="External"/><Relationship Id="rId1" Type="http://schemas.openxmlformats.org/officeDocument/2006/relationships/slideLayout" Target="../slideLayouts/slideLayout7.xml"/><Relationship Id="rId6" Type="http://schemas.openxmlformats.org/officeDocument/2006/relationships/hyperlink" Target="https://fr.wikipedia.org/wiki/Fixation_de_l'azote" TargetMode="External"/><Relationship Id="rId11" Type="http://schemas.openxmlformats.org/officeDocument/2006/relationships/hyperlink" Target="http://www.lagraineindocile.fr/2012/11/les-eleagnus-elaeagnus-spp.html" TargetMode="External"/><Relationship Id="rId24" Type="http://schemas.openxmlformats.org/officeDocument/2006/relationships/hyperlink" Target="https://fr.wikipedia.org/wiki/Am%C3%A9rique_du_Nord" TargetMode="External"/><Relationship Id="rId5" Type="http://schemas.openxmlformats.org/officeDocument/2006/relationships/hyperlink" Target="https://fr.wikipedia.org/wiki/Nodosit%C3%A9" TargetMode="External"/><Relationship Id="rId15" Type="http://schemas.openxmlformats.org/officeDocument/2006/relationships/image" Target="../media/image178.jpeg"/><Relationship Id="rId23" Type="http://schemas.openxmlformats.org/officeDocument/2006/relationships/hyperlink" Target="https://fr.wikipedia.org/wiki/Elaeagnus_commutata" TargetMode="External"/><Relationship Id="rId28" Type="http://schemas.openxmlformats.org/officeDocument/2006/relationships/image" Target="../media/image78.jpeg"/><Relationship Id="rId10" Type="http://schemas.openxmlformats.org/officeDocument/2006/relationships/hyperlink" Target="https://fr.wikipedia.org/wiki/Elaeagnus_angustifolia" TargetMode="External"/><Relationship Id="rId19" Type="http://schemas.openxmlformats.org/officeDocument/2006/relationships/hyperlink" Target="https://fr.wikipedia.org/wiki/Elaeagnaceae" TargetMode="External"/><Relationship Id="rId4" Type="http://schemas.openxmlformats.org/officeDocument/2006/relationships/image" Target="../media/image69.jpeg"/><Relationship Id="rId9" Type="http://schemas.openxmlformats.org/officeDocument/2006/relationships/hyperlink" Target="https://fr.wikipedia.org/wiki/Elaeagnus_angustifolia#cite_note-jepson-3" TargetMode="External"/><Relationship Id="rId14" Type="http://schemas.openxmlformats.org/officeDocument/2006/relationships/image" Target="../media/image177.jpeg"/><Relationship Id="rId22" Type="http://schemas.openxmlformats.org/officeDocument/2006/relationships/hyperlink" Target="https://fr.wikipedia.org/wiki/Australie" TargetMode="External"/><Relationship Id="rId27"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67.png"/><Relationship Id="rId3" Type="http://schemas.openxmlformats.org/officeDocument/2006/relationships/hyperlink" Target="https://fr.wikipedia.org/wiki/Elaeagnaceae" TargetMode="External"/><Relationship Id="rId7" Type="http://schemas.openxmlformats.org/officeDocument/2006/relationships/image" Target="../media/image181.jpeg"/><Relationship Id="rId12" Type="http://schemas.openxmlformats.org/officeDocument/2006/relationships/image" Target="../media/image69.jpeg"/><Relationship Id="rId2" Type="http://schemas.openxmlformats.org/officeDocument/2006/relationships/hyperlink" Target="https://fr.wikipedia.org/wiki/Famille_(biologie)" TargetMode="External"/><Relationship Id="rId1" Type="http://schemas.openxmlformats.org/officeDocument/2006/relationships/slideLayout" Target="../slideLayouts/slideLayout7.xml"/><Relationship Id="rId6" Type="http://schemas.openxmlformats.org/officeDocument/2006/relationships/hyperlink" Target="https://www.rustica.fr/articles-jardin/l-eleagnus-elaeagnus,5621.html" TargetMode="External"/><Relationship Id="rId11" Type="http://schemas.openxmlformats.org/officeDocument/2006/relationships/image" Target="../media/image68.jpeg"/><Relationship Id="rId5" Type="http://schemas.openxmlformats.org/officeDocument/2006/relationships/hyperlink" Target="https://www.jardindupicvert.com/arbustes/2436-chalef-piquant-maculata-.html" TargetMode="External"/><Relationship Id="rId10" Type="http://schemas.openxmlformats.org/officeDocument/2006/relationships/image" Target="../media/image184.jpeg"/><Relationship Id="rId4" Type="http://schemas.openxmlformats.org/officeDocument/2006/relationships/hyperlink" Target="http://nature.jardin.free.fr/arbuste/ft_elaeagnus_pu.html" TargetMode="External"/><Relationship Id="rId9" Type="http://schemas.openxmlformats.org/officeDocument/2006/relationships/image" Target="../media/image183.png"/><Relationship Id="rId14" Type="http://schemas.openxmlformats.org/officeDocument/2006/relationships/image" Target="../media/image78.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hyperlink" Target="https://fr.wikipedia.org/wiki/Rosier" TargetMode="External"/><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hyperlink" Target="https://fr.wikipedia.org/wiki/Tige"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hyperlink" Target="https://fr.wikipedia.org/wiki/Cactus" TargetMode="External"/><Relationship Id="rId5" Type="http://schemas.openxmlformats.org/officeDocument/2006/relationships/image" Target="../media/image7.jpeg"/><Relationship Id="rId10" Type="http://schemas.openxmlformats.org/officeDocument/2006/relationships/hyperlink" Target="https://fr.wikipedia.org/wiki/Euphorbe" TargetMode="External"/><Relationship Id="rId4" Type="http://schemas.openxmlformats.org/officeDocument/2006/relationships/image" Target="../media/image6.jpeg"/><Relationship Id="rId9" Type="http://schemas.openxmlformats.org/officeDocument/2006/relationships/hyperlink" Target="https://fr.wikipedia.org/wiki/Ocotillo" TargetMode="External"/><Relationship Id="rId1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hyperlink" Target="https://en.wikipedia.org/wiki/Asia" TargetMode="External"/><Relationship Id="rId13" Type="http://schemas.openxmlformats.org/officeDocument/2006/relationships/hyperlink" Target="https://en.wikipedia.org/wiki/North_America" TargetMode="External"/><Relationship Id="rId18" Type="http://schemas.openxmlformats.org/officeDocument/2006/relationships/hyperlink" Target="https://en.wikipedia.org/wiki/Nitrogen_fixation" TargetMode="External"/><Relationship Id="rId26" Type="http://schemas.openxmlformats.org/officeDocument/2006/relationships/image" Target="../media/image185.jpeg"/><Relationship Id="rId3" Type="http://schemas.openxmlformats.org/officeDocument/2006/relationships/hyperlink" Target="https://fr.wikipedia.org/wiki/Elaeagnaceae" TargetMode="External"/><Relationship Id="rId21" Type="http://schemas.openxmlformats.org/officeDocument/2006/relationships/hyperlink" Target="https://fr.wikipedia.org/wiki/Lycop%C3%A8ne" TargetMode="External"/><Relationship Id="rId34" Type="http://schemas.openxmlformats.org/officeDocument/2006/relationships/hyperlink" Target="http://www.cabi.org/isc/datasheet/20728" TargetMode="External"/><Relationship Id="rId7" Type="http://schemas.openxmlformats.org/officeDocument/2006/relationships/hyperlink" Target="https://en.wikipedia.org/wiki/Deciduous" TargetMode="External"/><Relationship Id="rId12" Type="http://schemas.openxmlformats.org/officeDocument/2006/relationships/hyperlink" Target="https://en.wikipedia.org/wiki/Elaeagnus_angustifolia" TargetMode="External"/><Relationship Id="rId17" Type="http://schemas.openxmlformats.org/officeDocument/2006/relationships/hyperlink" Target="http://davesgarden.com/guides/pf/go/32215/" TargetMode="External"/><Relationship Id="rId25" Type="http://schemas.openxmlformats.org/officeDocument/2006/relationships/image" Target="../media/image70.jpeg"/><Relationship Id="rId33" Type="http://schemas.openxmlformats.org/officeDocument/2006/relationships/image" Target="../media/image192.jpeg"/><Relationship Id="rId2" Type="http://schemas.openxmlformats.org/officeDocument/2006/relationships/hyperlink" Target="https://fr.wikipedia.org/wiki/Famille_(biologie)" TargetMode="External"/><Relationship Id="rId16" Type="http://schemas.openxmlformats.org/officeDocument/2006/relationships/hyperlink" Target="https://fr.wikipedia.org/wiki/Zone_de_rusticit%C3%A9" TargetMode="External"/><Relationship Id="rId20" Type="http://schemas.openxmlformats.org/officeDocument/2006/relationships/hyperlink" Target="http://cat.inist.fr/?aModele=afficheN&amp;cpsidt=14439482" TargetMode="External"/><Relationship Id="rId29"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hyperlink" Target="https://en.wikipedia.org/wiki/Shrub" TargetMode="External"/><Relationship Id="rId11" Type="http://schemas.openxmlformats.org/officeDocument/2006/relationships/hyperlink" Target="https://en.wikipedia.org/wiki/Leaf" TargetMode="External"/><Relationship Id="rId24" Type="http://schemas.openxmlformats.org/officeDocument/2006/relationships/hyperlink" Target="http://nature.jardin.free.fr/arbuste/ft_eleagnus_um.html" TargetMode="External"/><Relationship Id="rId32" Type="http://schemas.openxmlformats.org/officeDocument/2006/relationships/image" Target="../media/image191.jpeg"/><Relationship Id="rId37" Type="http://schemas.openxmlformats.org/officeDocument/2006/relationships/image" Target="../media/image78.jpeg"/><Relationship Id="rId5" Type="http://schemas.openxmlformats.org/officeDocument/2006/relationships/image" Target="../media/image69.jpeg"/><Relationship Id="rId15" Type="http://schemas.openxmlformats.org/officeDocument/2006/relationships/hyperlink" Target="https://en.wikipedia.org/wiki/Invasive_species" TargetMode="External"/><Relationship Id="rId23" Type="http://schemas.openxmlformats.org/officeDocument/2006/relationships/hyperlink" Target="https://fr.wikipedia.org/wiki/Elaeagnus_umbellata" TargetMode="External"/><Relationship Id="rId28" Type="http://schemas.openxmlformats.org/officeDocument/2006/relationships/image" Target="../media/image187.jpeg"/><Relationship Id="rId36" Type="http://schemas.openxmlformats.org/officeDocument/2006/relationships/image" Target="../media/image67.png"/><Relationship Id="rId10" Type="http://schemas.openxmlformats.org/officeDocument/2006/relationships/hyperlink" Target="https://en.wikipedia.org/wiki/Japan" TargetMode="External"/><Relationship Id="rId19" Type="http://schemas.openxmlformats.org/officeDocument/2006/relationships/hyperlink" Target="https://en.wikipedia.org/wiki/Competition_(biology)" TargetMode="External"/><Relationship Id="rId31" Type="http://schemas.openxmlformats.org/officeDocument/2006/relationships/image" Target="../media/image190.jpeg"/><Relationship Id="rId4" Type="http://schemas.openxmlformats.org/officeDocument/2006/relationships/image" Target="../media/image68.jpeg"/><Relationship Id="rId9" Type="http://schemas.openxmlformats.org/officeDocument/2006/relationships/hyperlink" Target="https://en.wikipedia.org/wiki/Himalaya" TargetMode="External"/><Relationship Id="rId14" Type="http://schemas.openxmlformats.org/officeDocument/2006/relationships/hyperlink" Target="https://en.wikipedia.org/wiki/Naturalisation_(biology)" TargetMode="External"/><Relationship Id="rId22" Type="http://schemas.openxmlformats.org/officeDocument/2006/relationships/hyperlink" Target="https://en.wikipedia.org/wiki/Elaeagnus_umbellata" TargetMode="External"/><Relationship Id="rId27" Type="http://schemas.openxmlformats.org/officeDocument/2006/relationships/image" Target="../media/image186.jpeg"/><Relationship Id="rId30" Type="http://schemas.openxmlformats.org/officeDocument/2006/relationships/image" Target="../media/image189.jpeg"/><Relationship Id="rId35" Type="http://schemas.openxmlformats.org/officeDocument/2006/relationships/hyperlink" Target="http://pfaf.org/User/Plant.aspx?LatinName=Elaeagnus%20umbellata"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gerbeaud.com/jardin/fiches/argousier,1242.html" TargetMode="External"/><Relationship Id="rId13" Type="http://schemas.openxmlformats.org/officeDocument/2006/relationships/hyperlink" Target="http://www.gerbeaud.com/jardin/fiches/plantes-feuillage-argente,1262.html" TargetMode="External"/><Relationship Id="rId18" Type="http://schemas.openxmlformats.org/officeDocument/2006/relationships/image" Target="../media/image68.jpeg"/><Relationship Id="rId26" Type="http://schemas.openxmlformats.org/officeDocument/2006/relationships/image" Target="../media/image78.jpeg"/><Relationship Id="rId3" Type="http://schemas.openxmlformats.org/officeDocument/2006/relationships/hyperlink" Target="http://www.gerbeaud.com/jardin/fiches/fp_olivier.php3" TargetMode="External"/><Relationship Id="rId21" Type="http://schemas.openxmlformats.org/officeDocument/2006/relationships/image" Target="../media/image194.jpeg"/><Relationship Id="rId7" Type="http://schemas.openxmlformats.org/officeDocument/2006/relationships/hyperlink" Target="http://www.gerbeaud.com/jardin/fiches/plantes-melliferes-abeilles.php" TargetMode="External"/><Relationship Id="rId12" Type="http://schemas.openxmlformats.org/officeDocument/2006/relationships/hyperlink" Target="http://www.gerbeaud.com/jardin/fiches/associer-couleurs-jardin,1485.html" TargetMode="External"/><Relationship Id="rId17" Type="http://schemas.openxmlformats.org/officeDocument/2006/relationships/image" Target="../media/image70.jpeg"/><Relationship Id="rId25" Type="http://schemas.openxmlformats.org/officeDocument/2006/relationships/image" Target="../media/image67.png"/><Relationship Id="rId2" Type="http://schemas.openxmlformats.org/officeDocument/2006/relationships/hyperlink" Target="http://www.gerbeaud.com/jardin/fiches/ecorces-decoratives,1812.html" TargetMode="External"/><Relationship Id="rId16" Type="http://schemas.openxmlformats.org/officeDocument/2006/relationships/hyperlink" Target="https://en.wikipedia.org/wiki/Elaeagnus_angustifolia" TargetMode="External"/><Relationship Id="rId20"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hyperlink" Target="http://www.gerbeaud.com/tag/jardin-parfume" TargetMode="External"/><Relationship Id="rId11" Type="http://schemas.openxmlformats.org/officeDocument/2006/relationships/hyperlink" Target="http://www.gerbeaud.com/jardin/fiches/tamaris.php" TargetMode="External"/><Relationship Id="rId24" Type="http://schemas.openxmlformats.org/officeDocument/2006/relationships/image" Target="../media/image197.jpeg"/><Relationship Id="rId5" Type="http://schemas.openxmlformats.org/officeDocument/2006/relationships/hyperlink" Target="http://www.gerbeaud.com/tag/oiseaux" TargetMode="External"/><Relationship Id="rId15" Type="http://schemas.openxmlformats.org/officeDocument/2006/relationships/hyperlink" Target="https://fr.wikipedia.org/wiki/Elaeagnus_angustifolia" TargetMode="External"/><Relationship Id="rId23" Type="http://schemas.openxmlformats.org/officeDocument/2006/relationships/image" Target="../media/image196.jpeg"/><Relationship Id="rId10" Type="http://schemas.openxmlformats.org/officeDocument/2006/relationships/hyperlink" Target="http://www.gerbeaud.com/jardin/fiches/jardin-bord-de-mer,1208.html" TargetMode="External"/><Relationship Id="rId19" Type="http://schemas.openxmlformats.org/officeDocument/2006/relationships/image" Target="../media/image69.jpeg"/><Relationship Id="rId4" Type="http://schemas.openxmlformats.org/officeDocument/2006/relationships/hyperlink" Target="http://www.gerbeaud.com/fruit-legume-de-saison/olive.php" TargetMode="External"/><Relationship Id="rId9" Type="http://schemas.openxmlformats.org/officeDocument/2006/relationships/hyperlink" Target="http://www.gerbeaud.com/jardin/fiches/plantes-resistantes-embruns,1934.html" TargetMode="External"/><Relationship Id="rId14" Type="http://schemas.openxmlformats.org/officeDocument/2006/relationships/hyperlink" Target="http://www.gerbeaud.com/jardin/fiches/olivier-de-boheme-elaeagnus-angustifolia,1517.html" TargetMode="External"/><Relationship Id="rId22" Type="http://schemas.openxmlformats.org/officeDocument/2006/relationships/image" Target="../media/image195.jpeg"/></Relationships>
</file>

<file path=ppt/slides/_rels/slide42.xml.rels><?xml version="1.0" encoding="UTF-8" standalone="yes"?>
<Relationships xmlns="http://schemas.openxmlformats.org/package/2006/relationships"><Relationship Id="rId8" Type="http://schemas.openxmlformats.org/officeDocument/2006/relationships/hyperlink" Target="https://fr.wikipedia.org/wiki/Quercus_ilex#cite_note-1" TargetMode="External"/><Relationship Id="rId13" Type="http://schemas.openxmlformats.org/officeDocument/2006/relationships/hyperlink" Target="https://fr.wikipedia.org/wiki/Trufficulture" TargetMode="External"/><Relationship Id="rId18" Type="http://schemas.openxmlformats.org/officeDocument/2006/relationships/hyperlink" Target="https://fr.wikipedia.org/wiki/%C3%8Eles_Britanniques" TargetMode="External"/><Relationship Id="rId26" Type="http://schemas.openxmlformats.org/officeDocument/2006/relationships/image" Target="../media/image202.jpeg"/><Relationship Id="rId3" Type="http://schemas.openxmlformats.org/officeDocument/2006/relationships/hyperlink" Target="https://fr.wikipedia.org/wiki/Fagaceae" TargetMode="External"/><Relationship Id="rId21" Type="http://schemas.openxmlformats.org/officeDocument/2006/relationships/hyperlink" Target="http://nature.jardin.free.fr/arbre/ft_quercus_ilex.html" TargetMode="External"/><Relationship Id="rId7" Type="http://schemas.openxmlformats.org/officeDocument/2006/relationships/hyperlink" Target="https://en.wikipedia.org/wiki/Mediterranean_region" TargetMode="External"/><Relationship Id="rId12" Type="http://schemas.openxmlformats.org/officeDocument/2006/relationships/hyperlink" Target="https://fr.wikipedia.org/wiki/Thermophile" TargetMode="External"/><Relationship Id="rId17" Type="http://schemas.openxmlformats.org/officeDocument/2006/relationships/hyperlink" Target="https://fr.wikipedia.org/wiki/Esp%C3%A8ce_envahissante" TargetMode="External"/><Relationship Id="rId25" Type="http://schemas.openxmlformats.org/officeDocument/2006/relationships/image" Target="../media/image201.jpeg"/><Relationship Id="rId2" Type="http://schemas.openxmlformats.org/officeDocument/2006/relationships/hyperlink" Target="https://fr.wikipedia.org/wiki/Famille_(biologie)" TargetMode="External"/><Relationship Id="rId16" Type="http://schemas.openxmlformats.org/officeDocument/2006/relationships/hyperlink" Target="https://en.wikipedia.org/wiki/Soil" TargetMode="External"/><Relationship Id="rId20" Type="http://schemas.openxmlformats.org/officeDocument/2006/relationships/hyperlink" Target="https://en.wikipedia.org/wiki/Quercus_ilex" TargetMode="External"/><Relationship Id="rId29"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hyperlink" Target="https://fr.wikipedia.org/wiki/Garrigue" TargetMode="External"/><Relationship Id="rId11" Type="http://schemas.openxmlformats.org/officeDocument/2006/relationships/hyperlink" Target="https://fr.wikipedia.org/wiki/H%C3%A9liophile" TargetMode="External"/><Relationship Id="rId24" Type="http://schemas.openxmlformats.org/officeDocument/2006/relationships/image" Target="../media/image200.jpeg"/><Relationship Id="rId5" Type="http://schemas.openxmlformats.org/officeDocument/2006/relationships/hyperlink" Target="https://fr.wikipedia.org/wiki/Arbre" TargetMode="External"/><Relationship Id="rId15" Type="http://schemas.openxmlformats.org/officeDocument/2006/relationships/hyperlink" Target="https://en.wikipedia.org/wiki/Windbreak" TargetMode="External"/><Relationship Id="rId23" Type="http://schemas.openxmlformats.org/officeDocument/2006/relationships/image" Target="../media/image199.jpeg"/><Relationship Id="rId28" Type="http://schemas.openxmlformats.org/officeDocument/2006/relationships/image" Target="../media/image204.png"/><Relationship Id="rId10" Type="http://schemas.openxmlformats.org/officeDocument/2006/relationships/hyperlink" Target="https://fr.wikipedia.org/wiki/X%C3%A9rophile" TargetMode="External"/><Relationship Id="rId19" Type="http://schemas.openxmlformats.org/officeDocument/2006/relationships/hyperlink" Target="https://fr.wikipedia.org/wiki/Quercus_ilex" TargetMode="External"/><Relationship Id="rId4" Type="http://schemas.openxmlformats.org/officeDocument/2006/relationships/hyperlink" Target="https://fr.wikipedia.org/wiki/Esp%C3%A8ce" TargetMode="External"/><Relationship Id="rId9" Type="http://schemas.openxmlformats.org/officeDocument/2006/relationships/hyperlink" Target="https://fr.wikipedia.org/wiki/Houx" TargetMode="External"/><Relationship Id="rId14" Type="http://schemas.openxmlformats.org/officeDocument/2006/relationships/hyperlink" Target="https://en.wikipedia.org/wiki/Hedge_(gardening)" TargetMode="External"/><Relationship Id="rId22" Type="http://schemas.openxmlformats.org/officeDocument/2006/relationships/image" Target="../media/image198.jpeg"/><Relationship Id="rId27" Type="http://schemas.openxmlformats.org/officeDocument/2006/relationships/image" Target="../media/image203.jpeg"/></Relationships>
</file>

<file path=ppt/slides/_rels/slide43.xml.rels><?xml version="1.0" encoding="UTF-8" standalone="yes"?>
<Relationships xmlns="http://schemas.openxmlformats.org/package/2006/relationships"><Relationship Id="rId8" Type="http://schemas.openxmlformats.org/officeDocument/2006/relationships/hyperlink" Target="https://fr.wikipedia.org/wiki/Haie" TargetMode="External"/><Relationship Id="rId13" Type="http://schemas.openxmlformats.org/officeDocument/2006/relationships/image" Target="../media/image206.jpeg"/><Relationship Id="rId18" Type="http://schemas.openxmlformats.org/officeDocument/2006/relationships/image" Target="../media/image77.jpeg"/><Relationship Id="rId3" Type="http://schemas.openxmlformats.org/officeDocument/2006/relationships/hyperlink" Target="https://fr.wiktionary.org/wiki/caduques" TargetMode="External"/><Relationship Id="rId7" Type="http://schemas.openxmlformats.org/officeDocument/2006/relationships/hyperlink" Target="https://fr.wikipedia.org/wiki/Porte-greffe" TargetMode="External"/><Relationship Id="rId12" Type="http://schemas.openxmlformats.org/officeDocument/2006/relationships/image" Target="../media/image205.jpeg"/><Relationship Id="rId17" Type="http://schemas.openxmlformats.org/officeDocument/2006/relationships/image" Target="../media/image78.jpeg"/><Relationship Id="rId2" Type="http://schemas.openxmlformats.org/officeDocument/2006/relationships/hyperlink" Target="https://fr.wiktionary.org/wiki/trifoli%C3%A9es" TargetMode="Externa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hyperlink" Target="https://fr.wikipedia.org/wiki/Virus_de_la_tristeza_des_agrumes" TargetMode="External"/><Relationship Id="rId11" Type="http://schemas.openxmlformats.org/officeDocument/2006/relationships/hyperlink" Target="http://www.bothasigwatch.co.za/2014/05/19/making-your-garden-unattractive-to-criminals-19-may-2014/" TargetMode="External"/><Relationship Id="rId5" Type="http://schemas.openxmlformats.org/officeDocument/2006/relationships/hyperlink" Target="https://fr.wikipedia.org/wiki/Poncirine" TargetMode="External"/><Relationship Id="rId15" Type="http://schemas.openxmlformats.org/officeDocument/2006/relationships/image" Target="../media/image208.jpeg"/><Relationship Id="rId10" Type="http://schemas.openxmlformats.org/officeDocument/2006/relationships/hyperlink" Target="https://fr.wikipedia.org/wiki/Poncirus_trifoliata" TargetMode="External"/><Relationship Id="rId4" Type="http://schemas.openxmlformats.org/officeDocument/2006/relationships/hyperlink" Target="https://fr.wikipedia.org/wiki/Golf" TargetMode="External"/><Relationship Id="rId9" Type="http://schemas.openxmlformats.org/officeDocument/2006/relationships/hyperlink" Target="https://fr.wikipedia.org/wiki/SNCF" TargetMode="External"/><Relationship Id="rId14" Type="http://schemas.openxmlformats.org/officeDocument/2006/relationships/image" Target="../media/image207.jpeg"/></Relationships>
</file>

<file path=ppt/slides/_rels/slide44.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5.jpeg"/><Relationship Id="rId3" Type="http://schemas.openxmlformats.org/officeDocument/2006/relationships/hyperlink" Target="https://fr.wikipedia.org/wiki/Chine" TargetMode="External"/><Relationship Id="rId7" Type="http://schemas.openxmlformats.org/officeDocument/2006/relationships/image" Target="../media/image209.jpeg"/><Relationship Id="rId12" Type="http://schemas.openxmlformats.org/officeDocument/2006/relationships/image" Target="../media/image214.jpeg"/><Relationship Id="rId2" Type="http://schemas.openxmlformats.org/officeDocument/2006/relationships/hyperlink" Target="https://fr.wikipedia.org/wiki/Chaenomeles_speciosa#cite_note-ef-5" TargetMode="External"/><Relationship Id="rId1" Type="http://schemas.openxmlformats.org/officeDocument/2006/relationships/slideLayout" Target="../slideLayouts/slideLayout7.xml"/><Relationship Id="rId6" Type="http://schemas.openxmlformats.org/officeDocument/2006/relationships/hyperlink" Target="https://fr.wikipedia.org/wiki/Chaenomeles_speciosa" TargetMode="External"/><Relationship Id="rId11" Type="http://schemas.openxmlformats.org/officeDocument/2006/relationships/image" Target="../media/image213.jpeg"/><Relationship Id="rId5" Type="http://schemas.openxmlformats.org/officeDocument/2006/relationships/hyperlink" Target="http://www.bothasigwatch.co.za/2014/05/19/making-your-garden-unattractive-to-criminals-19-may-2014/" TargetMode="External"/><Relationship Id="rId10" Type="http://schemas.openxmlformats.org/officeDocument/2006/relationships/image" Target="../media/image212.jpeg"/><Relationship Id="rId4" Type="http://schemas.openxmlformats.org/officeDocument/2006/relationships/hyperlink" Target="https://fr.wikipedia.org/wiki/Myanmar" TargetMode="External"/><Relationship Id="rId9" Type="http://schemas.openxmlformats.org/officeDocument/2006/relationships/image" Target="../media/image211.jpeg"/><Relationship Id="rId14"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hyperlink" Target="https://fr.wikipedia.org/wiki/Aub%C3%A9pine" TargetMode="External"/><Relationship Id="rId13" Type="http://schemas.openxmlformats.org/officeDocument/2006/relationships/hyperlink" Target="https://fr.wikipedia.org/wiki/Esp%C3%A8ce_envahissante" TargetMode="External"/><Relationship Id="rId18" Type="http://schemas.openxmlformats.org/officeDocument/2006/relationships/hyperlink" Target="https://fr.wikipedia.org/wiki/%C3%89corce" TargetMode="External"/><Relationship Id="rId26" Type="http://schemas.openxmlformats.org/officeDocument/2006/relationships/hyperlink" Target="https://fr.wikipedia.org/wiki/Vitamine_C" TargetMode="External"/><Relationship Id="rId39" Type="http://schemas.openxmlformats.org/officeDocument/2006/relationships/image" Target="../media/image220.jpeg"/><Relationship Id="rId3" Type="http://schemas.openxmlformats.org/officeDocument/2006/relationships/hyperlink" Target="https://fr.wikipedia.org/wiki/Glossaire_botanique#H" TargetMode="External"/><Relationship Id="rId21" Type="http://schemas.openxmlformats.org/officeDocument/2006/relationships/hyperlink" Target="https://fr.wikipedia.org/wiki/Feuille" TargetMode="External"/><Relationship Id="rId34" Type="http://schemas.openxmlformats.org/officeDocument/2006/relationships/hyperlink" Target="http://nature.jardin.free.fr/arbre/ft_prunus_spinosa.html" TargetMode="External"/><Relationship Id="rId42" Type="http://schemas.openxmlformats.org/officeDocument/2006/relationships/image" Target="../media/image67.png"/><Relationship Id="rId7" Type="http://schemas.openxmlformats.org/officeDocument/2006/relationships/hyperlink" Target="https://fr.wikipedia.org/wiki/B%C3%A9tail" TargetMode="External"/><Relationship Id="rId12" Type="http://schemas.openxmlformats.org/officeDocument/2006/relationships/hyperlink" Target="https://fr.wikipedia.org/wiki/Graine" TargetMode="External"/><Relationship Id="rId17" Type="http://schemas.openxmlformats.org/officeDocument/2006/relationships/hyperlink" Target="https://fr.wikipedia.org/wiki/H%C3%A9liophile" TargetMode="External"/><Relationship Id="rId25" Type="http://schemas.openxmlformats.org/officeDocument/2006/relationships/hyperlink" Target="https://fr.wikipedia.org/wiki/Tanin" TargetMode="External"/><Relationship Id="rId33" Type="http://schemas.openxmlformats.org/officeDocument/2006/relationships/hyperlink" Target="https://www.jardindupicvert.com/arbres/4953-prunellier-epine-noire.html" TargetMode="External"/><Relationship Id="rId38" Type="http://schemas.openxmlformats.org/officeDocument/2006/relationships/image" Target="../media/image219.jpeg"/><Relationship Id="rId2" Type="http://schemas.openxmlformats.org/officeDocument/2006/relationships/hyperlink" Target="https://en.wikipedia.org/wiki/Rosaceae" TargetMode="External"/><Relationship Id="rId16" Type="http://schemas.openxmlformats.org/officeDocument/2006/relationships/hyperlink" Target="https://fr.wikipedia.org/wiki/Esp%C3%A8ce_pionni%C3%A8re" TargetMode="External"/><Relationship Id="rId20" Type="http://schemas.openxmlformats.org/officeDocument/2006/relationships/hyperlink" Target="https://fr.wikipedia.org/wiki/Plante_d%C3%A9cidue" TargetMode="External"/><Relationship Id="rId29" Type="http://schemas.openxmlformats.org/officeDocument/2006/relationships/hyperlink" Target="https://fr.wikipedia.org/wiki/Multiplication_v%C3%A9g%C3%A9tative" TargetMode="External"/><Relationship Id="rId41" Type="http://schemas.openxmlformats.org/officeDocument/2006/relationships/image" Target="../media/image222.png"/><Relationship Id="rId1" Type="http://schemas.openxmlformats.org/officeDocument/2006/relationships/slideLayout" Target="../slideLayouts/slideLayout7.xml"/><Relationship Id="rId6" Type="http://schemas.openxmlformats.org/officeDocument/2006/relationships/hyperlink" Target="https://fr.wikipedia.org/wiki/Haie" TargetMode="External"/><Relationship Id="rId11" Type="http://schemas.openxmlformats.org/officeDocument/2006/relationships/hyperlink" Target="https://fr.wikipedia.org/wiki/Oiseau" TargetMode="External"/><Relationship Id="rId24" Type="http://schemas.openxmlformats.org/officeDocument/2006/relationships/hyperlink" Target="https://fr.wikipedia.org/wiki/Flore_mellif%C3%A8re" TargetMode="External"/><Relationship Id="rId32" Type="http://schemas.openxmlformats.org/officeDocument/2006/relationships/hyperlink" Target="https://en.wikipedia.org/wiki/Prunus_spinosa" TargetMode="External"/><Relationship Id="rId37" Type="http://schemas.openxmlformats.org/officeDocument/2006/relationships/image" Target="../media/image218.jpeg"/><Relationship Id="rId40" Type="http://schemas.openxmlformats.org/officeDocument/2006/relationships/image" Target="../media/image221.jpeg"/><Relationship Id="rId5" Type="http://schemas.openxmlformats.org/officeDocument/2006/relationships/hyperlink" Target="https://fr.wikipedia.org/wiki/Drageon" TargetMode="External"/><Relationship Id="rId15" Type="http://schemas.openxmlformats.org/officeDocument/2006/relationships/hyperlink" Target="https://fr.wikipedia.org/wiki/P%C3%A2ture" TargetMode="External"/><Relationship Id="rId23" Type="http://schemas.openxmlformats.org/officeDocument/2006/relationships/hyperlink" Target="https://fr.wikipedia.org/wiki/Fleur" TargetMode="External"/><Relationship Id="rId28" Type="http://schemas.openxmlformats.org/officeDocument/2006/relationships/hyperlink" Target="https://fr.wikipedia.org/wiki/Semis_(agriculture)" TargetMode="External"/><Relationship Id="rId36" Type="http://schemas.openxmlformats.org/officeDocument/2006/relationships/image" Target="../media/image217.jpeg"/><Relationship Id="rId10" Type="http://schemas.openxmlformats.org/officeDocument/2006/relationships/hyperlink" Target="https://fr.wikipedia.org/wiki/Fruit_(botanique)" TargetMode="External"/><Relationship Id="rId19" Type="http://schemas.openxmlformats.org/officeDocument/2006/relationships/hyperlink" Target="https://fr.wikipedia.org/wiki/Arbrisseau" TargetMode="External"/><Relationship Id="rId31" Type="http://schemas.openxmlformats.org/officeDocument/2006/relationships/hyperlink" Target="https://fr.wikipedia.org/wiki/Prunellier" TargetMode="External"/><Relationship Id="rId4" Type="http://schemas.openxmlformats.org/officeDocument/2006/relationships/hyperlink" Target="https://fr.wikipedia.org/wiki/%C3%89pine" TargetMode="External"/><Relationship Id="rId9" Type="http://schemas.openxmlformats.org/officeDocument/2006/relationships/hyperlink" Target="https://fr.wikipedia.org/wiki/Taillis" TargetMode="External"/><Relationship Id="rId14" Type="http://schemas.openxmlformats.org/officeDocument/2006/relationships/hyperlink" Target="https://fr.wikipedia.org/wiki/Friche" TargetMode="External"/><Relationship Id="rId22" Type="http://schemas.openxmlformats.org/officeDocument/2006/relationships/hyperlink" Target="https://fr.wikipedia.org/wiki/Forme_foliaire" TargetMode="External"/><Relationship Id="rId27" Type="http://schemas.openxmlformats.org/officeDocument/2006/relationships/hyperlink" Target="https://fr.wikipedia.org/wiki/Lepidoptera" TargetMode="External"/><Relationship Id="rId30" Type="http://schemas.openxmlformats.org/officeDocument/2006/relationships/hyperlink" Target="https://fr.wikipedia.org/wiki/S%C3%A9cheresse" TargetMode="External"/><Relationship Id="rId35" Type="http://schemas.openxmlformats.org/officeDocument/2006/relationships/image" Target="../media/image216.jpeg"/><Relationship Id="rId43" Type="http://schemas.openxmlformats.org/officeDocument/2006/relationships/image" Target="../media/image78.jpeg"/></Relationships>
</file>

<file path=ppt/slides/_rels/slide46.xml.rels><?xml version="1.0" encoding="UTF-8" standalone="yes"?>
<Relationships xmlns="http://schemas.openxmlformats.org/package/2006/relationships"><Relationship Id="rId8" Type="http://schemas.openxmlformats.org/officeDocument/2006/relationships/hyperlink" Target="https://en.wikipedia.org/wiki/Honey_locust" TargetMode="External"/><Relationship Id="rId13" Type="http://schemas.openxmlformats.org/officeDocument/2006/relationships/image" Target="../media/image224.jpeg"/><Relationship Id="rId18" Type="http://schemas.openxmlformats.org/officeDocument/2006/relationships/image" Target="../media/image67.png"/><Relationship Id="rId3" Type="http://schemas.openxmlformats.org/officeDocument/2006/relationships/hyperlink" Target="https://fr.wikipedia.org/wiki/Am%C3%A9rique_du_Nord" TargetMode="External"/><Relationship Id="rId7" Type="http://schemas.openxmlformats.org/officeDocument/2006/relationships/hyperlink" Target="https://fr.wikipedia.org/wiki/F&#233;vier_d'Am&#233;rique" TargetMode="External"/><Relationship Id="rId12" Type="http://schemas.openxmlformats.org/officeDocument/2006/relationships/image" Target="../media/image223.jpeg"/><Relationship Id="rId17" Type="http://schemas.openxmlformats.org/officeDocument/2006/relationships/image" Target="../media/image228.jpeg"/><Relationship Id="rId2" Type="http://schemas.openxmlformats.org/officeDocument/2006/relationships/hyperlink" Target="https://fr.wikipedia.org/wiki/Arbre" TargetMode="External"/><Relationship Id="rId16" Type="http://schemas.openxmlformats.org/officeDocument/2006/relationships/image" Target="../media/image227.jpeg"/><Relationship Id="rId1" Type="http://schemas.openxmlformats.org/officeDocument/2006/relationships/slideLayout" Target="../slideLayouts/slideLayout7.xml"/><Relationship Id="rId6" Type="http://schemas.openxmlformats.org/officeDocument/2006/relationships/hyperlink" Target="https://fr.wikipedia.org/wiki/Gousse" TargetMode="External"/><Relationship Id="rId11" Type="http://schemas.openxmlformats.org/officeDocument/2006/relationships/image" Target="../media/image69.jpeg"/><Relationship Id="rId5" Type="http://schemas.openxmlformats.org/officeDocument/2006/relationships/hyperlink" Target="https://fr.wikipedia.org/wiki/Fleur" TargetMode="External"/><Relationship Id="rId15" Type="http://schemas.openxmlformats.org/officeDocument/2006/relationships/image" Target="../media/image226.jpeg"/><Relationship Id="rId10" Type="http://schemas.openxmlformats.org/officeDocument/2006/relationships/image" Target="../media/image68.jpeg"/><Relationship Id="rId4" Type="http://schemas.openxmlformats.org/officeDocument/2006/relationships/hyperlink" Target="https://fr.wikipedia.org/wiki/Robinier_faux-acacia" TargetMode="External"/><Relationship Id="rId9" Type="http://schemas.openxmlformats.org/officeDocument/2006/relationships/image" Target="../media/image70.jpeg"/><Relationship Id="rId14" Type="http://schemas.openxmlformats.org/officeDocument/2006/relationships/image" Target="../media/image225.jpeg"/></Relationships>
</file>

<file path=ppt/slides/_rels/slide47.xml.rels><?xml version="1.0" encoding="UTF-8" standalone="yes"?>
<Relationships xmlns="http://schemas.openxmlformats.org/package/2006/relationships"><Relationship Id="rId8" Type="http://schemas.openxmlformats.org/officeDocument/2006/relationships/hyperlink" Target="https://en.wikipedia.org/wiki/Multiple_fruit" TargetMode="External"/><Relationship Id="rId13" Type="http://schemas.openxmlformats.org/officeDocument/2006/relationships/hyperlink" Target="https://fr.wikipedia.org/wiki/Oranger_des_Osages" TargetMode="External"/><Relationship Id="rId18" Type="http://schemas.openxmlformats.org/officeDocument/2006/relationships/image" Target="../media/image231.jpeg"/><Relationship Id="rId3" Type="http://schemas.openxmlformats.org/officeDocument/2006/relationships/hyperlink" Target="https://en.wikipedia.org/wiki/Tree" TargetMode="External"/><Relationship Id="rId21" Type="http://schemas.openxmlformats.org/officeDocument/2006/relationships/image" Target="../media/image234.jpeg"/><Relationship Id="rId7" Type="http://schemas.openxmlformats.org/officeDocument/2006/relationships/hyperlink" Target="https://fr.wikipedia.org/wiki/Glossaire_de_botanique#C" TargetMode="External"/><Relationship Id="rId12" Type="http://schemas.openxmlformats.org/officeDocument/2006/relationships/hyperlink" Target="https://fr.wikipedia.org/wiki/Haie" TargetMode="External"/><Relationship Id="rId17" Type="http://schemas.openxmlformats.org/officeDocument/2006/relationships/image" Target="../media/image230.jpeg"/><Relationship Id="rId25" Type="http://schemas.openxmlformats.org/officeDocument/2006/relationships/image" Target="../media/image71.jpeg"/><Relationship Id="rId2" Type="http://schemas.openxmlformats.org/officeDocument/2006/relationships/hyperlink" Target="https://fr.wikipedia.org/wiki/Moraceae" TargetMode="External"/><Relationship Id="rId16" Type="http://schemas.openxmlformats.org/officeDocument/2006/relationships/image" Target="../media/image229.jpeg"/><Relationship Id="rId20" Type="http://schemas.openxmlformats.org/officeDocument/2006/relationships/image" Target="../media/image233.jpeg"/><Relationship Id="rId1" Type="http://schemas.openxmlformats.org/officeDocument/2006/relationships/slideLayout" Target="../slideLayouts/slideLayout7.xml"/><Relationship Id="rId6" Type="http://schemas.openxmlformats.org/officeDocument/2006/relationships/hyperlink" Target="https://en.wikipedia.org/wiki/Shrub" TargetMode="External"/><Relationship Id="rId11" Type="http://schemas.openxmlformats.org/officeDocument/2006/relationships/hyperlink" Target="https://en.wikipedia.org/wiki/Latex" TargetMode="External"/><Relationship Id="rId24" Type="http://schemas.openxmlformats.org/officeDocument/2006/relationships/image" Target="../media/image67.png"/><Relationship Id="rId5" Type="http://schemas.openxmlformats.org/officeDocument/2006/relationships/hyperlink" Target="https://fr.wikipedia.org/wiki/Dio%C3%AFque" TargetMode="External"/><Relationship Id="rId15" Type="http://schemas.openxmlformats.org/officeDocument/2006/relationships/hyperlink" Target="http://nature.jardin.free.fr/arbre/nmauric_maclura_pomifera.htm" TargetMode="External"/><Relationship Id="rId23" Type="http://schemas.openxmlformats.org/officeDocument/2006/relationships/image" Target="../media/image236.jpeg"/><Relationship Id="rId10" Type="http://schemas.openxmlformats.org/officeDocument/2006/relationships/hyperlink" Target="https://fr.wikipedia.org/wiki/Fleur" TargetMode="External"/><Relationship Id="rId19" Type="http://schemas.openxmlformats.org/officeDocument/2006/relationships/image" Target="../media/image232.jpeg"/><Relationship Id="rId4" Type="http://schemas.openxmlformats.org/officeDocument/2006/relationships/hyperlink" Target="https://en.wikipedia.org/wiki/Deciduous" TargetMode="External"/><Relationship Id="rId9" Type="http://schemas.openxmlformats.org/officeDocument/2006/relationships/hyperlink" Target="https://fr.wikipedia.org/wiki/Infrutescence" TargetMode="External"/><Relationship Id="rId14" Type="http://schemas.openxmlformats.org/officeDocument/2006/relationships/hyperlink" Target="https://en.wikipedia.org/wiki/Maclura_pomifera" TargetMode="External"/><Relationship Id="rId22" Type="http://schemas.openxmlformats.org/officeDocument/2006/relationships/image" Target="../media/image235.jpeg"/></Relationships>
</file>

<file path=ppt/slides/_rels/slide48.xml.rels><?xml version="1.0" encoding="UTF-8" standalone="yes"?>
<Relationships xmlns="http://schemas.openxmlformats.org/package/2006/relationships"><Relationship Id="rId8" Type="http://schemas.openxmlformats.org/officeDocument/2006/relationships/hyperlink" Target="https://fr.wikipedia.org/wiki/P%C3%A9tale" TargetMode="External"/><Relationship Id="rId13" Type="http://schemas.openxmlformats.org/officeDocument/2006/relationships/image" Target="../media/image238.jpeg"/><Relationship Id="rId3" Type="http://schemas.openxmlformats.org/officeDocument/2006/relationships/hyperlink" Target="https://fr.wikipedia.org/wiki/Arbrisseau" TargetMode="External"/><Relationship Id="rId7" Type="http://schemas.openxmlformats.org/officeDocument/2006/relationships/hyperlink" Target="https://fr.wikipedia.org/wiki/Fleur" TargetMode="External"/><Relationship Id="rId12" Type="http://schemas.openxmlformats.org/officeDocument/2006/relationships/image" Target="../media/image237.jpeg"/><Relationship Id="rId2" Type="http://schemas.openxmlformats.org/officeDocument/2006/relationships/hyperlink" Target="https://fr.wikipedia.org/wiki/Rosaceae" TargetMode="Externa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hyperlink" Target="https://fr.wikipedia.org/wiki/Lobe_(botanique)" TargetMode="External"/><Relationship Id="rId11" Type="http://schemas.openxmlformats.org/officeDocument/2006/relationships/hyperlink" Target="http://canope.ac-besancon.fr/flore/Rosaceae/especes/pyrus_spinosa.htm" TargetMode="External"/><Relationship Id="rId5" Type="http://schemas.openxmlformats.org/officeDocument/2006/relationships/hyperlink" Target="https://fr.wikipedia.org/wiki/Glossaire_de_botanique#C" TargetMode="External"/><Relationship Id="rId15" Type="http://schemas.openxmlformats.org/officeDocument/2006/relationships/image" Target="../media/image240.jpeg"/><Relationship Id="rId10" Type="http://schemas.openxmlformats.org/officeDocument/2006/relationships/hyperlink" Target="https://fr.wikipedia.org/wiki/Pyrus_spinosa" TargetMode="External"/><Relationship Id="rId4" Type="http://schemas.openxmlformats.org/officeDocument/2006/relationships/hyperlink" Target="https://fr.wikipedia.org/wiki/Arbre" TargetMode="External"/><Relationship Id="rId9" Type="http://schemas.openxmlformats.org/officeDocument/2006/relationships/hyperlink" Target="https://fr.wikipedia.org/wiki/Calice_(botanique)" TargetMode="External"/><Relationship Id="rId14" Type="http://schemas.openxmlformats.org/officeDocument/2006/relationships/image" Target="../media/image239.jpeg"/></Relationships>
</file>

<file path=ppt/slides/_rels/slide49.xml.rels><?xml version="1.0" encoding="UTF-8" standalone="yes"?>
<Relationships xmlns="http://schemas.openxmlformats.org/package/2006/relationships"><Relationship Id="rId8" Type="http://schemas.openxmlformats.org/officeDocument/2006/relationships/hyperlink" Target="https://fr.wikipedia.org/wiki/Fruit_(botanique)" TargetMode="External"/><Relationship Id="rId13" Type="http://schemas.openxmlformats.org/officeDocument/2006/relationships/hyperlink" Target="https://fr.wikipedia.org/wiki/Bouture" TargetMode="External"/><Relationship Id="rId18" Type="http://schemas.openxmlformats.org/officeDocument/2006/relationships/image" Target="../media/image242.jpeg"/><Relationship Id="rId3" Type="http://schemas.openxmlformats.org/officeDocument/2006/relationships/hyperlink" Target="https://fr.wikipedia.org/wiki/Poirier" TargetMode="External"/><Relationship Id="rId21" Type="http://schemas.openxmlformats.org/officeDocument/2006/relationships/image" Target="../media/image245.jpeg"/><Relationship Id="rId7" Type="http://schemas.openxmlformats.org/officeDocument/2006/relationships/hyperlink" Target="https://fr.wikipedia.org/wiki/Fleur" TargetMode="External"/><Relationship Id="rId12" Type="http://schemas.openxmlformats.org/officeDocument/2006/relationships/hyperlink" Target="https://fr.wikipedia.org/wiki/Semis_(agriculture)" TargetMode="External"/><Relationship Id="rId17" Type="http://schemas.openxmlformats.org/officeDocument/2006/relationships/image" Target="../media/image241.jpeg"/><Relationship Id="rId2" Type="http://schemas.openxmlformats.org/officeDocument/2006/relationships/hyperlink" Target="https://fr.wikipedia.org/wiki/Rosaceae" TargetMode="External"/><Relationship Id="rId16" Type="http://schemas.openxmlformats.org/officeDocument/2006/relationships/image" Target="../media/image70.jpeg"/><Relationship Id="rId20" Type="http://schemas.openxmlformats.org/officeDocument/2006/relationships/image" Target="../media/image244.jpeg"/><Relationship Id="rId1" Type="http://schemas.openxmlformats.org/officeDocument/2006/relationships/slideLayout" Target="../slideLayouts/slideLayout7.xml"/><Relationship Id="rId6" Type="http://schemas.openxmlformats.org/officeDocument/2006/relationships/hyperlink" Target="https://fr.wikipedia.org/wiki/P%C3%A9tiole" TargetMode="External"/><Relationship Id="rId11" Type="http://schemas.openxmlformats.org/officeDocument/2006/relationships/hyperlink" Target="https://fr.wikipedia.org/wiki/Dormance" TargetMode="External"/><Relationship Id="rId5" Type="http://schemas.openxmlformats.org/officeDocument/2006/relationships/hyperlink" Target="https://fr.wikipedia.org/wiki/Japon" TargetMode="External"/><Relationship Id="rId15" Type="http://schemas.openxmlformats.org/officeDocument/2006/relationships/hyperlink" Target="https://en.wikipedia.org/wiki/Pyrus_calleryana" TargetMode="External"/><Relationship Id="rId10" Type="http://schemas.openxmlformats.org/officeDocument/2006/relationships/hyperlink" Target="https://fr.wikipedia.org/wiki/Zone_USDA" TargetMode="External"/><Relationship Id="rId19" Type="http://schemas.openxmlformats.org/officeDocument/2006/relationships/image" Target="../media/image243.jpeg"/><Relationship Id="rId4" Type="http://schemas.openxmlformats.org/officeDocument/2006/relationships/hyperlink" Target="https://fr.wikipedia.org/wiki/Cor%C3%A9e" TargetMode="External"/><Relationship Id="rId9" Type="http://schemas.openxmlformats.org/officeDocument/2006/relationships/hyperlink" Target="https://fr.wikipedia.org/wiki/Hermaphrodite" TargetMode="External"/><Relationship Id="rId14" Type="http://schemas.openxmlformats.org/officeDocument/2006/relationships/hyperlink" Target="https://fr.wikipedia.org/wiki/Poirier_de_Chine" TargetMode="External"/><Relationship Id="rId22"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hyperlink" Target="http://meli.melo.photos.et.paysages.over-blog.net/article-19597806.html" TargetMode="External"/><Relationship Id="rId2" Type="http://schemas.openxmlformats.org/officeDocument/2006/relationships/hyperlink" Target="https://www.mesarbustes.fr/haie-fleurie-et-decorative-defensive-en-kit-de-10-arbustes.html" TargetMode="External"/><Relationship Id="rId1" Type="http://schemas.openxmlformats.org/officeDocument/2006/relationships/slideLayout" Target="../slideLayouts/slideLayout7.xml"/><Relationship Id="rId5" Type="http://schemas.openxmlformats.org/officeDocument/2006/relationships/hyperlink" Target="http://www.pepinieres-naudet.com/boutique/grands-jardins-grandes-surfaces/558-kit-haie-defensive-3546861173387.html" TargetMode="External"/><Relationship Id="rId4" Type="http://schemas.openxmlformats.org/officeDocument/2006/relationships/hyperlink" Target="http://plandejardin-jardinbiologique.com/crbst_261.html"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fr.wikipedia.org/wiki/Symbiotique" TargetMode="External"/><Relationship Id="rId13" Type="http://schemas.openxmlformats.org/officeDocument/2006/relationships/hyperlink" Target="https://fr.wikipedia.org/wiki/Genista_hispanica" TargetMode="External"/><Relationship Id="rId18" Type="http://schemas.openxmlformats.org/officeDocument/2006/relationships/image" Target="../media/image249.jpeg"/><Relationship Id="rId3" Type="http://schemas.openxmlformats.org/officeDocument/2006/relationships/hyperlink" Target="https://fr.wikipedia.org/wiki/Hermaphrodite" TargetMode="External"/><Relationship Id="rId21" Type="http://schemas.openxmlformats.org/officeDocument/2006/relationships/image" Target="../media/image252.jpeg"/><Relationship Id="rId7" Type="http://schemas.openxmlformats.org/officeDocument/2006/relationships/hyperlink" Target="https://fr.wikipedia.org/wiki/Plate-bande_(jardinage)" TargetMode="External"/><Relationship Id="rId12" Type="http://schemas.openxmlformats.org/officeDocument/2006/relationships/hyperlink" Target="https://fr.wikipedia.org/wiki/Engrais_vert" TargetMode="External"/><Relationship Id="rId17" Type="http://schemas.openxmlformats.org/officeDocument/2006/relationships/image" Target="../media/image248.jpeg"/><Relationship Id="rId2" Type="http://schemas.openxmlformats.org/officeDocument/2006/relationships/hyperlink" Target="https://fr.wikipedia.org/wiki/Fabaceae" TargetMode="External"/><Relationship Id="rId16" Type="http://schemas.openxmlformats.org/officeDocument/2006/relationships/image" Target="../media/image247.jpeg"/><Relationship Id="rId20" Type="http://schemas.openxmlformats.org/officeDocument/2006/relationships/image" Target="../media/image251.jpeg"/><Relationship Id="rId1" Type="http://schemas.openxmlformats.org/officeDocument/2006/relationships/slideLayout" Target="../slideLayouts/slideLayout7.xml"/><Relationship Id="rId6" Type="http://schemas.openxmlformats.org/officeDocument/2006/relationships/hyperlink" Target="https://fr.wikipedia.org/wiki/Bouture" TargetMode="External"/><Relationship Id="rId11" Type="http://schemas.openxmlformats.org/officeDocument/2006/relationships/hyperlink" Target="https://fr.wikipedia.org/wiki/Azote" TargetMode="External"/><Relationship Id="rId24" Type="http://schemas.openxmlformats.org/officeDocument/2006/relationships/image" Target="../media/image67.png"/><Relationship Id="rId5" Type="http://schemas.openxmlformats.org/officeDocument/2006/relationships/hyperlink" Target="https://fr.wikipedia.org/wiki/Germination" TargetMode="External"/><Relationship Id="rId15" Type="http://schemas.openxmlformats.org/officeDocument/2006/relationships/image" Target="../media/image246.jpeg"/><Relationship Id="rId23" Type="http://schemas.openxmlformats.org/officeDocument/2006/relationships/image" Target="../media/image68.jpeg"/><Relationship Id="rId10" Type="http://schemas.openxmlformats.org/officeDocument/2006/relationships/hyperlink" Target="https://fr.wikipedia.org/wiki/Nodosit%C3%A9" TargetMode="External"/><Relationship Id="rId19" Type="http://schemas.openxmlformats.org/officeDocument/2006/relationships/image" Target="../media/image250.jpeg"/><Relationship Id="rId4" Type="http://schemas.openxmlformats.org/officeDocument/2006/relationships/hyperlink" Target="https://fr.wikipedia.org/wiki/Graine" TargetMode="External"/><Relationship Id="rId9" Type="http://schemas.openxmlformats.org/officeDocument/2006/relationships/hyperlink" Target="https://fr.wikipedia.org/wiki/Bact%C3%A9rie" TargetMode="External"/><Relationship Id="rId14" Type="http://schemas.openxmlformats.org/officeDocument/2006/relationships/hyperlink" Target="http://pfaf.org/user/Plant.aspx?LatinName=Genista+hispanica" TargetMode="External"/><Relationship Id="rId22" Type="http://schemas.openxmlformats.org/officeDocument/2006/relationships/image" Target="../media/image253.jpeg"/></Relationships>
</file>

<file path=ppt/slides/_rels/slide51.xml.rels><?xml version="1.0" encoding="UTF-8" standalone="yes"?>
<Relationships xmlns="http://schemas.openxmlformats.org/package/2006/relationships"><Relationship Id="rId8" Type="http://schemas.openxmlformats.org/officeDocument/2006/relationships/image" Target="../media/image254.jpeg"/><Relationship Id="rId13" Type="http://schemas.openxmlformats.org/officeDocument/2006/relationships/image" Target="../media/image68.jpeg"/><Relationship Id="rId3" Type="http://schemas.openxmlformats.org/officeDocument/2006/relationships/hyperlink" Target="https://fr.wikipedia.org/wiki/Arbuste" TargetMode="External"/><Relationship Id="rId7" Type="http://schemas.openxmlformats.org/officeDocument/2006/relationships/hyperlink" Target="http://www.florealpes.com/fiche_genistscorpi.php" TargetMode="External"/><Relationship Id="rId12" Type="http://schemas.openxmlformats.org/officeDocument/2006/relationships/image" Target="../media/image258.jpeg"/><Relationship Id="rId2" Type="http://schemas.openxmlformats.org/officeDocument/2006/relationships/hyperlink" Target="https://fr.wikipedia.org/wiki/Fabaceae" TargetMode="External"/><Relationship Id="rId1" Type="http://schemas.openxmlformats.org/officeDocument/2006/relationships/slideLayout" Target="../slideLayouts/slideLayout7.xml"/><Relationship Id="rId6" Type="http://schemas.openxmlformats.org/officeDocument/2006/relationships/hyperlink" Target="https://fr.wikipedia.org/wiki/Gen%C3%AAt_%C3%A9pineux" TargetMode="External"/><Relationship Id="rId11" Type="http://schemas.openxmlformats.org/officeDocument/2006/relationships/image" Target="../media/image257.jpeg"/><Relationship Id="rId5" Type="http://schemas.openxmlformats.org/officeDocument/2006/relationships/hyperlink" Target="https://fr.wikipedia.org/wiki/Genista_germanica" TargetMode="External"/><Relationship Id="rId10" Type="http://schemas.openxmlformats.org/officeDocument/2006/relationships/image" Target="../media/image256.jpeg"/><Relationship Id="rId4" Type="http://schemas.openxmlformats.org/officeDocument/2006/relationships/hyperlink" Target="https://fr.wikipedia.org/wiki/Genista_anglica" TargetMode="External"/><Relationship Id="rId9" Type="http://schemas.openxmlformats.org/officeDocument/2006/relationships/image" Target="../media/image255.jpeg"/><Relationship Id="rId14" Type="http://schemas.openxmlformats.org/officeDocument/2006/relationships/image" Target="../media/image67.png"/></Relationships>
</file>

<file path=ppt/slides/_rels/slide52.xml.rels><?xml version="1.0" encoding="UTF-8" standalone="yes"?>
<Relationships xmlns="http://schemas.openxmlformats.org/package/2006/relationships"><Relationship Id="rId8" Type="http://schemas.openxmlformats.org/officeDocument/2006/relationships/hyperlink" Target="https://fr.wikipedia.org/wiki/Gen%C3%A9vrier_cade" TargetMode="External"/><Relationship Id="rId13" Type="http://schemas.openxmlformats.org/officeDocument/2006/relationships/image" Target="../media/image262.jpeg"/><Relationship Id="rId18" Type="http://schemas.openxmlformats.org/officeDocument/2006/relationships/image" Target="../media/image68.jpeg"/><Relationship Id="rId3" Type="http://schemas.openxmlformats.org/officeDocument/2006/relationships/hyperlink" Target="https://fr.wikipedia.org/wiki/Esp%C3%A8ce" TargetMode="External"/><Relationship Id="rId7" Type="http://schemas.openxmlformats.org/officeDocument/2006/relationships/hyperlink" Target="https://fr.wikipedia.org/wiki/Haie" TargetMode="External"/><Relationship Id="rId12" Type="http://schemas.openxmlformats.org/officeDocument/2006/relationships/image" Target="../media/image261.jpeg"/><Relationship Id="rId17" Type="http://schemas.openxmlformats.org/officeDocument/2006/relationships/image" Target="../media/image266.jpeg"/><Relationship Id="rId2" Type="http://schemas.openxmlformats.org/officeDocument/2006/relationships/hyperlink" Target="https://fr.wikipedia.org/wiki/Cupressac%C3%A9e" TargetMode="External"/><Relationship Id="rId16" Type="http://schemas.openxmlformats.org/officeDocument/2006/relationships/image" Target="../media/image265.jpeg"/><Relationship Id="rId1" Type="http://schemas.openxmlformats.org/officeDocument/2006/relationships/slideLayout" Target="../slideLayouts/slideLayout7.xml"/><Relationship Id="rId6" Type="http://schemas.openxmlformats.org/officeDocument/2006/relationships/hyperlink" Target="https://fr.wikipedia.org/wiki/Glossaire_de_botanique#C" TargetMode="External"/><Relationship Id="rId11" Type="http://schemas.openxmlformats.org/officeDocument/2006/relationships/image" Target="../media/image260.jpeg"/><Relationship Id="rId5" Type="http://schemas.openxmlformats.org/officeDocument/2006/relationships/hyperlink" Target="https://fr.wikipedia.org/wiki/Baie_(botanique)" TargetMode="External"/><Relationship Id="rId15" Type="http://schemas.openxmlformats.org/officeDocument/2006/relationships/image" Target="../media/image264.jpeg"/><Relationship Id="rId10" Type="http://schemas.openxmlformats.org/officeDocument/2006/relationships/image" Target="../media/image259.jpeg"/><Relationship Id="rId19" Type="http://schemas.openxmlformats.org/officeDocument/2006/relationships/image" Target="../media/image67.png"/><Relationship Id="rId4" Type="http://schemas.openxmlformats.org/officeDocument/2006/relationships/hyperlink" Target="https://fr.wikipedia.org/wiki/C%C3%B4ne_(botanique)" TargetMode="External"/><Relationship Id="rId9" Type="http://schemas.openxmlformats.org/officeDocument/2006/relationships/hyperlink" Target="https://fr.wikipedia.org/wiki/Juniperus_communis" TargetMode="External"/><Relationship Id="rId14" Type="http://schemas.openxmlformats.org/officeDocument/2006/relationships/image" Target="../media/image263.jpeg"/></Relationships>
</file>

<file path=ppt/slides/_rels/slide53.xml.rels><?xml version="1.0" encoding="UTF-8" standalone="yes"?>
<Relationships xmlns="http://schemas.openxmlformats.org/package/2006/relationships"><Relationship Id="rId8" Type="http://schemas.openxmlformats.org/officeDocument/2006/relationships/hyperlink" Target="https://fr.wikipedia.org/wiki/Maquis_(botanique)" TargetMode="External"/><Relationship Id="rId13" Type="http://schemas.openxmlformats.org/officeDocument/2006/relationships/image" Target="../media/image267.jpeg"/><Relationship Id="rId18" Type="http://schemas.openxmlformats.org/officeDocument/2006/relationships/image" Target="../media/image272.jpeg"/><Relationship Id="rId3" Type="http://schemas.openxmlformats.org/officeDocument/2006/relationships/hyperlink" Target="https://fr.wikipedia.org/wiki/Arbrisseau" TargetMode="External"/><Relationship Id="rId7" Type="http://schemas.openxmlformats.org/officeDocument/2006/relationships/hyperlink" Target="https://fr.wikipedia.org/wiki/Garrigue" TargetMode="External"/><Relationship Id="rId12" Type="http://schemas.openxmlformats.org/officeDocument/2006/relationships/hyperlink" Target="https://fr.wikipedia.org/wiki/Juniperus_oxycedrus" TargetMode="External"/><Relationship Id="rId17" Type="http://schemas.openxmlformats.org/officeDocument/2006/relationships/image" Target="../media/image271.jpeg"/><Relationship Id="rId2" Type="http://schemas.openxmlformats.org/officeDocument/2006/relationships/hyperlink" Target="https://fr.wikipedia.org/wiki/Arbre" TargetMode="External"/><Relationship Id="rId16" Type="http://schemas.openxmlformats.org/officeDocument/2006/relationships/image" Target="../media/image270.jpe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hyperlink" Target="https://fr.wikipedia.org/wiki/Iran" TargetMode="External"/><Relationship Id="rId11" Type="http://schemas.openxmlformats.org/officeDocument/2006/relationships/hyperlink" Target="https://fr.wikipedia.org/wiki/Gen%C3%A9vrier_commun" TargetMode="External"/><Relationship Id="rId5" Type="http://schemas.openxmlformats.org/officeDocument/2006/relationships/hyperlink" Target="https://fr.wikipedia.org/wiki/Maroc" TargetMode="External"/><Relationship Id="rId15" Type="http://schemas.openxmlformats.org/officeDocument/2006/relationships/image" Target="../media/image269.jpeg"/><Relationship Id="rId10" Type="http://schemas.openxmlformats.org/officeDocument/2006/relationships/hyperlink" Target="https://fr.wikipedia.org/wiki/Ch%C3%AAne_kerm%C3%A8s" TargetMode="External"/><Relationship Id="rId19" Type="http://schemas.openxmlformats.org/officeDocument/2006/relationships/image" Target="../media/image273.jpeg"/><Relationship Id="rId4" Type="http://schemas.openxmlformats.org/officeDocument/2006/relationships/hyperlink" Target="https://fr.wikipedia.org/wiki/M%C3%A9diterran%C3%A9e" TargetMode="External"/><Relationship Id="rId9" Type="http://schemas.openxmlformats.org/officeDocument/2006/relationships/hyperlink" Target="https://fr.wikipedia.org/wiki/Ch%C3%AAne_vert" TargetMode="External"/><Relationship Id="rId14" Type="http://schemas.openxmlformats.org/officeDocument/2006/relationships/image" Target="../media/image268.jpeg"/></Relationships>
</file>

<file path=ppt/slides/_rels/slide54.xml.rels><?xml version="1.0" encoding="UTF-8" standalone="yes"?>
<Relationships xmlns="http://schemas.openxmlformats.org/package/2006/relationships"><Relationship Id="rId8" Type="http://schemas.openxmlformats.org/officeDocument/2006/relationships/hyperlink" Target="https://fr.wikipedia.org/wiki/Houx" TargetMode="External"/><Relationship Id="rId13" Type="http://schemas.openxmlformats.org/officeDocument/2006/relationships/image" Target="../media/image276.jpeg"/><Relationship Id="rId18" Type="http://schemas.openxmlformats.org/officeDocument/2006/relationships/image" Target="../media/image281.png"/><Relationship Id="rId3" Type="http://schemas.openxmlformats.org/officeDocument/2006/relationships/hyperlink" Target="https://fr.wikipedia.org/wiki/Arbuste" TargetMode="External"/><Relationship Id="rId7" Type="http://schemas.openxmlformats.org/officeDocument/2006/relationships/hyperlink" Target="https://fr.wikipedia.org/wiki/Marcottage" TargetMode="External"/><Relationship Id="rId12" Type="http://schemas.openxmlformats.org/officeDocument/2006/relationships/image" Target="../media/image275.jpeg"/><Relationship Id="rId17" Type="http://schemas.openxmlformats.org/officeDocument/2006/relationships/image" Target="../media/image280.jpeg"/><Relationship Id="rId2" Type="http://schemas.openxmlformats.org/officeDocument/2006/relationships/hyperlink" Target="https://fr.wikipedia.org/wiki/Aquifoliac%C3%A9e" TargetMode="External"/><Relationship Id="rId16" Type="http://schemas.openxmlformats.org/officeDocument/2006/relationships/image" Target="../media/image279.jpeg"/><Relationship Id="rId1" Type="http://schemas.openxmlformats.org/officeDocument/2006/relationships/slideLayout" Target="../slideLayouts/slideLayout7.xml"/><Relationship Id="rId6" Type="http://schemas.openxmlformats.org/officeDocument/2006/relationships/hyperlink" Target="https://fr.wikipedia.org/wiki/Drupe" TargetMode="External"/><Relationship Id="rId11" Type="http://schemas.openxmlformats.org/officeDocument/2006/relationships/image" Target="../media/image274.jpeg"/><Relationship Id="rId5" Type="http://schemas.openxmlformats.org/officeDocument/2006/relationships/hyperlink" Target="https://fr.wikipedia.org/wiki/Europe" TargetMode="External"/><Relationship Id="rId15" Type="http://schemas.openxmlformats.org/officeDocument/2006/relationships/image" Target="../media/image278.jpeg"/><Relationship Id="rId10" Type="http://schemas.openxmlformats.org/officeDocument/2006/relationships/image" Target="../media/image67.png"/><Relationship Id="rId19" Type="http://schemas.openxmlformats.org/officeDocument/2006/relationships/image" Target="../media/image71.jpeg"/><Relationship Id="rId4" Type="http://schemas.openxmlformats.org/officeDocument/2006/relationships/hyperlink" Target="https://fr.wikipedia.org/wiki/Dio%C3%AFque" TargetMode="External"/><Relationship Id="rId9" Type="http://schemas.openxmlformats.org/officeDocument/2006/relationships/hyperlink" Target="http://www.gerbeaud.com/jardin/fiches/haie-defensive-2.php" TargetMode="External"/><Relationship Id="rId14" Type="http://schemas.openxmlformats.org/officeDocument/2006/relationships/image" Target="../media/image277.jpeg"/></Relationships>
</file>

<file path=ppt/slides/_rels/slide55.xml.rels><?xml version="1.0" encoding="UTF-8" standalone="yes"?>
<Relationships xmlns="http://schemas.openxmlformats.org/package/2006/relationships"><Relationship Id="rId8" Type="http://schemas.openxmlformats.org/officeDocument/2006/relationships/hyperlink" Target="http://www.gerbeaud.com/jardin/fiches/haie-defensive-2.php" TargetMode="External"/><Relationship Id="rId13" Type="http://schemas.openxmlformats.org/officeDocument/2006/relationships/image" Target="../media/image286.jpeg"/><Relationship Id="rId3" Type="http://schemas.openxmlformats.org/officeDocument/2006/relationships/hyperlink" Target="https://fr.wikipedia.org/wiki/Fleur" TargetMode="External"/><Relationship Id="rId7" Type="http://schemas.openxmlformats.org/officeDocument/2006/relationships/hyperlink" Target="https://www.rustica.fr/articles-jardin/haie-defensive,3338.html" TargetMode="External"/><Relationship Id="rId12" Type="http://schemas.openxmlformats.org/officeDocument/2006/relationships/image" Target="../media/image285.jpeg"/><Relationship Id="rId17" Type="http://schemas.openxmlformats.org/officeDocument/2006/relationships/image" Target="../media/image78.jpeg"/><Relationship Id="rId2" Type="http://schemas.openxmlformats.org/officeDocument/2006/relationships/hyperlink" Target="https://fr.wikipedia.org/wiki/Rhizome" TargetMode="External"/><Relationship Id="rId16" Type="http://schemas.openxmlformats.org/officeDocument/2006/relationships/hyperlink" Target="https://fr.wikipedia.org/wiki/Berberidaceae" TargetMode="External"/><Relationship Id="rId1" Type="http://schemas.openxmlformats.org/officeDocument/2006/relationships/slideLayout" Target="../slideLayouts/slideLayout7.xml"/><Relationship Id="rId6" Type="http://schemas.openxmlformats.org/officeDocument/2006/relationships/hyperlink" Target="https://fr.wikipedia.org/wiki/Rac%C3%A8me" TargetMode="External"/><Relationship Id="rId11" Type="http://schemas.openxmlformats.org/officeDocument/2006/relationships/image" Target="../media/image284.jpeg"/><Relationship Id="rId5" Type="http://schemas.openxmlformats.org/officeDocument/2006/relationships/hyperlink" Target="https://fr.wikipedia.org/wiki/Miel" TargetMode="External"/><Relationship Id="rId15" Type="http://schemas.openxmlformats.org/officeDocument/2006/relationships/image" Target="../media/image67.png"/><Relationship Id="rId10" Type="http://schemas.openxmlformats.org/officeDocument/2006/relationships/image" Target="../media/image283.jpeg"/><Relationship Id="rId4" Type="http://schemas.openxmlformats.org/officeDocument/2006/relationships/hyperlink" Target="https://fr.wikipedia.org/wiki/Hermaphrodite" TargetMode="External"/><Relationship Id="rId9" Type="http://schemas.openxmlformats.org/officeDocument/2006/relationships/image" Target="../media/image282.jpeg"/><Relationship Id="rId14" Type="http://schemas.openxmlformats.org/officeDocument/2006/relationships/image" Target="../media/image287.jpeg"/></Relationships>
</file>

<file path=ppt/slides/_rels/slide56.xml.rels><?xml version="1.0" encoding="UTF-8" standalone="yes"?>
<Relationships xmlns="http://schemas.openxmlformats.org/package/2006/relationships"><Relationship Id="rId8" Type="http://schemas.openxmlformats.org/officeDocument/2006/relationships/image" Target="../media/image292.jpeg"/><Relationship Id="rId13" Type="http://schemas.openxmlformats.org/officeDocument/2006/relationships/image" Target="../media/image78.jpeg"/><Relationship Id="rId3" Type="http://schemas.openxmlformats.org/officeDocument/2006/relationships/image" Target="../media/image67.png"/><Relationship Id="rId7" Type="http://schemas.openxmlformats.org/officeDocument/2006/relationships/image" Target="../media/image291.jpeg"/><Relationship Id="rId12" Type="http://schemas.openxmlformats.org/officeDocument/2006/relationships/hyperlink" Target="https://www.aujardin.info/fiches/haie-defensive.php" TargetMode="External"/><Relationship Id="rId2" Type="http://schemas.openxmlformats.org/officeDocument/2006/relationships/hyperlink" Target="https://fr.wikipedia.org/wiki/Berberidaceae" TargetMode="External"/><Relationship Id="rId1" Type="http://schemas.openxmlformats.org/officeDocument/2006/relationships/slideLayout" Target="../slideLayouts/slideLayout7.xml"/><Relationship Id="rId6" Type="http://schemas.openxmlformats.org/officeDocument/2006/relationships/image" Target="../media/image290.jpeg"/><Relationship Id="rId11" Type="http://schemas.openxmlformats.org/officeDocument/2006/relationships/hyperlink" Target="https://www.aujardin.info/fiches/insectes-pollinisateurs.php" TargetMode="External"/><Relationship Id="rId5" Type="http://schemas.openxmlformats.org/officeDocument/2006/relationships/image" Target="../media/image289.jpeg"/><Relationship Id="rId10" Type="http://schemas.openxmlformats.org/officeDocument/2006/relationships/hyperlink" Target="https://www.aujardin.info/plantes/mahonia_x_media.php" TargetMode="External"/><Relationship Id="rId4" Type="http://schemas.openxmlformats.org/officeDocument/2006/relationships/image" Target="../media/image288.jpeg"/><Relationship Id="rId9" Type="http://schemas.openxmlformats.org/officeDocument/2006/relationships/image" Target="../media/image293.jpeg"/></Relationships>
</file>

<file path=ppt/slides/_rels/slide57.xml.rels><?xml version="1.0" encoding="UTF-8" standalone="yes"?>
<Relationships xmlns="http://schemas.openxmlformats.org/package/2006/relationships"><Relationship Id="rId8" Type="http://schemas.openxmlformats.org/officeDocument/2006/relationships/image" Target="../media/image298.jpeg"/><Relationship Id="rId3" Type="http://schemas.openxmlformats.org/officeDocument/2006/relationships/hyperlink" Target="http://nature.jardin.free.fr/arbuste/fbg_osmanthus_heterophyllus.htm" TargetMode="External"/><Relationship Id="rId7" Type="http://schemas.openxmlformats.org/officeDocument/2006/relationships/image" Target="../media/image297.jpeg"/><Relationship Id="rId2" Type="http://schemas.openxmlformats.org/officeDocument/2006/relationships/hyperlink" Target="https://fr.wikipedia.org/wiki/Oleaceae" TargetMode="External"/><Relationship Id="rId1" Type="http://schemas.openxmlformats.org/officeDocument/2006/relationships/slideLayout" Target="../slideLayouts/slideLayout7.xml"/><Relationship Id="rId6" Type="http://schemas.openxmlformats.org/officeDocument/2006/relationships/image" Target="../media/image296.jpeg"/><Relationship Id="rId5" Type="http://schemas.openxmlformats.org/officeDocument/2006/relationships/image" Target="../media/image295.jpeg"/><Relationship Id="rId10" Type="http://schemas.openxmlformats.org/officeDocument/2006/relationships/image" Target="../media/image67.png"/><Relationship Id="rId4" Type="http://schemas.openxmlformats.org/officeDocument/2006/relationships/image" Target="../media/image294.jpeg"/><Relationship Id="rId9" Type="http://schemas.openxmlformats.org/officeDocument/2006/relationships/image" Target="../media/image299.jpeg"/></Relationships>
</file>

<file path=ppt/slides/_rels/slide58.xml.rels><?xml version="1.0" encoding="UTF-8" standalone="yes"?>
<Relationships xmlns="http://schemas.openxmlformats.org/package/2006/relationships"><Relationship Id="rId8" Type="http://schemas.openxmlformats.org/officeDocument/2006/relationships/image" Target="../media/image300.jpeg"/><Relationship Id="rId13" Type="http://schemas.openxmlformats.org/officeDocument/2006/relationships/image" Target="../media/image305.jpeg"/><Relationship Id="rId18" Type="http://schemas.openxmlformats.org/officeDocument/2006/relationships/image" Target="../media/image67.png"/><Relationship Id="rId3" Type="http://schemas.openxmlformats.org/officeDocument/2006/relationships/hyperlink" Target="https://fr.wikipedia.org/wiki/Rosier" TargetMode="External"/><Relationship Id="rId7" Type="http://schemas.openxmlformats.org/officeDocument/2006/relationships/hyperlink" Target="https://fr.wikipedia.org/wiki/Zanthoxylum_piperitum" TargetMode="External"/><Relationship Id="rId12" Type="http://schemas.openxmlformats.org/officeDocument/2006/relationships/image" Target="../media/image304.jpeg"/><Relationship Id="rId17" Type="http://schemas.openxmlformats.org/officeDocument/2006/relationships/image" Target="../media/image78.jpeg"/><Relationship Id="rId2" Type="http://schemas.openxmlformats.org/officeDocument/2006/relationships/hyperlink" Target="https://fr.wikipedia.org/wiki/Rutaceae" TargetMode="External"/><Relationship Id="rId16" Type="http://schemas.openxmlformats.org/officeDocument/2006/relationships/image" Target="../media/image308.jpeg"/><Relationship Id="rId1" Type="http://schemas.openxmlformats.org/officeDocument/2006/relationships/slideLayout" Target="../slideLayouts/slideLayout7.xml"/><Relationship Id="rId6" Type="http://schemas.openxmlformats.org/officeDocument/2006/relationships/hyperlink" Target="https://fr.wikipedia.org/wiki/Piment" TargetMode="External"/><Relationship Id="rId11" Type="http://schemas.openxmlformats.org/officeDocument/2006/relationships/image" Target="../media/image303.jpeg"/><Relationship Id="rId5" Type="http://schemas.openxmlformats.org/officeDocument/2006/relationships/hyperlink" Target="https://fr.wikipedia.org/wiki/Pseudo-chaleur" TargetMode="External"/><Relationship Id="rId15" Type="http://schemas.openxmlformats.org/officeDocument/2006/relationships/image" Target="../media/image307.jpeg"/><Relationship Id="rId10" Type="http://schemas.openxmlformats.org/officeDocument/2006/relationships/image" Target="../media/image302.jpeg"/><Relationship Id="rId4" Type="http://schemas.openxmlformats.org/officeDocument/2006/relationships/hyperlink" Target="https://fr.wikipedia.org/wiki/Zone_de_rusticit%C3%A9" TargetMode="External"/><Relationship Id="rId9" Type="http://schemas.openxmlformats.org/officeDocument/2006/relationships/image" Target="../media/image301.jpeg"/><Relationship Id="rId14" Type="http://schemas.openxmlformats.org/officeDocument/2006/relationships/image" Target="../media/image306.jpeg"/></Relationships>
</file>

<file path=ppt/slides/_rels/slide59.xml.rels><?xml version="1.0" encoding="UTF-8" standalone="yes"?>
<Relationships xmlns="http://schemas.openxmlformats.org/package/2006/relationships"><Relationship Id="rId8" Type="http://schemas.openxmlformats.org/officeDocument/2006/relationships/hyperlink" Target="https://fr.wikipedia.org/wiki/Haie" TargetMode="External"/><Relationship Id="rId13" Type="http://schemas.openxmlformats.org/officeDocument/2006/relationships/hyperlink" Target="https://fr.wikipedia.org/wiki/Phasmatodea" TargetMode="External"/><Relationship Id="rId18" Type="http://schemas.openxmlformats.org/officeDocument/2006/relationships/hyperlink" Target="https://fr.wikipedia.org/wiki/Pyracantha" TargetMode="External"/><Relationship Id="rId26" Type="http://schemas.openxmlformats.org/officeDocument/2006/relationships/image" Target="../media/image68.jpeg"/><Relationship Id="rId3" Type="http://schemas.openxmlformats.org/officeDocument/2006/relationships/hyperlink" Target="https://fr.wikipedia.org/wiki/Europe" TargetMode="External"/><Relationship Id="rId21" Type="http://schemas.openxmlformats.org/officeDocument/2006/relationships/image" Target="../media/image309.jpeg"/><Relationship Id="rId7" Type="http://schemas.openxmlformats.org/officeDocument/2006/relationships/hyperlink" Target="https://fr.wikipedia.org/wiki/Flore_mellif%C3%A8re" TargetMode="External"/><Relationship Id="rId12" Type="http://schemas.openxmlformats.org/officeDocument/2006/relationships/hyperlink" Target="https://fr.wikipedia.org/wiki/Cetoniidae" TargetMode="External"/><Relationship Id="rId17" Type="http://schemas.openxmlformats.org/officeDocument/2006/relationships/hyperlink" Target="https://www.aujardin.info/plantes/pyracantha.php" TargetMode="External"/><Relationship Id="rId25" Type="http://schemas.openxmlformats.org/officeDocument/2006/relationships/image" Target="../media/image313.jpeg"/><Relationship Id="rId2" Type="http://schemas.openxmlformats.org/officeDocument/2006/relationships/image" Target="../media/image67.png"/><Relationship Id="rId16" Type="http://schemas.openxmlformats.org/officeDocument/2006/relationships/hyperlink" Target="https://fr.wikipedia.org/wiki/Nectar_(botanique)" TargetMode="External"/><Relationship Id="rId20" Type="http://schemas.openxmlformats.org/officeDocument/2006/relationships/hyperlink" Target="https://www.aujardin.info/fiches/haie-defensive.php" TargetMode="External"/><Relationship Id="rId1" Type="http://schemas.openxmlformats.org/officeDocument/2006/relationships/slideLayout" Target="../slideLayouts/slideLayout7.xml"/><Relationship Id="rId6" Type="http://schemas.openxmlformats.org/officeDocument/2006/relationships/hyperlink" Target="https://fr.wikipedia.org/wiki/Corymbe" TargetMode="External"/><Relationship Id="rId11" Type="http://schemas.openxmlformats.org/officeDocument/2006/relationships/hyperlink" Target="https://fr.wikipedia.org/wiki/Fruit_(botanique)" TargetMode="External"/><Relationship Id="rId24" Type="http://schemas.openxmlformats.org/officeDocument/2006/relationships/image" Target="../media/image312.jpeg"/><Relationship Id="rId5" Type="http://schemas.openxmlformats.org/officeDocument/2006/relationships/hyperlink" Target="https://fr.wikipedia.org/wiki/Coton%C3%A9aster" TargetMode="External"/><Relationship Id="rId15" Type="http://schemas.openxmlformats.org/officeDocument/2006/relationships/hyperlink" Target="https://fr.wikipedia.org/wiki/Pollen" TargetMode="External"/><Relationship Id="rId23" Type="http://schemas.openxmlformats.org/officeDocument/2006/relationships/image" Target="../media/image311.jpeg"/><Relationship Id="rId10" Type="http://schemas.openxmlformats.org/officeDocument/2006/relationships/hyperlink" Target="https://fr.wikipedia.org/wiki/Fleur" TargetMode="External"/><Relationship Id="rId19" Type="http://schemas.openxmlformats.org/officeDocument/2006/relationships/hyperlink" Target="https://www.rustica.fr/articles-jardin/haie-defensive,3338.html" TargetMode="External"/><Relationship Id="rId4" Type="http://schemas.openxmlformats.org/officeDocument/2006/relationships/hyperlink" Target="https://fr.wikipedia.org/wiki/Asie" TargetMode="External"/><Relationship Id="rId9" Type="http://schemas.openxmlformats.org/officeDocument/2006/relationships/hyperlink" Target="https://fr.wikipedia.org/wiki/Plante_ornementale" TargetMode="External"/><Relationship Id="rId14" Type="http://schemas.openxmlformats.org/officeDocument/2006/relationships/hyperlink" Target="https://fr.wikipedia.org/wiki/Abeille" TargetMode="External"/><Relationship Id="rId22" Type="http://schemas.openxmlformats.org/officeDocument/2006/relationships/image" Target="../media/image310.jpeg"/><Relationship Id="rId27" Type="http://schemas.openxmlformats.org/officeDocument/2006/relationships/image" Target="../media/image69.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www.mesarbustes.fr/haie-fleurie-et-decorative-defensive-en-kit-de-10-arbustes.html" TargetMode="External"/><Relationship Id="rId7"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hyperlink" Target="http://www.pepiniere-lcf.fr/kit_haie-defensive,fr,4,KIT_D.cfm" TargetMode="Externa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8" Type="http://schemas.openxmlformats.org/officeDocument/2006/relationships/image" Target="../media/image317.jpeg"/><Relationship Id="rId3" Type="http://schemas.openxmlformats.org/officeDocument/2006/relationships/hyperlink" Target="https://www.rustica.fr/articles-jardin/haie-defensive,3338.html" TargetMode="External"/><Relationship Id="rId7" Type="http://schemas.openxmlformats.org/officeDocument/2006/relationships/image" Target="../media/image316.jpeg"/><Relationship Id="rId2" Type="http://schemas.openxmlformats.org/officeDocument/2006/relationships/hyperlink" Target="https://www.rustica.fr/articles-jardin/tailler-pyracantha,1653.html" TargetMode="External"/><Relationship Id="rId1" Type="http://schemas.openxmlformats.org/officeDocument/2006/relationships/slideLayout" Target="../slideLayouts/slideLayout7.xml"/><Relationship Id="rId6" Type="http://schemas.openxmlformats.org/officeDocument/2006/relationships/image" Target="../media/image315.jpeg"/><Relationship Id="rId5" Type="http://schemas.openxmlformats.org/officeDocument/2006/relationships/image" Target="../media/image314.jpeg"/><Relationship Id="rId4" Type="http://schemas.openxmlformats.org/officeDocument/2006/relationships/image" Target="../media/image67.png"/><Relationship Id="rId9" Type="http://schemas.openxmlformats.org/officeDocument/2006/relationships/image" Target="../media/image318.jpeg"/></Relationships>
</file>

<file path=ppt/slides/_rels/slide61.xml.rels><?xml version="1.0" encoding="UTF-8" standalone="yes"?>
<Relationships xmlns="http://schemas.openxmlformats.org/package/2006/relationships"><Relationship Id="rId8" Type="http://schemas.openxmlformats.org/officeDocument/2006/relationships/image" Target="../media/image322.jpeg"/><Relationship Id="rId3" Type="http://schemas.openxmlformats.org/officeDocument/2006/relationships/hyperlink" Target="https://www.rustica.fr/articles-jardin/haie-defensive,3338.html" TargetMode="External"/><Relationship Id="rId7" Type="http://schemas.openxmlformats.org/officeDocument/2006/relationships/image" Target="../media/image321.jpeg"/><Relationship Id="rId2" Type="http://schemas.openxmlformats.org/officeDocument/2006/relationships/hyperlink" Target="https://www.rustica.fr/articles-jardin/tailler-pyracantha,1653.html" TargetMode="External"/><Relationship Id="rId1" Type="http://schemas.openxmlformats.org/officeDocument/2006/relationships/slideLayout" Target="../slideLayouts/slideLayout7.xml"/><Relationship Id="rId6" Type="http://schemas.openxmlformats.org/officeDocument/2006/relationships/image" Target="../media/image320.jpeg"/><Relationship Id="rId11" Type="http://schemas.openxmlformats.org/officeDocument/2006/relationships/image" Target="../media/image325.jpeg"/><Relationship Id="rId5" Type="http://schemas.openxmlformats.org/officeDocument/2006/relationships/image" Target="../media/image67.png"/><Relationship Id="rId10" Type="http://schemas.openxmlformats.org/officeDocument/2006/relationships/image" Target="../media/image324.jpeg"/><Relationship Id="rId4" Type="http://schemas.openxmlformats.org/officeDocument/2006/relationships/image" Target="../media/image319.jpeg"/><Relationship Id="rId9" Type="http://schemas.openxmlformats.org/officeDocument/2006/relationships/image" Target="../media/image323.jpeg"/></Relationships>
</file>

<file path=ppt/slides/_rels/slide62.xml.rels><?xml version="1.0" encoding="UTF-8" standalone="yes"?>
<Relationships xmlns="http://schemas.openxmlformats.org/package/2006/relationships"><Relationship Id="rId8" Type="http://schemas.openxmlformats.org/officeDocument/2006/relationships/image" Target="../media/image331.jpeg"/><Relationship Id="rId3" Type="http://schemas.openxmlformats.org/officeDocument/2006/relationships/image" Target="../media/image326.jpeg"/><Relationship Id="rId7" Type="http://schemas.openxmlformats.org/officeDocument/2006/relationships/image" Target="../media/image330.jpe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329.jpeg"/><Relationship Id="rId5" Type="http://schemas.openxmlformats.org/officeDocument/2006/relationships/image" Target="../media/image328.jpeg"/><Relationship Id="rId4" Type="http://schemas.openxmlformats.org/officeDocument/2006/relationships/image" Target="../media/image327.jpeg"/><Relationship Id="rId9" Type="http://schemas.openxmlformats.org/officeDocument/2006/relationships/image" Target="../media/image67.png"/></Relationships>
</file>

<file path=ppt/slides/_rels/slide63.xml.rels><?xml version="1.0" encoding="UTF-8" standalone="yes"?>
<Relationships xmlns="http://schemas.openxmlformats.org/package/2006/relationships"><Relationship Id="rId8" Type="http://schemas.openxmlformats.org/officeDocument/2006/relationships/hyperlink" Target="https://fr.wikipedia.org/wiki/Antioxydants" TargetMode="External"/><Relationship Id="rId13" Type="http://schemas.openxmlformats.org/officeDocument/2006/relationships/image" Target="../media/image333.jpg"/><Relationship Id="rId18" Type="http://schemas.openxmlformats.org/officeDocument/2006/relationships/image" Target="../media/image338.jpg"/><Relationship Id="rId3" Type="http://schemas.openxmlformats.org/officeDocument/2006/relationships/hyperlink" Target="https://fr.wikipedia.org/wiki/Forme_foliaire" TargetMode="External"/><Relationship Id="rId7" Type="http://schemas.openxmlformats.org/officeDocument/2006/relationships/hyperlink" Target="https://fr.wikipedia.org/wiki/Lycium_chinense" TargetMode="External"/><Relationship Id="rId12" Type="http://schemas.openxmlformats.org/officeDocument/2006/relationships/image" Target="../media/image332.jpg"/><Relationship Id="rId17" Type="http://schemas.openxmlformats.org/officeDocument/2006/relationships/image" Target="../media/image337.jpg"/><Relationship Id="rId2" Type="http://schemas.openxmlformats.org/officeDocument/2006/relationships/image" Target="../media/image67.png"/><Relationship Id="rId16" Type="http://schemas.openxmlformats.org/officeDocument/2006/relationships/image" Target="../media/image336.jpg"/><Relationship Id="rId20"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hyperlink" Target="https://fr.wikipedia.org/wiki/Baie_de_Goji" TargetMode="External"/><Relationship Id="rId11" Type="http://schemas.openxmlformats.org/officeDocument/2006/relationships/hyperlink" Target="https://fr.wikipedia.org/wiki/Lycium_barbarum" TargetMode="External"/><Relationship Id="rId5" Type="http://schemas.openxmlformats.org/officeDocument/2006/relationships/hyperlink" Target="https://fr.wikipedia.org/wiki/Baie_(botanique)" TargetMode="External"/><Relationship Id="rId15" Type="http://schemas.openxmlformats.org/officeDocument/2006/relationships/image" Target="../media/image335.jpg"/><Relationship Id="rId10" Type="http://schemas.openxmlformats.org/officeDocument/2006/relationships/hyperlink" Target="https://fr.wikipedia.org/wiki/Germination" TargetMode="External"/><Relationship Id="rId19" Type="http://schemas.openxmlformats.org/officeDocument/2006/relationships/image" Target="../media/image339.jpg"/><Relationship Id="rId4" Type="http://schemas.openxmlformats.org/officeDocument/2006/relationships/hyperlink" Target="https://fr.wikipedia.org/wiki/Calice_(botanique)" TargetMode="External"/><Relationship Id="rId9" Type="http://schemas.openxmlformats.org/officeDocument/2006/relationships/hyperlink" Target="https://fr.wikipedia.org/wiki/Base_(chimie)" TargetMode="External"/><Relationship Id="rId14" Type="http://schemas.openxmlformats.org/officeDocument/2006/relationships/image" Target="../media/image334.jpg"/></Relationships>
</file>

<file path=ppt/slides/_rels/slide64.xml.rels><?xml version="1.0" encoding="UTF-8" standalone="yes"?>
<Relationships xmlns="http://schemas.openxmlformats.org/package/2006/relationships"><Relationship Id="rId8" Type="http://schemas.openxmlformats.org/officeDocument/2006/relationships/hyperlink" Target="http://www.gerbeaud.com/tag/fougere" TargetMode="External"/><Relationship Id="rId13" Type="http://schemas.openxmlformats.org/officeDocument/2006/relationships/hyperlink" Target="http://nature.jardin.free.fr/vivace/ft_rubus_frut.html" TargetMode="External"/><Relationship Id="rId18" Type="http://schemas.openxmlformats.org/officeDocument/2006/relationships/image" Target="../media/image342.jpeg"/><Relationship Id="rId3" Type="http://schemas.openxmlformats.org/officeDocument/2006/relationships/hyperlink" Target="http://www.gerbeaud.com/tag/plantes-pour-l-ombre" TargetMode="External"/><Relationship Id="rId21" Type="http://schemas.openxmlformats.org/officeDocument/2006/relationships/image" Target="../media/image345.jpeg"/><Relationship Id="rId7" Type="http://schemas.openxmlformats.org/officeDocument/2006/relationships/hyperlink" Target="http://www.gerbeaud.com/tag/couvre-sol" TargetMode="External"/><Relationship Id="rId12" Type="http://schemas.openxmlformats.org/officeDocument/2006/relationships/hyperlink" Target="https://fr.wikipedia.org/wiki/Ronce_commune" TargetMode="External"/><Relationship Id="rId17" Type="http://schemas.openxmlformats.org/officeDocument/2006/relationships/image" Target="../media/image341.jpeg"/><Relationship Id="rId2" Type="http://schemas.openxmlformats.org/officeDocument/2006/relationships/hyperlink" Target="http://www.gerbeaud.com/jardin/fiches/ronces-ornementales,1434.html" TargetMode="External"/><Relationship Id="rId16" Type="http://schemas.openxmlformats.org/officeDocument/2006/relationships/image" Target="../media/image340.jpeg"/><Relationship Id="rId20" Type="http://schemas.openxmlformats.org/officeDocument/2006/relationships/image" Target="../media/image344.jpeg"/><Relationship Id="rId1" Type="http://schemas.openxmlformats.org/officeDocument/2006/relationships/slideLayout" Target="../slideLayouts/slideLayout7.xml"/><Relationship Id="rId6" Type="http://schemas.openxmlformats.org/officeDocument/2006/relationships/hyperlink" Target="http://www.gerbeaud.com/tag/massif" TargetMode="External"/><Relationship Id="rId11" Type="http://schemas.openxmlformats.org/officeDocument/2006/relationships/hyperlink" Target="https://www.aujardin.info/fiches/haie-defensive.php" TargetMode="External"/><Relationship Id="rId5" Type="http://schemas.openxmlformats.org/officeDocument/2006/relationships/hyperlink" Target="http://www.gerbeaud.com/tag/haie" TargetMode="External"/><Relationship Id="rId15" Type="http://schemas.openxmlformats.org/officeDocument/2006/relationships/image" Target="../media/image67.png"/><Relationship Id="rId10" Type="http://schemas.openxmlformats.org/officeDocument/2006/relationships/hyperlink" Target="https://www.aujardin.info/plantes/ronce_mures.php" TargetMode="External"/><Relationship Id="rId19" Type="http://schemas.openxmlformats.org/officeDocument/2006/relationships/image" Target="../media/image343.jpeg"/><Relationship Id="rId4" Type="http://schemas.openxmlformats.org/officeDocument/2006/relationships/hyperlink" Target="http://www.gerbeaud.com/jardin/fiches/fp_sol_humifere.php3" TargetMode="External"/><Relationship Id="rId9" Type="http://schemas.openxmlformats.org/officeDocument/2006/relationships/hyperlink" Target="http://www.gerbeaud.com/jardin/fiches/murier-ronce.php" TargetMode="External"/><Relationship Id="rId14" Type="http://schemas.openxmlformats.org/officeDocument/2006/relationships/image" Target="../media/image70.jpeg"/><Relationship Id="rId22" Type="http://schemas.openxmlformats.org/officeDocument/2006/relationships/image" Target="../media/image78.jpeg"/></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7.jpeg"/><Relationship Id="rId2" Type="http://schemas.openxmlformats.org/officeDocument/2006/relationships/hyperlink" Target="https://fr.wikipedia.org/wiki/Rhamnaceae" TargetMode="External"/><Relationship Id="rId1" Type="http://schemas.openxmlformats.org/officeDocument/2006/relationships/slideLayout" Target="../slideLayouts/slideLayout7.xml"/><Relationship Id="rId6" Type="http://schemas.openxmlformats.org/officeDocument/2006/relationships/image" Target="../media/image347.jpg"/><Relationship Id="rId5" Type="http://schemas.openxmlformats.org/officeDocument/2006/relationships/image" Target="../media/image346.jpg"/><Relationship Id="rId4" Type="http://schemas.openxmlformats.org/officeDocument/2006/relationships/hyperlink" Target="https://www.senteursduquercy.com/autres-arbustes/2017-paliurus-spina-christi-epine-du-christ-argalou.html"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351.jpg"/><Relationship Id="rId3" Type="http://schemas.openxmlformats.org/officeDocument/2006/relationships/image" Target="../media/image67.png"/><Relationship Id="rId7" Type="http://schemas.openxmlformats.org/officeDocument/2006/relationships/image" Target="../media/image350.jpg"/><Relationship Id="rId2" Type="http://schemas.openxmlformats.org/officeDocument/2006/relationships/hyperlink" Target="https://fr.wikipedia.org/wiki/Rosaceae" TargetMode="External"/><Relationship Id="rId1" Type="http://schemas.openxmlformats.org/officeDocument/2006/relationships/slideLayout" Target="../slideLayouts/slideLayout7.xml"/><Relationship Id="rId6" Type="http://schemas.openxmlformats.org/officeDocument/2006/relationships/image" Target="../media/image349.jpg"/><Relationship Id="rId5" Type="http://schemas.openxmlformats.org/officeDocument/2006/relationships/image" Target="../media/image348.jpg"/><Relationship Id="rId4" Type="http://schemas.openxmlformats.org/officeDocument/2006/relationships/hyperlink" Target="https://fr.wikipedia.org/wiki/Sarcopoterium_spinosum" TargetMode="External"/><Relationship Id="rId9" Type="http://schemas.openxmlformats.org/officeDocument/2006/relationships/image" Target="../media/image352.jp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8.jpeg"/><Relationship Id="rId2" Type="http://schemas.openxmlformats.org/officeDocument/2006/relationships/hyperlink" Target="https://fr.wikipedia.org/wiki/Rosaceae" TargetMode="External"/><Relationship Id="rId1" Type="http://schemas.openxmlformats.org/officeDocument/2006/relationships/slideLayout" Target="../slideLayouts/slideLayout7.xml"/><Relationship Id="rId6" Type="http://schemas.openxmlformats.org/officeDocument/2006/relationships/image" Target="../media/image354.jpg"/><Relationship Id="rId5" Type="http://schemas.openxmlformats.org/officeDocument/2006/relationships/image" Target="../media/image353.jpg"/><Relationship Id="rId4" Type="http://schemas.openxmlformats.org/officeDocument/2006/relationships/hyperlink" Target="https://fr.wikipedia.org/wiki/Pyracantha_coccinea"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357.jpg"/><Relationship Id="rId13" Type="http://schemas.openxmlformats.org/officeDocument/2006/relationships/hyperlink" Target="https://fr.wikipedia.org/wiki/Madame_Alfred_Carri%C3%A8re" TargetMode="External"/><Relationship Id="rId18" Type="http://schemas.openxmlformats.org/officeDocument/2006/relationships/hyperlink" Target="https://fr.wikipedia.org/wiki/Louis_Lens" TargetMode="External"/><Relationship Id="rId3" Type="http://schemas.openxmlformats.org/officeDocument/2006/relationships/image" Target="../media/image67.png"/><Relationship Id="rId7" Type="http://schemas.openxmlformats.org/officeDocument/2006/relationships/image" Target="../media/image356.jpg"/><Relationship Id="rId12" Type="http://schemas.openxmlformats.org/officeDocument/2006/relationships/image" Target="../media/image361.jpg"/><Relationship Id="rId17" Type="http://schemas.openxmlformats.org/officeDocument/2006/relationships/hyperlink" Target="https://fr.wikipedia.org/wiki/Guirlande_d%27Amour" TargetMode="External"/><Relationship Id="rId2" Type="http://schemas.openxmlformats.org/officeDocument/2006/relationships/hyperlink" Target="https://fr.wikipedia.org/wiki/Rosaceae" TargetMode="External"/><Relationship Id="rId16" Type="http://schemas.openxmlformats.org/officeDocument/2006/relationships/hyperlink" Target="https://fr.wikipedia.org/wiki/Rose_favorite_du_monde" TargetMode="External"/><Relationship Id="rId1" Type="http://schemas.openxmlformats.org/officeDocument/2006/relationships/slideLayout" Target="../slideLayouts/slideLayout7.xml"/><Relationship Id="rId6" Type="http://schemas.openxmlformats.org/officeDocument/2006/relationships/image" Target="../media/image355.jpg"/><Relationship Id="rId11" Type="http://schemas.openxmlformats.org/officeDocument/2006/relationships/image" Target="../media/image360.jpg"/><Relationship Id="rId5" Type="http://schemas.openxmlformats.org/officeDocument/2006/relationships/hyperlink" Target="https://fr.wikipedia.org/wiki/Rosa_moschata" TargetMode="External"/><Relationship Id="rId15" Type="http://schemas.openxmlformats.org/officeDocument/2006/relationships/hyperlink" Target="https://fr.wikipedia.org/wiki/Ballerina_(rose)" TargetMode="External"/><Relationship Id="rId10" Type="http://schemas.openxmlformats.org/officeDocument/2006/relationships/image" Target="../media/image359.jpg"/><Relationship Id="rId19" Type="http://schemas.openxmlformats.org/officeDocument/2006/relationships/hyperlink" Target="https://fr.wikipedia.org/wiki/Rosier_ADR" TargetMode="External"/><Relationship Id="rId4" Type="http://schemas.openxmlformats.org/officeDocument/2006/relationships/hyperlink" Target="https://fr.wikipedia.org/wiki/Rosier_de_Noisette" TargetMode="External"/><Relationship Id="rId9" Type="http://schemas.openxmlformats.org/officeDocument/2006/relationships/image" Target="../media/image358.jpg"/><Relationship Id="rId14" Type="http://schemas.openxmlformats.org/officeDocument/2006/relationships/hyperlink" Target="https://fr.wikipedia.org/wiki/Sally_Holmes"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364.jpg"/><Relationship Id="rId13" Type="http://schemas.openxmlformats.org/officeDocument/2006/relationships/hyperlink" Target="https://www.truffaut.com/produit/rosier-blush-noisette/273753/10602" TargetMode="External"/><Relationship Id="rId3" Type="http://schemas.openxmlformats.org/officeDocument/2006/relationships/image" Target="../media/image67.png"/><Relationship Id="rId7" Type="http://schemas.openxmlformats.org/officeDocument/2006/relationships/image" Target="../media/image363.jpg"/><Relationship Id="rId12" Type="http://schemas.openxmlformats.org/officeDocument/2006/relationships/hyperlink" Target="http://www.plaisir-jardin.com/2016/02/le-rosier-blush-noisette.html" TargetMode="External"/><Relationship Id="rId2" Type="http://schemas.openxmlformats.org/officeDocument/2006/relationships/hyperlink" Target="https://fr.wikipedia.org/wiki/Rosaceae" TargetMode="External"/><Relationship Id="rId1" Type="http://schemas.openxmlformats.org/officeDocument/2006/relationships/slideLayout" Target="../slideLayouts/slideLayout7.xml"/><Relationship Id="rId6" Type="http://schemas.openxmlformats.org/officeDocument/2006/relationships/image" Target="../media/image362.jpg"/><Relationship Id="rId11" Type="http://schemas.openxmlformats.org/officeDocument/2006/relationships/hyperlink" Target="http://www.latelierdescouleurs.net/article-le-rosier-blush-noisette-123641238.html" TargetMode="External"/><Relationship Id="rId5" Type="http://schemas.openxmlformats.org/officeDocument/2006/relationships/hyperlink" Target="https://en.wikipedia.org/wiki/Rosa_'Blush_Noisette" TargetMode="External"/><Relationship Id="rId10" Type="http://schemas.openxmlformats.org/officeDocument/2006/relationships/image" Target="../media/image366.jpg"/><Relationship Id="rId4" Type="http://schemas.openxmlformats.org/officeDocument/2006/relationships/hyperlink" Target="https://en.wikipedia.org/wiki/USDA_zone" TargetMode="External"/><Relationship Id="rId9" Type="http://schemas.openxmlformats.org/officeDocument/2006/relationships/image" Target="../media/image365.jp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proflora.fr/kits-a-planter-Proflora/kit-alia-haie-coloree-defensive-80.html" TargetMode="External"/><Relationship Id="rId7" Type="http://schemas.openxmlformats.org/officeDocument/2006/relationships/image" Target="../media/image18.jpeg"/><Relationship Id="rId2" Type="http://schemas.openxmlformats.org/officeDocument/2006/relationships/hyperlink" Target="http://www.pepiniere-lcf.fr/kit_haie-defensive,fr,4,KIT_D.cfm" TargetMode="Externa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hyperlink" Target="https://bauchery.fr/1012-haie-defensive-kit-de-10-metres.html" TargetMode="External"/><Relationship Id="rId4" Type="http://schemas.openxmlformats.org/officeDocument/2006/relationships/hyperlink" Target="http://www.jardindupicvert.com/4daction/w/haie_defensive.affpliol?session=194i482h73q8u&amp;nopl=14407&amp;p_cour_c=1&amp;indexpl_c=10&amp;prov_l=c" TargetMode="External"/><Relationship Id="rId9" Type="http://schemas.openxmlformats.org/officeDocument/2006/relationships/hyperlink" Target="http://www.pepinieres-naudet.com/boutique/grands-jardins-grandes-surfaces/558-kit-haie-defensive-3546861173387.html"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fr.wikipedia.org/wiki/Vall%C3%A9e_des_roses_(Bulgarie)" TargetMode="External"/><Relationship Id="rId13" Type="http://schemas.openxmlformats.org/officeDocument/2006/relationships/image" Target="../media/image369.jpg"/><Relationship Id="rId3" Type="http://schemas.openxmlformats.org/officeDocument/2006/relationships/image" Target="../media/image67.png"/><Relationship Id="rId7" Type="http://schemas.openxmlformats.org/officeDocument/2006/relationships/hyperlink" Target="https://fr.wikipedia.org/wiki/Essence_de_rose" TargetMode="External"/><Relationship Id="rId12" Type="http://schemas.openxmlformats.org/officeDocument/2006/relationships/image" Target="../media/image368.jpg"/><Relationship Id="rId17" Type="http://schemas.openxmlformats.org/officeDocument/2006/relationships/hyperlink" Target="https://aliksir.com/fr/rose-de-damas-rosa-damascena-huile-essentielle.html" TargetMode="External"/><Relationship Id="rId2" Type="http://schemas.openxmlformats.org/officeDocument/2006/relationships/hyperlink" Target="https://fr.wikipedia.org/wiki/Rosaceae" TargetMode="External"/><Relationship Id="rId16" Type="http://schemas.openxmlformats.org/officeDocument/2006/relationships/hyperlink" Target="https://fr.wikipedia.org/wiki/Ispahan_(rose)" TargetMode="External"/><Relationship Id="rId1" Type="http://schemas.openxmlformats.org/officeDocument/2006/relationships/slideLayout" Target="../slideLayouts/slideLayout7.xml"/><Relationship Id="rId6" Type="http://schemas.openxmlformats.org/officeDocument/2006/relationships/hyperlink" Target="https://fr.wikipedia.org/wiki/Bulgarie" TargetMode="External"/><Relationship Id="rId11" Type="http://schemas.openxmlformats.org/officeDocument/2006/relationships/image" Target="../media/image367.jpg"/><Relationship Id="rId5" Type="http://schemas.openxmlformats.org/officeDocument/2006/relationships/hyperlink" Target="https://fr.wikipedia.org/wiki/Turquie" TargetMode="External"/><Relationship Id="rId15" Type="http://schemas.openxmlformats.org/officeDocument/2006/relationships/hyperlink" Target="https://en.famousroses.eu/" TargetMode="External"/><Relationship Id="rId10" Type="http://schemas.openxmlformats.org/officeDocument/2006/relationships/hyperlink" Target="https://www.promessedefleurs.com/rosiers/rosiers-anciens/rosier-ancien-kazanlik-trigintipetala-parfume.html" TargetMode="External"/><Relationship Id="rId4" Type="http://schemas.openxmlformats.org/officeDocument/2006/relationships/hyperlink" Target="https://fr.wikipedia.org/wiki/Kazanlak" TargetMode="External"/><Relationship Id="rId9" Type="http://schemas.openxmlformats.org/officeDocument/2006/relationships/hyperlink" Target="https://fr.wikipedia.org/wiki/Rosa_%C3%97damascena" TargetMode="External"/><Relationship Id="rId14" Type="http://schemas.openxmlformats.org/officeDocument/2006/relationships/image" Target="../media/image370.jpg"/></Relationships>
</file>

<file path=ppt/slides/_rels/slide71.xml.rels><?xml version="1.0" encoding="UTF-8" standalone="yes"?>
<Relationships xmlns="http://schemas.openxmlformats.org/package/2006/relationships"><Relationship Id="rId8" Type="http://schemas.openxmlformats.org/officeDocument/2006/relationships/hyperlink" Target="https://en.wikipedia.org/wiki/Leaf" TargetMode="External"/><Relationship Id="rId13" Type="http://schemas.openxmlformats.org/officeDocument/2006/relationships/hyperlink" Target="https://fr.wikipedia.org/wiki/Cynorrhodon" TargetMode="External"/><Relationship Id="rId18" Type="http://schemas.openxmlformats.org/officeDocument/2006/relationships/image" Target="../media/image372.jpeg"/><Relationship Id="rId3" Type="http://schemas.openxmlformats.org/officeDocument/2006/relationships/hyperlink" Target="https://en.wikipedia.org/wiki/China" TargetMode="External"/><Relationship Id="rId21" Type="http://schemas.openxmlformats.org/officeDocument/2006/relationships/image" Target="../media/image375.jpeg"/><Relationship Id="rId7" Type="http://schemas.openxmlformats.org/officeDocument/2006/relationships/hyperlink" Target="https://en.wikipedia.org/wiki/Invasive_species" TargetMode="External"/><Relationship Id="rId12" Type="http://schemas.openxmlformats.org/officeDocument/2006/relationships/hyperlink" Target="https://en.wikipedia.org/wiki/Stamen" TargetMode="External"/><Relationship Id="rId17" Type="http://schemas.openxmlformats.org/officeDocument/2006/relationships/image" Target="../media/image371.jpeg"/><Relationship Id="rId2" Type="http://schemas.openxmlformats.org/officeDocument/2006/relationships/hyperlink" Target="https://en.wikipedia.org/wiki/Rose" TargetMode="External"/><Relationship Id="rId16" Type="http://schemas.openxmlformats.org/officeDocument/2006/relationships/hyperlink" Target="https://fr.wikipedia.org/wiki/Rosa_laevigata" TargetMode="External"/><Relationship Id="rId20" Type="http://schemas.openxmlformats.org/officeDocument/2006/relationships/image" Target="../media/image374.jpeg"/><Relationship Id="rId1" Type="http://schemas.openxmlformats.org/officeDocument/2006/relationships/slideLayout" Target="../slideLayouts/slideLayout7.xml"/><Relationship Id="rId6" Type="http://schemas.openxmlformats.org/officeDocument/2006/relationships/hyperlink" Target="https://en.wikipedia.org/wiki/Vietnam" TargetMode="External"/><Relationship Id="rId11" Type="http://schemas.openxmlformats.org/officeDocument/2006/relationships/hyperlink" Target="https://en.wikipedia.org/wiki/Petal" TargetMode="External"/><Relationship Id="rId24" Type="http://schemas.openxmlformats.org/officeDocument/2006/relationships/image" Target="../media/image67.png"/><Relationship Id="rId5" Type="http://schemas.openxmlformats.org/officeDocument/2006/relationships/hyperlink" Target="https://en.wikipedia.org/wiki/Laos" TargetMode="External"/><Relationship Id="rId15" Type="http://schemas.openxmlformats.org/officeDocument/2006/relationships/hyperlink" Target="http://nature.jardin.free.fr/grimpante/fbg_rosa_laevigata.html" TargetMode="External"/><Relationship Id="rId23" Type="http://schemas.openxmlformats.org/officeDocument/2006/relationships/image" Target="../media/image70.jpeg"/><Relationship Id="rId10" Type="http://schemas.openxmlformats.org/officeDocument/2006/relationships/hyperlink" Target="https://en.wikipedia.org/wiki/Flower" TargetMode="External"/><Relationship Id="rId19" Type="http://schemas.openxmlformats.org/officeDocument/2006/relationships/image" Target="../media/image373.jpeg"/><Relationship Id="rId4" Type="http://schemas.openxmlformats.org/officeDocument/2006/relationships/hyperlink" Target="https://en.wikipedia.org/wiki/Taiwan" TargetMode="External"/><Relationship Id="rId9" Type="http://schemas.openxmlformats.org/officeDocument/2006/relationships/hyperlink" Target="https://en.wikipedia.org/wiki/Leaflet_(botany)" TargetMode="External"/><Relationship Id="rId14" Type="http://schemas.openxmlformats.org/officeDocument/2006/relationships/hyperlink" Target="https://en.wikipedia.org/wiki/Rosa_laevigata" TargetMode="External"/><Relationship Id="rId22" Type="http://schemas.openxmlformats.org/officeDocument/2006/relationships/image" Target="../media/image376.jpeg"/></Relationships>
</file>

<file path=ppt/slides/_rels/slide72.xml.rels><?xml version="1.0" encoding="UTF-8" standalone="yes"?>
<Relationships xmlns="http://schemas.openxmlformats.org/package/2006/relationships"><Relationship Id="rId8" Type="http://schemas.openxmlformats.org/officeDocument/2006/relationships/hyperlink" Target="https://fr.wikipedia.org/wiki/Sichuan" TargetMode="External"/><Relationship Id="rId13" Type="http://schemas.openxmlformats.org/officeDocument/2006/relationships/hyperlink" Target="https://fr.wikipedia.org/wiki/Inde" TargetMode="External"/><Relationship Id="rId18" Type="http://schemas.openxmlformats.org/officeDocument/2006/relationships/hyperlink" Target="https://fr.wikipedia.org/wiki/Mizoram" TargetMode="External"/><Relationship Id="rId26" Type="http://schemas.openxmlformats.org/officeDocument/2006/relationships/hyperlink" Target="https://fr.wikipedia.org/wiki/Tha%C3%AFlande" TargetMode="External"/><Relationship Id="rId39" Type="http://schemas.openxmlformats.org/officeDocument/2006/relationships/image" Target="../media/image381.jpg"/><Relationship Id="rId3" Type="http://schemas.openxmlformats.org/officeDocument/2006/relationships/image" Target="../media/image78.jpeg"/><Relationship Id="rId21" Type="http://schemas.openxmlformats.org/officeDocument/2006/relationships/hyperlink" Target="https://fr.wikipedia.org/wiki/Uttar_Pradesh" TargetMode="External"/><Relationship Id="rId34" Type="http://schemas.openxmlformats.org/officeDocument/2006/relationships/hyperlink" Target="https://www.terreexotique.fr/baie-des-batak.html" TargetMode="External"/><Relationship Id="rId42" Type="http://schemas.openxmlformats.org/officeDocument/2006/relationships/image" Target="../media/image384.jpg"/><Relationship Id="rId47" Type="http://schemas.openxmlformats.org/officeDocument/2006/relationships/hyperlink" Target="https://en.wikipedia.org/wiki/Pakistan" TargetMode="External"/><Relationship Id="rId7" Type="http://schemas.openxmlformats.org/officeDocument/2006/relationships/hyperlink" Target="https://fr.wikipedia.org/wiki/Guizhou" TargetMode="External"/><Relationship Id="rId12" Type="http://schemas.openxmlformats.org/officeDocument/2006/relationships/hyperlink" Target="https://fr.wikipedia.org/wiki/Bhoutan" TargetMode="External"/><Relationship Id="rId17" Type="http://schemas.openxmlformats.org/officeDocument/2006/relationships/hyperlink" Target="https://fr.wikipedia.org/wiki/Meghalaya" TargetMode="External"/><Relationship Id="rId25" Type="http://schemas.openxmlformats.org/officeDocument/2006/relationships/hyperlink" Target="https://fr.wikipedia.org/wiki/Birmanie" TargetMode="External"/><Relationship Id="rId33" Type="http://schemas.openxmlformats.org/officeDocument/2006/relationships/hyperlink" Target="https://en.wikipedia.org/wiki/Andaliman" TargetMode="External"/><Relationship Id="rId38" Type="http://schemas.openxmlformats.org/officeDocument/2006/relationships/image" Target="../media/image380.jpg"/><Relationship Id="rId46" Type="http://schemas.openxmlformats.org/officeDocument/2006/relationships/hyperlink" Target="https://en.wikipedia.org/wiki/Korea" TargetMode="External"/><Relationship Id="rId2" Type="http://schemas.openxmlformats.org/officeDocument/2006/relationships/hyperlink" Target="https://fr.wikipedia.org/wiki/Rutaceae" TargetMode="External"/><Relationship Id="rId16" Type="http://schemas.openxmlformats.org/officeDocument/2006/relationships/hyperlink" Target="https://fr.wikipedia.org/wiki/Manipur" TargetMode="External"/><Relationship Id="rId20" Type="http://schemas.openxmlformats.org/officeDocument/2006/relationships/hyperlink" Target="https://fr.wikipedia.org/wiki/Sikkim" TargetMode="External"/><Relationship Id="rId29" Type="http://schemas.openxmlformats.org/officeDocument/2006/relationships/hyperlink" Target="https://fr.wikipedia.org/wiki/Poivre_du_Sichuan" TargetMode="External"/><Relationship Id="rId41" Type="http://schemas.openxmlformats.org/officeDocument/2006/relationships/image" Target="../media/image383.jpg"/><Relationship Id="rId1" Type="http://schemas.openxmlformats.org/officeDocument/2006/relationships/slideLayout" Target="../slideLayouts/slideLayout7.xml"/><Relationship Id="rId6" Type="http://schemas.openxmlformats.org/officeDocument/2006/relationships/hyperlink" Target="https://fr.wikipedia.org/wiki/Guangxi" TargetMode="External"/><Relationship Id="rId11" Type="http://schemas.openxmlformats.org/officeDocument/2006/relationships/hyperlink" Target="https://fr.wikipedia.org/wiki/Bangladesh" TargetMode="External"/><Relationship Id="rId24" Type="http://schemas.openxmlformats.org/officeDocument/2006/relationships/hyperlink" Target="https://fr.wikipedia.org/wiki/Laos" TargetMode="External"/><Relationship Id="rId32" Type="http://schemas.openxmlformats.org/officeDocument/2006/relationships/hyperlink" Target="https://fr.wikipedia.org/wiki/Zanthoxylum_acanthopodium" TargetMode="External"/><Relationship Id="rId37" Type="http://schemas.openxmlformats.org/officeDocument/2006/relationships/image" Target="../media/image379.jpg"/><Relationship Id="rId40" Type="http://schemas.openxmlformats.org/officeDocument/2006/relationships/image" Target="../media/image382.jpg"/><Relationship Id="rId45" Type="http://schemas.openxmlformats.org/officeDocument/2006/relationships/hyperlink" Target="https://en.wikipedia.org/wiki/Japan" TargetMode="External"/><Relationship Id="rId5" Type="http://schemas.openxmlformats.org/officeDocument/2006/relationships/hyperlink" Target="https://fr.wikipedia.org/wiki/Chine" TargetMode="External"/><Relationship Id="rId15" Type="http://schemas.openxmlformats.org/officeDocument/2006/relationships/hyperlink" Target="https://fr.wikipedia.org/wiki/Assam" TargetMode="External"/><Relationship Id="rId23" Type="http://schemas.openxmlformats.org/officeDocument/2006/relationships/hyperlink" Target="https://fr.wikipedia.org/wiki/N%C3%A9pal" TargetMode="External"/><Relationship Id="rId28" Type="http://schemas.openxmlformats.org/officeDocument/2006/relationships/hyperlink" Target="https://fr.wikipedia.org/wiki/Malaisie_p%C3%A9ninsulaire" TargetMode="External"/><Relationship Id="rId36" Type="http://schemas.openxmlformats.org/officeDocument/2006/relationships/image" Target="../media/image378.jpg"/><Relationship Id="rId10" Type="http://schemas.openxmlformats.org/officeDocument/2006/relationships/hyperlink" Target="https://fr.wikipedia.org/wiki/Yunnan" TargetMode="External"/><Relationship Id="rId19" Type="http://schemas.openxmlformats.org/officeDocument/2006/relationships/hyperlink" Target="https://fr.wikipedia.org/wiki/Nagaland" TargetMode="External"/><Relationship Id="rId31" Type="http://schemas.openxmlformats.org/officeDocument/2006/relationships/hyperlink" Target="https://fr.wikipedia.org/wiki/Cymbopogon" TargetMode="External"/><Relationship Id="rId44" Type="http://schemas.openxmlformats.org/officeDocument/2006/relationships/hyperlink" Target="https://en.wikipedia.org/wiki/China" TargetMode="External"/><Relationship Id="rId4" Type="http://schemas.openxmlformats.org/officeDocument/2006/relationships/image" Target="../media/image67.png"/><Relationship Id="rId9" Type="http://schemas.openxmlformats.org/officeDocument/2006/relationships/hyperlink" Target="https://fr.wikipedia.org/wiki/R%C3%A9gion_autonome_du_Tibet" TargetMode="External"/><Relationship Id="rId14" Type="http://schemas.openxmlformats.org/officeDocument/2006/relationships/hyperlink" Target="https://fr.wikipedia.org/wiki/Arunachal_Pradesh" TargetMode="External"/><Relationship Id="rId22" Type="http://schemas.openxmlformats.org/officeDocument/2006/relationships/hyperlink" Target="https://fr.wikipedia.org/wiki/Bengale-Occidental" TargetMode="External"/><Relationship Id="rId27" Type="http://schemas.openxmlformats.org/officeDocument/2006/relationships/hyperlink" Target="https://fr.wikipedia.org/wiki/Vi%C3%AAt_Nam" TargetMode="External"/><Relationship Id="rId30" Type="http://schemas.openxmlformats.org/officeDocument/2006/relationships/hyperlink" Target="https://fr.wikipedia.org/wiki/Zanthoxylum_piperitum" TargetMode="External"/><Relationship Id="rId35" Type="http://schemas.openxmlformats.org/officeDocument/2006/relationships/image" Target="../media/image377.jpg"/><Relationship Id="rId43" Type="http://schemas.openxmlformats.org/officeDocument/2006/relationships/hyperlink" Target="https://en.wikipedia.org/wiki/Shrub"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en.wikipedia.org/wiki/Guilandina_bonduc" TargetMode="External"/><Relationship Id="rId13" Type="http://schemas.openxmlformats.org/officeDocument/2006/relationships/image" Target="../media/image67.png"/><Relationship Id="rId18" Type="http://schemas.openxmlformats.org/officeDocument/2006/relationships/image" Target="../media/image390.jpeg"/><Relationship Id="rId3" Type="http://schemas.openxmlformats.org/officeDocument/2006/relationships/hyperlink" Target="https://en.wikipedia.org/wiki/Liana" TargetMode="External"/><Relationship Id="rId21" Type="http://schemas.openxmlformats.org/officeDocument/2006/relationships/image" Target="../media/image393.jpeg"/><Relationship Id="rId7" Type="http://schemas.openxmlformats.org/officeDocument/2006/relationships/hyperlink" Target="https://fr.wikipedia.org/wiki/Maurice_(pays)" TargetMode="External"/><Relationship Id="rId12" Type="http://schemas.openxmlformats.org/officeDocument/2006/relationships/image" Target="../media/image386.jpeg"/><Relationship Id="rId17" Type="http://schemas.openxmlformats.org/officeDocument/2006/relationships/image" Target="../media/image389.jpeg"/><Relationship Id="rId2" Type="http://schemas.openxmlformats.org/officeDocument/2006/relationships/hyperlink" Target="https://en.wikipedia.org/wiki/Pantropical" TargetMode="External"/><Relationship Id="rId16" Type="http://schemas.openxmlformats.org/officeDocument/2006/relationships/image" Target="../media/image388.jpeg"/><Relationship Id="rId20" Type="http://schemas.openxmlformats.org/officeDocument/2006/relationships/image" Target="../media/image392.jpeg"/><Relationship Id="rId1" Type="http://schemas.openxmlformats.org/officeDocument/2006/relationships/slideLayout" Target="../slideLayouts/slideLayout7.xml"/><Relationship Id="rId6" Type="http://schemas.openxmlformats.org/officeDocument/2006/relationships/hyperlink" Target="https://fr.wikipedia.org/wiki/La_R%C3%A9union" TargetMode="External"/><Relationship Id="rId11" Type="http://schemas.openxmlformats.org/officeDocument/2006/relationships/image" Target="../media/image385.jpeg"/><Relationship Id="rId5" Type="http://schemas.openxmlformats.org/officeDocument/2006/relationships/hyperlink" Target="https://fr.wikipedia.org/wiki/Antilles_fran%C3%A7aises" TargetMode="External"/><Relationship Id="rId15" Type="http://schemas.openxmlformats.org/officeDocument/2006/relationships/image" Target="../media/image387.jpeg"/><Relationship Id="rId23" Type="http://schemas.openxmlformats.org/officeDocument/2006/relationships/image" Target="../media/image77.jpeg"/><Relationship Id="rId10" Type="http://schemas.openxmlformats.org/officeDocument/2006/relationships/hyperlink" Target="http://uses.plantnet-project.org/fr/Caesalpinia_bonduc_(PROTA)" TargetMode="External"/><Relationship Id="rId19" Type="http://schemas.openxmlformats.org/officeDocument/2006/relationships/image" Target="../media/image391.jpeg"/><Relationship Id="rId4" Type="http://schemas.openxmlformats.org/officeDocument/2006/relationships/hyperlink" Target="https://en.wikipedia.org/wiki/Drift_seed" TargetMode="External"/><Relationship Id="rId9" Type="http://schemas.openxmlformats.org/officeDocument/2006/relationships/hyperlink" Target="https://fr.wikipedia.org/wiki/Caesalpinia_bonduc" TargetMode="External"/><Relationship Id="rId14" Type="http://schemas.openxmlformats.org/officeDocument/2006/relationships/hyperlink" Target="https://en.wikipedia.org/wiki/Caesalpiniaceae" TargetMode="External"/><Relationship Id="rId22" Type="http://schemas.openxmlformats.org/officeDocument/2006/relationships/image" Target="../media/image394.jpeg"/></Relationships>
</file>

<file path=ppt/slides/_rels/slide7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401.jpeg"/><Relationship Id="rId3" Type="http://schemas.openxmlformats.org/officeDocument/2006/relationships/image" Target="../media/image396.jpeg"/><Relationship Id="rId7" Type="http://schemas.openxmlformats.org/officeDocument/2006/relationships/image" Target="../media/image400.jpeg"/><Relationship Id="rId12" Type="http://schemas.openxmlformats.org/officeDocument/2006/relationships/hyperlink" Target="http://www.cabi.org/isc/datasheet/120108" TargetMode="External"/><Relationship Id="rId2" Type="http://schemas.openxmlformats.org/officeDocument/2006/relationships/image" Target="../media/image395.jpeg"/><Relationship Id="rId16"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399.jpeg"/><Relationship Id="rId11" Type="http://schemas.openxmlformats.org/officeDocument/2006/relationships/hyperlink" Target="http://www.mi-aime-a-ou.com/barleria_lupulina.php" TargetMode="External"/><Relationship Id="rId5" Type="http://schemas.openxmlformats.org/officeDocument/2006/relationships/image" Target="../media/image398.jpeg"/><Relationship Id="rId15" Type="http://schemas.openxmlformats.org/officeDocument/2006/relationships/image" Target="../media/image70.jpeg"/><Relationship Id="rId10" Type="http://schemas.openxmlformats.org/officeDocument/2006/relationships/hyperlink" Target="https://en.wikipedia.org/wiki/Barleria_lupulina" TargetMode="External"/><Relationship Id="rId4" Type="http://schemas.openxmlformats.org/officeDocument/2006/relationships/image" Target="../media/image397.jpeg"/><Relationship Id="rId9" Type="http://schemas.openxmlformats.org/officeDocument/2006/relationships/hyperlink" Target="http://tropical.theferns.info/viewtropical.php?id=Barleria+lupulina" TargetMode="External"/><Relationship Id="rId14" Type="http://schemas.openxmlformats.org/officeDocument/2006/relationships/hyperlink" Target="https://en.wikipedia.org/wiki/Acanthaceae"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jpeg"/><Relationship Id="rId3" Type="http://schemas.openxmlformats.org/officeDocument/2006/relationships/image" Target="../media/image403.jpeg"/><Relationship Id="rId7" Type="http://schemas.openxmlformats.org/officeDocument/2006/relationships/hyperlink" Target="https://fr.wikipedia.org/wiki/Euphorbiaceae" TargetMode="External"/><Relationship Id="rId12" Type="http://schemas.openxmlformats.org/officeDocument/2006/relationships/hyperlink" Target="http://www.bothasigwatch.co.za/2014/05/19/making-your-garden-unattractive-to-criminals-19-may-2014/" TargetMode="External"/><Relationship Id="rId2" Type="http://schemas.openxmlformats.org/officeDocument/2006/relationships/image" Target="../media/image402.jpeg"/><Relationship Id="rId1" Type="http://schemas.openxmlformats.org/officeDocument/2006/relationships/slideLayout" Target="../slideLayouts/slideLayout7.xml"/><Relationship Id="rId6" Type="http://schemas.openxmlformats.org/officeDocument/2006/relationships/image" Target="../media/image406.jpeg"/><Relationship Id="rId11" Type="http://schemas.openxmlformats.org/officeDocument/2006/relationships/hyperlink" Target="https://fr.wikipedia.org/wiki/Euphorbia_milii" TargetMode="External"/><Relationship Id="rId5" Type="http://schemas.openxmlformats.org/officeDocument/2006/relationships/image" Target="../media/image405.jpeg"/><Relationship Id="rId10" Type="http://schemas.openxmlformats.org/officeDocument/2006/relationships/hyperlink" Target="http://www.mi-aime-a-ou.com/barleria_lupulina.php" TargetMode="External"/><Relationship Id="rId4" Type="http://schemas.openxmlformats.org/officeDocument/2006/relationships/image" Target="../media/image404.jpeg"/><Relationship Id="rId9" Type="http://schemas.openxmlformats.org/officeDocument/2006/relationships/hyperlink" Target="http://tropical.theferns.info/viewtropical.php?id=Barleria+lupulina" TargetMode="External"/><Relationship Id="rId14" Type="http://schemas.openxmlformats.org/officeDocument/2006/relationships/image" Target="../media/image68.jpeg"/></Relationships>
</file>

<file path=ppt/slides/_rels/slide76.xml.rels><?xml version="1.0" encoding="UTF-8" standalone="yes"?>
<Relationships xmlns="http://schemas.openxmlformats.org/package/2006/relationships"><Relationship Id="rId8" Type="http://schemas.openxmlformats.org/officeDocument/2006/relationships/image" Target="../media/image409.jpeg"/><Relationship Id="rId13" Type="http://schemas.openxmlformats.org/officeDocument/2006/relationships/image" Target="../media/image414.jpeg"/><Relationship Id="rId3" Type="http://schemas.openxmlformats.org/officeDocument/2006/relationships/hyperlink" Target="https://translate.googleusercontent.com/translate_c?depth=1&amp;hl=fr&amp;prev=search&amp;rurl=translate.google.fr&amp;sl=en&amp;sp=nmt4&amp;u=https://en.wikipedia.org/wiki/Madagascar&amp;usg=ALkJrhh1r0y0e8V6tq4LZBrYuxQCXPuvhg" TargetMode="External"/><Relationship Id="rId7" Type="http://schemas.openxmlformats.org/officeDocument/2006/relationships/image" Target="../media/image408.jpeg"/><Relationship Id="rId12" Type="http://schemas.openxmlformats.org/officeDocument/2006/relationships/image" Target="../media/image413.jpeg"/><Relationship Id="rId2" Type="http://schemas.openxmlformats.org/officeDocument/2006/relationships/hyperlink" Target="https://translate.googleusercontent.com/translate_c?depth=1&amp;hl=fr&amp;prev=search&amp;rurl=translate.google.fr&amp;sl=en&amp;sp=nmt4&amp;u=https://en.wikipedia.org/wiki/Evergreen&amp;usg=ALkJrhh8SImX1XN8Nn1G2rLoATOcdOfsHg" TargetMode="External"/><Relationship Id="rId1" Type="http://schemas.openxmlformats.org/officeDocument/2006/relationships/slideLayout" Target="../slideLayouts/slideLayout7.xml"/><Relationship Id="rId6" Type="http://schemas.openxmlformats.org/officeDocument/2006/relationships/image" Target="../media/image407.jpeg"/><Relationship Id="rId11" Type="http://schemas.openxmlformats.org/officeDocument/2006/relationships/image" Target="../media/image412.jpeg"/><Relationship Id="rId5" Type="http://schemas.openxmlformats.org/officeDocument/2006/relationships/hyperlink" Target="http://nature.jardin.free.fr/1104/solanum_pyracanthum.html" TargetMode="External"/><Relationship Id="rId15" Type="http://schemas.openxmlformats.org/officeDocument/2006/relationships/image" Target="../media/image71.jpeg"/><Relationship Id="rId10" Type="http://schemas.openxmlformats.org/officeDocument/2006/relationships/image" Target="../media/image411.jpeg"/><Relationship Id="rId4" Type="http://schemas.openxmlformats.org/officeDocument/2006/relationships/hyperlink" Target="https://en.wikipedia.org/wiki/Solanum_pyracanthos" TargetMode="External"/><Relationship Id="rId9" Type="http://schemas.openxmlformats.org/officeDocument/2006/relationships/image" Target="../media/image410.jpeg"/><Relationship Id="rId14" Type="http://schemas.openxmlformats.org/officeDocument/2006/relationships/image" Target="../media/image67.png"/></Relationships>
</file>

<file path=ppt/slides/_rels/slide77.xml.rels><?xml version="1.0" encoding="UTF-8" standalone="yes"?>
<Relationships xmlns="http://schemas.openxmlformats.org/package/2006/relationships"><Relationship Id="rId8" Type="http://schemas.openxmlformats.org/officeDocument/2006/relationships/image" Target="../media/image418.jpeg"/><Relationship Id="rId13" Type="http://schemas.openxmlformats.org/officeDocument/2006/relationships/image" Target="../media/image422.png"/><Relationship Id="rId3" Type="http://schemas.openxmlformats.org/officeDocument/2006/relationships/hyperlink" Target="http://www.bothasigwatch.co.za/2014/05/19/making-your-garden-unattractive-to-criminals-19-may-2014/" TargetMode="External"/><Relationship Id="rId7" Type="http://schemas.openxmlformats.org/officeDocument/2006/relationships/image" Target="../media/image417.jpeg"/><Relationship Id="rId12" Type="http://schemas.openxmlformats.org/officeDocument/2006/relationships/image" Target="../media/image67.png"/><Relationship Id="rId2" Type="http://schemas.openxmlformats.org/officeDocument/2006/relationships/hyperlink" Target="https://www.google.fr/search?q=bougainvillea+famille&amp;stick=H4sIAAAAAAAAAOPgE-LUz9U3MIovzi3WEi4uttIvT01KS0wuKbZKS8zNzMkBAJbCuy0iAAAA&amp;sa=X&amp;ved=0ahUKEwiCoOaS1KbWAhXhKcAKHYGZDdcQ6BMIrQEoADAZ" TargetMode="External"/><Relationship Id="rId1" Type="http://schemas.openxmlformats.org/officeDocument/2006/relationships/slideLayout" Target="../slideLayouts/slideLayout7.xml"/><Relationship Id="rId6" Type="http://schemas.openxmlformats.org/officeDocument/2006/relationships/image" Target="../media/image416.jpeg"/><Relationship Id="rId11" Type="http://schemas.openxmlformats.org/officeDocument/2006/relationships/image" Target="../media/image421.jpeg"/><Relationship Id="rId5" Type="http://schemas.openxmlformats.org/officeDocument/2006/relationships/image" Target="../media/image415.jpeg"/><Relationship Id="rId10" Type="http://schemas.openxmlformats.org/officeDocument/2006/relationships/image" Target="../media/image420.jpeg"/><Relationship Id="rId4" Type="http://schemas.openxmlformats.org/officeDocument/2006/relationships/hyperlink" Target="https://fr.wikipedia.org/wiki/Bougainvillea" TargetMode="External"/><Relationship Id="rId9" Type="http://schemas.openxmlformats.org/officeDocument/2006/relationships/image" Target="../media/image419.jpeg"/><Relationship Id="rId14" Type="http://schemas.openxmlformats.org/officeDocument/2006/relationships/image" Target="../media/image68.jpeg"/></Relationships>
</file>

<file path=ppt/slides/_rels/slide78.xml.rels><?xml version="1.0" encoding="UTF-8" standalone="yes"?>
<Relationships xmlns="http://schemas.openxmlformats.org/package/2006/relationships"><Relationship Id="rId8" Type="http://schemas.openxmlformats.org/officeDocument/2006/relationships/image" Target="../media/image427.jpeg"/><Relationship Id="rId13" Type="http://schemas.openxmlformats.org/officeDocument/2006/relationships/image" Target="../media/image68.jpeg"/><Relationship Id="rId18" Type="http://schemas.openxmlformats.org/officeDocument/2006/relationships/hyperlink" Target="https://www.google.fr/search?q=Apocynaceae&amp;stick=H4sIAAAAAAAAAONgVuLUz9U3MKzMzs0GANgb4u8NAAAA&amp;sa=X&amp;ved=2ahUKEwiD0r-29IzeAhVIyRoKHWvMBGkQmxMoATAXegQIChAz" TargetMode="External"/><Relationship Id="rId3" Type="http://schemas.openxmlformats.org/officeDocument/2006/relationships/hyperlink" Target="https://fr.wikipedia.org/wiki/Carissa_macrocarpa" TargetMode="External"/><Relationship Id="rId7" Type="http://schemas.openxmlformats.org/officeDocument/2006/relationships/image" Target="../media/image426.jpeg"/><Relationship Id="rId12" Type="http://schemas.openxmlformats.org/officeDocument/2006/relationships/image" Target="../media/image67.png"/><Relationship Id="rId17" Type="http://schemas.openxmlformats.org/officeDocument/2006/relationships/image" Target="../media/image71.jpeg"/><Relationship Id="rId2" Type="http://schemas.openxmlformats.org/officeDocument/2006/relationships/hyperlink" Target="http://www.bothasigwatch.co.za/2014/05/19/making-your-garden-unattractive-to-criminals-19-may-2014/" TargetMode="External"/><Relationship Id="rId16"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425.jpeg"/><Relationship Id="rId11" Type="http://schemas.openxmlformats.org/officeDocument/2006/relationships/image" Target="../media/image430.jpeg"/><Relationship Id="rId5" Type="http://schemas.openxmlformats.org/officeDocument/2006/relationships/image" Target="../media/image424.jpeg"/><Relationship Id="rId15" Type="http://schemas.openxmlformats.org/officeDocument/2006/relationships/image" Target="../media/image78.jpeg"/><Relationship Id="rId10" Type="http://schemas.openxmlformats.org/officeDocument/2006/relationships/image" Target="../media/image429.jpeg"/><Relationship Id="rId4" Type="http://schemas.openxmlformats.org/officeDocument/2006/relationships/image" Target="../media/image423.jpeg"/><Relationship Id="rId9" Type="http://schemas.openxmlformats.org/officeDocument/2006/relationships/image" Target="../media/image428.jpeg"/><Relationship Id="rId14" Type="http://schemas.openxmlformats.org/officeDocument/2006/relationships/image" Target="../media/image69.jpeg"/></Relationships>
</file>

<file path=ppt/slides/_rels/slide79.xml.rels><?xml version="1.0" encoding="UTF-8" standalone="yes"?>
<Relationships xmlns="http://schemas.openxmlformats.org/package/2006/relationships"><Relationship Id="rId8" Type="http://schemas.openxmlformats.org/officeDocument/2006/relationships/hyperlink" Target="http://www.bothasigwatch.co.za/2014/05/19/making-your-garden-unattractive-to-criminals-19-may-2014/" TargetMode="External"/><Relationship Id="rId13" Type="http://schemas.openxmlformats.org/officeDocument/2006/relationships/image" Target="../media/image434.jpeg"/><Relationship Id="rId18" Type="http://schemas.openxmlformats.org/officeDocument/2006/relationships/image" Target="../media/image439.jpeg"/><Relationship Id="rId3" Type="http://schemas.openxmlformats.org/officeDocument/2006/relationships/hyperlink" Target="https://translate.googleusercontent.com/translate_c?depth=1&amp;hl=fr&amp;prev=search&amp;rurl=translate.google.fr&amp;sl=en&amp;sp=nmt4&amp;u=https://en.wikipedia.org/wiki/Africa&amp;usg=ALkJrhgXs0o8aglEd_ChsItrnDVLNsCTkA" TargetMode="External"/><Relationship Id="rId21" Type="http://schemas.openxmlformats.org/officeDocument/2006/relationships/image" Target="../media/image69.jpeg"/><Relationship Id="rId7" Type="http://schemas.openxmlformats.org/officeDocument/2006/relationships/hyperlink" Target="https://translate.googleusercontent.com/translate_c?depth=1&amp;hl=fr&amp;prev=search&amp;rurl=translate.google.fr&amp;sl=en&amp;sp=nmt4&amp;u=https://en.wikipedia.org/wiki/Acid&amp;usg=ALkJrhim6UUTML5iMaaETuy8SyvSnJnv8A" TargetMode="External"/><Relationship Id="rId12" Type="http://schemas.openxmlformats.org/officeDocument/2006/relationships/image" Target="../media/image433.jpeg"/><Relationship Id="rId17" Type="http://schemas.openxmlformats.org/officeDocument/2006/relationships/image" Target="../media/image438.jpeg"/><Relationship Id="rId2" Type="http://schemas.openxmlformats.org/officeDocument/2006/relationships/hyperlink" Target="https://translate.googleusercontent.com/translate_c?depth=1&amp;hl=fr&amp;prev=search&amp;rurl=translate.google.fr&amp;sl=en&amp;sp=nmt4&amp;u=https://en.wikipedia.org/wiki/Dovyalis_caffra&amp;usg=ALkJrhjmt6Z3xTsw_4aMYpBh_ZUOX8WEmw#cite_note-1" TargetMode="External"/><Relationship Id="rId16" Type="http://schemas.openxmlformats.org/officeDocument/2006/relationships/image" Target="../media/image437.png"/><Relationship Id="rId20"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Apple&amp;usg=ALkJrhib8C4EXRdrXsiaJleN9EaOQsLKbg" TargetMode="External"/><Relationship Id="rId11" Type="http://schemas.openxmlformats.org/officeDocument/2006/relationships/image" Target="../media/image432.jpeg"/><Relationship Id="rId24" Type="http://schemas.openxmlformats.org/officeDocument/2006/relationships/hyperlink" Target="https://www.google.fr/search?q=Salicaceae&amp;stick=H4sIAAAAAAAAAONgVuLUz9U3MMxLNioAADGteZsNAAAA&amp;sa=X&amp;ved=2ahUKEwiAupfT9YzeAhUHXxoKHRz4AQEQmxMoATAYegQIChA6" TargetMode="External"/><Relationship Id="rId5" Type="http://schemas.openxmlformats.org/officeDocument/2006/relationships/hyperlink" Target="https://translate.googleusercontent.com/translate_c?depth=1&amp;hl=fr&amp;prev=search&amp;rurl=translate.google.fr&amp;sl=en&amp;sp=nmt4&amp;u=https://en.wikipedia.org/wiki/Seed&amp;usg=ALkJrhiNXIeX9r3J3l4pS8-pKmCuhVMWwA" TargetMode="External"/><Relationship Id="rId15" Type="http://schemas.openxmlformats.org/officeDocument/2006/relationships/image" Target="../media/image436.jpeg"/><Relationship Id="rId23" Type="http://schemas.openxmlformats.org/officeDocument/2006/relationships/image" Target="../media/image77.jpeg"/><Relationship Id="rId10" Type="http://schemas.openxmlformats.org/officeDocument/2006/relationships/image" Target="../media/image431.jpeg"/><Relationship Id="rId19" Type="http://schemas.openxmlformats.org/officeDocument/2006/relationships/image" Target="../media/image67.png"/><Relationship Id="rId4" Type="http://schemas.openxmlformats.org/officeDocument/2006/relationships/hyperlink" Target="https://translate.googleusercontent.com/translate_c?depth=1&amp;hl=fr&amp;prev=search&amp;rurl=translate.google.fr&amp;sl=en&amp;sp=nmt4&amp;u=https://en.wikipedia.org/wiki/Berry_(botany)&amp;usg=ALkJrhjouG497NMELQ7xWM2aPKDf7FIVpQ" TargetMode="External"/><Relationship Id="rId9" Type="http://schemas.openxmlformats.org/officeDocument/2006/relationships/hyperlink" Target="https://en.wikipedia.org/wiki/Dovyalis_caffra" TargetMode="External"/><Relationship Id="rId14" Type="http://schemas.openxmlformats.org/officeDocument/2006/relationships/image" Target="../media/image435.jpeg"/><Relationship Id="rId22" Type="http://schemas.openxmlformats.org/officeDocument/2006/relationships/image" Target="../media/image78.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www.rustica.fr/articles-jardin/haie-defensive,3338.html" TargetMode="External"/><Relationship Id="rId7" Type="http://schemas.openxmlformats.org/officeDocument/2006/relationships/hyperlink" Target="http://www.plantes-et-jardins.com/cat3/1552" TargetMode="Externa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8" Type="http://schemas.openxmlformats.org/officeDocument/2006/relationships/image" Target="../media/image440.jpeg"/><Relationship Id="rId13" Type="http://schemas.openxmlformats.org/officeDocument/2006/relationships/image" Target="../media/image443.jpeg"/><Relationship Id="rId18" Type="http://schemas.openxmlformats.org/officeDocument/2006/relationships/image" Target="../media/image448.jpeg"/><Relationship Id="rId3" Type="http://schemas.openxmlformats.org/officeDocument/2006/relationships/image" Target="../media/image68.jpeg"/><Relationship Id="rId7" Type="http://schemas.openxmlformats.org/officeDocument/2006/relationships/image" Target="../media/image79.jpeg"/><Relationship Id="rId12" Type="http://schemas.openxmlformats.org/officeDocument/2006/relationships/image" Target="../media/image442.jpeg"/><Relationship Id="rId17" Type="http://schemas.openxmlformats.org/officeDocument/2006/relationships/image" Target="../media/image447.png"/><Relationship Id="rId2" Type="http://schemas.openxmlformats.org/officeDocument/2006/relationships/image" Target="../media/image67.png"/><Relationship Id="rId16" Type="http://schemas.openxmlformats.org/officeDocument/2006/relationships/image" Target="../media/image446.jpeg"/><Relationship Id="rId1" Type="http://schemas.openxmlformats.org/officeDocument/2006/relationships/slideLayout" Target="../slideLayouts/slideLayout7.xml"/><Relationship Id="rId6" Type="http://schemas.openxmlformats.org/officeDocument/2006/relationships/image" Target="../media/image77.jpeg"/><Relationship Id="rId11" Type="http://schemas.openxmlformats.org/officeDocument/2006/relationships/image" Target="../media/image441.jpeg"/><Relationship Id="rId5" Type="http://schemas.openxmlformats.org/officeDocument/2006/relationships/image" Target="../media/image78.jpeg"/><Relationship Id="rId15" Type="http://schemas.openxmlformats.org/officeDocument/2006/relationships/image" Target="../media/image445.jpeg"/><Relationship Id="rId10" Type="http://schemas.openxmlformats.org/officeDocument/2006/relationships/hyperlink" Target="http://www.doc-developpement-durable.org/fiches-arbres/Fiche-presentation-Flacourtia-indica.doc" TargetMode="External"/><Relationship Id="rId4" Type="http://schemas.openxmlformats.org/officeDocument/2006/relationships/image" Target="../media/image69.jpeg"/><Relationship Id="rId9" Type="http://schemas.openxmlformats.org/officeDocument/2006/relationships/image" Target="../media/image85.jpeg"/><Relationship Id="rId14" Type="http://schemas.openxmlformats.org/officeDocument/2006/relationships/image" Target="../media/image444.jpeg"/></Relationships>
</file>

<file path=ppt/slides/_rels/slide81.xml.rels><?xml version="1.0" encoding="UTF-8" standalone="yes"?>
<Relationships xmlns="http://schemas.openxmlformats.org/package/2006/relationships"><Relationship Id="rId8" Type="http://schemas.openxmlformats.org/officeDocument/2006/relationships/image" Target="../media/image452.jpeg"/><Relationship Id="rId3" Type="http://schemas.openxmlformats.org/officeDocument/2006/relationships/hyperlink" Target="http://www.bothasigwatch.co.za/2014/05/19/making-your-garden-unattractive-to-criminals-19-may-2014/" TargetMode="External"/><Relationship Id="rId7" Type="http://schemas.openxmlformats.org/officeDocument/2006/relationships/image" Target="../media/image451.jpeg"/><Relationship Id="rId12" Type="http://schemas.openxmlformats.org/officeDocument/2006/relationships/image" Target="../media/image77.jpeg"/><Relationship Id="rId2" Type="http://schemas.openxmlformats.org/officeDocument/2006/relationships/hyperlink" Target="https://fr.wikipedia.org/wiki/Afrique" TargetMode="External"/><Relationship Id="rId1" Type="http://schemas.openxmlformats.org/officeDocument/2006/relationships/slideLayout" Target="../slideLayouts/slideLayout7.xml"/><Relationship Id="rId6" Type="http://schemas.openxmlformats.org/officeDocument/2006/relationships/image" Target="../media/image450.jpeg"/><Relationship Id="rId11" Type="http://schemas.openxmlformats.org/officeDocument/2006/relationships/image" Target="../media/image68.jpeg"/><Relationship Id="rId5" Type="http://schemas.openxmlformats.org/officeDocument/2006/relationships/image" Target="../media/image449.jpeg"/><Relationship Id="rId10" Type="http://schemas.openxmlformats.org/officeDocument/2006/relationships/hyperlink" Target="https://www.google.fr/search?q=aloe+arborescens+famille&amp;stick=H4sIAAAAAAAAAOPgE-LUz9U3SC8qLKnUEi4uttIvT01KS0wuKbZKS8zNzMkBACvFOZgiAAAA&amp;sa=X&amp;ved=0ahUKEwiKirDR1abWAhXBA8AKHYcoBBMQ6BMI6AEoADAY" TargetMode="External"/><Relationship Id="rId4" Type="http://schemas.openxmlformats.org/officeDocument/2006/relationships/hyperlink" Target="https://fr.wikipedia.org/wiki/Aloe_arborescens" TargetMode="External"/><Relationship Id="rId9" Type="http://schemas.openxmlformats.org/officeDocument/2006/relationships/image" Target="../media/image67.png"/></Relationships>
</file>

<file path=ppt/slides/_rels/slide82.xml.rels><?xml version="1.0" encoding="UTF-8" standalone="yes"?>
<Relationships xmlns="http://schemas.openxmlformats.org/package/2006/relationships"><Relationship Id="rId8" Type="http://schemas.openxmlformats.org/officeDocument/2006/relationships/image" Target="../media/image453.jpeg"/><Relationship Id="rId13" Type="http://schemas.openxmlformats.org/officeDocument/2006/relationships/image" Target="../media/image458.jpeg"/><Relationship Id="rId3" Type="http://schemas.openxmlformats.org/officeDocument/2006/relationships/image" Target="../media/image67.png"/><Relationship Id="rId7" Type="http://schemas.openxmlformats.org/officeDocument/2006/relationships/hyperlink" Target="https://fr.wikipedia.org/wiki/Aloe_ferox" TargetMode="External"/><Relationship Id="rId12" Type="http://schemas.openxmlformats.org/officeDocument/2006/relationships/image" Target="../media/image457.jpeg"/><Relationship Id="rId2" Type="http://schemas.openxmlformats.org/officeDocument/2006/relationships/hyperlink" Target="https://fr.wikipedia.org/wiki/Agavaceae" TargetMode="External"/><Relationship Id="rId1" Type="http://schemas.openxmlformats.org/officeDocument/2006/relationships/slideLayout" Target="../slideLayouts/slideLayout7.xml"/><Relationship Id="rId6" Type="http://schemas.openxmlformats.org/officeDocument/2006/relationships/hyperlink" Target="https://fr.wikipedia.org/wiki/D%C3%A9sert_du_Karoo" TargetMode="External"/><Relationship Id="rId11" Type="http://schemas.openxmlformats.org/officeDocument/2006/relationships/image" Target="../media/image456.jpeg"/><Relationship Id="rId5" Type="http://schemas.openxmlformats.org/officeDocument/2006/relationships/hyperlink" Target="https://fr.wikipedia.org/wiki/Finbos" TargetMode="External"/><Relationship Id="rId15" Type="http://schemas.openxmlformats.org/officeDocument/2006/relationships/image" Target="../media/image68.jpeg"/><Relationship Id="rId10" Type="http://schemas.openxmlformats.org/officeDocument/2006/relationships/image" Target="../media/image455.jpeg"/><Relationship Id="rId4" Type="http://schemas.openxmlformats.org/officeDocument/2006/relationships/hyperlink" Target="https://fr.wikipedia.org/wiki/Afrique_du_Sud" TargetMode="External"/><Relationship Id="rId9" Type="http://schemas.openxmlformats.org/officeDocument/2006/relationships/image" Target="../media/image454.jpeg"/><Relationship Id="rId14" Type="http://schemas.openxmlformats.org/officeDocument/2006/relationships/image" Target="../media/image459.jpeg"/></Relationships>
</file>

<file path=ppt/slides/_rels/slide8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464.jpeg"/><Relationship Id="rId3" Type="http://schemas.openxmlformats.org/officeDocument/2006/relationships/hyperlink" Target="https://fr.wikipedia.org/wiki/Agave_sisalana" TargetMode="External"/><Relationship Id="rId7" Type="http://schemas.openxmlformats.org/officeDocument/2006/relationships/image" Target="../media/image70.jpeg"/><Relationship Id="rId12" Type="http://schemas.openxmlformats.org/officeDocument/2006/relationships/image" Target="../media/image463.jpeg"/><Relationship Id="rId17" Type="http://schemas.openxmlformats.org/officeDocument/2006/relationships/image" Target="../media/image77.jpeg"/><Relationship Id="rId2" Type="http://schemas.openxmlformats.org/officeDocument/2006/relationships/hyperlink" Target="https://fr.wikipedia.org/wiki/Agavaceae" TargetMode="External"/><Relationship Id="rId16" Type="http://schemas.openxmlformats.org/officeDocument/2006/relationships/image" Target="../media/image467.jpeg"/><Relationship Id="rId1" Type="http://schemas.openxmlformats.org/officeDocument/2006/relationships/slideLayout" Target="../slideLayouts/slideLayout7.xml"/><Relationship Id="rId6" Type="http://schemas.openxmlformats.org/officeDocument/2006/relationships/image" Target="../media/image460.jpeg"/><Relationship Id="rId11" Type="http://schemas.openxmlformats.org/officeDocument/2006/relationships/image" Target="../media/image462.jpeg"/><Relationship Id="rId5" Type="http://schemas.openxmlformats.org/officeDocument/2006/relationships/hyperlink" Target="http://www.pfaf.org/user/Plant.aspx?LatinName=Agave+sisalana" TargetMode="External"/><Relationship Id="rId15" Type="http://schemas.openxmlformats.org/officeDocument/2006/relationships/image" Target="../media/image466.jpeg"/><Relationship Id="rId10" Type="http://schemas.openxmlformats.org/officeDocument/2006/relationships/image" Target="../media/image461.jpeg"/><Relationship Id="rId4" Type="http://schemas.openxmlformats.org/officeDocument/2006/relationships/hyperlink" Target="http://uses.plantnet-project.org/fr/Agave_sisalana_(PROTA)" TargetMode="External"/><Relationship Id="rId9" Type="http://schemas.openxmlformats.org/officeDocument/2006/relationships/image" Target="../media/image68.jpeg"/><Relationship Id="rId14" Type="http://schemas.openxmlformats.org/officeDocument/2006/relationships/image" Target="../media/image465.jpeg"/></Relationships>
</file>

<file path=ppt/slides/_rels/slide84.xml.rels><?xml version="1.0" encoding="UTF-8" standalone="yes"?>
<Relationships xmlns="http://schemas.openxmlformats.org/package/2006/relationships"><Relationship Id="rId8" Type="http://schemas.openxmlformats.org/officeDocument/2006/relationships/hyperlink" Target="http://fr.wikipedia.org/wiki/Tapis" TargetMode="External"/><Relationship Id="rId13" Type="http://schemas.openxmlformats.org/officeDocument/2006/relationships/image" Target="../media/image67.png"/><Relationship Id="rId3" Type="http://schemas.openxmlformats.org/officeDocument/2006/relationships/hyperlink" Target="http://fr.wikipedia.org/wiki/Mexique" TargetMode="External"/><Relationship Id="rId7" Type="http://schemas.openxmlformats.org/officeDocument/2006/relationships/hyperlink" Target="http://fr.wikipedia.org/wiki/Textile" TargetMode="External"/><Relationship Id="rId12" Type="http://schemas.openxmlformats.org/officeDocument/2006/relationships/image" Target="../media/image468.jpeg"/><Relationship Id="rId17" Type="http://schemas.openxmlformats.org/officeDocument/2006/relationships/hyperlink" Target="http://www.alamy.com/stock-photo-sisal-agave-sisalana-inflorescence-taken-near-mbuli-tanzania-26813979.html" TargetMode="External"/><Relationship Id="rId2" Type="http://schemas.openxmlformats.org/officeDocument/2006/relationships/hyperlink" Target="http://www.issg.org/database/species/ecology.asp?si=1613&amp;fr=1&amp;sts=&amp;lang=EN" TargetMode="External"/><Relationship Id="rId16" Type="http://schemas.openxmlformats.org/officeDocument/2006/relationships/image" Target="../media/image469.jpeg"/><Relationship Id="rId1" Type="http://schemas.openxmlformats.org/officeDocument/2006/relationships/slideLayout" Target="../slideLayouts/slideLayout7.xml"/><Relationship Id="rId6" Type="http://schemas.openxmlformats.org/officeDocument/2006/relationships/hyperlink" Target="http://fr.wikipedia.org/wiki/Fibre" TargetMode="External"/><Relationship Id="rId11" Type="http://schemas.openxmlformats.org/officeDocument/2006/relationships/image" Target="../media/image461.jpeg"/><Relationship Id="rId5" Type="http://schemas.openxmlformats.org/officeDocument/2006/relationships/hyperlink" Target="http://en.wikipedia.org/wiki/Sisal" TargetMode="External"/><Relationship Id="rId15" Type="http://schemas.openxmlformats.org/officeDocument/2006/relationships/image" Target="../media/image77.jpeg"/><Relationship Id="rId10" Type="http://schemas.openxmlformats.org/officeDocument/2006/relationships/hyperlink" Target="http://www.cabi.org/isc/datasheet/3855" TargetMode="External"/><Relationship Id="rId4" Type="http://schemas.openxmlformats.org/officeDocument/2006/relationships/hyperlink" Target="http://fr.wikipedia.org/wiki/Agavaceae" TargetMode="External"/><Relationship Id="rId9" Type="http://schemas.openxmlformats.org/officeDocument/2006/relationships/hyperlink" Target="http://www.prota4u.org/protav8.asp?fr=1&amp;g=pe&amp;p=Agave+sisalana+Perrine" TargetMode="External"/><Relationship Id="rId14" Type="http://schemas.openxmlformats.org/officeDocument/2006/relationships/image" Target="../media/image68.jpeg"/></Relationships>
</file>

<file path=ppt/slides/_rels/slide85.xml.rels><?xml version="1.0" encoding="UTF-8" standalone="yes"?>
<Relationships xmlns="http://schemas.openxmlformats.org/package/2006/relationships"><Relationship Id="rId8" Type="http://schemas.openxmlformats.org/officeDocument/2006/relationships/image" Target="../media/image473.jpeg"/><Relationship Id="rId13" Type="http://schemas.openxmlformats.org/officeDocument/2006/relationships/image" Target="../media/image70.jpeg"/><Relationship Id="rId3" Type="http://schemas.openxmlformats.org/officeDocument/2006/relationships/hyperlink" Target="http://www.bothasigwatch.co.za/2014/05/19/making-your-garden-unattractive-to-criminals-19-may-2014/" TargetMode="External"/><Relationship Id="rId7" Type="http://schemas.openxmlformats.org/officeDocument/2006/relationships/image" Target="../media/image472.jpeg"/><Relationship Id="rId12" Type="http://schemas.openxmlformats.org/officeDocument/2006/relationships/image" Target="../media/image477.jpeg"/><Relationship Id="rId17" Type="http://schemas.openxmlformats.org/officeDocument/2006/relationships/image" Target="../media/image77.jpeg"/><Relationship Id="rId2" Type="http://schemas.openxmlformats.org/officeDocument/2006/relationships/hyperlink" Target="https://en.wikipedia.org/wiki/Rhamnaceae" TargetMode="External"/><Relationship Id="rId16"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471.jpeg"/><Relationship Id="rId11" Type="http://schemas.openxmlformats.org/officeDocument/2006/relationships/image" Target="../media/image476.jpeg"/><Relationship Id="rId5" Type="http://schemas.openxmlformats.org/officeDocument/2006/relationships/image" Target="../media/image470.jpeg"/><Relationship Id="rId15" Type="http://schemas.openxmlformats.org/officeDocument/2006/relationships/image" Target="../media/image68.jpeg"/><Relationship Id="rId10" Type="http://schemas.openxmlformats.org/officeDocument/2006/relationships/image" Target="../media/image475.jpeg"/><Relationship Id="rId4" Type="http://schemas.openxmlformats.org/officeDocument/2006/relationships/hyperlink" Target="http://uses.plantnet-project.org/fr/Ziziphus_mucronata" TargetMode="External"/><Relationship Id="rId9" Type="http://schemas.openxmlformats.org/officeDocument/2006/relationships/image" Target="../media/image474.jpeg"/><Relationship Id="rId14" Type="http://schemas.openxmlformats.org/officeDocument/2006/relationships/image" Target="../media/image67.png"/></Relationships>
</file>

<file path=ppt/slides/_rels/slide86.xml.rels><?xml version="1.0" encoding="UTF-8" standalone="yes"?>
<Relationships xmlns="http://schemas.openxmlformats.org/package/2006/relationships"><Relationship Id="rId8" Type="http://schemas.openxmlformats.org/officeDocument/2006/relationships/hyperlink" Target="http://fr.wikipedia.org/wiki/M%C3%A9diterran%C3%A9e" TargetMode="External"/><Relationship Id="rId13" Type="http://schemas.openxmlformats.org/officeDocument/2006/relationships/hyperlink" Target="http://fr.wikipedia.org/wiki/Vitamine" TargetMode="External"/><Relationship Id="rId18" Type="http://schemas.openxmlformats.org/officeDocument/2006/relationships/hyperlink" Target="http://fr.wikipedia.org/wiki/Miel" TargetMode="External"/><Relationship Id="rId26" Type="http://schemas.openxmlformats.org/officeDocument/2006/relationships/image" Target="../media/image479.jpeg"/><Relationship Id="rId3" Type="http://schemas.openxmlformats.org/officeDocument/2006/relationships/image" Target="../media/image78.jpeg"/><Relationship Id="rId21" Type="http://schemas.openxmlformats.org/officeDocument/2006/relationships/hyperlink" Target="http://en.wikipedia.org/wiki/Jujube" TargetMode="External"/><Relationship Id="rId7" Type="http://schemas.openxmlformats.org/officeDocument/2006/relationships/hyperlink" Target="http://fr.wikipedia.org/wiki/Chine" TargetMode="External"/><Relationship Id="rId12" Type="http://schemas.openxmlformats.org/officeDocument/2006/relationships/hyperlink" Target="http://fr.wikipedia.org/wiki/Fruit_(botanique)" TargetMode="External"/><Relationship Id="rId17" Type="http://schemas.openxmlformats.org/officeDocument/2006/relationships/hyperlink" Target="http://fr.wikipedia.org/wiki/Jujube_(fruit)" TargetMode="External"/><Relationship Id="rId25" Type="http://schemas.openxmlformats.org/officeDocument/2006/relationships/image" Target="../media/image478.jpeg"/><Relationship Id="rId2" Type="http://schemas.openxmlformats.org/officeDocument/2006/relationships/image" Target="../media/image67.png"/><Relationship Id="rId16" Type="http://schemas.openxmlformats.org/officeDocument/2006/relationships/hyperlink" Target="http://translate.googleusercontent.com/translate_c?depth=1&amp;hl=fr&amp;prev=/search?q%3Dziziphus%2Bjujuba%2Bwikipedia%26biw%3D1440%26bih%3D732&amp;rurl=translate.google.fr&amp;sl=en&amp;u=http://en.wikipedia.org/wiki/Apple&amp;usg=ALkJrhjzW2OiNYY3pqwZjFW352dLc805eA" TargetMode="External"/><Relationship Id="rId20" Type="http://schemas.openxmlformats.org/officeDocument/2006/relationships/hyperlink" Target="http://fr.wikipedia.org/wiki/Jujubier_commun" TargetMode="External"/><Relationship Id="rId29"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hyperlink" Target="http://translate.googleusercontent.com/translate_c?depth=1&amp;hl=fr&amp;prev=/search?q=ziziphus+jujuba+wikipedia&amp;biw=1440&amp;bih=732&amp;rurl=translate.google.fr&amp;sl=en&amp;u=http://en.wikipedia.org/wiki/Cultivar&amp;usg=ALkJrhgWwuYV4jxzEd7DSz8DCTYKB8baWQ" TargetMode="External"/><Relationship Id="rId24" Type="http://schemas.openxmlformats.org/officeDocument/2006/relationships/hyperlink" Target="http://www.hear.org/pier/species/ziziphus_jujuba.htm" TargetMode="External"/><Relationship Id="rId5" Type="http://schemas.openxmlformats.org/officeDocument/2006/relationships/image" Target="../media/image68.jpeg"/><Relationship Id="rId15" Type="http://schemas.openxmlformats.org/officeDocument/2006/relationships/hyperlink" Target="http://fr.wikipedia.org/wiki/Vitamine_C" TargetMode="External"/><Relationship Id="rId23" Type="http://schemas.openxmlformats.org/officeDocument/2006/relationships/hyperlink" Target="http://selectree.calpoly.edu/treedetail.lasso?rid=1483" TargetMode="External"/><Relationship Id="rId28" Type="http://schemas.openxmlformats.org/officeDocument/2006/relationships/image" Target="../media/image481.jpeg"/><Relationship Id="rId10" Type="http://schemas.openxmlformats.org/officeDocument/2006/relationships/hyperlink" Target="http://translate.googleusercontent.com/translate_c?depth=1&amp;hl=fr&amp;prev=/search?q=ziziphus+jujuba+wikipedia&amp;biw=1440&amp;bih=732&amp;rurl=translate.google.fr&amp;sl=en&amp;u=http://en.wikipedia.org/wiki/South_Asia&amp;usg=ALkJrhglQIPEmi8Pi6rjVH2KkdGLcHzzFg" TargetMode="External"/><Relationship Id="rId19" Type="http://schemas.openxmlformats.org/officeDocument/2006/relationships/hyperlink" Target="http://fr.wikipedia.org/wiki/Y%C3%A9men" TargetMode="External"/><Relationship Id="rId4" Type="http://schemas.openxmlformats.org/officeDocument/2006/relationships/image" Target="../media/image70.jpeg"/><Relationship Id="rId9" Type="http://schemas.openxmlformats.org/officeDocument/2006/relationships/hyperlink" Target="http://fr.wikipedia.org/wiki/Arbuste" TargetMode="External"/><Relationship Id="rId14" Type="http://schemas.openxmlformats.org/officeDocument/2006/relationships/hyperlink" Target="http://fr.wikipedia.org/wiki/Vitamine_A" TargetMode="External"/><Relationship Id="rId22" Type="http://schemas.openxmlformats.org/officeDocument/2006/relationships/hyperlink" Target="http://edis.ifas.ufl.edu/st680" TargetMode="External"/><Relationship Id="rId27" Type="http://schemas.openxmlformats.org/officeDocument/2006/relationships/image" Target="../media/image480.jpeg"/></Relationships>
</file>

<file path=ppt/slides/_rels/slide87.xml.rels><?xml version="1.0" encoding="UTF-8" standalone="yes"?>
<Relationships xmlns="http://schemas.openxmlformats.org/package/2006/relationships"><Relationship Id="rId8" Type="http://schemas.openxmlformats.org/officeDocument/2006/relationships/image" Target="../media/image483.jpeg"/><Relationship Id="rId13" Type="http://schemas.openxmlformats.org/officeDocument/2006/relationships/hyperlink" Target="http://www.hear.org/pier/species/ziziphus_mauritiana.htm" TargetMode="External"/><Relationship Id="rId3" Type="http://schemas.openxmlformats.org/officeDocument/2006/relationships/image" Target="../media/image78.jpeg"/><Relationship Id="rId7" Type="http://schemas.openxmlformats.org/officeDocument/2006/relationships/image" Target="../media/image482.jpeg"/><Relationship Id="rId12" Type="http://schemas.openxmlformats.org/officeDocument/2006/relationships/hyperlink" Target="http://en.wikipedia.org/wiki/Ziziphus_mauritiana" TargetMode="External"/><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hyperlink" Target="http://translate.googleusercontent.com/translate_c?depth=1&amp;hl=fr&amp;prev=/search?q%3DZiziphus%2Bmauritiana%26biw%3D1440%26bih%3D775&amp;rurl=translate.google.fr&amp;sl=en&amp;u=http://en.wikipedia.org/wiki/Ziziphus_mauritiana&amp;usg=ALkJrhhkKK7LOl3d442Ol1rNz5j00-z9gw#cite_note-6" TargetMode="External"/><Relationship Id="rId5" Type="http://schemas.openxmlformats.org/officeDocument/2006/relationships/image" Target="../media/image68.jpeg"/><Relationship Id="rId10" Type="http://schemas.openxmlformats.org/officeDocument/2006/relationships/image" Target="../media/image485.jpeg"/><Relationship Id="rId4" Type="http://schemas.openxmlformats.org/officeDocument/2006/relationships/image" Target="../media/image70.jpeg"/><Relationship Id="rId9" Type="http://schemas.openxmlformats.org/officeDocument/2006/relationships/image" Target="../media/image484.jpeg"/><Relationship Id="rId14" Type="http://schemas.openxmlformats.org/officeDocument/2006/relationships/image" Target="../media/image77.jpeg"/></Relationships>
</file>

<file path=ppt/slides/_rels/slide88.xml.rels><?xml version="1.0" encoding="UTF-8" standalone="yes"?>
<Relationships xmlns="http://schemas.openxmlformats.org/package/2006/relationships"><Relationship Id="rId8" Type="http://schemas.openxmlformats.org/officeDocument/2006/relationships/hyperlink" Target="https://en.wikipedia.org/wiki/Drupe" TargetMode="External"/><Relationship Id="rId13" Type="http://schemas.openxmlformats.org/officeDocument/2006/relationships/image" Target="../media/image70.jpeg"/><Relationship Id="rId18" Type="http://schemas.openxmlformats.org/officeDocument/2006/relationships/image" Target="../media/image491.jpeg"/><Relationship Id="rId3" Type="http://schemas.openxmlformats.org/officeDocument/2006/relationships/image" Target="../media/image486.jpeg"/><Relationship Id="rId21" Type="http://schemas.openxmlformats.org/officeDocument/2006/relationships/image" Target="../media/image494.jpeg"/><Relationship Id="rId7" Type="http://schemas.openxmlformats.org/officeDocument/2006/relationships/hyperlink" Target="https://en.wikipedia.org/wiki/Fruit" TargetMode="External"/><Relationship Id="rId12" Type="http://schemas.openxmlformats.org/officeDocument/2006/relationships/hyperlink" Target="https://en.wikipedia.org/wiki/Ziziphus_mauritiana" TargetMode="External"/><Relationship Id="rId17" Type="http://schemas.openxmlformats.org/officeDocument/2006/relationships/image" Target="../media/image490.jpeg"/><Relationship Id="rId2" Type="http://schemas.openxmlformats.org/officeDocument/2006/relationships/hyperlink" Target="https://en.wikipedia.org/wiki/Rhamnaceae" TargetMode="External"/><Relationship Id="rId16" Type="http://schemas.openxmlformats.org/officeDocument/2006/relationships/image" Target="../media/image489.jpeg"/><Relationship Id="rId20" Type="http://schemas.openxmlformats.org/officeDocument/2006/relationships/image" Target="../media/image493.jpeg"/><Relationship Id="rId1" Type="http://schemas.openxmlformats.org/officeDocument/2006/relationships/slideLayout" Target="../slideLayouts/slideLayout7.xml"/><Relationship Id="rId6" Type="http://schemas.openxmlformats.org/officeDocument/2006/relationships/hyperlink" Target="https://en.wikipedia.org/wiki/Fiji" TargetMode="External"/><Relationship Id="rId11" Type="http://schemas.openxmlformats.org/officeDocument/2006/relationships/hyperlink" Target="http://uses.plantnet-project.org/fr/Ziziphus_mauritiana" TargetMode="External"/><Relationship Id="rId5" Type="http://schemas.openxmlformats.org/officeDocument/2006/relationships/image" Target="../media/image67.png"/><Relationship Id="rId15" Type="http://schemas.openxmlformats.org/officeDocument/2006/relationships/image" Target="../media/image488.jpeg"/><Relationship Id="rId23" Type="http://schemas.openxmlformats.org/officeDocument/2006/relationships/image" Target="../media/image77.jpeg"/><Relationship Id="rId10" Type="http://schemas.openxmlformats.org/officeDocument/2006/relationships/hyperlink" Target="https://en.wikipedia.org/wiki/Riparian" TargetMode="External"/><Relationship Id="rId19" Type="http://schemas.openxmlformats.org/officeDocument/2006/relationships/image" Target="../media/image492.jpeg"/><Relationship Id="rId4" Type="http://schemas.openxmlformats.org/officeDocument/2006/relationships/image" Target="../media/image487.jpeg"/><Relationship Id="rId9" Type="http://schemas.openxmlformats.org/officeDocument/2006/relationships/hyperlink" Target="https://en.wikipedia.org/wiki/Cultivar" TargetMode="External"/><Relationship Id="rId14" Type="http://schemas.openxmlformats.org/officeDocument/2006/relationships/image" Target="../media/image68.jpeg"/><Relationship Id="rId22" Type="http://schemas.openxmlformats.org/officeDocument/2006/relationships/image" Target="../media/image78.jpeg"/></Relationships>
</file>

<file path=ppt/slides/_rels/slide89.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ziziphus%2Bspina-christi%26biw%3D1440%26bih%3D775&amp;rurl=translate.google.fr&amp;sl=en&amp;u=http://en.wikipedia.org/wiki/Eritrea&amp;usg=ALkJrhiVbgsAoycoRBaieIpgUhnFcWLGNw" TargetMode="External"/><Relationship Id="rId13" Type="http://schemas.openxmlformats.org/officeDocument/2006/relationships/hyperlink" Target="http://dx.doi.org/10.1186/1746-4269-1-8" TargetMode="External"/><Relationship Id="rId18" Type="http://schemas.openxmlformats.org/officeDocument/2006/relationships/image" Target="../media/image495.jpeg"/><Relationship Id="rId26" Type="http://schemas.openxmlformats.org/officeDocument/2006/relationships/image" Target="../media/image69.jpeg"/><Relationship Id="rId3" Type="http://schemas.openxmlformats.org/officeDocument/2006/relationships/image" Target="../media/image70.jpeg"/><Relationship Id="rId21" Type="http://schemas.openxmlformats.org/officeDocument/2006/relationships/image" Target="../media/image498.jpeg"/><Relationship Id="rId7" Type="http://schemas.openxmlformats.org/officeDocument/2006/relationships/hyperlink" Target="http://translate.googleusercontent.com/translate_c?depth=1&amp;hl=fr&amp;prev=/search?q%3Dziziphus%2Bspina-christi%26biw%3D1440%26bih%3D775&amp;rurl=translate.google.fr&amp;sl=en&amp;u=http://en.wikipedia.org/wiki/Ziziphus_spina-christi&amp;usg=ALkJrhgIg610Cq3lkZoNq4Zqk0hNUPGi0w#cite_note-eden-foundation-3" TargetMode="External"/><Relationship Id="rId12" Type="http://schemas.openxmlformats.org/officeDocument/2006/relationships/hyperlink" Target="http://en.wikipedia.org/wiki/Digital_object_identifier" TargetMode="External"/><Relationship Id="rId17" Type="http://schemas.openxmlformats.org/officeDocument/2006/relationships/hyperlink" Target="http://www.beesfordevelopment.org/info/info/flora/christs-thorn-ziziphus-sp.shtml" TargetMode="External"/><Relationship Id="rId25" Type="http://schemas.openxmlformats.org/officeDocument/2006/relationships/image" Target="../media/image502.jpeg"/><Relationship Id="rId2" Type="http://schemas.openxmlformats.org/officeDocument/2006/relationships/image" Target="../media/image67.png"/><Relationship Id="rId16" Type="http://schemas.openxmlformats.org/officeDocument/2006/relationships/hyperlink" Target="http://www.worldagroforestry.org/treedb/AFTPDFS/Zizyphus_spina-christi.pdf" TargetMode="External"/><Relationship Id="rId20" Type="http://schemas.openxmlformats.org/officeDocument/2006/relationships/image" Target="../media/image497.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ziziphus%2Bspina-christi%26biw%3D1440%26bih%3D775&amp;rurl=translate.google.fr&amp;sl=en&amp;u=http://en.wikipedia.org/wiki/Western_Asia&amp;usg=ALkJrhjZOHcBTqSi37l2KF7EXL3xxGRL8w" TargetMode="External"/><Relationship Id="rId11" Type="http://schemas.openxmlformats.org/officeDocument/2006/relationships/hyperlink" Target="http://www.cabi.org/isc/abstract/20073185345" TargetMode="External"/><Relationship Id="rId24" Type="http://schemas.openxmlformats.org/officeDocument/2006/relationships/image" Target="../media/image501.jpeg"/><Relationship Id="rId5" Type="http://schemas.openxmlformats.org/officeDocument/2006/relationships/image" Target="../media/image78.jpeg"/><Relationship Id="rId15" Type="http://schemas.openxmlformats.org/officeDocument/2006/relationships/hyperlink" Target="http://www.eden-foundation.org/project/articles_nutritionzizspina.html" TargetMode="External"/><Relationship Id="rId23" Type="http://schemas.openxmlformats.org/officeDocument/2006/relationships/image" Target="../media/image500.jpeg"/><Relationship Id="rId10" Type="http://schemas.openxmlformats.org/officeDocument/2006/relationships/hyperlink" Target="http://translate.googleusercontent.com/translate_c?depth=1&amp;hl=fr&amp;prev=/search?q%3Dziziphus%2Bspina-christi%26biw%3D1440%26bih%3D775&amp;rurl=translate.google.fr&amp;sl=en&amp;u=http://en.wikipedia.org/wiki/Ziziphus_spina-christi&amp;usg=ALkJrhgIg610Cq3lkZoNq4Zqk0hNUPGi0w#cite_note-4" TargetMode="External"/><Relationship Id="rId19" Type="http://schemas.openxmlformats.org/officeDocument/2006/relationships/image" Target="../media/image496.jpeg"/><Relationship Id="rId4" Type="http://schemas.openxmlformats.org/officeDocument/2006/relationships/image" Target="../media/image68.jpeg"/><Relationship Id="rId9" Type="http://schemas.openxmlformats.org/officeDocument/2006/relationships/hyperlink" Target="http://translate.googleusercontent.com/translate_c?depth=1&amp;hl=fr&amp;prev=/search?q%3Dziziphus%2Bspina-christi%26biw%3D1440%26bih%3D775&amp;rurl=translate.google.fr&amp;sl=en&amp;u=http://en.wikipedia.org/wiki/Yemen&amp;usg=ALkJrhhckUlAnPwS6uhzO5cyxgZur7xH_Q" TargetMode="External"/><Relationship Id="rId14" Type="http://schemas.openxmlformats.org/officeDocument/2006/relationships/hyperlink" Target="http://www.ncbi.nlm.nih.gov/pmc/articles/PMC1277088/?tool=pubmed" TargetMode="External"/><Relationship Id="rId22" Type="http://schemas.openxmlformats.org/officeDocument/2006/relationships/image" Target="../media/image499.jpeg"/><Relationship Id="rId27" Type="http://schemas.openxmlformats.org/officeDocument/2006/relationships/image" Target="../media/image77.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hyperlink" Target="http://www.plantes-et-jardins.com/cat3/1552" TargetMode="Externa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90.xml.rels><?xml version="1.0" encoding="UTF-8" standalone="yes"?>
<Relationships xmlns="http://schemas.openxmlformats.org/package/2006/relationships"><Relationship Id="rId8" Type="http://schemas.openxmlformats.org/officeDocument/2006/relationships/image" Target="../media/image503.jpeg"/><Relationship Id="rId3" Type="http://schemas.openxmlformats.org/officeDocument/2006/relationships/image" Target="../media/image78.jpeg"/><Relationship Id="rId7" Type="http://schemas.openxmlformats.org/officeDocument/2006/relationships/hyperlink" Target="http://www.worldagroforestry.org/treedb2/AFTPDFS/Zizyphus_spina-christi.pdf" TargetMode="External"/><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7.jpeg"/><Relationship Id="rId5" Type="http://schemas.openxmlformats.org/officeDocument/2006/relationships/image" Target="../media/image68.jpeg"/><Relationship Id="rId10" Type="http://schemas.openxmlformats.org/officeDocument/2006/relationships/image" Target="../media/image505.jpeg"/><Relationship Id="rId4" Type="http://schemas.openxmlformats.org/officeDocument/2006/relationships/image" Target="../media/image70.jpeg"/><Relationship Id="rId9" Type="http://schemas.openxmlformats.org/officeDocument/2006/relationships/image" Target="../media/image504.jpeg"/></Relationships>
</file>

<file path=ppt/slides/_rels/slide91.xml.rels><?xml version="1.0" encoding="UTF-8" standalone="yes"?>
<Relationships xmlns="http://schemas.openxmlformats.org/package/2006/relationships"><Relationship Id="rId13" Type="http://schemas.openxmlformats.org/officeDocument/2006/relationships/hyperlink" Target="http://fr.wikipedia.org/wiki/Balanites_aegyptiaca#cite_note-bougerra-6" TargetMode="External"/><Relationship Id="rId18" Type="http://schemas.openxmlformats.org/officeDocument/2006/relationships/hyperlink" Target="http://fr.wikipedia.org/wiki/Inde" TargetMode="External"/><Relationship Id="rId26" Type="http://schemas.openxmlformats.org/officeDocument/2006/relationships/hyperlink" Target="http://fr.wikipedia.org/wiki/Montagne" TargetMode="External"/><Relationship Id="rId39" Type="http://schemas.openxmlformats.org/officeDocument/2006/relationships/hyperlink" Target="http://fr.wikipedia.org/wiki/App%C3%A9tence" TargetMode="External"/><Relationship Id="rId21" Type="http://schemas.openxmlformats.org/officeDocument/2006/relationships/hyperlink" Target="http://fr.wikipedia.org/wiki/Sable" TargetMode="External"/><Relationship Id="rId34" Type="http://schemas.openxmlformats.org/officeDocument/2006/relationships/hyperlink" Target="http://fr.wikipedia.org/wiki/Ruminant" TargetMode="External"/><Relationship Id="rId42" Type="http://schemas.openxmlformats.org/officeDocument/2006/relationships/hyperlink" Target="http://fr.wikipedia.org/wiki/Sucre" TargetMode="External"/><Relationship Id="rId47" Type="http://schemas.openxmlformats.org/officeDocument/2006/relationships/hyperlink" Target="http://fr.wikipedia.org/wiki/Huile_alimentaire" TargetMode="External"/><Relationship Id="rId50" Type="http://schemas.openxmlformats.org/officeDocument/2006/relationships/hyperlink" Target="http://fr.wikipedia.org/wiki/Boisson" TargetMode="External"/><Relationship Id="rId55" Type="http://schemas.openxmlformats.org/officeDocument/2006/relationships/hyperlink" Target="http://fr.wikipedia.org/wiki/Lait" TargetMode="External"/><Relationship Id="rId63" Type="http://schemas.openxmlformats.org/officeDocument/2006/relationships/image" Target="../media/image506.jpeg"/><Relationship Id="rId68" Type="http://schemas.openxmlformats.org/officeDocument/2006/relationships/image" Target="../media/image68.jpeg"/><Relationship Id="rId7" Type="http://schemas.openxmlformats.org/officeDocument/2006/relationships/hyperlink" Target="http://fr.wikipedia.org/wiki/S%C3%A9cheresse" TargetMode="External"/><Relationship Id="rId71" Type="http://schemas.openxmlformats.org/officeDocument/2006/relationships/image" Target="../media/image77.jpeg"/><Relationship Id="rId2" Type="http://schemas.openxmlformats.org/officeDocument/2006/relationships/image" Target="../media/image67.png"/><Relationship Id="rId16" Type="http://schemas.openxmlformats.org/officeDocument/2006/relationships/hyperlink" Target="http://fr.wikipedia.org/wiki/Soudan" TargetMode="External"/><Relationship Id="rId29" Type="http://schemas.openxmlformats.org/officeDocument/2006/relationships/hyperlink" Target="http://translate.googleusercontent.com/translate_c?depth=1&amp;hl=fr&amp;prev=/search?q=Balanites+aegyptiaca&amp;rurl=translate.google.fr&amp;sl=en&amp;u=http://en.wikipedia.org/wiki/Clay&amp;usg=ALkJrhiW3D4CW31bHttxLY9aZ35WhjQ_Rw" TargetMode="External"/><Relationship Id="rId1" Type="http://schemas.openxmlformats.org/officeDocument/2006/relationships/slideLayout" Target="../slideLayouts/slideLayout7.xml"/><Relationship Id="rId6" Type="http://schemas.openxmlformats.org/officeDocument/2006/relationships/hyperlink" Target="http://fr.wikipedia.org/wiki/Adaptation_(biologie)" TargetMode="External"/><Relationship Id="rId11" Type="http://schemas.openxmlformats.org/officeDocument/2006/relationships/hyperlink" Target="http://fr.wikipedia.org/wiki/%C3%89pine" TargetMode="External"/><Relationship Id="rId24" Type="http://schemas.openxmlformats.org/officeDocument/2006/relationships/hyperlink" Target="http://fr.wikipedia.org/wiki/Vall%C3%A9e" TargetMode="External"/><Relationship Id="rId32" Type="http://schemas.openxmlformats.org/officeDocument/2006/relationships/hyperlink" Target="http://translate.googleusercontent.com/translate_c?depth=1&amp;hl=fr&amp;prev=/search?q=Balanites+aegyptiaca&amp;rurl=translate.google.fr&amp;sl=en&amp;u=http://en.wikipedia.org/wiki/Wildfire&amp;usg=ALkJrhhnjY9oEy7_CoD-z6QU_EFEyjrk2Q" TargetMode="External"/><Relationship Id="rId37" Type="http://schemas.openxmlformats.org/officeDocument/2006/relationships/hyperlink" Target="http://fr.wikipedia.org/wiki/Mouton" TargetMode="External"/><Relationship Id="rId40" Type="http://schemas.openxmlformats.org/officeDocument/2006/relationships/hyperlink" Target="http://fr.wikipedia.org/wiki/Germination" TargetMode="External"/><Relationship Id="rId45" Type="http://schemas.openxmlformats.org/officeDocument/2006/relationships/hyperlink" Target="http://fr.wikipedia.org/w/index.php?title=Succion&amp;action=edit&amp;redlink=1" TargetMode="External"/><Relationship Id="rId53" Type="http://schemas.openxmlformats.org/officeDocument/2006/relationships/hyperlink" Target="http://fr.wikipedia.org/wiki/Balanites_aegyptiaca#cite_note-10" TargetMode="External"/><Relationship Id="rId58" Type="http://schemas.openxmlformats.org/officeDocument/2006/relationships/hyperlink" Target="http://translate.googleusercontent.com/translate_c?depth=1&amp;hl=fr&amp;prev=/search?q%3DBalanites%2Baegyptiaca&amp;rurl=translate.google.fr&amp;sl=en&amp;u=http://en.wikipedia.org/wiki/Biomphalaria_pfeifferi&amp;usg=ALkJrhjacLGbvGjVOy8yP4yNO9SS-IN4Rw" TargetMode="External"/><Relationship Id="rId66" Type="http://schemas.openxmlformats.org/officeDocument/2006/relationships/image" Target="../media/image509.jpeg"/><Relationship Id="rId5" Type="http://schemas.openxmlformats.org/officeDocument/2006/relationships/hyperlink" Target="http://fr.wikipedia.org/wiki/Feuille_caduque" TargetMode="External"/><Relationship Id="rId15" Type="http://schemas.openxmlformats.org/officeDocument/2006/relationships/hyperlink" Target="http://fr.wikipedia.org/wiki/Sahel_africain" TargetMode="External"/><Relationship Id="rId23" Type="http://schemas.openxmlformats.org/officeDocument/2006/relationships/hyperlink" Target="http://fr.wikipedia.org/wiki/G%C3%A9omorphologie" TargetMode="External"/><Relationship Id="rId28" Type="http://schemas.openxmlformats.org/officeDocument/2006/relationships/hyperlink" Target="http://translate.googleusercontent.com/translate_c?depth=1&amp;hl=fr&amp;prev=/search?q=Balanites+aegyptiaca&amp;rurl=translate.google.fr&amp;sl=en&amp;u=http://en.wikipedia.org/wiki/Sand&amp;usg=ALkJrhgu5v86hCCQMyzFwtcJE-0EbeTkpw" TargetMode="External"/><Relationship Id="rId36" Type="http://schemas.openxmlformats.org/officeDocument/2006/relationships/hyperlink" Target="http://fr.wikipedia.org/wiki/Ch%C3%A8vre" TargetMode="External"/><Relationship Id="rId49" Type="http://schemas.openxmlformats.org/officeDocument/2006/relationships/hyperlink" Target="http://fr.wikipedia.org/wiki/Mac%C3%A9ration" TargetMode="External"/><Relationship Id="rId57" Type="http://schemas.openxmlformats.org/officeDocument/2006/relationships/hyperlink" Target="http://translate.googleusercontent.com/translate_c?depth=1&amp;hl=fr&amp;prev=/search?q%3DBalanites%2Baegyptiaca&amp;rurl=translate.google.fr&amp;sl=en&amp;u=http://en.wikipedia.org/wiki/Molluscicide&amp;usg=ALkJrhi5RhA8_RSFOizbzQxAcqlegDohXg" TargetMode="External"/><Relationship Id="rId61" Type="http://schemas.openxmlformats.org/officeDocument/2006/relationships/hyperlink" Target="http://en.wikipedia.org/wiki/Balanites_aegyptiaca" TargetMode="External"/><Relationship Id="rId10" Type="http://schemas.openxmlformats.org/officeDocument/2006/relationships/hyperlink" Target="http://fr.wiktionary.org/wiki/rameau" TargetMode="External"/><Relationship Id="rId19" Type="http://schemas.openxmlformats.org/officeDocument/2006/relationships/hyperlink" Target="http://fr.wikipedia.org/wiki/Balanites_aegyptiaca#cite_note-africajou-4" TargetMode="External"/><Relationship Id="rId31" Type="http://schemas.openxmlformats.org/officeDocument/2006/relationships/hyperlink" Target="http://translate.googleusercontent.com/translate_c?depth=1&amp;hl=fr&amp;prev=/search?q=Balanites+aegyptiaca&amp;rurl=translate.google.fr&amp;sl=en&amp;u=http://en.wikipedia.org/wiki/Balanites_aegyptiaca&amp;usg=ALkJrhgR3iPu1w-YaVAopAbZrAPHGYmyPg" TargetMode="External"/><Relationship Id="rId44" Type="http://schemas.openxmlformats.org/officeDocument/2006/relationships/hyperlink" Target="http://fr.wikipedia.org/wiki/Balanites_aegyptiaca" TargetMode="External"/><Relationship Id="rId52" Type="http://schemas.openxmlformats.org/officeDocument/2006/relationships/hyperlink" Target="http://fr.wikipedia.org/wiki/Sauce" TargetMode="External"/><Relationship Id="rId60" Type="http://schemas.openxmlformats.org/officeDocument/2006/relationships/hyperlink" Target="http://translate.googleusercontent.com/translate_c?depth=1&amp;hl=fr&amp;prev=/search?q%3DBalanites%2Baegyptiaca&amp;rurl=translate.google.fr&amp;sl=en&amp;u=http://en.wikipedia.org/wiki/Balanites_aegyptiaca&amp;usg=ALkJrhgR3iPu1w-YaVAopAbZrAPHGYmyPg#cite_note-Hamidou-10" TargetMode="External"/><Relationship Id="rId65" Type="http://schemas.openxmlformats.org/officeDocument/2006/relationships/image" Target="../media/image508.jpeg"/><Relationship Id="rId4" Type="http://schemas.openxmlformats.org/officeDocument/2006/relationships/hyperlink" Target="http://fr.wikipedia.org/wiki/Arbre" TargetMode="External"/><Relationship Id="rId9" Type="http://schemas.openxmlformats.org/officeDocument/2006/relationships/hyperlink" Target="http://fr.wikipedia.org/wiki/Scl%C3%A9renchyme" TargetMode="External"/><Relationship Id="rId14" Type="http://schemas.openxmlformats.org/officeDocument/2006/relationships/hyperlink" Target="http://fr.wikipedia.org/wiki/Balanites_aegyptiaca#cite_note-7" TargetMode="External"/><Relationship Id="rId22" Type="http://schemas.openxmlformats.org/officeDocument/2006/relationships/hyperlink" Target="http://fr.wikipedia.org/wiki/D%C3%A9sert" TargetMode="External"/><Relationship Id="rId27" Type="http://schemas.openxmlformats.org/officeDocument/2006/relationships/hyperlink" Target="http://translate.googleusercontent.com/translate_c?depth=1&amp;hl=fr&amp;prev=/search?q=Balanites+aegyptiaca&amp;rurl=translate.google.fr&amp;sl=en&amp;u=http://en.wikipedia.org/wiki/Soil&amp;usg=ALkJrhj_NmXseBT-PCdVpmZ98vxXB37Jrg" TargetMode="External"/><Relationship Id="rId30" Type="http://schemas.openxmlformats.org/officeDocument/2006/relationships/hyperlink" Target="http://translate.googleusercontent.com/translate_c?depth=1&amp;hl=fr&amp;prev=/search?q=Balanites+aegyptiaca&amp;rurl=translate.google.fr&amp;sl=en&amp;u=http://en.wikipedia.org/wiki/Arid&amp;usg=ALkJrhjACQgksnp0U3-tYdVm8Vzpx7xU1A" TargetMode="External"/><Relationship Id="rId35" Type="http://schemas.openxmlformats.org/officeDocument/2006/relationships/hyperlink" Target="http://fr.wikipedia.org/wiki/Dromadaire" TargetMode="External"/><Relationship Id="rId43" Type="http://schemas.openxmlformats.org/officeDocument/2006/relationships/hyperlink" Target="http://fr.wikipedia.org/wiki/Amertume" TargetMode="External"/><Relationship Id="rId48" Type="http://schemas.openxmlformats.org/officeDocument/2006/relationships/hyperlink" Target="http://fr.wikipedia.org/wiki/Amande" TargetMode="External"/><Relationship Id="rId56" Type="http://schemas.openxmlformats.org/officeDocument/2006/relationships/hyperlink" Target="http://fr.wikipedia.org/wiki/Estomac" TargetMode="External"/><Relationship Id="rId64" Type="http://schemas.openxmlformats.org/officeDocument/2006/relationships/image" Target="../media/image507.jpeg"/><Relationship Id="rId69" Type="http://schemas.openxmlformats.org/officeDocument/2006/relationships/image" Target="../media/image69.jpeg"/><Relationship Id="rId8" Type="http://schemas.openxmlformats.org/officeDocument/2006/relationships/hyperlink" Target="http://fr.wikipedia.org/w/index.php?title=Pubescence&amp;action=edit&amp;redlink=1" TargetMode="External"/><Relationship Id="rId51" Type="http://schemas.openxmlformats.org/officeDocument/2006/relationships/hyperlink" Target="http://fr.wikipedia.org/wiki/Cuisson" TargetMode="External"/><Relationship Id="rId72" Type="http://schemas.openxmlformats.org/officeDocument/2006/relationships/image" Target="../media/image511.jpeg"/><Relationship Id="rId3" Type="http://schemas.openxmlformats.org/officeDocument/2006/relationships/hyperlink" Target="https://fr.wikipedia.org/wiki/Zygophyllaceae" TargetMode="External"/><Relationship Id="rId12" Type="http://schemas.openxmlformats.org/officeDocument/2006/relationships/hyperlink" Target="http://fr.wikipedia.org/wiki/Racine_(botanique)" TargetMode="External"/><Relationship Id="rId17" Type="http://schemas.openxmlformats.org/officeDocument/2006/relationships/hyperlink" Target="http://fr.wikipedia.org/wiki/Arabie" TargetMode="External"/><Relationship Id="rId25" Type="http://schemas.openxmlformats.org/officeDocument/2006/relationships/hyperlink" Target="http://fr.wikipedia.org/wiki/Plaine" TargetMode="External"/><Relationship Id="rId33" Type="http://schemas.openxmlformats.org/officeDocument/2006/relationships/hyperlink" Target="http://fr.wikipedia.org/wiki/Balanites_aegyptiaca#cite_note-Berge-1" TargetMode="External"/><Relationship Id="rId38" Type="http://schemas.openxmlformats.org/officeDocument/2006/relationships/hyperlink" Target="http://fr.wikipedia.org/wiki/P%C3%A2turage" TargetMode="External"/><Relationship Id="rId46" Type="http://schemas.openxmlformats.org/officeDocument/2006/relationships/hyperlink" Target="http://fr.wikipedia.org/wiki/%C3%89picarpe" TargetMode="External"/><Relationship Id="rId59" Type="http://schemas.openxmlformats.org/officeDocument/2006/relationships/hyperlink" Target="http://translate.googleusercontent.com/translate_c?depth=1&amp;hl=fr&amp;prev=/search?q%3DBalanites%2Baegyptiaca&amp;rurl=translate.google.fr&amp;sl=en&amp;u=http://en.wikipedia.org/wiki/Balanites_aegyptiaca&amp;usg=ALkJrhgR3iPu1w-YaVAopAbZrAPHGYmyPg#cite_note-Iwu-4" TargetMode="External"/><Relationship Id="rId67" Type="http://schemas.openxmlformats.org/officeDocument/2006/relationships/image" Target="../media/image510.jpeg"/><Relationship Id="rId20" Type="http://schemas.openxmlformats.org/officeDocument/2006/relationships/hyperlink" Target="http://translate.googleusercontent.com/translate_c?depth=1&amp;hl=fr&amp;prev=/search?q=Balanites+aegyptiaca&amp;rurl=translate.google.fr&amp;sl=en&amp;u=http://en.wikipedia.org/wiki/Senegal&amp;usg=ALkJrhglSO069EsykBi0Rz1E6Pv4dKssZA" TargetMode="External"/><Relationship Id="rId41" Type="http://schemas.openxmlformats.org/officeDocument/2006/relationships/hyperlink" Target="http://fr.wikipedia.org/wiki/Ingestion" TargetMode="External"/><Relationship Id="rId54" Type="http://schemas.openxmlformats.org/officeDocument/2006/relationships/hyperlink" Target="http://fr.wikipedia.org/wiki/Balanites_aegyptiaca#cite_note-Lockett-11" TargetMode="External"/><Relationship Id="rId62" Type="http://schemas.openxmlformats.org/officeDocument/2006/relationships/hyperlink" Target="http://www.worldagroforestry.org/treedb/AFTPDFS/Balanites_aegyptiaca.pdf" TargetMode="External"/><Relationship Id="rId70" Type="http://schemas.openxmlformats.org/officeDocument/2006/relationships/image" Target="../media/image78.jpeg"/></Relationships>
</file>

<file path=ppt/slides/_rels/slide92.xml.rels><?xml version="1.0" encoding="UTF-8" standalone="yes"?>
<Relationships xmlns="http://schemas.openxmlformats.org/package/2006/relationships"><Relationship Id="rId8" Type="http://schemas.openxmlformats.org/officeDocument/2006/relationships/hyperlink" Target="https://en.wikipedia.org/wiki/Legume" TargetMode="External"/><Relationship Id="rId13" Type="http://schemas.openxmlformats.org/officeDocument/2006/relationships/image" Target="../media/image515.jpeg"/><Relationship Id="rId3" Type="http://schemas.openxmlformats.org/officeDocument/2006/relationships/image" Target="../media/image512.jpeg"/><Relationship Id="rId7" Type="http://schemas.openxmlformats.org/officeDocument/2006/relationships/hyperlink" Target="https://en.wikipedia.org/wiki/Leaf" TargetMode="External"/><Relationship Id="rId12" Type="http://schemas.openxmlformats.org/officeDocument/2006/relationships/image" Target="../media/image514.jpeg"/><Relationship Id="rId17" Type="http://schemas.openxmlformats.org/officeDocument/2006/relationships/image" Target="../media/image519.jpeg"/><Relationship Id="rId2" Type="http://schemas.openxmlformats.org/officeDocument/2006/relationships/hyperlink" Target="https://en.wikipedia.org/wiki/Fabaceae" TargetMode="External"/><Relationship Id="rId16" Type="http://schemas.openxmlformats.org/officeDocument/2006/relationships/image" Target="../media/image518.jpeg"/><Relationship Id="rId1" Type="http://schemas.openxmlformats.org/officeDocument/2006/relationships/slideLayout" Target="../slideLayouts/slideLayout7.xml"/><Relationship Id="rId6" Type="http://schemas.openxmlformats.org/officeDocument/2006/relationships/hyperlink" Target="https://en.wikipedia.org/wiki/Sahel" TargetMode="External"/><Relationship Id="rId11" Type="http://schemas.openxmlformats.org/officeDocument/2006/relationships/image" Target="../media/image513.jpeg"/><Relationship Id="rId5" Type="http://schemas.openxmlformats.org/officeDocument/2006/relationships/image" Target="../media/image68.jpeg"/><Relationship Id="rId15" Type="http://schemas.openxmlformats.org/officeDocument/2006/relationships/image" Target="../media/image517.jpeg"/><Relationship Id="rId10" Type="http://schemas.openxmlformats.org/officeDocument/2006/relationships/hyperlink" Target="https://hal.archives-ouvertes.fr/cirad-00429275/document" TargetMode="External"/><Relationship Id="rId4" Type="http://schemas.openxmlformats.org/officeDocument/2006/relationships/image" Target="../media/image67.png"/><Relationship Id="rId9" Type="http://schemas.openxmlformats.org/officeDocument/2006/relationships/hyperlink" Target="https://en.wikipedia.org/wiki/Bauhinia_rufescens" TargetMode="External"/><Relationship Id="rId14" Type="http://schemas.openxmlformats.org/officeDocument/2006/relationships/image" Target="../media/image516.jpeg"/></Relationships>
</file>

<file path=ppt/slides/_rels/slide93.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acacia%2Bsenegal%26biw%3D1440%26bih%3D732&amp;rurl=translate.google.fr&amp;sl=en&amp;u=http://en.wikipedia.org/wiki/Gum_arabic&amp;usg=ALkJrhgjS95lzDhIi2WYCARuX6LftGup5A" TargetMode="External"/><Relationship Id="rId13" Type="http://schemas.openxmlformats.org/officeDocument/2006/relationships/hyperlink" Target="http://translate.googleusercontent.com/translate_c?depth=1&amp;hl=fr&amp;prev=/search?q%3Dacacia%2Bsenegal%26biw%3D1440%26bih%3D732&amp;rurl=translate.google.fr&amp;sl=en&amp;u=http://en.wikipedia.org/wiki/Fodder&amp;usg=ALkJrhhKwszxkS7Ujri5joypG9uWJ_NyPQ" TargetMode="External"/><Relationship Id="rId18" Type="http://schemas.openxmlformats.org/officeDocument/2006/relationships/hyperlink" Target="http://translate.googleusercontent.com/translate_c?depth=1&amp;hl=fr&amp;prev=/search?q%3Dacacia%2Bsenegal%26biw%3D1440%26bih%3D732&amp;rurl=translate.google.fr&amp;sl=en&amp;u=http://en.wikipedia.org/wiki/Root_nodule&amp;usg=ALkJrhjgRpVSBWZw2Px5iSzKTLrrVTJ3xQ" TargetMode="External"/><Relationship Id="rId26" Type="http://schemas.openxmlformats.org/officeDocument/2006/relationships/hyperlink" Target="http://translate.googleusercontent.com/translate_c?depth=1&amp;hl=fr&amp;prev=/search?q%3Dacacia%2Bsenegal%26biw%3D1440%26bih%3D732&amp;rurl=translate.google.fr&amp;sl=en&amp;u=http://en.wikipedia.org/wiki/Upper_respiratory_tract&amp;usg=ALkJrhikBbuyZAqxR6T8JIJQnVgVKC5woA" TargetMode="External"/><Relationship Id="rId3" Type="http://schemas.openxmlformats.org/officeDocument/2006/relationships/image" Target="../media/image521.jpeg"/><Relationship Id="rId21" Type="http://schemas.openxmlformats.org/officeDocument/2006/relationships/hyperlink" Target="http://translate.googleusercontent.com/translate_c?depth=1&amp;hl=fr&amp;prev=/search?q%3Dacacia%2Bsenegal%26biw%3D1440%26bih%3D732&amp;rurl=translate.google.fr&amp;sl=en&amp;u=http://en.wikipedia.org/wiki/Bronchitis&amp;usg=ALkJrhi080jF83NtQ7EGgLL1nK1EsOAqgw" TargetMode="External"/><Relationship Id="rId34" Type="http://schemas.openxmlformats.org/officeDocument/2006/relationships/image" Target="../media/image78.jpeg"/><Relationship Id="rId7" Type="http://schemas.openxmlformats.org/officeDocument/2006/relationships/hyperlink" Target="http://translate.googleusercontent.com/translate_c?depth=1&amp;hl=fr&amp;prev=/search?q%3Dacacia%2Bsenegal%26biw%3D1440%26bih%3D732&amp;rurl=translate.google.fr&amp;sl=en&amp;u=http://en.wikipedia.org/wiki/Senegalia_senegal&amp;usg=ALkJrhhIZhXywmF-c-crIBsjJkbu1RdOVw#cite_note-2" TargetMode="External"/><Relationship Id="rId12" Type="http://schemas.openxmlformats.org/officeDocument/2006/relationships/hyperlink" Target="http://fr.wikipedia.org/wiki/Tannin" TargetMode="External"/><Relationship Id="rId17" Type="http://schemas.openxmlformats.org/officeDocument/2006/relationships/hyperlink" Target="http://translate.googleusercontent.com/translate_c?depth=1&amp;hl=fr&amp;prev=/search?q%3Dacacia%2Bsenegal%26biw%3D1440%26bih%3D732&amp;rurl=translate.google.fr&amp;sl=en&amp;u=http://en.wikipedia.org/wiki/Rhizobia&amp;usg=ALkJrhiD0vAi4xme3eseWEo0Ml8e4r8XIA" TargetMode="External"/><Relationship Id="rId25" Type="http://schemas.openxmlformats.org/officeDocument/2006/relationships/hyperlink" Target="http://translate.googleusercontent.com/translate_c?depth=1&amp;hl=fr&amp;prev=/search?q%3Dacacia%2Bsenegal%26biw%3D1440%26bih%3D732&amp;rurl=translate.google.fr&amp;sl=en&amp;u=http://en.wikipedia.org/wiki/Typhoid_fever&amp;usg=ALkJrhhHC4ijTxU3hZFlvBmcFyaUTuiABw" TargetMode="External"/><Relationship Id="rId33" Type="http://schemas.openxmlformats.org/officeDocument/2006/relationships/image" Target="../media/image526.jpeg"/><Relationship Id="rId2" Type="http://schemas.openxmlformats.org/officeDocument/2006/relationships/image" Target="../media/image520.jpeg"/><Relationship Id="rId16" Type="http://schemas.openxmlformats.org/officeDocument/2006/relationships/hyperlink" Target="http://translate.googleusercontent.com/translate_c?depth=1&amp;hl=fr&amp;prev=/search?q%3Dacacia%2Bsenegal%26biw%3D1440%26bih%3D732&amp;rurl=translate.google.fr&amp;sl=en&amp;u=http://en.wikipedia.org/wiki/Nitrogen_fixation&amp;usg=ALkJrhg0r3NNruXgllfthPShlbpiXo6AEQ" TargetMode="External"/><Relationship Id="rId20" Type="http://schemas.openxmlformats.org/officeDocument/2006/relationships/hyperlink" Target="http://translate.googleusercontent.com/translate_c?depth=1&amp;hl=fr&amp;prev=/search?q%3Dacacia%2Bsenegal%26biw%3D1440%26bih%3D732&amp;rurl=translate.google.fr&amp;sl=en&amp;u=http://en.wikipedia.org/wiki/Bleeding&amp;usg=ALkJrhhsCGE8mOe40kBuwtVZ1LgXk5-PyA" TargetMode="External"/><Relationship Id="rId29" Type="http://schemas.openxmlformats.org/officeDocument/2006/relationships/image" Target="../media/image522.jpeg"/><Relationship Id="rId1" Type="http://schemas.openxmlformats.org/officeDocument/2006/relationships/slideLayout" Target="../slideLayouts/slideLayout7.xml"/><Relationship Id="rId6" Type="http://schemas.openxmlformats.org/officeDocument/2006/relationships/hyperlink" Target="http://fr.wikipedia.org/wiki/Acacia_S%C3%A9n%C3%A9gal" TargetMode="External"/><Relationship Id="rId11" Type="http://schemas.openxmlformats.org/officeDocument/2006/relationships/hyperlink" Target="http://translate.googleusercontent.com/translate_c?depth=1&amp;hl=fr&amp;prev=/search?q%3Dacacia%2Bsenegal%26biw%3D1440%26bih%3D732&amp;rurl=translate.google.fr&amp;sl=en&amp;u=http://en.wikipedia.org/wiki/Cosmetics&amp;usg=ALkJrhjusHgTqdSGAAGatg1CydUn-FbqHQ" TargetMode="External"/><Relationship Id="rId24" Type="http://schemas.openxmlformats.org/officeDocument/2006/relationships/hyperlink" Target="http://translate.googleusercontent.com/translate_c?depth=1&amp;hl=fr&amp;prev=/search?q%3Dacacia%2Bsenegal%26biw%3D1440%26bih%3D732&amp;rurl=translate.google.fr&amp;sl=en&amp;u=http://en.wikipedia.org/wiki/Leprosy&amp;usg=ALkJrhjSVoX0iLEf2bZ6TNhH-wC7aCeCTg" TargetMode="External"/><Relationship Id="rId32" Type="http://schemas.openxmlformats.org/officeDocument/2006/relationships/image" Target="../media/image525.jpeg"/><Relationship Id="rId5" Type="http://schemas.openxmlformats.org/officeDocument/2006/relationships/image" Target="../media/image68.jpeg"/><Relationship Id="rId15" Type="http://schemas.openxmlformats.org/officeDocument/2006/relationships/hyperlink" Target="http://translate.googleusercontent.com/translate_c?depth=1&amp;hl=fr&amp;prev=/search?q%3Dacacia%2Bsenegal%26biw%3D1440%26bih%3D732&amp;rurl=translate.google.fr&amp;sl=en&amp;u=http://en.wikipedia.org/wiki/Food&amp;usg=ALkJrhgeex_q8Ysr_XXoDk4Jr1piawx5ZA" TargetMode="External"/><Relationship Id="rId23" Type="http://schemas.openxmlformats.org/officeDocument/2006/relationships/hyperlink" Target="http://translate.googleusercontent.com/translate_c?depth=1&amp;hl=fr&amp;prev=/search?q%3Dacacia%2Bsenegal%26biw%3D1440%26bih%3D732&amp;rurl=translate.google.fr&amp;sl=en&amp;u=http://en.wikipedia.org/wiki/Gonorrhea&amp;usg=ALkJrhjVtkpmUcW-uiHrY98j5tnbGXeJ9Q" TargetMode="External"/><Relationship Id="rId28" Type="http://schemas.openxmlformats.org/officeDocument/2006/relationships/hyperlink" Target="http://database.prota.org/PROTAhtml/Acacia%20senegal_En.htm" TargetMode="External"/><Relationship Id="rId10" Type="http://schemas.openxmlformats.org/officeDocument/2006/relationships/hyperlink" Target="http://translate.googleusercontent.com/translate_c?depth=1&amp;hl=fr&amp;prev=/search?q%3Dacacia%2Bsenegal%26biw%3D1440%26bih%3D732&amp;rurl=translate.google.fr&amp;sl=en&amp;u=http://en.wikipedia.org/wiki/Food_additive&amp;usg=ALkJrhjyxZvdkte1gunE4aSMdo2ohzXNFg" TargetMode="External"/><Relationship Id="rId19" Type="http://schemas.openxmlformats.org/officeDocument/2006/relationships/hyperlink" Target="http://translate.googleusercontent.com/translate_c?depth=1&amp;hl=fr&amp;prev=/search?q%3Dacacia%2Bsenegal%26biw%3D1440%26bih%3D732&amp;rurl=translate.google.fr&amp;sl=en&amp;u=http://en.wikipedia.org/wiki/Senegalia_senegal&amp;usg=ALkJrhhIZhXywmF-c-crIBsjJkbu1RdOVw#cite_note-Routledge-3" TargetMode="External"/><Relationship Id="rId31" Type="http://schemas.openxmlformats.org/officeDocument/2006/relationships/image" Target="../media/image524.jpeg"/><Relationship Id="rId4" Type="http://schemas.openxmlformats.org/officeDocument/2006/relationships/image" Target="../media/image67.png"/><Relationship Id="rId9" Type="http://schemas.openxmlformats.org/officeDocument/2006/relationships/hyperlink" Target="http://fr.wikipedia.org/wiki/Gomme_arabique" TargetMode="External"/><Relationship Id="rId14" Type="http://schemas.openxmlformats.org/officeDocument/2006/relationships/hyperlink" Target="http://translate.googleusercontent.com/translate_c?depth=1&amp;hl=fr&amp;prev=/search?q%3Dacacia%2Bsenegal%26biw%3D1440%26bih%3D732&amp;rurl=translate.google.fr&amp;sl=en&amp;u=http://en.wikipedia.org/wiki/Senegalia_senegal&amp;usg=ALkJrhhIZhXywmF-c-crIBsjJkbu1RdOVw#cite_note-purdue-4" TargetMode="External"/><Relationship Id="rId22" Type="http://schemas.openxmlformats.org/officeDocument/2006/relationships/hyperlink" Target="http://translate.googleusercontent.com/translate_c?depth=1&amp;hl=fr&amp;prev=/search?q%3Dacacia%2Bsenegal%26biw%3D1440%26bih%3D732&amp;rurl=translate.google.fr&amp;sl=en&amp;u=http://en.wikipedia.org/wiki/Diarrhea&amp;usg=ALkJrhiU6DiVD29XT4s2yu__mkK9E3vBlA" TargetMode="External"/><Relationship Id="rId27" Type="http://schemas.openxmlformats.org/officeDocument/2006/relationships/hyperlink" Target="http://en.wikipedia.org/wiki/Senegalia_senegal" TargetMode="External"/><Relationship Id="rId30" Type="http://schemas.openxmlformats.org/officeDocument/2006/relationships/image" Target="../media/image523.jpeg"/><Relationship Id="rId35" Type="http://schemas.openxmlformats.org/officeDocument/2006/relationships/image" Target="../media/image77.jpeg"/></Relationships>
</file>

<file path=ppt/slides/_rels/slide94.xml.rels><?xml version="1.0" encoding="UTF-8" standalone="yes"?>
<Relationships xmlns="http://schemas.openxmlformats.org/package/2006/relationships"><Relationship Id="rId8" Type="http://schemas.openxmlformats.org/officeDocument/2006/relationships/hyperlink" Target="http://fr.wikipedia.org/wiki/Prosopis_juliflora#cite_note-2" TargetMode="External"/><Relationship Id="rId13" Type="http://schemas.openxmlformats.org/officeDocument/2006/relationships/hyperlink" Target="http://translate.googleusercontent.com/translate_c?depth=1&amp;hl=fr&amp;prev=/search?q%3Dprosopis%2Bjuliflora%26rlz%3D1C1GGGE_frFR479FR479%26es_sm%3D93&amp;rurl=translate.google.fr&amp;sl=en&amp;u=http://en.wikipedia.org/wiki/Asia&amp;usg=ALkJrhhlPd0VpXmh4eNv2YbC86ZLuIB6NQ" TargetMode="External"/><Relationship Id="rId18" Type="http://schemas.openxmlformats.org/officeDocument/2006/relationships/hyperlink" Target="http://translate.googleusercontent.com/translate_c?depth=1&amp;hl=fr&amp;prev=/search?q%3Dprosopis%2Bjuliflora%26rlz%3D1C1GGGE_frFR479FR479%26es_sm%3D93&amp;rurl=translate.google.fr&amp;sl=en&amp;u=http://en.wikipedia.org/wiki/Drought&amp;usg=ALkJrhjanXyjysRtXh0wiRPhgFuXm6L1AA" TargetMode="External"/><Relationship Id="rId26" Type="http://schemas.openxmlformats.org/officeDocument/2006/relationships/hyperlink" Target="http://translate.googleusercontent.com/translate_c?depth=1&amp;hl=fr&amp;prev=/search?q%3Dprosopis%2Bjuliflora%26rlz%3D1C1GGGE_frFR479FR479%26es_sm%3D93&amp;rurl=translate.google.fr&amp;sl=en&amp;u=http://en.wikipedia.org/wiki/Mesquite&amp;usg=ALkJrhhhiWVyRKhGMdkLF1CD-SR5JqSQtA" TargetMode="External"/><Relationship Id="rId39" Type="http://schemas.openxmlformats.org/officeDocument/2006/relationships/image" Target="../media/image530.jpeg"/><Relationship Id="rId3" Type="http://schemas.openxmlformats.org/officeDocument/2006/relationships/image" Target="../media/image68.jpeg"/><Relationship Id="rId21" Type="http://schemas.openxmlformats.org/officeDocument/2006/relationships/hyperlink" Target="http://translate.googleusercontent.com/translate_c?depth=1&amp;hl=fr&amp;prev=/search?q%3Dprosopis%2Bjuliflora%26rlz%3D1C1GGGE_frFR479FR479%26es_sm%3D93&amp;rurl=translate.google.fr&amp;sl=en&amp;u=http://en.wikipedia.org/wiki/Phreatophyte&amp;usg=ALkJrhgmxcpeSebArtZmcbnsddpyJA6vag" TargetMode="External"/><Relationship Id="rId34" Type="http://schemas.openxmlformats.org/officeDocument/2006/relationships/hyperlink" Target="http://www.hear.org/pier/species/prosopis_juliflora.htm" TargetMode="External"/><Relationship Id="rId7" Type="http://schemas.openxmlformats.org/officeDocument/2006/relationships/hyperlink" Target="http://fr.wikipedia.org/wiki/Espace_Cara%C3%AFbe" TargetMode="External"/><Relationship Id="rId12" Type="http://schemas.openxmlformats.org/officeDocument/2006/relationships/hyperlink" Target="http://translate.googleusercontent.com/translate_c?depth=1&amp;hl=fr&amp;prev=/search?q%3Dprosopis%2Bjuliflora%26rlz%3D1C1GGGE_frFR479FR479%26es_sm%3D93&amp;rurl=translate.google.fr&amp;sl=en&amp;u=http://en.wikipedia.org/wiki/Africa&amp;usg=ALkJrhjxD1JbMLjIuV_Uxwzibu5pXiNHHQ" TargetMode="External"/><Relationship Id="rId17" Type="http://schemas.openxmlformats.org/officeDocument/2006/relationships/hyperlink" Target="http://translate.googleusercontent.com/translate_c?depth=1&amp;hl=fr&amp;prev=/search?q%3Dprosopis%2Bjuliflora%26rlz%3D1C1GGGE_frFR479FR479%26es_sm%3D93&amp;rurl=translate.google.fr&amp;sl=en&amp;u=http://en.wikipedia.org/wiki/Mesquite&amp;usg=ALkJrhhhiWVyRKhGMdkLF1CD-SR5JqSQtA#cite_note-6" TargetMode="External"/><Relationship Id="rId25" Type="http://schemas.openxmlformats.org/officeDocument/2006/relationships/hyperlink" Target="http://translate.googleusercontent.com/translate_c?depth=1&amp;hl=fr&amp;prev=/search?q=prosopis+juliflora&amp;rlz=1C1GGGE_frFR479FR479&amp;es_sm=93&amp;rurl=translate.google.fr&amp;sl=en&amp;u=http://en.wikipedia.org/wiki/Spanish_language&amp;usg=ALkJrhiqPCmNkjfk3MOjg46KEY8l_2H_gA" TargetMode="External"/><Relationship Id="rId33" Type="http://schemas.openxmlformats.org/officeDocument/2006/relationships/hyperlink" Target="http://www.fao.org/docrep/006/ad317e/AD317E02.htm" TargetMode="External"/><Relationship Id="rId38" Type="http://schemas.openxmlformats.org/officeDocument/2006/relationships/image" Target="../media/image529.jpeg"/><Relationship Id="rId2" Type="http://schemas.openxmlformats.org/officeDocument/2006/relationships/image" Target="../media/image67.png"/><Relationship Id="rId16" Type="http://schemas.openxmlformats.org/officeDocument/2006/relationships/hyperlink" Target="http://translate.googleusercontent.com/translate_c?depth=1&amp;hl=fr&amp;prev=/search?q%3Dprosopis%2Bjuliflora%26rlz%3D1C1GGGE_frFR479FR479%26es_sm%3D93&amp;rurl=translate.google.fr&amp;sl=en&amp;u=http://en.wikipedia.org/wiki/Groundwater&amp;usg=ALkJrhivafzhc7wQBU4y8wby_cIn2Lcq_g" TargetMode="External"/><Relationship Id="rId20" Type="http://schemas.openxmlformats.org/officeDocument/2006/relationships/hyperlink" Target="http://translate.googleusercontent.com/translate_c?depth=1&amp;hl=fr&amp;prev=/search?q%3Dprosopis%2Bjuliflora%26rlz%3D1C1GGGE_frFR479FR479%26es_sm%3D93&amp;rurl=translate.google.fr&amp;sl=en&amp;u=http://en.wikipedia.org/wiki/Water_table&amp;usg=ALkJrhgbRjwRE2iJf7vymOB94H7weYo5eg" TargetMode="External"/><Relationship Id="rId29" Type="http://schemas.openxmlformats.org/officeDocument/2006/relationships/hyperlink" Target="http://translate.googleusercontent.com/translate_c?depth=1&amp;hl=fr&amp;prev=/search?q%3Dprosopis%2Bjuliflora%26rlz%3D1C1GGGE_frFR479FR479%26es_sm%3D93&amp;rurl=translate.google.fr&amp;sl=en&amp;u=http://en.wikipedia.org/wiki/South_America&amp;usg=ALkJrhhqxZts-LWZP2mv9pFs2Xu_tcBznw" TargetMode="External"/><Relationship Id="rId41"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hyperlink" Target="http://fr.wikipedia.org/wiki/Am%C3%A9rique_du_Sud" TargetMode="External"/><Relationship Id="rId11" Type="http://schemas.openxmlformats.org/officeDocument/2006/relationships/hyperlink" Target="http://translate.googleusercontent.com/translate_c?depth=1&amp;hl=fr&amp;prev=/search?q%3Dprosopis%2Bjuliflora%26rlz%3D1C1GGGE_frFR479FR479%26es_sm%3D93&amp;rurl=translate.google.fr&amp;sl=en&amp;u=http://en.wikipedia.org/wiki/Invasive_weed&amp;usg=ALkJrhi7Vk07zzd_1kOJ7Jn_2LiV7J7zxQ" TargetMode="External"/><Relationship Id="rId24" Type="http://schemas.openxmlformats.org/officeDocument/2006/relationships/hyperlink" Target="http://translate.googleusercontent.com/translate_c?depth=1&amp;hl=fr&amp;prev=/search?q%3Dprosopis%2Bjuliflora%26rlz%3D1C1GGGE_frFR479FR479%26es_sm%3D93&amp;rurl=translate.google.fr&amp;sl=en&amp;u=http://en.wikipedia.org/wiki/Mesquite&amp;usg=ALkJrhhhiWVyRKhGMdkLF1CD-SR5JqSQtA#cite_note-4" TargetMode="External"/><Relationship Id="rId32" Type="http://schemas.openxmlformats.org/officeDocument/2006/relationships/hyperlink" Target="http://www.fofifa.mg/presentation_drfp.php" TargetMode="External"/><Relationship Id="rId37" Type="http://schemas.openxmlformats.org/officeDocument/2006/relationships/image" Target="../media/image528.jpeg"/><Relationship Id="rId40" Type="http://schemas.openxmlformats.org/officeDocument/2006/relationships/image" Target="../media/image531.jpeg"/><Relationship Id="rId5" Type="http://schemas.openxmlformats.org/officeDocument/2006/relationships/hyperlink" Target="http://fr.wikipedia.org/wiki/Mexique" TargetMode="External"/><Relationship Id="rId15" Type="http://schemas.openxmlformats.org/officeDocument/2006/relationships/hyperlink" Target="http://translate.googleusercontent.com/translate_c?depth=1&amp;hl=fr&amp;prev=/search?q%3Dprosopis%2Bjuliflora%26rlz%3D1C1GGGE_frFR479FR479%26es_sm%3D93&amp;rurl=translate.google.fr&amp;sl=en&amp;u=http://en.wikipedia.org/wiki/Prosopis_juliflora&amp;usg=ALkJrhjDvKBeZwB2Azpej8NoCVIP2IwqeQ#cite_note-ildis-1" TargetMode="External"/><Relationship Id="rId23" Type="http://schemas.openxmlformats.org/officeDocument/2006/relationships/hyperlink" Target="http://translate.googleusercontent.com/translate_c?depth=1&amp;hl=fr&amp;prev=/search?q%3Dprosopis%2Bjuliflora%26rlz%3D1C1GGGE_frFR479FR479%26es_sm%3D93&amp;rurl=translate.google.fr&amp;sl=en&amp;u=http://en.wikipedia.org/wiki/Nectar_source&amp;usg=ALkJrhhhck80RpjmkPW0NXfui_VaKef1Fw" TargetMode="External"/><Relationship Id="rId28" Type="http://schemas.openxmlformats.org/officeDocument/2006/relationships/hyperlink" Target="http://translate.googleusercontent.com/translate_c?depth=1&amp;hl=fr&amp;prev=/search?q%3Dprosopis%2Bjuliflora%26rlz%3D1C1GGGE_frFR479FR479%26es_sm%3D93&amp;rurl=translate.google.fr&amp;sl=en&amp;u=http://en.wikipedia.org/wiki/Prosopis&amp;usg=ALkJrhjTpTBV-9Y3A6WVNlFS80ASjlpyIw" TargetMode="External"/><Relationship Id="rId36" Type="http://schemas.openxmlformats.org/officeDocument/2006/relationships/image" Target="../media/image527.jpeg"/><Relationship Id="rId10" Type="http://schemas.openxmlformats.org/officeDocument/2006/relationships/hyperlink" Target="http://translate.googleusercontent.com/translate_c?depth=1&amp;hl=fr&amp;prev=/search?q=prosopis+juliflora&amp;rlz=1C1GGGE_frFR479FR479&amp;es_sm=93&amp;rurl=translate.google.fr&amp;sl=en&amp;u=http://en.wikipedia.org/wiki/Mesquite&amp;usg=ALkJrhhhiWVyRKhGMdkLF1CD-SR5JqSQtA" TargetMode="External"/><Relationship Id="rId19" Type="http://schemas.openxmlformats.org/officeDocument/2006/relationships/hyperlink" Target="http://translate.googleusercontent.com/translate_c?depth=1&amp;hl=fr&amp;prev=/search?q%3Dprosopis%2Bjuliflora%26rlz%3D1C1GGGE_frFR479FR479%26es_sm%3D93&amp;rurl=translate.google.fr&amp;sl=en&amp;u=http://en.wikipedia.org/wiki/Water&amp;usg=ALkJrhglJZORqW94ff7Nr6Csb9pfGcvhuw" TargetMode="External"/><Relationship Id="rId31" Type="http://schemas.openxmlformats.org/officeDocument/2006/relationships/hyperlink" Target="http://en.wikipedia.org/wiki/Prosopis_juliflora" TargetMode="External"/><Relationship Id="rId4" Type="http://schemas.openxmlformats.org/officeDocument/2006/relationships/image" Target="../media/image70.jpeg"/><Relationship Id="rId9" Type="http://schemas.openxmlformats.org/officeDocument/2006/relationships/hyperlink" Target="http://fr.wikipedia.org/wiki/Prosopis_juliflora#cite_note-ildis-1" TargetMode="External"/><Relationship Id="rId14" Type="http://schemas.openxmlformats.org/officeDocument/2006/relationships/hyperlink" Target="http://translate.googleusercontent.com/translate_c?depth=1&amp;hl=fr&amp;prev=/search?q%3Dprosopis%2Bjuliflora%26rlz%3D1C1GGGE_frFR479FR479%26es_sm%3D93&amp;rurl=translate.google.fr&amp;sl=en&amp;u=http://en.wikipedia.org/wiki/Australia&amp;usg=ALkJrhizly3WiT17gNxs3kM5-5lnx5CJYg" TargetMode="External"/><Relationship Id="rId22" Type="http://schemas.openxmlformats.org/officeDocument/2006/relationships/hyperlink" Target="http://translate.googleusercontent.com/translate_c?depth=1&amp;hl=fr&amp;prev=/search?q%3Dprosopis%2Bjuliflora%26rlz%3D1C1GGGE_frFR479FR479%26es_sm%3D93&amp;rurl=translate.google.fr&amp;sl=en&amp;u=http://en.wikipedia.org/wiki/Taproot&amp;usg=ALkJrhjHA4W2LXeFMkZatm5ulyCuApZ60A" TargetMode="External"/><Relationship Id="rId27" Type="http://schemas.openxmlformats.org/officeDocument/2006/relationships/hyperlink" Target="http://translate.googleusercontent.com/translate_c?depth=1&amp;hl=fr&amp;prev=/search?q%3Dprosopis%2Bjuliflora%26rlz%3D1C1GGGE_frFR479FR479%26es_sm%3D93&amp;rurl=translate.google.fr&amp;sl=en&amp;u=http://en.wikipedia.org/wiki/Legume&amp;usg=ALkJrhgFewLR4f8OQccwyC-CvJw1Aef96Q" TargetMode="External"/><Relationship Id="rId30" Type="http://schemas.openxmlformats.org/officeDocument/2006/relationships/hyperlink" Target="http://fr.wikipedia.org/wiki/Prosopis_juliflora" TargetMode="External"/><Relationship Id="rId35" Type="http://schemas.openxmlformats.org/officeDocument/2006/relationships/hyperlink" Target="http://en.wikipedia.org/wiki/Mesquite"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535.jpeg"/><Relationship Id="rId3" Type="http://schemas.openxmlformats.org/officeDocument/2006/relationships/hyperlink" Target="https://en.wikipedia.org/wiki/Cactus" TargetMode="External"/><Relationship Id="rId7" Type="http://schemas.openxmlformats.org/officeDocument/2006/relationships/image" Target="../media/image67.png"/><Relationship Id="rId12" Type="http://schemas.openxmlformats.org/officeDocument/2006/relationships/image" Target="../media/image534.jpeg"/><Relationship Id="rId2" Type="http://schemas.openxmlformats.org/officeDocument/2006/relationships/hyperlink" Target="https://www.aujardin.info/fiches/haie-defensive.php" TargetMode="External"/><Relationship Id="rId1" Type="http://schemas.openxmlformats.org/officeDocument/2006/relationships/slideLayout" Target="../slideLayouts/slideLayout7.xml"/><Relationship Id="rId6" Type="http://schemas.openxmlformats.org/officeDocument/2006/relationships/hyperlink" Target="http://www.learn2grow.com/plants/cylindropuntia-imbricata/" TargetMode="External"/><Relationship Id="rId11" Type="http://schemas.openxmlformats.org/officeDocument/2006/relationships/image" Target="../media/image533.jpeg"/><Relationship Id="rId5" Type="http://schemas.openxmlformats.org/officeDocument/2006/relationships/hyperlink" Target="https://en.wikipedia.org/wiki/Cylindropuntia_imbricata" TargetMode="External"/><Relationship Id="rId15" Type="http://schemas.openxmlformats.org/officeDocument/2006/relationships/image" Target="../media/image537.jpeg"/><Relationship Id="rId10" Type="http://schemas.openxmlformats.org/officeDocument/2006/relationships/image" Target="../media/image532.jpeg"/><Relationship Id="rId4" Type="http://schemas.openxmlformats.org/officeDocument/2006/relationships/hyperlink" Target="https://en.wikipedia.org/wiki/Southwestern_United_States" TargetMode="External"/><Relationship Id="rId9" Type="http://schemas.openxmlformats.org/officeDocument/2006/relationships/hyperlink" Target="https://en.wikipedia.org/wiki/Cactaceae" TargetMode="External"/><Relationship Id="rId14" Type="http://schemas.openxmlformats.org/officeDocument/2006/relationships/image" Target="../media/image536.jpeg"/></Relationships>
</file>

<file path=ppt/slides/_rels/slide96.xml.rels><?xml version="1.0" encoding="UTF-8" standalone="yes"?>
<Relationships xmlns="http://schemas.openxmlformats.org/package/2006/relationships"><Relationship Id="rId8" Type="http://schemas.openxmlformats.org/officeDocument/2006/relationships/hyperlink" Target="https://www.aujardin.info/fiches/haie-defensive.php" TargetMode="External"/><Relationship Id="rId13" Type="http://schemas.openxmlformats.org/officeDocument/2006/relationships/image" Target="../media/image70.jpeg"/><Relationship Id="rId18" Type="http://schemas.openxmlformats.org/officeDocument/2006/relationships/image" Target="../media/image547.jpeg"/><Relationship Id="rId3" Type="http://schemas.openxmlformats.org/officeDocument/2006/relationships/image" Target="../media/image539.jpeg"/><Relationship Id="rId7" Type="http://schemas.openxmlformats.org/officeDocument/2006/relationships/hyperlink" Target="https://www.aujardin.info/plantes/famille-cactaceae.php" TargetMode="External"/><Relationship Id="rId12" Type="http://schemas.openxmlformats.org/officeDocument/2006/relationships/image" Target="../media/image545.jpeg"/><Relationship Id="rId17" Type="http://schemas.openxmlformats.org/officeDocument/2006/relationships/image" Target="../media/image546.jpeg"/><Relationship Id="rId2" Type="http://schemas.openxmlformats.org/officeDocument/2006/relationships/image" Target="../media/image538.jpeg"/><Relationship Id="rId16" Type="http://schemas.openxmlformats.org/officeDocument/2006/relationships/hyperlink" Target="http://fr.wikipedia.org/wiki/Figuier_de_Barbarie" TargetMode="External"/><Relationship Id="rId20"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hyperlink" Target="https://www.aujardin.info/plantes/figuier_barbarie.php" TargetMode="External"/><Relationship Id="rId11" Type="http://schemas.openxmlformats.org/officeDocument/2006/relationships/image" Target="../media/image544.jpeg"/><Relationship Id="rId5" Type="http://schemas.openxmlformats.org/officeDocument/2006/relationships/image" Target="../media/image541.jpeg"/><Relationship Id="rId15" Type="http://schemas.openxmlformats.org/officeDocument/2006/relationships/image" Target="../media/image68.jpeg"/><Relationship Id="rId10" Type="http://schemas.openxmlformats.org/officeDocument/2006/relationships/image" Target="../media/image543.jpeg"/><Relationship Id="rId19" Type="http://schemas.openxmlformats.org/officeDocument/2006/relationships/image" Target="../media/image548.jpeg"/><Relationship Id="rId4" Type="http://schemas.openxmlformats.org/officeDocument/2006/relationships/image" Target="../media/image540.jpeg"/><Relationship Id="rId9" Type="http://schemas.openxmlformats.org/officeDocument/2006/relationships/image" Target="../media/image542.jpeg"/><Relationship Id="rId14" Type="http://schemas.openxmlformats.org/officeDocument/2006/relationships/image" Target="../media/image67.png"/></Relationships>
</file>

<file path=ppt/slides/_rels/slide97.xml.rels><?xml version="1.0" encoding="UTF-8" standalone="yes"?>
<Relationships xmlns="http://schemas.openxmlformats.org/package/2006/relationships"><Relationship Id="rId8" Type="http://schemas.openxmlformats.org/officeDocument/2006/relationships/image" Target="../media/image550.jpeg"/><Relationship Id="rId13" Type="http://schemas.openxmlformats.org/officeDocument/2006/relationships/image" Target="../media/image78.jpeg"/><Relationship Id="rId3" Type="http://schemas.openxmlformats.org/officeDocument/2006/relationships/image" Target="../media/image67.png"/><Relationship Id="rId7" Type="http://schemas.openxmlformats.org/officeDocument/2006/relationships/image" Target="../media/image549.jpeg"/><Relationship Id="rId12" Type="http://schemas.openxmlformats.org/officeDocument/2006/relationships/image" Target="../media/image552.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hyperlink" Target="http://bft.revuesonline.com/gratuit/BFT63_299_3PtsTas299.pdf" TargetMode="External"/><Relationship Id="rId11" Type="http://schemas.openxmlformats.org/officeDocument/2006/relationships/image" Target="../media/image68.jpeg"/><Relationship Id="rId5" Type="http://schemas.openxmlformats.org/officeDocument/2006/relationships/hyperlink" Target="http://www.hear.org/pier/references/pierref000744.htm" TargetMode="External"/><Relationship Id="rId10" Type="http://schemas.openxmlformats.org/officeDocument/2006/relationships/hyperlink" Target="http://www.hear.org/pier/species/opuntia_stricta.htm" TargetMode="External"/><Relationship Id="rId4" Type="http://schemas.openxmlformats.org/officeDocument/2006/relationships/hyperlink" Target="http://www.hear.org/pier/species/opuntia_ficus_indica.htm" TargetMode="External"/><Relationship Id="rId9" Type="http://schemas.openxmlformats.org/officeDocument/2006/relationships/image" Target="../media/image551.jpeg"/></Relationships>
</file>

<file path=ppt/slides/_rels/slide98.xml.rels><?xml version="1.0" encoding="UTF-8" standalone="yes"?>
<Relationships xmlns="http://schemas.openxmlformats.org/package/2006/relationships"><Relationship Id="rId8" Type="http://schemas.openxmlformats.org/officeDocument/2006/relationships/hyperlink" Target="http://www.hear.org/pier/species/opuntia_monacantha.htm" TargetMode="External"/><Relationship Id="rId13" Type="http://schemas.openxmlformats.org/officeDocument/2006/relationships/image" Target="../media/image557.jpeg"/><Relationship Id="rId3" Type="http://schemas.openxmlformats.org/officeDocument/2006/relationships/image" Target="../media/image67.png"/><Relationship Id="rId7" Type="http://schemas.openxmlformats.org/officeDocument/2006/relationships/hyperlink" Target="http://www.hear.org/pier/species/opuntia_ficus_indica.htm" TargetMode="External"/><Relationship Id="rId12" Type="http://schemas.openxmlformats.org/officeDocument/2006/relationships/image" Target="../media/image556.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hyperlink" Target="http://www.gardicam.com/invasives.php" TargetMode="External"/><Relationship Id="rId11" Type="http://schemas.openxmlformats.org/officeDocument/2006/relationships/image" Target="../media/image555.jpeg"/><Relationship Id="rId5" Type="http://schemas.openxmlformats.org/officeDocument/2006/relationships/image" Target="../media/image553.jpeg"/><Relationship Id="rId10" Type="http://schemas.openxmlformats.org/officeDocument/2006/relationships/image" Target="../media/image554.jpeg"/><Relationship Id="rId4" Type="http://schemas.openxmlformats.org/officeDocument/2006/relationships/image" Target="../media/image68.jpeg"/><Relationship Id="rId9" Type="http://schemas.openxmlformats.org/officeDocument/2006/relationships/hyperlink" Target="http://www.hear.org/pier/species/opuntia_stricta.htm" TargetMode="External"/><Relationship Id="rId14" Type="http://schemas.openxmlformats.org/officeDocument/2006/relationships/image" Target="../media/image78.jpeg"/></Relationships>
</file>

<file path=ppt/slides/_rels/slide99.xml.rels><?xml version="1.0" encoding="UTF-8" standalone="yes"?>
<Relationships xmlns="http://schemas.openxmlformats.org/package/2006/relationships"><Relationship Id="rId8" Type="http://schemas.openxmlformats.org/officeDocument/2006/relationships/hyperlink" Target="https://fr.wikipedia.org/wiki/Australasie" TargetMode="External"/><Relationship Id="rId13" Type="http://schemas.openxmlformats.org/officeDocument/2006/relationships/image" Target="../media/image560.jpeg"/><Relationship Id="rId18" Type="http://schemas.openxmlformats.org/officeDocument/2006/relationships/image" Target="../media/image565.jpeg"/><Relationship Id="rId3" Type="http://schemas.openxmlformats.org/officeDocument/2006/relationships/hyperlink" Target="https://fr.wikipedia.org/wiki/Lythrac%C3%A9e" TargetMode="External"/><Relationship Id="rId21" Type="http://schemas.openxmlformats.org/officeDocument/2006/relationships/image" Target="../media/image77.jpeg"/><Relationship Id="rId7" Type="http://schemas.openxmlformats.org/officeDocument/2006/relationships/hyperlink" Target="https://fr.wikipedia.org/wiki/Arbuste" TargetMode="External"/><Relationship Id="rId12" Type="http://schemas.openxmlformats.org/officeDocument/2006/relationships/hyperlink" Target="https://www.prota4u.org/database/protav8.asp?fr=1&amp;g=pe&amp;p=Lawsonia+inermis+L" TargetMode="External"/><Relationship Id="rId17" Type="http://schemas.openxmlformats.org/officeDocument/2006/relationships/image" Target="../media/image564.jpeg"/><Relationship Id="rId2" Type="http://schemas.openxmlformats.org/officeDocument/2006/relationships/hyperlink" Target="https://fr.wikipedia.org/wiki/Henn%C3%A9" TargetMode="External"/><Relationship Id="rId16" Type="http://schemas.openxmlformats.org/officeDocument/2006/relationships/image" Target="../media/image563.jpeg"/><Relationship Id="rId20"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hyperlink" Target="https://en.wikipedia.org/wiki/Lawsonia_inermis" TargetMode="External"/><Relationship Id="rId5" Type="http://schemas.openxmlformats.org/officeDocument/2006/relationships/image" Target="../media/image559.jpeg"/><Relationship Id="rId15" Type="http://schemas.openxmlformats.org/officeDocument/2006/relationships/image" Target="../media/image562.jpeg"/><Relationship Id="rId10" Type="http://schemas.openxmlformats.org/officeDocument/2006/relationships/hyperlink" Target="https://fr.wikipedia.org/wiki/Haies_vives" TargetMode="External"/><Relationship Id="rId19" Type="http://schemas.openxmlformats.org/officeDocument/2006/relationships/image" Target="../media/image566.jpeg"/><Relationship Id="rId4" Type="http://schemas.openxmlformats.org/officeDocument/2006/relationships/image" Target="../media/image558.jpeg"/><Relationship Id="rId9" Type="http://schemas.openxmlformats.org/officeDocument/2006/relationships/hyperlink" Target="https://fr.wikipedia.org/wiki/Agriculture_extensive" TargetMode="External"/><Relationship Id="rId14" Type="http://schemas.openxmlformats.org/officeDocument/2006/relationships/image" Target="../media/image5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3">
            <a:extLst>
              <a:ext uri="{FF2B5EF4-FFF2-40B4-BE49-F238E27FC236}">
                <a16:creationId xmlns:a16="http://schemas.microsoft.com/office/drawing/2014/main" id="{3C542736-418B-4984-A7C8-1955E3315A46}"/>
              </a:ext>
            </a:extLst>
          </p:cNvPr>
          <p:cNvSpPr txBox="1">
            <a:spLocks noChangeArrowheads="1"/>
          </p:cNvSpPr>
          <p:nvPr/>
        </p:nvSpPr>
        <p:spPr bwMode="auto">
          <a:xfrm>
            <a:off x="2270125" y="727075"/>
            <a:ext cx="80787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5400" b="1">
                <a:solidFill>
                  <a:srgbClr val="008000"/>
                </a:solidFill>
              </a:rPr>
              <a:t>Haies défensives pour climat tempéré et tropical</a:t>
            </a:r>
          </a:p>
        </p:txBody>
      </p:sp>
      <p:sp>
        <p:nvSpPr>
          <p:cNvPr id="5" name="Espace réservé du pied de page 4">
            <a:extLst>
              <a:ext uri="{FF2B5EF4-FFF2-40B4-BE49-F238E27FC236}">
                <a16:creationId xmlns:a16="http://schemas.microsoft.com/office/drawing/2014/main" id="{BDBE16D5-9DCB-45ED-810E-AB01A1BE93BD}"/>
              </a:ext>
            </a:extLst>
          </p:cNvPr>
          <p:cNvSpPr>
            <a:spLocks noGrp="1"/>
          </p:cNvSpPr>
          <p:nvPr>
            <p:ph type="ftr" sz="quarter" idx="11"/>
          </p:nvPr>
        </p:nvSpPr>
        <p:spPr>
          <a:xfrm>
            <a:off x="4117975" y="6469063"/>
            <a:ext cx="4114800" cy="365125"/>
          </a:xfrm>
        </p:spPr>
        <p:txBody>
          <a:bodyPr/>
          <a:lstStyle/>
          <a:p>
            <a:pPr>
              <a:defRPr/>
            </a:pPr>
            <a:r>
              <a:rPr lang="fr-FR"/>
              <a:t>Haies défensives de climat tempéré et tropical - B. Lisan</a:t>
            </a:r>
          </a:p>
        </p:txBody>
      </p:sp>
      <p:sp>
        <p:nvSpPr>
          <p:cNvPr id="3076" name="ZoneTexte 5">
            <a:extLst>
              <a:ext uri="{FF2B5EF4-FFF2-40B4-BE49-F238E27FC236}">
                <a16:creationId xmlns:a16="http://schemas.microsoft.com/office/drawing/2014/main" id="{A97A6031-6878-4F3C-A4E3-196D47FE9829}"/>
              </a:ext>
            </a:extLst>
          </p:cNvPr>
          <p:cNvSpPr txBox="1">
            <a:spLocks noChangeArrowheads="1"/>
          </p:cNvSpPr>
          <p:nvPr/>
        </p:nvSpPr>
        <p:spPr bwMode="auto">
          <a:xfrm>
            <a:off x="4510088" y="5545138"/>
            <a:ext cx="391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a:solidFill>
                  <a:srgbClr val="008000"/>
                </a:solidFill>
              </a:rPr>
              <a:t>Benjamin Lisan</a:t>
            </a:r>
          </a:p>
          <a:p>
            <a:pPr algn="ctr" eaLnBrk="1" hangingPunct="1"/>
            <a:r>
              <a:rPr lang="fr-FR" altLang="fr-FR" b="1">
                <a:solidFill>
                  <a:srgbClr val="008000"/>
                </a:solidFill>
              </a:rPr>
              <a:t>Date de création 19 septembre 2017. Mise à jour le 22 mars 2018.</a:t>
            </a:r>
          </a:p>
        </p:txBody>
      </p:sp>
      <p:sp>
        <p:nvSpPr>
          <p:cNvPr id="8" name="Espace réservé du numéro de diapositive 7">
            <a:extLst>
              <a:ext uri="{FF2B5EF4-FFF2-40B4-BE49-F238E27FC236}">
                <a16:creationId xmlns:a16="http://schemas.microsoft.com/office/drawing/2014/main" id="{9EF6BB23-2BAC-4A25-AEC3-2DF039707D98}"/>
              </a:ext>
            </a:extLst>
          </p:cNvPr>
          <p:cNvSpPr>
            <a:spLocks noGrp="1"/>
          </p:cNvSpPr>
          <p:nvPr>
            <p:ph type="sldNum" sz="quarter" idx="12"/>
          </p:nvPr>
        </p:nvSpPr>
        <p:spPr/>
        <p:txBody>
          <a:bodyPr/>
          <a:lstStyle/>
          <a:p>
            <a:pPr>
              <a:defRPr/>
            </a:pPr>
            <a:fld id="{6941B843-73FB-4EB9-904A-A8B2FBED3787}" type="slidenum">
              <a:rPr lang="fr-FR"/>
              <a:pPr>
                <a:defRPr/>
              </a:pPr>
              <a:t>1</a:t>
            </a:fld>
            <a:endParaRPr lang="fr-FR" dirty="0"/>
          </a:p>
        </p:txBody>
      </p:sp>
      <p:pic>
        <p:nvPicPr>
          <p:cNvPr id="3078" name="Image 8">
            <a:extLst>
              <a:ext uri="{FF2B5EF4-FFF2-40B4-BE49-F238E27FC236}">
                <a16:creationId xmlns:a16="http://schemas.microsoft.com/office/drawing/2014/main" id="{0810DF97-AB31-44B7-8CCC-2D0E85DB3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28938"/>
            <a:ext cx="571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Image 9">
            <a:extLst>
              <a:ext uri="{FF2B5EF4-FFF2-40B4-BE49-F238E27FC236}">
                <a16:creationId xmlns:a16="http://schemas.microsoft.com/office/drawing/2014/main" id="{681655AE-DB36-400F-A243-5B3671DE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775" y="2928938"/>
            <a:ext cx="36226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8227874-579E-4CCD-821B-CFCAD694EB1A}"/>
              </a:ext>
            </a:extLst>
          </p:cNvPr>
          <p:cNvSpPr>
            <a:spLocks noGrp="1"/>
          </p:cNvSpPr>
          <p:nvPr>
            <p:ph type="ftr" sz="quarter" idx="11"/>
          </p:nvPr>
        </p:nvSpPr>
        <p:spPr>
          <a:xfrm>
            <a:off x="1549400" y="6586538"/>
            <a:ext cx="3662363" cy="2127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D900CC19-4C19-4876-9648-1F7FDC782B3C}"/>
              </a:ext>
            </a:extLst>
          </p:cNvPr>
          <p:cNvSpPr>
            <a:spLocks noGrp="1"/>
          </p:cNvSpPr>
          <p:nvPr>
            <p:ph type="sldNum" sz="quarter" idx="12"/>
          </p:nvPr>
        </p:nvSpPr>
        <p:spPr>
          <a:xfrm>
            <a:off x="11177588" y="53975"/>
            <a:ext cx="919162" cy="387350"/>
          </a:xfrm>
        </p:spPr>
        <p:txBody>
          <a:bodyPr/>
          <a:lstStyle/>
          <a:p>
            <a:pPr>
              <a:defRPr/>
            </a:pPr>
            <a:fld id="{7F354C6A-285D-4BE5-BF11-D62190C0BB29}" type="slidenum">
              <a:rPr lang="fr-FR"/>
              <a:pPr>
                <a:defRPr/>
              </a:pPr>
              <a:t>10</a:t>
            </a:fld>
            <a:endParaRPr lang="fr-FR"/>
          </a:p>
        </p:txBody>
      </p:sp>
      <p:sp>
        <p:nvSpPr>
          <p:cNvPr id="12292" name="ZoneTexte 3">
            <a:extLst>
              <a:ext uri="{FF2B5EF4-FFF2-40B4-BE49-F238E27FC236}">
                <a16:creationId xmlns:a16="http://schemas.microsoft.com/office/drawing/2014/main" id="{530B07CC-31EB-4D3A-8B2A-4FDDB4E91390}"/>
              </a:ext>
            </a:extLst>
          </p:cNvPr>
          <p:cNvSpPr txBox="1">
            <a:spLocks noChangeArrowheads="1"/>
          </p:cNvSpPr>
          <p:nvPr/>
        </p:nvSpPr>
        <p:spPr bwMode="auto">
          <a:xfrm>
            <a:off x="4117975" y="104775"/>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12293" name="ZoneTexte 4">
            <a:extLst>
              <a:ext uri="{FF2B5EF4-FFF2-40B4-BE49-F238E27FC236}">
                <a16:creationId xmlns:a16="http://schemas.microsoft.com/office/drawing/2014/main" id="{81F7E8E3-D7D0-4072-94FF-4B0CC00E8E0F}"/>
              </a:ext>
            </a:extLst>
          </p:cNvPr>
          <p:cNvSpPr txBox="1">
            <a:spLocks noChangeArrowheads="1"/>
          </p:cNvSpPr>
          <p:nvPr/>
        </p:nvSpPr>
        <p:spPr bwMode="auto">
          <a:xfrm>
            <a:off x="107950" y="441325"/>
            <a:ext cx="743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Choisir les espèces : Exemple de mélanges d’espèces pour haies défensives</a:t>
            </a:r>
          </a:p>
        </p:txBody>
      </p:sp>
      <p:sp>
        <p:nvSpPr>
          <p:cNvPr id="12294" name="ZoneTexte 5">
            <a:extLst>
              <a:ext uri="{FF2B5EF4-FFF2-40B4-BE49-F238E27FC236}">
                <a16:creationId xmlns:a16="http://schemas.microsoft.com/office/drawing/2014/main" id="{9C619F30-0B84-41CA-B369-B737DC2D248D}"/>
              </a:ext>
            </a:extLst>
          </p:cNvPr>
          <p:cNvSpPr txBox="1">
            <a:spLocks noChangeArrowheads="1"/>
          </p:cNvSpPr>
          <p:nvPr/>
        </p:nvSpPr>
        <p:spPr bwMode="auto">
          <a:xfrm>
            <a:off x="5726113" y="6537325"/>
            <a:ext cx="6465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t>Source : Arbustes pour haie défensive, </a:t>
            </a:r>
            <a:r>
              <a:rPr lang="fr-FR" altLang="fr-FR" sz="1200">
                <a:hlinkClick r:id="rId2"/>
              </a:rPr>
              <a:t>http://www.plantes-et-jardins.com/cat3/1552</a:t>
            </a:r>
            <a:r>
              <a:rPr lang="fr-FR" altLang="fr-FR" sz="1200"/>
              <a:t> </a:t>
            </a:r>
          </a:p>
        </p:txBody>
      </p:sp>
      <p:sp>
        <p:nvSpPr>
          <p:cNvPr id="12295" name="Rectangle 8">
            <a:extLst>
              <a:ext uri="{FF2B5EF4-FFF2-40B4-BE49-F238E27FC236}">
                <a16:creationId xmlns:a16="http://schemas.microsoft.com/office/drawing/2014/main" id="{AC75BD0B-0DD4-4A76-9A5F-7EEB797C32DD}"/>
              </a:ext>
            </a:extLst>
          </p:cNvPr>
          <p:cNvSpPr>
            <a:spLocks noChangeArrowheads="1"/>
          </p:cNvSpPr>
          <p:nvPr/>
        </p:nvSpPr>
        <p:spPr bwMode="auto">
          <a:xfrm>
            <a:off x="725488" y="3494088"/>
            <a:ext cx="1798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rgbClr val="008000"/>
                </a:solidFill>
              </a:rPr>
              <a:t>Mahomia</a:t>
            </a:r>
            <a:r>
              <a:rPr lang="fr-FR" altLang="fr-FR" sz="1200" dirty="0">
                <a:solidFill>
                  <a:srgbClr val="008000"/>
                </a:solidFill>
              </a:rPr>
              <a:t> du Japon ‘</a:t>
            </a:r>
            <a:r>
              <a:rPr lang="fr-FR" altLang="fr-FR" sz="1200" dirty="0" err="1">
                <a:solidFill>
                  <a:srgbClr val="008000"/>
                </a:solidFill>
              </a:rPr>
              <a:t>Beali</a:t>
            </a:r>
            <a:r>
              <a:rPr lang="fr-FR" altLang="fr-FR" sz="1200" dirty="0">
                <a:solidFill>
                  <a:srgbClr val="008000"/>
                </a:solidFill>
              </a:rPr>
              <a:t>’</a:t>
            </a:r>
          </a:p>
        </p:txBody>
      </p:sp>
      <p:pic>
        <p:nvPicPr>
          <p:cNvPr id="12296" name="Image 9">
            <a:extLst>
              <a:ext uri="{FF2B5EF4-FFF2-40B4-BE49-F238E27FC236}">
                <a16:creationId xmlns:a16="http://schemas.microsoft.com/office/drawing/2014/main" id="{6BD36207-4EB8-4C0D-8F36-FFF8C7F81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811213"/>
            <a:ext cx="26828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Image 11">
            <a:extLst>
              <a:ext uri="{FF2B5EF4-FFF2-40B4-BE49-F238E27FC236}">
                <a16:creationId xmlns:a16="http://schemas.microsoft.com/office/drawing/2014/main" id="{4687740F-FC2A-41BC-82F7-EE6CE0364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3" y="3770313"/>
            <a:ext cx="25177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ctangle 12">
            <a:extLst>
              <a:ext uri="{FF2B5EF4-FFF2-40B4-BE49-F238E27FC236}">
                <a16:creationId xmlns:a16="http://schemas.microsoft.com/office/drawing/2014/main" id="{B6E743EB-B00D-42F3-A7B2-1A1745ED5039}"/>
              </a:ext>
            </a:extLst>
          </p:cNvPr>
          <p:cNvSpPr>
            <a:spLocks noChangeArrowheads="1"/>
          </p:cNvSpPr>
          <p:nvPr/>
        </p:nvSpPr>
        <p:spPr bwMode="auto">
          <a:xfrm>
            <a:off x="519113" y="6308725"/>
            <a:ext cx="21796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rgbClr val="008000"/>
                </a:solidFill>
              </a:rPr>
              <a:t>Mahomia</a:t>
            </a:r>
            <a:r>
              <a:rPr lang="fr-FR" altLang="fr-FR" sz="1200" dirty="0">
                <a:solidFill>
                  <a:srgbClr val="008000"/>
                </a:solidFill>
              </a:rPr>
              <a:t> du Japon ‘Winter </a:t>
            </a:r>
            <a:r>
              <a:rPr lang="fr-FR" altLang="fr-FR" sz="1200" dirty="0" err="1">
                <a:solidFill>
                  <a:srgbClr val="008000"/>
                </a:solidFill>
              </a:rPr>
              <a:t>sun</a:t>
            </a:r>
            <a:r>
              <a:rPr lang="fr-FR" altLang="fr-FR" sz="1200" dirty="0">
                <a:solidFill>
                  <a:srgbClr val="008000"/>
                </a:solidFill>
              </a:rPr>
              <a:t>’</a:t>
            </a:r>
          </a:p>
        </p:txBody>
      </p:sp>
      <p:pic>
        <p:nvPicPr>
          <p:cNvPr id="12299" name="Image 14">
            <a:extLst>
              <a:ext uri="{FF2B5EF4-FFF2-40B4-BE49-F238E27FC236}">
                <a16:creationId xmlns:a16="http://schemas.microsoft.com/office/drawing/2014/main" id="{221B368B-6299-40AC-9497-9120017FF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425" y="774700"/>
            <a:ext cx="271780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Rectangle 15">
            <a:extLst>
              <a:ext uri="{FF2B5EF4-FFF2-40B4-BE49-F238E27FC236}">
                <a16:creationId xmlns:a16="http://schemas.microsoft.com/office/drawing/2014/main" id="{BFFB4A9F-4AA0-431B-9EBC-96F85B5FDEF4}"/>
              </a:ext>
            </a:extLst>
          </p:cNvPr>
          <p:cNvSpPr>
            <a:spLocks noChangeArrowheads="1"/>
          </p:cNvSpPr>
          <p:nvPr/>
        </p:nvSpPr>
        <p:spPr bwMode="auto">
          <a:xfrm>
            <a:off x="3263900" y="3494088"/>
            <a:ext cx="2765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Buisson ardent ‘</a:t>
            </a:r>
            <a:r>
              <a:rPr lang="fr-FR" altLang="fr-FR" sz="1200" dirty="0" err="1">
                <a:solidFill>
                  <a:srgbClr val="008000"/>
                </a:solidFill>
              </a:rPr>
              <a:t>Saphyr</a:t>
            </a:r>
            <a:r>
              <a:rPr lang="fr-FR" altLang="fr-FR" sz="1200" dirty="0">
                <a:solidFill>
                  <a:srgbClr val="008000"/>
                </a:solidFill>
              </a:rPr>
              <a:t> orange®’ </a:t>
            </a:r>
            <a:r>
              <a:rPr lang="fr-FR" altLang="fr-FR" sz="1200" dirty="0" err="1">
                <a:solidFill>
                  <a:srgbClr val="008000"/>
                </a:solidFill>
              </a:rPr>
              <a:t>Cadange</a:t>
            </a:r>
            <a:endParaRPr lang="fr-FR" altLang="fr-FR" sz="1200" dirty="0">
              <a:solidFill>
                <a:srgbClr val="008000"/>
              </a:solidFill>
            </a:endParaRPr>
          </a:p>
        </p:txBody>
      </p:sp>
      <p:pic>
        <p:nvPicPr>
          <p:cNvPr id="12301" name="Image 17">
            <a:extLst>
              <a:ext uri="{FF2B5EF4-FFF2-40B4-BE49-F238E27FC236}">
                <a16:creationId xmlns:a16="http://schemas.microsoft.com/office/drawing/2014/main" id="{6414D116-1D93-4258-946D-FFEBBEB285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2950" y="3770313"/>
            <a:ext cx="2557463"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Rectangle 18">
            <a:extLst>
              <a:ext uri="{FF2B5EF4-FFF2-40B4-BE49-F238E27FC236}">
                <a16:creationId xmlns:a16="http://schemas.microsoft.com/office/drawing/2014/main" id="{08FCDB8E-2937-4175-9C21-29D6474FA80B}"/>
              </a:ext>
            </a:extLst>
          </p:cNvPr>
          <p:cNvSpPr>
            <a:spLocks noChangeArrowheads="1"/>
          </p:cNvSpPr>
          <p:nvPr/>
        </p:nvSpPr>
        <p:spPr bwMode="auto">
          <a:xfrm>
            <a:off x="3197225" y="6318250"/>
            <a:ext cx="2614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Buisson ardent ‘</a:t>
            </a:r>
            <a:r>
              <a:rPr lang="fr-FR" altLang="fr-FR" sz="1200" dirty="0" err="1">
                <a:solidFill>
                  <a:srgbClr val="008000"/>
                </a:solidFill>
              </a:rPr>
              <a:t>Saphyr</a:t>
            </a:r>
            <a:r>
              <a:rPr lang="fr-FR" altLang="fr-FR" sz="1200" dirty="0">
                <a:solidFill>
                  <a:srgbClr val="008000"/>
                </a:solidFill>
              </a:rPr>
              <a:t> jaune </a:t>
            </a:r>
            <a:r>
              <a:rPr lang="fr-FR" altLang="fr-FR" sz="1200" dirty="0" err="1">
                <a:solidFill>
                  <a:srgbClr val="008000"/>
                </a:solidFill>
              </a:rPr>
              <a:t>Cadaune</a:t>
            </a:r>
            <a:r>
              <a:rPr lang="fr-FR" altLang="fr-FR" sz="1200" dirty="0">
                <a:solidFill>
                  <a:srgbClr val="008000"/>
                </a:solidFill>
              </a:rPr>
              <a:t>’</a:t>
            </a:r>
          </a:p>
        </p:txBody>
      </p:sp>
      <p:pic>
        <p:nvPicPr>
          <p:cNvPr id="12303" name="Image 20">
            <a:extLst>
              <a:ext uri="{FF2B5EF4-FFF2-40B4-BE49-F238E27FC236}">
                <a16:creationId xmlns:a16="http://schemas.microsoft.com/office/drawing/2014/main" id="{8588AAFD-7859-4212-B5A2-1617B678D5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5538" y="790575"/>
            <a:ext cx="2687637"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Rectangle 21">
            <a:extLst>
              <a:ext uri="{FF2B5EF4-FFF2-40B4-BE49-F238E27FC236}">
                <a16:creationId xmlns:a16="http://schemas.microsoft.com/office/drawing/2014/main" id="{B2715CCB-8839-4D14-BA8A-55BD716984A8}"/>
              </a:ext>
            </a:extLst>
          </p:cNvPr>
          <p:cNvSpPr>
            <a:spLocks noChangeArrowheads="1"/>
          </p:cNvSpPr>
          <p:nvPr/>
        </p:nvSpPr>
        <p:spPr bwMode="auto">
          <a:xfrm>
            <a:off x="6237288" y="3438525"/>
            <a:ext cx="2606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Buisson ardent ‘</a:t>
            </a:r>
            <a:r>
              <a:rPr lang="fr-FR" altLang="fr-FR" sz="1200" dirty="0" err="1">
                <a:solidFill>
                  <a:srgbClr val="008000"/>
                </a:solidFill>
              </a:rPr>
              <a:t>Saphyr</a:t>
            </a:r>
            <a:r>
              <a:rPr lang="fr-FR" altLang="fr-FR" sz="1200" dirty="0">
                <a:solidFill>
                  <a:srgbClr val="008000"/>
                </a:solidFill>
              </a:rPr>
              <a:t> rouge®’ </a:t>
            </a:r>
            <a:r>
              <a:rPr lang="fr-FR" altLang="fr-FR" sz="1200" dirty="0" err="1">
                <a:solidFill>
                  <a:srgbClr val="008000"/>
                </a:solidFill>
              </a:rPr>
              <a:t>Cadrou</a:t>
            </a:r>
            <a:endParaRPr lang="fr-FR" altLang="fr-FR" sz="1200" dirty="0">
              <a:solidFill>
                <a:srgbClr val="008000"/>
              </a:solidFill>
            </a:endParaRPr>
          </a:p>
        </p:txBody>
      </p:sp>
      <p:pic>
        <p:nvPicPr>
          <p:cNvPr id="12305" name="Image 24">
            <a:extLst>
              <a:ext uri="{FF2B5EF4-FFF2-40B4-BE49-F238E27FC236}">
                <a16:creationId xmlns:a16="http://schemas.microsoft.com/office/drawing/2014/main" id="{8B11BFBF-1AB4-4AA8-8D1F-39AB4EA9E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4288" y="3868738"/>
            <a:ext cx="2319337"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6" name="Rectangle 25">
            <a:extLst>
              <a:ext uri="{FF2B5EF4-FFF2-40B4-BE49-F238E27FC236}">
                <a16:creationId xmlns:a16="http://schemas.microsoft.com/office/drawing/2014/main" id="{99672136-B475-4987-99CB-1597AEA91121}"/>
              </a:ext>
            </a:extLst>
          </p:cNvPr>
          <p:cNvSpPr>
            <a:spLocks noChangeArrowheads="1"/>
          </p:cNvSpPr>
          <p:nvPr/>
        </p:nvSpPr>
        <p:spPr bwMode="auto">
          <a:xfrm>
            <a:off x="5967413" y="6224588"/>
            <a:ext cx="3148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Houx commun ‘Alaska’ (</a:t>
            </a:r>
            <a:r>
              <a:rPr lang="fr-FR" altLang="fr-FR" sz="1200" i="1" dirty="0" err="1">
                <a:solidFill>
                  <a:srgbClr val="008000"/>
                </a:solidFill>
              </a:rPr>
              <a:t>Ilex</a:t>
            </a:r>
            <a:r>
              <a:rPr lang="fr-FR" altLang="fr-FR" sz="1200" i="1" dirty="0">
                <a:solidFill>
                  <a:srgbClr val="008000"/>
                </a:solidFill>
              </a:rPr>
              <a:t> </a:t>
            </a:r>
            <a:r>
              <a:rPr lang="fr-FR" altLang="fr-FR" sz="1200" i="1" dirty="0" err="1">
                <a:solidFill>
                  <a:srgbClr val="008000"/>
                </a:solidFill>
              </a:rPr>
              <a:t>aquifolium</a:t>
            </a:r>
            <a:r>
              <a:rPr lang="fr-FR" altLang="fr-FR" sz="1200" i="1" dirty="0">
                <a:solidFill>
                  <a:srgbClr val="008000"/>
                </a:solidFill>
              </a:rPr>
              <a:t> ‘Alaska</a:t>
            </a:r>
            <a:r>
              <a:rPr lang="fr-FR" altLang="fr-FR" sz="1200" dirty="0">
                <a:solidFill>
                  <a:srgbClr val="008000"/>
                </a:solidFill>
              </a:rPr>
              <a:t>’)</a:t>
            </a:r>
          </a:p>
        </p:txBody>
      </p:sp>
      <p:pic>
        <p:nvPicPr>
          <p:cNvPr id="12307" name="Image 27">
            <a:extLst>
              <a:ext uri="{FF2B5EF4-FFF2-40B4-BE49-F238E27FC236}">
                <a16:creationId xmlns:a16="http://schemas.microsoft.com/office/drawing/2014/main" id="{2840ED9E-B145-486D-A5B6-7DCC2323EB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6700" y="625475"/>
            <a:ext cx="2725738"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Rectangle 28">
            <a:extLst>
              <a:ext uri="{FF2B5EF4-FFF2-40B4-BE49-F238E27FC236}">
                <a16:creationId xmlns:a16="http://schemas.microsoft.com/office/drawing/2014/main" id="{71714AD6-5EDD-4A4E-9751-A3944EDF3647}"/>
              </a:ext>
            </a:extLst>
          </p:cNvPr>
          <p:cNvSpPr>
            <a:spLocks noChangeArrowheads="1"/>
          </p:cNvSpPr>
          <p:nvPr/>
        </p:nvSpPr>
        <p:spPr bwMode="auto">
          <a:xfrm>
            <a:off x="9539288" y="3370263"/>
            <a:ext cx="1962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Houx commun ‘J. C. Van </a:t>
            </a:r>
            <a:r>
              <a:rPr lang="fr-FR" altLang="fr-FR" sz="1200" dirty="0" err="1">
                <a:solidFill>
                  <a:srgbClr val="008000"/>
                </a:solidFill>
              </a:rPr>
              <a:t>Toll</a:t>
            </a:r>
            <a:r>
              <a:rPr lang="fr-FR" altLang="fr-FR" sz="1200" dirty="0">
                <a:solidFill>
                  <a:srgbClr val="008000"/>
                </a:solidFill>
              </a:rPr>
              <a:t>’</a:t>
            </a:r>
          </a:p>
        </p:txBody>
      </p:sp>
      <p:pic>
        <p:nvPicPr>
          <p:cNvPr id="12309" name="Image 30">
            <a:extLst>
              <a:ext uri="{FF2B5EF4-FFF2-40B4-BE49-F238E27FC236}">
                <a16:creationId xmlns:a16="http://schemas.microsoft.com/office/drawing/2014/main" id="{015E5F59-66F2-431D-9D45-AE2993B566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9413" y="3700463"/>
            <a:ext cx="2535237"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Rectangle 31">
            <a:extLst>
              <a:ext uri="{FF2B5EF4-FFF2-40B4-BE49-F238E27FC236}">
                <a16:creationId xmlns:a16="http://schemas.microsoft.com/office/drawing/2014/main" id="{7C94445C-5A3B-4109-9F1E-20629F146580}"/>
              </a:ext>
            </a:extLst>
          </p:cNvPr>
          <p:cNvSpPr>
            <a:spLocks noChangeArrowheads="1"/>
          </p:cNvSpPr>
          <p:nvPr/>
        </p:nvSpPr>
        <p:spPr bwMode="auto">
          <a:xfrm>
            <a:off x="9534525" y="6245225"/>
            <a:ext cx="1971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Houx panaché  ‘Golden </a:t>
            </a:r>
            <a:r>
              <a:rPr lang="fr-FR" altLang="fr-FR" sz="1200" dirty="0" err="1">
                <a:solidFill>
                  <a:srgbClr val="008000"/>
                </a:solidFill>
              </a:rPr>
              <a:t>king</a:t>
            </a:r>
            <a:r>
              <a:rPr lang="fr-FR" altLang="fr-FR" sz="1200" dirty="0">
                <a:solidFill>
                  <a:srgbClr val="008000"/>
                </a:solidFill>
              </a:rPr>
              <a: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C639710-4F8F-43ED-A13C-D4E8AB70187C}"/>
              </a:ext>
            </a:extLst>
          </p:cNvPr>
          <p:cNvSpPr>
            <a:spLocks noGrp="1"/>
          </p:cNvSpPr>
          <p:nvPr>
            <p:ph type="ftr" sz="quarter" idx="11"/>
          </p:nvPr>
        </p:nvSpPr>
        <p:spPr>
          <a:xfrm>
            <a:off x="4254500" y="6538913"/>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944D1F29-F202-4BEB-A9E0-9F0F8271B695}"/>
              </a:ext>
            </a:extLst>
          </p:cNvPr>
          <p:cNvSpPr>
            <a:spLocks noGrp="1"/>
          </p:cNvSpPr>
          <p:nvPr>
            <p:ph type="sldNum" sz="quarter" idx="12"/>
          </p:nvPr>
        </p:nvSpPr>
        <p:spPr>
          <a:xfrm>
            <a:off x="139700" y="52388"/>
            <a:ext cx="446088" cy="246062"/>
          </a:xfrm>
        </p:spPr>
        <p:txBody>
          <a:bodyPr/>
          <a:lstStyle/>
          <a:p>
            <a:pPr>
              <a:defRPr/>
            </a:pPr>
            <a:fld id="{E81C94F9-FF8A-400C-A885-098E4301B3DF}" type="slidenum">
              <a:rPr lang="fr-FR"/>
              <a:pPr>
                <a:defRPr/>
              </a:pPr>
              <a:t>100</a:t>
            </a:fld>
            <a:endParaRPr lang="fr-FR"/>
          </a:p>
        </p:txBody>
      </p:sp>
      <p:sp>
        <p:nvSpPr>
          <p:cNvPr id="95236" name="ZoneTexte 4">
            <a:extLst>
              <a:ext uri="{FF2B5EF4-FFF2-40B4-BE49-F238E27FC236}">
                <a16:creationId xmlns:a16="http://schemas.microsoft.com/office/drawing/2014/main" id="{406DAFA2-30F1-4C55-A61B-1DBE971318AD}"/>
              </a:ext>
            </a:extLst>
          </p:cNvPr>
          <p:cNvSpPr txBox="1">
            <a:spLocks noChangeArrowheads="1"/>
          </p:cNvSpPr>
          <p:nvPr/>
        </p:nvSpPr>
        <p:spPr bwMode="auto">
          <a:xfrm>
            <a:off x="3890963" y="42863"/>
            <a:ext cx="40417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5237" name="ZoneTexte 5">
            <a:extLst>
              <a:ext uri="{FF2B5EF4-FFF2-40B4-BE49-F238E27FC236}">
                <a16:creationId xmlns:a16="http://schemas.microsoft.com/office/drawing/2014/main" id="{F885F638-A27D-4640-8523-0DFA76306F60}"/>
              </a:ext>
            </a:extLst>
          </p:cNvPr>
          <p:cNvSpPr txBox="1">
            <a:spLocks noChangeArrowheads="1"/>
          </p:cNvSpPr>
          <p:nvPr/>
        </p:nvSpPr>
        <p:spPr bwMode="auto">
          <a:xfrm>
            <a:off x="292100" y="712788"/>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95238" name="Image 6">
            <a:extLst>
              <a:ext uri="{FF2B5EF4-FFF2-40B4-BE49-F238E27FC236}">
                <a16:creationId xmlns:a16="http://schemas.microsoft.com/office/drawing/2014/main" id="{F0314631-F0E0-454F-B055-87652C791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53988"/>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Image 7">
            <a:extLst>
              <a:ext uri="{FF2B5EF4-FFF2-40B4-BE49-F238E27FC236}">
                <a16:creationId xmlns:a16="http://schemas.microsoft.com/office/drawing/2014/main" id="{77DF1B73-9194-4A12-93C5-07B0C0966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038" y="14287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ZoneTexte 23">
            <a:extLst>
              <a:ext uri="{FF2B5EF4-FFF2-40B4-BE49-F238E27FC236}">
                <a16:creationId xmlns:a16="http://schemas.microsoft.com/office/drawing/2014/main" id="{1D5A0DEB-ED9B-4C21-9E1E-6E82BB6CB258}"/>
              </a:ext>
            </a:extLst>
          </p:cNvPr>
          <p:cNvSpPr txBox="1">
            <a:spLocks noChangeArrowheads="1"/>
          </p:cNvSpPr>
          <p:nvPr/>
        </p:nvSpPr>
        <p:spPr bwMode="auto">
          <a:xfrm>
            <a:off x="255588" y="1508125"/>
            <a:ext cx="117919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i="1" dirty="0" err="1">
                <a:cs typeface="Arial" panose="020B0604020202020204" pitchFamily="34" charset="0"/>
              </a:rPr>
              <a:t>Tinyao</a:t>
            </a:r>
            <a:r>
              <a:rPr lang="fr-FR" altLang="fr-FR" dirty="0">
                <a:cs typeface="Arial" panose="020B0604020202020204" pitchFamily="34" charset="0"/>
              </a:rPr>
              <a:t> en </a:t>
            </a:r>
            <a:r>
              <a:rPr lang="fr-FR" altLang="fr-FR" dirty="0">
                <a:cs typeface="Arial" panose="020B0604020202020204" pitchFamily="34" charset="0"/>
                <a:hlinkClick r:id="rId3" tooltip="Babungo (langue)"/>
              </a:rPr>
              <a:t>babungo</a:t>
            </a:r>
            <a:r>
              <a:rPr lang="fr-FR" altLang="fr-FR" baseline="30000" dirty="0">
                <a:cs typeface="Arial" panose="020B0604020202020204" pitchFamily="34" charset="0"/>
                <a:hlinkClick r:id="rId4"/>
              </a:rPr>
              <a:t>2</a:t>
            </a:r>
            <a:r>
              <a:rPr lang="fr-FR" altLang="fr-FR" dirty="0">
                <a:cs typeface="Arial" panose="020B0604020202020204" pitchFamily="34" charset="0"/>
              </a:rPr>
              <a:t>, c’est un </a:t>
            </a:r>
            <a:r>
              <a:rPr lang="fr-FR" altLang="fr-FR" b="1" i="1" dirty="0">
                <a:solidFill>
                  <a:srgbClr val="008000"/>
                </a:solidFill>
                <a:cs typeface="Arial" panose="020B0604020202020204" pitchFamily="34" charset="0"/>
              </a:rPr>
              <a:t>arbre épineux </a:t>
            </a:r>
            <a:r>
              <a:rPr lang="fr-FR" altLang="fr-FR" dirty="0">
                <a:cs typeface="Arial" panose="020B0604020202020204" pitchFamily="34" charset="0"/>
              </a:rPr>
              <a:t>originaire de l’</a:t>
            </a:r>
            <a:r>
              <a:rPr lang="fr-FR" altLang="fr-FR" dirty="0">
                <a:cs typeface="Arial" panose="020B0604020202020204" pitchFamily="34" charset="0"/>
                <a:hlinkClick r:id="rId5" tooltip="Afrique de l'Ouest"/>
              </a:rPr>
              <a:t>Afrique de l'Ouest</a:t>
            </a:r>
            <a:r>
              <a:rPr lang="fr-FR" altLang="fr-FR" dirty="0">
                <a:cs typeface="Arial" panose="020B0604020202020204" pitchFamily="34" charset="0"/>
              </a:rPr>
              <a:t> et du </a:t>
            </a:r>
            <a:r>
              <a:rPr lang="fr-FR" altLang="fr-FR" dirty="0">
                <a:cs typeface="Arial" panose="020B0604020202020204" pitchFamily="34" charset="0"/>
                <a:hlinkClick r:id="rId6" tooltip="Soudan"/>
              </a:rPr>
              <a:t>Soudan</a:t>
            </a:r>
            <a:r>
              <a:rPr lang="fr-FR" altLang="fr-FR" baseline="30000" dirty="0">
                <a:cs typeface="Arial" panose="020B0604020202020204" pitchFamily="34" charset="0"/>
                <a:hlinkClick r:id="rId7"/>
              </a:rPr>
              <a:t>4</a:t>
            </a:r>
            <a:r>
              <a:rPr lang="fr-FR" altLang="fr-FR" dirty="0">
                <a:cs typeface="Arial" panose="020B0604020202020204" pitchFamily="34" charset="0"/>
              </a:rPr>
              <a:t>, qu'on retrouve au </a:t>
            </a:r>
            <a:r>
              <a:rPr lang="fr-FR" altLang="fr-FR" dirty="0">
                <a:cs typeface="Arial" panose="020B0604020202020204" pitchFamily="34" charset="0"/>
                <a:hlinkClick r:id="rId8" tooltip="Cameroun"/>
              </a:rPr>
              <a:t>Cameroun</a:t>
            </a:r>
            <a:r>
              <a:rPr lang="fr-FR" altLang="fr-FR" dirty="0">
                <a:cs typeface="Arial" panose="020B0604020202020204" pitchFamily="34" charset="0"/>
              </a:rPr>
              <a:t>, au </a:t>
            </a:r>
            <a:r>
              <a:rPr lang="fr-FR" altLang="fr-FR" dirty="0">
                <a:cs typeface="Arial" panose="020B0604020202020204" pitchFamily="34" charset="0"/>
                <a:hlinkClick r:id="rId9" tooltip="Tchad"/>
              </a:rPr>
              <a:t>Tchad</a:t>
            </a:r>
            <a:r>
              <a:rPr lang="fr-FR" altLang="fr-FR" dirty="0">
                <a:cs typeface="Arial" panose="020B0604020202020204" pitchFamily="34" charset="0"/>
              </a:rPr>
              <a:t>, ainsi que dans plusieurs régions de l'</a:t>
            </a:r>
            <a:r>
              <a:rPr lang="fr-FR" altLang="fr-FR" dirty="0">
                <a:cs typeface="Arial" panose="020B0604020202020204" pitchFamily="34" charset="0"/>
                <a:hlinkClick r:id="rId5" tooltip="Afrique de l'Ouest"/>
              </a:rPr>
              <a:t>Afrique de l'Ouest</a:t>
            </a:r>
            <a:r>
              <a:rPr lang="fr-FR" altLang="fr-FR" dirty="0">
                <a:cs typeface="Arial" panose="020B0604020202020204" pitchFamily="34" charset="0"/>
              </a:rPr>
              <a:t> tropicale. L’arbre peut atteindre </a:t>
            </a:r>
            <a:r>
              <a:rPr lang="fr-FR" altLang="fr-FR" b="1" dirty="0">
                <a:cs typeface="Arial" panose="020B0604020202020204" pitchFamily="34" charset="0"/>
              </a:rPr>
              <a:t>6 à 15 </a:t>
            </a:r>
            <a:r>
              <a:rPr lang="fr-FR" altLang="fr-FR" dirty="0">
                <a:cs typeface="Arial" panose="020B0604020202020204" pitchFamily="34" charset="0"/>
              </a:rPr>
              <a:t>mètres de haut. Il présente une cime irrégulière. </a:t>
            </a:r>
            <a:r>
              <a:rPr lang="fr-FR" altLang="fr-FR" dirty="0">
                <a:solidFill>
                  <a:srgbClr val="222222"/>
                </a:solidFill>
                <a:cs typeface="Arial" panose="020B0604020202020204" pitchFamily="34" charset="0"/>
              </a:rPr>
              <a:t>L'écorce est rugueuse et de couleur beige, les rameaux et les branches présentent des épines courbées, mesurant jusqu’à 1 cm de long. Les feuilles de 12-30 cm sont </a:t>
            </a:r>
            <a:r>
              <a:rPr lang="fr-FR" altLang="fr-FR" dirty="0">
                <a:solidFill>
                  <a:srgbClr val="0B0080"/>
                </a:solidFill>
                <a:cs typeface="Arial" panose="020B0604020202020204" pitchFamily="34" charset="0"/>
                <a:hlinkClick r:id="rId10" tooltip="Alterne"/>
              </a:rPr>
              <a:t>alternes</a:t>
            </a:r>
            <a:r>
              <a:rPr lang="fr-FR" altLang="fr-FR" dirty="0">
                <a:solidFill>
                  <a:srgbClr val="222222"/>
                </a:solidFill>
                <a:cs typeface="Arial" panose="020B0604020202020204" pitchFamily="34" charset="0"/>
              </a:rPr>
              <a:t> et trifoliolées. Les fleurs asymétriques de 3-4 cm de long, qui apparaissent principalement au début de la saison sèche, sont de couleur rouge vif. L’arbre produit des gousses incurvées faisant 7-18 cm de long, de couleur kaki à maturité. Ces gousses contiennent des graines au nombre de 5 à 9, de couleur rouge vif, d'aspect lisse et luisant, faisant 6-7 mm de long. </a:t>
            </a:r>
            <a:r>
              <a:rPr lang="fr-FR" altLang="fr-FR" dirty="0">
                <a:solidFill>
                  <a:srgbClr val="008000"/>
                </a:solidFill>
              </a:rPr>
              <a:t>Les écorces, les feuilles et les graines ont des propriétés relaxantes, anesthésiantes, et paralysantes. Les arbres peuvent être </a:t>
            </a:r>
            <a:r>
              <a:rPr lang="fr-FR" altLang="fr-FR" b="1" i="1" dirty="0">
                <a:solidFill>
                  <a:srgbClr val="008000"/>
                </a:solidFill>
              </a:rPr>
              <a:t>plantés en haie vive, en palissade et pour l’ornementation</a:t>
            </a:r>
            <a:r>
              <a:rPr lang="fr-FR" altLang="fr-FR" dirty="0">
                <a:solidFill>
                  <a:srgbClr val="008000"/>
                </a:solidFill>
              </a:rPr>
              <a:t>. Les feuilles et les fruits peuvent être consommés par le bétail, et l’écorce utilisée comme diurétique pour les chevaux. </a:t>
            </a:r>
            <a:r>
              <a:rPr lang="fr-FR" altLang="fr-FR" sz="1200" dirty="0"/>
              <a:t>Le bois - peu durable - peut servir à la composition de planches et manches de couteaux, ou comme bûchettes pour le feu. Les graines peuvent être utilisées pour la création de colliers et colifichets. Les arbres poussent sur des sols frais à humides et préfèrent une exposition ensoleillée. Le substrat doit être limono-sableux. Ils supportent des températures jusqu'á -7°C </a:t>
            </a:r>
            <a:r>
              <a:rPr lang="fr-FR" altLang="fr-FR" sz="1200" dirty="0">
                <a:hlinkClick r:id="rId11" tooltip="Zones de rusticité USDA (page inexistante)"/>
              </a:rPr>
              <a:t>(USDA zone 9)</a:t>
            </a:r>
            <a:r>
              <a:rPr lang="fr-FR" altLang="fr-FR" sz="1200" dirty="0"/>
              <a:t>. </a:t>
            </a:r>
            <a:r>
              <a:rPr lang="fr-FR" altLang="fr-FR" sz="1200" dirty="0">
                <a:cs typeface="Arial" panose="020B0604020202020204" pitchFamily="34" charset="0"/>
              </a:rPr>
              <a:t>Sources : a) </a:t>
            </a:r>
            <a:r>
              <a:rPr lang="fr-FR" altLang="fr-FR" sz="1200" dirty="0">
                <a:cs typeface="Arial" panose="020B0604020202020204" pitchFamily="34" charset="0"/>
                <a:hlinkClick r:id="rId12"/>
              </a:rPr>
              <a:t>https://fr.wikipedia.org/wiki/Erythrina_senegalensis</a:t>
            </a:r>
            <a:r>
              <a:rPr lang="fr-FR" altLang="fr-FR" sz="1200" dirty="0">
                <a:cs typeface="Arial" panose="020B0604020202020204" pitchFamily="34" charset="0"/>
              </a:rPr>
              <a:t>, b) </a:t>
            </a:r>
            <a:r>
              <a:rPr lang="fr-FR" altLang="fr-FR" sz="1200" dirty="0">
                <a:cs typeface="Arial" panose="020B0604020202020204" pitchFamily="34" charset="0"/>
                <a:hlinkClick r:id="rId13"/>
              </a:rPr>
              <a:t>www.iucnredlist.org/details/19892718/0</a:t>
            </a:r>
            <a:r>
              <a:rPr lang="fr-FR" altLang="fr-FR" sz="1200" dirty="0">
                <a:cs typeface="Arial" panose="020B0604020202020204" pitchFamily="34" charset="0"/>
              </a:rPr>
              <a:t>, </a:t>
            </a:r>
          </a:p>
          <a:p>
            <a:pPr eaLnBrk="1" hangingPunct="1"/>
            <a:r>
              <a:rPr lang="fr-FR" altLang="fr-FR" sz="1200" dirty="0">
                <a:cs typeface="Arial" panose="020B0604020202020204" pitchFamily="34" charset="0"/>
              </a:rPr>
              <a:t>c) </a:t>
            </a:r>
            <a:r>
              <a:rPr lang="fr-FR" altLang="fr-FR" sz="1200" dirty="0">
                <a:cs typeface="Arial" panose="020B0604020202020204" pitchFamily="34" charset="0"/>
                <a:hlinkClick r:id="rId14"/>
              </a:rPr>
              <a:t>http://tropical.theferns.info/viewtropical.php?id=Erythrina+senegalensis</a:t>
            </a:r>
            <a:r>
              <a:rPr lang="fr-FR" altLang="fr-FR" sz="1200" dirty="0">
                <a:cs typeface="Arial" panose="020B0604020202020204" pitchFamily="34" charset="0"/>
              </a:rPr>
              <a:t> d) </a:t>
            </a:r>
            <a:r>
              <a:rPr lang="fr-FR" altLang="fr-FR" sz="1200" dirty="0">
                <a:cs typeface="Arial" panose="020B0604020202020204" pitchFamily="34" charset="0"/>
                <a:hlinkClick r:id="rId15"/>
              </a:rPr>
              <a:t>http://powo.science.kew.org/taxon/urn:lsid:ipni.org:names:494578-1</a:t>
            </a:r>
            <a:endParaRPr lang="fr-FR" altLang="fr-FR" sz="1200" dirty="0">
              <a:cs typeface="Arial" panose="020B0604020202020204" pitchFamily="34" charset="0"/>
            </a:endParaRPr>
          </a:p>
        </p:txBody>
      </p:sp>
      <p:pic>
        <p:nvPicPr>
          <p:cNvPr id="95241" name="Image 24" descr="Une image contenant herbe, plante, extérieur&#10;&#10;Description générée avec un niveau de confiance très élevé">
            <a:extLst>
              <a:ext uri="{FF2B5EF4-FFF2-40B4-BE49-F238E27FC236}">
                <a16:creationId xmlns:a16="http://schemas.microsoft.com/office/drawing/2014/main" id="{9CC058FA-07CE-4BF2-9336-15A399793E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36863" y="4930775"/>
            <a:ext cx="17145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Image 25" descr="Une image contenant extérieur, arbre, plante&#10;&#10;Description générée avec un niveau de confiance très élevé">
            <a:extLst>
              <a:ext uri="{FF2B5EF4-FFF2-40B4-BE49-F238E27FC236}">
                <a16:creationId xmlns:a16="http://schemas.microsoft.com/office/drawing/2014/main" id="{78732A82-9049-4530-887D-E201C6E5420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07675" y="4510088"/>
            <a:ext cx="15589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Image 26" descr="Une image contenant arbre, extérieur&#10;&#10;Description générée avec un niveau de confiance très élevé">
            <a:extLst>
              <a:ext uri="{FF2B5EF4-FFF2-40B4-BE49-F238E27FC236}">
                <a16:creationId xmlns:a16="http://schemas.microsoft.com/office/drawing/2014/main" id="{A2308E5A-1A24-400B-92DE-7E267CA57D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76913" y="4930775"/>
            <a:ext cx="24384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Image 27" descr="Une image contenant plante, fleur, arbre, herbe&#10;&#10;Description générée avec un niveau de confiance très élevé">
            <a:extLst>
              <a:ext uri="{FF2B5EF4-FFF2-40B4-BE49-F238E27FC236}">
                <a16:creationId xmlns:a16="http://schemas.microsoft.com/office/drawing/2014/main" id="{9EA57886-5AF7-4EAF-B52F-703A31EA378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56588" y="4873625"/>
            <a:ext cx="2217737"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Image 28" descr="Une image contenant ciel, arbre, extérieur, herbe&#10;&#10;Description générée avec un niveau de confiance très élevé">
            <a:extLst>
              <a:ext uri="{FF2B5EF4-FFF2-40B4-BE49-F238E27FC236}">
                <a16:creationId xmlns:a16="http://schemas.microsoft.com/office/drawing/2014/main" id="{6BF5F4FE-777D-4F3B-83CF-9BBCB28B0EC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9875" y="48736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6" name="Rectangle 8">
            <a:extLst>
              <a:ext uri="{FF2B5EF4-FFF2-40B4-BE49-F238E27FC236}">
                <a16:creationId xmlns:a16="http://schemas.microsoft.com/office/drawing/2014/main" id="{75AA52B9-02F0-4626-B3E0-97AE9F382D25}"/>
              </a:ext>
            </a:extLst>
          </p:cNvPr>
          <p:cNvSpPr>
            <a:spLocks noChangeArrowheads="1"/>
          </p:cNvSpPr>
          <p:nvPr/>
        </p:nvSpPr>
        <p:spPr bwMode="auto">
          <a:xfrm>
            <a:off x="255588" y="1138238"/>
            <a:ext cx="9396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Erythrine du Sénégal, arbre corail du Sénégal </a:t>
            </a:r>
            <a:r>
              <a:rPr lang="fr-FR" altLang="fr-FR" sz="1800" dirty="0">
                <a:solidFill>
                  <a:srgbClr val="008000"/>
                </a:solidFill>
              </a:rPr>
              <a:t>(</a:t>
            </a:r>
            <a:r>
              <a:rPr lang="fr-FR" altLang="fr-FR" sz="1800" i="1" dirty="0" err="1">
                <a:solidFill>
                  <a:srgbClr val="008000"/>
                </a:solidFill>
              </a:rPr>
              <a:t>Erythrina</a:t>
            </a:r>
            <a:r>
              <a:rPr lang="fr-FR" altLang="fr-FR" sz="1800" i="1" dirty="0">
                <a:solidFill>
                  <a:srgbClr val="008000"/>
                </a:solidFill>
              </a:rPr>
              <a:t> senegalensis</a:t>
            </a:r>
            <a:r>
              <a:rPr lang="fr-FR" altLang="fr-FR" sz="1800" dirty="0">
                <a:solidFill>
                  <a:srgbClr val="008000"/>
                </a:solidFill>
              </a:rPr>
              <a:t>) (famille des </a:t>
            </a:r>
            <a:r>
              <a:rPr lang="fr-FR" altLang="fr-FR" sz="1800" i="1" u="sng" dirty="0" err="1">
                <a:hlinkClick r:id="rId21"/>
              </a:rPr>
              <a:t>Fabaceae</a:t>
            </a:r>
            <a:r>
              <a:rPr lang="fr-FR" altLang="fr-FR" sz="1800" dirty="0">
                <a:solidFill>
                  <a:srgbClr val="008000"/>
                </a:solidFill>
              </a:rPr>
              <a:t>)</a:t>
            </a:r>
          </a:p>
        </p:txBody>
      </p:sp>
      <p:sp>
        <p:nvSpPr>
          <p:cNvPr id="95247" name="Rectangle 15">
            <a:extLst>
              <a:ext uri="{FF2B5EF4-FFF2-40B4-BE49-F238E27FC236}">
                <a16:creationId xmlns:a16="http://schemas.microsoft.com/office/drawing/2014/main" id="{D7D1740E-D584-4B88-986C-C611EB0BC876}"/>
              </a:ext>
            </a:extLst>
          </p:cNvPr>
          <p:cNvSpPr>
            <a:spLocks noChangeArrowheads="1"/>
          </p:cNvSpPr>
          <p:nvPr/>
        </p:nvSpPr>
        <p:spPr bwMode="auto">
          <a:xfrm>
            <a:off x="8497888" y="-19050"/>
            <a:ext cx="503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rPr>
              <a:t>U</a:t>
            </a:r>
          </a:p>
        </p:txBody>
      </p:sp>
      <p:pic>
        <p:nvPicPr>
          <p:cNvPr id="95248" name="Picture 3" descr="fourrage2_ss">
            <a:extLst>
              <a:ext uri="{FF2B5EF4-FFF2-40B4-BE49-F238E27FC236}">
                <a16:creationId xmlns:a16="http://schemas.microsoft.com/office/drawing/2014/main" id="{17A02BE6-1646-49AC-BF8E-3C81C875EB6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70850" y="92075"/>
            <a:ext cx="4270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9" name="Rectangle 32">
            <a:extLst>
              <a:ext uri="{FF2B5EF4-FFF2-40B4-BE49-F238E27FC236}">
                <a16:creationId xmlns:a16="http://schemas.microsoft.com/office/drawing/2014/main" id="{1D8FA41C-16C4-461C-B4B5-4750BA39BCDF}"/>
              </a:ext>
            </a:extLst>
          </p:cNvPr>
          <p:cNvSpPr>
            <a:spLocks noChangeArrowheads="1"/>
          </p:cNvSpPr>
          <p:nvPr/>
        </p:nvSpPr>
        <p:spPr bwMode="auto">
          <a:xfrm>
            <a:off x="9572625" y="1238250"/>
            <a:ext cx="2554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C00000"/>
                </a:solidFill>
                <a:latin typeface="Arial" panose="020B0604020202020204" pitchFamily="34" charset="0"/>
              </a:rPr>
              <a:t>Etat UICN Préoccupation minimale</a:t>
            </a:r>
            <a:endParaRPr lang="fr-FR" altLang="fr-FR" sz="1200" dirty="0">
              <a:solidFill>
                <a:srgbClr val="C00000"/>
              </a:solidFill>
            </a:endParaRPr>
          </a:p>
        </p:txBody>
      </p:sp>
      <p:pic>
        <p:nvPicPr>
          <p:cNvPr id="95250" name="Image 33" descr="Une image contenant fleur, plante, castilleja, arbre&#10;&#10;Description générée avec un niveau de confiance très élevé">
            <a:extLst>
              <a:ext uri="{FF2B5EF4-FFF2-40B4-BE49-F238E27FC236}">
                <a16:creationId xmlns:a16="http://schemas.microsoft.com/office/drawing/2014/main" id="{D04B2CE5-9B58-46FA-BB45-B5F45728966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59875" y="19050"/>
            <a:ext cx="11430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1" name="Image 34" descr="Une image contenant arbre, fleur, plante, extérieur&#10;&#10;Description générée avec un niveau de confiance très élevé">
            <a:extLst>
              <a:ext uri="{FF2B5EF4-FFF2-40B4-BE49-F238E27FC236}">
                <a16:creationId xmlns:a16="http://schemas.microsoft.com/office/drawing/2014/main" id="{31FB0033-E465-4E3E-8E14-203ABEAC26B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466388" y="30163"/>
            <a:ext cx="158115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2" name="Image 14" descr="logo aride_s.jpg">
            <a:extLst>
              <a:ext uri="{FF2B5EF4-FFF2-40B4-BE49-F238E27FC236}">
                <a16:creationId xmlns:a16="http://schemas.microsoft.com/office/drawing/2014/main" id="{8AC1D663-9467-4FA2-8DA1-90ED5BA8B17E}"/>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2676525" y="3016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3" name="Picture 2" descr="medicament2_s">
            <a:extLst>
              <a:ext uri="{FF2B5EF4-FFF2-40B4-BE49-F238E27FC236}">
                <a16:creationId xmlns:a16="http://schemas.microsoft.com/office/drawing/2014/main" id="{BD81B24F-97E9-4C35-86FF-FB52EFF23A3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62313" y="873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C639710-4F8F-43ED-A13C-D4E8AB70187C}"/>
              </a:ext>
            </a:extLst>
          </p:cNvPr>
          <p:cNvSpPr>
            <a:spLocks noGrp="1"/>
          </p:cNvSpPr>
          <p:nvPr>
            <p:ph type="ftr" sz="quarter" idx="11"/>
          </p:nvPr>
        </p:nvSpPr>
        <p:spPr>
          <a:xfrm>
            <a:off x="4254500" y="6538913"/>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944D1F29-F202-4BEB-A9E0-9F0F8271B695}"/>
              </a:ext>
            </a:extLst>
          </p:cNvPr>
          <p:cNvSpPr>
            <a:spLocks noGrp="1"/>
          </p:cNvSpPr>
          <p:nvPr>
            <p:ph type="sldNum" sz="quarter" idx="12"/>
          </p:nvPr>
        </p:nvSpPr>
        <p:spPr>
          <a:xfrm>
            <a:off x="165100" y="88900"/>
            <a:ext cx="404813" cy="255588"/>
          </a:xfrm>
        </p:spPr>
        <p:txBody>
          <a:bodyPr/>
          <a:lstStyle/>
          <a:p>
            <a:pPr>
              <a:defRPr/>
            </a:pPr>
            <a:fld id="{AC22AB84-87A4-408B-A720-84E9286AF81F}" type="slidenum">
              <a:rPr lang="fr-FR"/>
              <a:pPr>
                <a:defRPr/>
              </a:pPr>
              <a:t>101</a:t>
            </a:fld>
            <a:endParaRPr lang="fr-FR"/>
          </a:p>
        </p:txBody>
      </p:sp>
      <p:sp>
        <p:nvSpPr>
          <p:cNvPr id="96260" name="Rectangle 3">
            <a:extLst>
              <a:ext uri="{FF2B5EF4-FFF2-40B4-BE49-F238E27FC236}">
                <a16:creationId xmlns:a16="http://schemas.microsoft.com/office/drawing/2014/main" id="{BCA56138-E7D8-4A81-895B-012EEF4F0B4C}"/>
              </a:ext>
            </a:extLst>
          </p:cNvPr>
          <p:cNvSpPr>
            <a:spLocks noChangeArrowheads="1"/>
          </p:cNvSpPr>
          <p:nvPr/>
        </p:nvSpPr>
        <p:spPr bwMode="auto">
          <a:xfrm>
            <a:off x="165100" y="901700"/>
            <a:ext cx="6203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Pourghère</a:t>
            </a:r>
            <a:r>
              <a:rPr lang="fr-FR" altLang="fr-FR" b="1" i="1" dirty="0">
                <a:solidFill>
                  <a:srgbClr val="008000"/>
                </a:solidFill>
              </a:rPr>
              <a:t> </a:t>
            </a:r>
            <a:r>
              <a:rPr lang="fr-FR" altLang="fr-FR" b="1" dirty="0">
                <a:solidFill>
                  <a:srgbClr val="008000"/>
                </a:solidFill>
              </a:rPr>
              <a:t>(</a:t>
            </a:r>
            <a:r>
              <a:rPr lang="fr-FR" altLang="fr-FR" b="1" i="1" dirty="0">
                <a:solidFill>
                  <a:srgbClr val="008000"/>
                </a:solidFill>
              </a:rPr>
              <a:t>Jatropha </a:t>
            </a:r>
            <a:r>
              <a:rPr lang="fr-FR" altLang="fr-FR" b="1" i="1" dirty="0" err="1">
                <a:solidFill>
                  <a:srgbClr val="008000"/>
                </a:solidFill>
              </a:rPr>
              <a:t>curcas</a:t>
            </a:r>
            <a:r>
              <a:rPr lang="fr-FR" altLang="fr-FR" b="1" dirty="0">
                <a:solidFill>
                  <a:srgbClr val="008000"/>
                </a:solidFill>
              </a:rPr>
              <a:t>) (famille des</a:t>
            </a:r>
            <a:r>
              <a:rPr lang="fr-FR" altLang="fr-FR" dirty="0"/>
              <a:t> </a:t>
            </a:r>
            <a:r>
              <a:rPr lang="fr-FR" altLang="fr-FR" i="1" u="sng" dirty="0" err="1">
                <a:hlinkClick r:id="rId2"/>
              </a:rPr>
              <a:t>Euphorbiaceae</a:t>
            </a:r>
            <a:r>
              <a:rPr lang="fr-FR" altLang="fr-FR" b="1" dirty="0">
                <a:solidFill>
                  <a:srgbClr val="008000"/>
                </a:solidFill>
              </a:rPr>
              <a:t>)</a:t>
            </a:r>
            <a:r>
              <a:rPr lang="fr-FR" altLang="fr-FR" b="1" i="1" dirty="0">
                <a:solidFill>
                  <a:srgbClr val="008000"/>
                </a:solidFill>
              </a:rPr>
              <a:t> </a:t>
            </a:r>
            <a:endParaRPr lang="fr-FR" altLang="fr-FR" b="1" dirty="0">
              <a:solidFill>
                <a:srgbClr val="008000"/>
              </a:solidFill>
            </a:endParaRPr>
          </a:p>
        </p:txBody>
      </p:sp>
      <p:sp>
        <p:nvSpPr>
          <p:cNvPr id="96261" name="ZoneTexte 4">
            <a:extLst>
              <a:ext uri="{FF2B5EF4-FFF2-40B4-BE49-F238E27FC236}">
                <a16:creationId xmlns:a16="http://schemas.microsoft.com/office/drawing/2014/main" id="{3F8F71B0-39AA-4D06-BC0F-C977F0CC9245}"/>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6262" name="ZoneTexte 5">
            <a:extLst>
              <a:ext uri="{FF2B5EF4-FFF2-40B4-BE49-F238E27FC236}">
                <a16:creationId xmlns:a16="http://schemas.microsoft.com/office/drawing/2014/main" id="{7B8BEB4A-B264-4F08-B60D-9AE896459CD3}"/>
              </a:ext>
            </a:extLst>
          </p:cNvPr>
          <p:cNvSpPr txBox="1">
            <a:spLocks noChangeArrowheads="1"/>
          </p:cNvSpPr>
          <p:nvPr/>
        </p:nvSpPr>
        <p:spPr bwMode="auto">
          <a:xfrm>
            <a:off x="139700" y="5318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96263" name="Image 6">
            <a:extLst>
              <a:ext uri="{FF2B5EF4-FFF2-40B4-BE49-F238E27FC236}">
                <a16:creationId xmlns:a16="http://schemas.microsoft.com/office/drawing/2014/main" id="{D4D2174A-FFB0-4248-8A44-937054916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Image 7">
            <a:extLst>
              <a:ext uri="{FF2B5EF4-FFF2-40B4-BE49-F238E27FC236}">
                <a16:creationId xmlns:a16="http://schemas.microsoft.com/office/drawing/2014/main" id="{17C2B6DD-5F3E-4558-8A46-0C67A8A23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Image 8">
            <a:extLst>
              <a:ext uri="{FF2B5EF4-FFF2-40B4-BE49-F238E27FC236}">
                <a16:creationId xmlns:a16="http://schemas.microsoft.com/office/drawing/2014/main" id="{5CC50DE7-512A-4EEA-AC24-EB3B0980D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6" name="Picture 2" descr="toxic-2ss">
            <a:extLst>
              <a:ext uri="{FF2B5EF4-FFF2-40B4-BE49-F238E27FC236}">
                <a16:creationId xmlns:a16="http://schemas.microsoft.com/office/drawing/2014/main" id="{43AA3F6E-D91F-4386-97EA-6725E045A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6038" y="165100"/>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7" name="ZoneTexte 10">
            <a:extLst>
              <a:ext uri="{FF2B5EF4-FFF2-40B4-BE49-F238E27FC236}">
                <a16:creationId xmlns:a16="http://schemas.microsoft.com/office/drawing/2014/main" id="{4AEBA58A-734C-4D0D-BAD3-4656CAF9C741}"/>
              </a:ext>
            </a:extLst>
          </p:cNvPr>
          <p:cNvSpPr txBox="1">
            <a:spLocks noChangeArrowheads="1"/>
          </p:cNvSpPr>
          <p:nvPr/>
        </p:nvSpPr>
        <p:spPr bwMode="auto">
          <a:xfrm>
            <a:off x="139700" y="1271588"/>
            <a:ext cx="1186656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Bien qu'étant </a:t>
            </a:r>
            <a:r>
              <a:rPr lang="fr-FR" altLang="fr-FR" b="1" dirty="0">
                <a:solidFill>
                  <a:srgbClr val="FF0000"/>
                </a:solidFill>
              </a:rPr>
              <a:t>toxique</a:t>
            </a:r>
            <a:r>
              <a:rPr lang="fr-FR" altLang="fr-FR" dirty="0"/>
              <a:t>, cet arbuste et </a:t>
            </a:r>
            <a:r>
              <a:rPr lang="fr-FR" altLang="fr-FR" dirty="0">
                <a:hlinkClick r:id="rId5" tooltip="Plante succulente"/>
              </a:rPr>
              <a:t>plante succulente</a:t>
            </a:r>
            <a:r>
              <a:rPr lang="fr-FR" altLang="fr-FR" dirty="0"/>
              <a:t>, poussant en </a:t>
            </a:r>
            <a:r>
              <a:rPr lang="fr-FR" altLang="fr-FR" dirty="0">
                <a:hlinkClick r:id="rId6" tooltip="Climat tropical"/>
              </a:rPr>
              <a:t>climat tropical</a:t>
            </a:r>
            <a:r>
              <a:rPr lang="fr-FR" altLang="fr-FR" dirty="0"/>
              <a:t> à </a:t>
            </a:r>
            <a:r>
              <a:rPr lang="fr-FR" altLang="fr-FR" dirty="0" err="1"/>
              <a:t>sub-tropical</a:t>
            </a:r>
            <a:r>
              <a:rPr lang="fr-FR" altLang="fr-FR" dirty="0"/>
              <a:t>, pouvant atteindre 8 m de hauteur, est cultivé notamment pour la production d'</a:t>
            </a:r>
            <a:r>
              <a:rPr lang="fr-FR" altLang="fr-FR" dirty="0">
                <a:hlinkClick r:id="rId7" tooltip="Huile de jatropha"/>
              </a:rPr>
              <a:t>huile</a:t>
            </a:r>
            <a:r>
              <a:rPr lang="fr-FR" altLang="fr-FR" dirty="0"/>
              <a:t> à usage principalement industriel. Ses fleurs sont de couleur rouge. Le fruit entier contient 25 % d'huile et les graines 37 %. La plante dégage une mauvaise odeur. Par ses racines fortes et profondes, ainsi que par son tronc à </a:t>
            </a:r>
            <a:r>
              <a:rPr lang="fr-FR" altLang="fr-FR" dirty="0" err="1">
                <a:hlinkClick r:id="rId8" tooltip="Caudex"/>
              </a:rPr>
              <a:t>caudex</a:t>
            </a:r>
            <a:r>
              <a:rPr lang="fr-FR" altLang="fr-FR" dirty="0"/>
              <a:t> qui constitue un réservoir d’eau, le </a:t>
            </a:r>
            <a:r>
              <a:rPr lang="fr-FR" altLang="fr-FR" b="1" dirty="0">
                <a:solidFill>
                  <a:srgbClr val="008000"/>
                </a:solidFill>
              </a:rPr>
              <a:t>jatropha est capable de résister à des périodes de </a:t>
            </a:r>
            <a:r>
              <a:rPr lang="fr-FR" altLang="fr-FR" b="1" dirty="0">
                <a:solidFill>
                  <a:srgbClr val="008000"/>
                </a:solidFill>
                <a:hlinkClick r:id="rId9" tooltip="Sécheresse"/>
              </a:rPr>
              <a:t>sécheresse</a:t>
            </a:r>
            <a:r>
              <a:rPr lang="fr-FR" altLang="fr-FR" b="1" dirty="0">
                <a:solidFill>
                  <a:srgbClr val="008000"/>
                </a:solidFill>
              </a:rPr>
              <a:t> prolongée</a:t>
            </a:r>
            <a:r>
              <a:rPr lang="fr-FR" altLang="fr-FR" dirty="0"/>
              <a:t>. </a:t>
            </a:r>
            <a:r>
              <a:rPr lang="fr-FR" altLang="fr-FR" b="1" dirty="0">
                <a:solidFill>
                  <a:srgbClr val="008000"/>
                </a:solidFill>
              </a:rPr>
              <a:t>Il ne nécessite aucun entretien particulier </a:t>
            </a:r>
            <a:r>
              <a:rPr lang="fr-FR" altLang="fr-FR" dirty="0"/>
              <a:t>mais, pour bien fructifier, a besoin d'au moins 400 à 600 mm de précipitations annuelles. La plante supporte mal des précipitations supérieures à 2 000 </a:t>
            </a:r>
            <a:r>
              <a:rPr lang="fr-FR" altLang="fr-FR" dirty="0" err="1"/>
              <a:t>mm.</a:t>
            </a:r>
            <a:r>
              <a:rPr lang="fr-FR" altLang="fr-FR" dirty="0"/>
              <a:t> Il faut 12 mois pour obtenir une plante adulte à partir de graines ou 9 mois à partir d'une bouture mais le pourghère atteint sa pleine productivité en 3 ou 4 ans selon la nature du sol et le climat. La plante vit plus de 50 ans. Elle peut commencer à produire au bout d’un an. </a:t>
            </a:r>
            <a:r>
              <a:rPr lang="fr-FR" altLang="fr-FR" b="1" dirty="0">
                <a:solidFill>
                  <a:srgbClr val="008000"/>
                </a:solidFill>
              </a:rPr>
              <a:t>Il s'adapte aux sols arides ou semi-arides impropres à la plupart des cultures vivrières</a:t>
            </a:r>
            <a:r>
              <a:rPr lang="fr-FR" altLang="fr-FR" dirty="0"/>
              <a:t>. Il a des qualités</a:t>
            </a:r>
          </a:p>
          <a:p>
            <a:pPr eaLnBrk="1" hangingPunct="1"/>
            <a:r>
              <a:rPr lang="fr-FR" altLang="fr-FR" dirty="0">
                <a:hlinkClick r:id="rId10" tooltip="Insecticide"/>
              </a:rPr>
              <a:t>insecticides</a:t>
            </a:r>
            <a:r>
              <a:rPr lang="fr-FR" altLang="fr-FR" dirty="0"/>
              <a:t> et </a:t>
            </a:r>
            <a:r>
              <a:rPr lang="fr-FR" altLang="fr-FR" dirty="0">
                <a:hlinkClick r:id="rId11" tooltip="Fongicide"/>
              </a:rPr>
              <a:t>fongicides</a:t>
            </a:r>
            <a:r>
              <a:rPr lang="fr-FR" altLang="fr-FR" dirty="0"/>
              <a:t>.</a:t>
            </a:r>
            <a:r>
              <a:rPr lang="fr-FR" altLang="fr-FR" sz="1200" dirty="0"/>
              <a:t> </a:t>
            </a:r>
            <a:r>
              <a:rPr lang="fr-FR" altLang="fr-FR" sz="1200" dirty="0">
                <a:solidFill>
                  <a:srgbClr val="222222"/>
                </a:solidFill>
                <a:cs typeface="Arial" panose="020B0604020202020204" pitchFamily="34" charset="0"/>
              </a:rPr>
              <a:t>Chaque arbre épineux adulte donne 10 à 20 fruits, entre 2 et 6 kg de graines par an généralement en deux fructifications selon le </a:t>
            </a:r>
            <a:r>
              <a:rPr lang="fr-FR" altLang="fr-FR" sz="1200" dirty="0">
                <a:solidFill>
                  <a:srgbClr val="0B0080"/>
                </a:solidFill>
                <a:cs typeface="Arial" panose="020B0604020202020204" pitchFamily="34" charset="0"/>
                <a:hlinkClick r:id="rId12" tooltip="Cultivar"/>
              </a:rPr>
              <a:t>cultivar</a:t>
            </a:r>
            <a:r>
              <a:rPr lang="fr-FR" altLang="fr-FR" sz="1200" dirty="0">
                <a:solidFill>
                  <a:srgbClr val="222222"/>
                </a:solidFill>
                <a:cs typeface="Arial" panose="020B0604020202020204" pitchFamily="34" charset="0"/>
              </a:rPr>
              <a:t> utilisé et la richesse du </a:t>
            </a:r>
            <a:r>
              <a:rPr lang="fr-FR" altLang="fr-FR" sz="1200" dirty="0">
                <a:solidFill>
                  <a:srgbClr val="0B0080"/>
                </a:solidFill>
                <a:cs typeface="Arial" panose="020B0604020202020204" pitchFamily="34" charset="0"/>
                <a:hlinkClick r:id="rId13" tooltip="Sol (pédologie)"/>
              </a:rPr>
              <a:t>sol</a:t>
            </a:r>
            <a:r>
              <a:rPr lang="fr-FR" altLang="fr-FR" sz="1200" dirty="0">
                <a:solidFill>
                  <a:srgbClr val="222222"/>
                </a:solidFill>
                <a:cs typeface="Arial" panose="020B0604020202020204" pitchFamily="34" charset="0"/>
              </a:rPr>
              <a:t>. 5 kilos de fruits donnent 1 litre de bio-carburant. </a:t>
            </a:r>
            <a:r>
              <a:rPr lang="fr-FR" altLang="fr-FR" sz="1200" dirty="0"/>
              <a:t>La multiplication du jatropha se fait par </a:t>
            </a:r>
            <a:r>
              <a:rPr lang="fr-FR" altLang="fr-FR" sz="1200" dirty="0">
                <a:hlinkClick r:id="rId14" tooltip="Semis (agriculture)"/>
              </a:rPr>
              <a:t>semis</a:t>
            </a:r>
            <a:r>
              <a:rPr lang="fr-FR" altLang="fr-FR" sz="1200" dirty="0"/>
              <a:t> ou par </a:t>
            </a:r>
            <a:r>
              <a:rPr lang="fr-FR" altLang="fr-FR" sz="1200" dirty="0">
                <a:hlinkClick r:id="rId15" tooltip="Bouture"/>
              </a:rPr>
              <a:t>bouture</a:t>
            </a:r>
            <a:r>
              <a:rPr lang="fr-FR" altLang="fr-FR" sz="1200" dirty="0"/>
              <a:t> qui donne de bons résultats. Ce dernier mode de multiplication a aussi l’avantage que la plante grandit plus rapidement et donne des fruits plus tôt. Le semis produit une racine pivotante plus adaptée aux besoins de la protection antiérosive. La plante démarre bien après un brulis. </a:t>
            </a:r>
            <a:r>
              <a:rPr lang="fr-FR" altLang="fr-FR" dirty="0"/>
              <a:t> </a:t>
            </a:r>
            <a:r>
              <a:rPr lang="fr-FR" altLang="fr-FR" sz="1200" dirty="0"/>
              <a:t>L'extrait de </a:t>
            </a:r>
            <a:r>
              <a:rPr lang="fr-FR" altLang="fr-FR" sz="1200" i="1" dirty="0"/>
              <a:t>Jatropha </a:t>
            </a:r>
            <a:r>
              <a:rPr lang="fr-FR" altLang="fr-FR" sz="1200" i="1" dirty="0" err="1"/>
              <a:t>curcas</a:t>
            </a:r>
            <a:r>
              <a:rPr lang="fr-FR" altLang="fr-FR" sz="1200" dirty="0"/>
              <a:t> serait un excellent </a:t>
            </a:r>
            <a:r>
              <a:rPr lang="fr-FR" altLang="fr-FR" sz="1200" dirty="0" err="1">
                <a:hlinkClick r:id="rId16" tooltip="Molluscide (page inexistante)"/>
              </a:rPr>
              <a:t>molluscide</a:t>
            </a:r>
            <a:r>
              <a:rPr lang="fr-FR" altLang="fr-FR" sz="1200" dirty="0"/>
              <a:t>. </a:t>
            </a:r>
            <a:r>
              <a:rPr lang="fr-FR" altLang="fr-FR" sz="1200" b="1" dirty="0" err="1"/>
              <a:t>Hardiness</a:t>
            </a:r>
            <a:r>
              <a:rPr lang="fr-FR" altLang="fr-FR" sz="1200" b="1" dirty="0"/>
              <a:t> Zones</a:t>
            </a:r>
            <a:r>
              <a:rPr lang="fr-FR" altLang="fr-FR" sz="1200" dirty="0"/>
              <a:t> 9-13. </a:t>
            </a:r>
            <a:r>
              <a:rPr lang="fr-FR" altLang="fr-FR" sz="1200" dirty="0">
                <a:solidFill>
                  <a:srgbClr val="222222"/>
                </a:solidFill>
                <a:cs typeface="Arial" panose="020B0604020202020204" pitchFamily="34" charset="0"/>
              </a:rPr>
              <a:t>Source : </a:t>
            </a:r>
            <a:r>
              <a:rPr lang="fr-FR" altLang="fr-FR" sz="1200" dirty="0">
                <a:solidFill>
                  <a:srgbClr val="222222"/>
                </a:solidFill>
                <a:cs typeface="Arial" panose="020B0604020202020204" pitchFamily="34" charset="0"/>
                <a:hlinkClick r:id="rId17"/>
              </a:rPr>
              <a:t>https://fr.wikipedia.org/wiki/Jatropha_curcas</a:t>
            </a:r>
            <a:r>
              <a:rPr lang="fr-FR" altLang="fr-FR" sz="1200" dirty="0">
                <a:solidFill>
                  <a:srgbClr val="222222"/>
                </a:solidFill>
                <a:cs typeface="Arial" panose="020B0604020202020204" pitchFamily="34" charset="0"/>
              </a:rPr>
              <a:t> </a:t>
            </a:r>
            <a:endParaRPr lang="fr-FR" altLang="fr-FR" dirty="0"/>
          </a:p>
        </p:txBody>
      </p:sp>
      <p:sp>
        <p:nvSpPr>
          <p:cNvPr id="96268" name="Rectangle 15">
            <a:extLst>
              <a:ext uri="{FF2B5EF4-FFF2-40B4-BE49-F238E27FC236}">
                <a16:creationId xmlns:a16="http://schemas.microsoft.com/office/drawing/2014/main" id="{93CE4D11-5BD8-4483-B976-2E35C0858463}"/>
              </a:ext>
            </a:extLst>
          </p:cNvPr>
          <p:cNvSpPr>
            <a:spLocks noChangeArrowheads="1"/>
          </p:cNvSpPr>
          <p:nvPr/>
        </p:nvSpPr>
        <p:spPr bwMode="auto">
          <a:xfrm>
            <a:off x="8345488" y="952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cs typeface="Arial" panose="020B0604020202020204" pitchFamily="34" charset="0"/>
              </a:rPr>
              <a:t>U</a:t>
            </a:r>
          </a:p>
        </p:txBody>
      </p:sp>
      <p:pic>
        <p:nvPicPr>
          <p:cNvPr id="96269" name="Image 13" descr="logo aride_s.jpg">
            <a:extLst>
              <a:ext uri="{FF2B5EF4-FFF2-40B4-BE49-F238E27FC236}">
                <a16:creationId xmlns:a16="http://schemas.microsoft.com/office/drawing/2014/main" id="{EF2B6A3B-4B88-4BAF-A159-601F2324DA34}"/>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340850" y="82550"/>
            <a:ext cx="4492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0" name="Rectangle 13">
            <a:extLst>
              <a:ext uri="{FF2B5EF4-FFF2-40B4-BE49-F238E27FC236}">
                <a16:creationId xmlns:a16="http://schemas.microsoft.com/office/drawing/2014/main" id="{710721E2-3ADF-4A29-B76B-AC256D840355}"/>
              </a:ext>
            </a:extLst>
          </p:cNvPr>
          <p:cNvSpPr>
            <a:spLocks noChangeArrowheads="1"/>
          </p:cNvSpPr>
          <p:nvPr/>
        </p:nvSpPr>
        <p:spPr bwMode="auto">
          <a:xfrm>
            <a:off x="2424113" y="50800"/>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96271" name="Image 20" descr="Une image contenant extérieur, herbe&#10;&#10;Description générée avec un niveau de confiance élevé">
            <a:extLst>
              <a:ext uri="{FF2B5EF4-FFF2-40B4-BE49-F238E27FC236}">
                <a16:creationId xmlns:a16="http://schemas.microsoft.com/office/drawing/2014/main" id="{98B4D093-430F-4779-B15F-C8C6619D82E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9700" y="4926013"/>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2" name="Image 26" descr="Une image contenant vert, extérieur, plante, arbre&#10;&#10;Description générée avec un niveau de confiance élevé">
            <a:extLst>
              <a:ext uri="{FF2B5EF4-FFF2-40B4-BE49-F238E27FC236}">
                <a16:creationId xmlns:a16="http://schemas.microsoft.com/office/drawing/2014/main" id="{0898A0C1-AB17-4FD2-AF7D-3B47A657205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40738" y="4776788"/>
            <a:ext cx="1528762"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3" name="Image 31">
            <a:extLst>
              <a:ext uri="{FF2B5EF4-FFF2-40B4-BE49-F238E27FC236}">
                <a16:creationId xmlns:a16="http://schemas.microsoft.com/office/drawing/2014/main" id="{AA463C8B-5276-49A8-A4AE-724A228EEF5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99763" y="9525"/>
            <a:ext cx="13144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4" name="Image 32">
            <a:extLst>
              <a:ext uri="{FF2B5EF4-FFF2-40B4-BE49-F238E27FC236}">
                <a16:creationId xmlns:a16="http://schemas.microsoft.com/office/drawing/2014/main" id="{C05A495D-627B-4687-BC14-C2A39685DC1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42025" y="296863"/>
            <a:ext cx="10096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5" name="Image 36" descr="Une image contenant herbe, terrain, champignon, lichen&#10;&#10;Description générée avec un niveau de confiance très élevé">
            <a:extLst>
              <a:ext uri="{FF2B5EF4-FFF2-40B4-BE49-F238E27FC236}">
                <a16:creationId xmlns:a16="http://schemas.microsoft.com/office/drawing/2014/main" id="{71F656DC-D26D-45D5-9B9B-A7577E763E1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46725" y="48006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6" name="Image 38" descr="Une image contenant arbre, ciel, extérieur&#10;&#10;Description générée avec un niveau de confiance très élevé">
            <a:extLst>
              <a:ext uri="{FF2B5EF4-FFF2-40B4-BE49-F238E27FC236}">
                <a16:creationId xmlns:a16="http://schemas.microsoft.com/office/drawing/2014/main" id="{012CCFBB-841C-4400-BDDB-404E02B9D1D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036175" y="472916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7" name="Picture 2" descr="medicament2_s">
            <a:extLst>
              <a:ext uri="{FF2B5EF4-FFF2-40B4-BE49-F238E27FC236}">
                <a16:creationId xmlns:a16="http://schemas.microsoft.com/office/drawing/2014/main" id="{7B26FBF2-150E-41B7-839C-3C623A94BEA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942513" y="22383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8" name="Image 15" descr="Une image contenant plante, arbre, extérieur, vert&#10;&#10;Description générée avec un niveau de confiance très élevé">
            <a:extLst>
              <a:ext uri="{FF2B5EF4-FFF2-40B4-BE49-F238E27FC236}">
                <a16:creationId xmlns:a16="http://schemas.microsoft.com/office/drawing/2014/main" id="{FB91393F-C373-4842-90F9-D3A98D40E42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52738" y="47291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9" name="ZoneTexte 16">
            <a:extLst>
              <a:ext uri="{FF2B5EF4-FFF2-40B4-BE49-F238E27FC236}">
                <a16:creationId xmlns:a16="http://schemas.microsoft.com/office/drawing/2014/main" id="{D52FF0A3-3245-42C7-B829-05ED738EC064}"/>
              </a:ext>
            </a:extLst>
          </p:cNvPr>
          <p:cNvSpPr txBox="1">
            <a:spLocks noChangeArrowheads="1"/>
          </p:cNvSpPr>
          <p:nvPr/>
        </p:nvSpPr>
        <p:spPr bwMode="auto">
          <a:xfrm>
            <a:off x="3360738" y="6470650"/>
            <a:ext cx="10747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Fleurs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C639710-4F8F-43ED-A13C-D4E8AB70187C}"/>
              </a:ext>
            </a:extLst>
          </p:cNvPr>
          <p:cNvSpPr>
            <a:spLocks noGrp="1"/>
          </p:cNvSpPr>
          <p:nvPr>
            <p:ph type="ftr" sz="quarter" idx="11"/>
          </p:nvPr>
        </p:nvSpPr>
        <p:spPr>
          <a:xfrm>
            <a:off x="4254500" y="6538913"/>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944D1F29-F202-4BEB-A9E0-9F0F8271B695}"/>
              </a:ext>
            </a:extLst>
          </p:cNvPr>
          <p:cNvSpPr>
            <a:spLocks noGrp="1"/>
          </p:cNvSpPr>
          <p:nvPr>
            <p:ph type="sldNum" sz="quarter" idx="12"/>
          </p:nvPr>
        </p:nvSpPr>
        <p:spPr>
          <a:xfrm>
            <a:off x="176213" y="14288"/>
            <a:ext cx="417512" cy="365125"/>
          </a:xfrm>
        </p:spPr>
        <p:txBody>
          <a:bodyPr/>
          <a:lstStyle/>
          <a:p>
            <a:pPr>
              <a:defRPr/>
            </a:pPr>
            <a:fld id="{470EF8AD-860D-4FB9-AA41-8C629023B50C}" type="slidenum">
              <a:rPr lang="fr-FR"/>
              <a:pPr>
                <a:defRPr/>
              </a:pPr>
              <a:t>102</a:t>
            </a:fld>
            <a:endParaRPr lang="fr-FR"/>
          </a:p>
        </p:txBody>
      </p:sp>
      <p:sp>
        <p:nvSpPr>
          <p:cNvPr id="97284" name="Rectangle 3">
            <a:extLst>
              <a:ext uri="{FF2B5EF4-FFF2-40B4-BE49-F238E27FC236}">
                <a16:creationId xmlns:a16="http://schemas.microsoft.com/office/drawing/2014/main" id="{FFE862ED-747F-4FCE-B133-8C1AB0B03EAB}"/>
              </a:ext>
            </a:extLst>
          </p:cNvPr>
          <p:cNvSpPr>
            <a:spLocks noChangeArrowheads="1"/>
          </p:cNvSpPr>
          <p:nvPr/>
        </p:nvSpPr>
        <p:spPr bwMode="auto">
          <a:xfrm>
            <a:off x="139700" y="901700"/>
            <a:ext cx="6369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i="1" dirty="0" err="1">
                <a:solidFill>
                  <a:srgbClr val="008000"/>
                </a:solidFill>
              </a:rPr>
              <a:t>Euphorbia</a:t>
            </a:r>
            <a:r>
              <a:rPr lang="fr-FR" altLang="fr-FR" b="1" i="1" dirty="0">
                <a:solidFill>
                  <a:srgbClr val="008000"/>
                </a:solidFill>
              </a:rPr>
              <a:t> </a:t>
            </a:r>
            <a:r>
              <a:rPr lang="fr-FR" altLang="fr-FR" b="1" i="1" dirty="0" err="1">
                <a:solidFill>
                  <a:srgbClr val="008000"/>
                </a:solidFill>
              </a:rPr>
              <a:t>balsamifera</a:t>
            </a:r>
            <a:r>
              <a:rPr lang="fr-FR" altLang="fr-FR" b="1" i="1" dirty="0">
                <a:solidFill>
                  <a:srgbClr val="008000"/>
                </a:solidFill>
              </a:rPr>
              <a:t> </a:t>
            </a:r>
            <a:r>
              <a:rPr lang="fr-FR" altLang="fr-FR" b="1" dirty="0">
                <a:solidFill>
                  <a:srgbClr val="008000"/>
                </a:solidFill>
              </a:rPr>
              <a:t>(famille des</a:t>
            </a:r>
            <a:r>
              <a:rPr lang="fr-FR" altLang="fr-FR" dirty="0"/>
              <a:t> </a:t>
            </a:r>
            <a:r>
              <a:rPr lang="fr-FR" altLang="fr-FR" i="1" u="sng" dirty="0" err="1">
                <a:hlinkClick r:id="rId2"/>
              </a:rPr>
              <a:t>Euphorbiaceae</a:t>
            </a:r>
            <a:r>
              <a:rPr lang="fr-FR" altLang="fr-FR" b="1" dirty="0">
                <a:solidFill>
                  <a:srgbClr val="008000"/>
                </a:solidFill>
              </a:rPr>
              <a:t>)</a:t>
            </a:r>
          </a:p>
        </p:txBody>
      </p:sp>
      <p:sp>
        <p:nvSpPr>
          <p:cNvPr id="97285" name="ZoneTexte 4">
            <a:extLst>
              <a:ext uri="{FF2B5EF4-FFF2-40B4-BE49-F238E27FC236}">
                <a16:creationId xmlns:a16="http://schemas.microsoft.com/office/drawing/2014/main" id="{91CC6C9E-299F-4026-A351-17886B35EEB3}"/>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7286" name="ZoneTexte 5">
            <a:extLst>
              <a:ext uri="{FF2B5EF4-FFF2-40B4-BE49-F238E27FC236}">
                <a16:creationId xmlns:a16="http://schemas.microsoft.com/office/drawing/2014/main" id="{9195607E-19C7-41A6-BCAB-932175B6B73E}"/>
              </a:ext>
            </a:extLst>
          </p:cNvPr>
          <p:cNvSpPr txBox="1">
            <a:spLocks noChangeArrowheads="1"/>
          </p:cNvSpPr>
          <p:nvPr/>
        </p:nvSpPr>
        <p:spPr bwMode="auto">
          <a:xfrm>
            <a:off x="139700" y="5318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97287" name="Image 6">
            <a:extLst>
              <a:ext uri="{FF2B5EF4-FFF2-40B4-BE49-F238E27FC236}">
                <a16:creationId xmlns:a16="http://schemas.microsoft.com/office/drawing/2014/main" id="{B04B0920-0A4A-439B-B067-CD91541A5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Image 7">
            <a:extLst>
              <a:ext uri="{FF2B5EF4-FFF2-40B4-BE49-F238E27FC236}">
                <a16:creationId xmlns:a16="http://schemas.microsoft.com/office/drawing/2014/main" id="{97AD0B95-099F-4113-B638-8E7AAAE77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Image 8">
            <a:extLst>
              <a:ext uri="{FF2B5EF4-FFF2-40B4-BE49-F238E27FC236}">
                <a16:creationId xmlns:a16="http://schemas.microsoft.com/office/drawing/2014/main" id="{370DA044-CFBD-4611-A27C-CD8980509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0" name="ZoneTexte 9">
            <a:extLst>
              <a:ext uri="{FF2B5EF4-FFF2-40B4-BE49-F238E27FC236}">
                <a16:creationId xmlns:a16="http://schemas.microsoft.com/office/drawing/2014/main" id="{64D63F16-4C3B-4BC6-B804-723387F5B4CF}"/>
              </a:ext>
            </a:extLst>
          </p:cNvPr>
          <p:cNvSpPr txBox="1">
            <a:spLocks noChangeArrowheads="1"/>
          </p:cNvSpPr>
          <p:nvPr/>
        </p:nvSpPr>
        <p:spPr bwMode="auto">
          <a:xfrm>
            <a:off x="139700" y="1271588"/>
            <a:ext cx="117411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arbuste bas ou un petit arbre de 2 à 5 mètres de hauteur. Les feuilles sont elliptiques lancéolées, disposées en rosette. Les inflorescences sont constituées d'une seule fleur au bout de la rosette de feuilles terminales. Son latex laiteux </a:t>
            </a:r>
            <a:r>
              <a:rPr lang="fr-FR" altLang="fr-FR" dirty="0">
                <a:solidFill>
                  <a:srgbClr val="FF0000"/>
                </a:solidFill>
              </a:rPr>
              <a:t>toxique</a:t>
            </a:r>
            <a:r>
              <a:rPr lang="fr-FR" altLang="fr-FR" dirty="0"/>
              <a:t> et anesthésiant était autrefois récolté pour être utilisé en baume pour renforcer les gencives et en anti-inflammatoire. L'arbre se développe à 800 mètres au-dessus du niveau de la mer dans des communautés denses sur des terrains rocheux et des dunes de sable (à l'exception des dunes extrêmement mobiles) dans les plaines parmi d'autres plantes succulentes. </a:t>
            </a:r>
            <a:r>
              <a:rPr lang="fr-FR" altLang="fr-FR" b="1" dirty="0"/>
              <a:t>USDA Zones</a:t>
            </a:r>
            <a:r>
              <a:rPr lang="fr-FR" altLang="fr-FR" dirty="0"/>
              <a:t> 10-11. </a:t>
            </a:r>
            <a:r>
              <a:rPr lang="fr-FR" altLang="fr-FR" sz="1200" dirty="0"/>
              <a:t>Sources : a) </a:t>
            </a:r>
            <a:r>
              <a:rPr lang="fr-FR" altLang="fr-FR" sz="1200" dirty="0">
                <a:hlinkClick r:id="rId4"/>
              </a:rPr>
              <a:t>https://fr.wikipedia.org/wiki/Euphorbia_balsamifera</a:t>
            </a:r>
            <a:r>
              <a:rPr lang="fr-FR" altLang="fr-FR" sz="1200" dirty="0"/>
              <a:t>, b) </a:t>
            </a:r>
            <a:r>
              <a:rPr lang="fr-FR" altLang="fr-FR" sz="1200" dirty="0">
                <a:hlinkClick r:id="rId5"/>
              </a:rPr>
              <a:t>https://en.wikipedia.org/wiki/Euphorbia_balsamifera</a:t>
            </a:r>
            <a:r>
              <a:rPr lang="fr-FR" altLang="fr-FR" sz="1200" dirty="0"/>
              <a:t> </a:t>
            </a:r>
          </a:p>
        </p:txBody>
      </p:sp>
      <p:pic>
        <p:nvPicPr>
          <p:cNvPr id="97291" name="Picture 2" descr="toxic-2ss">
            <a:extLst>
              <a:ext uri="{FF2B5EF4-FFF2-40B4-BE49-F238E27FC236}">
                <a16:creationId xmlns:a16="http://schemas.microsoft.com/office/drawing/2014/main" id="{AFEEABC1-AABE-4EEF-83C7-52CFAFE781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038" y="165100"/>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2" name="Image 11" descr="logo aride_s.jpg">
            <a:extLst>
              <a:ext uri="{FF2B5EF4-FFF2-40B4-BE49-F238E27FC236}">
                <a16:creationId xmlns:a16="http://schemas.microsoft.com/office/drawing/2014/main" id="{CF261920-5482-4D2A-9C26-B406A2F0A4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40850" y="82550"/>
            <a:ext cx="4492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3" name="Image 13" descr="Une image contenant extérieur, arbre, montagne, terrain&#10;&#10;Description générée avec un niveau de confiance très élevé">
            <a:extLst>
              <a:ext uri="{FF2B5EF4-FFF2-40B4-BE49-F238E27FC236}">
                <a16:creationId xmlns:a16="http://schemas.microsoft.com/office/drawing/2014/main" id="{A7A084BF-33B0-4946-B6A8-8C1F455B3E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7925" y="47767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4" name="Image 15" descr="Une image contenant plante, intérieur, table&#10;&#10;Description générée avec un niveau de confiance très élevé">
            <a:extLst>
              <a:ext uri="{FF2B5EF4-FFF2-40B4-BE49-F238E27FC236}">
                <a16:creationId xmlns:a16="http://schemas.microsoft.com/office/drawing/2014/main" id="{20771991-8273-4B81-82D5-13042993AC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1738" y="4543425"/>
            <a:ext cx="19716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5" name="Image 17" descr="Une image contenant plante, fleur&#10;&#10;Description générée avec un niveau de confiance très élevé">
            <a:extLst>
              <a:ext uri="{FF2B5EF4-FFF2-40B4-BE49-F238E27FC236}">
                <a16:creationId xmlns:a16="http://schemas.microsoft.com/office/drawing/2014/main" id="{1BFFAD0C-1BD0-44D9-8B1E-C84DBCB6E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8650" y="3046413"/>
            <a:ext cx="16065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6" name="Image 19" descr="Une image contenant extérieur, oiseau, arbre, petit&#10;&#10;Description générée avec un niveau de confiance très élevé">
            <a:extLst>
              <a:ext uri="{FF2B5EF4-FFF2-40B4-BE49-F238E27FC236}">
                <a16:creationId xmlns:a16="http://schemas.microsoft.com/office/drawing/2014/main" id="{016AE0C0-FBB7-4F37-85A9-B3D70AC513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0" y="2947988"/>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7" name="Image 21" descr="Une image contenant plante, extérieur, arbre, feuille&#10;&#10;Description générée avec un niveau de confiance très élevé">
            <a:extLst>
              <a:ext uri="{FF2B5EF4-FFF2-40B4-BE49-F238E27FC236}">
                <a16:creationId xmlns:a16="http://schemas.microsoft.com/office/drawing/2014/main" id="{30DF504C-F6A6-4DB2-836A-D90DF4FA8F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4900" y="3092450"/>
            <a:ext cx="17795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8" name="Image 23" descr="Une image contenant plante, extérieur, assis&#10;&#10;Description générée avec un niveau de confiance élevé">
            <a:extLst>
              <a:ext uri="{FF2B5EF4-FFF2-40B4-BE49-F238E27FC236}">
                <a16:creationId xmlns:a16="http://schemas.microsoft.com/office/drawing/2014/main" id="{06CE28C3-6896-4765-B1EB-E12CEA27DE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2238" y="47148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9" name="Image 25" descr="Une image contenant herbe, plante, extérieur, terrain&#10;&#10;Description générée avec un niveau de confiance très élevé">
            <a:extLst>
              <a:ext uri="{FF2B5EF4-FFF2-40B4-BE49-F238E27FC236}">
                <a16:creationId xmlns:a16="http://schemas.microsoft.com/office/drawing/2014/main" id="{98687016-DD36-46EB-89A3-631049C9D3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4588" y="46910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0" name="Image 27" descr="Une image contenant extérieur, herbe, ciel, terrain&#10;&#10;Description générée avec un niveau de confiance très élevé">
            <a:extLst>
              <a:ext uri="{FF2B5EF4-FFF2-40B4-BE49-F238E27FC236}">
                <a16:creationId xmlns:a16="http://schemas.microsoft.com/office/drawing/2014/main" id="{398D66B9-6E75-4490-A4A6-4D44A65F34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85075" y="47005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1" name="Picture 2" descr="medicament2_s">
            <a:extLst>
              <a:ext uri="{FF2B5EF4-FFF2-40B4-BE49-F238E27FC236}">
                <a16:creationId xmlns:a16="http://schemas.microsoft.com/office/drawing/2014/main" id="{2425E611-BB11-4605-B98C-7BD433DF89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44100" y="16827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C639710-4F8F-43ED-A13C-D4E8AB70187C}"/>
              </a:ext>
            </a:extLst>
          </p:cNvPr>
          <p:cNvSpPr>
            <a:spLocks noGrp="1"/>
          </p:cNvSpPr>
          <p:nvPr>
            <p:ph type="ftr" sz="quarter" idx="11"/>
          </p:nvPr>
        </p:nvSpPr>
        <p:spPr>
          <a:xfrm>
            <a:off x="4254500" y="6538913"/>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944D1F29-F202-4BEB-A9E0-9F0F8271B695}"/>
              </a:ext>
            </a:extLst>
          </p:cNvPr>
          <p:cNvSpPr>
            <a:spLocks noGrp="1"/>
          </p:cNvSpPr>
          <p:nvPr>
            <p:ph type="sldNum" sz="quarter" idx="12"/>
          </p:nvPr>
        </p:nvSpPr>
        <p:spPr>
          <a:xfrm>
            <a:off x="47625" y="42863"/>
            <a:ext cx="558800" cy="319087"/>
          </a:xfrm>
        </p:spPr>
        <p:txBody>
          <a:bodyPr/>
          <a:lstStyle/>
          <a:p>
            <a:pPr>
              <a:defRPr/>
            </a:pPr>
            <a:fld id="{A73F2902-0594-493F-960C-6FCAB207BD84}" type="slidenum">
              <a:rPr lang="fr-FR"/>
              <a:pPr>
                <a:defRPr/>
              </a:pPr>
              <a:t>103</a:t>
            </a:fld>
            <a:endParaRPr lang="fr-FR" dirty="0"/>
          </a:p>
        </p:txBody>
      </p:sp>
      <p:sp>
        <p:nvSpPr>
          <p:cNvPr id="98308" name="Rectangle 3">
            <a:extLst>
              <a:ext uri="{FF2B5EF4-FFF2-40B4-BE49-F238E27FC236}">
                <a16:creationId xmlns:a16="http://schemas.microsoft.com/office/drawing/2014/main" id="{7201EEEE-1615-4CE7-96C1-9A45AB971D9E}"/>
              </a:ext>
            </a:extLst>
          </p:cNvPr>
          <p:cNvSpPr>
            <a:spLocks noChangeArrowheads="1"/>
          </p:cNvSpPr>
          <p:nvPr/>
        </p:nvSpPr>
        <p:spPr bwMode="auto">
          <a:xfrm>
            <a:off x="139700" y="901700"/>
            <a:ext cx="659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Acacia Saint-Domingue – Mimosa clochette (</a:t>
            </a:r>
            <a:r>
              <a:rPr lang="fr-FR" altLang="fr-FR" b="1" i="1" dirty="0" err="1">
                <a:solidFill>
                  <a:srgbClr val="008000"/>
                </a:solidFill>
              </a:rPr>
              <a:t>Dichrostachys</a:t>
            </a:r>
            <a:r>
              <a:rPr lang="fr-FR" altLang="fr-FR" b="1" i="1" dirty="0">
                <a:solidFill>
                  <a:srgbClr val="008000"/>
                </a:solidFill>
              </a:rPr>
              <a:t> cinerea</a:t>
            </a:r>
            <a:r>
              <a:rPr lang="fr-FR" altLang="fr-FR" b="1" dirty="0">
                <a:solidFill>
                  <a:srgbClr val="008000"/>
                </a:solidFill>
              </a:rPr>
              <a:t>)</a:t>
            </a:r>
            <a:endParaRPr lang="fr-FR" altLang="fr-FR" b="1" i="1" dirty="0">
              <a:solidFill>
                <a:srgbClr val="008000"/>
              </a:solidFill>
            </a:endParaRPr>
          </a:p>
        </p:txBody>
      </p:sp>
      <p:sp>
        <p:nvSpPr>
          <p:cNvPr id="98309" name="ZoneTexte 4">
            <a:extLst>
              <a:ext uri="{FF2B5EF4-FFF2-40B4-BE49-F238E27FC236}">
                <a16:creationId xmlns:a16="http://schemas.microsoft.com/office/drawing/2014/main" id="{255E65B2-9875-4D81-96D2-115CE75356D4}"/>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8310" name="ZoneTexte 5">
            <a:extLst>
              <a:ext uri="{FF2B5EF4-FFF2-40B4-BE49-F238E27FC236}">
                <a16:creationId xmlns:a16="http://schemas.microsoft.com/office/drawing/2014/main" id="{D98C91F7-CDFF-41F0-8733-7FB77B662D75}"/>
              </a:ext>
            </a:extLst>
          </p:cNvPr>
          <p:cNvSpPr txBox="1">
            <a:spLocks noChangeArrowheads="1"/>
          </p:cNvSpPr>
          <p:nvPr/>
        </p:nvSpPr>
        <p:spPr bwMode="auto">
          <a:xfrm>
            <a:off x="139700" y="5318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98311" name="Image 6">
            <a:extLst>
              <a:ext uri="{FF2B5EF4-FFF2-40B4-BE49-F238E27FC236}">
                <a16:creationId xmlns:a16="http://schemas.microsoft.com/office/drawing/2014/main" id="{E35A10F1-F778-4E96-A96C-CAA4BC46A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Image 7">
            <a:extLst>
              <a:ext uri="{FF2B5EF4-FFF2-40B4-BE49-F238E27FC236}">
                <a16:creationId xmlns:a16="http://schemas.microsoft.com/office/drawing/2014/main" id="{2A392DE5-FE1E-43C7-9972-BDF1DD4BD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Image 8">
            <a:extLst>
              <a:ext uri="{FF2B5EF4-FFF2-40B4-BE49-F238E27FC236}">
                <a16:creationId xmlns:a16="http://schemas.microsoft.com/office/drawing/2014/main" id="{F444E535-23AA-40A0-BBED-1F5015B44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ZoneTexte 9">
            <a:extLst>
              <a:ext uri="{FF2B5EF4-FFF2-40B4-BE49-F238E27FC236}">
                <a16:creationId xmlns:a16="http://schemas.microsoft.com/office/drawing/2014/main" id="{D0F61E15-7151-49D2-AA77-08554BDECF09}"/>
              </a:ext>
            </a:extLst>
          </p:cNvPr>
          <p:cNvSpPr txBox="1">
            <a:spLocks noChangeArrowheads="1"/>
          </p:cNvSpPr>
          <p:nvPr/>
        </p:nvSpPr>
        <p:spPr bwMode="auto">
          <a:xfrm>
            <a:off x="139700" y="1271588"/>
            <a:ext cx="118268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arbuste de 4 à 7 m ou petit arbre, originaire d'</a:t>
            </a:r>
            <a:r>
              <a:rPr lang="fr-FR" altLang="fr-FR" dirty="0">
                <a:hlinkClick r:id="rId3" tooltip="Afrique tropicale"/>
              </a:rPr>
              <a:t>Afrique tropicale</a:t>
            </a:r>
            <a:r>
              <a:rPr lang="fr-FR" altLang="fr-FR" dirty="0"/>
              <a:t>, caducifolié atteignant 6(–12) m de haut ; fût souvent irrégulier et bas-branchu, jusqu’à 25 cm de diamètre ; surface de l’écorce presque lisse à rugueuse ou profondément fissurée, gris foncé à brun grisâtre, se détachant par bande; cime ouverte, à branches étalées ; </a:t>
            </a:r>
            <a:r>
              <a:rPr lang="fr-FR" altLang="fr-FR" b="1" i="1" dirty="0">
                <a:solidFill>
                  <a:srgbClr val="008000"/>
                </a:solidFill>
              </a:rPr>
              <a:t>rameaux latéraux portant des épines </a:t>
            </a:r>
            <a:r>
              <a:rPr lang="fr-FR" altLang="fr-FR" dirty="0"/>
              <a:t>aiguës à l’apex, courtement poilus. </a:t>
            </a:r>
            <a:r>
              <a:rPr lang="fr-FR" altLang="fr-FR" sz="1200" dirty="0"/>
              <a:t>Feuilles alternes, composées bipennées à (2–)5–19(–21) paires de pennes (comme le mimosa); inflorescence : épi axillaire longuement pédonculé, de 1–12 cm de long, pendant, légèrement poilu. Fruit : gousse aplatie, étroitement oblongue, de 2–10 cm × 0,5–2,5 cm, devenant tordue ou spiralée, coriace, glabre, brun foncé, indéhiscente ou s’ouvrant irrégulièrement, contenant environ 5 graines. Graines ellipsoïdes aplaties, de 4–6 mm × 3–4,5 mm, brun brillant. </a:t>
            </a:r>
            <a:r>
              <a:rPr lang="fr-FR" altLang="fr-FR" sz="1200" b="1" dirty="0"/>
              <a:t>Il se multiplie par drageons </a:t>
            </a:r>
            <a:r>
              <a:rPr lang="fr-FR" altLang="fr-FR" sz="1200" dirty="0"/>
              <a:t>et </a:t>
            </a:r>
            <a:r>
              <a:rPr lang="fr-FR" altLang="fr-FR" sz="1200" b="1" dirty="0"/>
              <a:t>forme de denses fourrés épineux, notamment dans les zones surpâturées.</a:t>
            </a:r>
            <a:r>
              <a:rPr lang="fr-FR" altLang="fr-FR" sz="1200" dirty="0"/>
              <a:t> </a:t>
            </a:r>
            <a:r>
              <a:rPr lang="fr-FR" altLang="fr-FR" dirty="0">
                <a:solidFill>
                  <a:srgbClr val="FF0000"/>
                </a:solidFill>
              </a:rPr>
              <a:t>Il est considéré comme une espèce arbustive envahissante, et peut devenir une adventice difficile à éradiquer</a:t>
            </a:r>
            <a:r>
              <a:rPr lang="fr-FR" altLang="fr-FR" dirty="0"/>
              <a:t>. </a:t>
            </a:r>
            <a:r>
              <a:rPr lang="fr-FR" altLang="fr-FR" sz="1200" dirty="0"/>
              <a:t>Il se rencontre dans une gamme très large de milieux, depuis le niveau de la mer jusqu’à 2000 m d’altitude, et dans les zones avec une pluviométrie annuelle de 200–1400 </a:t>
            </a:r>
            <a:r>
              <a:rPr lang="fr-FR" altLang="fr-FR" sz="1200" dirty="0" err="1"/>
              <a:t>mm.</a:t>
            </a:r>
            <a:r>
              <a:rPr lang="fr-FR" altLang="fr-FR" sz="1200" dirty="0"/>
              <a:t> On le trouve en savane herbeuse boisée, en forêt claire décidue et sur des sites perturbés, mais aussi en brousse sempervirente près de la côte et même en forêt marécageuse plus ouverte et en forêt pluviale. </a:t>
            </a:r>
            <a:r>
              <a:rPr lang="fr-FR" altLang="fr-FR" sz="1200" dirty="0">
                <a:solidFill>
                  <a:srgbClr val="008000"/>
                </a:solidFill>
              </a:rPr>
              <a:t>Il est souvent présent sur des sols argileux lourds, mais également sur des sols sablonneux plus secs. </a:t>
            </a:r>
            <a:r>
              <a:rPr lang="fr-FR" altLang="fr-FR" sz="1200" i="1" dirty="0" err="1">
                <a:solidFill>
                  <a:srgbClr val="008000"/>
                </a:solidFill>
              </a:rPr>
              <a:t>Dichrostachys</a:t>
            </a:r>
            <a:r>
              <a:rPr lang="fr-FR" altLang="fr-FR" sz="1200" i="1" dirty="0">
                <a:solidFill>
                  <a:srgbClr val="008000"/>
                </a:solidFill>
              </a:rPr>
              <a:t> cinerea</a:t>
            </a:r>
            <a:r>
              <a:rPr lang="fr-FR" altLang="fr-FR" sz="1200" dirty="0">
                <a:solidFill>
                  <a:srgbClr val="008000"/>
                </a:solidFill>
              </a:rPr>
              <a:t> est assez résistant à la sécheresse et aux feux, et tolère un gel léger. </a:t>
            </a:r>
            <a:r>
              <a:rPr lang="fr-FR" altLang="fr-FR" sz="1200" dirty="0">
                <a:solidFill>
                  <a:srgbClr val="FF0000"/>
                </a:solidFill>
              </a:rPr>
              <a:t>Il ne tolère pas l’asphyxie racinaire. </a:t>
            </a:r>
            <a:r>
              <a:rPr lang="fr-FR" altLang="fr-FR" sz="1200" dirty="0"/>
              <a:t>Lorsqu’il est </a:t>
            </a:r>
            <a:r>
              <a:rPr lang="fr-FR" altLang="fr-FR" sz="1200" dirty="0">
                <a:solidFill>
                  <a:srgbClr val="008000"/>
                </a:solidFill>
              </a:rPr>
              <a:t>planté pour la production de bois de feu ou pour la stabilisation du sol, </a:t>
            </a:r>
            <a:r>
              <a:rPr lang="fr-FR" altLang="fr-FR" sz="1200" dirty="0"/>
              <a:t>l’écartement recommandé est de 3 m × 5 m, mais de 8 m × 8 m en systèmes sylvopastoraux. </a:t>
            </a:r>
            <a:r>
              <a:rPr lang="fr-FR" altLang="fr-FR" sz="1200" dirty="0">
                <a:solidFill>
                  <a:srgbClr val="008000"/>
                </a:solidFill>
              </a:rPr>
              <a:t>Il est une des plantes médicinales les plus utilisées des régions tropicales. </a:t>
            </a:r>
            <a:r>
              <a:rPr lang="fr-FR" altLang="fr-FR" sz="1200" dirty="0"/>
              <a:t>Il est notamment important en Afrique tropicale et en Inde, et toutes les parties de la plante sont utilisées, sauf les inflorescences. L’analyse phytochimique d’extraits au méthanol des parties aériennes a montré la présence de flavonoïdes, de tanins, de stérols, de triterpènes et de polyphénols. </a:t>
            </a:r>
            <a:r>
              <a:rPr lang="fr-FR" altLang="fr-FR" sz="1200" b="1" dirty="0"/>
              <a:t>Zone</a:t>
            </a:r>
            <a:r>
              <a:rPr lang="fr-FR" altLang="fr-FR" sz="1200" dirty="0"/>
              <a:t>: 8a(10) – 11(12). Sources : a) </a:t>
            </a:r>
            <a:r>
              <a:rPr lang="fr-FR" altLang="fr-FR" sz="1200" dirty="0">
                <a:hlinkClick r:id="rId4"/>
              </a:rPr>
              <a:t>https://fr.wikipedia.org/wiki/Dichrostachys_cinerea</a:t>
            </a:r>
            <a:r>
              <a:rPr lang="fr-FR" altLang="fr-FR" sz="1200" dirty="0"/>
              <a:t>, </a:t>
            </a:r>
          </a:p>
          <a:p>
            <a:pPr eaLnBrk="1" hangingPunct="1"/>
            <a:r>
              <a:rPr lang="fr-FR" altLang="fr-FR" sz="1200" dirty="0"/>
              <a:t>b) </a:t>
            </a:r>
            <a:r>
              <a:rPr lang="fr-FR" altLang="fr-FR" sz="1200" dirty="0">
                <a:hlinkClick r:id="rId5"/>
              </a:rPr>
              <a:t>http://uses.plantnet-project.org/fr/Dichrostachys_cinerea_(PROTA)</a:t>
            </a:r>
            <a:r>
              <a:rPr lang="fr-FR" altLang="fr-FR" sz="1200" dirty="0"/>
              <a:t> </a:t>
            </a:r>
          </a:p>
        </p:txBody>
      </p:sp>
      <p:sp>
        <p:nvSpPr>
          <p:cNvPr id="98315" name="ZoneTexte 10">
            <a:extLst>
              <a:ext uri="{FF2B5EF4-FFF2-40B4-BE49-F238E27FC236}">
                <a16:creationId xmlns:a16="http://schemas.microsoft.com/office/drawing/2014/main" id="{FA0E9308-01C0-4E9E-96B1-155B84605916}"/>
              </a:ext>
            </a:extLst>
          </p:cNvPr>
          <p:cNvSpPr txBox="1">
            <a:spLocks noChangeArrowheads="1"/>
          </p:cNvSpPr>
          <p:nvPr/>
        </p:nvSpPr>
        <p:spPr bwMode="auto">
          <a:xfrm>
            <a:off x="3462338" y="436563"/>
            <a:ext cx="33432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Score à haut risque 16 (Pacifique)</a:t>
            </a:r>
          </a:p>
        </p:txBody>
      </p:sp>
      <p:pic>
        <p:nvPicPr>
          <p:cNvPr id="98316" name="Image 12" descr="Une image contenant extérieur, herbe, arbre, plante&#10;&#10;Description générée avec un niveau de confiance très élevé">
            <a:extLst>
              <a:ext uri="{FF2B5EF4-FFF2-40B4-BE49-F238E27FC236}">
                <a16:creationId xmlns:a16="http://schemas.microsoft.com/office/drawing/2014/main" id="{EE021257-39AE-4CE0-AC5C-03662774F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47672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7" name="Image 14" descr="Une image contenant plante, feuille&#10;&#10;Description générée avec un niveau de confiance très élevé">
            <a:extLst>
              <a:ext uri="{FF2B5EF4-FFF2-40B4-BE49-F238E27FC236}">
                <a16:creationId xmlns:a16="http://schemas.microsoft.com/office/drawing/2014/main" id="{967E047D-6E37-4F0E-AED0-620714BE2C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3" y="47482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8" name="Image 18" descr="Une image contenant extérieur, herbe, arbre, animal&#10;&#10;Description générée avec un niveau de confiance très élevé">
            <a:extLst>
              <a:ext uri="{FF2B5EF4-FFF2-40B4-BE49-F238E27FC236}">
                <a16:creationId xmlns:a16="http://schemas.microsoft.com/office/drawing/2014/main" id="{397FA1E2-EF44-4652-9EDC-7F840F4879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0863" y="4910138"/>
            <a:ext cx="132556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9" name="Image 22" descr="Une image contenant extérieur, arbre, herbe, ciel&#10;&#10;Description générée avec un niveau de confiance très élevé">
            <a:extLst>
              <a:ext uri="{FF2B5EF4-FFF2-40B4-BE49-F238E27FC236}">
                <a16:creationId xmlns:a16="http://schemas.microsoft.com/office/drawing/2014/main" id="{3DF042D6-53CC-4FE4-A851-75EB731634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7738" y="0"/>
            <a:ext cx="167481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0" name="Image 26" descr="Une image contenant arbre, extérieur&#10;&#10;Description générée avec un niveau de confiance très élevé">
            <a:extLst>
              <a:ext uri="{FF2B5EF4-FFF2-40B4-BE49-F238E27FC236}">
                <a16:creationId xmlns:a16="http://schemas.microsoft.com/office/drawing/2014/main" id="{64D44DC0-CF16-4F86-8AC6-0E1F931661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3675" y="46815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1" name="Image 28" descr="Une image contenant plante, arbre&#10;&#10;Description générée avec un niveau de confiance très élevé">
            <a:extLst>
              <a:ext uri="{FF2B5EF4-FFF2-40B4-BE49-F238E27FC236}">
                <a16:creationId xmlns:a16="http://schemas.microsoft.com/office/drawing/2014/main" id="{5EEC5086-59C4-4FFA-9463-705B3E7860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21938" y="-60325"/>
            <a:ext cx="1770062"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2" name="Image 30" descr="Une image contenant arbre, plante, extérieur&#10;&#10;Description générée avec un niveau de confiance très élevé">
            <a:extLst>
              <a:ext uri="{FF2B5EF4-FFF2-40B4-BE49-F238E27FC236}">
                <a16:creationId xmlns:a16="http://schemas.microsoft.com/office/drawing/2014/main" id="{FCC01A62-1E48-4A6B-87B9-C47060AC2B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35913" y="47386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3" name="Image 31" descr="logo aride_s.jpg">
            <a:extLst>
              <a:ext uri="{FF2B5EF4-FFF2-40B4-BE49-F238E27FC236}">
                <a16:creationId xmlns:a16="http://schemas.microsoft.com/office/drawing/2014/main" id="{ECC14284-7E3A-432B-A9A2-8A40FA2907B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935913" y="384175"/>
            <a:ext cx="44926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24" name="Rectangle 13">
            <a:extLst>
              <a:ext uri="{FF2B5EF4-FFF2-40B4-BE49-F238E27FC236}">
                <a16:creationId xmlns:a16="http://schemas.microsoft.com/office/drawing/2014/main" id="{495826FC-9A31-4B34-A444-7C65A1C316CD}"/>
              </a:ext>
            </a:extLst>
          </p:cNvPr>
          <p:cNvSpPr>
            <a:spLocks noChangeArrowheads="1"/>
          </p:cNvSpPr>
          <p:nvPr/>
        </p:nvSpPr>
        <p:spPr bwMode="auto">
          <a:xfrm>
            <a:off x="2568575" y="133350"/>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98325" name="Picture 2" descr="medicament2_s">
            <a:extLst>
              <a:ext uri="{FF2B5EF4-FFF2-40B4-BE49-F238E27FC236}">
                <a16:creationId xmlns:a16="http://schemas.microsoft.com/office/drawing/2014/main" id="{FA8509B7-A183-4F97-A02C-05D8C5EE8F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5302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26" name="ZoneTexte 11">
            <a:extLst>
              <a:ext uri="{FF2B5EF4-FFF2-40B4-BE49-F238E27FC236}">
                <a16:creationId xmlns:a16="http://schemas.microsoft.com/office/drawing/2014/main" id="{42437C85-EA57-4CCC-AE51-8A062A23D498}"/>
              </a:ext>
            </a:extLst>
          </p:cNvPr>
          <p:cNvSpPr txBox="1">
            <a:spLocks noChangeArrowheads="1"/>
          </p:cNvSpPr>
          <p:nvPr/>
        </p:nvSpPr>
        <p:spPr bwMode="auto">
          <a:xfrm>
            <a:off x="47625" y="6538913"/>
            <a:ext cx="2357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(famille des </a:t>
            </a:r>
            <a:r>
              <a:rPr lang="fr-FR" altLang="fr-FR" i="1" u="sng">
                <a:hlinkClick r:id="rId15"/>
              </a:rPr>
              <a:t>Fabaceae</a:t>
            </a:r>
            <a:r>
              <a:rPr lang="fr-FR" altLang="fr-FR" b="1">
                <a:solidFill>
                  <a:srgbClr val="008000"/>
                </a:solidFill>
              </a:rPr>
              <a: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C639710-4F8F-43ED-A13C-D4E8AB70187C}"/>
              </a:ext>
            </a:extLst>
          </p:cNvPr>
          <p:cNvSpPr>
            <a:spLocks noGrp="1"/>
          </p:cNvSpPr>
          <p:nvPr>
            <p:ph type="ftr" sz="quarter" idx="11"/>
          </p:nvPr>
        </p:nvSpPr>
        <p:spPr>
          <a:xfrm>
            <a:off x="4254500" y="6538913"/>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944D1F29-F202-4BEB-A9E0-9F0F8271B695}"/>
              </a:ext>
            </a:extLst>
          </p:cNvPr>
          <p:cNvSpPr>
            <a:spLocks noGrp="1"/>
          </p:cNvSpPr>
          <p:nvPr>
            <p:ph type="sldNum" sz="quarter" idx="12"/>
          </p:nvPr>
        </p:nvSpPr>
        <p:spPr>
          <a:xfrm>
            <a:off x="204788" y="119063"/>
            <a:ext cx="422275" cy="306387"/>
          </a:xfrm>
        </p:spPr>
        <p:txBody>
          <a:bodyPr/>
          <a:lstStyle/>
          <a:p>
            <a:pPr>
              <a:defRPr/>
            </a:pPr>
            <a:fld id="{5EE1328E-8B5B-4200-9601-C87E23616CDB}" type="slidenum">
              <a:rPr lang="fr-FR"/>
              <a:pPr>
                <a:defRPr/>
              </a:pPr>
              <a:t>104</a:t>
            </a:fld>
            <a:endParaRPr lang="fr-FR"/>
          </a:p>
        </p:txBody>
      </p:sp>
      <p:sp>
        <p:nvSpPr>
          <p:cNvPr id="99332" name="Rectangle 3">
            <a:extLst>
              <a:ext uri="{FF2B5EF4-FFF2-40B4-BE49-F238E27FC236}">
                <a16:creationId xmlns:a16="http://schemas.microsoft.com/office/drawing/2014/main" id="{CB473B15-3FE6-4A30-9806-6DF2F6A29C6E}"/>
              </a:ext>
            </a:extLst>
          </p:cNvPr>
          <p:cNvSpPr>
            <a:spLocks noChangeArrowheads="1"/>
          </p:cNvSpPr>
          <p:nvPr/>
        </p:nvSpPr>
        <p:spPr bwMode="auto">
          <a:xfrm>
            <a:off x="282575" y="901700"/>
            <a:ext cx="10453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Palo de Brazil - </a:t>
            </a:r>
            <a:r>
              <a:rPr lang="fr-FR" altLang="fr-FR" b="1" dirty="0" err="1">
                <a:solidFill>
                  <a:srgbClr val="008000"/>
                </a:solidFill>
              </a:rPr>
              <a:t>Mexican</a:t>
            </a:r>
            <a:r>
              <a:rPr lang="fr-FR" altLang="fr-FR" b="1" dirty="0">
                <a:solidFill>
                  <a:srgbClr val="008000"/>
                </a:solidFill>
              </a:rPr>
              <a:t> </a:t>
            </a:r>
            <a:r>
              <a:rPr lang="fr-FR" altLang="fr-FR" b="1" dirty="0" err="1">
                <a:solidFill>
                  <a:srgbClr val="008000"/>
                </a:solidFill>
              </a:rPr>
              <a:t>logwood</a:t>
            </a:r>
            <a:r>
              <a:rPr lang="fr-FR" altLang="fr-FR" b="1" dirty="0">
                <a:solidFill>
                  <a:srgbClr val="008000"/>
                </a:solidFill>
              </a:rPr>
              <a:t> (</a:t>
            </a:r>
            <a:r>
              <a:rPr lang="fr-FR" altLang="fr-FR" b="1" i="1" dirty="0">
                <a:solidFill>
                  <a:srgbClr val="008000"/>
                </a:solidFill>
              </a:rPr>
              <a:t>Haematoxylon </a:t>
            </a:r>
            <a:r>
              <a:rPr lang="fr-FR" altLang="fr-FR" b="1" i="1" dirty="0" err="1">
                <a:solidFill>
                  <a:srgbClr val="008000"/>
                </a:solidFill>
              </a:rPr>
              <a:t>brasiletto</a:t>
            </a:r>
            <a:r>
              <a:rPr lang="fr-FR" altLang="fr-FR" b="1" dirty="0">
                <a:solidFill>
                  <a:srgbClr val="008000"/>
                </a:solidFill>
              </a:rPr>
              <a:t>) (</a:t>
            </a:r>
            <a:r>
              <a:rPr lang="fr-FR" altLang="fr-FR" b="1" dirty="0">
                <a:solidFill>
                  <a:srgbClr val="008000"/>
                </a:solidFill>
                <a:hlinkClick r:id="rId2" tooltip="Légumineuse"/>
              </a:rPr>
              <a:t>famille</a:t>
            </a:r>
            <a:r>
              <a:rPr lang="fr-FR" altLang="fr-FR" b="1" dirty="0">
                <a:solidFill>
                  <a:srgbClr val="008000"/>
                </a:solidFill>
              </a:rPr>
              <a:t> des</a:t>
            </a:r>
            <a:r>
              <a:rPr lang="fr-FR" altLang="fr-FR" b="1" dirty="0">
                <a:solidFill>
                  <a:srgbClr val="008000"/>
                </a:solidFill>
                <a:hlinkClick r:id="rId2" tooltip="Legume"/>
              </a:rPr>
              <a:t> légumineuses</a:t>
            </a:r>
            <a:r>
              <a:rPr lang="fr-FR" altLang="fr-FR" b="1" dirty="0">
                <a:solidFill>
                  <a:srgbClr val="008000"/>
                </a:solidFill>
              </a:rPr>
              <a:t>,</a:t>
            </a:r>
            <a:r>
              <a:rPr lang="fr-FR" altLang="fr-FR" b="1" u="sng" dirty="0">
                <a:solidFill>
                  <a:srgbClr val="008000"/>
                </a:solidFill>
                <a:hlinkClick r:id="rId3" tooltip="Fabaceae"/>
              </a:rPr>
              <a:t> </a:t>
            </a:r>
            <a:r>
              <a:rPr lang="fr-FR" altLang="fr-FR" b="1" i="1" u="sng" dirty="0" err="1">
                <a:solidFill>
                  <a:srgbClr val="008000"/>
                </a:solidFill>
                <a:hlinkClick r:id="rId3" tooltip="Fabaceae"/>
              </a:rPr>
              <a:t>Fabaceae</a:t>
            </a:r>
            <a:r>
              <a:rPr lang="fr-FR" altLang="fr-FR" b="1" dirty="0">
                <a:solidFill>
                  <a:srgbClr val="008000"/>
                </a:solidFill>
              </a:rPr>
              <a:t>)</a:t>
            </a:r>
          </a:p>
        </p:txBody>
      </p:sp>
      <p:sp>
        <p:nvSpPr>
          <p:cNvPr id="99333" name="ZoneTexte 4">
            <a:extLst>
              <a:ext uri="{FF2B5EF4-FFF2-40B4-BE49-F238E27FC236}">
                <a16:creationId xmlns:a16="http://schemas.microsoft.com/office/drawing/2014/main" id="{624B81DB-C0C1-49FF-8049-5902D0282B7D}"/>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9334" name="ZoneTexte 5">
            <a:extLst>
              <a:ext uri="{FF2B5EF4-FFF2-40B4-BE49-F238E27FC236}">
                <a16:creationId xmlns:a16="http://schemas.microsoft.com/office/drawing/2014/main" id="{B91281A8-D12B-47B8-8CAA-6936DA2B39C9}"/>
              </a:ext>
            </a:extLst>
          </p:cNvPr>
          <p:cNvSpPr txBox="1">
            <a:spLocks noChangeArrowheads="1"/>
          </p:cNvSpPr>
          <p:nvPr/>
        </p:nvSpPr>
        <p:spPr bwMode="auto">
          <a:xfrm>
            <a:off x="204788" y="5318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99335" name="Image 6">
            <a:extLst>
              <a:ext uri="{FF2B5EF4-FFF2-40B4-BE49-F238E27FC236}">
                <a16:creationId xmlns:a16="http://schemas.microsoft.com/office/drawing/2014/main" id="{50EF03A0-1D89-4E15-AE45-34891D5E0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Image 7">
            <a:extLst>
              <a:ext uri="{FF2B5EF4-FFF2-40B4-BE49-F238E27FC236}">
                <a16:creationId xmlns:a16="http://schemas.microsoft.com/office/drawing/2014/main" id="{AB57191F-3C05-488F-A392-9D8ECC09D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Image 8">
            <a:extLst>
              <a:ext uri="{FF2B5EF4-FFF2-40B4-BE49-F238E27FC236}">
                <a16:creationId xmlns:a16="http://schemas.microsoft.com/office/drawing/2014/main" id="{3F2506E8-0A31-4BAA-B66A-DA9DBDB40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ZoneTexte 10">
            <a:extLst>
              <a:ext uri="{FF2B5EF4-FFF2-40B4-BE49-F238E27FC236}">
                <a16:creationId xmlns:a16="http://schemas.microsoft.com/office/drawing/2014/main" id="{E4FC1189-E224-474C-856F-71B69E34BEFC}"/>
              </a:ext>
            </a:extLst>
          </p:cNvPr>
          <p:cNvSpPr txBox="1">
            <a:spLocks noChangeArrowheads="1"/>
          </p:cNvSpPr>
          <p:nvPr/>
        </p:nvSpPr>
        <p:spPr bwMode="auto">
          <a:xfrm>
            <a:off x="204788" y="1271588"/>
            <a:ext cx="118745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petit arbre ou un gros arbuste </a:t>
            </a:r>
            <a:r>
              <a:rPr lang="fr-FR" altLang="fr-FR" b="1" i="1" dirty="0">
                <a:solidFill>
                  <a:srgbClr val="008000"/>
                </a:solidFill>
              </a:rPr>
              <a:t>épineux</a:t>
            </a:r>
            <a:r>
              <a:rPr lang="fr-FR" altLang="fr-FR" dirty="0"/>
              <a:t> (feuillus tropical), de sept à quinze mètres de haut. Le tronc et les grandes branches sont cannelés et le bois de cœur est en rouge profond. L'arbre a des feuilles pennées avec trois paires de folioles en forme de cœur. Les grappes de fleurs jaunes sont typiques des </a:t>
            </a:r>
            <a:r>
              <a:rPr lang="fr-FR" altLang="fr-FR" dirty="0" err="1">
                <a:hlinkClick r:id="rId5" tooltip="Caesalpinioideae"/>
              </a:rPr>
              <a:t>Caesalpinioideae</a:t>
            </a:r>
            <a:r>
              <a:rPr lang="fr-FR" altLang="fr-FR" dirty="0"/>
              <a:t>, avec cinq lobes distincts, et sont suivies de gousses de graines de couleur cuivre qui se sont séparées latéralement lorsqu'elles sont mûres. Les graines sont noires et rénales. </a:t>
            </a:r>
            <a:r>
              <a:rPr lang="fr-FR" altLang="fr-FR" sz="1200" dirty="0"/>
              <a:t>Le bois est utilisé pour fabriquer des</a:t>
            </a:r>
            <a:r>
              <a:rPr lang="fr-FR" altLang="fr-FR" sz="1200" dirty="0">
                <a:hlinkClick r:id="rId6" tooltip="Bow (musique)"/>
              </a:rPr>
              <a:t> arcs</a:t>
            </a:r>
            <a:r>
              <a:rPr lang="fr-FR" altLang="fr-FR" sz="1200" dirty="0"/>
              <a:t> pour instruments à cordes, des colorants et en ethnobotanique et pour </a:t>
            </a:r>
            <a:r>
              <a:rPr lang="fr-FR" altLang="fr-FR" sz="1200" b="1" i="1" dirty="0">
                <a:solidFill>
                  <a:srgbClr val="008000"/>
                </a:solidFill>
              </a:rPr>
              <a:t>faire des haies épineuses, </a:t>
            </a:r>
            <a:r>
              <a:rPr lang="fr-FR" altLang="fr-FR" sz="1200" i="1" dirty="0"/>
              <a:t>devant être taillée régulièrement</a:t>
            </a:r>
            <a:r>
              <a:rPr lang="fr-FR" altLang="fr-FR" sz="1200" dirty="0"/>
              <a:t>. Une décoction de son bois serait efficace contre la </a:t>
            </a:r>
            <a:r>
              <a:rPr lang="fr-FR" altLang="fr-FR" sz="1200" dirty="0">
                <a:hlinkClick r:id="rId7" tooltip="Tuberculose"/>
              </a:rPr>
              <a:t>tuberculose</a:t>
            </a:r>
            <a:r>
              <a:rPr lang="fr-FR" altLang="fr-FR" sz="1200" dirty="0"/>
              <a:t> et la </a:t>
            </a:r>
            <a:r>
              <a:rPr lang="fr-FR" altLang="fr-FR" sz="1200" dirty="0">
                <a:hlinkClick r:id="rId8" tooltip="Dysenterie"/>
              </a:rPr>
              <a:t>dysenterie</a:t>
            </a:r>
            <a:r>
              <a:rPr lang="fr-FR" altLang="fr-FR" sz="1200" dirty="0"/>
              <a:t>. Le bois de cœur est utilisé pour produire du colorant pour la laine et le coton et une coloration rose utilisée dans les produits pharmaceutiques et le dentifrice. Les pigments de l' </a:t>
            </a:r>
            <a:r>
              <a:rPr lang="fr-FR" altLang="fr-FR" sz="1200" dirty="0">
                <a:hlinkClick r:id="rId9" tooltip="Hematoxyline"/>
              </a:rPr>
              <a:t>hématoxyline</a:t>
            </a:r>
            <a:r>
              <a:rPr lang="fr-FR" altLang="fr-FR" sz="1200" dirty="0"/>
              <a:t> et de l' </a:t>
            </a:r>
            <a:r>
              <a:rPr lang="fr-FR" altLang="fr-FR" sz="1200" dirty="0">
                <a:hlinkClick r:id="rId10" tooltip="Hématine"/>
              </a:rPr>
              <a:t>hématine</a:t>
            </a:r>
            <a:r>
              <a:rPr lang="fr-FR" altLang="fr-FR" sz="1200" dirty="0"/>
              <a:t> peuvent être extraits et des phénols complexes semblables aux </a:t>
            </a:r>
            <a:r>
              <a:rPr lang="fr-FR" altLang="fr-FR" sz="1200" dirty="0" err="1">
                <a:hlinkClick r:id="rId11" tooltip="Bioflavonoïde"/>
              </a:rPr>
              <a:t>bioflavonoïdes</a:t>
            </a:r>
            <a:r>
              <a:rPr lang="fr-FR" altLang="fr-FR" sz="1200" dirty="0"/>
              <a:t>. Les feuilles sont pennées avec quelques paires de folioles </a:t>
            </a:r>
            <a:r>
              <a:rPr lang="fr-FR" altLang="fr-FR" sz="1200" dirty="0" err="1"/>
              <a:t>subcordées</a:t>
            </a:r>
            <a:r>
              <a:rPr lang="fr-FR" altLang="fr-FR" sz="1200" dirty="0"/>
              <a:t>. Les fleurs jaunes sont groupées en racèmes axillaires. Les gousses plates contiennent de deux à quatre graines et sont déhiscentes à partir du milieu des valves. Il fructifie abondamment. Les graines ne nécessitent pas de prétraitement. Le bois de cœur est orange vif et devient rouge à rouge sombre à la lumière. Le duramen est très dur et lourd, sa densité, sec à l’air, est de 1,1. La texture est moyenne à fine et le grain irrégulier. Le bois est utilisé en artisanat. La finition donne au bois un beau poli. </a:t>
            </a:r>
            <a:r>
              <a:rPr lang="fr-FR" altLang="fr-FR" sz="1200" dirty="0">
                <a:solidFill>
                  <a:srgbClr val="008000"/>
                </a:solidFill>
              </a:rPr>
              <a:t>Il pousse dans la brousse, les forêts tropicales caduques, xérophytes et la brousse désertique. Il est source de fourrage</a:t>
            </a:r>
            <a:r>
              <a:rPr lang="fr-FR" altLang="fr-FR" sz="1200" dirty="0"/>
              <a:t>. </a:t>
            </a:r>
            <a:r>
              <a:rPr lang="fr-FR" altLang="fr-FR" sz="1200" b="1" dirty="0"/>
              <a:t>USDA Zone</a:t>
            </a:r>
            <a:r>
              <a:rPr lang="fr-FR" altLang="fr-FR" sz="1200" dirty="0"/>
              <a:t> 9a - ?.</a:t>
            </a:r>
          </a:p>
          <a:p>
            <a:pPr eaLnBrk="1" hangingPunct="1"/>
            <a:r>
              <a:rPr lang="fr-FR" altLang="fr-FR" sz="1200" dirty="0"/>
              <a:t>Sources : a) </a:t>
            </a:r>
            <a:r>
              <a:rPr lang="fr-FR" altLang="fr-FR" sz="1200" dirty="0">
                <a:hlinkClick r:id="rId12"/>
              </a:rPr>
              <a:t>https://en.wikipedia.org/wiki/Haematoxylum_brasiletto</a:t>
            </a:r>
            <a:r>
              <a:rPr lang="fr-FR" altLang="fr-FR" sz="1200" dirty="0"/>
              <a:t>, b) </a:t>
            </a:r>
            <a:r>
              <a:rPr lang="fr-FR" altLang="fr-FR" sz="1200" dirty="0">
                <a:hlinkClick r:id="rId13"/>
              </a:rPr>
              <a:t>http://agritrop.cirad.fr/518853/1/document_518853.pdf</a:t>
            </a:r>
            <a:r>
              <a:rPr lang="fr-FR" altLang="fr-FR" sz="1200" dirty="0"/>
              <a:t>, c) </a:t>
            </a:r>
            <a:r>
              <a:rPr lang="fr-FR" altLang="fr-FR" sz="1200" dirty="0">
                <a:hlinkClick r:id="rId14"/>
              </a:rPr>
              <a:t>https://es.wikipedia.org/wiki/Haematoxylum_brasiletto</a:t>
            </a:r>
            <a:endParaRPr lang="fr-FR" altLang="fr-FR" sz="1200" dirty="0"/>
          </a:p>
          <a:p>
            <a:pPr eaLnBrk="1" hangingPunct="1"/>
            <a:r>
              <a:rPr lang="fr-FR" altLang="fr-FR" sz="1200" dirty="0"/>
              <a:t>d) </a:t>
            </a:r>
            <a:r>
              <a:rPr lang="fr-FR" altLang="fr-FR" sz="1200" dirty="0">
                <a:hlinkClick r:id="rId15"/>
              </a:rPr>
              <a:t>https://www.ncbi.nlm.nih.gov/pmc/articles/PMC4698691/</a:t>
            </a:r>
            <a:r>
              <a:rPr lang="fr-FR" altLang="fr-FR" sz="1200" dirty="0"/>
              <a:t>, e) </a:t>
            </a:r>
            <a:r>
              <a:rPr lang="fr-FR" altLang="fr-FR" sz="1200" dirty="0">
                <a:hlinkClick r:id="rId16"/>
              </a:rPr>
              <a:t>www.cabi.org/isc/datasheet/26332</a:t>
            </a:r>
            <a:r>
              <a:rPr lang="fr-FR" altLang="fr-FR" sz="1200" dirty="0"/>
              <a:t>  </a:t>
            </a:r>
          </a:p>
        </p:txBody>
      </p:sp>
      <p:pic>
        <p:nvPicPr>
          <p:cNvPr id="99339" name="Image 12" descr="Une image contenant arbre, extérieur&#10;&#10;Description générée avec un niveau de confiance très élevé">
            <a:extLst>
              <a:ext uri="{FF2B5EF4-FFF2-40B4-BE49-F238E27FC236}">
                <a16:creationId xmlns:a16="http://schemas.microsoft.com/office/drawing/2014/main" id="{A233F375-EE11-44C8-8B49-DF1D7D9D0C7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57675" y="4773613"/>
            <a:ext cx="13239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0" name="Image 14" descr="Une image contenant arbre, extérieur, plante, fleur&#10;&#10;Description générée avec un niveau de confiance très élevé">
            <a:extLst>
              <a:ext uri="{FF2B5EF4-FFF2-40B4-BE49-F238E27FC236}">
                <a16:creationId xmlns:a16="http://schemas.microsoft.com/office/drawing/2014/main" id="{EA29279E-EA4F-43C1-96BE-11129F4130D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89750" y="4148138"/>
            <a:ext cx="1668463"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1" name="Image 16" descr="Une image contenant fruit&#10;&#10;Description générée avec un niveau de confiance élevé">
            <a:extLst>
              <a:ext uri="{FF2B5EF4-FFF2-40B4-BE49-F238E27FC236}">
                <a16:creationId xmlns:a16="http://schemas.microsoft.com/office/drawing/2014/main" id="{D9926E7D-B595-43B1-A892-1A465177A9D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69375" y="12700"/>
            <a:ext cx="133826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2" name="Image 18" descr="Une image contenant noix, fruit, mur, intérieur&#10;&#10;Description générée avec un niveau de confiance très élevé">
            <a:extLst>
              <a:ext uri="{FF2B5EF4-FFF2-40B4-BE49-F238E27FC236}">
                <a16:creationId xmlns:a16="http://schemas.microsoft.com/office/drawing/2014/main" id="{C55ECE8D-D8AF-4CC4-A514-F9F161CD271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65375" y="5484813"/>
            <a:ext cx="18510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3" name="Image 20" descr="Une image contenant arbre, plante&#10;&#10;Description générée avec un niveau de confiance très élevé">
            <a:extLst>
              <a:ext uri="{FF2B5EF4-FFF2-40B4-BE49-F238E27FC236}">
                <a16:creationId xmlns:a16="http://schemas.microsoft.com/office/drawing/2014/main" id="{43BC3AA5-DA5E-45CD-AC29-5CC2800114F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42338" y="4148138"/>
            <a:ext cx="17621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4" name="Image 22" descr="Une image contenant plante&#10;&#10;Description générée avec un niveau de confiance élevé">
            <a:extLst>
              <a:ext uri="{FF2B5EF4-FFF2-40B4-BE49-F238E27FC236}">
                <a16:creationId xmlns:a16="http://schemas.microsoft.com/office/drawing/2014/main" id="{94E3A923-FAEC-4270-926B-9148DED159E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76463" y="4205288"/>
            <a:ext cx="16398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5" name="Image 24" descr="Une image contenant extérieur, arbre, plante, terrain&#10;&#10;Description générée avec un niveau de confiance très élevé">
            <a:extLst>
              <a:ext uri="{FF2B5EF4-FFF2-40B4-BE49-F238E27FC236}">
                <a16:creationId xmlns:a16="http://schemas.microsoft.com/office/drawing/2014/main" id="{CF97D5F2-C924-423B-B121-7CE4D4885CB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315575" y="4133850"/>
            <a:ext cx="17621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6" name="Image 26" descr="Une image contenant arbre, extérieur, oiseau, animal&#10;&#10;Description générée avec un niveau de confiance très élevé">
            <a:extLst>
              <a:ext uri="{FF2B5EF4-FFF2-40B4-BE49-F238E27FC236}">
                <a16:creationId xmlns:a16="http://schemas.microsoft.com/office/drawing/2014/main" id="{1C1D5203-0378-4AD1-8A9C-CF0E8C921C0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13400" y="4476750"/>
            <a:ext cx="12763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7" name="Image 28" descr="Une image contenant arbre, extérieur, ciel, plante&#10;&#10;Description générée avec un niveau de confiance très élevé">
            <a:extLst>
              <a:ext uri="{FF2B5EF4-FFF2-40B4-BE49-F238E27FC236}">
                <a16:creationId xmlns:a16="http://schemas.microsoft.com/office/drawing/2014/main" id="{56582CC8-26B0-4D04-96F2-612EB50C410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04788" y="5497513"/>
            <a:ext cx="2043112"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8" name="Image 30" descr="Une image contenant arbre, extérieur, plante, fleur&#10;&#10;Description générée avec un niveau de confiance très élevé">
            <a:extLst>
              <a:ext uri="{FF2B5EF4-FFF2-40B4-BE49-F238E27FC236}">
                <a16:creationId xmlns:a16="http://schemas.microsoft.com/office/drawing/2014/main" id="{2193F8B6-925B-4644-A250-D6C1487DC21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7525" y="4191000"/>
            <a:ext cx="15208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9" name="Image 32" descr="Une image contenant arbre, ciel, extérieur, terrain&#10;&#10;Description générée avec un niveau de confiance très élevé">
            <a:extLst>
              <a:ext uri="{FF2B5EF4-FFF2-40B4-BE49-F238E27FC236}">
                <a16:creationId xmlns:a16="http://schemas.microsoft.com/office/drawing/2014/main" id="{CF85F488-7D06-474F-892E-714A4FEFB2B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33063" y="9525"/>
            <a:ext cx="171291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0" name="Picture 2" descr="medicament2_s">
            <a:extLst>
              <a:ext uri="{FF2B5EF4-FFF2-40B4-BE49-F238E27FC236}">
                <a16:creationId xmlns:a16="http://schemas.microsoft.com/office/drawing/2014/main" id="{B8F329C2-99B7-4198-8480-1E823F7EC61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893050" y="40640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1" name="Image 34" descr="logo aride_s.jpg">
            <a:extLst>
              <a:ext uri="{FF2B5EF4-FFF2-40B4-BE49-F238E27FC236}">
                <a16:creationId xmlns:a16="http://schemas.microsoft.com/office/drawing/2014/main" id="{9F17243A-2834-45DC-B03B-9B20032B7D0F}"/>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8413750" y="223838"/>
            <a:ext cx="4492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52" name="Rectangle 15">
            <a:extLst>
              <a:ext uri="{FF2B5EF4-FFF2-40B4-BE49-F238E27FC236}">
                <a16:creationId xmlns:a16="http://schemas.microsoft.com/office/drawing/2014/main" id="{52DE40CC-FB97-41B2-BD8D-2D1C737C263B}"/>
              </a:ext>
            </a:extLst>
          </p:cNvPr>
          <p:cNvSpPr>
            <a:spLocks noChangeArrowheads="1"/>
          </p:cNvSpPr>
          <p:nvPr/>
        </p:nvSpPr>
        <p:spPr bwMode="auto">
          <a:xfrm>
            <a:off x="7096125" y="244475"/>
            <a:ext cx="588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sp>
        <p:nvSpPr>
          <p:cNvPr id="99353" name="ZoneTexte 9">
            <a:extLst>
              <a:ext uri="{FF2B5EF4-FFF2-40B4-BE49-F238E27FC236}">
                <a16:creationId xmlns:a16="http://schemas.microsoft.com/office/drawing/2014/main" id="{AAC57E87-10F1-4395-AE38-83AA37AAE4E8}"/>
              </a:ext>
            </a:extLst>
          </p:cNvPr>
          <p:cNvSpPr txBox="1">
            <a:spLocks noChangeArrowheads="1"/>
          </p:cNvSpPr>
          <p:nvPr/>
        </p:nvSpPr>
        <p:spPr bwMode="auto">
          <a:xfrm>
            <a:off x="4343400" y="4181475"/>
            <a:ext cx="221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Précipitation : 800 à 1800 mm</a:t>
            </a:r>
          </a:p>
        </p:txBody>
      </p:sp>
      <p:sp>
        <p:nvSpPr>
          <p:cNvPr id="99354" name="ZoneTexte 11">
            <a:extLst>
              <a:ext uri="{FF2B5EF4-FFF2-40B4-BE49-F238E27FC236}">
                <a16:creationId xmlns:a16="http://schemas.microsoft.com/office/drawing/2014/main" id="{ED7FB7F5-B3EA-4E05-AFD7-9136E579BC22}"/>
              </a:ext>
            </a:extLst>
          </p:cNvPr>
          <p:cNvSpPr txBox="1">
            <a:spLocks noChangeArrowheads="1"/>
          </p:cNvSpPr>
          <p:nvPr/>
        </p:nvSpPr>
        <p:spPr bwMode="auto">
          <a:xfrm>
            <a:off x="3498850" y="557213"/>
            <a:ext cx="259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Elle peut être invasive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41983E5-0616-4DA0-B0AC-D392D2BECBA1}"/>
              </a:ext>
            </a:extLst>
          </p:cNvPr>
          <p:cNvSpPr>
            <a:spLocks noGrp="1"/>
          </p:cNvSpPr>
          <p:nvPr>
            <p:ph type="ftr" sz="quarter" idx="11"/>
          </p:nvPr>
        </p:nvSpPr>
        <p:spPr>
          <a:xfrm>
            <a:off x="4038600" y="6481763"/>
            <a:ext cx="4114800" cy="365125"/>
          </a:xfrm>
        </p:spPr>
        <p:txBody>
          <a:bodyPr/>
          <a:lstStyle/>
          <a:p>
            <a:pPr>
              <a:defRPr/>
            </a:pPr>
            <a:r>
              <a:rPr lang="fr-FR"/>
              <a:t>Haies défensives de climat tempéré et tropical - B. Lisan</a:t>
            </a:r>
          </a:p>
        </p:txBody>
      </p:sp>
      <p:sp>
        <p:nvSpPr>
          <p:cNvPr id="100355" name="Espace réservé du numéro de diapositive 2">
            <a:extLst>
              <a:ext uri="{FF2B5EF4-FFF2-40B4-BE49-F238E27FC236}">
                <a16:creationId xmlns:a16="http://schemas.microsoft.com/office/drawing/2014/main" id="{92596B64-D3AD-4541-B5C8-2604BE7B2B80}"/>
              </a:ext>
            </a:extLst>
          </p:cNvPr>
          <p:cNvSpPr txBox="1">
            <a:spLocks noChangeArrowheads="1"/>
          </p:cNvSpPr>
          <p:nvPr/>
        </p:nvSpPr>
        <p:spPr bwMode="auto">
          <a:xfrm>
            <a:off x="204788" y="119063"/>
            <a:ext cx="4222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BC0371F6-3202-42AD-B894-4005841096F8}" type="slidenum">
              <a:rPr lang="fr-FR" altLang="fr-FR" sz="1200">
                <a:solidFill>
                  <a:srgbClr val="898989"/>
                </a:solidFill>
              </a:rPr>
              <a:pPr algn="r" eaLnBrk="1" hangingPunct="1">
                <a:lnSpc>
                  <a:spcPct val="100000"/>
                </a:lnSpc>
                <a:spcBef>
                  <a:spcPct val="0"/>
                </a:spcBef>
                <a:buFontTx/>
                <a:buNone/>
              </a:pPr>
              <a:t>105</a:t>
            </a:fld>
            <a:endParaRPr lang="fr-FR" altLang="fr-FR" sz="1200">
              <a:solidFill>
                <a:srgbClr val="898989"/>
              </a:solidFill>
            </a:endParaRPr>
          </a:p>
        </p:txBody>
      </p:sp>
      <p:sp>
        <p:nvSpPr>
          <p:cNvPr id="100356" name="ZoneTexte 4">
            <a:extLst>
              <a:ext uri="{FF2B5EF4-FFF2-40B4-BE49-F238E27FC236}">
                <a16:creationId xmlns:a16="http://schemas.microsoft.com/office/drawing/2014/main" id="{9CEA0ECC-B3CC-49AB-9CE1-007CA3A8A2C6}"/>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100357" name="ZoneTexte 5">
            <a:extLst>
              <a:ext uri="{FF2B5EF4-FFF2-40B4-BE49-F238E27FC236}">
                <a16:creationId xmlns:a16="http://schemas.microsoft.com/office/drawing/2014/main" id="{DA68B4A9-F622-4FDE-8E7C-C10D1C02A582}"/>
              </a:ext>
            </a:extLst>
          </p:cNvPr>
          <p:cNvSpPr txBox="1">
            <a:spLocks noChangeArrowheads="1"/>
          </p:cNvSpPr>
          <p:nvPr/>
        </p:nvSpPr>
        <p:spPr bwMode="auto">
          <a:xfrm>
            <a:off x="204788" y="5318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100358" name="Image 6">
            <a:extLst>
              <a:ext uri="{FF2B5EF4-FFF2-40B4-BE49-F238E27FC236}">
                <a16:creationId xmlns:a16="http://schemas.microsoft.com/office/drawing/2014/main" id="{B874EC08-EAD1-4C2C-BE5B-93A82F784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Image 7">
            <a:extLst>
              <a:ext uri="{FF2B5EF4-FFF2-40B4-BE49-F238E27FC236}">
                <a16:creationId xmlns:a16="http://schemas.microsoft.com/office/drawing/2014/main" id="{6AC3EDA1-FFB0-4C2A-A3B3-2D57348C6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Image 8">
            <a:extLst>
              <a:ext uri="{FF2B5EF4-FFF2-40B4-BE49-F238E27FC236}">
                <a16:creationId xmlns:a16="http://schemas.microsoft.com/office/drawing/2014/main" id="{F58CCA48-AD34-48C5-BB4D-54D9A2445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2" descr="medicament2_s">
            <a:extLst>
              <a:ext uri="{FF2B5EF4-FFF2-40B4-BE49-F238E27FC236}">
                <a16:creationId xmlns:a16="http://schemas.microsoft.com/office/drawing/2014/main" id="{04BD597C-75F7-45FA-AA7C-61C1AFF52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050" y="40640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2" name="Image 11" descr="logo aride_s.jpg">
            <a:extLst>
              <a:ext uri="{FF2B5EF4-FFF2-40B4-BE49-F238E27FC236}">
                <a16:creationId xmlns:a16="http://schemas.microsoft.com/office/drawing/2014/main" id="{4701D3EC-5432-4577-ABE9-0BA1F62154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13750" y="223838"/>
            <a:ext cx="4492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3" name="Rectangle 15">
            <a:extLst>
              <a:ext uri="{FF2B5EF4-FFF2-40B4-BE49-F238E27FC236}">
                <a16:creationId xmlns:a16="http://schemas.microsoft.com/office/drawing/2014/main" id="{434F614C-1512-4F39-BE1A-A0FD49B86136}"/>
              </a:ext>
            </a:extLst>
          </p:cNvPr>
          <p:cNvSpPr>
            <a:spLocks noChangeArrowheads="1"/>
          </p:cNvSpPr>
          <p:nvPr/>
        </p:nvSpPr>
        <p:spPr bwMode="auto">
          <a:xfrm>
            <a:off x="7096125" y="244475"/>
            <a:ext cx="588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cs typeface="Arial" panose="020B0604020202020204" pitchFamily="34" charset="0"/>
              </a:rPr>
              <a:t>U</a:t>
            </a:r>
          </a:p>
        </p:txBody>
      </p:sp>
      <p:sp>
        <p:nvSpPr>
          <p:cNvPr id="100364" name="Rectangle 15">
            <a:extLst>
              <a:ext uri="{FF2B5EF4-FFF2-40B4-BE49-F238E27FC236}">
                <a16:creationId xmlns:a16="http://schemas.microsoft.com/office/drawing/2014/main" id="{78C86D5B-A2AB-416A-8FD4-A8C5715E98F4}"/>
              </a:ext>
            </a:extLst>
          </p:cNvPr>
          <p:cNvSpPr>
            <a:spLocks noChangeArrowheads="1"/>
          </p:cNvSpPr>
          <p:nvPr/>
        </p:nvSpPr>
        <p:spPr bwMode="auto">
          <a:xfrm>
            <a:off x="90488" y="889000"/>
            <a:ext cx="1181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Campêche</a:t>
            </a:r>
            <a:r>
              <a:rPr lang="fr-FR" altLang="fr-FR" dirty="0">
                <a:solidFill>
                  <a:srgbClr val="008000"/>
                </a:solidFill>
              </a:rPr>
              <a:t> </a:t>
            </a:r>
            <a:r>
              <a:rPr lang="fr-FR" altLang="fr-FR" b="1" dirty="0">
                <a:solidFill>
                  <a:srgbClr val="008000"/>
                </a:solidFill>
              </a:rPr>
              <a:t>ou « Bois de Campêche » (</a:t>
            </a:r>
            <a:r>
              <a:rPr lang="fr-FR" altLang="fr-FR" b="1" i="1" dirty="0" err="1">
                <a:solidFill>
                  <a:srgbClr val="008000"/>
                </a:solidFill>
              </a:rPr>
              <a:t>Haematoxylum</a:t>
            </a:r>
            <a:r>
              <a:rPr lang="fr-FR" altLang="fr-FR" b="1" i="1" dirty="0">
                <a:solidFill>
                  <a:srgbClr val="008000"/>
                </a:solidFill>
              </a:rPr>
              <a:t> </a:t>
            </a:r>
            <a:r>
              <a:rPr lang="fr-FR" altLang="fr-FR" b="1" i="1" dirty="0" err="1">
                <a:solidFill>
                  <a:srgbClr val="008000"/>
                </a:solidFill>
              </a:rPr>
              <a:t>campechianum</a:t>
            </a:r>
            <a:r>
              <a:rPr lang="fr-FR" altLang="fr-FR" b="1" dirty="0">
                <a:solidFill>
                  <a:srgbClr val="008000"/>
                </a:solidFill>
              </a:rPr>
              <a:t>) (</a:t>
            </a:r>
            <a:r>
              <a:rPr lang="fr-FR" altLang="fr-FR" b="1" dirty="0">
                <a:solidFill>
                  <a:srgbClr val="008000"/>
                </a:solidFill>
                <a:hlinkClick r:id="rId5" tooltip="Légumineuse"/>
              </a:rPr>
              <a:t>famille</a:t>
            </a:r>
            <a:r>
              <a:rPr lang="fr-FR" altLang="fr-FR" b="1" dirty="0">
                <a:solidFill>
                  <a:srgbClr val="008000"/>
                </a:solidFill>
              </a:rPr>
              <a:t> des</a:t>
            </a:r>
            <a:r>
              <a:rPr lang="fr-FR" altLang="fr-FR" b="1" dirty="0">
                <a:solidFill>
                  <a:srgbClr val="008000"/>
                </a:solidFill>
                <a:hlinkClick r:id="rId5" tooltip="Legume"/>
              </a:rPr>
              <a:t> légumineuses</a:t>
            </a:r>
            <a:r>
              <a:rPr lang="fr-FR" altLang="fr-FR" b="1" dirty="0">
                <a:solidFill>
                  <a:srgbClr val="008000"/>
                </a:solidFill>
              </a:rPr>
              <a:t>,</a:t>
            </a:r>
            <a:r>
              <a:rPr lang="fr-FR" altLang="fr-FR" b="1" u="sng" dirty="0">
                <a:solidFill>
                  <a:srgbClr val="008000"/>
                </a:solidFill>
                <a:hlinkClick r:id="rId6" tooltip="Fabaceae"/>
              </a:rPr>
              <a:t> </a:t>
            </a:r>
            <a:r>
              <a:rPr lang="fr-FR" altLang="fr-FR" b="1" i="1" u="sng" dirty="0" err="1">
                <a:solidFill>
                  <a:srgbClr val="008000"/>
                </a:solidFill>
                <a:hlinkClick r:id="rId6" tooltip="Fabaceae"/>
              </a:rPr>
              <a:t>Fabaceae</a:t>
            </a:r>
            <a:r>
              <a:rPr lang="fr-FR" altLang="fr-FR" b="1" dirty="0">
                <a:solidFill>
                  <a:srgbClr val="008000"/>
                </a:solidFill>
              </a:rPr>
              <a:t>)</a:t>
            </a:r>
          </a:p>
        </p:txBody>
      </p:sp>
      <p:pic>
        <p:nvPicPr>
          <p:cNvPr id="100365" name="Image 17" descr="Une image contenant intérieur, plante, table, petit&#10;&#10;Description générée avec un niveau de confiance très élevé">
            <a:extLst>
              <a:ext uri="{FF2B5EF4-FFF2-40B4-BE49-F238E27FC236}">
                <a16:creationId xmlns:a16="http://schemas.microsoft.com/office/drawing/2014/main" id="{24F721F7-1B53-4832-BB74-2869916DF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6125" y="4103688"/>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6" name="Image 19" descr="Une image contenant herbe, extérieur, arbre, plante&#10;&#10;Description générée avec un niveau de confiance très élevé">
            <a:extLst>
              <a:ext uri="{FF2B5EF4-FFF2-40B4-BE49-F238E27FC236}">
                <a16:creationId xmlns:a16="http://schemas.microsoft.com/office/drawing/2014/main" id="{17FA46F5-DBC3-4844-8380-B118A63FA6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2088" y="419576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7" name="ZoneTexte 22">
            <a:extLst>
              <a:ext uri="{FF2B5EF4-FFF2-40B4-BE49-F238E27FC236}">
                <a16:creationId xmlns:a16="http://schemas.microsoft.com/office/drawing/2014/main" id="{34BCAA44-113E-4722-89EF-82DB88A61F35}"/>
              </a:ext>
            </a:extLst>
          </p:cNvPr>
          <p:cNvSpPr txBox="1">
            <a:spLocks noChangeArrowheads="1"/>
          </p:cNvSpPr>
          <p:nvPr/>
        </p:nvSpPr>
        <p:spPr bwMode="auto">
          <a:xfrm>
            <a:off x="95250" y="6288088"/>
            <a:ext cx="39274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900" dirty="0"/>
              <a:t>Source : </a:t>
            </a:r>
            <a:r>
              <a:rPr lang="fr-FR" altLang="fr-FR" sz="900" dirty="0">
                <a:hlinkClick r:id="rId9"/>
              </a:rPr>
              <a:t>http://www.maya-ethnobotany.org/neo-tropical-flower-photography-dslr-ring-flash-evaluation-reviews/what-is-palo-de-campeche-logwood-palo-de-tinto-haematoxylum-campechianum-uses-dye.php</a:t>
            </a:r>
            <a:r>
              <a:rPr lang="fr-FR" altLang="fr-FR" sz="900" dirty="0"/>
              <a:t> </a:t>
            </a:r>
          </a:p>
        </p:txBody>
      </p:sp>
      <p:pic>
        <p:nvPicPr>
          <p:cNvPr id="100368" name="Image 24" descr="Une image contenant fleur, plante, intérieur, petit&#10;&#10;Description générée avec un niveau de confiance très élevé">
            <a:extLst>
              <a:ext uri="{FF2B5EF4-FFF2-40B4-BE49-F238E27FC236}">
                <a16:creationId xmlns:a16="http://schemas.microsoft.com/office/drawing/2014/main" id="{57CD8D2B-9A21-4C6F-AE16-7677D5BC16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513" y="4089400"/>
            <a:ext cx="3335337"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9" name="Rectangle 25">
            <a:extLst>
              <a:ext uri="{FF2B5EF4-FFF2-40B4-BE49-F238E27FC236}">
                <a16:creationId xmlns:a16="http://schemas.microsoft.com/office/drawing/2014/main" id="{D7FEAB8B-DF47-43FA-9AC7-720F71E061C0}"/>
              </a:ext>
            </a:extLst>
          </p:cNvPr>
          <p:cNvSpPr>
            <a:spLocks noChangeArrowheads="1"/>
          </p:cNvSpPr>
          <p:nvPr/>
        </p:nvSpPr>
        <p:spPr bwMode="auto">
          <a:xfrm>
            <a:off x="90488" y="1185863"/>
            <a:ext cx="12011025"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C’est un petit </a:t>
            </a:r>
            <a:r>
              <a:rPr lang="fr-FR" altLang="fr-FR" dirty="0">
                <a:solidFill>
                  <a:srgbClr val="008000"/>
                </a:solidFill>
                <a:hlinkClick r:id="rId11" tooltip="Arbre"/>
              </a:rPr>
              <a:t>arbre</a:t>
            </a:r>
            <a:r>
              <a:rPr lang="fr-FR" altLang="fr-FR" dirty="0">
                <a:solidFill>
                  <a:srgbClr val="008000"/>
                </a:solidFill>
              </a:rPr>
              <a:t> tropical pouvant atteindre 8 à 15 mètres de haut, avec un tronc anfractueux, une écorce lisse et grise et des </a:t>
            </a:r>
            <a:r>
              <a:rPr lang="fr-FR" altLang="fr-FR" b="1" dirty="0">
                <a:solidFill>
                  <a:srgbClr val="008000"/>
                </a:solidFill>
              </a:rPr>
              <a:t>rameaux épineux</a:t>
            </a:r>
            <a:r>
              <a:rPr lang="fr-FR" altLang="fr-FR" dirty="0">
                <a:solidFill>
                  <a:srgbClr val="008000"/>
                </a:solidFill>
              </a:rPr>
              <a:t>. Le campêche se distingue par son </a:t>
            </a:r>
            <a:r>
              <a:rPr lang="fr-FR" altLang="fr-FR" dirty="0">
                <a:solidFill>
                  <a:srgbClr val="008000"/>
                </a:solidFill>
                <a:hlinkClick r:id="rId12" tooltip="Bois"/>
              </a:rPr>
              <a:t>bois</a:t>
            </a:r>
            <a:r>
              <a:rPr lang="fr-FR" altLang="fr-FR" dirty="0">
                <a:solidFill>
                  <a:srgbClr val="008000"/>
                </a:solidFill>
              </a:rPr>
              <a:t> très dur et très lourd de couleur sombre (</a:t>
            </a:r>
            <a:r>
              <a:rPr lang="fr-FR" altLang="fr-FR" i="1" dirty="0" err="1">
                <a:solidFill>
                  <a:srgbClr val="008000"/>
                </a:solidFill>
              </a:rPr>
              <a:t>Haematoxylum</a:t>
            </a:r>
            <a:r>
              <a:rPr lang="fr-FR" altLang="fr-FR" dirty="0">
                <a:solidFill>
                  <a:srgbClr val="008000"/>
                </a:solidFill>
              </a:rPr>
              <a:t> signifie "Bois de sang") et sa sève de teinte rouge foncé. De croissance assez rapide, il apprécie une exposition en plein soleil et les fourrés épineux des régions sèches. Utilisation : teinture rouge, extraite du bois de cœur un composé, l'</a:t>
            </a:r>
            <a:r>
              <a:rPr lang="fr-FR" altLang="fr-FR" i="1" dirty="0">
                <a:solidFill>
                  <a:srgbClr val="008000"/>
                </a:solidFill>
                <a:hlinkClick r:id="rId13" tooltip="Hématoxyline"/>
              </a:rPr>
              <a:t>hématoxyline</a:t>
            </a:r>
            <a:r>
              <a:rPr lang="fr-FR" altLang="fr-FR" dirty="0">
                <a:solidFill>
                  <a:srgbClr val="008000"/>
                </a:solidFill>
              </a:rPr>
              <a:t> (ou hématine, représentant 10 % du bois), pour teindre la laine, la soie, le coton etc., un </a:t>
            </a:r>
            <a:r>
              <a:rPr lang="fr-FR" altLang="fr-FR" dirty="0">
                <a:solidFill>
                  <a:srgbClr val="008000"/>
                </a:solidFill>
                <a:hlinkClick r:id="rId14" tooltip="Charbon de bois"/>
              </a:rPr>
              <a:t>charbon de bois</a:t>
            </a:r>
            <a:r>
              <a:rPr lang="fr-FR" altLang="fr-FR" dirty="0">
                <a:solidFill>
                  <a:srgbClr val="008000"/>
                </a:solidFill>
              </a:rPr>
              <a:t>, très réputé, bois utilisé pour fabriquer des meubles, des traverses de chemin de fer, des poteaux de soutènement et certaines pièces de bateaux, indicateur de PH. Ses fleurs très mellifères, nombreux usages médicinaux (hémostatique et cicatrisant, anti-inflammatoire, antidiarrhéique …). Planté en alignement serré, cet arbre épineux fournit de belles haies impénétrables et délicieusement odorantes au moment de la floraison. </a:t>
            </a:r>
            <a:r>
              <a:rPr lang="fr-FR" altLang="fr-FR" sz="1200" dirty="0">
                <a:solidFill>
                  <a:srgbClr val="008000"/>
                </a:solidFill>
              </a:rPr>
              <a:t>Les fleurs sont composées d'un calice 5-partite, de 5 pétales, </a:t>
            </a:r>
            <a:r>
              <a:rPr lang="fr-FR" altLang="fr-FR" sz="1200" b="1" dirty="0">
                <a:solidFill>
                  <a:srgbClr val="008000"/>
                </a:solidFill>
              </a:rPr>
              <a:t>jaune clair, </a:t>
            </a:r>
            <a:r>
              <a:rPr lang="fr-FR" altLang="fr-FR" sz="1200" dirty="0">
                <a:solidFill>
                  <a:srgbClr val="008000"/>
                </a:solidFill>
              </a:rPr>
              <a:t>de 4-6 mm et de 10 étamines à filet tomenteux à la base. La floraison a lieu de janvier à mai.  Sources : a) </a:t>
            </a:r>
            <a:r>
              <a:rPr lang="fr-FR" altLang="fr-FR" sz="1200" dirty="0">
                <a:solidFill>
                  <a:srgbClr val="008000"/>
                </a:solidFill>
                <a:hlinkClick r:id="rId15"/>
              </a:rPr>
              <a:t>https://fr.wikipedia.org/wiki/Camp%C3%AAche_(arbre)</a:t>
            </a:r>
            <a:r>
              <a:rPr lang="fr-FR" altLang="fr-FR" sz="1200" dirty="0">
                <a:solidFill>
                  <a:srgbClr val="008000"/>
                </a:solidFill>
              </a:rPr>
              <a:t>, b) </a:t>
            </a:r>
            <a:r>
              <a:rPr lang="fr-FR" altLang="fr-FR" sz="1200" dirty="0">
                <a:solidFill>
                  <a:srgbClr val="008000"/>
                </a:solidFill>
                <a:hlinkClick r:id="rId16"/>
              </a:rPr>
              <a:t>https://en.wikipedia.org/wiki/Haematoxylum_campechianum</a:t>
            </a:r>
            <a:r>
              <a:rPr lang="fr-FR" altLang="fr-FR" sz="1200" dirty="0">
                <a:solidFill>
                  <a:srgbClr val="008000"/>
                </a:solidFill>
              </a:rPr>
              <a:t> </a:t>
            </a:r>
          </a:p>
          <a:p>
            <a:pPr algn="just" eaLnBrk="1" hangingPunct="1"/>
            <a:r>
              <a:rPr lang="fr-FR" altLang="fr-FR" sz="1200" dirty="0">
                <a:solidFill>
                  <a:srgbClr val="008000"/>
                </a:solidFill>
              </a:rPr>
              <a:t>c) </a:t>
            </a:r>
            <a:r>
              <a:rPr lang="fr-FR" altLang="fr-FR" sz="1200" dirty="0">
                <a:solidFill>
                  <a:srgbClr val="008000"/>
                </a:solidFill>
                <a:hlinkClick r:id="rId17"/>
              </a:rPr>
              <a:t>https://www.prota4u.org/database/protav8.asp?fr=1&amp;g=pe&amp;p=Haematoxylum+campechianum+L</a:t>
            </a:r>
            <a:r>
              <a:rPr lang="fr-FR" altLang="fr-FR" sz="1200" dirty="0">
                <a:solidFill>
                  <a:srgbClr val="008000"/>
                </a:solidFill>
              </a:rPr>
              <a:t>. Feuilles caduques de couleur vert-clair paripennées, luisantes, de 1-3 × 1-2,5 cm. </a:t>
            </a:r>
          </a:p>
        </p:txBody>
      </p:sp>
      <p:pic>
        <p:nvPicPr>
          <p:cNvPr id="100370" name="Image 27" descr="Une image contenant extérieur, arbre, herbe, oiseau&#10;&#10;Description générée avec un niveau de confiance très élevé">
            <a:extLst>
              <a:ext uri="{FF2B5EF4-FFF2-40B4-BE49-F238E27FC236}">
                <a16:creationId xmlns:a16="http://schemas.microsoft.com/office/drawing/2014/main" id="{8DB92421-BDD1-4C11-8B6C-38F19C554A0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52113" y="555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1" name="Image 28">
            <a:extLst>
              <a:ext uri="{FF2B5EF4-FFF2-40B4-BE49-F238E27FC236}">
                <a16:creationId xmlns:a16="http://schemas.microsoft.com/office/drawing/2014/main" id="{2D312DF6-385F-4148-9E17-BECD23D5D2B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34638" y="4165600"/>
            <a:ext cx="15716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778AAD-2BDA-477E-B7CF-CC17E4F195C9}"/>
              </a:ext>
            </a:extLst>
          </p:cNvPr>
          <p:cNvSpPr>
            <a:spLocks noGrp="1"/>
          </p:cNvSpPr>
          <p:nvPr>
            <p:ph type="ftr" sz="quarter" idx="11"/>
          </p:nvPr>
        </p:nvSpPr>
        <p:spPr>
          <a:xfrm>
            <a:off x="4173538" y="6457950"/>
            <a:ext cx="4114800" cy="365125"/>
          </a:xfrm>
        </p:spPr>
        <p:txBody>
          <a:bodyPr/>
          <a:lstStyle/>
          <a:p>
            <a:pPr>
              <a:defRPr/>
            </a:pPr>
            <a:r>
              <a:rPr lang="fr-FR"/>
              <a:t>Haies défensives de climat tempéré et tropical - B. Lisan</a:t>
            </a:r>
          </a:p>
        </p:txBody>
      </p:sp>
      <p:sp>
        <p:nvSpPr>
          <p:cNvPr id="101379" name="Espace réservé du numéro de diapositive 2">
            <a:extLst>
              <a:ext uri="{FF2B5EF4-FFF2-40B4-BE49-F238E27FC236}">
                <a16:creationId xmlns:a16="http://schemas.microsoft.com/office/drawing/2014/main" id="{FB04781B-AADA-438F-A36E-FA80BBAB1E1B}"/>
              </a:ext>
            </a:extLst>
          </p:cNvPr>
          <p:cNvSpPr txBox="1">
            <a:spLocks noChangeArrowheads="1"/>
          </p:cNvSpPr>
          <p:nvPr/>
        </p:nvSpPr>
        <p:spPr bwMode="auto">
          <a:xfrm>
            <a:off x="204788" y="119063"/>
            <a:ext cx="4222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9813A53D-ED1E-4060-BA11-E0DD8FA2B8EC}" type="slidenum">
              <a:rPr lang="fr-FR" altLang="fr-FR" sz="1200">
                <a:solidFill>
                  <a:srgbClr val="898989"/>
                </a:solidFill>
              </a:rPr>
              <a:pPr algn="r" eaLnBrk="1" hangingPunct="1">
                <a:lnSpc>
                  <a:spcPct val="100000"/>
                </a:lnSpc>
                <a:spcBef>
                  <a:spcPct val="0"/>
                </a:spcBef>
                <a:buFontTx/>
                <a:buNone/>
              </a:pPr>
              <a:t>106</a:t>
            </a:fld>
            <a:endParaRPr lang="fr-FR" altLang="fr-FR" sz="1200">
              <a:solidFill>
                <a:srgbClr val="898989"/>
              </a:solidFill>
            </a:endParaRPr>
          </a:p>
        </p:txBody>
      </p:sp>
      <p:sp>
        <p:nvSpPr>
          <p:cNvPr id="101380" name="ZoneTexte 4">
            <a:extLst>
              <a:ext uri="{FF2B5EF4-FFF2-40B4-BE49-F238E27FC236}">
                <a16:creationId xmlns:a16="http://schemas.microsoft.com/office/drawing/2014/main" id="{6A3561D3-1AD9-4EFF-970F-F4FDA74B62E5}"/>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101381" name="ZoneTexte 5">
            <a:extLst>
              <a:ext uri="{FF2B5EF4-FFF2-40B4-BE49-F238E27FC236}">
                <a16:creationId xmlns:a16="http://schemas.microsoft.com/office/drawing/2014/main" id="{6EA2949F-61D9-4862-B1ED-693DF97BB1EB}"/>
              </a:ext>
            </a:extLst>
          </p:cNvPr>
          <p:cNvSpPr txBox="1">
            <a:spLocks noChangeArrowheads="1"/>
          </p:cNvSpPr>
          <p:nvPr/>
        </p:nvSpPr>
        <p:spPr bwMode="auto">
          <a:xfrm>
            <a:off x="204788" y="5318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101382" name="Image 6">
            <a:extLst>
              <a:ext uri="{FF2B5EF4-FFF2-40B4-BE49-F238E27FC236}">
                <a16:creationId xmlns:a16="http://schemas.microsoft.com/office/drawing/2014/main" id="{7FC85970-FD62-486F-AA78-E691DA3A4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Image 7">
            <a:extLst>
              <a:ext uri="{FF2B5EF4-FFF2-40B4-BE49-F238E27FC236}">
                <a16:creationId xmlns:a16="http://schemas.microsoft.com/office/drawing/2014/main" id="{52C769BC-E534-4073-8B0B-1CA815945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2" descr="medicament2_s">
            <a:extLst>
              <a:ext uri="{FF2B5EF4-FFF2-40B4-BE49-F238E27FC236}">
                <a16:creationId xmlns:a16="http://schemas.microsoft.com/office/drawing/2014/main" id="{893471BA-0BD0-4485-9A9C-D31E11BE6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050" y="40640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Image 10" descr="logo aride_s.jpg">
            <a:extLst>
              <a:ext uri="{FF2B5EF4-FFF2-40B4-BE49-F238E27FC236}">
                <a16:creationId xmlns:a16="http://schemas.microsoft.com/office/drawing/2014/main" id="{C65CBA28-641F-483C-91EF-081543798C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13750" y="223838"/>
            <a:ext cx="4492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6" name="Rectangle 15">
            <a:extLst>
              <a:ext uri="{FF2B5EF4-FFF2-40B4-BE49-F238E27FC236}">
                <a16:creationId xmlns:a16="http://schemas.microsoft.com/office/drawing/2014/main" id="{3A5AABC2-D59B-49A8-B9F1-8D46B02E8695}"/>
              </a:ext>
            </a:extLst>
          </p:cNvPr>
          <p:cNvSpPr>
            <a:spLocks noChangeArrowheads="1"/>
          </p:cNvSpPr>
          <p:nvPr/>
        </p:nvSpPr>
        <p:spPr bwMode="auto">
          <a:xfrm>
            <a:off x="7096125" y="244475"/>
            <a:ext cx="588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cs typeface="Arial" panose="020B0604020202020204" pitchFamily="34" charset="0"/>
              </a:rPr>
              <a:t>U</a:t>
            </a:r>
          </a:p>
        </p:txBody>
      </p:sp>
      <p:sp>
        <p:nvSpPr>
          <p:cNvPr id="101387" name="ZoneTexte 12">
            <a:extLst>
              <a:ext uri="{FF2B5EF4-FFF2-40B4-BE49-F238E27FC236}">
                <a16:creationId xmlns:a16="http://schemas.microsoft.com/office/drawing/2014/main" id="{F91490B6-60A0-4691-95AD-1EA00D4E50C0}"/>
              </a:ext>
            </a:extLst>
          </p:cNvPr>
          <p:cNvSpPr txBox="1">
            <a:spLocks noChangeArrowheads="1"/>
          </p:cNvSpPr>
          <p:nvPr/>
        </p:nvSpPr>
        <p:spPr bwMode="auto">
          <a:xfrm>
            <a:off x="7461250" y="952500"/>
            <a:ext cx="473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Score 32 (Pacifique), très invasive, haut risque.</a:t>
            </a:r>
          </a:p>
        </p:txBody>
      </p:sp>
      <p:sp>
        <p:nvSpPr>
          <p:cNvPr id="101388" name="Rectangle 13">
            <a:extLst>
              <a:ext uri="{FF2B5EF4-FFF2-40B4-BE49-F238E27FC236}">
                <a16:creationId xmlns:a16="http://schemas.microsoft.com/office/drawing/2014/main" id="{229B363A-A290-41BC-87E6-7812AF820B16}"/>
              </a:ext>
            </a:extLst>
          </p:cNvPr>
          <p:cNvSpPr>
            <a:spLocks noChangeArrowheads="1"/>
          </p:cNvSpPr>
          <p:nvPr/>
        </p:nvSpPr>
        <p:spPr bwMode="auto">
          <a:xfrm>
            <a:off x="261938" y="920750"/>
            <a:ext cx="7313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Lantanier ou </a:t>
            </a:r>
            <a:r>
              <a:rPr lang="fr-FR" altLang="fr-FR" b="1" dirty="0" err="1">
                <a:solidFill>
                  <a:srgbClr val="008000"/>
                </a:solidFill>
              </a:rPr>
              <a:t>camara</a:t>
            </a:r>
            <a:r>
              <a:rPr lang="fr-FR" altLang="fr-FR" b="1" dirty="0">
                <a:solidFill>
                  <a:srgbClr val="008000"/>
                </a:solidFill>
              </a:rPr>
              <a:t> commun (</a:t>
            </a:r>
            <a:r>
              <a:rPr lang="fr-FR" altLang="fr-FR" b="1" i="1" dirty="0">
                <a:solidFill>
                  <a:srgbClr val="008000"/>
                </a:solidFill>
              </a:rPr>
              <a:t>Lantana </a:t>
            </a:r>
            <a:r>
              <a:rPr lang="fr-FR" altLang="fr-FR" b="1" i="1" dirty="0" err="1">
                <a:solidFill>
                  <a:srgbClr val="008000"/>
                </a:solidFill>
              </a:rPr>
              <a:t>camara</a:t>
            </a:r>
            <a:r>
              <a:rPr lang="fr-FR" altLang="fr-FR" b="1" dirty="0">
                <a:solidFill>
                  <a:srgbClr val="008000"/>
                </a:solidFill>
              </a:rPr>
              <a:t>) (</a:t>
            </a:r>
            <a:r>
              <a:rPr lang="fr-FR" altLang="fr-FR" b="1" u="sng" dirty="0">
                <a:solidFill>
                  <a:srgbClr val="008000"/>
                </a:solidFill>
                <a:hlinkClick r:id="rId5"/>
              </a:rPr>
              <a:t>famille</a:t>
            </a:r>
            <a:r>
              <a:rPr lang="fr-FR" altLang="fr-FR" b="1" dirty="0">
                <a:solidFill>
                  <a:srgbClr val="008000"/>
                </a:solidFill>
              </a:rPr>
              <a:t> des </a:t>
            </a:r>
            <a:r>
              <a:rPr lang="fr-FR" altLang="fr-FR" b="1" i="1" dirty="0" err="1">
                <a:solidFill>
                  <a:srgbClr val="008000"/>
                </a:solidFill>
                <a:hlinkClick r:id="rId6" tooltip="Verbenaceae"/>
              </a:rPr>
              <a:t>Verbenaceae</a:t>
            </a:r>
            <a:r>
              <a:rPr lang="fr-FR" altLang="fr-FR" b="1" dirty="0">
                <a:solidFill>
                  <a:srgbClr val="008000"/>
                </a:solidFill>
              </a:rPr>
              <a:t>)</a:t>
            </a:r>
          </a:p>
        </p:txBody>
      </p:sp>
      <p:sp>
        <p:nvSpPr>
          <p:cNvPr id="101389" name="ZoneTexte 14">
            <a:extLst>
              <a:ext uri="{FF2B5EF4-FFF2-40B4-BE49-F238E27FC236}">
                <a16:creationId xmlns:a16="http://schemas.microsoft.com/office/drawing/2014/main" id="{32E8FD86-F9FD-4062-930C-2E0CC43BC6BA}"/>
              </a:ext>
            </a:extLst>
          </p:cNvPr>
          <p:cNvSpPr txBox="1">
            <a:spLocks noChangeArrowheads="1"/>
          </p:cNvSpPr>
          <p:nvPr/>
        </p:nvSpPr>
        <p:spPr bwMode="auto">
          <a:xfrm>
            <a:off x="9110663" y="223838"/>
            <a:ext cx="892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101390" name="ZoneTexte 15">
            <a:extLst>
              <a:ext uri="{FF2B5EF4-FFF2-40B4-BE49-F238E27FC236}">
                <a16:creationId xmlns:a16="http://schemas.microsoft.com/office/drawing/2014/main" id="{A49F6DCF-D265-4ADE-8A18-D7E5F759BB51}"/>
              </a:ext>
            </a:extLst>
          </p:cNvPr>
          <p:cNvSpPr txBox="1">
            <a:spLocks noChangeArrowheads="1"/>
          </p:cNvSpPr>
          <p:nvPr/>
        </p:nvSpPr>
        <p:spPr bwMode="auto">
          <a:xfrm>
            <a:off x="204788" y="1322388"/>
            <a:ext cx="11885612"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arbuste arrondi ou étalé, de 0,5 à 2 m de haut. Ses </a:t>
            </a:r>
            <a:r>
              <a:rPr lang="fr-FR" altLang="fr-FR" dirty="0">
                <a:hlinkClick r:id="rId7" tooltip="Feuille"/>
              </a:rPr>
              <a:t>feuilles</a:t>
            </a:r>
            <a:r>
              <a:rPr lang="fr-FR" altLang="fr-FR" dirty="0"/>
              <a:t> de couleur vert sombre sont composées et opposées. Son </a:t>
            </a:r>
            <a:r>
              <a:rPr lang="fr-FR" altLang="fr-FR" dirty="0">
                <a:hlinkClick r:id="rId8" tooltip="Inflorescence"/>
              </a:rPr>
              <a:t>inflorescence</a:t>
            </a:r>
            <a:r>
              <a:rPr lang="fr-FR" altLang="fr-FR" dirty="0"/>
              <a:t> est en </a:t>
            </a:r>
            <a:r>
              <a:rPr lang="fr-FR" altLang="fr-FR" dirty="0">
                <a:hlinkClick r:id="rId9" tooltip="Panicule"/>
              </a:rPr>
              <a:t>panicules</a:t>
            </a:r>
            <a:r>
              <a:rPr lang="fr-FR" altLang="fr-FR" dirty="0"/>
              <a:t> de couleurs multiples. Sa période de </a:t>
            </a:r>
            <a:r>
              <a:rPr lang="fr-FR" altLang="fr-FR" dirty="0">
                <a:hlinkClick r:id="rId10" tooltip="Floraison"/>
              </a:rPr>
              <a:t>floraison</a:t>
            </a:r>
            <a:r>
              <a:rPr lang="fr-FR" altLang="fr-FR" dirty="0"/>
              <a:t> s'étend du </a:t>
            </a:r>
            <a:r>
              <a:rPr lang="fr-FR" altLang="fr-FR" dirty="0">
                <a:hlinkClick r:id="rId11" tooltip="Printemps"/>
              </a:rPr>
              <a:t>printemps</a:t>
            </a:r>
            <a:r>
              <a:rPr lang="fr-FR" altLang="fr-FR" dirty="0"/>
              <a:t> à l'</a:t>
            </a:r>
            <a:r>
              <a:rPr lang="fr-FR" altLang="fr-FR" dirty="0">
                <a:hlinkClick r:id="rId12" tooltip="Automne"/>
              </a:rPr>
              <a:t>automne</a:t>
            </a:r>
            <a:r>
              <a:rPr lang="fr-FR" altLang="fr-FR" dirty="0"/>
              <a:t>. Ses fleurs sont jaunes ou roses. Ses </a:t>
            </a:r>
            <a:r>
              <a:rPr lang="fr-FR" altLang="fr-FR" dirty="0">
                <a:hlinkClick r:id="rId13" tooltip="Fruit (botanique)"/>
              </a:rPr>
              <a:t>fruits</a:t>
            </a:r>
            <a:r>
              <a:rPr lang="fr-FR" altLang="fr-FR" dirty="0"/>
              <a:t> sont de petite taille et sont groupés, mais non soudés entre eux. Ils sont de couleur noire à maturité. </a:t>
            </a:r>
            <a:r>
              <a:rPr lang="fr-FR" altLang="fr-FR" dirty="0">
                <a:solidFill>
                  <a:srgbClr val="FF0000"/>
                </a:solidFill>
              </a:rPr>
              <a:t>Ils sont toxiques lorsqu'ils sont verts</a:t>
            </a:r>
            <a:r>
              <a:rPr lang="fr-FR" altLang="fr-FR" dirty="0"/>
              <a:t>. Cette espèce a été introduite par les jardins botaniques ou comme </a:t>
            </a:r>
            <a:r>
              <a:rPr lang="fr-FR" altLang="fr-FR" dirty="0">
                <a:solidFill>
                  <a:srgbClr val="008000"/>
                </a:solidFill>
              </a:rPr>
              <a:t>plante ornementale </a:t>
            </a:r>
            <a:r>
              <a:rPr lang="fr-FR" altLang="fr-FR" dirty="0"/>
              <a:t>sur divers continents, où - en zone tropicale - elle s'est naturalisée. </a:t>
            </a:r>
            <a:r>
              <a:rPr lang="fr-FR" altLang="fr-FR" dirty="0">
                <a:solidFill>
                  <a:srgbClr val="FF0000"/>
                </a:solidFill>
              </a:rPr>
              <a:t>Outre une propension à occuper la niche écologique d'autres espèces, cette plante produit des fruits très toxiques (hépatotoxiques) encore verts, avant leur maturité, pour l'homme et de nombreux animaux qui les ingèrent, induisant une forte mortalité chez animaux de pâturages (moutons, chèvres, bovins et chevaux). </a:t>
            </a:r>
            <a:r>
              <a:rPr lang="fr-FR" altLang="fr-FR" dirty="0"/>
              <a:t>Elle se propage le long des sentiers et des lisières de champs déserts, dans les exploitations agricoles et les coupes à blanc.  </a:t>
            </a:r>
            <a:r>
              <a:rPr lang="fr-FR" altLang="fr-FR" b="1" dirty="0">
                <a:solidFill>
                  <a:srgbClr val="FF0000"/>
                </a:solidFill>
              </a:rPr>
              <a:t>Elle est classée parmi les pires espèces envahissantes et toxiques, dans 22 pays dans le monde. </a:t>
            </a:r>
            <a:r>
              <a:rPr lang="fr-FR" altLang="fr-FR" dirty="0">
                <a:solidFill>
                  <a:srgbClr val="FF0000"/>
                </a:solidFill>
              </a:rPr>
              <a:t>Elle est résistante au feu. Dans les serres, </a:t>
            </a:r>
            <a:r>
              <a:rPr lang="fr-FR" altLang="fr-FR" i="1" dirty="0">
                <a:solidFill>
                  <a:srgbClr val="FF0000"/>
                </a:solidFill>
              </a:rPr>
              <a:t>L. </a:t>
            </a:r>
            <a:r>
              <a:rPr lang="fr-FR" altLang="fr-FR" i="1" dirty="0" err="1">
                <a:solidFill>
                  <a:srgbClr val="FF0000"/>
                </a:solidFill>
              </a:rPr>
              <a:t>camara</a:t>
            </a:r>
            <a:r>
              <a:rPr lang="fr-FR" altLang="fr-FR" dirty="0">
                <a:solidFill>
                  <a:srgbClr val="FF0000"/>
                </a:solidFill>
              </a:rPr>
              <a:t> est connue pour attirer les aleurodes ou mouches blanches</a:t>
            </a:r>
            <a:r>
              <a:rPr lang="fr-FR" altLang="fr-FR" dirty="0"/>
              <a:t>. </a:t>
            </a:r>
            <a:r>
              <a:rPr lang="fr-FR" altLang="fr-FR" dirty="0">
                <a:solidFill>
                  <a:srgbClr val="008000"/>
                </a:solidFill>
              </a:rPr>
              <a:t>Elle a des usages médicinaux (</a:t>
            </a:r>
            <a:r>
              <a:rPr lang="fr-FR" altLang="fr-FR" dirty="0">
                <a:solidFill>
                  <a:srgbClr val="FF0000"/>
                </a:solidFill>
              </a:rPr>
              <a:t>attention à sa toxicité</a:t>
            </a:r>
            <a:r>
              <a:rPr lang="fr-FR" altLang="fr-FR" dirty="0">
                <a:solidFill>
                  <a:srgbClr val="008000"/>
                </a:solidFill>
              </a:rPr>
              <a:t>)</a:t>
            </a:r>
            <a:r>
              <a:rPr lang="fr-FR" altLang="fr-FR" dirty="0"/>
              <a:t>. </a:t>
            </a:r>
            <a:r>
              <a:rPr lang="fr-FR" altLang="fr-FR" sz="1200" dirty="0">
                <a:solidFill>
                  <a:srgbClr val="008000"/>
                </a:solidFill>
              </a:rPr>
              <a:t>Localement, on utilise cette espèce </a:t>
            </a:r>
            <a:r>
              <a:rPr lang="fr-FR" altLang="fr-FR" sz="1200" dirty="0">
                <a:solidFill>
                  <a:srgbClr val="FF0000"/>
                </a:solidFill>
              </a:rPr>
              <a:t>difficile à éradiquer </a:t>
            </a:r>
            <a:r>
              <a:rPr lang="fr-FR" altLang="fr-FR" sz="1200" dirty="0">
                <a:solidFill>
                  <a:srgbClr val="008000"/>
                </a:solidFill>
              </a:rPr>
              <a:t>pour son bois (mobilier de maison, tel que tables et chaises fabriquées à partir des tiges, balais par assemblage de ses petites branches. Il fournit un miel de qualité. </a:t>
            </a:r>
            <a:r>
              <a:rPr lang="fr-FR" altLang="fr-FR" sz="1200" b="1" i="1" dirty="0">
                <a:solidFill>
                  <a:srgbClr val="008000"/>
                </a:solidFill>
              </a:rPr>
              <a:t>A l'état sauvage le Lantana Camara comporte des courtes épines courbes, donc il pourrait servir de haie défensive</a:t>
            </a:r>
            <a:r>
              <a:rPr lang="fr-FR" altLang="fr-FR" sz="1200" dirty="0"/>
              <a:t>. </a:t>
            </a:r>
            <a:r>
              <a:rPr lang="fr-FR" altLang="fr-FR" sz="1200" b="1" dirty="0">
                <a:solidFill>
                  <a:srgbClr val="FF0000"/>
                </a:solidFill>
              </a:rPr>
              <a:t>Mais à cause de son caractère invasif et de sa toxicité, nous dissuadons de l’utiliser</a:t>
            </a:r>
            <a:r>
              <a:rPr lang="fr-FR" altLang="fr-FR" sz="1200" dirty="0"/>
              <a:t>. Source :  </a:t>
            </a:r>
            <a:r>
              <a:rPr lang="fr-FR" altLang="fr-FR" sz="1200" dirty="0">
                <a:hlinkClick r:id="rId14"/>
              </a:rPr>
              <a:t>https://fr.wikipedia.org/wiki/Lantana_camara</a:t>
            </a:r>
            <a:r>
              <a:rPr lang="fr-FR" altLang="fr-FR" sz="1200" dirty="0"/>
              <a:t> </a:t>
            </a:r>
          </a:p>
        </p:txBody>
      </p:sp>
      <p:pic>
        <p:nvPicPr>
          <p:cNvPr id="101391" name="Image 17" descr="Une image contenant herbe, extérieur, plante&#10;&#10;Description générée avec un niveau de confiance très élevé">
            <a:extLst>
              <a:ext uri="{FF2B5EF4-FFF2-40B4-BE49-F238E27FC236}">
                <a16:creationId xmlns:a16="http://schemas.microsoft.com/office/drawing/2014/main" id="{F92FC604-3FD0-4C9C-AD36-C430F0EB61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1188" y="4819650"/>
            <a:ext cx="12096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2" name="Image 18" descr="Une image contenant arbre, extérieur&#10;&#10;Description générée avec un niveau de confiance élevé">
            <a:extLst>
              <a:ext uri="{FF2B5EF4-FFF2-40B4-BE49-F238E27FC236}">
                <a16:creationId xmlns:a16="http://schemas.microsoft.com/office/drawing/2014/main" id="{8EF80EF2-E9E4-4F00-8C90-0B31D3E9A8E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52800" y="4938713"/>
            <a:ext cx="1238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3" name="Image 19" descr="Une image contenant plante, arbre&#10;&#10;Description générée avec un niveau de confiance élevé">
            <a:extLst>
              <a:ext uri="{FF2B5EF4-FFF2-40B4-BE49-F238E27FC236}">
                <a16:creationId xmlns:a16="http://schemas.microsoft.com/office/drawing/2014/main" id="{EE74F680-0325-4420-9FF0-DB4EE10EE17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67450" y="4918075"/>
            <a:ext cx="11715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4" name="Image 20" descr="Une image contenant fleur, plante&#10;&#10;Description générée avec un niveau de confiance très élevé">
            <a:extLst>
              <a:ext uri="{FF2B5EF4-FFF2-40B4-BE49-F238E27FC236}">
                <a16:creationId xmlns:a16="http://schemas.microsoft.com/office/drawing/2014/main" id="{7A66BC90-121B-4834-8DDB-BA63180CA8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38688" y="4905375"/>
            <a:ext cx="1371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5" name="Image 23" descr="Une image contenant plante, fleur&#10;&#10;Description générée avec un niveau de confiance élevé">
            <a:extLst>
              <a:ext uri="{FF2B5EF4-FFF2-40B4-BE49-F238E27FC236}">
                <a16:creationId xmlns:a16="http://schemas.microsoft.com/office/drawing/2014/main" id="{ACCC3E5E-C5D6-4AB3-9FB4-EE054FC075D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26338" y="491807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6" name="Image 25" descr="Une image contenant fleur, plante, arbre&#10;&#10;Description générée avec un niveau de confiance très élevé">
            <a:extLst>
              <a:ext uri="{FF2B5EF4-FFF2-40B4-BE49-F238E27FC236}">
                <a16:creationId xmlns:a16="http://schemas.microsoft.com/office/drawing/2014/main" id="{0D0E84F8-1F8B-4654-BCD5-4FA109E37BF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02738" y="4905375"/>
            <a:ext cx="14351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7" name="Image 27" descr="Une image contenant fleur, plante&#10;&#10;Description générée avec un niveau de confiance très élevé">
            <a:extLst>
              <a:ext uri="{FF2B5EF4-FFF2-40B4-BE49-F238E27FC236}">
                <a16:creationId xmlns:a16="http://schemas.microsoft.com/office/drawing/2014/main" id="{093B1917-3526-4007-AE9F-CC85DA357B3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2875" y="47625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8" name="Image 29" descr="Une image contenant herbe, plante, fleur, extérieur&#10;&#10;Description générée avec un niveau de confiance très élevé">
            <a:extLst>
              <a:ext uri="{FF2B5EF4-FFF2-40B4-BE49-F238E27FC236}">
                <a16:creationId xmlns:a16="http://schemas.microsoft.com/office/drawing/2014/main" id="{1AD284ED-8049-4CB0-B2DD-BC8400FA45F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90238" y="4833938"/>
            <a:ext cx="11557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9" name="Image 31" descr="Une image contenant plante&#10;&#10;Description générée avec un niveau de confiance très élevé">
            <a:extLst>
              <a:ext uri="{FF2B5EF4-FFF2-40B4-BE49-F238E27FC236}">
                <a16:creationId xmlns:a16="http://schemas.microsoft.com/office/drawing/2014/main" id="{2BAFE758-63BD-4DAF-B84E-94630130F13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1938" y="5981700"/>
            <a:ext cx="1143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0" name="Image 33" descr="Une image contenant plante, alimentation, fleur, intérieur&#10;&#10;Description générée avec un niveau de confiance très élevé">
            <a:extLst>
              <a:ext uri="{FF2B5EF4-FFF2-40B4-BE49-F238E27FC236}">
                <a16:creationId xmlns:a16="http://schemas.microsoft.com/office/drawing/2014/main" id="{F1F9C3FF-3903-4097-B40C-4C236E6CD9F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68475" y="5840413"/>
            <a:ext cx="13223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1" name="Picture 2" descr="toxic-2ss">
            <a:extLst>
              <a:ext uri="{FF2B5EF4-FFF2-40B4-BE49-F238E27FC236}">
                <a16:creationId xmlns:a16="http://schemas.microsoft.com/office/drawing/2014/main" id="{EC49C760-955A-4C68-876C-8733D995FAD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70088" y="82550"/>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02" name="ZoneTexte 35">
            <a:extLst>
              <a:ext uri="{FF2B5EF4-FFF2-40B4-BE49-F238E27FC236}">
                <a16:creationId xmlns:a16="http://schemas.microsoft.com/office/drawing/2014/main" id="{6C0F220D-525E-48D7-B10D-FB0C8107E435}"/>
              </a:ext>
            </a:extLst>
          </p:cNvPr>
          <p:cNvSpPr txBox="1">
            <a:spLocks noChangeArrowheads="1"/>
          </p:cNvSpPr>
          <p:nvPr/>
        </p:nvSpPr>
        <p:spPr bwMode="auto">
          <a:xfrm>
            <a:off x="10294938" y="361950"/>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A rejeter</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13B34A2-5DC5-4004-9134-97A4FC2A1409}"/>
              </a:ext>
            </a:extLst>
          </p:cNvPr>
          <p:cNvSpPr>
            <a:spLocks noGrp="1"/>
          </p:cNvSpPr>
          <p:nvPr>
            <p:ph type="ftr" sz="quarter" idx="11"/>
          </p:nvPr>
        </p:nvSpPr>
        <p:spPr>
          <a:xfrm>
            <a:off x="4038600" y="6492875"/>
            <a:ext cx="4114800" cy="365125"/>
          </a:xfrm>
        </p:spPr>
        <p:txBody>
          <a:bodyPr/>
          <a:lstStyle/>
          <a:p>
            <a:pPr>
              <a:defRPr/>
            </a:pPr>
            <a:r>
              <a:rPr lang="fr-FR"/>
              <a:t>Haies défensives de climat tempéré et tropical - B. Lisan</a:t>
            </a:r>
          </a:p>
        </p:txBody>
      </p:sp>
      <p:sp>
        <p:nvSpPr>
          <p:cNvPr id="102403" name="Espace réservé du numéro de diapositive 2">
            <a:extLst>
              <a:ext uri="{FF2B5EF4-FFF2-40B4-BE49-F238E27FC236}">
                <a16:creationId xmlns:a16="http://schemas.microsoft.com/office/drawing/2014/main" id="{861A6236-3561-471F-AFD8-0B368C16BE50}"/>
              </a:ext>
            </a:extLst>
          </p:cNvPr>
          <p:cNvSpPr txBox="1">
            <a:spLocks noChangeArrowheads="1"/>
          </p:cNvSpPr>
          <p:nvPr/>
        </p:nvSpPr>
        <p:spPr bwMode="auto">
          <a:xfrm>
            <a:off x="174625" y="73025"/>
            <a:ext cx="4222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D9BCAAF0-C0C1-47D2-9B7A-FA42D709B8BF}" type="slidenum">
              <a:rPr lang="fr-FR" altLang="fr-FR" sz="1200">
                <a:solidFill>
                  <a:srgbClr val="898989"/>
                </a:solidFill>
              </a:rPr>
              <a:pPr algn="r" eaLnBrk="1" hangingPunct="1">
                <a:lnSpc>
                  <a:spcPct val="100000"/>
                </a:lnSpc>
                <a:spcBef>
                  <a:spcPct val="0"/>
                </a:spcBef>
                <a:buFontTx/>
                <a:buNone/>
              </a:pPr>
              <a:t>107</a:t>
            </a:fld>
            <a:endParaRPr lang="fr-FR" altLang="fr-FR" sz="1200">
              <a:solidFill>
                <a:srgbClr val="898989"/>
              </a:solidFill>
            </a:endParaRPr>
          </a:p>
        </p:txBody>
      </p:sp>
      <p:sp>
        <p:nvSpPr>
          <p:cNvPr id="102404" name="ZoneTexte 4">
            <a:extLst>
              <a:ext uri="{FF2B5EF4-FFF2-40B4-BE49-F238E27FC236}">
                <a16:creationId xmlns:a16="http://schemas.microsoft.com/office/drawing/2014/main" id="{C3BC3BB3-BF70-4524-9C26-FA29CE810F91}"/>
              </a:ext>
            </a:extLst>
          </p:cNvPr>
          <p:cNvSpPr txBox="1">
            <a:spLocks noChangeArrowheads="1"/>
          </p:cNvSpPr>
          <p:nvPr/>
        </p:nvSpPr>
        <p:spPr bwMode="auto">
          <a:xfrm>
            <a:off x="174625" y="547688"/>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102405" name="ZoneTexte 10">
            <a:extLst>
              <a:ext uri="{FF2B5EF4-FFF2-40B4-BE49-F238E27FC236}">
                <a16:creationId xmlns:a16="http://schemas.microsoft.com/office/drawing/2014/main" id="{8CCEDA3D-1B91-4698-B5AB-253F14AD2751}"/>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102406" name="Rectangle 11">
            <a:extLst>
              <a:ext uri="{FF2B5EF4-FFF2-40B4-BE49-F238E27FC236}">
                <a16:creationId xmlns:a16="http://schemas.microsoft.com/office/drawing/2014/main" id="{999A4121-9E80-496F-9177-E836A7323F11}"/>
              </a:ext>
            </a:extLst>
          </p:cNvPr>
          <p:cNvSpPr>
            <a:spLocks noChangeArrowheads="1"/>
          </p:cNvSpPr>
          <p:nvPr/>
        </p:nvSpPr>
        <p:spPr bwMode="auto">
          <a:xfrm>
            <a:off x="174625" y="984250"/>
            <a:ext cx="10025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 Herbe à </a:t>
            </a:r>
            <a:r>
              <a:rPr lang="fr-FR" altLang="fr-FR" b="1" dirty="0">
                <a:solidFill>
                  <a:srgbClr val="008000"/>
                </a:solidFill>
                <a:hlinkClick r:id="rId2" tooltip="Éléphant"/>
              </a:rPr>
              <a:t>éléphant</a:t>
            </a:r>
            <a:r>
              <a:rPr lang="fr-FR" altLang="fr-FR" b="1" dirty="0">
                <a:solidFill>
                  <a:srgbClr val="008000"/>
                </a:solidFill>
              </a:rPr>
              <a:t> », « graminée géante », « </a:t>
            </a:r>
            <a:r>
              <a:rPr lang="fr-FR" altLang="fr-FR" b="1" dirty="0" err="1">
                <a:solidFill>
                  <a:srgbClr val="008000"/>
                </a:solidFill>
              </a:rPr>
              <a:t>eulalie</a:t>
            </a:r>
            <a:r>
              <a:rPr lang="fr-FR" altLang="fr-FR" b="1" dirty="0">
                <a:solidFill>
                  <a:srgbClr val="008000"/>
                </a:solidFill>
              </a:rPr>
              <a:t> » ou « roseau de Chine » (</a:t>
            </a:r>
            <a:r>
              <a:rPr lang="fr-FR" altLang="fr-FR" b="1" i="1" dirty="0">
                <a:solidFill>
                  <a:srgbClr val="008000"/>
                </a:solidFill>
              </a:rPr>
              <a:t>Miscanthus </a:t>
            </a:r>
            <a:r>
              <a:rPr lang="fr-FR" altLang="fr-FR" b="1" i="1" dirty="0" err="1">
                <a:solidFill>
                  <a:srgbClr val="008000"/>
                </a:solidFill>
              </a:rPr>
              <a:t>sinensis</a:t>
            </a:r>
            <a:r>
              <a:rPr lang="fr-FR" altLang="fr-FR" b="1" dirty="0">
                <a:solidFill>
                  <a:srgbClr val="008000"/>
                </a:solidFill>
              </a:rPr>
              <a:t>)</a:t>
            </a:r>
          </a:p>
        </p:txBody>
      </p:sp>
      <p:sp>
        <p:nvSpPr>
          <p:cNvPr id="102407" name="Rectangle 12">
            <a:extLst>
              <a:ext uri="{FF2B5EF4-FFF2-40B4-BE49-F238E27FC236}">
                <a16:creationId xmlns:a16="http://schemas.microsoft.com/office/drawing/2014/main" id="{9F4304C7-0C38-4C2C-B20F-B9EEB716A8AB}"/>
              </a:ext>
            </a:extLst>
          </p:cNvPr>
          <p:cNvSpPr>
            <a:spLocks noChangeArrowheads="1"/>
          </p:cNvSpPr>
          <p:nvPr/>
        </p:nvSpPr>
        <p:spPr bwMode="auto">
          <a:xfrm>
            <a:off x="7418388" y="571500"/>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a:t>
            </a:r>
            <a:r>
              <a:rPr lang="fr-FR" altLang="fr-FR" dirty="0">
                <a:solidFill>
                  <a:srgbClr val="008000"/>
                </a:solidFill>
                <a:hlinkClick r:id="rId3" tooltip="Famille (biologie)"/>
              </a:rPr>
              <a:t>famille</a:t>
            </a:r>
            <a:r>
              <a:rPr lang="fr-FR" altLang="fr-FR" dirty="0">
                <a:solidFill>
                  <a:srgbClr val="008000"/>
                </a:solidFill>
              </a:rPr>
              <a:t> des </a:t>
            </a:r>
            <a:r>
              <a:rPr lang="fr-FR" altLang="fr-FR" i="1" dirty="0" err="1">
                <a:solidFill>
                  <a:srgbClr val="008000"/>
                </a:solidFill>
                <a:hlinkClick r:id="rId4" tooltip="Poaceae"/>
              </a:rPr>
              <a:t>Poaceae</a:t>
            </a:r>
            <a:r>
              <a:rPr lang="fr-FR" altLang="fr-FR" dirty="0">
                <a:solidFill>
                  <a:srgbClr val="008000"/>
                </a:solidFill>
              </a:rPr>
              <a:t> (Graminées))</a:t>
            </a:r>
          </a:p>
        </p:txBody>
      </p:sp>
      <p:sp>
        <p:nvSpPr>
          <p:cNvPr id="102408" name="Rectangle 13">
            <a:extLst>
              <a:ext uri="{FF2B5EF4-FFF2-40B4-BE49-F238E27FC236}">
                <a16:creationId xmlns:a16="http://schemas.microsoft.com/office/drawing/2014/main" id="{0740DEDC-F64F-40F1-9A56-06B6AFBC6FB2}"/>
              </a:ext>
            </a:extLst>
          </p:cNvPr>
          <p:cNvSpPr>
            <a:spLocks noChangeArrowheads="1"/>
          </p:cNvSpPr>
          <p:nvPr/>
        </p:nvSpPr>
        <p:spPr bwMode="auto">
          <a:xfrm>
            <a:off x="174625" y="1316038"/>
            <a:ext cx="119046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222222"/>
                </a:solidFill>
              </a:rPr>
              <a:t>Cette </a:t>
            </a:r>
            <a:r>
              <a:rPr lang="fr-FR" altLang="fr-FR" dirty="0">
                <a:solidFill>
                  <a:srgbClr val="0B0080"/>
                </a:solidFill>
                <a:hlinkClick r:id="rId5" tooltip="Plante herbacée"/>
              </a:rPr>
              <a:t>plante herbacée</a:t>
            </a:r>
            <a:r>
              <a:rPr lang="fr-FR" altLang="fr-FR" dirty="0">
                <a:solidFill>
                  <a:srgbClr val="222222"/>
                </a:solidFill>
              </a:rPr>
              <a:t> </a:t>
            </a:r>
            <a:r>
              <a:rPr lang="fr-FR" altLang="fr-FR" dirty="0">
                <a:solidFill>
                  <a:srgbClr val="0B0080"/>
                </a:solidFill>
                <a:hlinkClick r:id="rId6" tooltip="Plante vivace"/>
              </a:rPr>
              <a:t>vivace</a:t>
            </a:r>
            <a:r>
              <a:rPr lang="fr-FR" altLang="fr-FR" dirty="0">
                <a:solidFill>
                  <a:srgbClr val="222222"/>
                </a:solidFill>
              </a:rPr>
              <a:t>, rhizomateuse, de 1,3 à 2,5 m de haut, </a:t>
            </a:r>
            <a:r>
              <a:rPr lang="fr-FR" altLang="fr-FR" dirty="0"/>
              <a:t>originaire d'Asie orientale,</a:t>
            </a:r>
            <a:r>
              <a:rPr lang="fr-FR" altLang="fr-FR" dirty="0">
                <a:solidFill>
                  <a:srgbClr val="222222"/>
                </a:solidFill>
              </a:rPr>
              <a:t> </a:t>
            </a:r>
            <a:r>
              <a:rPr lang="fr-FR" altLang="fr-FR" dirty="0"/>
              <a:t>a été introduite dans toutes les régions tempérées, comme </a:t>
            </a:r>
            <a:r>
              <a:rPr lang="fr-FR" altLang="fr-FR" dirty="0">
                <a:hlinkClick r:id="rId7" tooltip="Graminée ornementale"/>
              </a:rPr>
              <a:t>graminée ornementale</a:t>
            </a:r>
            <a:r>
              <a:rPr lang="fr-FR" altLang="fr-FR" dirty="0"/>
              <a:t>. Longues feuilles rubanées, </a:t>
            </a:r>
            <a:r>
              <a:rPr lang="fr-FR" altLang="fr-FR" i="1" dirty="0">
                <a:solidFill>
                  <a:srgbClr val="008000"/>
                </a:solidFill>
              </a:rPr>
              <a:t>coupantes</a:t>
            </a:r>
            <a:r>
              <a:rPr lang="fr-FR" altLang="fr-FR" dirty="0"/>
              <a:t>. </a:t>
            </a:r>
            <a:r>
              <a:rPr lang="fr-FR" altLang="fr-FR" dirty="0">
                <a:solidFill>
                  <a:srgbClr val="FF0000"/>
                </a:solidFill>
              </a:rPr>
              <a:t>Echappée des jardins, elle est devenue </a:t>
            </a:r>
            <a:r>
              <a:rPr lang="fr-FR" altLang="fr-FR" dirty="0">
                <a:solidFill>
                  <a:srgbClr val="FF0000"/>
                </a:solidFill>
                <a:hlinkClick r:id="rId8" tooltip="Plante envahissante"/>
              </a:rPr>
              <a:t>plante envahissante</a:t>
            </a:r>
            <a:r>
              <a:rPr lang="fr-FR" altLang="fr-FR" dirty="0"/>
              <a:t>. Plante ornementale : de nombreux </a:t>
            </a:r>
            <a:r>
              <a:rPr lang="fr-FR" altLang="fr-FR" dirty="0">
                <a:hlinkClick r:id="rId9" tooltip="Cultivar"/>
              </a:rPr>
              <a:t>cultivars</a:t>
            </a:r>
            <a:r>
              <a:rPr lang="fr-FR" altLang="fr-FR" dirty="0"/>
              <a:t> ont été sélectionnées, notamment pour leur feuillage panaché. On l'utilise également broyé, en </a:t>
            </a:r>
            <a:r>
              <a:rPr lang="fr-FR" altLang="fr-FR" dirty="0">
                <a:hlinkClick r:id="rId10" tooltip="Paillis"/>
              </a:rPr>
              <a:t>paillis</a:t>
            </a:r>
            <a:r>
              <a:rPr lang="fr-FR" altLang="fr-FR" dirty="0"/>
              <a:t>. Malgré son excellent pouvoir isolant et couvrant, son principal défaut est une faible tenue au vent fort, surtout s'il est sec. Il peut être réutilisé en le compostant (ce qui permet d'augmenter l'apport en matière carbonée). Zone 5 à 10. Une fois installé, </a:t>
            </a:r>
            <a:r>
              <a:rPr lang="fr-FR" altLang="fr-FR" dirty="0">
                <a:solidFill>
                  <a:srgbClr val="008000"/>
                </a:solidFill>
              </a:rPr>
              <a:t>elle tolère parfaitement la sècheresse et la chaleur</a:t>
            </a:r>
            <a:r>
              <a:rPr lang="fr-FR" altLang="fr-FR" dirty="0"/>
              <a:t>. </a:t>
            </a:r>
          </a:p>
          <a:p>
            <a:pPr eaLnBrk="1" hangingPunct="1"/>
            <a:r>
              <a:rPr lang="fr-FR" altLang="fr-FR" sz="1200" dirty="0"/>
              <a:t>Différents cultivars : </a:t>
            </a:r>
            <a:r>
              <a:rPr lang="fr-FR" altLang="fr-FR" sz="1200" i="1" dirty="0" err="1"/>
              <a:t>Glaber</a:t>
            </a:r>
            <a:r>
              <a:rPr lang="fr-FR" altLang="fr-FR" sz="1200" dirty="0"/>
              <a:t>, </a:t>
            </a:r>
            <a:r>
              <a:rPr lang="fr-FR" altLang="fr-FR" sz="1200" i="1" dirty="0" err="1"/>
              <a:t>Gracilimus</a:t>
            </a:r>
            <a:r>
              <a:rPr lang="fr-FR" altLang="fr-FR" sz="1200" dirty="0"/>
              <a:t>, </a:t>
            </a:r>
            <a:r>
              <a:rPr lang="fr-FR" altLang="fr-FR" sz="1200" i="1" dirty="0" err="1"/>
              <a:t>variegatus</a:t>
            </a:r>
            <a:r>
              <a:rPr lang="fr-FR" altLang="fr-FR" sz="1200" dirty="0"/>
              <a:t>, </a:t>
            </a:r>
            <a:r>
              <a:rPr lang="fr-FR" altLang="fr-FR" sz="1200" i="1" dirty="0" err="1"/>
              <a:t>sinensis</a:t>
            </a:r>
            <a:r>
              <a:rPr lang="fr-FR" altLang="fr-FR" sz="1200" i="1" dirty="0"/>
              <a:t>. </a:t>
            </a:r>
            <a:r>
              <a:rPr lang="fr-FR" altLang="fr-FR" sz="1200" i="1" dirty="0">
                <a:solidFill>
                  <a:srgbClr val="008000"/>
                </a:solidFill>
              </a:rPr>
              <a:t>M. </a:t>
            </a:r>
            <a:r>
              <a:rPr lang="fr-FR" altLang="fr-FR" sz="1200" i="1" dirty="0" err="1">
                <a:solidFill>
                  <a:srgbClr val="008000"/>
                </a:solidFill>
              </a:rPr>
              <a:t>sinensis</a:t>
            </a:r>
            <a:r>
              <a:rPr lang="fr-FR" altLang="fr-FR" sz="1200" dirty="0">
                <a:solidFill>
                  <a:srgbClr val="008000"/>
                </a:solidFill>
              </a:rPr>
              <a:t> est candidat à la production de </a:t>
            </a:r>
            <a:r>
              <a:rPr lang="fr-FR" altLang="fr-FR" sz="1200" dirty="0">
                <a:solidFill>
                  <a:srgbClr val="008000"/>
                </a:solidFill>
                <a:hlinkClick r:id="rId11" tooltip="Bioénergie"/>
              </a:rPr>
              <a:t>bioénergie</a:t>
            </a:r>
            <a:r>
              <a:rPr lang="fr-FR" altLang="fr-FR" sz="1200" dirty="0">
                <a:solidFill>
                  <a:srgbClr val="008000"/>
                </a:solidFill>
              </a:rPr>
              <a:t> en raison de son rendement élevé, même dans des environnements à forte contrainte, une propagation facile, un cycle efficace des nutriments et une variation génétique élevée</a:t>
            </a:r>
            <a:r>
              <a:rPr lang="fr-FR" altLang="fr-FR" sz="1200" dirty="0"/>
              <a:t>. </a:t>
            </a:r>
            <a:r>
              <a:rPr lang="fr-FR" altLang="fr-FR" sz="1200" dirty="0">
                <a:solidFill>
                  <a:srgbClr val="222222"/>
                </a:solidFill>
                <a:cs typeface="Arial" panose="020B0604020202020204" pitchFamily="34" charset="0"/>
              </a:rPr>
              <a:t>Avant, tout entretien, mettre des gants.</a:t>
            </a:r>
            <a:endParaRPr lang="fr-FR" altLang="fr-FR" sz="1200" dirty="0"/>
          </a:p>
          <a:p>
            <a:pPr eaLnBrk="1" hangingPunct="1"/>
            <a:r>
              <a:rPr lang="fr-FR" altLang="fr-FR" sz="1200" dirty="0"/>
              <a:t>Sources : a) </a:t>
            </a:r>
            <a:r>
              <a:rPr lang="fr-FR" altLang="fr-FR" sz="1200" dirty="0">
                <a:hlinkClick r:id="rId12"/>
              </a:rPr>
              <a:t>https://fr.wikipedia.org/wiki/Miscanthus_sinensis</a:t>
            </a:r>
            <a:r>
              <a:rPr lang="fr-FR" altLang="fr-FR" sz="1200" dirty="0"/>
              <a:t>, b) </a:t>
            </a:r>
            <a:r>
              <a:rPr lang="fr-FR" altLang="fr-FR" sz="1200" dirty="0">
                <a:hlinkClick r:id="rId13"/>
              </a:rPr>
              <a:t>http://nature.jardin.free.fr/1102/cb_Miscanthus_sinensis.html</a:t>
            </a:r>
            <a:r>
              <a:rPr lang="fr-FR" altLang="fr-FR" sz="1200" dirty="0"/>
              <a:t>, c) </a:t>
            </a:r>
            <a:r>
              <a:rPr lang="fr-FR" altLang="fr-FR" sz="1200" dirty="0">
                <a:hlinkClick r:id="rId14"/>
              </a:rPr>
              <a:t>https://en.wikipedia.org/wiki/Miscanthus_sinensis</a:t>
            </a:r>
            <a:r>
              <a:rPr lang="fr-FR" altLang="fr-FR" sz="1200" dirty="0"/>
              <a:t> </a:t>
            </a:r>
            <a:endParaRPr lang="fr-FR" altLang="fr-FR" dirty="0"/>
          </a:p>
        </p:txBody>
      </p:sp>
      <p:sp>
        <p:nvSpPr>
          <p:cNvPr id="102409" name="Rectangle 14">
            <a:extLst>
              <a:ext uri="{FF2B5EF4-FFF2-40B4-BE49-F238E27FC236}">
                <a16:creationId xmlns:a16="http://schemas.microsoft.com/office/drawing/2014/main" id="{623E6C7D-C7AA-4AD7-8B55-DA019A380A5E}"/>
              </a:ext>
            </a:extLst>
          </p:cNvPr>
          <p:cNvSpPr>
            <a:spLocks noChangeArrowheads="1"/>
          </p:cNvSpPr>
          <p:nvPr/>
        </p:nvSpPr>
        <p:spPr bwMode="auto">
          <a:xfrm>
            <a:off x="10537825" y="5795963"/>
            <a:ext cx="1654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Bord « en dents de scie » de la feuille de </a:t>
            </a:r>
            <a:r>
              <a:rPr lang="fr-FR" altLang="fr-FR" sz="1200" i="1" dirty="0">
                <a:solidFill>
                  <a:srgbClr val="008000"/>
                </a:solidFill>
              </a:rPr>
              <a:t>M. </a:t>
            </a:r>
            <a:r>
              <a:rPr lang="fr-FR" altLang="fr-FR" sz="1200" i="1" dirty="0" err="1">
                <a:solidFill>
                  <a:srgbClr val="008000"/>
                </a:solidFill>
              </a:rPr>
              <a:t>sinensis</a:t>
            </a:r>
            <a:r>
              <a:rPr lang="fr-FR" altLang="fr-FR" sz="1200" dirty="0">
                <a:solidFill>
                  <a:srgbClr val="008000"/>
                </a:solidFill>
              </a:rPr>
              <a:t>, vue au microscope, pouvant entailler la peau</a:t>
            </a:r>
          </a:p>
        </p:txBody>
      </p:sp>
      <p:pic>
        <p:nvPicPr>
          <p:cNvPr id="102410" name="Image 16" descr="Une image contenant eau, ciel, nature, extérieur&#10;&#10;Description générée avec un niveau de confiance élevé">
            <a:extLst>
              <a:ext uri="{FF2B5EF4-FFF2-40B4-BE49-F238E27FC236}">
                <a16:creationId xmlns:a16="http://schemas.microsoft.com/office/drawing/2014/main" id="{BAE86C5A-2886-4E6E-9F24-5A95CA5905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91800" y="3624263"/>
            <a:ext cx="14287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Image 18" descr="Une image contenant herbe, extérieur, ciel, plante&#10;&#10;Description générée avec un niveau de confiance très élevé">
            <a:extLst>
              <a:ext uri="{FF2B5EF4-FFF2-40B4-BE49-F238E27FC236}">
                <a16:creationId xmlns:a16="http://schemas.microsoft.com/office/drawing/2014/main" id="{A095A399-CAB3-49F7-950D-57DAEC2482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4625" y="4835525"/>
            <a:ext cx="31115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2" name="Image 21">
            <a:extLst>
              <a:ext uri="{FF2B5EF4-FFF2-40B4-BE49-F238E27FC236}">
                <a16:creationId xmlns:a16="http://schemas.microsoft.com/office/drawing/2014/main" id="{713415FF-368E-4DF5-9CBB-42E25FCCE2F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1688" y="153988"/>
            <a:ext cx="495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3" name="Image 22">
            <a:extLst>
              <a:ext uri="{FF2B5EF4-FFF2-40B4-BE49-F238E27FC236}">
                <a16:creationId xmlns:a16="http://schemas.microsoft.com/office/drawing/2014/main" id="{A5B3A36D-F15B-4037-A622-413C4E7E76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30325" y="174625"/>
            <a:ext cx="495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4" name="ZoneTexte 23">
            <a:extLst>
              <a:ext uri="{FF2B5EF4-FFF2-40B4-BE49-F238E27FC236}">
                <a16:creationId xmlns:a16="http://schemas.microsoft.com/office/drawing/2014/main" id="{54B641E2-E779-4FB5-881C-62748B8987E7}"/>
              </a:ext>
            </a:extLst>
          </p:cNvPr>
          <p:cNvSpPr txBox="1">
            <a:spLocks noChangeArrowheads="1"/>
          </p:cNvSpPr>
          <p:nvPr/>
        </p:nvSpPr>
        <p:spPr bwMode="auto">
          <a:xfrm>
            <a:off x="3624263" y="547688"/>
            <a:ext cx="410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Plante envahissante. Score 14 (Floride)</a:t>
            </a:r>
          </a:p>
        </p:txBody>
      </p:sp>
      <p:pic>
        <p:nvPicPr>
          <p:cNvPr id="102415" name="Image 25" descr="Une image contenant herbe, arbre, extérieur&#10;&#10;Description générée avec un niveau de confiance très élevé">
            <a:extLst>
              <a:ext uri="{FF2B5EF4-FFF2-40B4-BE49-F238E27FC236}">
                <a16:creationId xmlns:a16="http://schemas.microsoft.com/office/drawing/2014/main" id="{81ED3B13-C3B8-4857-9879-2719F43D480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52800" y="4511675"/>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6" name="Image 27" descr="Une image contenant animal&#10;&#10;Description générée avec un niveau de confiance élevé">
            <a:extLst>
              <a:ext uri="{FF2B5EF4-FFF2-40B4-BE49-F238E27FC236}">
                <a16:creationId xmlns:a16="http://schemas.microsoft.com/office/drawing/2014/main" id="{497EB52B-7203-43F4-9002-D039CF8533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42388" y="4511675"/>
            <a:ext cx="15240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7" name="Image 29" descr="Une image contenant plante, extérieur, herbe, arbre&#10;&#10;Description générée avec un niveau de confiance très élevé">
            <a:extLst>
              <a:ext uri="{FF2B5EF4-FFF2-40B4-BE49-F238E27FC236}">
                <a16:creationId xmlns:a16="http://schemas.microsoft.com/office/drawing/2014/main" id="{1BFE13A9-41F4-4360-B460-2F318185F4E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0025" y="3687763"/>
            <a:ext cx="13890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8" name="Image 31" descr="Une image contenant plante, arbre&#10;&#10;Description générée avec un niveau de confiance très élevé">
            <a:extLst>
              <a:ext uri="{FF2B5EF4-FFF2-40B4-BE49-F238E27FC236}">
                <a16:creationId xmlns:a16="http://schemas.microsoft.com/office/drawing/2014/main" id="{D2E515DC-647A-4B9C-AB28-E6CDB80948F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88200" y="4470400"/>
            <a:ext cx="166846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9" name="Image 33" descr="Une image contenant extérieur, arbre, plante, calame&#10;&#10;Description générée avec un niveau de confiance très élevé">
            <a:extLst>
              <a:ext uri="{FF2B5EF4-FFF2-40B4-BE49-F238E27FC236}">
                <a16:creationId xmlns:a16="http://schemas.microsoft.com/office/drawing/2014/main" id="{5538FC5C-C762-45AE-B025-3BFDBFFC6FE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84888" y="4437063"/>
            <a:ext cx="97948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0" name="Rectangle 34">
            <a:extLst>
              <a:ext uri="{FF2B5EF4-FFF2-40B4-BE49-F238E27FC236}">
                <a16:creationId xmlns:a16="http://schemas.microsoft.com/office/drawing/2014/main" id="{265DFFDD-61BE-47F8-B947-52DA1FD84585}"/>
              </a:ext>
            </a:extLst>
          </p:cNvPr>
          <p:cNvSpPr>
            <a:spLocks noChangeArrowheads="1"/>
          </p:cNvSpPr>
          <p:nvPr/>
        </p:nvSpPr>
        <p:spPr bwMode="auto">
          <a:xfrm>
            <a:off x="6122988" y="5946775"/>
            <a:ext cx="11128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dirty="0">
                <a:solidFill>
                  <a:srgbClr val="008000"/>
                </a:solidFill>
                <a:latin typeface="Arial" panose="020B0604020202020204" pitchFamily="34" charset="0"/>
              </a:rPr>
              <a:t>Miscan</a:t>
            </a:r>
            <a:r>
              <a:rPr lang="fr-FR" altLang="fr-FR" sz="1200" dirty="0">
                <a:solidFill>
                  <a:srgbClr val="008000"/>
                </a:solidFill>
                <a:latin typeface="Arial" panose="020B0604020202020204" pitchFamily="34" charset="0"/>
              </a:rPr>
              <a:t>thus </a:t>
            </a:r>
            <a:r>
              <a:rPr lang="fr-FR" altLang="fr-FR" sz="1200" i="1" dirty="0" err="1">
                <a:solidFill>
                  <a:srgbClr val="008000"/>
                </a:solidFill>
                <a:latin typeface="Arial" panose="020B0604020202020204" pitchFamily="34" charset="0"/>
              </a:rPr>
              <a:t>sinensis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Zebrinus</a:t>
            </a:r>
            <a:r>
              <a:rPr lang="fr-FR" altLang="fr-FR" sz="1200" dirty="0">
                <a:solidFill>
                  <a:srgbClr val="008000"/>
                </a:solidFill>
                <a:latin typeface="Arial" panose="020B0604020202020204" pitchFamily="34" charset="0"/>
              </a:rPr>
              <a:t>'</a:t>
            </a:r>
            <a:endParaRPr lang="fr-FR" altLang="fr-FR" sz="1200" dirty="0">
              <a:solidFill>
                <a:srgbClr val="008000"/>
              </a:solidFill>
            </a:endParaRPr>
          </a:p>
        </p:txBody>
      </p:sp>
      <p:sp>
        <p:nvSpPr>
          <p:cNvPr id="102421" name="Rectangle 35">
            <a:extLst>
              <a:ext uri="{FF2B5EF4-FFF2-40B4-BE49-F238E27FC236}">
                <a16:creationId xmlns:a16="http://schemas.microsoft.com/office/drawing/2014/main" id="{C6F81961-C031-4B34-88D3-8982DF6A58CA}"/>
              </a:ext>
            </a:extLst>
          </p:cNvPr>
          <p:cNvSpPr>
            <a:spLocks noChangeArrowheads="1"/>
          </p:cNvSpPr>
          <p:nvPr/>
        </p:nvSpPr>
        <p:spPr bwMode="auto">
          <a:xfrm>
            <a:off x="7150100" y="5621338"/>
            <a:ext cx="1706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a:solidFill>
                  <a:srgbClr val="008000"/>
                </a:solidFill>
                <a:latin typeface="Arial" panose="020B0604020202020204" pitchFamily="34" charset="0"/>
              </a:rPr>
              <a:t>Miscanthus </a:t>
            </a:r>
            <a:r>
              <a:rPr lang="fr-FR" altLang="fr-FR" sz="1200" i="1" dirty="0" err="1">
                <a:solidFill>
                  <a:srgbClr val="008000"/>
                </a:solidFill>
                <a:latin typeface="Arial" panose="020B0604020202020204" pitchFamily="34" charset="0"/>
              </a:rPr>
              <a:t>sinensis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Strictus</a:t>
            </a:r>
            <a:r>
              <a:rPr lang="fr-FR" altLang="fr-FR" sz="1200" i="1"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Blüte</a:t>
            </a:r>
            <a:endParaRPr lang="fr-FR" altLang="fr-FR" sz="1200" dirty="0">
              <a:solidFill>
                <a:srgbClr val="008000"/>
              </a:solidFill>
            </a:endParaRPr>
          </a:p>
        </p:txBody>
      </p:sp>
      <p:sp>
        <p:nvSpPr>
          <p:cNvPr id="102422" name="Rectangle 36">
            <a:extLst>
              <a:ext uri="{FF2B5EF4-FFF2-40B4-BE49-F238E27FC236}">
                <a16:creationId xmlns:a16="http://schemas.microsoft.com/office/drawing/2014/main" id="{82347970-744C-49AB-940E-5FBE157EB5EE}"/>
              </a:ext>
            </a:extLst>
          </p:cNvPr>
          <p:cNvSpPr>
            <a:spLocks noChangeArrowheads="1"/>
          </p:cNvSpPr>
          <p:nvPr/>
        </p:nvSpPr>
        <p:spPr bwMode="auto">
          <a:xfrm>
            <a:off x="8847138" y="5907088"/>
            <a:ext cx="1517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latin typeface="Arial" panose="020B0604020202020204" pitchFamily="34" charset="0"/>
              </a:rPr>
              <a:t>Miscanthus </a:t>
            </a:r>
            <a:r>
              <a:rPr lang="fr-FR" altLang="fr-FR" sz="1200" i="1" dirty="0" err="1">
                <a:solidFill>
                  <a:srgbClr val="008000"/>
                </a:solidFill>
                <a:latin typeface="Arial" panose="020B0604020202020204" pitchFamily="34" charset="0"/>
              </a:rPr>
              <a:t>sinensis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Malepartus</a:t>
            </a:r>
            <a:r>
              <a:rPr lang="fr-FR" altLang="fr-FR" sz="1200" i="1"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Blüte</a:t>
            </a:r>
            <a:endParaRPr lang="fr-FR" altLang="fr-FR" sz="1200" dirty="0">
              <a:solidFill>
                <a:srgbClr val="008000"/>
              </a:solidFill>
            </a:endParaRPr>
          </a:p>
        </p:txBody>
      </p:sp>
      <p:sp>
        <p:nvSpPr>
          <p:cNvPr id="102423" name="Rectangle 37">
            <a:extLst>
              <a:ext uri="{FF2B5EF4-FFF2-40B4-BE49-F238E27FC236}">
                <a16:creationId xmlns:a16="http://schemas.microsoft.com/office/drawing/2014/main" id="{3A75E445-E24E-4E28-B5D6-6A05792F41E8}"/>
              </a:ext>
            </a:extLst>
          </p:cNvPr>
          <p:cNvSpPr>
            <a:spLocks noChangeArrowheads="1"/>
          </p:cNvSpPr>
          <p:nvPr/>
        </p:nvSpPr>
        <p:spPr bwMode="auto">
          <a:xfrm>
            <a:off x="1643063" y="3865563"/>
            <a:ext cx="1235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dirty="0">
                <a:solidFill>
                  <a:srgbClr val="008000"/>
                </a:solidFill>
                <a:latin typeface="Arial" panose="020B0604020202020204" pitchFamily="34" charset="0"/>
              </a:rPr>
              <a:t>Miscanthus </a:t>
            </a:r>
            <a:r>
              <a:rPr lang="fr-FR" altLang="fr-FR" sz="1200" i="1" dirty="0" err="1">
                <a:solidFill>
                  <a:srgbClr val="008000"/>
                </a:solidFill>
                <a:latin typeface="Arial" panose="020B0604020202020204" pitchFamily="34" charset="0"/>
              </a:rPr>
              <a:t>sinensis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Ferner</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Osten</a:t>
            </a:r>
            <a:r>
              <a:rPr lang="fr-FR" altLang="fr-FR" sz="1200" i="1" dirty="0">
                <a:solidFill>
                  <a:srgbClr val="008000"/>
                </a:solidFill>
                <a:latin typeface="Arial" panose="020B0604020202020204" pitchFamily="34" charset="0"/>
              </a:rPr>
              <a:t>'</a:t>
            </a:r>
            <a:endParaRPr lang="fr-FR" altLang="fr-FR" sz="1200" i="1" dirty="0">
              <a:solidFill>
                <a:srgbClr val="008000"/>
              </a:solidFill>
            </a:endParaRPr>
          </a:p>
        </p:txBody>
      </p:sp>
      <p:sp>
        <p:nvSpPr>
          <p:cNvPr id="102424" name="ZoneTexte 38">
            <a:extLst>
              <a:ext uri="{FF2B5EF4-FFF2-40B4-BE49-F238E27FC236}">
                <a16:creationId xmlns:a16="http://schemas.microsoft.com/office/drawing/2014/main" id="{2915A714-B76C-4312-B943-8B382B8138A4}"/>
              </a:ext>
            </a:extLst>
          </p:cNvPr>
          <p:cNvSpPr txBox="1">
            <a:spLocks noChangeArrowheads="1"/>
          </p:cNvSpPr>
          <p:nvPr/>
        </p:nvSpPr>
        <p:spPr bwMode="auto">
          <a:xfrm>
            <a:off x="9110663" y="223838"/>
            <a:ext cx="892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t>
            </a:r>
          </a:p>
        </p:txBody>
      </p:sp>
      <p:pic>
        <p:nvPicPr>
          <p:cNvPr id="102425" name="Image 39" descr="logo aride_s.jpg">
            <a:extLst>
              <a:ext uri="{FF2B5EF4-FFF2-40B4-BE49-F238E27FC236}">
                <a16:creationId xmlns:a16="http://schemas.microsoft.com/office/drawing/2014/main" id="{45F7B67F-AB09-4C06-AB29-E47F3955D381}"/>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1466513" y="17463"/>
            <a:ext cx="4508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3052DDA-795A-4625-9E8F-D948DD529378}"/>
              </a:ext>
            </a:extLst>
          </p:cNvPr>
          <p:cNvSpPr>
            <a:spLocks noGrp="1"/>
          </p:cNvSpPr>
          <p:nvPr>
            <p:ph type="ftr" sz="quarter" idx="11"/>
          </p:nvPr>
        </p:nvSpPr>
        <p:spPr>
          <a:xfrm>
            <a:off x="4184650" y="6492875"/>
            <a:ext cx="4114800" cy="365125"/>
          </a:xfrm>
        </p:spPr>
        <p:txBody>
          <a:bodyPr/>
          <a:lstStyle/>
          <a:p>
            <a:pPr>
              <a:defRPr/>
            </a:pPr>
            <a:r>
              <a:rPr lang="fr-FR"/>
              <a:t>Haies défensives de climat tempéré et tropical - B. Lisan</a:t>
            </a:r>
          </a:p>
        </p:txBody>
      </p:sp>
      <p:sp>
        <p:nvSpPr>
          <p:cNvPr id="103427" name="Espace réservé du numéro de diapositive 2">
            <a:extLst>
              <a:ext uri="{FF2B5EF4-FFF2-40B4-BE49-F238E27FC236}">
                <a16:creationId xmlns:a16="http://schemas.microsoft.com/office/drawing/2014/main" id="{EA588E97-F2B5-4E58-8044-BAA102B4CFBB}"/>
              </a:ext>
            </a:extLst>
          </p:cNvPr>
          <p:cNvSpPr txBox="1">
            <a:spLocks noChangeArrowheads="1"/>
          </p:cNvSpPr>
          <p:nvPr/>
        </p:nvSpPr>
        <p:spPr bwMode="auto">
          <a:xfrm>
            <a:off x="174625" y="73025"/>
            <a:ext cx="4222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F5227F40-794A-4809-8C9D-EE3B9766B033}" type="slidenum">
              <a:rPr lang="fr-FR" altLang="fr-FR" sz="1200">
                <a:solidFill>
                  <a:srgbClr val="898989"/>
                </a:solidFill>
              </a:rPr>
              <a:pPr algn="r" eaLnBrk="1" hangingPunct="1">
                <a:lnSpc>
                  <a:spcPct val="100000"/>
                </a:lnSpc>
                <a:spcBef>
                  <a:spcPct val="0"/>
                </a:spcBef>
                <a:buFontTx/>
                <a:buNone/>
              </a:pPr>
              <a:t>108</a:t>
            </a:fld>
            <a:endParaRPr lang="fr-FR" altLang="fr-FR" sz="1200">
              <a:solidFill>
                <a:srgbClr val="898989"/>
              </a:solidFill>
            </a:endParaRPr>
          </a:p>
        </p:txBody>
      </p:sp>
      <p:sp>
        <p:nvSpPr>
          <p:cNvPr id="103428" name="ZoneTexte 4">
            <a:extLst>
              <a:ext uri="{FF2B5EF4-FFF2-40B4-BE49-F238E27FC236}">
                <a16:creationId xmlns:a16="http://schemas.microsoft.com/office/drawing/2014/main" id="{3E6BF666-03EF-4A22-9886-FCF65765FBBE}"/>
              </a:ext>
            </a:extLst>
          </p:cNvPr>
          <p:cNvSpPr txBox="1">
            <a:spLocks noChangeArrowheads="1"/>
          </p:cNvSpPr>
          <p:nvPr/>
        </p:nvSpPr>
        <p:spPr bwMode="auto">
          <a:xfrm>
            <a:off x="174625" y="547688"/>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103429" name="ZoneTexte 5">
            <a:extLst>
              <a:ext uri="{FF2B5EF4-FFF2-40B4-BE49-F238E27FC236}">
                <a16:creationId xmlns:a16="http://schemas.microsoft.com/office/drawing/2014/main" id="{7250EC3C-8124-40C7-85D4-E3A62835E4E8}"/>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103430" name="Rectangle 6">
            <a:extLst>
              <a:ext uri="{FF2B5EF4-FFF2-40B4-BE49-F238E27FC236}">
                <a16:creationId xmlns:a16="http://schemas.microsoft.com/office/drawing/2014/main" id="{84F3C1CE-C5FD-4963-A707-56703159ABD9}"/>
              </a:ext>
            </a:extLst>
          </p:cNvPr>
          <p:cNvSpPr>
            <a:spLocks noChangeArrowheads="1"/>
          </p:cNvSpPr>
          <p:nvPr/>
        </p:nvSpPr>
        <p:spPr bwMode="auto">
          <a:xfrm>
            <a:off x="174625" y="984250"/>
            <a:ext cx="6846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Herbe de la pampa </a:t>
            </a:r>
            <a:r>
              <a:rPr lang="fr-FR" altLang="fr-FR" dirty="0">
                <a:solidFill>
                  <a:srgbClr val="008000"/>
                </a:solidFill>
              </a:rPr>
              <a:t>ou </a:t>
            </a:r>
            <a:r>
              <a:rPr lang="fr-FR" altLang="fr-FR" b="1" dirty="0">
                <a:solidFill>
                  <a:srgbClr val="008000"/>
                </a:solidFill>
              </a:rPr>
              <a:t>roseau à plumes (</a:t>
            </a:r>
            <a:r>
              <a:rPr lang="fr-FR" altLang="fr-FR" b="1" i="1" dirty="0" err="1">
                <a:solidFill>
                  <a:srgbClr val="008000"/>
                </a:solidFill>
              </a:rPr>
              <a:t>Cortaderia</a:t>
            </a:r>
            <a:r>
              <a:rPr lang="fr-FR" altLang="fr-FR" b="1" i="1" dirty="0">
                <a:solidFill>
                  <a:srgbClr val="008000"/>
                </a:solidFill>
              </a:rPr>
              <a:t> </a:t>
            </a:r>
            <a:r>
              <a:rPr lang="fr-FR" altLang="fr-FR" b="1" i="1" dirty="0" err="1">
                <a:solidFill>
                  <a:srgbClr val="008000"/>
                </a:solidFill>
              </a:rPr>
              <a:t>selloana</a:t>
            </a:r>
            <a:r>
              <a:rPr lang="fr-FR" altLang="fr-FR" b="1" dirty="0">
                <a:solidFill>
                  <a:srgbClr val="008000"/>
                </a:solidFill>
              </a:rPr>
              <a:t>)</a:t>
            </a:r>
          </a:p>
        </p:txBody>
      </p:sp>
      <p:sp>
        <p:nvSpPr>
          <p:cNvPr id="103431" name="Rectangle 7">
            <a:extLst>
              <a:ext uri="{FF2B5EF4-FFF2-40B4-BE49-F238E27FC236}">
                <a16:creationId xmlns:a16="http://schemas.microsoft.com/office/drawing/2014/main" id="{93E10642-AC37-46D3-98DF-E3F57FB8E0B0}"/>
              </a:ext>
            </a:extLst>
          </p:cNvPr>
          <p:cNvSpPr>
            <a:spLocks noChangeArrowheads="1"/>
          </p:cNvSpPr>
          <p:nvPr/>
        </p:nvSpPr>
        <p:spPr bwMode="auto">
          <a:xfrm>
            <a:off x="6040438" y="984250"/>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a:t>
            </a:r>
            <a:r>
              <a:rPr lang="fr-FR" altLang="fr-FR" dirty="0">
                <a:solidFill>
                  <a:srgbClr val="008000"/>
                </a:solidFill>
                <a:hlinkClick r:id="rId2" tooltip="Famille (biologie)"/>
              </a:rPr>
              <a:t>famille</a:t>
            </a:r>
            <a:r>
              <a:rPr lang="fr-FR" altLang="fr-FR" dirty="0">
                <a:solidFill>
                  <a:srgbClr val="008000"/>
                </a:solidFill>
              </a:rPr>
              <a:t> des </a:t>
            </a:r>
            <a:r>
              <a:rPr lang="fr-FR" altLang="fr-FR" i="1" dirty="0" err="1">
                <a:solidFill>
                  <a:srgbClr val="008000"/>
                </a:solidFill>
                <a:hlinkClick r:id="rId3" tooltip="Poaceae"/>
              </a:rPr>
              <a:t>Poaceae</a:t>
            </a:r>
            <a:r>
              <a:rPr lang="fr-FR" altLang="fr-FR" dirty="0">
                <a:solidFill>
                  <a:srgbClr val="008000"/>
                </a:solidFill>
              </a:rPr>
              <a:t> (Graminées))</a:t>
            </a:r>
          </a:p>
        </p:txBody>
      </p:sp>
      <p:pic>
        <p:nvPicPr>
          <p:cNvPr id="103432" name="Image 8">
            <a:extLst>
              <a:ext uri="{FF2B5EF4-FFF2-40B4-BE49-F238E27FC236}">
                <a16:creationId xmlns:a16="http://schemas.microsoft.com/office/drawing/2014/main" id="{63ED1EEE-0931-460F-8762-3E02043C5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8" y="153988"/>
            <a:ext cx="495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Image 9">
            <a:extLst>
              <a:ext uri="{FF2B5EF4-FFF2-40B4-BE49-F238E27FC236}">
                <a16:creationId xmlns:a16="http://schemas.microsoft.com/office/drawing/2014/main" id="{6F8028E5-2DB4-45CD-A842-87ACF58B5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325" y="174625"/>
            <a:ext cx="495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4" name="ZoneTexte 10">
            <a:extLst>
              <a:ext uri="{FF2B5EF4-FFF2-40B4-BE49-F238E27FC236}">
                <a16:creationId xmlns:a16="http://schemas.microsoft.com/office/drawing/2014/main" id="{3394AFFC-B986-4595-8FAE-9262ACD276EA}"/>
              </a:ext>
            </a:extLst>
          </p:cNvPr>
          <p:cNvSpPr txBox="1">
            <a:spLocks noChangeArrowheads="1"/>
          </p:cNvSpPr>
          <p:nvPr/>
        </p:nvSpPr>
        <p:spPr bwMode="auto">
          <a:xfrm>
            <a:off x="3624263" y="547688"/>
            <a:ext cx="410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Plante envahissante. Score 24 (Australie)</a:t>
            </a:r>
          </a:p>
        </p:txBody>
      </p:sp>
      <p:sp>
        <p:nvSpPr>
          <p:cNvPr id="103435" name="Rectangle 11">
            <a:extLst>
              <a:ext uri="{FF2B5EF4-FFF2-40B4-BE49-F238E27FC236}">
                <a16:creationId xmlns:a16="http://schemas.microsoft.com/office/drawing/2014/main" id="{ED1A2822-2393-4A28-9E6B-E2FF51956E20}"/>
              </a:ext>
            </a:extLst>
          </p:cNvPr>
          <p:cNvSpPr>
            <a:spLocks noChangeArrowheads="1"/>
          </p:cNvSpPr>
          <p:nvPr/>
        </p:nvSpPr>
        <p:spPr bwMode="auto">
          <a:xfrm>
            <a:off x="174625" y="1354138"/>
            <a:ext cx="1190466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dirty="0">
                <a:solidFill>
                  <a:srgbClr val="222222"/>
                </a:solidFill>
              </a:rPr>
              <a:t>Cette </a:t>
            </a:r>
            <a:r>
              <a:rPr lang="fr-FR" altLang="fr-FR" dirty="0">
                <a:solidFill>
                  <a:srgbClr val="0B0080"/>
                </a:solidFill>
                <a:hlinkClick r:id="rId5" tooltip="Plante herbacée"/>
              </a:rPr>
              <a:t>plante herbacée</a:t>
            </a:r>
            <a:r>
              <a:rPr lang="fr-FR" altLang="fr-FR" dirty="0">
                <a:solidFill>
                  <a:srgbClr val="0B0080"/>
                </a:solidFill>
              </a:rPr>
              <a:t>, </a:t>
            </a:r>
            <a:r>
              <a:rPr lang="fr-FR" altLang="fr-FR" u="sng" dirty="0">
                <a:hlinkClick r:id="rId6"/>
              </a:rPr>
              <a:t>dioïque</a:t>
            </a:r>
            <a:r>
              <a:rPr lang="fr-FR" altLang="fr-FR" dirty="0"/>
              <a:t>,</a:t>
            </a:r>
            <a:r>
              <a:rPr lang="fr-FR" altLang="fr-FR" dirty="0">
                <a:solidFill>
                  <a:srgbClr val="222222"/>
                </a:solidFill>
              </a:rPr>
              <a:t> </a:t>
            </a:r>
            <a:r>
              <a:rPr lang="fr-FR" altLang="fr-FR" dirty="0">
                <a:solidFill>
                  <a:srgbClr val="0B0080"/>
                </a:solidFill>
                <a:hlinkClick r:id="rId7" tooltip="Plante vivace"/>
              </a:rPr>
              <a:t>vivace</a:t>
            </a:r>
            <a:r>
              <a:rPr lang="fr-FR" altLang="fr-FR" dirty="0">
                <a:solidFill>
                  <a:srgbClr val="222222"/>
                </a:solidFill>
              </a:rPr>
              <a:t>, rhizomateuse, </a:t>
            </a:r>
            <a:r>
              <a:rPr lang="fr-FR" altLang="fr-FR" dirty="0"/>
              <a:t>originaire d'</a:t>
            </a:r>
            <a:r>
              <a:rPr lang="fr-FR" altLang="fr-FR" u="sng" dirty="0">
                <a:hlinkClick r:id="rId8"/>
              </a:rPr>
              <a:t>Amérique du Sud</a:t>
            </a:r>
            <a:r>
              <a:rPr lang="fr-FR" altLang="fr-FR" dirty="0"/>
              <a:t>,</a:t>
            </a:r>
            <a:r>
              <a:rPr lang="fr-FR" altLang="fr-FR" dirty="0">
                <a:solidFill>
                  <a:srgbClr val="222222"/>
                </a:solidFill>
              </a:rPr>
              <a:t> p</a:t>
            </a:r>
            <a:r>
              <a:rPr lang="fr-FR" altLang="fr-FR" dirty="0"/>
              <a:t>ouvant atteindre 3 mètres de haut, poussant en bouquets denses</a:t>
            </a:r>
            <a:r>
              <a:rPr lang="fr-FR" altLang="fr-FR" dirty="0">
                <a:solidFill>
                  <a:srgbClr val="222222"/>
                </a:solidFill>
              </a:rPr>
              <a:t>, souvent cultivée </a:t>
            </a:r>
            <a:r>
              <a:rPr lang="fr-FR" altLang="fr-FR" dirty="0"/>
              <a:t>comme </a:t>
            </a:r>
            <a:r>
              <a:rPr lang="fr-FR" altLang="fr-FR" dirty="0">
                <a:hlinkClick r:id="rId9" tooltip="Graminée ornementale"/>
              </a:rPr>
              <a:t>graminée ornementale</a:t>
            </a:r>
            <a:r>
              <a:rPr lang="fr-FR" altLang="fr-FR" u="sng" dirty="0"/>
              <a:t>, </a:t>
            </a:r>
            <a:r>
              <a:rPr lang="fr-FR" altLang="fr-FR" dirty="0"/>
              <a:t>et dans une moindre mesure comme plante de pâturage. Ses inflorescences en plumets sont largement utilisées, une fois séchées, pour la confection de bouquets secs. </a:t>
            </a:r>
            <a:r>
              <a:rPr lang="fr-FR" altLang="fr-FR" dirty="0">
                <a:solidFill>
                  <a:srgbClr val="FF0000"/>
                </a:solidFill>
              </a:rPr>
              <a:t>C'est une </a:t>
            </a:r>
            <a:r>
              <a:rPr lang="fr-FR" altLang="fr-FR" dirty="0">
                <a:hlinkClick r:id="rId10" tooltip="Les espèces envahissantes"/>
              </a:rPr>
              <a:t>mauvaise herbe envahissante</a:t>
            </a:r>
            <a:r>
              <a:rPr lang="fr-FR" altLang="fr-FR" dirty="0"/>
              <a:t>. </a:t>
            </a:r>
            <a:r>
              <a:rPr lang="fr-FR" altLang="fr-FR" dirty="0">
                <a:solidFill>
                  <a:srgbClr val="FF0000"/>
                </a:solidFill>
              </a:rPr>
              <a:t>Les bouquets de "fleur de pampa" sont très combustibles. </a:t>
            </a:r>
            <a:r>
              <a:rPr lang="fr-FR" altLang="fr-FR" dirty="0">
                <a:solidFill>
                  <a:srgbClr val="222222"/>
                </a:solidFill>
                <a:cs typeface="Arial" panose="020B0604020202020204" pitchFamily="34" charset="0"/>
              </a:rPr>
              <a:t>Les feuilles persistantes, longues et élancées de 1 à 2 m de long et 1 cm de large, ont </a:t>
            </a:r>
            <a:r>
              <a:rPr lang="fr-FR" altLang="fr-FR" b="1" i="1" dirty="0">
                <a:solidFill>
                  <a:srgbClr val="008000"/>
                </a:solidFill>
                <a:cs typeface="Arial" panose="020B0604020202020204" pitchFamily="34" charset="0"/>
              </a:rPr>
              <a:t>les bords très coupants </a:t>
            </a:r>
            <a:r>
              <a:rPr lang="fr-FR" altLang="fr-FR" i="1" dirty="0">
                <a:solidFill>
                  <a:srgbClr val="FF0000"/>
                </a:solidFill>
                <a:cs typeface="Arial" panose="020B0604020202020204" pitchFamily="34" charset="0"/>
              </a:rPr>
              <a:t>et doivent être manipulées avec précaution</a:t>
            </a:r>
            <a:r>
              <a:rPr lang="fr-FR" altLang="fr-FR" dirty="0">
                <a:solidFill>
                  <a:srgbClr val="FF0000"/>
                </a:solidFill>
                <a:cs typeface="Arial" panose="020B0604020202020204" pitchFamily="34" charset="0"/>
              </a:rPr>
              <a:t>.</a:t>
            </a:r>
            <a:r>
              <a:rPr lang="fr-FR" altLang="fr-FR" dirty="0">
                <a:solidFill>
                  <a:srgbClr val="222222"/>
                </a:solidFill>
                <a:cs typeface="Arial" panose="020B0604020202020204" pitchFamily="34" charset="0"/>
              </a:rPr>
              <a:t> Leur couleur va du vert-bleuâtre au gris argent. Les </a:t>
            </a:r>
            <a:r>
              <a:rPr lang="fr-FR" altLang="fr-FR" dirty="0">
                <a:solidFill>
                  <a:srgbClr val="0B0080"/>
                </a:solidFill>
                <a:cs typeface="Arial" panose="020B0604020202020204" pitchFamily="34" charset="0"/>
                <a:hlinkClick r:id="rId11" tooltip="Fleur"/>
              </a:rPr>
              <a:t>fleurs</a:t>
            </a:r>
            <a:r>
              <a:rPr lang="fr-FR" altLang="fr-FR" dirty="0">
                <a:solidFill>
                  <a:srgbClr val="222222"/>
                </a:solidFill>
                <a:cs typeface="Arial" panose="020B0604020202020204" pitchFamily="34" charset="0"/>
              </a:rPr>
              <a:t> sont groupées dans des </a:t>
            </a:r>
            <a:r>
              <a:rPr lang="fr-FR" altLang="fr-FR" dirty="0">
                <a:solidFill>
                  <a:srgbClr val="0B0080"/>
                </a:solidFill>
                <a:cs typeface="Arial" panose="020B0604020202020204" pitchFamily="34" charset="0"/>
                <a:hlinkClick r:id="rId12" tooltip="Panicule"/>
              </a:rPr>
              <a:t>panicules</a:t>
            </a:r>
            <a:r>
              <a:rPr lang="fr-FR" altLang="fr-FR" dirty="0">
                <a:solidFill>
                  <a:srgbClr val="222222"/>
                </a:solidFill>
                <a:cs typeface="Arial" panose="020B0604020202020204" pitchFamily="34" charset="0"/>
              </a:rPr>
              <a:t> blancs très denses, de 20 à 40 cm de long, portés par des tiges hautes de 2 à 3 mètres. </a:t>
            </a:r>
            <a:r>
              <a:rPr lang="fr-FR" altLang="fr-FR" dirty="0"/>
              <a:t>variétés horticoles : a) </a:t>
            </a:r>
            <a:r>
              <a:rPr lang="fr-FR" altLang="fr-FR" i="1" dirty="0" err="1"/>
              <a:t>Albolineata</a:t>
            </a:r>
            <a:r>
              <a:rPr lang="fr-FR" altLang="fr-FR" dirty="0"/>
              <a:t> : </a:t>
            </a:r>
            <a:r>
              <a:rPr lang="fr-FR" altLang="fr-FR" dirty="0">
                <a:solidFill>
                  <a:srgbClr val="222222"/>
                </a:solidFill>
                <a:cs typeface="Arial" panose="020B0604020202020204" pitchFamily="34" charset="0"/>
              </a:rPr>
              <a:t>ne dépassant pas 2 m de haut. Ses feuilles sont panachées à bords jaunes, b) </a:t>
            </a:r>
            <a:r>
              <a:rPr lang="fr-FR" altLang="fr-FR" i="1" dirty="0" err="1">
                <a:solidFill>
                  <a:srgbClr val="222222"/>
                </a:solidFill>
                <a:cs typeface="Arial" panose="020B0604020202020204" pitchFamily="34" charset="0"/>
              </a:rPr>
              <a:t>Sunningdale</a:t>
            </a:r>
            <a:r>
              <a:rPr lang="fr-FR" altLang="fr-FR" i="1" dirty="0">
                <a:solidFill>
                  <a:srgbClr val="222222"/>
                </a:solidFill>
                <a:cs typeface="Arial" panose="020B0604020202020204" pitchFamily="34" charset="0"/>
              </a:rPr>
              <a:t> </a:t>
            </a:r>
            <a:r>
              <a:rPr lang="fr-FR" altLang="fr-FR" i="1" dirty="0" err="1">
                <a:solidFill>
                  <a:srgbClr val="222222"/>
                </a:solidFill>
                <a:cs typeface="Arial" panose="020B0604020202020204" pitchFamily="34" charset="0"/>
              </a:rPr>
              <a:t>Silver</a:t>
            </a:r>
            <a:r>
              <a:rPr lang="fr-FR" altLang="fr-FR" dirty="0">
                <a:solidFill>
                  <a:srgbClr val="222222"/>
                </a:solidFill>
                <a:cs typeface="Arial" panose="020B0604020202020204" pitchFamily="34" charset="0"/>
              </a:rPr>
              <a:t> : cette variété, qui atteint 3 m de haut, a des inflorescences particulièrement fournies, etc. Zone 5(6)-10. </a:t>
            </a:r>
            <a:r>
              <a:rPr lang="fr-FR" altLang="fr-FR" sz="1200" dirty="0">
                <a:solidFill>
                  <a:srgbClr val="222222"/>
                </a:solidFill>
                <a:cs typeface="Arial" panose="020B0604020202020204" pitchFamily="34" charset="0"/>
              </a:rPr>
              <a:t>Avant, tout entretien, mettre des gants. </a:t>
            </a:r>
            <a:r>
              <a:rPr lang="fr-FR" altLang="fr-FR" sz="1200" dirty="0">
                <a:solidFill>
                  <a:srgbClr val="008000"/>
                </a:solidFill>
              </a:rPr>
              <a:t>Elle supporte très bien la </a:t>
            </a:r>
            <a:r>
              <a:rPr lang="fr-FR" altLang="fr-FR" sz="1200" b="1" dirty="0">
                <a:solidFill>
                  <a:srgbClr val="008000"/>
                </a:solidFill>
              </a:rPr>
              <a:t>sécheresse</a:t>
            </a:r>
            <a:r>
              <a:rPr lang="fr-FR" altLang="fr-FR" sz="1200" dirty="0">
                <a:solidFill>
                  <a:srgbClr val="008000"/>
                </a:solidFill>
              </a:rPr>
              <a:t>, les embruns et le vent. </a:t>
            </a:r>
            <a:r>
              <a:rPr lang="fr-FR" altLang="fr-FR" sz="1200" dirty="0">
                <a:solidFill>
                  <a:srgbClr val="222222"/>
                </a:solidFill>
                <a:latin typeface="Arial" panose="020B0604020202020204" pitchFamily="34" charset="0"/>
                <a:cs typeface="Arial" panose="020B0604020202020204" pitchFamily="34" charset="0"/>
              </a:rPr>
              <a:t>Sources : a) </a:t>
            </a:r>
            <a:r>
              <a:rPr lang="fr-FR" altLang="fr-FR" sz="1200" dirty="0">
                <a:solidFill>
                  <a:srgbClr val="222222"/>
                </a:solidFill>
                <a:latin typeface="Arial" panose="020B0604020202020204" pitchFamily="34" charset="0"/>
                <a:cs typeface="Arial" panose="020B0604020202020204" pitchFamily="34" charset="0"/>
                <a:hlinkClick r:id="rId13"/>
              </a:rPr>
              <a:t>https://fr.wikipedia.org/wiki/Herbe_de_la_pampa</a:t>
            </a:r>
            <a:r>
              <a:rPr lang="fr-FR" altLang="fr-FR" sz="1200" dirty="0">
                <a:solidFill>
                  <a:srgbClr val="222222"/>
                </a:solidFill>
                <a:latin typeface="Arial" panose="020B0604020202020204" pitchFamily="34" charset="0"/>
                <a:cs typeface="Arial" panose="020B0604020202020204" pitchFamily="34" charset="0"/>
              </a:rPr>
              <a:t>, b) </a:t>
            </a:r>
            <a:r>
              <a:rPr lang="fr-FR" altLang="fr-FR" sz="1200" dirty="0">
                <a:solidFill>
                  <a:srgbClr val="222222"/>
                </a:solidFill>
                <a:latin typeface="Arial" panose="020B0604020202020204" pitchFamily="34" charset="0"/>
                <a:cs typeface="Arial" panose="020B0604020202020204" pitchFamily="34" charset="0"/>
                <a:hlinkClick r:id="rId14"/>
              </a:rPr>
              <a:t>http://nature.jardin.free.fr/vivace/ft_herbepampas.html</a:t>
            </a:r>
            <a:r>
              <a:rPr lang="fr-FR" altLang="fr-FR" sz="1200" dirty="0">
                <a:solidFill>
                  <a:srgbClr val="222222"/>
                </a:solidFill>
                <a:latin typeface="Arial" panose="020B0604020202020204" pitchFamily="34" charset="0"/>
                <a:cs typeface="Arial" panose="020B0604020202020204" pitchFamily="34" charset="0"/>
              </a:rPr>
              <a:t>, </a:t>
            </a:r>
          </a:p>
          <a:p>
            <a:r>
              <a:rPr lang="fr-FR" altLang="fr-FR" sz="1200" dirty="0">
                <a:solidFill>
                  <a:srgbClr val="222222"/>
                </a:solidFill>
                <a:latin typeface="Arial" panose="020B0604020202020204" pitchFamily="34" charset="0"/>
                <a:cs typeface="Arial" panose="020B0604020202020204" pitchFamily="34" charset="0"/>
              </a:rPr>
              <a:t>c) </a:t>
            </a:r>
            <a:r>
              <a:rPr lang="fr-FR" altLang="fr-FR" sz="1200" dirty="0">
                <a:solidFill>
                  <a:srgbClr val="222222"/>
                </a:solidFill>
                <a:latin typeface="Arial" panose="020B0604020202020204" pitchFamily="34" charset="0"/>
                <a:cs typeface="Arial" panose="020B0604020202020204" pitchFamily="34" charset="0"/>
                <a:hlinkClick r:id="rId15"/>
              </a:rPr>
              <a:t>https://en.wikipedia.org/wiki/Cortaderia_selloana</a:t>
            </a:r>
            <a:r>
              <a:rPr lang="fr-FR" altLang="fr-FR" sz="1200" dirty="0">
                <a:solidFill>
                  <a:srgbClr val="222222"/>
                </a:solidFill>
                <a:latin typeface="Arial" panose="020B0604020202020204" pitchFamily="34" charset="0"/>
                <a:cs typeface="Arial" panose="020B0604020202020204" pitchFamily="34" charset="0"/>
              </a:rPr>
              <a:t> </a:t>
            </a:r>
          </a:p>
        </p:txBody>
      </p:sp>
      <p:pic>
        <p:nvPicPr>
          <p:cNvPr id="103436" name="Image 18" descr="Une image contenant plante, herbe, extérieur, arbre&#10;&#10;Description générée avec un niveau de confiance très élevé">
            <a:extLst>
              <a:ext uri="{FF2B5EF4-FFF2-40B4-BE49-F238E27FC236}">
                <a16:creationId xmlns:a16="http://schemas.microsoft.com/office/drawing/2014/main" id="{E4B59DEE-50AC-4E78-A8D5-DE3B74A5904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89563" y="4392613"/>
            <a:ext cx="1200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7" name="Image 20" descr="Une image contenant herbe, plante, arbre, extérieur&#10;&#10;Description générée avec un niveau de confiance très élevé">
            <a:extLst>
              <a:ext uri="{FF2B5EF4-FFF2-40B4-BE49-F238E27FC236}">
                <a16:creationId xmlns:a16="http://schemas.microsoft.com/office/drawing/2014/main" id="{F45466E3-8BF4-4C38-B1B4-D3EBE4E001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84650" y="4341813"/>
            <a:ext cx="9048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8" name="Image 22" descr="Une image contenant plante, feuille, herbe&#10;&#10;Description générée avec un niveau de confiance élevé">
            <a:extLst>
              <a:ext uri="{FF2B5EF4-FFF2-40B4-BE49-F238E27FC236}">
                <a16:creationId xmlns:a16="http://schemas.microsoft.com/office/drawing/2014/main" id="{A3E484CA-DD20-4216-B4AF-9A619C47F81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16400" y="5470525"/>
            <a:ext cx="9048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9" name="Image 24" descr="Une image contenant plante, herbe&#10;&#10;Description générée avec un niveau de confiance très élevé">
            <a:extLst>
              <a:ext uri="{FF2B5EF4-FFF2-40B4-BE49-F238E27FC236}">
                <a16:creationId xmlns:a16="http://schemas.microsoft.com/office/drawing/2014/main" id="{AB46BAA5-2D44-4A06-B747-4198DDF1A5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19313" y="4432300"/>
            <a:ext cx="13811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0" name="Image 26" descr="Une image contenant arbre, herbe, extérieur, plante&#10;&#10;Description générée avec un niveau de confiance très élevé">
            <a:extLst>
              <a:ext uri="{FF2B5EF4-FFF2-40B4-BE49-F238E27FC236}">
                <a16:creationId xmlns:a16="http://schemas.microsoft.com/office/drawing/2014/main" id="{2B738A92-E302-4FDE-ADA0-1D0BD244739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3525" y="4951413"/>
            <a:ext cx="13144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1" name="Image 28" descr="Une image contenant plante, arbre, extérieur, herbe&#10;&#10;Description générée avec un niveau de confiance très élevé">
            <a:extLst>
              <a:ext uri="{FF2B5EF4-FFF2-40B4-BE49-F238E27FC236}">
                <a16:creationId xmlns:a16="http://schemas.microsoft.com/office/drawing/2014/main" id="{E0F8C95C-EBD4-427F-A378-552E1C05E8E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43100" y="5567363"/>
            <a:ext cx="1733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2" name="Image 30" descr="Une image contenant herbe, arbre, extérieur, plante&#10;&#10;Description générée avec un niveau de confiance très élevé">
            <a:extLst>
              <a:ext uri="{FF2B5EF4-FFF2-40B4-BE49-F238E27FC236}">
                <a16:creationId xmlns:a16="http://schemas.microsoft.com/office/drawing/2014/main" id="{118BF5C8-D41D-4517-8DAC-4C1E6A6A7E2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02925" y="4957763"/>
            <a:ext cx="13239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3" name="Image 31">
            <a:extLst>
              <a:ext uri="{FF2B5EF4-FFF2-40B4-BE49-F238E27FC236}">
                <a16:creationId xmlns:a16="http://schemas.microsoft.com/office/drawing/2014/main" id="{7EE44E97-0E65-417D-A9FF-9E892B21ABE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83213" y="5470525"/>
            <a:ext cx="1485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4" name="Image 33" descr="Une image contenant plante, herbe&#10;&#10;Description générée avec un niveau de confiance très élevé">
            <a:extLst>
              <a:ext uri="{FF2B5EF4-FFF2-40B4-BE49-F238E27FC236}">
                <a16:creationId xmlns:a16="http://schemas.microsoft.com/office/drawing/2014/main" id="{04EBC8C3-30A6-4F0A-8E2C-5BAE85ABDD5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89813" y="4559300"/>
            <a:ext cx="27940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5" name="ZoneTexte 34">
            <a:extLst>
              <a:ext uri="{FF2B5EF4-FFF2-40B4-BE49-F238E27FC236}">
                <a16:creationId xmlns:a16="http://schemas.microsoft.com/office/drawing/2014/main" id="{5861BD51-5551-4617-A86E-4CF2F35A714F}"/>
              </a:ext>
            </a:extLst>
          </p:cNvPr>
          <p:cNvSpPr txBox="1">
            <a:spLocks noChangeArrowheads="1"/>
          </p:cNvSpPr>
          <p:nvPr/>
        </p:nvSpPr>
        <p:spPr bwMode="auto">
          <a:xfrm>
            <a:off x="9110663" y="223838"/>
            <a:ext cx="892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t>
            </a:r>
          </a:p>
        </p:txBody>
      </p:sp>
      <p:pic>
        <p:nvPicPr>
          <p:cNvPr id="22" name="Image 21" descr="logo aride_s.jpg">
            <a:extLst>
              <a:ext uri="{FF2B5EF4-FFF2-40B4-BE49-F238E27FC236}">
                <a16:creationId xmlns:a16="http://schemas.microsoft.com/office/drawing/2014/main" id="{EF2B6A3B-4B88-4BAF-A159-601F2324DA34}"/>
              </a:ext>
            </a:extLst>
          </p:cNvPr>
          <p:cNvPicPr/>
          <p:nvPr/>
        </p:nvPicPr>
        <p:blipFill>
          <a:blip r:embed="rId25">
            <a:extLst>
              <a:ext uri="{28A0092B-C50C-407E-A947-70E740481C1C}">
                <a14:useLocalDpi xmlns:a14="http://schemas.microsoft.com/office/drawing/2010/main" val="0"/>
              </a:ext>
            </a:extLst>
          </a:blip>
          <a:srcRect/>
          <a:stretch>
            <a:fillRect/>
          </a:stretch>
        </p:blipFill>
        <p:spPr bwMode="auto">
          <a:xfrm>
            <a:off x="10402324" y="307182"/>
            <a:ext cx="44894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descr="logo salinisation2_s.jpg">
            <a:extLst>
              <a:ext uri="{FF2B5EF4-FFF2-40B4-BE49-F238E27FC236}">
                <a16:creationId xmlns:a16="http://schemas.microsoft.com/office/drawing/2014/main" id="{8DC0A060-AB5B-434B-ACE9-4699646FB993}"/>
              </a:ext>
            </a:extLst>
          </p:cNvPr>
          <p:cNvPicPr/>
          <p:nvPr/>
        </p:nvPicPr>
        <p:blipFill>
          <a:blip r:embed="rId26">
            <a:extLst>
              <a:ext uri="{28A0092B-C50C-407E-A947-70E740481C1C}">
                <a14:useLocalDpi xmlns:a14="http://schemas.microsoft.com/office/drawing/2010/main" val="0"/>
              </a:ext>
            </a:extLst>
          </a:blip>
          <a:srcRect/>
          <a:stretch>
            <a:fillRect/>
          </a:stretch>
        </p:blipFill>
        <p:spPr bwMode="auto">
          <a:xfrm>
            <a:off x="11133137" y="388408"/>
            <a:ext cx="463550" cy="66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3052DDA-795A-4625-9E8F-D948DD529378}"/>
              </a:ext>
            </a:extLst>
          </p:cNvPr>
          <p:cNvSpPr>
            <a:spLocks noGrp="1"/>
          </p:cNvSpPr>
          <p:nvPr>
            <p:ph type="ftr" sz="quarter" idx="11"/>
          </p:nvPr>
        </p:nvSpPr>
        <p:spPr>
          <a:xfrm>
            <a:off x="4184650" y="6492875"/>
            <a:ext cx="4114800" cy="365125"/>
          </a:xfrm>
        </p:spPr>
        <p:txBody>
          <a:bodyPr/>
          <a:lstStyle/>
          <a:p>
            <a:pPr>
              <a:defRPr/>
            </a:pPr>
            <a:r>
              <a:rPr lang="fr-FR"/>
              <a:t>Haies défensives de climat tempéré et tropical - B. Lisan</a:t>
            </a:r>
          </a:p>
        </p:txBody>
      </p:sp>
      <p:sp>
        <p:nvSpPr>
          <p:cNvPr id="104451" name="Espace réservé du numéro de diapositive 2">
            <a:extLst>
              <a:ext uri="{FF2B5EF4-FFF2-40B4-BE49-F238E27FC236}">
                <a16:creationId xmlns:a16="http://schemas.microsoft.com/office/drawing/2014/main" id="{4879A64B-3527-4616-9E7D-C235F55FB715}"/>
              </a:ext>
            </a:extLst>
          </p:cNvPr>
          <p:cNvSpPr txBox="1">
            <a:spLocks noChangeArrowheads="1"/>
          </p:cNvSpPr>
          <p:nvPr/>
        </p:nvSpPr>
        <p:spPr bwMode="auto">
          <a:xfrm>
            <a:off x="174625" y="73025"/>
            <a:ext cx="4222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B1BC2D7-C22C-4AA1-B338-F39C3307A0FC}" type="slidenum">
              <a:rPr lang="fr-FR" altLang="fr-FR" sz="1200">
                <a:solidFill>
                  <a:srgbClr val="898989"/>
                </a:solidFill>
              </a:rPr>
              <a:pPr algn="r" eaLnBrk="1" hangingPunct="1">
                <a:lnSpc>
                  <a:spcPct val="100000"/>
                </a:lnSpc>
                <a:spcBef>
                  <a:spcPct val="0"/>
                </a:spcBef>
                <a:buFontTx/>
                <a:buNone/>
              </a:pPr>
              <a:t>109</a:t>
            </a:fld>
            <a:endParaRPr lang="fr-FR" altLang="fr-FR" sz="1200">
              <a:solidFill>
                <a:srgbClr val="898989"/>
              </a:solidFill>
            </a:endParaRPr>
          </a:p>
        </p:txBody>
      </p:sp>
      <p:sp>
        <p:nvSpPr>
          <p:cNvPr id="104452" name="ZoneTexte 4">
            <a:extLst>
              <a:ext uri="{FF2B5EF4-FFF2-40B4-BE49-F238E27FC236}">
                <a16:creationId xmlns:a16="http://schemas.microsoft.com/office/drawing/2014/main" id="{AE1F25A0-9D7C-4234-95D5-B8CBA59B16CE}"/>
              </a:ext>
            </a:extLst>
          </p:cNvPr>
          <p:cNvSpPr txBox="1">
            <a:spLocks noChangeArrowheads="1"/>
          </p:cNvSpPr>
          <p:nvPr/>
        </p:nvSpPr>
        <p:spPr bwMode="auto">
          <a:xfrm>
            <a:off x="174625" y="3794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104453" name="ZoneTexte 5">
            <a:extLst>
              <a:ext uri="{FF2B5EF4-FFF2-40B4-BE49-F238E27FC236}">
                <a16:creationId xmlns:a16="http://schemas.microsoft.com/office/drawing/2014/main" id="{D66E879E-E4C5-40D5-86E0-E69D9337611B}"/>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104454" name="Rectangle 6">
            <a:extLst>
              <a:ext uri="{FF2B5EF4-FFF2-40B4-BE49-F238E27FC236}">
                <a16:creationId xmlns:a16="http://schemas.microsoft.com/office/drawing/2014/main" id="{73A13A39-8A3D-449C-B4D6-78F9C4B145F3}"/>
              </a:ext>
            </a:extLst>
          </p:cNvPr>
          <p:cNvSpPr>
            <a:spLocks noChangeArrowheads="1"/>
          </p:cNvSpPr>
          <p:nvPr/>
        </p:nvSpPr>
        <p:spPr bwMode="auto">
          <a:xfrm>
            <a:off x="174625" y="712788"/>
            <a:ext cx="6846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err="1">
                <a:solidFill>
                  <a:srgbClr val="008000"/>
                </a:solidFill>
              </a:rPr>
              <a:t>Ongaonga</a:t>
            </a:r>
            <a:r>
              <a:rPr lang="fr-FR" altLang="fr-FR" b="1" dirty="0">
                <a:solidFill>
                  <a:srgbClr val="008000"/>
                </a:solidFill>
              </a:rPr>
              <a:t> (</a:t>
            </a:r>
            <a:r>
              <a:rPr lang="fr-FR" altLang="fr-FR" b="1" i="1" dirty="0" err="1">
                <a:solidFill>
                  <a:srgbClr val="008000"/>
                </a:solidFill>
              </a:rPr>
              <a:t>Urtica</a:t>
            </a:r>
            <a:r>
              <a:rPr lang="fr-FR" altLang="fr-FR" b="1" i="1" dirty="0">
                <a:solidFill>
                  <a:srgbClr val="008000"/>
                </a:solidFill>
              </a:rPr>
              <a:t> </a:t>
            </a:r>
            <a:r>
              <a:rPr lang="fr-FR" altLang="fr-FR" b="1" i="1" dirty="0" err="1">
                <a:solidFill>
                  <a:srgbClr val="008000"/>
                </a:solidFill>
              </a:rPr>
              <a:t>ferox</a:t>
            </a:r>
            <a:r>
              <a:rPr lang="fr-FR" altLang="fr-FR" b="1" dirty="0">
                <a:solidFill>
                  <a:srgbClr val="008000"/>
                </a:solidFill>
              </a:rPr>
              <a:t>) - </a:t>
            </a:r>
            <a:r>
              <a:rPr lang="fr-FR" altLang="fr-FR" b="1" dirty="0" err="1">
                <a:solidFill>
                  <a:srgbClr val="008000"/>
                </a:solidFill>
              </a:rPr>
              <a:t>tree</a:t>
            </a:r>
            <a:r>
              <a:rPr lang="fr-FR" altLang="fr-FR" b="1" dirty="0">
                <a:solidFill>
                  <a:srgbClr val="008000"/>
                </a:solidFill>
              </a:rPr>
              <a:t> </a:t>
            </a:r>
            <a:r>
              <a:rPr lang="fr-FR" altLang="fr-FR" b="1" dirty="0" err="1">
                <a:solidFill>
                  <a:srgbClr val="008000"/>
                </a:solidFill>
              </a:rPr>
              <a:t>nettle</a:t>
            </a:r>
            <a:r>
              <a:rPr lang="fr-FR" altLang="fr-FR" b="1" dirty="0">
                <a:solidFill>
                  <a:srgbClr val="008000"/>
                </a:solidFill>
              </a:rPr>
              <a:t> </a:t>
            </a:r>
            <a:r>
              <a:rPr lang="fr-FR" altLang="fr-FR" dirty="0">
                <a:solidFill>
                  <a:srgbClr val="008000"/>
                </a:solidFill>
              </a:rPr>
              <a:t>(</a:t>
            </a:r>
            <a:r>
              <a:rPr lang="fr-FR" altLang="fr-FR" dirty="0">
                <a:solidFill>
                  <a:srgbClr val="008000"/>
                </a:solidFill>
                <a:hlinkClick r:id="rId2" tooltip="Famille (biologie)"/>
              </a:rPr>
              <a:t>famille</a:t>
            </a:r>
            <a:r>
              <a:rPr lang="fr-FR" altLang="fr-FR" dirty="0">
                <a:solidFill>
                  <a:srgbClr val="008000"/>
                </a:solidFill>
              </a:rPr>
              <a:t> des </a:t>
            </a:r>
            <a:r>
              <a:rPr lang="fr-FR" altLang="fr-FR" i="1" u="sng" dirty="0" err="1">
                <a:hlinkClick r:id="rId3"/>
              </a:rPr>
              <a:t>Urticaceae</a:t>
            </a:r>
            <a:r>
              <a:rPr lang="fr-FR" altLang="fr-FR" dirty="0">
                <a:solidFill>
                  <a:srgbClr val="008000"/>
                </a:solidFill>
              </a:rPr>
              <a:t>)</a:t>
            </a:r>
          </a:p>
        </p:txBody>
      </p:sp>
      <p:sp>
        <p:nvSpPr>
          <p:cNvPr id="104455" name="Rectangle 11">
            <a:extLst>
              <a:ext uri="{FF2B5EF4-FFF2-40B4-BE49-F238E27FC236}">
                <a16:creationId xmlns:a16="http://schemas.microsoft.com/office/drawing/2014/main" id="{3A5BA04E-A09B-47BA-8002-F276DA063DD8}"/>
              </a:ext>
            </a:extLst>
          </p:cNvPr>
          <p:cNvSpPr>
            <a:spLocks noChangeArrowheads="1"/>
          </p:cNvSpPr>
          <p:nvPr/>
        </p:nvSpPr>
        <p:spPr bwMode="auto">
          <a:xfrm>
            <a:off x="144463" y="1133475"/>
            <a:ext cx="1190307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dirty="0"/>
              <a:t>C’est une </a:t>
            </a:r>
            <a:r>
              <a:rPr lang="fr-FR" altLang="fr-FR" dirty="0">
                <a:hlinkClick r:id="rId4" tooltip="Espèce"/>
              </a:rPr>
              <a:t>espèce</a:t>
            </a:r>
            <a:r>
              <a:rPr lang="fr-FR" altLang="fr-FR" dirty="0"/>
              <a:t> d'</a:t>
            </a:r>
            <a:r>
              <a:rPr lang="fr-FR" altLang="fr-FR" dirty="0">
                <a:hlinkClick r:id="rId5" tooltip="Ortie"/>
              </a:rPr>
              <a:t>ortie</a:t>
            </a:r>
            <a:r>
              <a:rPr lang="fr-FR" altLang="fr-FR" dirty="0"/>
              <a:t> </a:t>
            </a:r>
            <a:r>
              <a:rPr lang="fr-FR" altLang="fr-FR" b="1" dirty="0"/>
              <a:t>arbustive</a:t>
            </a:r>
            <a:r>
              <a:rPr lang="fr-FR" altLang="fr-FR" dirty="0"/>
              <a:t> qui pousse uniquement </a:t>
            </a:r>
            <a:r>
              <a:rPr lang="fr-FR" altLang="fr-FR" i="1" dirty="0"/>
              <a:t>(</a:t>
            </a:r>
            <a:r>
              <a:rPr lang="fr-FR" altLang="fr-FR" i="1" dirty="0">
                <a:hlinkClick r:id="rId6" tooltip="Endémique (écologie)"/>
              </a:rPr>
              <a:t>endémique</a:t>
            </a:r>
            <a:r>
              <a:rPr lang="fr-FR" altLang="fr-FR" i="1" dirty="0"/>
              <a:t>) en </a:t>
            </a:r>
            <a:r>
              <a:rPr lang="fr-FR" altLang="fr-FR" i="1" dirty="0">
                <a:hlinkClick r:id="rId7" tooltip="Nouvelle-Zélande"/>
              </a:rPr>
              <a:t>Nouvelle-Zélande</a:t>
            </a:r>
            <a:r>
              <a:rPr lang="fr-FR" altLang="fr-FR" i="1" dirty="0"/>
              <a:t> sur l'</a:t>
            </a:r>
            <a:r>
              <a:rPr lang="fr-FR" altLang="fr-FR" i="1" dirty="0">
                <a:hlinkClick r:id="rId8" tooltip="Île du Nord"/>
              </a:rPr>
              <a:t>île du Nord</a:t>
            </a:r>
            <a:r>
              <a:rPr lang="fr-FR" altLang="fr-FR" i="1" dirty="0"/>
              <a:t> et à l'est de l'</a:t>
            </a:r>
            <a:r>
              <a:rPr lang="fr-FR" altLang="fr-FR" i="1" dirty="0">
                <a:hlinkClick r:id="rId9" tooltip="Île du Sud"/>
              </a:rPr>
              <a:t>île du Sud</a:t>
            </a:r>
            <a:r>
              <a:rPr lang="fr-FR" altLang="fr-FR" i="1" dirty="0"/>
              <a:t>. </a:t>
            </a:r>
            <a:r>
              <a:rPr lang="fr-FR" altLang="fr-FR" dirty="0"/>
              <a:t>Elle se rencontre en basse altitude, jusqu’à 600 m d’altitude, et dans les forêts côtières. </a:t>
            </a:r>
            <a:r>
              <a:rPr lang="fr-FR" altLang="fr-FR" b="1" dirty="0"/>
              <a:t>Elle peut mesurer jusqu'à 5 m de hauteur</a:t>
            </a:r>
            <a:r>
              <a:rPr lang="fr-FR" altLang="fr-FR" b="1" i="1" dirty="0"/>
              <a:t>. Des poils urticants (piquants) de 5 mm ornent les tiges, les nervures et le pourtour des feuilles</a:t>
            </a:r>
            <a:r>
              <a:rPr lang="fr-FR" altLang="fr-FR" dirty="0"/>
              <a:t>. Ils contiennent de l'</a:t>
            </a:r>
            <a:r>
              <a:rPr lang="fr-FR" altLang="fr-FR" dirty="0">
                <a:hlinkClick r:id="rId10" tooltip="Acétylcholine"/>
              </a:rPr>
              <a:t>acétylcholine</a:t>
            </a:r>
            <a:r>
              <a:rPr lang="fr-FR" altLang="fr-FR" dirty="0"/>
              <a:t>, des </a:t>
            </a:r>
            <a:r>
              <a:rPr lang="fr-FR" altLang="fr-FR" dirty="0">
                <a:hlinkClick r:id="rId11" tooltip="Histamine"/>
              </a:rPr>
              <a:t>histamines</a:t>
            </a:r>
            <a:r>
              <a:rPr lang="fr-FR" altLang="fr-FR" dirty="0"/>
              <a:t>, et de la </a:t>
            </a:r>
            <a:r>
              <a:rPr lang="fr-FR" altLang="fr-FR" dirty="0">
                <a:hlinkClick r:id="rId12" tooltip="Sérotonine"/>
              </a:rPr>
              <a:t>sérotonine</a:t>
            </a:r>
            <a:r>
              <a:rPr lang="fr-FR" altLang="fr-FR" dirty="0"/>
              <a:t> (°). </a:t>
            </a:r>
            <a:r>
              <a:rPr lang="fr-FR" altLang="fr-FR" dirty="0">
                <a:solidFill>
                  <a:srgbClr val="FF0000"/>
                </a:solidFill>
              </a:rPr>
              <a:t>Le moindre contact avec la plante provoque des piqures très douloureuses durant plusieurs jours. Les piqûres multiples peuvent provoquer une réaction inflammatoire très douloureuse, une éruption cutanée, des démangeaisons et une perte de la motricité, une paralysie, une baisse de la pression artérielle, des convulsions, une vision floue, une confusion et une </a:t>
            </a:r>
            <a:r>
              <a:rPr lang="fr-FR" altLang="fr-FR" dirty="0">
                <a:solidFill>
                  <a:srgbClr val="FF0000"/>
                </a:solidFill>
                <a:hlinkClick r:id="rId13" tooltip="Polyneuropathie"/>
              </a:rPr>
              <a:t>polyneuropathie</a:t>
            </a:r>
            <a:r>
              <a:rPr lang="fr-FR" altLang="fr-FR" dirty="0">
                <a:solidFill>
                  <a:srgbClr val="FF0000"/>
                </a:solidFill>
              </a:rPr>
              <a:t>. </a:t>
            </a:r>
            <a:r>
              <a:rPr lang="fr-FR" altLang="fr-FR" sz="1200" dirty="0">
                <a:solidFill>
                  <a:srgbClr val="FF0000"/>
                </a:solidFill>
              </a:rPr>
              <a:t> </a:t>
            </a:r>
            <a:r>
              <a:rPr lang="fr-FR" altLang="fr-FR" dirty="0">
                <a:solidFill>
                  <a:srgbClr val="FF0000"/>
                </a:solidFill>
              </a:rPr>
              <a:t>La toxine de 5 épines suffit à tuer un cochon d'inde. </a:t>
            </a:r>
            <a:r>
              <a:rPr lang="fr-FR" altLang="fr-FR" sz="1200" dirty="0">
                <a:solidFill>
                  <a:srgbClr val="FF0000"/>
                </a:solidFill>
              </a:rPr>
              <a:t>On rapporte même le cas d'une mort d'homme</a:t>
            </a:r>
            <a:r>
              <a:rPr lang="fr-FR" altLang="fr-FR" sz="1200" baseline="30000" dirty="0">
                <a:solidFill>
                  <a:srgbClr val="FF0000"/>
                </a:solidFill>
                <a:hlinkClick r:id="rId14"/>
              </a:rPr>
              <a:t>1</a:t>
            </a:r>
            <a:r>
              <a:rPr lang="fr-FR" altLang="fr-FR" sz="1200" baseline="30000" dirty="0">
                <a:solidFill>
                  <a:srgbClr val="FF0000"/>
                </a:solidFill>
              </a:rPr>
              <a:t> </a:t>
            </a:r>
            <a:r>
              <a:rPr lang="fr-FR" altLang="fr-FR" sz="1200" dirty="0">
                <a:solidFill>
                  <a:srgbClr val="FF0000"/>
                </a:solidFill>
              </a:rPr>
              <a:t>: un chasseur légèrement vêtu qui est mort cinq heures après avoir traversé un fourré dense. </a:t>
            </a:r>
            <a:r>
              <a:rPr lang="fr-FR" altLang="fr-FR" sz="1200" dirty="0"/>
              <a:t>Cette ortie, des régions subtropicales et tempérées, est hivernale à feuilles caduques dans des climats froids, à feuilles persistantes dans des climats doux et peut perdre ses feuilles dans des conditions de sécheresse si elle se développe dans des sols peu profonds. Sources : a) </a:t>
            </a:r>
            <a:r>
              <a:rPr lang="fr-FR" altLang="fr-FR" sz="1200" dirty="0">
                <a:hlinkClick r:id="rId15"/>
              </a:rPr>
              <a:t>https://fr.wikipedia.org/wiki/Ongaonga</a:t>
            </a:r>
            <a:r>
              <a:rPr lang="fr-FR" altLang="fr-FR" sz="1200" dirty="0"/>
              <a:t>, b) </a:t>
            </a:r>
            <a:r>
              <a:rPr lang="fr-FR" altLang="fr-FR" sz="1200" dirty="0">
                <a:hlinkClick r:id="rId16"/>
              </a:rPr>
              <a:t>https://en.wikipedia.org/wiki/Urtica_ferox</a:t>
            </a:r>
            <a:endParaRPr lang="fr-FR" altLang="fr-FR" sz="1200" dirty="0"/>
          </a:p>
          <a:p>
            <a:r>
              <a:rPr lang="fr-FR" altLang="fr-FR" sz="1200" dirty="0">
                <a:solidFill>
                  <a:srgbClr val="FF0000"/>
                </a:solidFill>
              </a:rPr>
              <a:t>(°) La toxine présente dans les épines est la </a:t>
            </a:r>
            <a:r>
              <a:rPr lang="fr-FR" altLang="fr-FR" sz="1200" dirty="0" err="1">
                <a:solidFill>
                  <a:srgbClr val="FF0000"/>
                </a:solidFill>
                <a:hlinkClick r:id="rId17" tooltip="Triffydin (la page n'existe pas)"/>
              </a:rPr>
              <a:t>triffydine</a:t>
            </a:r>
            <a:r>
              <a:rPr lang="fr-FR" altLang="fr-FR" sz="1200" dirty="0">
                <a:solidFill>
                  <a:srgbClr val="FF0000"/>
                </a:solidFill>
              </a:rPr>
              <a:t> (ou la </a:t>
            </a:r>
            <a:r>
              <a:rPr lang="fr-FR" altLang="fr-FR" sz="1200" dirty="0" err="1">
                <a:solidFill>
                  <a:srgbClr val="FF0000"/>
                </a:solidFill>
              </a:rPr>
              <a:t>tryfydine</a:t>
            </a:r>
            <a:r>
              <a:rPr lang="fr-FR" altLang="fr-FR" sz="1200" dirty="0">
                <a:solidFill>
                  <a:srgbClr val="FF0000"/>
                </a:solidFill>
              </a:rPr>
              <a:t>). Cette toxine contient de l'</a:t>
            </a:r>
            <a:r>
              <a:rPr lang="fr-FR" altLang="fr-FR" sz="1200" dirty="0">
                <a:solidFill>
                  <a:srgbClr val="FF0000"/>
                </a:solidFill>
                <a:hlinkClick r:id="rId18" tooltip="Histamine"/>
              </a:rPr>
              <a:t>histamine</a:t>
            </a:r>
            <a:r>
              <a:rPr lang="fr-FR" altLang="fr-FR" sz="1200" dirty="0">
                <a:solidFill>
                  <a:srgbClr val="FF0000"/>
                </a:solidFill>
              </a:rPr>
              <a:t>, de la </a:t>
            </a:r>
            <a:r>
              <a:rPr lang="fr-FR" altLang="fr-FR" sz="1200" dirty="0">
                <a:solidFill>
                  <a:srgbClr val="FF0000"/>
                </a:solidFill>
                <a:hlinkClick r:id="rId19" tooltip="Serotonine"/>
              </a:rPr>
              <a:t>sérotonine</a:t>
            </a:r>
            <a:r>
              <a:rPr lang="fr-FR" altLang="fr-FR" sz="1200" dirty="0">
                <a:solidFill>
                  <a:srgbClr val="FF0000"/>
                </a:solidFill>
              </a:rPr>
              <a:t> et de l'</a:t>
            </a:r>
            <a:r>
              <a:rPr lang="fr-FR" altLang="fr-FR" sz="1200" dirty="0">
                <a:solidFill>
                  <a:srgbClr val="FF0000"/>
                </a:solidFill>
                <a:hlinkClick r:id="rId20" tooltip="Acétylcholine"/>
              </a:rPr>
              <a:t>acétylcholine</a:t>
            </a:r>
            <a:r>
              <a:rPr lang="fr-FR" altLang="fr-FR" sz="1200" dirty="0">
                <a:solidFill>
                  <a:srgbClr val="FF0000"/>
                </a:solidFill>
              </a:rPr>
              <a:t>, dont la dernière provoque une forte stimulation du système nerveux parasympathique.</a:t>
            </a:r>
            <a:endParaRPr lang="fr-FR" altLang="fr-FR" sz="1200" dirty="0">
              <a:solidFill>
                <a:srgbClr val="FF0000"/>
              </a:solidFill>
              <a:latin typeface="Arial" panose="020B0604020202020204" pitchFamily="34" charset="0"/>
              <a:cs typeface="Arial" panose="020B0604020202020204" pitchFamily="34" charset="0"/>
            </a:endParaRPr>
          </a:p>
        </p:txBody>
      </p:sp>
      <p:pic>
        <p:nvPicPr>
          <p:cNvPr id="104456" name="Image 12" descr="Une image contenant extérieur, herbe, arbre, plante&#10;&#10;Description générée avec un niveau de confiance très élevé">
            <a:extLst>
              <a:ext uri="{FF2B5EF4-FFF2-40B4-BE49-F238E27FC236}">
                <a16:creationId xmlns:a16="http://schemas.microsoft.com/office/drawing/2014/main" id="{2668C32E-2E3B-46A6-9EB9-9AA9BD8E451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80563" y="49672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Image 14" descr="Une image contenant personne, arbre, homme, extérieur&#10;&#10;Description générée avec un niveau de confiance très élevé">
            <a:extLst>
              <a:ext uri="{FF2B5EF4-FFF2-40B4-BE49-F238E27FC236}">
                <a16:creationId xmlns:a16="http://schemas.microsoft.com/office/drawing/2014/main" id="{6F67BF27-0E05-4919-8B00-0AA4C7C6B82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4625" y="49228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Image 16" descr="Une image contenant plante, extérieur, arbre, feuille&#10;&#10;Description générée avec un niveau de confiance très élevé">
            <a:extLst>
              <a:ext uri="{FF2B5EF4-FFF2-40B4-BE49-F238E27FC236}">
                <a16:creationId xmlns:a16="http://schemas.microsoft.com/office/drawing/2014/main" id="{F86D5819-D078-47BA-A391-15494057FA6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55900" y="492283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9" name="Image 19" descr="Une image contenant plante&#10;&#10;Description générée avec un niveau de confiance très élevé">
            <a:extLst>
              <a:ext uri="{FF2B5EF4-FFF2-40B4-BE49-F238E27FC236}">
                <a16:creationId xmlns:a16="http://schemas.microsoft.com/office/drawing/2014/main" id="{72875CD1-81FF-490C-A0B5-34FB768AAD7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7563" y="5016500"/>
            <a:ext cx="2265362"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0" name="Image 23" descr="Une image contenant plante&#10;&#10;Description générée avec un niveau de confiance très élevé">
            <a:extLst>
              <a:ext uri="{FF2B5EF4-FFF2-40B4-BE49-F238E27FC236}">
                <a16:creationId xmlns:a16="http://schemas.microsoft.com/office/drawing/2014/main" id="{9C524C9F-E777-4D77-B669-7B4C4D40565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32463" y="5635625"/>
            <a:ext cx="1285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Image 27" descr="Une image contenant plante, feuille, fougère&#10;&#10;Description générée avec un niveau de confiance élevé">
            <a:extLst>
              <a:ext uri="{FF2B5EF4-FFF2-40B4-BE49-F238E27FC236}">
                <a16:creationId xmlns:a16="http://schemas.microsoft.com/office/drawing/2014/main" id="{9A30E438-0693-4875-8A81-D1F59C380CC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26125" y="4652963"/>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2" name="Image 32" descr="Une image contenant plante, arbre, fougère, feuille&#10;&#10;Description générée avec un niveau de confiance très élevé">
            <a:extLst>
              <a:ext uri="{FF2B5EF4-FFF2-40B4-BE49-F238E27FC236}">
                <a16:creationId xmlns:a16="http://schemas.microsoft.com/office/drawing/2014/main" id="{5D5FB2AB-6CBE-4B4B-9BB4-72968429183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39000" y="397192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3" name="Image 36" descr="Une image contenant arbre, plante, feuille, fougère&#10;&#10;Description générée avec un niveau de confiance très élevé">
            <a:extLst>
              <a:ext uri="{FF2B5EF4-FFF2-40B4-BE49-F238E27FC236}">
                <a16:creationId xmlns:a16="http://schemas.microsoft.com/office/drawing/2014/main" id="{C34362CB-709D-48DC-8F48-1F9EBE99C35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94725" y="394652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4" name="Image 38" descr="Une image contenant feuille, plante, fougère, arbre&#10;&#10;Description générée avec un niveau de confiance très élevé">
            <a:extLst>
              <a:ext uri="{FF2B5EF4-FFF2-40B4-BE49-F238E27FC236}">
                <a16:creationId xmlns:a16="http://schemas.microsoft.com/office/drawing/2014/main" id="{FE06B969-729B-449E-AAB5-3B32403C557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061575" y="391795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5" name="Image 40" descr="Une image contenant arbre, plante, extérieur&#10;&#10;Description générée avec un niveau de confiance très élevé">
            <a:extLst>
              <a:ext uri="{FF2B5EF4-FFF2-40B4-BE49-F238E27FC236}">
                <a16:creationId xmlns:a16="http://schemas.microsoft.com/office/drawing/2014/main" id="{84A797C3-4D57-4E33-A017-701339AF909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171238" y="3925888"/>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6" name="Image 41">
            <a:extLst>
              <a:ext uri="{FF2B5EF4-FFF2-40B4-BE49-F238E27FC236}">
                <a16:creationId xmlns:a16="http://schemas.microsoft.com/office/drawing/2014/main" id="{97AFCA9E-10AB-467E-9357-2E879CDD9A0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7" name="Image 42">
            <a:extLst>
              <a:ext uri="{FF2B5EF4-FFF2-40B4-BE49-F238E27FC236}">
                <a16:creationId xmlns:a16="http://schemas.microsoft.com/office/drawing/2014/main" id="{B2190AE0-9C89-4271-ABD1-35A102EA5FA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8" name="Picture 2" descr="toxic-2ss">
            <a:extLst>
              <a:ext uri="{FF2B5EF4-FFF2-40B4-BE49-F238E27FC236}">
                <a16:creationId xmlns:a16="http://schemas.microsoft.com/office/drawing/2014/main" id="{BA4FABAE-12F7-4164-898E-123F03FAD3A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19425" y="77788"/>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9" name="Image 44">
            <a:extLst>
              <a:ext uri="{FF2B5EF4-FFF2-40B4-BE49-F238E27FC236}">
                <a16:creationId xmlns:a16="http://schemas.microsoft.com/office/drawing/2014/main" id="{31849218-07C1-4BE9-ADDB-87035293D0B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43075" y="14288"/>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0" name="Image 45">
            <a:extLst>
              <a:ext uri="{FF2B5EF4-FFF2-40B4-BE49-F238E27FC236}">
                <a16:creationId xmlns:a16="http://schemas.microsoft.com/office/drawing/2014/main" id="{6BBDC42E-BA02-4E14-8DCB-B5623F79606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79638"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8227874-579E-4CCD-821B-CFCAD694EB1A}"/>
              </a:ext>
            </a:extLst>
          </p:cNvPr>
          <p:cNvSpPr>
            <a:spLocks noGrp="1"/>
          </p:cNvSpPr>
          <p:nvPr>
            <p:ph type="ftr" sz="quarter" idx="11"/>
          </p:nvPr>
        </p:nvSpPr>
        <p:spPr>
          <a:xfrm>
            <a:off x="1549400" y="6586538"/>
            <a:ext cx="3662363" cy="2127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D900CC19-4C19-4876-9648-1F7FDC782B3C}"/>
              </a:ext>
            </a:extLst>
          </p:cNvPr>
          <p:cNvSpPr>
            <a:spLocks noGrp="1"/>
          </p:cNvSpPr>
          <p:nvPr>
            <p:ph type="sldNum" sz="quarter" idx="12"/>
          </p:nvPr>
        </p:nvSpPr>
        <p:spPr>
          <a:xfrm>
            <a:off x="107950" y="115888"/>
            <a:ext cx="568325" cy="330200"/>
          </a:xfrm>
        </p:spPr>
        <p:txBody>
          <a:bodyPr/>
          <a:lstStyle/>
          <a:p>
            <a:pPr>
              <a:defRPr/>
            </a:pPr>
            <a:fld id="{46F65747-63D6-46C1-847F-F710918CAA1D}" type="slidenum">
              <a:rPr lang="fr-FR"/>
              <a:pPr>
                <a:defRPr/>
              </a:pPr>
              <a:t>11</a:t>
            </a:fld>
            <a:endParaRPr lang="fr-FR" dirty="0"/>
          </a:p>
        </p:txBody>
      </p:sp>
      <p:sp>
        <p:nvSpPr>
          <p:cNvPr id="13316" name="ZoneTexte 3">
            <a:extLst>
              <a:ext uri="{FF2B5EF4-FFF2-40B4-BE49-F238E27FC236}">
                <a16:creationId xmlns:a16="http://schemas.microsoft.com/office/drawing/2014/main" id="{90723292-14B0-4FD7-9BA2-AD2B3EA9ED9E}"/>
              </a:ext>
            </a:extLst>
          </p:cNvPr>
          <p:cNvSpPr txBox="1">
            <a:spLocks noChangeArrowheads="1"/>
          </p:cNvSpPr>
          <p:nvPr/>
        </p:nvSpPr>
        <p:spPr bwMode="auto">
          <a:xfrm>
            <a:off x="4117975" y="104775"/>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13317" name="ZoneTexte 4">
            <a:extLst>
              <a:ext uri="{FF2B5EF4-FFF2-40B4-BE49-F238E27FC236}">
                <a16:creationId xmlns:a16="http://schemas.microsoft.com/office/drawing/2014/main" id="{87A41DA6-D4B2-472A-A9FF-8D170F51F1D1}"/>
              </a:ext>
            </a:extLst>
          </p:cNvPr>
          <p:cNvSpPr txBox="1">
            <a:spLocks noChangeArrowheads="1"/>
          </p:cNvSpPr>
          <p:nvPr/>
        </p:nvSpPr>
        <p:spPr bwMode="auto">
          <a:xfrm>
            <a:off x="107950" y="441325"/>
            <a:ext cx="743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Choisir les espèces : Exemple de mélanges d’espèces pour haies défensives</a:t>
            </a:r>
          </a:p>
        </p:txBody>
      </p:sp>
      <p:sp>
        <p:nvSpPr>
          <p:cNvPr id="13318" name="ZoneTexte 5">
            <a:extLst>
              <a:ext uri="{FF2B5EF4-FFF2-40B4-BE49-F238E27FC236}">
                <a16:creationId xmlns:a16="http://schemas.microsoft.com/office/drawing/2014/main" id="{D689C2FE-0F92-49B8-95BA-EE1E380E2668}"/>
              </a:ext>
            </a:extLst>
          </p:cNvPr>
          <p:cNvSpPr txBox="1">
            <a:spLocks noChangeArrowheads="1"/>
          </p:cNvSpPr>
          <p:nvPr/>
        </p:nvSpPr>
        <p:spPr bwMode="auto">
          <a:xfrm>
            <a:off x="5726113" y="6537325"/>
            <a:ext cx="6465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t>Source : Arbustes pour haie défensive, </a:t>
            </a:r>
            <a:r>
              <a:rPr lang="fr-FR" altLang="fr-FR" sz="1200">
                <a:hlinkClick r:id="rId2"/>
              </a:rPr>
              <a:t>http://www.plantes-et-jardins.com/cat3/1552</a:t>
            </a:r>
            <a:r>
              <a:rPr lang="fr-FR" altLang="fr-FR" sz="1200"/>
              <a:t> </a:t>
            </a:r>
          </a:p>
        </p:txBody>
      </p:sp>
      <p:sp>
        <p:nvSpPr>
          <p:cNvPr id="13319" name="Rectangle 8">
            <a:extLst>
              <a:ext uri="{FF2B5EF4-FFF2-40B4-BE49-F238E27FC236}">
                <a16:creationId xmlns:a16="http://schemas.microsoft.com/office/drawing/2014/main" id="{6DE1595C-AB07-4489-80AC-294DC61052B8}"/>
              </a:ext>
            </a:extLst>
          </p:cNvPr>
          <p:cNvSpPr>
            <a:spLocks noChangeArrowheads="1"/>
          </p:cNvSpPr>
          <p:nvPr/>
        </p:nvSpPr>
        <p:spPr bwMode="auto">
          <a:xfrm>
            <a:off x="458788" y="3494088"/>
            <a:ext cx="2332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Aubépine commune ‘Paul Scarlett’</a:t>
            </a:r>
          </a:p>
        </p:txBody>
      </p:sp>
      <p:sp>
        <p:nvSpPr>
          <p:cNvPr id="13320" name="Rectangle 15">
            <a:extLst>
              <a:ext uri="{FF2B5EF4-FFF2-40B4-BE49-F238E27FC236}">
                <a16:creationId xmlns:a16="http://schemas.microsoft.com/office/drawing/2014/main" id="{CA159ACE-7E43-4281-A8FC-A6B578825D16}"/>
              </a:ext>
            </a:extLst>
          </p:cNvPr>
          <p:cNvSpPr>
            <a:spLocks noChangeArrowheads="1"/>
          </p:cNvSpPr>
          <p:nvPr/>
        </p:nvSpPr>
        <p:spPr bwMode="auto">
          <a:xfrm>
            <a:off x="4003675" y="3494088"/>
            <a:ext cx="1285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err="1">
                <a:solidFill>
                  <a:srgbClr val="008000"/>
                </a:solidFill>
              </a:rPr>
              <a:t>Poncirus</a:t>
            </a:r>
            <a:r>
              <a:rPr lang="fr-FR" altLang="fr-FR" sz="1200" i="1" dirty="0">
                <a:solidFill>
                  <a:srgbClr val="008000"/>
                </a:solidFill>
              </a:rPr>
              <a:t> </a:t>
            </a:r>
            <a:r>
              <a:rPr lang="fr-FR" altLang="fr-FR" sz="1200" i="1" dirty="0" err="1">
                <a:solidFill>
                  <a:srgbClr val="008000"/>
                </a:solidFill>
              </a:rPr>
              <a:t>trifoliata</a:t>
            </a:r>
            <a:endParaRPr lang="fr-FR" altLang="fr-FR" sz="1200" i="1" dirty="0">
              <a:solidFill>
                <a:srgbClr val="008000"/>
              </a:solidFill>
            </a:endParaRPr>
          </a:p>
        </p:txBody>
      </p:sp>
      <p:sp>
        <p:nvSpPr>
          <p:cNvPr id="13321" name="Rectangle 21">
            <a:extLst>
              <a:ext uri="{FF2B5EF4-FFF2-40B4-BE49-F238E27FC236}">
                <a16:creationId xmlns:a16="http://schemas.microsoft.com/office/drawing/2014/main" id="{CCBD5538-DE42-4B80-B219-D64797BD1587}"/>
              </a:ext>
            </a:extLst>
          </p:cNvPr>
          <p:cNvSpPr>
            <a:spLocks noChangeArrowheads="1"/>
          </p:cNvSpPr>
          <p:nvPr/>
        </p:nvSpPr>
        <p:spPr bwMode="auto">
          <a:xfrm>
            <a:off x="6267450" y="3482975"/>
            <a:ext cx="3562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err="1">
                <a:solidFill>
                  <a:srgbClr val="008000"/>
                </a:solidFill>
              </a:rPr>
              <a:t>Pyracantha</a:t>
            </a:r>
            <a:r>
              <a:rPr lang="fr-FR" altLang="fr-FR" sz="1200" dirty="0">
                <a:solidFill>
                  <a:srgbClr val="008000"/>
                </a:solidFill>
              </a:rPr>
              <a:t> en automne. Source : Devaux Isabelle, </a:t>
            </a:r>
            <a:r>
              <a:rPr lang="fr-FR" altLang="fr-FR" sz="1200" dirty="0">
                <a:solidFill>
                  <a:srgbClr val="008000"/>
                </a:solidFill>
                <a:hlinkClick r:id="rId3"/>
              </a:rPr>
              <a:t>https://www.rustica.fr/articles-jardin/haie-defensive,3338.html</a:t>
            </a:r>
            <a:r>
              <a:rPr lang="fr-FR" altLang="fr-FR" sz="1200" dirty="0">
                <a:solidFill>
                  <a:srgbClr val="008000"/>
                </a:solidFill>
              </a:rPr>
              <a:t> </a:t>
            </a:r>
          </a:p>
        </p:txBody>
      </p:sp>
      <p:sp>
        <p:nvSpPr>
          <p:cNvPr id="13322" name="Rectangle 28">
            <a:extLst>
              <a:ext uri="{FF2B5EF4-FFF2-40B4-BE49-F238E27FC236}">
                <a16:creationId xmlns:a16="http://schemas.microsoft.com/office/drawing/2014/main" id="{657FD7E3-29D8-4A83-9FCA-E98F7E93E237}"/>
              </a:ext>
            </a:extLst>
          </p:cNvPr>
          <p:cNvSpPr>
            <a:spLocks noChangeArrowheads="1"/>
          </p:cNvSpPr>
          <p:nvPr/>
        </p:nvSpPr>
        <p:spPr bwMode="auto">
          <a:xfrm>
            <a:off x="1187450" y="6324600"/>
            <a:ext cx="1022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Houx argenté</a:t>
            </a:r>
          </a:p>
        </p:txBody>
      </p:sp>
      <p:pic>
        <p:nvPicPr>
          <p:cNvPr id="13323" name="Image 7">
            <a:extLst>
              <a:ext uri="{FF2B5EF4-FFF2-40B4-BE49-F238E27FC236}">
                <a16:creationId xmlns:a16="http://schemas.microsoft.com/office/drawing/2014/main" id="{3621119A-3FAD-4B87-A259-0284F1BB7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3" y="779463"/>
            <a:ext cx="27146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Image 13">
            <a:extLst>
              <a:ext uri="{FF2B5EF4-FFF2-40B4-BE49-F238E27FC236}">
                <a16:creationId xmlns:a16="http://schemas.microsoft.com/office/drawing/2014/main" id="{870949F2-069E-4F9D-937A-2A97060A9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63" y="3786188"/>
            <a:ext cx="2522537"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Image 19">
            <a:extLst>
              <a:ext uri="{FF2B5EF4-FFF2-40B4-BE49-F238E27FC236}">
                <a16:creationId xmlns:a16="http://schemas.microsoft.com/office/drawing/2014/main" id="{C5FFF420-2BDC-4C40-9040-5D522B6A4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779463"/>
            <a:ext cx="273526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Image 23">
            <a:extLst>
              <a:ext uri="{FF2B5EF4-FFF2-40B4-BE49-F238E27FC236}">
                <a16:creationId xmlns:a16="http://schemas.microsoft.com/office/drawing/2014/main" id="{EAAD07B4-1CD0-45BC-A2CC-F1F98DD6C5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450" y="811213"/>
            <a:ext cx="35623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Image 29">
            <a:extLst>
              <a:ext uri="{FF2B5EF4-FFF2-40B4-BE49-F238E27FC236}">
                <a16:creationId xmlns:a16="http://schemas.microsoft.com/office/drawing/2014/main" id="{A6BBBFF8-1991-4782-94BD-A8DE7D1FAC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7719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Rectangle 32">
            <a:extLst>
              <a:ext uri="{FF2B5EF4-FFF2-40B4-BE49-F238E27FC236}">
                <a16:creationId xmlns:a16="http://schemas.microsoft.com/office/drawing/2014/main" id="{5C02C2EB-732F-42F0-9497-1B624B492240}"/>
              </a:ext>
            </a:extLst>
          </p:cNvPr>
          <p:cNvSpPr>
            <a:spLocks noChangeArrowheads="1"/>
          </p:cNvSpPr>
          <p:nvPr/>
        </p:nvSpPr>
        <p:spPr bwMode="auto">
          <a:xfrm>
            <a:off x="3309938" y="6294438"/>
            <a:ext cx="2266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err="1">
                <a:solidFill>
                  <a:srgbClr val="008000"/>
                </a:solidFill>
              </a:rPr>
              <a:t>Poncirus</a:t>
            </a:r>
            <a:r>
              <a:rPr lang="fr-FR" altLang="fr-FR" sz="1200" i="1" dirty="0">
                <a:solidFill>
                  <a:srgbClr val="008000"/>
                </a:solidFill>
              </a:rPr>
              <a:t> </a:t>
            </a:r>
            <a:r>
              <a:rPr lang="fr-FR" altLang="fr-FR" sz="1200" i="1" dirty="0" err="1">
                <a:solidFill>
                  <a:srgbClr val="008000"/>
                </a:solidFill>
              </a:rPr>
              <a:t>trifoliata</a:t>
            </a:r>
            <a:r>
              <a:rPr lang="fr-FR" altLang="fr-FR" sz="1200" i="1" dirty="0">
                <a:solidFill>
                  <a:srgbClr val="008000"/>
                </a:solidFill>
              </a:rPr>
              <a:t> </a:t>
            </a:r>
            <a:r>
              <a:rPr lang="fr-FR" altLang="fr-FR" sz="1200" dirty="0">
                <a:solidFill>
                  <a:srgbClr val="008000"/>
                </a:solidFill>
              </a:rPr>
              <a:t>‘</a:t>
            </a:r>
            <a:r>
              <a:rPr lang="fr-FR" altLang="fr-FR" sz="1200" i="1" dirty="0">
                <a:solidFill>
                  <a:srgbClr val="008000"/>
                </a:solidFill>
              </a:rPr>
              <a:t>Dragon volant</a:t>
            </a:r>
            <a:r>
              <a:rPr lang="fr-FR" altLang="fr-FR" sz="1200" dirty="0">
                <a:solidFill>
                  <a:srgbClr val="008000"/>
                </a:solidFill>
              </a:rPr>
              <a:t>’</a:t>
            </a:r>
          </a:p>
        </p:txBody>
      </p:sp>
      <p:pic>
        <p:nvPicPr>
          <p:cNvPr id="13329" name="Image 34">
            <a:extLst>
              <a:ext uri="{FF2B5EF4-FFF2-40B4-BE49-F238E27FC236}">
                <a16:creationId xmlns:a16="http://schemas.microsoft.com/office/drawing/2014/main" id="{CBC72A17-6607-4867-8C97-A6793E5859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8713" y="779463"/>
            <a:ext cx="20510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0" name="Rectangle 37">
            <a:extLst>
              <a:ext uri="{FF2B5EF4-FFF2-40B4-BE49-F238E27FC236}">
                <a16:creationId xmlns:a16="http://schemas.microsoft.com/office/drawing/2014/main" id="{5477482E-9776-4997-B4C8-1839FAAC4AF2}"/>
              </a:ext>
            </a:extLst>
          </p:cNvPr>
          <p:cNvSpPr>
            <a:spLocks noChangeArrowheads="1"/>
          </p:cNvSpPr>
          <p:nvPr/>
        </p:nvSpPr>
        <p:spPr bwMode="auto">
          <a:xfrm>
            <a:off x="10263188" y="3494088"/>
            <a:ext cx="135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Berbéris de Juliana</a:t>
            </a:r>
          </a:p>
          <a:p>
            <a:pPr algn="ctr" eaLnBrk="1" hangingPunct="1"/>
            <a:r>
              <a:rPr lang="fr-FR" altLang="fr-FR" sz="1200" dirty="0">
                <a:solidFill>
                  <a:srgbClr val="008000"/>
                </a:solidFill>
              </a:rPr>
              <a:t>(</a:t>
            </a:r>
            <a:r>
              <a:rPr lang="fr-FR" altLang="fr-FR" sz="1200" i="1" dirty="0" err="1">
                <a:solidFill>
                  <a:srgbClr val="008000"/>
                </a:solidFill>
              </a:rPr>
              <a:t>Berberis</a:t>
            </a:r>
            <a:r>
              <a:rPr lang="fr-FR" altLang="fr-FR" sz="1200" i="1" dirty="0">
                <a:solidFill>
                  <a:srgbClr val="008000"/>
                </a:solidFill>
              </a:rPr>
              <a:t> </a:t>
            </a:r>
            <a:r>
              <a:rPr lang="fr-FR" altLang="fr-FR" sz="1200" i="1" dirty="0" err="1">
                <a:solidFill>
                  <a:srgbClr val="008000"/>
                </a:solidFill>
              </a:rPr>
              <a:t>julianae</a:t>
            </a:r>
            <a:r>
              <a:rPr lang="fr-FR" altLang="fr-FR" sz="1200" dirty="0">
                <a:solidFill>
                  <a:srgbClr val="008000"/>
                </a:solidFill>
              </a:rPr>
              <a:t>)</a:t>
            </a:r>
            <a:endParaRPr lang="fr-FR" altLang="fr-FR" sz="1200" i="1" dirty="0">
              <a:solidFill>
                <a:srgbClr val="008000"/>
              </a:solidFill>
            </a:endParaRPr>
          </a:p>
        </p:txBody>
      </p:sp>
      <p:pic>
        <p:nvPicPr>
          <p:cNvPr id="13331" name="Picture 2" descr="image008">
            <a:extLst>
              <a:ext uri="{FF2B5EF4-FFF2-40B4-BE49-F238E27FC236}">
                <a16:creationId xmlns:a16="http://schemas.microsoft.com/office/drawing/2014/main" id="{2814193C-7ABC-40AB-8E9B-79C90D63EE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3988" y="5183188"/>
            <a:ext cx="10572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1" descr="image006">
            <a:extLst>
              <a:ext uri="{FF2B5EF4-FFF2-40B4-BE49-F238E27FC236}">
                <a16:creationId xmlns:a16="http://schemas.microsoft.com/office/drawing/2014/main" id="{C97D959D-1205-4B98-9B2F-2F4969A570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96038" y="5143500"/>
            <a:ext cx="10858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Rectangle 40">
            <a:extLst>
              <a:ext uri="{FF2B5EF4-FFF2-40B4-BE49-F238E27FC236}">
                <a16:creationId xmlns:a16="http://schemas.microsoft.com/office/drawing/2014/main" id="{81469403-7C34-4808-9129-D51CA3D4E13C}"/>
              </a:ext>
            </a:extLst>
          </p:cNvPr>
          <p:cNvSpPr>
            <a:spLocks noChangeArrowheads="1"/>
          </p:cNvSpPr>
          <p:nvPr/>
        </p:nvSpPr>
        <p:spPr bwMode="auto">
          <a:xfrm>
            <a:off x="5800725" y="6010275"/>
            <a:ext cx="3495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fr-FR" altLang="fr-FR" sz="1200" b="1">
                <a:latin typeface="Arial" panose="020B0604020202020204" pitchFamily="34" charset="0"/>
                <a:ea typeface="Times New Roman" panose="02020603050405020304" pitchFamily="18" charset="0"/>
                <a:cs typeface="Arial" panose="020B0604020202020204" pitchFamily="34" charset="0"/>
              </a:rPr>
              <a:t>Eglantiers sauvages </a:t>
            </a:r>
            <a:r>
              <a:rPr lang="fr-FR" altLang="fr-FR" sz="1200">
                <a:latin typeface="Arial" panose="020B0604020202020204" pitchFamily="34" charset="0"/>
                <a:ea typeface="Times New Roman" panose="02020603050405020304" pitchFamily="18" charset="0"/>
                <a:cs typeface="Arial" panose="020B0604020202020204" pitchFamily="34" charset="0"/>
              </a:rPr>
              <a:t>(</a:t>
            </a:r>
            <a:r>
              <a:rPr lang="fr-FR" altLang="fr-FR" sz="1200" i="1">
                <a:latin typeface="Arial" panose="020B0604020202020204" pitchFamily="34" charset="0"/>
                <a:ea typeface="Times New Roman" panose="02020603050405020304" pitchFamily="18" charset="0"/>
                <a:cs typeface="Arial" panose="020B0604020202020204" pitchFamily="34" charset="0"/>
              </a:rPr>
              <a:t>Cynorhodon</a:t>
            </a:r>
            <a:r>
              <a:rPr lang="fr-FR" altLang="fr-FR" sz="1200">
                <a:latin typeface="Arial" panose="020B0604020202020204" pitchFamily="34" charset="0"/>
                <a:ea typeface="Times New Roman" panose="02020603050405020304" pitchFamily="18" charset="0"/>
                <a:cs typeface="Arial" panose="020B0604020202020204" pitchFamily="34" charset="0"/>
              </a:rPr>
              <a:t>) pouvant servir de haie de protection épineuse.</a:t>
            </a:r>
            <a:r>
              <a:rPr lang="fr-FR" altLang="fr-FR" sz="1200">
                <a:ea typeface="Times New Roman" panose="02020603050405020304" pitchFamily="18" charset="0"/>
                <a:cs typeface="Arial" panose="020B0604020202020204" pitchFamily="34" charset="0"/>
              </a:rPr>
              <a:t> </a:t>
            </a:r>
            <a:endParaRPr lang="fr-FR" altLang="fr-FR" sz="1200">
              <a:latin typeface="Arial" panose="020B0604020202020204" pitchFamily="34" charset="0"/>
              <a:ea typeface="Times New Roman" panose="02020603050405020304" pitchFamily="18" charset="0"/>
              <a:cs typeface="Arial" panose="020B0604020202020204" pitchFamily="34" charset="0"/>
            </a:endParaRPr>
          </a:p>
        </p:txBody>
      </p:sp>
      <p:pic>
        <p:nvPicPr>
          <p:cNvPr id="13334" name="Image 41">
            <a:extLst>
              <a:ext uri="{FF2B5EF4-FFF2-40B4-BE49-F238E27FC236}">
                <a16:creationId xmlns:a16="http://schemas.microsoft.com/office/drawing/2014/main" id="{5E98FAF4-8A54-4176-B746-616DC3E0F4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6400" y="4424363"/>
            <a:ext cx="279082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5E80BDE-AE17-41FF-8140-506192D51127}"/>
              </a:ext>
            </a:extLst>
          </p:cNvPr>
          <p:cNvSpPr>
            <a:spLocks noGrp="1"/>
          </p:cNvSpPr>
          <p:nvPr>
            <p:ph type="ftr" sz="quarter" idx="11"/>
          </p:nvPr>
        </p:nvSpPr>
        <p:spPr>
          <a:xfrm>
            <a:off x="4162425" y="6492875"/>
            <a:ext cx="4114800" cy="365125"/>
          </a:xfrm>
        </p:spPr>
        <p:txBody>
          <a:bodyPr/>
          <a:lstStyle/>
          <a:p>
            <a:pPr>
              <a:defRPr/>
            </a:pPr>
            <a:r>
              <a:rPr lang="fr-FR"/>
              <a:t>Haies défensives de climat tempéré et tropical - B. Lisan</a:t>
            </a:r>
          </a:p>
        </p:txBody>
      </p:sp>
      <p:sp>
        <p:nvSpPr>
          <p:cNvPr id="105475" name="Espace réservé du numéro de diapositive 2">
            <a:extLst>
              <a:ext uri="{FF2B5EF4-FFF2-40B4-BE49-F238E27FC236}">
                <a16:creationId xmlns:a16="http://schemas.microsoft.com/office/drawing/2014/main" id="{CBBC3DFE-F992-408C-AAB6-BD6863146B18}"/>
              </a:ext>
            </a:extLst>
          </p:cNvPr>
          <p:cNvSpPr txBox="1">
            <a:spLocks noChangeArrowheads="1"/>
          </p:cNvSpPr>
          <p:nvPr/>
        </p:nvSpPr>
        <p:spPr bwMode="auto">
          <a:xfrm>
            <a:off x="174625" y="73025"/>
            <a:ext cx="4222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2030C4E6-6DF4-4FB6-91C8-5510724A489B}" type="slidenum">
              <a:rPr lang="fr-FR" altLang="fr-FR" sz="1200">
                <a:solidFill>
                  <a:srgbClr val="898989"/>
                </a:solidFill>
              </a:rPr>
              <a:pPr algn="r" eaLnBrk="1" hangingPunct="1">
                <a:lnSpc>
                  <a:spcPct val="100000"/>
                </a:lnSpc>
                <a:spcBef>
                  <a:spcPct val="0"/>
                </a:spcBef>
                <a:buFontTx/>
                <a:buNone/>
              </a:pPr>
              <a:t>110</a:t>
            </a:fld>
            <a:endParaRPr lang="fr-FR" altLang="fr-FR" sz="1200">
              <a:solidFill>
                <a:srgbClr val="898989"/>
              </a:solidFill>
            </a:endParaRPr>
          </a:p>
        </p:txBody>
      </p:sp>
      <p:sp>
        <p:nvSpPr>
          <p:cNvPr id="105476" name="ZoneTexte 4">
            <a:extLst>
              <a:ext uri="{FF2B5EF4-FFF2-40B4-BE49-F238E27FC236}">
                <a16:creationId xmlns:a16="http://schemas.microsoft.com/office/drawing/2014/main" id="{FDE892E6-8B00-45E7-8802-3C58945DB1A1}"/>
              </a:ext>
            </a:extLst>
          </p:cNvPr>
          <p:cNvSpPr txBox="1">
            <a:spLocks noChangeArrowheads="1"/>
          </p:cNvSpPr>
          <p:nvPr/>
        </p:nvSpPr>
        <p:spPr bwMode="auto">
          <a:xfrm>
            <a:off x="174625" y="3794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105477" name="ZoneTexte 5">
            <a:extLst>
              <a:ext uri="{FF2B5EF4-FFF2-40B4-BE49-F238E27FC236}">
                <a16:creationId xmlns:a16="http://schemas.microsoft.com/office/drawing/2014/main" id="{35EC6663-8229-41D4-ACB4-FD53123CCFFF}"/>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105478" name="Rectangle 6">
            <a:extLst>
              <a:ext uri="{FF2B5EF4-FFF2-40B4-BE49-F238E27FC236}">
                <a16:creationId xmlns:a16="http://schemas.microsoft.com/office/drawing/2014/main" id="{8DA12E42-5542-4792-8F84-88E6D207827D}"/>
              </a:ext>
            </a:extLst>
          </p:cNvPr>
          <p:cNvSpPr>
            <a:spLocks noChangeArrowheads="1"/>
          </p:cNvSpPr>
          <p:nvPr/>
        </p:nvSpPr>
        <p:spPr bwMode="auto">
          <a:xfrm>
            <a:off x="152400" y="788988"/>
            <a:ext cx="1185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err="1">
                <a:solidFill>
                  <a:srgbClr val="008000"/>
                </a:solidFill>
              </a:rPr>
              <a:t>Gimpie</a:t>
            </a:r>
            <a:r>
              <a:rPr lang="fr-FR" altLang="fr-FR" b="1" dirty="0">
                <a:solidFill>
                  <a:srgbClr val="008000"/>
                </a:solidFill>
              </a:rPr>
              <a:t> </a:t>
            </a:r>
            <a:r>
              <a:rPr lang="fr-FR" altLang="fr-FR" b="1" dirty="0" err="1">
                <a:solidFill>
                  <a:srgbClr val="008000"/>
                </a:solidFill>
              </a:rPr>
              <a:t>gimpie</a:t>
            </a:r>
            <a:r>
              <a:rPr lang="fr-FR" altLang="fr-FR" b="1" dirty="0">
                <a:solidFill>
                  <a:srgbClr val="008000"/>
                </a:solidFill>
              </a:rPr>
              <a:t> (</a:t>
            </a:r>
            <a:r>
              <a:rPr lang="fr-FR" altLang="fr-FR" b="1" i="1" dirty="0" err="1">
                <a:solidFill>
                  <a:srgbClr val="008000"/>
                </a:solidFill>
              </a:rPr>
              <a:t>Dendrocnide</a:t>
            </a:r>
            <a:r>
              <a:rPr lang="fr-FR" altLang="fr-FR" b="1" i="1" dirty="0">
                <a:solidFill>
                  <a:srgbClr val="008000"/>
                </a:solidFill>
              </a:rPr>
              <a:t> </a:t>
            </a:r>
            <a:r>
              <a:rPr lang="fr-FR" altLang="fr-FR" b="1" i="1" dirty="0" err="1">
                <a:solidFill>
                  <a:srgbClr val="008000"/>
                </a:solidFill>
              </a:rPr>
              <a:t>moroides</a:t>
            </a:r>
            <a:r>
              <a:rPr lang="fr-FR" altLang="fr-FR" b="1" dirty="0">
                <a:solidFill>
                  <a:srgbClr val="008000"/>
                </a:solidFill>
              </a:rPr>
              <a:t>) - </a:t>
            </a:r>
            <a:r>
              <a:rPr lang="fr-FR" altLang="fr-FR" b="1" dirty="0" err="1">
                <a:solidFill>
                  <a:srgbClr val="008000"/>
                </a:solidFill>
              </a:rPr>
              <a:t>stinging</a:t>
            </a:r>
            <a:r>
              <a:rPr lang="fr-FR" altLang="fr-FR" b="1" dirty="0">
                <a:solidFill>
                  <a:srgbClr val="008000"/>
                </a:solidFill>
              </a:rPr>
              <a:t> </a:t>
            </a:r>
            <a:r>
              <a:rPr lang="fr-FR" altLang="fr-FR" b="1" dirty="0" err="1">
                <a:solidFill>
                  <a:srgbClr val="008000"/>
                </a:solidFill>
              </a:rPr>
              <a:t>brush</a:t>
            </a:r>
            <a:r>
              <a:rPr lang="fr-FR" altLang="fr-FR" dirty="0">
                <a:solidFill>
                  <a:srgbClr val="008000"/>
                </a:solidFill>
              </a:rPr>
              <a:t>, </a:t>
            </a:r>
            <a:r>
              <a:rPr lang="fr-FR" altLang="fr-FR" b="1" dirty="0" err="1">
                <a:solidFill>
                  <a:srgbClr val="008000"/>
                </a:solidFill>
              </a:rPr>
              <a:t>mulberry-leaved</a:t>
            </a:r>
            <a:r>
              <a:rPr lang="fr-FR" altLang="fr-FR" b="1" dirty="0">
                <a:solidFill>
                  <a:srgbClr val="008000"/>
                </a:solidFill>
              </a:rPr>
              <a:t> </a:t>
            </a:r>
            <a:r>
              <a:rPr lang="fr-FR" altLang="fr-FR" b="1" dirty="0" err="1">
                <a:solidFill>
                  <a:srgbClr val="008000"/>
                </a:solidFill>
              </a:rPr>
              <a:t>stinger</a:t>
            </a:r>
            <a:r>
              <a:rPr lang="fr-FR" altLang="fr-FR" b="1" dirty="0">
                <a:solidFill>
                  <a:srgbClr val="008000"/>
                </a:solidFill>
              </a:rPr>
              <a:t>, </a:t>
            </a:r>
            <a:r>
              <a:rPr lang="fr-FR" altLang="fr-FR" b="1" dirty="0" err="1">
                <a:solidFill>
                  <a:srgbClr val="008000"/>
                </a:solidFill>
              </a:rPr>
              <a:t>gympie</a:t>
            </a:r>
            <a:r>
              <a:rPr lang="fr-FR" altLang="fr-FR" b="1" dirty="0">
                <a:solidFill>
                  <a:srgbClr val="008000"/>
                </a:solidFill>
              </a:rPr>
              <a:t> </a:t>
            </a:r>
            <a:r>
              <a:rPr lang="fr-FR" altLang="fr-FR" b="1" dirty="0" err="1">
                <a:solidFill>
                  <a:srgbClr val="008000"/>
                </a:solidFill>
              </a:rPr>
              <a:t>stinger</a:t>
            </a:r>
            <a:r>
              <a:rPr lang="fr-FR" altLang="fr-FR" b="1" dirty="0">
                <a:solidFill>
                  <a:srgbClr val="008000"/>
                </a:solidFill>
              </a:rPr>
              <a:t> </a:t>
            </a:r>
            <a:r>
              <a:rPr lang="fr-FR" altLang="fr-FR" dirty="0">
                <a:solidFill>
                  <a:srgbClr val="008000"/>
                </a:solidFill>
              </a:rPr>
              <a:t>(</a:t>
            </a:r>
            <a:r>
              <a:rPr lang="fr-FR" altLang="fr-FR" dirty="0">
                <a:solidFill>
                  <a:srgbClr val="008000"/>
                </a:solidFill>
                <a:hlinkClick r:id="rId2" tooltip="Famille (biologie)"/>
              </a:rPr>
              <a:t>famille</a:t>
            </a:r>
            <a:r>
              <a:rPr lang="fr-FR" altLang="fr-FR" dirty="0">
                <a:solidFill>
                  <a:srgbClr val="008000"/>
                </a:solidFill>
              </a:rPr>
              <a:t> des </a:t>
            </a:r>
            <a:r>
              <a:rPr lang="fr-FR" altLang="fr-FR" i="1" u="sng" dirty="0" err="1">
                <a:hlinkClick r:id="rId3"/>
              </a:rPr>
              <a:t>Urticaceae</a:t>
            </a:r>
            <a:r>
              <a:rPr lang="fr-FR" altLang="fr-FR" dirty="0">
                <a:solidFill>
                  <a:srgbClr val="008000"/>
                </a:solidFill>
              </a:rPr>
              <a:t>)</a:t>
            </a:r>
          </a:p>
        </p:txBody>
      </p:sp>
      <p:pic>
        <p:nvPicPr>
          <p:cNvPr id="105479" name="Image 7">
            <a:extLst>
              <a:ext uri="{FF2B5EF4-FFF2-40B4-BE49-F238E27FC236}">
                <a16:creationId xmlns:a16="http://schemas.microsoft.com/office/drawing/2014/main" id="{AEB57116-8407-4E93-BA22-4EFEAA2E2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Image 8">
            <a:extLst>
              <a:ext uri="{FF2B5EF4-FFF2-40B4-BE49-F238E27FC236}">
                <a16:creationId xmlns:a16="http://schemas.microsoft.com/office/drawing/2014/main" id="{BB5DB14C-A12E-4B8C-AC3C-9C415D68C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2" descr="toxic-2ss">
            <a:extLst>
              <a:ext uri="{FF2B5EF4-FFF2-40B4-BE49-F238E27FC236}">
                <a16:creationId xmlns:a16="http://schemas.microsoft.com/office/drawing/2014/main" id="{211000B9-626C-490F-A220-1DC9B21AA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425" y="77788"/>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Image 10">
            <a:extLst>
              <a:ext uri="{FF2B5EF4-FFF2-40B4-BE49-F238E27FC236}">
                <a16:creationId xmlns:a16="http://schemas.microsoft.com/office/drawing/2014/main" id="{59373567-FBC2-4150-B81C-48D2393AF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075" y="14288"/>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Image 11">
            <a:extLst>
              <a:ext uri="{FF2B5EF4-FFF2-40B4-BE49-F238E27FC236}">
                <a16:creationId xmlns:a16="http://schemas.microsoft.com/office/drawing/2014/main" id="{968BE751-BD5C-4216-8B54-C5B29F05F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638"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ZoneTexte 12">
            <a:extLst>
              <a:ext uri="{FF2B5EF4-FFF2-40B4-BE49-F238E27FC236}">
                <a16:creationId xmlns:a16="http://schemas.microsoft.com/office/drawing/2014/main" id="{22410AEC-2A45-4349-9A41-756B12EF66BA}"/>
              </a:ext>
            </a:extLst>
          </p:cNvPr>
          <p:cNvSpPr txBox="1">
            <a:spLocks noChangeArrowheads="1"/>
          </p:cNvSpPr>
          <p:nvPr/>
        </p:nvSpPr>
        <p:spPr bwMode="auto">
          <a:xfrm>
            <a:off x="174625" y="1182688"/>
            <a:ext cx="118586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grand arbuste originaire de zones de forêt pluviale du nord-est de l'</a:t>
            </a:r>
            <a:r>
              <a:rPr lang="fr-FR" altLang="fr-FR" dirty="0">
                <a:hlinkClick r:id="rId6" tooltip="Australie"/>
              </a:rPr>
              <a:t>Australie</a:t>
            </a:r>
            <a:r>
              <a:rPr lang="fr-FR" altLang="fr-FR" dirty="0"/>
              <a:t>, des </a:t>
            </a:r>
            <a:r>
              <a:rPr lang="fr-FR" altLang="fr-FR" dirty="0">
                <a:hlinkClick r:id="rId7" tooltip="Moluques"/>
              </a:rPr>
              <a:t>Moluques</a:t>
            </a:r>
            <a:r>
              <a:rPr lang="fr-FR" altLang="fr-FR" dirty="0"/>
              <a:t> et en </a:t>
            </a:r>
            <a:r>
              <a:rPr lang="fr-FR" altLang="fr-FR" dirty="0">
                <a:hlinkClick r:id="rId8" tooltip="Indonésie"/>
              </a:rPr>
              <a:t>Indonésie</a:t>
            </a:r>
            <a:r>
              <a:rPr lang="fr-FR" altLang="fr-FR" dirty="0"/>
              <a:t>. Il est surtout connu pour ses poils urticants qui couvrent toute la plante et délivrent une toxine puissante quand on la touche.  Il se développe habituellement sur une seule tige centrale atteignant 1 à 3 mètres de hauteur. Il possède de grandes feuilles en forme de cœur qui font environ 12 à 22 cm de long et 11 à 18 cm de large, avec des bords finement dentés. </a:t>
            </a:r>
            <a:r>
              <a:rPr lang="fr-FR" altLang="fr-FR" b="1" dirty="0"/>
              <a:t>L'espèce est un colonisateur des clairières de la forêt tropicale</a:t>
            </a:r>
            <a:r>
              <a:rPr lang="fr-FR" altLang="fr-FR" dirty="0"/>
              <a:t>, les graines germant en plein soleil après un dérangement du sol.</a:t>
            </a:r>
          </a:p>
          <a:p>
            <a:pPr eaLnBrk="1" hangingPunct="1"/>
            <a:r>
              <a:rPr lang="fr-FR" altLang="fr-FR" sz="1200" dirty="0"/>
              <a:t>L'espèce est unique dans son genre à avoir des inflorescences bisexuelles dans lesquelles les quelques fleurs mâles sont entourées de fleurs femelles. Les fleurs sont petites et une fois pollinisés la tige gonfle pour former le fruit. </a:t>
            </a:r>
            <a:r>
              <a:rPr lang="fr-FR" altLang="fr-FR" dirty="0">
                <a:solidFill>
                  <a:srgbClr val="008000"/>
                </a:solidFill>
              </a:rPr>
              <a:t>Les fruits sont juteux et ressemblent à des </a:t>
            </a:r>
            <a:r>
              <a:rPr lang="fr-FR" altLang="fr-FR" dirty="0">
                <a:solidFill>
                  <a:srgbClr val="008000"/>
                </a:solidFill>
                <a:hlinkClick r:id="rId9" tooltip="Mûre (fruit du mûrier)"/>
              </a:rPr>
              <a:t>mûres</a:t>
            </a:r>
            <a:r>
              <a:rPr lang="fr-FR" altLang="fr-FR" dirty="0">
                <a:solidFill>
                  <a:srgbClr val="008000"/>
                </a:solidFill>
              </a:rPr>
              <a:t> aux tons rose à pourpre</a:t>
            </a:r>
            <a:r>
              <a:rPr lang="fr-FR" altLang="fr-FR" dirty="0"/>
              <a:t>. </a:t>
            </a:r>
            <a:r>
              <a:rPr lang="fr-FR" altLang="fr-FR" sz="1200" dirty="0"/>
              <a:t>Chaque fruit possède une seule graine qui est à l'extérieur du fruit. </a:t>
            </a:r>
            <a:r>
              <a:rPr lang="fr-FR" altLang="fr-FR" sz="1200" dirty="0">
                <a:solidFill>
                  <a:srgbClr val="FF0000"/>
                </a:solidFill>
              </a:rPr>
              <a:t>Le contact avec les feuilles et les tiges provoque la cassure des petites ampoules de silice qui pénètrent dans la peau. La piqûre provoque une sensation de brûlure douloureuse qui peut durer des jours voire des mois et la zone lésée se couvre de petites taches rouges s'unissant ensuite pour former une masse rouge et gonflée (</a:t>
            </a:r>
            <a:r>
              <a:rPr lang="fr-FR" altLang="fr-FR" sz="1200" dirty="0">
                <a:solidFill>
                  <a:srgbClr val="FF0000"/>
                </a:solidFill>
                <a:hlinkClick r:id="rId10" tooltip="Urticaire"/>
              </a:rPr>
              <a:t>urticaire</a:t>
            </a:r>
            <a:r>
              <a:rPr lang="fr-FR" altLang="fr-FR" sz="1200" dirty="0">
                <a:solidFill>
                  <a:srgbClr val="FF0000"/>
                </a:solidFill>
              </a:rPr>
              <a:t>). La piqûre serait connue pour avoir tué un homme et aussi des chiens et des chevaux. Toutefois la piqûre ne gêne pas plusieurs espèces de petits marsupiaux, comme le </a:t>
            </a:r>
            <a:r>
              <a:rPr lang="fr-FR" altLang="fr-FR" sz="1200" dirty="0" err="1">
                <a:solidFill>
                  <a:srgbClr val="FF0000"/>
                </a:solidFill>
                <a:hlinkClick r:id="rId11" tooltip="Thylogale stigmatica"/>
              </a:rPr>
              <a:t>Pademelon</a:t>
            </a:r>
            <a:r>
              <a:rPr lang="fr-FR" altLang="fr-FR" sz="1200" dirty="0">
                <a:solidFill>
                  <a:srgbClr val="FF0000"/>
                </a:solidFill>
                <a:hlinkClick r:id="rId11" tooltip="Thylogale stigmatica"/>
              </a:rPr>
              <a:t> à pattes rouges</a:t>
            </a:r>
            <a:r>
              <a:rPr lang="fr-FR" altLang="fr-FR" sz="1200" dirty="0">
                <a:solidFill>
                  <a:srgbClr val="FF0000"/>
                </a:solidFill>
              </a:rPr>
              <a:t>, les insectes et les oiseaux qui mangent leurs feuilles. </a:t>
            </a:r>
            <a:r>
              <a:rPr lang="fr-FR" altLang="fr-FR" sz="1200" dirty="0">
                <a:solidFill>
                  <a:srgbClr val="FF0000"/>
                </a:solidFill>
                <a:hlinkClick r:id="rId12" tooltip="Moroidin"/>
              </a:rPr>
              <a:t>La </a:t>
            </a:r>
            <a:r>
              <a:rPr lang="fr-FR" altLang="fr-FR" sz="1200" dirty="0" err="1">
                <a:solidFill>
                  <a:srgbClr val="FF0000"/>
                </a:solidFill>
                <a:hlinkClick r:id="rId12" tooltip="Moroidin"/>
              </a:rPr>
              <a:t>moroidine</a:t>
            </a:r>
            <a:r>
              <a:rPr lang="fr-FR" altLang="fr-FR" sz="1200" dirty="0">
                <a:solidFill>
                  <a:srgbClr val="FF0000"/>
                </a:solidFill>
              </a:rPr>
              <a:t>, un </a:t>
            </a:r>
            <a:r>
              <a:rPr lang="fr-FR" altLang="fr-FR" sz="1200" dirty="0" err="1">
                <a:solidFill>
                  <a:srgbClr val="FF0000"/>
                </a:solidFill>
                <a:hlinkClick r:id="rId13" tooltip="Peptide"/>
              </a:rPr>
              <a:t>octapeptide</a:t>
            </a:r>
            <a:r>
              <a:rPr lang="fr-FR" altLang="fr-FR" sz="1200" dirty="0">
                <a:solidFill>
                  <a:srgbClr val="FF0000"/>
                </a:solidFill>
                <a:hlinkClick r:id="rId13" tooltip="Peptide"/>
              </a:rPr>
              <a:t> </a:t>
            </a:r>
            <a:r>
              <a:rPr lang="fr-FR" altLang="fr-FR" sz="1200" dirty="0">
                <a:solidFill>
                  <a:srgbClr val="FF0000"/>
                </a:solidFill>
                <a:hlinkClick r:id="rId14" tooltip="Bicyclique"/>
              </a:rPr>
              <a:t>bicyclique</a:t>
            </a:r>
            <a:r>
              <a:rPr lang="fr-FR" altLang="fr-FR" sz="1200" dirty="0">
                <a:solidFill>
                  <a:srgbClr val="FF0000"/>
                </a:solidFill>
              </a:rPr>
              <a:t> contenant une liaison CN inhabituelle entre le </a:t>
            </a:r>
            <a:r>
              <a:rPr lang="fr-FR" altLang="fr-FR" sz="1200" dirty="0">
                <a:solidFill>
                  <a:srgbClr val="FF0000"/>
                </a:solidFill>
                <a:hlinkClick r:id="rId15" tooltip="Tryptophan"/>
              </a:rPr>
              <a:t>tryptophane</a:t>
            </a:r>
            <a:r>
              <a:rPr lang="fr-FR" altLang="fr-FR" sz="1200" dirty="0">
                <a:solidFill>
                  <a:srgbClr val="FF0000"/>
                </a:solidFill>
              </a:rPr>
              <a:t> et l'</a:t>
            </a:r>
            <a:r>
              <a:rPr lang="fr-FR" altLang="fr-FR" sz="1200" dirty="0">
                <a:solidFill>
                  <a:srgbClr val="FF0000"/>
                </a:solidFill>
                <a:hlinkClick r:id="rId16" tooltip="Histidine"/>
              </a:rPr>
              <a:t>histidine</a:t>
            </a:r>
            <a:r>
              <a:rPr lang="fr-FR" altLang="fr-FR" sz="1200" dirty="0">
                <a:solidFill>
                  <a:srgbClr val="FF0000"/>
                </a:solidFill>
              </a:rPr>
              <a:t>, a été isolée pour la première fois à partir des feuilles et des tiges de </a:t>
            </a:r>
            <a:r>
              <a:rPr lang="fr-FR" altLang="fr-FR" sz="1200" i="1" dirty="0" err="1">
                <a:solidFill>
                  <a:srgbClr val="FF0000"/>
                </a:solidFill>
              </a:rPr>
              <a:t>Dendrocnide</a:t>
            </a:r>
            <a:r>
              <a:rPr lang="fr-FR" altLang="fr-FR" sz="1200" i="1" dirty="0">
                <a:solidFill>
                  <a:srgbClr val="FF0000"/>
                </a:solidFill>
              </a:rPr>
              <a:t> </a:t>
            </a:r>
            <a:r>
              <a:rPr lang="fr-FR" altLang="fr-FR" sz="1200" i="1" dirty="0" err="1">
                <a:solidFill>
                  <a:srgbClr val="FF0000"/>
                </a:solidFill>
              </a:rPr>
              <a:t>moroides</a:t>
            </a:r>
            <a:r>
              <a:rPr lang="fr-FR" altLang="fr-FR" sz="1200" dirty="0">
                <a:solidFill>
                  <a:srgbClr val="FF0000"/>
                </a:solidFill>
              </a:rPr>
              <a:t> et s'est révélée être le principal composé responsable de la longue durée des piqûres. </a:t>
            </a:r>
            <a:r>
              <a:rPr lang="fr-FR" altLang="fr-FR" sz="1200" dirty="0">
                <a:solidFill>
                  <a:srgbClr val="008000"/>
                </a:solidFill>
              </a:rPr>
              <a:t>Le traitement recommandé pour la peau exposée aux poils consiste à appliquer de </a:t>
            </a:r>
            <a:r>
              <a:rPr lang="fr-FR" altLang="fr-FR" sz="1200" dirty="0">
                <a:solidFill>
                  <a:srgbClr val="008000"/>
                </a:solidFill>
                <a:hlinkClick r:id="rId17" tooltip="Acide hydrochlorique"/>
              </a:rPr>
              <a:t>l'acide chlorhydrique dilué</a:t>
            </a:r>
            <a:r>
              <a:rPr lang="fr-FR" altLang="fr-FR" sz="1200" dirty="0">
                <a:solidFill>
                  <a:srgbClr val="008000"/>
                </a:solidFill>
              </a:rPr>
              <a:t> (1:10) et à retirer les poils avec une </a:t>
            </a:r>
            <a:r>
              <a:rPr lang="fr-FR" altLang="fr-FR" sz="1200" dirty="0">
                <a:solidFill>
                  <a:srgbClr val="008000"/>
                </a:solidFill>
                <a:hlinkClick r:id="rId18" tooltip="Fartage"/>
              </a:rPr>
              <a:t>bande épilatoire</a:t>
            </a:r>
            <a:r>
              <a:rPr lang="fr-FR" altLang="fr-FR" sz="1200" dirty="0">
                <a:solidFill>
                  <a:srgbClr val="008000"/>
                </a:solidFill>
              </a:rPr>
              <a:t> ou à la cire chaude. S’ils ne sont pas disponibles, une bande de ruban adhésif et / ou une pince à épiler peuvent être utilisées. Des précautions doivent être prises pour enlever les piquants intacts, sans les casser</a:t>
            </a:r>
            <a:r>
              <a:rPr lang="fr-FR" altLang="fr-FR" sz="1200" dirty="0"/>
              <a:t>, </a:t>
            </a:r>
            <a:r>
              <a:rPr lang="fr-FR" altLang="fr-FR" sz="1200" dirty="0">
                <a:solidFill>
                  <a:srgbClr val="FF0000"/>
                </a:solidFill>
              </a:rPr>
              <a:t>car en étant cassées, elles ne feront qu'augmenter le niveau de douleur. Sinon il faut hospitaliser et traiter aux corticoïdes. </a:t>
            </a:r>
            <a:r>
              <a:rPr lang="fr-FR" altLang="fr-FR" sz="1200" b="1" dirty="0">
                <a:solidFill>
                  <a:srgbClr val="FF0000"/>
                </a:solidFill>
              </a:rPr>
              <a:t>C’est la plus douloureuse des plantes urticantes au monde</a:t>
            </a:r>
            <a:r>
              <a:rPr lang="fr-FR" altLang="fr-FR" sz="1200" dirty="0">
                <a:solidFill>
                  <a:srgbClr val="FF0000"/>
                </a:solidFill>
              </a:rPr>
              <a:t>. </a:t>
            </a:r>
            <a:r>
              <a:rPr lang="fr-FR" altLang="fr-FR" sz="1200" dirty="0"/>
              <a:t>Sources : </a:t>
            </a:r>
          </a:p>
          <a:p>
            <a:pPr eaLnBrk="1" hangingPunct="1"/>
            <a:r>
              <a:rPr lang="fr-FR" altLang="fr-FR" sz="1200" dirty="0"/>
              <a:t>a) </a:t>
            </a:r>
            <a:r>
              <a:rPr lang="fr-FR" altLang="fr-FR" sz="1200" dirty="0">
                <a:hlinkClick r:id="rId19"/>
              </a:rPr>
              <a:t>https://fr.wikipedia.org/wiki/Dendrocnide_moroides</a:t>
            </a:r>
            <a:r>
              <a:rPr lang="fr-FR" altLang="fr-FR" sz="1200" dirty="0"/>
              <a:t>,  b) </a:t>
            </a:r>
            <a:r>
              <a:rPr lang="fr-FR" altLang="fr-FR" sz="1200" dirty="0">
                <a:hlinkClick r:id="rId20"/>
              </a:rPr>
              <a:t>https://en.wikipedia.org/wiki/Dendrocnide_moroides</a:t>
            </a:r>
            <a:r>
              <a:rPr lang="fr-FR" altLang="fr-FR" sz="1200" dirty="0"/>
              <a:t> c) </a:t>
            </a:r>
            <a:r>
              <a:rPr lang="fr-FR" altLang="fr-FR" sz="1200" dirty="0">
                <a:hlinkClick r:id="rId21"/>
              </a:rPr>
              <a:t>http://hitek.fr/actualite/gympie-gympie-plante-dangereuse_5356</a:t>
            </a:r>
            <a:r>
              <a:rPr lang="fr-FR" altLang="fr-FR" sz="1200" dirty="0"/>
              <a:t> </a:t>
            </a:r>
          </a:p>
        </p:txBody>
      </p:sp>
      <p:sp>
        <p:nvSpPr>
          <p:cNvPr id="105485" name="Rectangle 13">
            <a:extLst>
              <a:ext uri="{FF2B5EF4-FFF2-40B4-BE49-F238E27FC236}">
                <a16:creationId xmlns:a16="http://schemas.microsoft.com/office/drawing/2014/main" id="{A86273C4-14A1-4D23-80C3-CE2CAA23C1CF}"/>
              </a:ext>
            </a:extLst>
          </p:cNvPr>
          <p:cNvSpPr>
            <a:spLocks noChangeArrowheads="1"/>
          </p:cNvSpPr>
          <p:nvPr/>
        </p:nvSpPr>
        <p:spPr bwMode="auto">
          <a:xfrm>
            <a:off x="3881438" y="441325"/>
            <a:ext cx="2005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latin typeface="Arial" panose="020B0604020202020204" pitchFamily="34" charset="0"/>
              </a:rPr>
              <a:t>the suicide plant</a:t>
            </a:r>
            <a:endParaRPr lang="fr-FR" altLang="fr-FR">
              <a:solidFill>
                <a:srgbClr val="008000"/>
              </a:solidFill>
            </a:endParaRPr>
          </a:p>
        </p:txBody>
      </p:sp>
      <p:pic>
        <p:nvPicPr>
          <p:cNvPr id="105486" name="Image 17" descr="Une image contenant plante, extérieur, homme, arbre&#10;&#10;Description générée avec un niveau de confiance très élevé">
            <a:extLst>
              <a:ext uri="{FF2B5EF4-FFF2-40B4-BE49-F238E27FC236}">
                <a16:creationId xmlns:a16="http://schemas.microsoft.com/office/drawing/2014/main" id="{A5CDD3DD-587F-47CC-A2A6-1DE4152FC6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29238" y="4743450"/>
            <a:ext cx="334645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7" name="Image 19" descr="Une image contenant plante&#10;&#10;Description générée avec un niveau de confiance élevé">
            <a:extLst>
              <a:ext uri="{FF2B5EF4-FFF2-40B4-BE49-F238E27FC236}">
                <a16:creationId xmlns:a16="http://schemas.microsoft.com/office/drawing/2014/main" id="{D7B38676-B4F5-40F6-A327-60AF7DBBFAF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65413" y="47498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8" name="Image 21" descr="Une image contenant vert&#10;&#10;Description générée avec un niveau de confiance très élevé">
            <a:extLst>
              <a:ext uri="{FF2B5EF4-FFF2-40B4-BE49-F238E27FC236}">
                <a16:creationId xmlns:a16="http://schemas.microsoft.com/office/drawing/2014/main" id="{BA8D5737-70F9-49D7-A9CB-E54078B7839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4625" y="47434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9" name="Image 25" descr="Une image contenant alimentation&#10;&#10;Description générée avec un niveau de confiance élevé">
            <a:extLst>
              <a:ext uri="{FF2B5EF4-FFF2-40B4-BE49-F238E27FC236}">
                <a16:creationId xmlns:a16="http://schemas.microsoft.com/office/drawing/2014/main" id="{50E562BB-12FD-48F5-AAEE-E717B28E1CA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26575" y="4887913"/>
            <a:ext cx="26304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90" name="ZoneTexte 26">
            <a:extLst>
              <a:ext uri="{FF2B5EF4-FFF2-40B4-BE49-F238E27FC236}">
                <a16:creationId xmlns:a16="http://schemas.microsoft.com/office/drawing/2014/main" id="{51D13105-1FDC-4128-9F4F-538BC52D7386}"/>
              </a:ext>
            </a:extLst>
          </p:cNvPr>
          <p:cNvSpPr txBox="1">
            <a:spLocks noChangeArrowheads="1"/>
          </p:cNvSpPr>
          <p:nvPr/>
        </p:nvSpPr>
        <p:spPr bwMode="auto">
          <a:xfrm>
            <a:off x="9426575" y="6372225"/>
            <a:ext cx="2647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Réaction urticante violente au contact de cette plante. </a:t>
            </a:r>
          </a:p>
        </p:txBody>
      </p:sp>
      <p:pic>
        <p:nvPicPr>
          <p:cNvPr id="105491" name="Image 28" descr="Une image contenant baie, fruit&#10;&#10;Description générée avec un niveau de confiance élevé">
            <a:extLst>
              <a:ext uri="{FF2B5EF4-FFF2-40B4-BE49-F238E27FC236}">
                <a16:creationId xmlns:a16="http://schemas.microsoft.com/office/drawing/2014/main" id="{77420E62-1D05-49DA-90E6-B328ED0DCC9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833100" y="-12700"/>
            <a:ext cx="135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92" name="ZoneTexte 29">
            <a:extLst>
              <a:ext uri="{FF2B5EF4-FFF2-40B4-BE49-F238E27FC236}">
                <a16:creationId xmlns:a16="http://schemas.microsoft.com/office/drawing/2014/main" id="{1E5A1400-5DDF-4F99-A9C7-26AFAD8D6916}"/>
              </a:ext>
            </a:extLst>
          </p:cNvPr>
          <p:cNvSpPr txBox="1">
            <a:spLocks noChangeArrowheads="1"/>
          </p:cNvSpPr>
          <p:nvPr/>
        </p:nvSpPr>
        <p:spPr bwMode="auto">
          <a:xfrm>
            <a:off x="9956800" y="371475"/>
            <a:ext cx="876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a:t>Fruits </a:t>
            </a:r>
            <a:r>
              <a:rPr lang="fr-FR" altLang="fr-FR" sz="1200">
                <a:sym typeface="Wingdings" panose="05000000000000000000" pitchFamily="2" charset="2"/>
              </a:rPr>
              <a:t></a:t>
            </a:r>
            <a:endParaRPr lang="fr-FR" altLang="fr-FR" sz="12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99FE8C-C903-485A-B489-8F683872B532}"/>
              </a:ext>
            </a:extLst>
          </p:cNvPr>
          <p:cNvSpPr>
            <a:spLocks noGrp="1"/>
          </p:cNvSpPr>
          <p:nvPr>
            <p:ph type="ftr" sz="quarter" idx="11"/>
          </p:nvPr>
        </p:nvSpPr>
        <p:spPr>
          <a:xfrm>
            <a:off x="4070350" y="6492875"/>
            <a:ext cx="4114800" cy="365125"/>
          </a:xfrm>
        </p:spPr>
        <p:txBody>
          <a:bodyPr/>
          <a:lstStyle/>
          <a:p>
            <a:pPr>
              <a:defRPr/>
            </a:pPr>
            <a:r>
              <a:rPr lang="fr-FR"/>
              <a:t>Haies défensives de climat tempéré et tropical - B. Lisan</a:t>
            </a:r>
          </a:p>
        </p:txBody>
      </p:sp>
      <p:sp>
        <p:nvSpPr>
          <p:cNvPr id="106499" name="Espace réservé du numéro de diapositive 2">
            <a:extLst>
              <a:ext uri="{FF2B5EF4-FFF2-40B4-BE49-F238E27FC236}">
                <a16:creationId xmlns:a16="http://schemas.microsoft.com/office/drawing/2014/main" id="{3A3A2775-CD0D-4D95-BFC6-23E9E80F5ADE}"/>
              </a:ext>
            </a:extLst>
          </p:cNvPr>
          <p:cNvSpPr txBox="1">
            <a:spLocks noChangeArrowheads="1"/>
          </p:cNvSpPr>
          <p:nvPr/>
        </p:nvSpPr>
        <p:spPr bwMode="auto">
          <a:xfrm>
            <a:off x="11274425" y="180975"/>
            <a:ext cx="6921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D9B1B4DF-415F-4ABC-BE3D-A3298E9176AB}" type="slidenum">
              <a:rPr lang="fr-FR" altLang="fr-FR" sz="1200">
                <a:solidFill>
                  <a:srgbClr val="898989"/>
                </a:solidFill>
              </a:rPr>
              <a:pPr algn="r" eaLnBrk="1" hangingPunct="1">
                <a:lnSpc>
                  <a:spcPct val="100000"/>
                </a:lnSpc>
                <a:spcBef>
                  <a:spcPct val="0"/>
                </a:spcBef>
                <a:buFontTx/>
                <a:buNone/>
              </a:pPr>
              <a:t>111</a:t>
            </a:fld>
            <a:endParaRPr lang="fr-FR" altLang="fr-FR" sz="1200">
              <a:solidFill>
                <a:srgbClr val="898989"/>
              </a:solidFill>
            </a:endParaRPr>
          </a:p>
        </p:txBody>
      </p:sp>
      <p:sp>
        <p:nvSpPr>
          <p:cNvPr id="106500" name="ZoneTexte 4">
            <a:extLst>
              <a:ext uri="{FF2B5EF4-FFF2-40B4-BE49-F238E27FC236}">
                <a16:creationId xmlns:a16="http://schemas.microsoft.com/office/drawing/2014/main" id="{3B1D46D2-1E6E-4EBA-A812-A90ED2CA6678}"/>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106501" name="Espace réservé du numéro de diapositive 2">
            <a:extLst>
              <a:ext uri="{FF2B5EF4-FFF2-40B4-BE49-F238E27FC236}">
                <a16:creationId xmlns:a16="http://schemas.microsoft.com/office/drawing/2014/main" id="{BE98EDB0-494D-444B-B7B6-FB8D6D59FEA7}"/>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45906B84-2A58-41E3-AD24-1B8119E1D132}" type="slidenum">
              <a:rPr lang="fr-FR" altLang="fr-FR" sz="1200">
                <a:solidFill>
                  <a:srgbClr val="898989"/>
                </a:solidFill>
              </a:rPr>
              <a:pPr algn="r" eaLnBrk="1" hangingPunct="1">
                <a:lnSpc>
                  <a:spcPct val="100000"/>
                </a:lnSpc>
                <a:spcBef>
                  <a:spcPct val="0"/>
                </a:spcBef>
                <a:buFontTx/>
                <a:buNone/>
              </a:pPr>
              <a:t>111</a:t>
            </a:fld>
            <a:endParaRPr lang="fr-FR" altLang="fr-FR" sz="1200">
              <a:solidFill>
                <a:srgbClr val="898989"/>
              </a:solidFill>
            </a:endParaRPr>
          </a:p>
        </p:txBody>
      </p:sp>
      <p:sp>
        <p:nvSpPr>
          <p:cNvPr id="106502" name="ZoneTexte 6">
            <a:extLst>
              <a:ext uri="{FF2B5EF4-FFF2-40B4-BE49-F238E27FC236}">
                <a16:creationId xmlns:a16="http://schemas.microsoft.com/office/drawing/2014/main" id="{707912FA-7E05-4EE3-8A4E-7A1931D06653}"/>
              </a:ext>
            </a:extLst>
          </p:cNvPr>
          <p:cNvSpPr txBox="1">
            <a:spLocks noChangeArrowheads="1"/>
          </p:cNvSpPr>
          <p:nvPr/>
        </p:nvSpPr>
        <p:spPr bwMode="auto">
          <a:xfrm>
            <a:off x="139700" y="363538"/>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Bibliographie</a:t>
            </a:r>
          </a:p>
        </p:txBody>
      </p:sp>
      <p:sp>
        <p:nvSpPr>
          <p:cNvPr id="106503" name="ZoneTexte 2">
            <a:extLst>
              <a:ext uri="{FF2B5EF4-FFF2-40B4-BE49-F238E27FC236}">
                <a16:creationId xmlns:a16="http://schemas.microsoft.com/office/drawing/2014/main" id="{415B3504-0663-462A-BB3F-FC4731A0AE3E}"/>
              </a:ext>
            </a:extLst>
          </p:cNvPr>
          <p:cNvSpPr txBox="1">
            <a:spLocks noChangeArrowheads="1"/>
          </p:cNvSpPr>
          <p:nvPr/>
        </p:nvSpPr>
        <p:spPr bwMode="auto">
          <a:xfrm>
            <a:off x="139700" y="871538"/>
            <a:ext cx="11826875"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fr-FR" altLang="fr-FR" sz="1400" dirty="0"/>
              <a:t>Haie fleurie et décorative défensive en kit de 10 arbustes, </a:t>
            </a:r>
            <a:r>
              <a:rPr lang="fr-FR" altLang="fr-FR" sz="1400" dirty="0">
                <a:hlinkClick r:id="rId2"/>
              </a:rPr>
              <a:t>https://www.mesarbustes.fr/haie-fleurie-et-decorative-defensive-en-kit-de-10-arbustes.html</a:t>
            </a:r>
            <a:r>
              <a:rPr lang="fr-FR" altLang="fr-FR" sz="1400" dirty="0"/>
              <a:t> </a:t>
            </a:r>
          </a:p>
          <a:p>
            <a:pPr eaLnBrk="1" hangingPunct="1">
              <a:buFont typeface="Arial" panose="020B0604020202020204" pitchFamily="34" charset="0"/>
              <a:buChar char="•"/>
            </a:pPr>
            <a:r>
              <a:rPr lang="fr-FR" altLang="fr-FR" sz="1400" dirty="0"/>
              <a:t>Haie Défensive : Quels végétaux acheter ?, </a:t>
            </a:r>
            <a:r>
              <a:rPr lang="fr-FR" altLang="fr-FR" sz="1400" dirty="0">
                <a:hlinkClick r:id="rId3"/>
              </a:rPr>
              <a:t>https://www.planfor.fr/jardin-plantes,haie-defensive.html</a:t>
            </a:r>
            <a:r>
              <a:rPr lang="fr-FR" altLang="fr-FR" sz="1400" dirty="0"/>
              <a:t> </a:t>
            </a:r>
          </a:p>
          <a:p>
            <a:pPr eaLnBrk="1" hangingPunct="1">
              <a:buFont typeface="Arial" panose="020B0604020202020204" pitchFamily="34" charset="0"/>
              <a:buChar char="•"/>
            </a:pPr>
            <a:r>
              <a:rPr lang="fr-FR" altLang="fr-FR" sz="1400" dirty="0"/>
              <a:t>Installer une haie défensive, </a:t>
            </a:r>
            <a:r>
              <a:rPr lang="fr-FR" altLang="fr-FR" sz="1400" dirty="0">
                <a:hlinkClick r:id="rId4"/>
              </a:rPr>
              <a:t>https://www.rustica.fr/articles-jardin/haie-defensive,3338.html</a:t>
            </a:r>
            <a:r>
              <a:rPr lang="fr-FR" altLang="fr-FR" sz="1400" dirty="0"/>
              <a:t> </a:t>
            </a:r>
          </a:p>
          <a:p>
            <a:pPr eaLnBrk="1" hangingPunct="1">
              <a:buFont typeface="Arial" panose="020B0604020202020204" pitchFamily="34" charset="0"/>
              <a:buChar char="•"/>
            </a:pPr>
            <a:r>
              <a:rPr lang="fr-FR" altLang="fr-FR" sz="1400" dirty="0"/>
              <a:t>La plantation d'une haie défensive, </a:t>
            </a:r>
            <a:r>
              <a:rPr lang="fr-FR" altLang="fr-FR" sz="1400" dirty="0">
                <a:hlinkClick r:id="rId5"/>
              </a:rPr>
              <a:t>https://www.rustica.fr/tv/planter-haie-defensive,7975.html</a:t>
            </a:r>
            <a:r>
              <a:rPr lang="fr-FR" altLang="fr-FR" sz="1400" dirty="0"/>
              <a:t> </a:t>
            </a:r>
          </a:p>
          <a:p>
            <a:pPr eaLnBrk="1" hangingPunct="1">
              <a:buFont typeface="Arial" panose="020B0604020202020204" pitchFamily="34" charset="0"/>
              <a:buChar char="•"/>
            </a:pPr>
            <a:r>
              <a:rPr lang="fr-FR" altLang="fr-FR" sz="1400" dirty="0"/>
              <a:t>Arbustes pour haies défensives, </a:t>
            </a:r>
            <a:r>
              <a:rPr lang="fr-FR" altLang="fr-FR" sz="1400" dirty="0">
                <a:hlinkClick r:id="rId6"/>
              </a:rPr>
              <a:t>www.plantes-et-jardins.com/cat3/1552</a:t>
            </a:r>
            <a:r>
              <a:rPr lang="fr-FR" altLang="fr-FR" sz="1400" dirty="0"/>
              <a:t> </a:t>
            </a:r>
          </a:p>
          <a:p>
            <a:pPr eaLnBrk="1" hangingPunct="1">
              <a:buFont typeface="Arial" panose="020B0604020202020204" pitchFamily="34" charset="0"/>
              <a:buChar char="•"/>
            </a:pPr>
            <a:r>
              <a:rPr lang="fr-FR" altLang="fr-FR" sz="1400" dirty="0"/>
              <a:t>Une haie défensive, </a:t>
            </a:r>
            <a:r>
              <a:rPr lang="fr-FR" altLang="fr-FR" sz="1400" dirty="0">
                <a:hlinkClick r:id="rId7"/>
              </a:rPr>
              <a:t>https://www.aujardin.info/fiches/haie-defensive.php</a:t>
            </a:r>
            <a:r>
              <a:rPr lang="fr-FR" altLang="fr-FR" sz="1400" dirty="0"/>
              <a:t> </a:t>
            </a:r>
          </a:p>
          <a:p>
            <a:pPr eaLnBrk="1" hangingPunct="1">
              <a:buFont typeface="Arial" panose="020B0604020202020204" pitchFamily="34" charset="0"/>
              <a:buChar char="•"/>
            </a:pPr>
            <a:r>
              <a:rPr lang="fr-FR" altLang="fr-FR" sz="1400" dirty="0"/>
              <a:t>La haie défensive, </a:t>
            </a:r>
            <a:r>
              <a:rPr lang="fr-FR" altLang="fr-FR" sz="1400" dirty="0">
                <a:hlinkClick r:id="rId8"/>
              </a:rPr>
              <a:t>http://www.policelocale.be/5288/questions/prevention/la-haie-defensive</a:t>
            </a:r>
            <a:r>
              <a:rPr lang="fr-FR" altLang="fr-FR" sz="1400" dirty="0"/>
              <a:t> </a:t>
            </a:r>
          </a:p>
          <a:p>
            <a:pPr eaLnBrk="1" hangingPunct="1">
              <a:buFont typeface="Arial" panose="020B0604020202020204" pitchFamily="34" charset="0"/>
              <a:buChar char="•"/>
            </a:pPr>
            <a:r>
              <a:rPr lang="fr-FR" altLang="fr-FR" sz="1400" dirty="0"/>
              <a:t>Planter une haie défensive, </a:t>
            </a:r>
            <a:r>
              <a:rPr lang="fr-FR" altLang="fr-FR" sz="1400" dirty="0">
                <a:hlinkClick r:id="rId9"/>
              </a:rPr>
              <a:t>https://portail-cloture.ooreka.fr/fiche/voir/251530/planter-une-haie-defensive</a:t>
            </a:r>
            <a:r>
              <a:rPr lang="fr-FR" altLang="fr-FR" sz="1400" dirty="0"/>
              <a:t> </a:t>
            </a:r>
          </a:p>
          <a:p>
            <a:pPr eaLnBrk="1" hangingPunct="1">
              <a:buFont typeface="Arial" panose="020B0604020202020204" pitchFamily="34" charset="0"/>
              <a:buChar char="•"/>
            </a:pPr>
            <a:r>
              <a:rPr lang="fr-FR" altLang="fr-FR" sz="1400" dirty="0"/>
              <a:t>Kit haie défensive ou impénétrable - Racines nues, </a:t>
            </a:r>
            <a:r>
              <a:rPr lang="fr-FR" altLang="fr-FR" sz="1400" dirty="0">
                <a:hlinkClick r:id="rId10"/>
              </a:rPr>
              <a:t>http://www.jardindesgazelles.fr/kit-haie-defensive-ou-impenetrable-racines-nues/</a:t>
            </a:r>
            <a:r>
              <a:rPr lang="fr-FR" altLang="fr-FR" sz="1400" dirty="0"/>
              <a:t> </a:t>
            </a:r>
          </a:p>
          <a:p>
            <a:pPr eaLnBrk="1" hangingPunct="1">
              <a:buFont typeface="Arial" panose="020B0604020202020204" pitchFamily="34" charset="0"/>
              <a:buChar char="•"/>
            </a:pPr>
            <a:r>
              <a:rPr lang="fr-FR" altLang="fr-FR" sz="1400" dirty="0"/>
              <a:t>Composer une haie défensive, </a:t>
            </a:r>
            <a:r>
              <a:rPr lang="fr-FR" altLang="fr-FR" sz="1400" dirty="0">
                <a:hlinkClick r:id="rId11"/>
              </a:rPr>
              <a:t>http://www.gerbeaud.com/jardin/fiches/haie-defensive-1.php</a:t>
            </a:r>
            <a:r>
              <a:rPr lang="fr-FR" altLang="fr-FR" sz="1400" dirty="0"/>
              <a:t>  &amp; </a:t>
            </a:r>
            <a:r>
              <a:rPr lang="fr-FR" altLang="fr-FR" sz="1400" dirty="0">
                <a:hlinkClick r:id="rId12"/>
              </a:rPr>
              <a:t>http://www.gerbeaud.com/jardin/fiches/haie-defensive-2.php</a:t>
            </a:r>
            <a:r>
              <a:rPr lang="fr-FR" altLang="fr-FR" sz="1400" dirty="0"/>
              <a:t> </a:t>
            </a:r>
          </a:p>
          <a:p>
            <a:pPr eaLnBrk="1" hangingPunct="1">
              <a:buFont typeface="Arial" panose="020B0604020202020204" pitchFamily="34" charset="0"/>
              <a:buChar char="•"/>
            </a:pPr>
            <a:r>
              <a:rPr lang="fr-FR" altLang="fr-FR" sz="1400" dirty="0"/>
              <a:t>Haies ultra-défensives - Pour ou contre?, </a:t>
            </a:r>
            <a:r>
              <a:rPr lang="fr-FR" altLang="fr-FR" sz="1400" dirty="0">
                <a:hlinkClick r:id="rId13"/>
              </a:rPr>
              <a:t>http://meli.melo.photos.et.paysages.over-blog.net/article-19597806.html</a:t>
            </a:r>
            <a:r>
              <a:rPr lang="fr-FR" altLang="fr-FR" sz="1400" dirty="0"/>
              <a:t> </a:t>
            </a:r>
          </a:p>
          <a:p>
            <a:pPr eaLnBrk="1" hangingPunct="1">
              <a:buFont typeface="Arial" panose="020B0604020202020204" pitchFamily="34" charset="0"/>
              <a:buChar char="•"/>
            </a:pPr>
            <a:r>
              <a:rPr lang="fr-FR" altLang="fr-FR" sz="1400" dirty="0"/>
              <a:t>Haie, </a:t>
            </a:r>
            <a:r>
              <a:rPr lang="fr-FR" altLang="fr-FR" sz="1400" dirty="0">
                <a:hlinkClick r:id="rId14"/>
              </a:rPr>
              <a:t>https://fr.wikipedia.org/wiki/Haie</a:t>
            </a:r>
            <a:r>
              <a:rPr lang="fr-FR" altLang="fr-FR" sz="1400" dirty="0"/>
              <a:t> </a:t>
            </a:r>
          </a:p>
          <a:p>
            <a:pPr eaLnBrk="1" hangingPunct="1">
              <a:buFont typeface="Arial" panose="020B0604020202020204" pitchFamily="34" charset="0"/>
              <a:buChar char="•"/>
            </a:pPr>
            <a:r>
              <a:rPr lang="fr-FR" altLang="fr-FR" sz="1400" dirty="0">
                <a:hlinkClick r:id="rId15"/>
              </a:rPr>
              <a:t>http://nature.jardin.free.fr/haie.html</a:t>
            </a:r>
            <a:r>
              <a:rPr lang="fr-FR" altLang="fr-FR" sz="1400" dirty="0"/>
              <a:t> </a:t>
            </a:r>
          </a:p>
          <a:p>
            <a:pPr eaLnBrk="1" hangingPunct="1">
              <a:buFont typeface="Arial" panose="020B0604020202020204" pitchFamily="34" charset="0"/>
              <a:buChar char="•"/>
            </a:pPr>
            <a:r>
              <a:rPr lang="en-GB" altLang="fr-FR" sz="1400" i="1" dirty="0">
                <a:ea typeface="Times New Roman" panose="02020603050405020304" pitchFamily="18" charset="0"/>
                <a:cs typeface="Arial" panose="020B0604020202020204" pitchFamily="34" charset="0"/>
              </a:rPr>
              <a:t>Live Tree Fences and Ligneous Windbreak</a:t>
            </a:r>
            <a:r>
              <a:rPr lang="en-GB" altLang="fr-FR" sz="1400" dirty="0">
                <a:ea typeface="Times New Roman" panose="02020603050405020304" pitchFamily="18" charset="0"/>
                <a:cs typeface="Arial" panose="020B0604020202020204" pitchFamily="34" charset="0"/>
              </a:rPr>
              <a:t>s, FAO, </a:t>
            </a:r>
            <a:r>
              <a:rPr lang="en-GB" altLang="fr-FR" sz="1400" dirty="0">
                <a:ea typeface="Times New Roman" panose="02020603050405020304" pitchFamily="18" charset="0"/>
                <a:cs typeface="Arial" panose="020B0604020202020204" pitchFamily="34" charset="0"/>
                <a:hlinkClick r:id="rId16"/>
              </a:rPr>
              <a:t>http://www.fao.org/ag/againfo/programmes/en/lead/toolbox/Tech/22Livef.htm</a:t>
            </a:r>
            <a:endParaRPr lang="en-GB" altLang="fr-FR" sz="1400" dirty="0">
              <a:ea typeface="Times New Roman" panose="02020603050405020304" pitchFamily="18" charset="0"/>
              <a:cs typeface="Arial" panose="020B0604020202020204" pitchFamily="34" charset="0"/>
            </a:endParaRPr>
          </a:p>
          <a:p>
            <a:pPr eaLnBrk="1" hangingPunct="1">
              <a:buFont typeface="Arial" panose="020B0604020202020204" pitchFamily="34" charset="0"/>
              <a:buChar char="•"/>
            </a:pPr>
            <a:r>
              <a:rPr lang="en-GB" altLang="fr-FR" sz="1400" dirty="0">
                <a:cs typeface="Arial" panose="020B0604020202020204" pitchFamily="34" charset="0"/>
              </a:rPr>
              <a:t>Making your garden unattractive to criminals, </a:t>
            </a:r>
            <a:r>
              <a:rPr lang="fr-FR" altLang="fr-FR" sz="1400" dirty="0">
                <a:hlinkClick r:id="rId17"/>
              </a:rPr>
              <a:t>http://www.bothasigwatch.co.za/2014/05/19/making-your-garden-unattractive-to-criminals-19-may-2014/</a:t>
            </a:r>
            <a:r>
              <a:rPr lang="fr-FR" altLang="fr-FR" sz="1400" dirty="0"/>
              <a:t> </a:t>
            </a:r>
          </a:p>
          <a:p>
            <a:pPr eaLnBrk="1" hangingPunct="1">
              <a:buFont typeface="Arial" panose="020B0604020202020204" pitchFamily="34" charset="0"/>
              <a:buChar char="•"/>
            </a:pPr>
            <a:r>
              <a:rPr lang="fr-FR" altLang="fr-FR" sz="1400" dirty="0"/>
              <a:t>Importance du contrôle social, </a:t>
            </a:r>
            <a:r>
              <a:rPr lang="fr-FR" altLang="fr-FR" sz="1400" dirty="0">
                <a:hlinkClick r:id="rId18"/>
              </a:rPr>
              <a:t>http://www.veiligewoning.be/apartment_fr/apartment-social-control_fr.html</a:t>
            </a:r>
            <a:r>
              <a:rPr lang="fr-FR" altLang="fr-FR" sz="1400" dirty="0"/>
              <a:t> </a:t>
            </a:r>
          </a:p>
          <a:p>
            <a:pPr eaLnBrk="1" hangingPunct="1">
              <a:buFont typeface="Arial" panose="020B0604020202020204" pitchFamily="34" charset="0"/>
              <a:buChar char="•"/>
            </a:pPr>
            <a:r>
              <a:rPr lang="fr-FR" altLang="fr-FR" sz="1400" dirty="0"/>
              <a:t>Les haies vives au Sahel - World </a:t>
            </a:r>
            <a:r>
              <a:rPr lang="fr-FR" altLang="fr-FR" sz="1400" dirty="0" err="1"/>
              <a:t>Agroforestry</a:t>
            </a:r>
            <a:r>
              <a:rPr lang="fr-FR" altLang="fr-FR" sz="1400" dirty="0"/>
              <a:t> Centre, </a:t>
            </a:r>
            <a:r>
              <a:rPr lang="fr-FR" altLang="fr-FR" sz="1400" dirty="0">
                <a:hlinkClick r:id="rId19"/>
              </a:rPr>
              <a:t>http://www.worldagroforestry.org/downloads/Publications/PDFS/op14457.pdf</a:t>
            </a:r>
            <a:r>
              <a:rPr lang="fr-FR" altLang="fr-FR" sz="1400" dirty="0"/>
              <a:t>  </a:t>
            </a:r>
          </a:p>
          <a:p>
            <a:pPr eaLnBrk="1" hangingPunct="1">
              <a:buFont typeface="Arial" panose="020B0604020202020204" pitchFamily="34" charset="0"/>
              <a:buChar char="•"/>
            </a:pPr>
            <a:r>
              <a:rPr lang="fr-FR" altLang="fr-FR" sz="1400" dirty="0"/>
              <a:t>Haies ultra-défensives - Pour ou contre?, </a:t>
            </a:r>
            <a:r>
              <a:rPr lang="fr-FR" altLang="fr-FR" sz="1400" dirty="0">
                <a:hlinkClick r:id="rId13"/>
              </a:rPr>
              <a:t>http://meli.melo.photos.et.paysages.over-blog.net/article-19597806.html</a:t>
            </a:r>
            <a:r>
              <a:rPr lang="fr-FR" altLang="fr-FR" sz="1400" dirty="0"/>
              <a: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99FE8C-C903-485A-B489-8F683872B532}"/>
              </a:ext>
            </a:extLst>
          </p:cNvPr>
          <p:cNvSpPr>
            <a:spLocks noGrp="1"/>
          </p:cNvSpPr>
          <p:nvPr>
            <p:ph type="ftr" sz="quarter" idx="11"/>
          </p:nvPr>
        </p:nvSpPr>
        <p:spPr>
          <a:xfrm>
            <a:off x="4070350" y="6492875"/>
            <a:ext cx="4114800" cy="365125"/>
          </a:xfrm>
        </p:spPr>
        <p:txBody>
          <a:bodyPr/>
          <a:lstStyle/>
          <a:p>
            <a:pPr>
              <a:defRPr/>
            </a:pPr>
            <a:r>
              <a:rPr lang="fr-FR"/>
              <a:t>Haies défensives de climat tempéré et tropical - B. Lisan</a:t>
            </a:r>
          </a:p>
        </p:txBody>
      </p:sp>
      <p:sp>
        <p:nvSpPr>
          <p:cNvPr id="107523" name="Espace réservé du numéro de diapositive 2">
            <a:extLst>
              <a:ext uri="{FF2B5EF4-FFF2-40B4-BE49-F238E27FC236}">
                <a16:creationId xmlns:a16="http://schemas.microsoft.com/office/drawing/2014/main" id="{CC505F0F-9337-4A8E-BEDC-A796FBF80172}"/>
              </a:ext>
            </a:extLst>
          </p:cNvPr>
          <p:cNvSpPr txBox="1">
            <a:spLocks noChangeArrowheads="1"/>
          </p:cNvSpPr>
          <p:nvPr/>
        </p:nvSpPr>
        <p:spPr bwMode="auto">
          <a:xfrm>
            <a:off x="11274425" y="180975"/>
            <a:ext cx="6921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97D7DEA0-4C21-4867-865A-C431CEE1DD56}" type="slidenum">
              <a:rPr lang="fr-FR" altLang="fr-FR" sz="1200">
                <a:solidFill>
                  <a:srgbClr val="898989"/>
                </a:solidFill>
              </a:rPr>
              <a:pPr algn="r" eaLnBrk="1" hangingPunct="1">
                <a:lnSpc>
                  <a:spcPct val="100000"/>
                </a:lnSpc>
                <a:spcBef>
                  <a:spcPct val="0"/>
                </a:spcBef>
                <a:buFontTx/>
                <a:buNone/>
              </a:pPr>
              <a:t>112</a:t>
            </a:fld>
            <a:endParaRPr lang="fr-FR" altLang="fr-FR" sz="1200">
              <a:solidFill>
                <a:srgbClr val="898989"/>
              </a:solidFill>
            </a:endParaRPr>
          </a:p>
        </p:txBody>
      </p:sp>
      <p:sp>
        <p:nvSpPr>
          <p:cNvPr id="107524" name="ZoneTexte 4">
            <a:extLst>
              <a:ext uri="{FF2B5EF4-FFF2-40B4-BE49-F238E27FC236}">
                <a16:creationId xmlns:a16="http://schemas.microsoft.com/office/drawing/2014/main" id="{EA422455-1905-49F7-8201-8D9004DBB30B}"/>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107525" name="Espace réservé du numéro de diapositive 2">
            <a:extLst>
              <a:ext uri="{FF2B5EF4-FFF2-40B4-BE49-F238E27FC236}">
                <a16:creationId xmlns:a16="http://schemas.microsoft.com/office/drawing/2014/main" id="{AA7E4825-F364-4C1E-8F5F-E012A7FD6042}"/>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D9103EE7-F34A-44F1-8931-1AF12AB743DE}" type="slidenum">
              <a:rPr lang="fr-FR" altLang="fr-FR" sz="1200">
                <a:solidFill>
                  <a:srgbClr val="898989"/>
                </a:solidFill>
              </a:rPr>
              <a:pPr algn="r" eaLnBrk="1" hangingPunct="1">
                <a:lnSpc>
                  <a:spcPct val="100000"/>
                </a:lnSpc>
                <a:spcBef>
                  <a:spcPct val="0"/>
                </a:spcBef>
                <a:buFontTx/>
                <a:buNone/>
              </a:pPr>
              <a:t>112</a:t>
            </a:fld>
            <a:endParaRPr lang="fr-FR" altLang="fr-FR" sz="1200">
              <a:solidFill>
                <a:srgbClr val="898989"/>
              </a:solidFill>
            </a:endParaRPr>
          </a:p>
        </p:txBody>
      </p:sp>
      <p:sp>
        <p:nvSpPr>
          <p:cNvPr id="107526" name="ZoneTexte 6">
            <a:extLst>
              <a:ext uri="{FF2B5EF4-FFF2-40B4-BE49-F238E27FC236}">
                <a16:creationId xmlns:a16="http://schemas.microsoft.com/office/drawing/2014/main" id="{062DB757-E45B-4769-A079-25629525F4EB}"/>
              </a:ext>
            </a:extLst>
          </p:cNvPr>
          <p:cNvSpPr txBox="1">
            <a:spLocks noChangeArrowheads="1"/>
          </p:cNvSpPr>
          <p:nvPr/>
        </p:nvSpPr>
        <p:spPr bwMode="auto">
          <a:xfrm>
            <a:off x="139700" y="538163"/>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Infos diverses</a:t>
            </a:r>
          </a:p>
        </p:txBody>
      </p:sp>
      <p:sp>
        <p:nvSpPr>
          <p:cNvPr id="107527" name="Rectangle 7">
            <a:extLst>
              <a:ext uri="{FF2B5EF4-FFF2-40B4-BE49-F238E27FC236}">
                <a16:creationId xmlns:a16="http://schemas.microsoft.com/office/drawing/2014/main" id="{A94DE822-F08B-4A65-8E0D-1434A39EE37B}"/>
              </a:ext>
            </a:extLst>
          </p:cNvPr>
          <p:cNvSpPr>
            <a:spLocks noChangeArrowheads="1"/>
          </p:cNvSpPr>
          <p:nvPr/>
        </p:nvSpPr>
        <p:spPr bwMode="auto">
          <a:xfrm>
            <a:off x="139700" y="1406525"/>
            <a:ext cx="6062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hlinkClick r:id="rId2"/>
              </a:rPr>
              <a:t>http://www.doc-developpement-durable.org/file/paysagisme/</a:t>
            </a:r>
            <a:r>
              <a:rPr lang="fr-FR" altLang="fr-FR" dirty="0"/>
              <a:t> </a:t>
            </a:r>
          </a:p>
        </p:txBody>
      </p:sp>
      <p:sp>
        <p:nvSpPr>
          <p:cNvPr id="9" name="Text Box 4">
            <a:extLst>
              <a:ext uri="{FF2B5EF4-FFF2-40B4-BE49-F238E27FC236}">
                <a16:creationId xmlns:a16="http://schemas.microsoft.com/office/drawing/2014/main" id="{4831EE6E-0C1F-47ED-AC6E-3D4F03360432}"/>
              </a:ext>
            </a:extLst>
          </p:cNvPr>
          <p:cNvSpPr txBox="1">
            <a:spLocks noChangeArrowheads="1"/>
          </p:cNvSpPr>
          <p:nvPr/>
        </p:nvSpPr>
        <p:spPr bwMode="auto">
          <a:xfrm>
            <a:off x="139700" y="1968500"/>
            <a:ext cx="1168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fr-FR" altLang="fr-FR" b="1" u="sng" dirty="0">
                <a:solidFill>
                  <a:srgbClr val="008000"/>
                </a:solidFill>
                <a:latin typeface="+mn-lt"/>
              </a:rPr>
              <a:t>Contact pour plus d’informations </a:t>
            </a:r>
            <a:r>
              <a:rPr lang="fr-FR" altLang="fr-FR" b="1" dirty="0">
                <a:solidFill>
                  <a:srgbClr val="008000"/>
                </a:solidFill>
                <a:latin typeface="+mn-lt"/>
              </a:rPr>
              <a:t>:</a:t>
            </a:r>
          </a:p>
          <a:p>
            <a:pPr eaLnBrk="1" fontAlgn="auto" hangingPunct="1">
              <a:spcBef>
                <a:spcPts val="0"/>
              </a:spcBef>
              <a:spcAft>
                <a:spcPts val="0"/>
              </a:spcAft>
              <a:defRPr/>
            </a:pPr>
            <a:endParaRPr lang="fr-FR" altLang="fr-FR" dirty="0">
              <a:solidFill>
                <a:srgbClr val="FF0000"/>
              </a:solidFill>
              <a:latin typeface="+mn-lt"/>
            </a:endParaRPr>
          </a:p>
          <a:p>
            <a:pPr eaLnBrk="1" fontAlgn="auto" hangingPunct="1">
              <a:spcBef>
                <a:spcPts val="0"/>
              </a:spcBef>
              <a:spcAft>
                <a:spcPts val="0"/>
              </a:spcAft>
              <a:defRPr/>
            </a:pPr>
            <a:r>
              <a:rPr lang="fr-FR" altLang="fr-FR" b="1" dirty="0">
                <a:solidFill>
                  <a:srgbClr val="FF0000"/>
                </a:solidFill>
                <a:latin typeface="+mn-lt"/>
              </a:rPr>
              <a:t>Benjamin LISAN</a:t>
            </a:r>
          </a:p>
          <a:p>
            <a:pPr eaLnBrk="1" fontAlgn="auto" hangingPunct="1">
              <a:spcBef>
                <a:spcPts val="0"/>
              </a:spcBef>
              <a:spcAft>
                <a:spcPts val="0"/>
              </a:spcAft>
              <a:defRPr/>
            </a:pPr>
            <a:r>
              <a:rPr lang="fr-FR" altLang="fr-FR" dirty="0">
                <a:solidFill>
                  <a:srgbClr val="FF0000"/>
                </a:solidFill>
                <a:latin typeface="+mn-lt"/>
              </a:rPr>
              <a:t>16 rue de la Fontaine du But</a:t>
            </a:r>
          </a:p>
          <a:p>
            <a:pPr eaLnBrk="1" fontAlgn="auto" hangingPunct="1">
              <a:spcBef>
                <a:spcPts val="0"/>
              </a:spcBef>
              <a:spcAft>
                <a:spcPts val="0"/>
              </a:spcAft>
              <a:defRPr/>
            </a:pPr>
            <a:r>
              <a:rPr lang="fr-FR" altLang="fr-FR" dirty="0">
                <a:solidFill>
                  <a:srgbClr val="FF0000"/>
                </a:solidFill>
                <a:latin typeface="+mn-lt"/>
              </a:rPr>
              <a:t>75018 PARIS, France. </a:t>
            </a:r>
          </a:p>
          <a:p>
            <a:pPr eaLnBrk="1" fontAlgn="auto" hangingPunct="1">
              <a:spcBef>
                <a:spcPts val="0"/>
              </a:spcBef>
              <a:spcAft>
                <a:spcPts val="0"/>
              </a:spcAft>
              <a:defRPr/>
            </a:pPr>
            <a:r>
              <a:rPr lang="fr-FR" altLang="fr-FR" dirty="0">
                <a:solidFill>
                  <a:srgbClr val="FF0000"/>
                </a:solidFill>
                <a:latin typeface="+mn-lt"/>
              </a:rPr>
              <a:t>Tél.: 01.42.62.49.65 / GSM: 06.16.55.09.84</a:t>
            </a:r>
          </a:p>
          <a:p>
            <a:pPr eaLnBrk="1" fontAlgn="auto" hangingPunct="1">
              <a:spcBef>
                <a:spcPts val="0"/>
              </a:spcBef>
              <a:spcAft>
                <a:spcPts val="0"/>
              </a:spcAft>
              <a:defRPr/>
            </a:pPr>
            <a:r>
              <a:rPr lang="fr-FR" altLang="fr-FR" dirty="0">
                <a:solidFill>
                  <a:srgbClr val="FF0000"/>
                </a:solidFill>
                <a:latin typeface="+mn-lt"/>
              </a:rPr>
              <a:t>E-mail: </a:t>
            </a:r>
            <a:r>
              <a:rPr lang="fr-FR" altLang="fr-FR" dirty="0">
                <a:solidFill>
                  <a:srgbClr val="FF0000"/>
                </a:solidFill>
                <a:latin typeface="+mn-lt"/>
                <a:hlinkClick r:id="rId3"/>
              </a:rPr>
              <a:t>benjamin.lisan@free.fr</a:t>
            </a:r>
            <a:endParaRPr lang="fr-FR" altLang="fr-FR" dirty="0">
              <a:solidFill>
                <a:srgbClr val="FF0000"/>
              </a:solidFill>
              <a:latin typeface="+mn-lt"/>
            </a:endParaRPr>
          </a:p>
          <a:p>
            <a:pPr eaLnBrk="1" fontAlgn="auto" hangingPunct="1">
              <a:spcBef>
                <a:spcPts val="0"/>
              </a:spcBef>
              <a:spcAft>
                <a:spcPts val="0"/>
              </a:spcAft>
              <a:defRPr/>
            </a:pPr>
            <a:endParaRPr lang="fr-FR" altLang="fr-FR" dirty="0">
              <a:solidFill>
                <a:srgbClr val="FF0000"/>
              </a:solidFill>
              <a:latin typeface="+mn-lt"/>
            </a:endParaRPr>
          </a:p>
          <a:p>
            <a:pPr eaLnBrk="1" fontAlgn="auto" hangingPunct="1">
              <a:spcBef>
                <a:spcPts val="0"/>
              </a:spcBef>
              <a:spcAft>
                <a:spcPts val="0"/>
              </a:spcAft>
              <a:defRPr/>
            </a:pPr>
            <a:r>
              <a:rPr lang="fr-FR" altLang="fr-FR" b="1" u="sng" dirty="0">
                <a:solidFill>
                  <a:srgbClr val="008000"/>
                </a:solidFill>
                <a:latin typeface="+mn-lt"/>
              </a:rPr>
              <a:t>Sites Internet </a:t>
            </a:r>
            <a:r>
              <a:rPr lang="fr-FR" altLang="fr-FR" b="1" dirty="0">
                <a:solidFill>
                  <a:srgbClr val="008000"/>
                </a:solidFill>
                <a:latin typeface="+mn-lt"/>
              </a:rPr>
              <a:t>: </a:t>
            </a:r>
          </a:p>
          <a:p>
            <a:pPr marL="285750" indent="-285750" fontAlgn="auto">
              <a:spcBef>
                <a:spcPts val="0"/>
              </a:spcBef>
              <a:spcAft>
                <a:spcPts val="0"/>
              </a:spcAft>
              <a:buFont typeface="Arial" panose="020B0604020202020204" pitchFamily="34" charset="0"/>
              <a:buChar char="•"/>
              <a:defRPr/>
            </a:pPr>
            <a:r>
              <a:rPr lang="fr-FR" dirty="0">
                <a:solidFill>
                  <a:srgbClr val="FF0000"/>
                </a:solidFill>
                <a:latin typeface="+mn-lt"/>
              </a:rPr>
              <a:t>Site d’aide aux projets de reforestation : </a:t>
            </a:r>
            <a:r>
              <a:rPr lang="fr-FR" u="sng" dirty="0">
                <a:solidFill>
                  <a:srgbClr val="FF0000"/>
                </a:solidFill>
                <a:latin typeface="+mn-lt"/>
                <a:hlinkClick r:id="rId4"/>
              </a:rPr>
              <a:t>http://benjamin.lisan.free.fr/projetsreforestation/menuReforestation.htm</a:t>
            </a:r>
            <a:r>
              <a:rPr lang="fr-FR" dirty="0">
                <a:solidFill>
                  <a:srgbClr val="FF0000"/>
                </a:solidFill>
                <a:latin typeface="+mn-lt"/>
              </a:rPr>
              <a:t> </a:t>
            </a:r>
          </a:p>
          <a:p>
            <a:pPr marL="285750" indent="-285750" fontAlgn="auto">
              <a:spcBef>
                <a:spcPts val="0"/>
              </a:spcBef>
              <a:spcAft>
                <a:spcPts val="0"/>
              </a:spcAft>
              <a:buFont typeface="Arial" panose="020B0604020202020204" pitchFamily="34" charset="0"/>
              <a:buChar char="•"/>
              <a:defRPr/>
            </a:pPr>
            <a:r>
              <a:rPr lang="fr-FR" dirty="0">
                <a:solidFill>
                  <a:srgbClr val="FF0000"/>
                </a:solidFill>
                <a:latin typeface="+mn-lt"/>
              </a:rPr>
              <a:t>Site d’aide aux projets de développement durable : </a:t>
            </a:r>
            <a:r>
              <a:rPr lang="fr-FR" u="sng" dirty="0">
                <a:solidFill>
                  <a:srgbClr val="FF0000"/>
                </a:solidFill>
                <a:latin typeface="+mn-lt"/>
                <a:hlinkClick r:id="rId5"/>
              </a:rPr>
              <a:t>http://benjamin.lisan.free.fr/developpementdurable/menuDevDurable.htm</a:t>
            </a:r>
            <a:r>
              <a:rPr lang="fr-FR" dirty="0">
                <a:solidFill>
                  <a:srgbClr val="FF0000"/>
                </a:solidFill>
                <a:latin typeface="+mn-lt"/>
              </a:rPr>
              <a:t> </a:t>
            </a:r>
          </a:p>
          <a:p>
            <a:pPr marL="285750" indent="-285750" fontAlgn="auto">
              <a:spcBef>
                <a:spcPts val="0"/>
              </a:spcBef>
              <a:spcAft>
                <a:spcPts val="0"/>
              </a:spcAft>
              <a:buFont typeface="Arial" panose="020B0604020202020204" pitchFamily="34" charset="0"/>
              <a:buChar char="•"/>
              <a:defRPr/>
            </a:pPr>
            <a:r>
              <a:rPr lang="fr-FR" dirty="0">
                <a:solidFill>
                  <a:srgbClr val="FF0000"/>
                </a:solidFill>
                <a:latin typeface="+mn-lt"/>
              </a:rPr>
              <a:t>Site de téléchargement de documents agroécologiques et de sensibilisation environnementale: </a:t>
            </a:r>
            <a:r>
              <a:rPr lang="fr-FR" u="sng" dirty="0">
                <a:solidFill>
                  <a:srgbClr val="FF0000"/>
                </a:solidFill>
                <a:latin typeface="+mn-lt"/>
                <a:hlinkClick r:id="rId6"/>
              </a:rPr>
              <a:t>http://doc-developpement-durable.org/</a:t>
            </a:r>
            <a:endParaRPr lang="fr-FR" dirty="0">
              <a:solidFill>
                <a:srgbClr val="FF0000"/>
              </a:solidFill>
              <a:latin typeface="+mn-lt"/>
            </a:endParaRPr>
          </a:p>
          <a:p>
            <a:pPr marL="285750" indent="-285750" fontAlgn="auto">
              <a:spcBef>
                <a:spcPts val="0"/>
              </a:spcBef>
              <a:spcAft>
                <a:spcPts val="0"/>
              </a:spcAft>
              <a:buFont typeface="Arial" panose="020B0604020202020204" pitchFamily="34" charset="0"/>
              <a:buChar char="•"/>
              <a:defRPr/>
            </a:pPr>
            <a:r>
              <a:rPr lang="fr-FR" dirty="0">
                <a:solidFill>
                  <a:srgbClr val="FF0000"/>
                </a:solidFill>
                <a:latin typeface="+mn-lt"/>
              </a:rPr>
              <a:t>Base de données documentaire (de téléchargement) de documents agroécologiques et de sensibilisation environnementale : </a:t>
            </a:r>
            <a:r>
              <a:rPr lang="fr-FR" u="sng" dirty="0">
                <a:solidFill>
                  <a:srgbClr val="FF0000"/>
                </a:solidFill>
                <a:latin typeface="+mn-lt"/>
                <a:hlinkClick r:id="rId7"/>
              </a:rPr>
              <a:t>http://doc-developpement-durable.org/file/</a:t>
            </a:r>
            <a:endParaRPr lang="fr-FR" dirty="0">
              <a:solidFill>
                <a:srgbClr val="FF0000"/>
              </a:solidFill>
              <a:latin typeface="+mn-lt"/>
            </a:endParaRPr>
          </a:p>
        </p:txBody>
      </p:sp>
      <p:pic>
        <p:nvPicPr>
          <p:cNvPr id="107529" name="Picture 5" descr="C:\Documents and Settings\LISAN\Copie de mes documents\CV_plus_recherche_emploi\photos\PhotoLisan2.jpg">
            <a:extLst>
              <a:ext uri="{FF2B5EF4-FFF2-40B4-BE49-F238E27FC236}">
                <a16:creationId xmlns:a16="http://schemas.microsoft.com/office/drawing/2014/main" id="{8A83B925-67F6-440A-98D5-73A91FC13C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2432050"/>
            <a:ext cx="12192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ZoneTexte 10">
            <a:extLst>
              <a:ext uri="{FF2B5EF4-FFF2-40B4-BE49-F238E27FC236}">
                <a16:creationId xmlns:a16="http://schemas.microsoft.com/office/drawing/2014/main" id="{867393F1-AB9B-4C8C-A2A1-C7D3A1E7E727}"/>
              </a:ext>
            </a:extLst>
          </p:cNvPr>
          <p:cNvSpPr txBox="1">
            <a:spLocks noChangeArrowheads="1"/>
          </p:cNvSpPr>
          <p:nvPr/>
        </p:nvSpPr>
        <p:spPr bwMode="auto">
          <a:xfrm>
            <a:off x="33338" y="989013"/>
            <a:ext cx="883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b="1" u="sng" dirty="0">
                <a:solidFill>
                  <a:srgbClr val="008000"/>
                </a:solidFill>
                <a:cs typeface="Times New Roman" panose="02020603050405020304" pitchFamily="18" charset="0"/>
              </a:rPr>
              <a:t>Base de données en ligne regroupant toute la documentation utilisée pour ce document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oneTexte 7">
            <a:extLst>
              <a:ext uri="{FF2B5EF4-FFF2-40B4-BE49-F238E27FC236}">
                <a16:creationId xmlns:a16="http://schemas.microsoft.com/office/drawing/2014/main" id="{E2F24912-8FC9-4279-815A-0A862EE27BD3}"/>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33D45EB0-E5BB-4793-958A-2621B54E6F9F}" type="slidenum">
              <a:rPr lang="fr-FR"/>
              <a:pPr>
                <a:defRPr/>
              </a:pPr>
              <a:t>12</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556761" y="6540500"/>
            <a:ext cx="3695700" cy="317500"/>
          </a:xfrm>
        </p:spPr>
        <p:txBody>
          <a:bodyPr/>
          <a:lstStyle/>
          <a:p>
            <a:pPr>
              <a:defRPr/>
            </a:pPr>
            <a:r>
              <a:rPr lang="fr-FR" dirty="0"/>
              <a:t>Haies défensives de climat tempéré et tropical - B. Lisan</a:t>
            </a:r>
          </a:p>
        </p:txBody>
      </p:sp>
      <p:sp>
        <p:nvSpPr>
          <p:cNvPr id="14341" name="ZoneTexte 10">
            <a:extLst>
              <a:ext uri="{FF2B5EF4-FFF2-40B4-BE49-F238E27FC236}">
                <a16:creationId xmlns:a16="http://schemas.microsoft.com/office/drawing/2014/main" id="{BDFA623C-41FD-46E0-BF46-A072F87508E8}"/>
              </a:ext>
            </a:extLst>
          </p:cNvPr>
          <p:cNvSpPr txBox="1">
            <a:spLocks noChangeArrowheads="1"/>
          </p:cNvSpPr>
          <p:nvPr/>
        </p:nvSpPr>
        <p:spPr bwMode="auto">
          <a:xfrm>
            <a:off x="139700" y="733425"/>
            <a:ext cx="6132513"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Calibri Light" panose="020F0302020204030204" pitchFamily="34" charset="0"/>
              <a:buAutoNum type="arabicPeriod"/>
            </a:pPr>
            <a:r>
              <a:rPr lang="fr-FR" altLang="fr-FR" sz="1600" dirty="0"/>
              <a:t>Ajonc d’Europe (</a:t>
            </a:r>
            <a:r>
              <a:rPr lang="fr-FR" altLang="fr-FR" sz="1600" i="1" dirty="0" err="1"/>
              <a:t>Ulex</a:t>
            </a:r>
            <a:r>
              <a:rPr lang="fr-FR" altLang="fr-FR" sz="1600" i="1" dirty="0"/>
              <a:t> europaeus</a:t>
            </a:r>
            <a:r>
              <a:rPr lang="fr-FR" altLang="fr-FR" sz="1600" dirty="0"/>
              <a:t>), </a:t>
            </a:r>
          </a:p>
          <a:p>
            <a:pPr eaLnBrk="1" hangingPunct="1">
              <a:buFont typeface="Calibri Light" panose="020F0302020204030204" pitchFamily="34" charset="0"/>
              <a:buAutoNum type="arabicPeriod"/>
            </a:pPr>
            <a:r>
              <a:rPr lang="fr-FR" altLang="fr-FR" sz="1600" dirty="0"/>
              <a:t>Argousier, Hippophaé ou saule épineux (</a:t>
            </a:r>
            <a:r>
              <a:rPr lang="fr-FR" altLang="fr-FR" sz="1600" i="1" dirty="0" err="1"/>
              <a:t>Hippophae</a:t>
            </a:r>
            <a:r>
              <a:rPr lang="fr-FR" altLang="fr-FR" sz="1600" i="1" dirty="0"/>
              <a:t> </a:t>
            </a:r>
            <a:r>
              <a:rPr lang="fr-FR" altLang="fr-FR" sz="1600" i="1" dirty="0" err="1"/>
              <a:t>rhamnoides</a:t>
            </a:r>
            <a:r>
              <a:rPr lang="fr-FR" altLang="fr-FR" sz="1600" dirty="0"/>
              <a:t>), </a:t>
            </a:r>
          </a:p>
          <a:p>
            <a:pPr eaLnBrk="1" hangingPunct="1">
              <a:buFont typeface="Calibri Light" panose="020F0302020204030204" pitchFamily="34" charset="0"/>
              <a:buAutoNum type="arabicPeriod"/>
            </a:pPr>
            <a:r>
              <a:rPr lang="fr-FR" altLang="fr-FR" sz="1600" dirty="0"/>
              <a:t>Berbéris à feuilles étroites ou épine-vinette à feuilles étroites (</a:t>
            </a:r>
            <a:r>
              <a:rPr lang="fr-FR" altLang="fr-FR" sz="1600" i="1" dirty="0" err="1"/>
              <a:t>Berberis</a:t>
            </a:r>
            <a:r>
              <a:rPr lang="fr-FR" altLang="fr-FR" sz="1600" i="1" dirty="0"/>
              <a:t> x </a:t>
            </a:r>
            <a:r>
              <a:rPr lang="fr-FR" altLang="fr-FR" sz="1600" i="1" dirty="0" err="1"/>
              <a:t>stenophylla</a:t>
            </a:r>
            <a:r>
              <a:rPr lang="fr-FR" altLang="fr-FR" sz="1600" dirty="0"/>
              <a:t>), </a:t>
            </a:r>
          </a:p>
          <a:p>
            <a:pPr eaLnBrk="1" hangingPunct="1">
              <a:buFont typeface="Calibri Light" panose="020F0302020204030204" pitchFamily="34" charset="0"/>
              <a:buAutoNum type="arabicPeriod"/>
            </a:pPr>
            <a:r>
              <a:rPr lang="fr-FR" altLang="fr-FR" sz="1600" dirty="0"/>
              <a:t>Epine-vinette ou Berbéris de Juliana (</a:t>
            </a:r>
            <a:r>
              <a:rPr lang="fr-FR" altLang="fr-FR" sz="1600" i="1" dirty="0" err="1"/>
              <a:t>Berberis</a:t>
            </a:r>
            <a:r>
              <a:rPr lang="fr-FR" altLang="fr-FR" sz="1600" i="1" dirty="0"/>
              <a:t> </a:t>
            </a:r>
            <a:r>
              <a:rPr lang="fr-FR" altLang="fr-FR" sz="1600" i="1" dirty="0" err="1"/>
              <a:t>julianae</a:t>
            </a:r>
            <a:r>
              <a:rPr lang="fr-FR" altLang="fr-FR" sz="1600" dirty="0"/>
              <a:t>), </a:t>
            </a:r>
          </a:p>
          <a:p>
            <a:pPr eaLnBrk="1" hangingPunct="1">
              <a:buFont typeface="Calibri Light" panose="020F0302020204030204" pitchFamily="34" charset="0"/>
              <a:buAutoNum type="arabicPeriod"/>
            </a:pPr>
            <a:r>
              <a:rPr lang="fr-FR" altLang="fr-FR" sz="1600" dirty="0"/>
              <a:t>Epine vinette de </a:t>
            </a:r>
            <a:r>
              <a:rPr lang="fr-FR" altLang="fr-FR" sz="1600" dirty="0" err="1"/>
              <a:t>Thunberg</a:t>
            </a:r>
            <a:r>
              <a:rPr lang="fr-FR" altLang="fr-FR" sz="1600" dirty="0"/>
              <a:t> - Vert (</a:t>
            </a:r>
            <a:r>
              <a:rPr lang="fr-FR" altLang="fr-FR" sz="1600" i="1" dirty="0" err="1"/>
              <a:t>Berberis</a:t>
            </a:r>
            <a:r>
              <a:rPr lang="fr-FR" altLang="fr-FR" sz="1600" i="1" dirty="0"/>
              <a:t> </a:t>
            </a:r>
            <a:r>
              <a:rPr lang="fr-FR" altLang="fr-FR" sz="1600" i="1" dirty="0" err="1"/>
              <a:t>thumbergii</a:t>
            </a:r>
            <a:r>
              <a:rPr lang="fr-FR" altLang="fr-FR" sz="1600" dirty="0"/>
              <a:t>), </a:t>
            </a:r>
          </a:p>
          <a:p>
            <a:pPr eaLnBrk="1" hangingPunct="1">
              <a:buFont typeface="Calibri Light" panose="020F0302020204030204" pitchFamily="34" charset="0"/>
              <a:buAutoNum type="arabicPeriod"/>
            </a:pPr>
            <a:r>
              <a:rPr lang="fr-FR" altLang="fr-FR" sz="1600" dirty="0"/>
              <a:t>Épine-vinette de </a:t>
            </a:r>
            <a:r>
              <a:rPr lang="fr-FR" altLang="fr-FR" sz="1600" dirty="0" err="1"/>
              <a:t>Thunberg</a:t>
            </a:r>
            <a:r>
              <a:rPr lang="fr-FR" altLang="fr-FR" sz="1600" dirty="0"/>
              <a:t> (</a:t>
            </a:r>
            <a:r>
              <a:rPr lang="fr-FR" altLang="fr-FR" sz="1600" i="1" dirty="0" err="1"/>
              <a:t>Berberis</a:t>
            </a:r>
            <a:r>
              <a:rPr lang="fr-FR" altLang="fr-FR" sz="1600" i="1" dirty="0"/>
              <a:t> </a:t>
            </a:r>
            <a:r>
              <a:rPr lang="fr-FR" altLang="fr-FR" sz="1600" i="1" dirty="0" err="1"/>
              <a:t>thunbergii</a:t>
            </a:r>
            <a:r>
              <a:rPr lang="fr-FR" altLang="fr-FR" sz="1600" i="1" dirty="0"/>
              <a:t> ‘</a:t>
            </a:r>
            <a:r>
              <a:rPr lang="fr-FR" altLang="fr-FR" sz="1600" i="1" dirty="0" err="1"/>
              <a:t>atropurpurea</a:t>
            </a:r>
            <a:r>
              <a:rPr lang="fr-FR" altLang="fr-FR" sz="1600" i="1" dirty="0"/>
              <a:t>'</a:t>
            </a:r>
            <a:r>
              <a:rPr lang="fr-FR" altLang="fr-FR" sz="1600" dirty="0"/>
              <a:t>), </a:t>
            </a:r>
          </a:p>
          <a:p>
            <a:pPr eaLnBrk="1" hangingPunct="1">
              <a:buFont typeface="Calibri Light" panose="020F0302020204030204" pitchFamily="34" charset="0"/>
              <a:buAutoNum type="arabicPeriod"/>
            </a:pPr>
            <a:r>
              <a:rPr lang="fr-FR" altLang="fr-FR" sz="1600" dirty="0"/>
              <a:t>Épine-vinette de </a:t>
            </a:r>
            <a:r>
              <a:rPr lang="fr-FR" altLang="fr-FR" sz="1600" dirty="0" err="1"/>
              <a:t>Thunberg</a:t>
            </a:r>
            <a:r>
              <a:rPr lang="fr-FR" altLang="fr-FR" sz="1600" dirty="0"/>
              <a:t> (</a:t>
            </a:r>
            <a:r>
              <a:rPr lang="fr-FR" altLang="fr-FR" sz="1600" i="1" dirty="0" err="1"/>
              <a:t>Berberis</a:t>
            </a:r>
            <a:r>
              <a:rPr lang="fr-FR" altLang="fr-FR" sz="1600" i="1" dirty="0"/>
              <a:t> </a:t>
            </a:r>
            <a:r>
              <a:rPr lang="fr-FR" altLang="fr-FR" sz="1600" i="1" dirty="0" err="1"/>
              <a:t>thumbergii</a:t>
            </a:r>
            <a:r>
              <a:rPr lang="fr-FR" altLang="fr-FR" sz="1600" dirty="0"/>
              <a:t> </a:t>
            </a:r>
            <a:r>
              <a:rPr lang="fr-FR" altLang="fr-FR" sz="1600" i="1" dirty="0"/>
              <a:t>'Red Rocket</a:t>
            </a:r>
            <a:r>
              <a:rPr lang="fr-FR" altLang="fr-FR" sz="1600" dirty="0"/>
              <a:t>’), </a:t>
            </a:r>
          </a:p>
          <a:p>
            <a:pPr eaLnBrk="1" hangingPunct="1">
              <a:buFont typeface="Calibri Light" panose="020F0302020204030204" pitchFamily="34" charset="0"/>
              <a:buAutoNum type="arabicPeriod"/>
            </a:pPr>
            <a:r>
              <a:rPr lang="fr-FR" altLang="fr-FR" sz="1600" dirty="0"/>
              <a:t>Chalef (</a:t>
            </a:r>
            <a:r>
              <a:rPr lang="fr-FR" altLang="fr-FR" sz="1600" i="1" dirty="0" err="1"/>
              <a:t>Elaeagnus</a:t>
            </a:r>
            <a:r>
              <a:rPr lang="fr-FR" altLang="fr-FR" sz="1600" i="1" dirty="0"/>
              <a:t> </a:t>
            </a:r>
            <a:r>
              <a:rPr lang="fr-FR" altLang="fr-FR" sz="1600" i="1" dirty="0" err="1"/>
              <a:t>ebbingei</a:t>
            </a:r>
            <a:r>
              <a:rPr lang="fr-FR" altLang="fr-FR" sz="1600" dirty="0"/>
              <a:t>), </a:t>
            </a:r>
          </a:p>
          <a:p>
            <a:pPr eaLnBrk="1" hangingPunct="1">
              <a:buFont typeface="Calibri Light" panose="020F0302020204030204" pitchFamily="34" charset="0"/>
              <a:buAutoNum type="arabicPeriod"/>
            </a:pPr>
            <a:r>
              <a:rPr lang="fr-FR" altLang="fr-FR" sz="1600" dirty="0">
                <a:hlinkClick r:id="rId2"/>
              </a:rPr>
              <a:t>Olivier de Bohême</a:t>
            </a:r>
            <a:r>
              <a:rPr lang="fr-FR" altLang="fr-FR" sz="1600" dirty="0"/>
              <a:t> (</a:t>
            </a:r>
            <a:r>
              <a:rPr lang="fr-FR" altLang="fr-FR" sz="1600" i="1" dirty="0" err="1"/>
              <a:t>Elaeagnus</a:t>
            </a:r>
            <a:r>
              <a:rPr lang="fr-FR" altLang="fr-FR" sz="1600" i="1" dirty="0"/>
              <a:t> </a:t>
            </a:r>
            <a:r>
              <a:rPr lang="fr-FR" altLang="fr-FR" sz="1600" i="1" dirty="0" err="1"/>
              <a:t>angustifolia</a:t>
            </a:r>
            <a:r>
              <a:rPr lang="fr-FR" altLang="fr-FR" sz="1600" dirty="0"/>
              <a:t>).</a:t>
            </a:r>
          </a:p>
          <a:p>
            <a:pPr eaLnBrk="1" hangingPunct="1">
              <a:buFont typeface="Calibri Light" panose="020F0302020204030204" pitchFamily="34" charset="0"/>
              <a:buAutoNum type="arabicPeriod"/>
            </a:pPr>
            <a:r>
              <a:rPr lang="fr-FR" altLang="fr-FR" sz="1600" dirty="0"/>
              <a:t>Chêne vert (</a:t>
            </a:r>
            <a:r>
              <a:rPr lang="fr-FR" altLang="fr-FR" sz="1600" i="1" dirty="0"/>
              <a:t>Quercus </a:t>
            </a:r>
            <a:r>
              <a:rPr lang="fr-FR" altLang="fr-FR" sz="1600" i="1" dirty="0" err="1"/>
              <a:t>ilex</a:t>
            </a:r>
            <a:r>
              <a:rPr lang="fr-FR" altLang="fr-FR" sz="1600" dirty="0"/>
              <a:t>), </a:t>
            </a:r>
          </a:p>
          <a:p>
            <a:pPr eaLnBrk="1" hangingPunct="1">
              <a:buFont typeface="Calibri Light" panose="020F0302020204030204" pitchFamily="34" charset="0"/>
              <a:buAutoNum type="arabicPeriod"/>
            </a:pPr>
            <a:r>
              <a:rPr lang="fr-FR" altLang="fr-FR" sz="1600" dirty="0"/>
              <a:t>Citronnier épineux ou Oranger trifolié (</a:t>
            </a:r>
            <a:r>
              <a:rPr lang="fr-FR" altLang="fr-FR" sz="1600" i="1" dirty="0" err="1"/>
              <a:t>Poncirus</a:t>
            </a:r>
            <a:r>
              <a:rPr lang="fr-FR" altLang="fr-FR" sz="1600" i="1" dirty="0"/>
              <a:t> </a:t>
            </a:r>
            <a:r>
              <a:rPr lang="fr-FR" altLang="fr-FR" sz="1600" i="1" dirty="0" err="1"/>
              <a:t>trifoliata</a:t>
            </a:r>
            <a:r>
              <a:rPr lang="fr-FR" altLang="fr-FR" sz="1600" dirty="0"/>
              <a:t>), </a:t>
            </a:r>
          </a:p>
          <a:p>
            <a:pPr eaLnBrk="1" hangingPunct="1">
              <a:buFont typeface="Calibri Light" panose="020F0302020204030204" pitchFamily="34" charset="0"/>
              <a:buAutoNum type="arabicPeriod"/>
            </a:pPr>
            <a:r>
              <a:rPr lang="fr-FR" altLang="fr-FR" sz="1600" dirty="0"/>
              <a:t>Cognassier du Japon à fleur (</a:t>
            </a:r>
            <a:r>
              <a:rPr lang="fr-FR" altLang="fr-FR" sz="1600" i="1" dirty="0" err="1"/>
              <a:t>Chaenomeles</a:t>
            </a:r>
            <a:r>
              <a:rPr lang="fr-FR" altLang="fr-FR" sz="1600" i="1" dirty="0"/>
              <a:t> x </a:t>
            </a:r>
            <a:r>
              <a:rPr lang="fr-FR" altLang="fr-FR" sz="1600" i="1" dirty="0" err="1"/>
              <a:t>superba</a:t>
            </a:r>
            <a:r>
              <a:rPr lang="fr-FR" altLang="fr-FR" sz="1600" dirty="0"/>
              <a:t>), </a:t>
            </a:r>
          </a:p>
          <a:p>
            <a:pPr eaLnBrk="1" hangingPunct="1">
              <a:buFont typeface="Calibri Light" panose="020F0302020204030204" pitchFamily="34" charset="0"/>
              <a:buAutoNum type="arabicPeriod"/>
            </a:pPr>
            <a:r>
              <a:rPr lang="fr-FR" altLang="fr-FR" sz="1600" dirty="0"/>
              <a:t>Cognassier du Japon à fleur (</a:t>
            </a:r>
            <a:r>
              <a:rPr lang="fr-FR" altLang="fr-FR" sz="1600" i="1" dirty="0" err="1"/>
              <a:t>Chaenomeles</a:t>
            </a:r>
            <a:r>
              <a:rPr lang="fr-FR" altLang="fr-FR" sz="1600" i="1" dirty="0"/>
              <a:t> x </a:t>
            </a:r>
            <a:r>
              <a:rPr lang="fr-FR" altLang="fr-FR" sz="1600" i="1" dirty="0" err="1"/>
              <a:t>superba</a:t>
            </a:r>
            <a:r>
              <a:rPr lang="fr-FR" altLang="fr-FR" sz="1600" i="1" dirty="0"/>
              <a:t> 'Crimson and Gold'</a:t>
            </a:r>
            <a:r>
              <a:rPr lang="fr-FR" altLang="fr-FR" sz="1600" dirty="0"/>
              <a:t>), </a:t>
            </a:r>
          </a:p>
          <a:p>
            <a:pPr eaLnBrk="1" hangingPunct="1">
              <a:buFont typeface="Calibri Light" panose="020F0302020204030204" pitchFamily="34" charset="0"/>
              <a:buAutoNum type="arabicPeriod"/>
            </a:pPr>
            <a:r>
              <a:rPr lang="fr-FR" altLang="fr-FR" sz="1600" dirty="0"/>
              <a:t>Cognassier du Japon (</a:t>
            </a:r>
            <a:r>
              <a:rPr lang="fr-FR" altLang="fr-FR" sz="1600" i="1" dirty="0" err="1"/>
              <a:t>Chaenomeles</a:t>
            </a:r>
            <a:r>
              <a:rPr lang="fr-FR" altLang="fr-FR" sz="1600" i="1" dirty="0"/>
              <a:t> </a:t>
            </a:r>
            <a:r>
              <a:rPr lang="fr-FR" altLang="fr-FR" sz="1600" i="1" dirty="0" err="1"/>
              <a:t>speciosa</a:t>
            </a:r>
            <a:r>
              <a:rPr lang="fr-FR" altLang="fr-FR" sz="1600" i="1" dirty="0"/>
              <a:t> '</a:t>
            </a:r>
            <a:r>
              <a:rPr lang="fr-FR" altLang="fr-FR" sz="1600" i="1" dirty="0" err="1"/>
              <a:t>Fire</a:t>
            </a:r>
            <a:r>
              <a:rPr lang="fr-FR" altLang="fr-FR" sz="1600" i="1" dirty="0"/>
              <a:t> Dance</a:t>
            </a:r>
            <a:r>
              <a:rPr lang="fr-FR" altLang="fr-FR" sz="1600" dirty="0"/>
              <a:t>’), </a:t>
            </a:r>
          </a:p>
          <a:p>
            <a:pPr eaLnBrk="1" hangingPunct="1">
              <a:buFont typeface="Calibri Light" panose="020F0302020204030204" pitchFamily="34" charset="0"/>
              <a:buAutoNum type="arabicPeriod"/>
            </a:pPr>
            <a:r>
              <a:rPr lang="fr-FR" altLang="fr-FR" sz="1600" dirty="0"/>
              <a:t>Eglantier (</a:t>
            </a:r>
            <a:r>
              <a:rPr lang="fr-FR" altLang="fr-FR" sz="1600" i="1" dirty="0"/>
              <a:t>Rosa </a:t>
            </a:r>
            <a:r>
              <a:rPr lang="fr-FR" altLang="fr-FR" sz="1600" i="1" dirty="0" err="1"/>
              <a:t>canina</a:t>
            </a:r>
            <a:r>
              <a:rPr lang="fr-FR" altLang="fr-FR" sz="1600" dirty="0"/>
              <a:t>), </a:t>
            </a:r>
          </a:p>
          <a:p>
            <a:pPr eaLnBrk="1" hangingPunct="1">
              <a:buFont typeface="Calibri Light" panose="020F0302020204030204" pitchFamily="34" charset="0"/>
              <a:buAutoNum type="arabicPeriod"/>
            </a:pPr>
            <a:r>
              <a:rPr lang="fr-FR" altLang="fr-FR" sz="1600" dirty="0"/>
              <a:t>Aubépine commune, épine à fleurs (</a:t>
            </a:r>
            <a:r>
              <a:rPr lang="fr-FR" altLang="fr-FR" sz="1600" i="1" dirty="0"/>
              <a:t>Crataegus </a:t>
            </a:r>
            <a:r>
              <a:rPr lang="fr-FR" altLang="fr-FR" sz="1600" i="1" dirty="0" err="1"/>
              <a:t>laevigata</a:t>
            </a:r>
            <a:r>
              <a:rPr lang="fr-FR" altLang="fr-FR" sz="1600" i="1" dirty="0"/>
              <a:t> ou Crataegus </a:t>
            </a:r>
            <a:r>
              <a:rPr lang="fr-FR" altLang="fr-FR" sz="1600" i="1" dirty="0" err="1"/>
              <a:t>monogyna</a:t>
            </a:r>
            <a:r>
              <a:rPr lang="fr-FR" altLang="fr-FR" sz="1600" i="1" dirty="0"/>
              <a:t> </a:t>
            </a:r>
            <a:r>
              <a:rPr lang="fr-FR" altLang="fr-FR" sz="1600" dirty="0"/>
              <a:t>'</a:t>
            </a:r>
            <a:r>
              <a:rPr lang="fr-FR" altLang="fr-FR" sz="1600" dirty="0" err="1"/>
              <a:t>Paul's</a:t>
            </a:r>
            <a:r>
              <a:rPr lang="fr-FR" altLang="fr-FR" sz="1600" dirty="0"/>
              <a:t> </a:t>
            </a:r>
            <a:r>
              <a:rPr lang="fr-FR" altLang="fr-FR" sz="1600" dirty="0" err="1"/>
              <a:t>Scarlet</a:t>
            </a:r>
            <a:r>
              <a:rPr lang="fr-FR" altLang="fr-FR" sz="1600" dirty="0"/>
              <a:t>’),</a:t>
            </a:r>
          </a:p>
          <a:p>
            <a:pPr eaLnBrk="1" hangingPunct="1">
              <a:buFont typeface="Calibri Light" panose="020F0302020204030204" pitchFamily="34" charset="0"/>
              <a:buAutoNum type="arabicPeriod"/>
            </a:pPr>
            <a:r>
              <a:rPr lang="fr-FR" altLang="fr-FR" sz="1600" dirty="0"/>
              <a:t>Rosier rugueux (</a:t>
            </a:r>
            <a:r>
              <a:rPr lang="fr-FR" altLang="fr-FR" sz="1600" i="1" dirty="0"/>
              <a:t>Rosa </a:t>
            </a:r>
            <a:r>
              <a:rPr lang="fr-FR" altLang="fr-FR" sz="1600" i="1" dirty="0" err="1"/>
              <a:t>rugosa</a:t>
            </a:r>
            <a:r>
              <a:rPr lang="fr-FR" altLang="fr-FR" sz="1600" i="1" dirty="0"/>
              <a:t> '</a:t>
            </a:r>
            <a:r>
              <a:rPr lang="fr-FR" altLang="fr-FR" sz="1600" i="1" dirty="0" err="1"/>
              <a:t>Rubra</a:t>
            </a:r>
            <a:r>
              <a:rPr lang="fr-FR" altLang="fr-FR" sz="1600" dirty="0"/>
              <a:t>’).</a:t>
            </a:r>
          </a:p>
          <a:p>
            <a:pPr eaLnBrk="1" hangingPunct="1">
              <a:buFont typeface="Calibri Light" panose="020F0302020204030204" pitchFamily="34" charset="0"/>
              <a:buAutoNum type="arabicPeriod"/>
            </a:pPr>
            <a:r>
              <a:rPr lang="fr-FR" altLang="fr-FR" sz="1600" dirty="0"/>
              <a:t>Epine noire ou prunellier (</a:t>
            </a:r>
            <a:r>
              <a:rPr lang="fr-FR" altLang="fr-FR" sz="1600" i="1" dirty="0"/>
              <a:t>Prunus </a:t>
            </a:r>
            <a:r>
              <a:rPr lang="fr-FR" altLang="fr-FR" sz="1600" i="1" dirty="0" err="1"/>
              <a:t>spinosa</a:t>
            </a:r>
            <a:r>
              <a:rPr lang="fr-FR" altLang="fr-FR" sz="1600" dirty="0"/>
              <a:t>), </a:t>
            </a:r>
          </a:p>
          <a:p>
            <a:pPr eaLnBrk="1" hangingPunct="1">
              <a:buFont typeface="Calibri Light" panose="020F0302020204030204" pitchFamily="34" charset="0"/>
              <a:buAutoNum type="arabicPeriod"/>
            </a:pPr>
            <a:r>
              <a:rPr lang="fr-FR" altLang="fr-FR" sz="1600" dirty="0"/>
              <a:t>Févier d’Amérique ou Carouge à miel ou Épine du Christ (</a:t>
            </a:r>
            <a:r>
              <a:rPr lang="fr-FR" altLang="fr-FR" sz="1600" i="1" dirty="0" err="1"/>
              <a:t>Gleditsia</a:t>
            </a:r>
            <a:r>
              <a:rPr lang="fr-FR" altLang="fr-FR" sz="1600" i="1" dirty="0"/>
              <a:t> </a:t>
            </a:r>
            <a:r>
              <a:rPr lang="fr-FR" altLang="fr-FR" sz="1600" i="1" dirty="0" err="1"/>
              <a:t>triacanthos</a:t>
            </a:r>
            <a:r>
              <a:rPr lang="fr-FR" altLang="fr-FR" sz="1600" i="1" dirty="0"/>
              <a:t> </a:t>
            </a:r>
            <a:r>
              <a:rPr lang="fr-FR" altLang="fr-FR" sz="1600" i="1" dirty="0" err="1"/>
              <a:t>ferox</a:t>
            </a:r>
            <a:r>
              <a:rPr lang="fr-FR" altLang="fr-FR" sz="1600" dirty="0"/>
              <a:t>)</a:t>
            </a:r>
          </a:p>
          <a:p>
            <a:pPr eaLnBrk="1" hangingPunct="1">
              <a:buFont typeface="Calibri Light" panose="020F0302020204030204" pitchFamily="34" charset="0"/>
              <a:buAutoNum type="arabicPeriod"/>
            </a:pPr>
            <a:r>
              <a:rPr lang="fr-FR" altLang="fr-FR" sz="1600" dirty="0"/>
              <a:t>Genêt d'Espagne (</a:t>
            </a:r>
            <a:r>
              <a:rPr lang="fr-FR" altLang="fr-FR" sz="1600" i="1" dirty="0" err="1"/>
              <a:t>Genista</a:t>
            </a:r>
            <a:r>
              <a:rPr lang="fr-FR" altLang="fr-FR" sz="1600" i="1" dirty="0"/>
              <a:t> </a:t>
            </a:r>
            <a:r>
              <a:rPr lang="fr-FR" altLang="fr-FR" sz="1600" i="1" dirty="0" err="1"/>
              <a:t>hispanica</a:t>
            </a:r>
            <a:r>
              <a:rPr lang="fr-FR" altLang="fr-FR" sz="1600" dirty="0"/>
              <a:t>), </a:t>
            </a:r>
          </a:p>
        </p:txBody>
      </p:sp>
      <p:sp>
        <p:nvSpPr>
          <p:cNvPr id="14342" name="ZoneTexte 11">
            <a:extLst>
              <a:ext uri="{FF2B5EF4-FFF2-40B4-BE49-F238E27FC236}">
                <a16:creationId xmlns:a16="http://schemas.microsoft.com/office/drawing/2014/main" id="{447B7A39-6268-4F59-BB98-381BA5475E4D}"/>
              </a:ext>
            </a:extLst>
          </p:cNvPr>
          <p:cNvSpPr txBox="1">
            <a:spLocks noChangeArrowheads="1"/>
          </p:cNvSpPr>
          <p:nvPr/>
        </p:nvSpPr>
        <p:spPr bwMode="auto">
          <a:xfrm>
            <a:off x="6391620" y="395823"/>
            <a:ext cx="5457825"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Calibri Light" panose="020F0302020204030204" pitchFamily="34" charset="0"/>
              <a:buAutoNum type="arabicPeriod"/>
            </a:pPr>
            <a:r>
              <a:rPr lang="fr-FR" altLang="fr-FR" sz="1600" dirty="0"/>
              <a:t>Genévrier commun ou Genièvre (</a:t>
            </a:r>
            <a:r>
              <a:rPr lang="fr-FR" altLang="fr-FR" sz="1600" i="1" dirty="0" err="1"/>
              <a:t>Juniperus</a:t>
            </a:r>
            <a:r>
              <a:rPr lang="fr-FR" altLang="fr-FR" sz="1600" i="1" dirty="0"/>
              <a:t> </a:t>
            </a:r>
            <a:r>
              <a:rPr lang="fr-FR" altLang="fr-FR" sz="1600" i="1" dirty="0" err="1"/>
              <a:t>communis</a:t>
            </a:r>
            <a:r>
              <a:rPr lang="fr-FR" altLang="fr-FR" sz="1600" dirty="0"/>
              <a:t>)</a:t>
            </a:r>
          </a:p>
          <a:p>
            <a:pPr eaLnBrk="1" hangingPunct="1">
              <a:buFont typeface="Calibri Light" panose="020F0302020204030204" pitchFamily="34" charset="0"/>
              <a:buAutoNum type="arabicPeriod"/>
            </a:pPr>
            <a:r>
              <a:rPr lang="fr-FR" altLang="fr-FR" sz="1600" dirty="0"/>
              <a:t>Cade ou genévrier cade, genévrier oxycèdre (</a:t>
            </a:r>
            <a:r>
              <a:rPr lang="fr-FR" altLang="fr-FR" sz="1600" i="1" dirty="0" err="1"/>
              <a:t>Juniperus</a:t>
            </a:r>
            <a:r>
              <a:rPr lang="fr-FR" altLang="fr-FR" sz="1600" i="1" dirty="0"/>
              <a:t> </a:t>
            </a:r>
            <a:r>
              <a:rPr lang="fr-FR" altLang="fr-FR" sz="1600" i="1" dirty="0" err="1"/>
              <a:t>oxycedrus</a:t>
            </a:r>
            <a:r>
              <a:rPr lang="fr-FR" altLang="fr-FR" sz="1600" dirty="0"/>
              <a:t>)</a:t>
            </a:r>
          </a:p>
          <a:p>
            <a:pPr eaLnBrk="1" hangingPunct="1">
              <a:buFont typeface="Calibri Light" panose="020F0302020204030204" pitchFamily="34" charset="0"/>
              <a:buAutoNum type="arabicPeriod"/>
            </a:pPr>
            <a:r>
              <a:rPr lang="fr-FR" altLang="fr-FR" sz="1600" dirty="0"/>
              <a:t>Houx (</a:t>
            </a:r>
            <a:r>
              <a:rPr lang="fr-FR" altLang="fr-FR" sz="1600" i="1" dirty="0" err="1"/>
              <a:t>Ilex</a:t>
            </a:r>
            <a:r>
              <a:rPr lang="fr-FR" altLang="fr-FR" sz="1600" i="1" dirty="0"/>
              <a:t> </a:t>
            </a:r>
            <a:r>
              <a:rPr lang="fr-FR" altLang="fr-FR" sz="1600" i="1" dirty="0" err="1"/>
              <a:t>aquifolium</a:t>
            </a:r>
            <a:r>
              <a:rPr lang="fr-FR" altLang="fr-FR" sz="1600" dirty="0"/>
              <a:t>)</a:t>
            </a:r>
          </a:p>
          <a:p>
            <a:pPr eaLnBrk="1" hangingPunct="1">
              <a:buFont typeface="Calibri Light" panose="020F0302020204030204" pitchFamily="34" charset="0"/>
              <a:buAutoNum type="arabicPeriod" startAt="20"/>
            </a:pPr>
            <a:r>
              <a:rPr lang="fr-FR" altLang="fr-FR" sz="1600" dirty="0"/>
              <a:t>Houx (</a:t>
            </a:r>
            <a:r>
              <a:rPr lang="fr-FR" altLang="fr-FR" sz="1600" i="1" dirty="0" err="1"/>
              <a:t>Ilex</a:t>
            </a:r>
            <a:r>
              <a:rPr lang="fr-FR" altLang="fr-FR" sz="1600" i="1" dirty="0"/>
              <a:t> </a:t>
            </a:r>
            <a:r>
              <a:rPr lang="fr-FR" altLang="fr-FR" sz="1600" i="1" dirty="0" err="1"/>
              <a:t>aquifolium</a:t>
            </a:r>
            <a:r>
              <a:rPr lang="fr-FR" altLang="fr-FR" sz="1600" i="1" dirty="0"/>
              <a:t> 'Alaska</a:t>
            </a:r>
            <a:r>
              <a:rPr lang="fr-FR" altLang="fr-FR" sz="1600" dirty="0"/>
              <a:t>'), </a:t>
            </a:r>
          </a:p>
          <a:p>
            <a:pPr eaLnBrk="1" hangingPunct="1">
              <a:buFont typeface="Calibri Light" panose="020F0302020204030204" pitchFamily="34" charset="0"/>
              <a:buAutoNum type="arabicPeriod" startAt="20"/>
            </a:pPr>
            <a:r>
              <a:rPr lang="fr-FR" altLang="fr-FR" sz="1600" dirty="0"/>
              <a:t>Houx féroce panaché (</a:t>
            </a:r>
            <a:r>
              <a:rPr lang="fr-FR" altLang="fr-FR" sz="1600" i="1" dirty="0" err="1"/>
              <a:t>Ilex</a:t>
            </a:r>
            <a:r>
              <a:rPr lang="fr-FR" altLang="fr-FR" sz="1600" i="1" dirty="0"/>
              <a:t> </a:t>
            </a:r>
            <a:r>
              <a:rPr lang="fr-FR" altLang="fr-FR" sz="1600" i="1" dirty="0" err="1"/>
              <a:t>Aquifolium</a:t>
            </a:r>
            <a:r>
              <a:rPr lang="fr-FR" altLang="fr-FR" sz="1600" i="1" dirty="0"/>
              <a:t> </a:t>
            </a:r>
            <a:r>
              <a:rPr lang="fr-FR" altLang="fr-FR" sz="1600" i="1" dirty="0" err="1"/>
              <a:t>Ferox</a:t>
            </a:r>
            <a:r>
              <a:rPr lang="fr-FR" altLang="fr-FR" sz="1600" i="1" dirty="0"/>
              <a:t> '</a:t>
            </a:r>
            <a:r>
              <a:rPr lang="fr-FR" altLang="fr-FR" sz="1600" i="1" dirty="0" err="1"/>
              <a:t>Argentea</a:t>
            </a:r>
            <a:r>
              <a:rPr lang="fr-FR" altLang="fr-FR" sz="1600" dirty="0"/>
              <a:t>')</a:t>
            </a:r>
          </a:p>
          <a:p>
            <a:pPr eaLnBrk="1" hangingPunct="1">
              <a:buFont typeface="Calibri Light" panose="020F0302020204030204" pitchFamily="34" charset="0"/>
              <a:buAutoNum type="arabicPeriod" startAt="20"/>
            </a:pPr>
            <a:r>
              <a:rPr lang="fr-FR" altLang="fr-FR" sz="1600" dirty="0"/>
              <a:t>Mahonia commun, Mahonia faux houx ou </a:t>
            </a:r>
            <a:r>
              <a:rPr lang="fr-FR" altLang="fr-FR" sz="1600" dirty="0" err="1"/>
              <a:t>Mahonie</a:t>
            </a:r>
            <a:r>
              <a:rPr lang="fr-FR" altLang="fr-FR" sz="1600" dirty="0"/>
              <a:t> à feuilles de houx (</a:t>
            </a:r>
            <a:r>
              <a:rPr lang="fr-FR" altLang="fr-FR" sz="1600" i="1" dirty="0"/>
              <a:t>Mahonia </a:t>
            </a:r>
            <a:r>
              <a:rPr lang="fr-FR" altLang="fr-FR" sz="1600" i="1" dirty="0" err="1"/>
              <a:t>aquifolium</a:t>
            </a:r>
            <a:r>
              <a:rPr lang="fr-FR" altLang="fr-FR" sz="1600" dirty="0"/>
              <a:t>)</a:t>
            </a:r>
          </a:p>
          <a:p>
            <a:pPr eaLnBrk="1" hangingPunct="1">
              <a:buFont typeface="Calibri Light" panose="020F0302020204030204" pitchFamily="34" charset="0"/>
              <a:buAutoNum type="arabicPeriod" startAt="20"/>
            </a:pPr>
            <a:r>
              <a:rPr lang="en-GB" altLang="fr-FR" sz="1600" dirty="0"/>
              <a:t>Mahonia (</a:t>
            </a:r>
            <a:r>
              <a:rPr lang="en-GB" altLang="fr-FR" sz="1600" i="1" dirty="0"/>
              <a:t>Mahonia x media 'Charity</a:t>
            </a:r>
            <a:r>
              <a:rPr lang="en-GB" altLang="fr-FR" sz="1600" dirty="0"/>
              <a:t>’), </a:t>
            </a:r>
            <a:endParaRPr lang="fr-FR" altLang="fr-FR" sz="1600" dirty="0"/>
          </a:p>
          <a:p>
            <a:pPr eaLnBrk="1" hangingPunct="1">
              <a:buFont typeface="Calibri Light" panose="020F0302020204030204" pitchFamily="34" charset="0"/>
              <a:buAutoNum type="arabicPeriod" startAt="20"/>
            </a:pPr>
            <a:r>
              <a:rPr lang="en-GB" altLang="fr-FR" sz="1600" dirty="0"/>
              <a:t>Mahonia (</a:t>
            </a:r>
            <a:r>
              <a:rPr lang="en-GB" altLang="fr-FR" sz="1600" i="1" dirty="0"/>
              <a:t>Mahonia x media ‘winter sun</a:t>
            </a:r>
            <a:r>
              <a:rPr lang="en-GB" altLang="fr-FR" sz="1600" dirty="0"/>
              <a:t>’), </a:t>
            </a:r>
            <a:endParaRPr lang="fr-FR" altLang="fr-FR" sz="1600" dirty="0"/>
          </a:p>
          <a:p>
            <a:pPr eaLnBrk="1" hangingPunct="1">
              <a:buFont typeface="Calibri Light" panose="020F0302020204030204" pitchFamily="34" charset="0"/>
              <a:buAutoNum type="arabicPeriod" startAt="20"/>
            </a:pPr>
            <a:r>
              <a:rPr lang="fr-FR" altLang="fr-FR" sz="1600" dirty="0"/>
              <a:t>Poivre du Sichuan (</a:t>
            </a:r>
            <a:r>
              <a:rPr lang="fr-FR" altLang="fr-FR" sz="1600" i="1" dirty="0" err="1"/>
              <a:t>Zanthoxylum</a:t>
            </a:r>
            <a:r>
              <a:rPr lang="fr-FR" altLang="fr-FR" sz="1600" i="1" dirty="0"/>
              <a:t> </a:t>
            </a:r>
            <a:r>
              <a:rPr lang="fr-FR" altLang="fr-FR" sz="1600" i="1" dirty="0" err="1"/>
              <a:t>piperitum</a:t>
            </a:r>
            <a:r>
              <a:rPr lang="fr-FR" altLang="fr-FR" sz="1600" dirty="0"/>
              <a:t>)</a:t>
            </a:r>
          </a:p>
          <a:p>
            <a:pPr eaLnBrk="1" hangingPunct="1">
              <a:buFont typeface="Calibri Light" panose="020F0302020204030204" pitchFamily="34" charset="0"/>
              <a:buAutoNum type="arabicPeriod" startAt="20"/>
            </a:pPr>
            <a:r>
              <a:rPr lang="fr-FR" altLang="fr-FR" sz="1600" dirty="0" err="1"/>
              <a:t>Pyracantha</a:t>
            </a:r>
            <a:r>
              <a:rPr lang="fr-FR" altLang="fr-FR" sz="1600" dirty="0"/>
              <a:t> (</a:t>
            </a:r>
            <a:r>
              <a:rPr lang="fr-FR" altLang="fr-FR" sz="1600" i="1" dirty="0" err="1"/>
              <a:t>Pyracantha</a:t>
            </a:r>
            <a:r>
              <a:rPr lang="fr-FR" altLang="fr-FR" sz="1600" i="1" dirty="0"/>
              <a:t> </a:t>
            </a:r>
            <a:r>
              <a:rPr lang="fr-FR" altLang="fr-FR" sz="1600" i="1" dirty="0" err="1"/>
              <a:t>coccinea</a:t>
            </a:r>
            <a:r>
              <a:rPr lang="fr-FR" altLang="fr-FR" sz="1600" i="1" dirty="0"/>
              <a:t> </a:t>
            </a:r>
            <a:r>
              <a:rPr lang="fr-FR" altLang="fr-FR" sz="1600" i="1" dirty="0" err="1"/>
              <a:t>Saphyr</a:t>
            </a:r>
            <a:r>
              <a:rPr lang="fr-FR" altLang="fr-FR" sz="1600" i="1" dirty="0"/>
              <a:t> Jaune® '</a:t>
            </a:r>
            <a:r>
              <a:rPr lang="fr-FR" altLang="fr-FR" sz="1600" i="1" dirty="0" err="1"/>
              <a:t>Cadaume</a:t>
            </a:r>
            <a:r>
              <a:rPr lang="fr-FR" altLang="fr-FR" sz="1600" dirty="0"/>
              <a:t>’),</a:t>
            </a:r>
          </a:p>
          <a:p>
            <a:pPr eaLnBrk="1" hangingPunct="1">
              <a:buFont typeface="Calibri Light" panose="020F0302020204030204" pitchFamily="34" charset="0"/>
              <a:buAutoNum type="arabicPeriod" startAt="20"/>
            </a:pPr>
            <a:r>
              <a:rPr lang="fr-FR" altLang="fr-FR" sz="1600" dirty="0" err="1"/>
              <a:t>Pyracantha</a:t>
            </a:r>
            <a:r>
              <a:rPr lang="fr-FR" altLang="fr-FR" sz="1600" dirty="0"/>
              <a:t> ou buisson ardent (</a:t>
            </a:r>
            <a:r>
              <a:rPr lang="fr-FR" altLang="fr-FR" sz="1600" i="1" dirty="0" err="1"/>
              <a:t>Pyracantha</a:t>
            </a:r>
            <a:r>
              <a:rPr lang="fr-FR" altLang="fr-FR" sz="1600" i="1" dirty="0"/>
              <a:t> </a:t>
            </a:r>
            <a:r>
              <a:rPr lang="fr-FR" altLang="fr-FR" sz="1600" i="1" dirty="0" err="1"/>
              <a:t>coccinea</a:t>
            </a:r>
            <a:r>
              <a:rPr lang="fr-FR" altLang="fr-FR" sz="1600" i="1" dirty="0"/>
              <a:t> ‘mohave’</a:t>
            </a:r>
            <a:r>
              <a:rPr lang="fr-FR" altLang="fr-FR" sz="1600" dirty="0"/>
              <a:t>), </a:t>
            </a:r>
          </a:p>
          <a:p>
            <a:pPr eaLnBrk="1" hangingPunct="1">
              <a:buFont typeface="Calibri Light" panose="020F0302020204030204" pitchFamily="34" charset="0"/>
              <a:buAutoNum type="arabicPeriod" startAt="20"/>
            </a:pPr>
            <a:r>
              <a:rPr lang="fr-FR" altLang="fr-FR" sz="1600" dirty="0" err="1"/>
              <a:t>Pyracantha</a:t>
            </a:r>
            <a:r>
              <a:rPr lang="fr-FR" altLang="fr-FR" sz="1600" dirty="0"/>
              <a:t> ou buisson ardent orange </a:t>
            </a:r>
            <a:r>
              <a:rPr lang="fr-FR" altLang="fr-FR" sz="1600" dirty="0" err="1"/>
              <a:t>glow</a:t>
            </a:r>
            <a:r>
              <a:rPr lang="fr-FR" altLang="fr-FR" sz="1600" dirty="0"/>
              <a:t> (</a:t>
            </a:r>
            <a:r>
              <a:rPr lang="fr-FR" altLang="fr-FR" sz="1600" i="1" dirty="0" err="1"/>
              <a:t>Pyracantha</a:t>
            </a:r>
            <a:r>
              <a:rPr lang="fr-FR" altLang="fr-FR" sz="1600" i="1" dirty="0"/>
              <a:t> </a:t>
            </a:r>
            <a:r>
              <a:rPr lang="fr-FR" altLang="fr-FR" sz="1600" i="1" dirty="0" err="1"/>
              <a:t>coccinea</a:t>
            </a:r>
            <a:r>
              <a:rPr lang="fr-FR" altLang="fr-FR" sz="1600" i="1" dirty="0"/>
              <a:t> 'Orange </a:t>
            </a:r>
            <a:r>
              <a:rPr lang="fr-FR" altLang="fr-FR" sz="1600" i="1" dirty="0" err="1"/>
              <a:t>Glow</a:t>
            </a:r>
            <a:r>
              <a:rPr lang="fr-FR" altLang="fr-FR" sz="1600" dirty="0"/>
              <a:t>'),  </a:t>
            </a:r>
          </a:p>
          <a:p>
            <a:pPr eaLnBrk="1" hangingPunct="1">
              <a:buFont typeface="Calibri Light" panose="020F0302020204030204" pitchFamily="34" charset="0"/>
              <a:buAutoNum type="arabicPeriod" startAt="20"/>
            </a:pPr>
            <a:r>
              <a:rPr lang="en-GB" altLang="fr-FR" sz="1600" dirty="0" err="1"/>
              <a:t>Pyracantha</a:t>
            </a:r>
            <a:r>
              <a:rPr lang="en-GB" altLang="fr-FR" sz="1600" dirty="0"/>
              <a:t> </a:t>
            </a:r>
            <a:r>
              <a:rPr lang="fr-FR" altLang="fr-FR" sz="1600" dirty="0"/>
              <a:t>ou buisson ardent (</a:t>
            </a:r>
            <a:r>
              <a:rPr lang="en-GB" altLang="fr-FR" sz="1600" i="1" dirty="0" err="1"/>
              <a:t>Pyracantha</a:t>
            </a:r>
            <a:r>
              <a:rPr lang="en-GB" altLang="fr-FR" sz="1600" i="1" dirty="0"/>
              <a:t> </a:t>
            </a:r>
            <a:r>
              <a:rPr lang="fr-FR" altLang="fr-FR" sz="1600" i="1" dirty="0" err="1"/>
              <a:t>coccinea</a:t>
            </a:r>
            <a:r>
              <a:rPr lang="fr-FR" altLang="fr-FR" sz="1600" i="1" dirty="0"/>
              <a:t> ‘</a:t>
            </a:r>
            <a:r>
              <a:rPr lang="en-GB" altLang="fr-FR" sz="1600" i="1" dirty="0"/>
              <a:t>golden glow’</a:t>
            </a:r>
            <a:r>
              <a:rPr lang="en-GB" altLang="fr-FR" sz="1600" dirty="0"/>
              <a:t>),</a:t>
            </a:r>
            <a:endParaRPr lang="fr-FR" altLang="fr-FR" sz="1600" dirty="0"/>
          </a:p>
          <a:p>
            <a:pPr eaLnBrk="1" hangingPunct="1">
              <a:buFont typeface="Calibri Light" panose="020F0302020204030204" pitchFamily="34" charset="0"/>
              <a:buAutoNum type="arabicPeriod" startAt="20"/>
            </a:pPr>
            <a:r>
              <a:rPr lang="fr-FR" altLang="fr-FR" sz="1600" dirty="0" err="1"/>
              <a:t>Pyracantha</a:t>
            </a:r>
            <a:r>
              <a:rPr lang="fr-FR" altLang="fr-FR" sz="1600" dirty="0"/>
              <a:t> ou Buisson ardent (</a:t>
            </a:r>
            <a:r>
              <a:rPr lang="en-GB" altLang="fr-FR" sz="1600" i="1" dirty="0" err="1"/>
              <a:t>Pyracantha</a:t>
            </a:r>
            <a:r>
              <a:rPr lang="en-GB" altLang="fr-FR" sz="1600" i="1" dirty="0"/>
              <a:t> </a:t>
            </a:r>
            <a:r>
              <a:rPr lang="fr-FR" altLang="fr-FR" sz="1600" i="1" dirty="0" err="1"/>
              <a:t>coccinea</a:t>
            </a:r>
            <a:r>
              <a:rPr lang="fr-FR" altLang="fr-FR" sz="1600" i="1" dirty="0"/>
              <a:t> </a:t>
            </a:r>
            <a:r>
              <a:rPr lang="fr-FR" altLang="fr-FR" sz="1600" dirty="0"/>
              <a:t>'Red </a:t>
            </a:r>
            <a:r>
              <a:rPr lang="fr-FR" altLang="fr-FR" sz="1600" dirty="0" err="1"/>
              <a:t>Column</a:t>
            </a:r>
            <a:r>
              <a:rPr lang="fr-FR" altLang="fr-FR" sz="1600" dirty="0"/>
              <a:t>’),</a:t>
            </a:r>
          </a:p>
          <a:p>
            <a:pPr eaLnBrk="1" hangingPunct="1">
              <a:buFont typeface="Calibri Light" panose="020F0302020204030204" pitchFamily="34" charset="0"/>
              <a:buAutoNum type="arabicPeriod" startAt="20"/>
            </a:pPr>
            <a:r>
              <a:rPr lang="fr-FR" altLang="fr-FR" sz="1600" dirty="0" err="1"/>
              <a:t>Pyracantha</a:t>
            </a:r>
            <a:r>
              <a:rPr lang="fr-FR" altLang="fr-FR" sz="1600" dirty="0"/>
              <a:t> ou Buisson ardent (</a:t>
            </a:r>
            <a:r>
              <a:rPr lang="en-GB" altLang="fr-FR" sz="1600" i="1" dirty="0" err="1"/>
              <a:t>Pyracantha</a:t>
            </a:r>
            <a:r>
              <a:rPr lang="en-GB" altLang="fr-FR" sz="1600" i="1" dirty="0"/>
              <a:t> </a:t>
            </a:r>
            <a:r>
              <a:rPr lang="fr-FR" altLang="fr-FR" sz="1600" i="1" dirty="0" err="1"/>
              <a:t>coccinea</a:t>
            </a:r>
            <a:r>
              <a:rPr lang="fr-FR" altLang="fr-FR" sz="1600" i="1" dirty="0"/>
              <a:t> </a:t>
            </a:r>
            <a:r>
              <a:rPr lang="fr-FR" altLang="fr-FR" sz="1600" dirty="0"/>
              <a:t>'Soleil D'or’),</a:t>
            </a:r>
          </a:p>
          <a:p>
            <a:pPr eaLnBrk="1" hangingPunct="1">
              <a:buFont typeface="Calibri Light" panose="020F0302020204030204" pitchFamily="34" charset="0"/>
              <a:buAutoNum type="arabicPeriod" startAt="20"/>
            </a:pPr>
            <a:r>
              <a:rPr lang="fr-FR" altLang="fr-FR" sz="1600" dirty="0"/>
              <a:t>Lyciet commun (</a:t>
            </a:r>
            <a:r>
              <a:rPr lang="fr-FR" altLang="fr-FR" sz="1600" dirty="0" err="1"/>
              <a:t>Lycium</a:t>
            </a:r>
            <a:r>
              <a:rPr lang="fr-FR" altLang="fr-FR" sz="1600" dirty="0"/>
              <a:t> </a:t>
            </a:r>
            <a:r>
              <a:rPr lang="fr-FR" altLang="fr-FR" sz="1600" dirty="0" err="1"/>
              <a:t>Barbarum</a:t>
            </a:r>
            <a:r>
              <a:rPr lang="fr-FR" altLang="fr-FR" sz="1600" dirty="0"/>
              <a:t> ou </a:t>
            </a:r>
            <a:r>
              <a:rPr lang="fr-FR" altLang="fr-FR" sz="1600" dirty="0" err="1"/>
              <a:t>Lycium</a:t>
            </a:r>
            <a:r>
              <a:rPr lang="fr-FR" altLang="fr-FR" sz="1600" dirty="0"/>
              <a:t> </a:t>
            </a:r>
            <a:r>
              <a:rPr lang="fr-FR" altLang="fr-FR" sz="1600" dirty="0" err="1"/>
              <a:t>Europeanum</a:t>
            </a:r>
            <a:r>
              <a:rPr lang="fr-FR" altLang="fr-FR" sz="1600" dirty="0"/>
              <a:t>) (</a:t>
            </a:r>
            <a:r>
              <a:rPr lang="fr-FR" altLang="fr-FR" sz="1600" dirty="0" err="1"/>
              <a:t>Solénacée</a:t>
            </a:r>
            <a:r>
              <a:rPr lang="fr-FR" altLang="fr-FR" sz="1600" dirty="0"/>
              <a:t>) (baie de goji) </a:t>
            </a:r>
          </a:p>
        </p:txBody>
      </p:sp>
      <p:sp>
        <p:nvSpPr>
          <p:cNvPr id="14343" name="ZoneTexte 12">
            <a:extLst>
              <a:ext uri="{FF2B5EF4-FFF2-40B4-BE49-F238E27FC236}">
                <a16:creationId xmlns:a16="http://schemas.microsoft.com/office/drawing/2014/main" id="{C23BDDEB-1297-482F-869F-DFC7CB6702A9}"/>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Liste de variétés pour climats tempérés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A942B35-9B68-47BA-AF91-F0B851DD09A1}"/>
              </a:ext>
            </a:extLst>
          </p:cNvPr>
          <p:cNvSpPr>
            <a:spLocks noGrp="1"/>
          </p:cNvSpPr>
          <p:nvPr>
            <p:ph type="ftr" sz="quarter" idx="11"/>
          </p:nvPr>
        </p:nvSpPr>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6049B508-6359-4A78-A71D-10E90D89260E}"/>
              </a:ext>
            </a:extLst>
          </p:cNvPr>
          <p:cNvSpPr>
            <a:spLocks noGrp="1"/>
          </p:cNvSpPr>
          <p:nvPr>
            <p:ph type="sldNum" sz="quarter" idx="12"/>
          </p:nvPr>
        </p:nvSpPr>
        <p:spPr/>
        <p:txBody>
          <a:bodyPr/>
          <a:lstStyle/>
          <a:p>
            <a:pPr>
              <a:defRPr/>
            </a:pPr>
            <a:fld id="{878A9C31-8630-4E05-83D2-B4BFD3FFBD99}" type="slidenum">
              <a:rPr lang="fr-FR"/>
              <a:pPr>
                <a:defRPr/>
              </a:pPr>
              <a:t>13</a:t>
            </a:fld>
            <a:endParaRPr lang="fr-FR"/>
          </a:p>
        </p:txBody>
      </p:sp>
      <p:sp>
        <p:nvSpPr>
          <p:cNvPr id="15364" name="Rectangle 3">
            <a:extLst>
              <a:ext uri="{FF2B5EF4-FFF2-40B4-BE49-F238E27FC236}">
                <a16:creationId xmlns:a16="http://schemas.microsoft.com/office/drawing/2014/main" id="{26918644-772E-4292-8D62-E711404A079E}"/>
              </a:ext>
            </a:extLst>
          </p:cNvPr>
          <p:cNvSpPr>
            <a:spLocks noChangeArrowheads="1"/>
          </p:cNvSpPr>
          <p:nvPr/>
        </p:nvSpPr>
        <p:spPr bwMode="auto">
          <a:xfrm>
            <a:off x="280988" y="784225"/>
            <a:ext cx="60960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Calibri Light" panose="020F0302020204030204" pitchFamily="34" charset="0"/>
              <a:buAutoNum type="arabicPeriod"/>
            </a:pPr>
            <a:r>
              <a:rPr lang="fr-FR" altLang="fr-FR" sz="1600" dirty="0" err="1"/>
              <a:t>Osmanthe</a:t>
            </a:r>
            <a:r>
              <a:rPr lang="fr-FR" altLang="fr-FR" sz="1600" dirty="0"/>
              <a:t> à feuilles de houx ou </a:t>
            </a:r>
            <a:r>
              <a:rPr lang="fr-FR" altLang="fr-FR" sz="1600" dirty="0" err="1"/>
              <a:t>Osmanthe</a:t>
            </a:r>
            <a:r>
              <a:rPr lang="fr-FR" altLang="fr-FR" sz="1600" dirty="0"/>
              <a:t> à feuilles variables (</a:t>
            </a:r>
            <a:r>
              <a:rPr lang="fr-FR" altLang="fr-FR" sz="1600" i="1" dirty="0"/>
              <a:t>Osmanthus </a:t>
            </a:r>
            <a:r>
              <a:rPr lang="fr-FR" altLang="fr-FR" sz="1600" i="1" dirty="0" err="1"/>
              <a:t>heterophyllus</a:t>
            </a:r>
            <a:r>
              <a:rPr lang="fr-FR" altLang="fr-FR" sz="1600" dirty="0"/>
              <a:t>), </a:t>
            </a:r>
          </a:p>
          <a:p>
            <a:pPr eaLnBrk="1" hangingPunct="1">
              <a:buFont typeface="Calibri Light" panose="020F0302020204030204" pitchFamily="34" charset="0"/>
              <a:buAutoNum type="arabicPeriod"/>
            </a:pPr>
            <a:r>
              <a:rPr lang="fr-FR" altLang="fr-FR" sz="1600" dirty="0"/>
              <a:t>Ronce des bois (</a:t>
            </a:r>
            <a:r>
              <a:rPr lang="fr-FR" altLang="fr-FR" sz="1600" i="1" dirty="0"/>
              <a:t>Rubus </a:t>
            </a:r>
            <a:r>
              <a:rPr lang="fr-FR" altLang="fr-FR" sz="1600" i="1" dirty="0" err="1"/>
              <a:t>fruticosus</a:t>
            </a:r>
            <a:r>
              <a:rPr lang="fr-FR" altLang="fr-FR" sz="1600" dirty="0"/>
              <a:t>).</a:t>
            </a:r>
          </a:p>
          <a:p>
            <a:pPr eaLnBrk="1" hangingPunct="1">
              <a:buFont typeface="Calibri Light" panose="020F0302020204030204" pitchFamily="34" charset="0"/>
              <a:buAutoNum type="arabicPeriod"/>
            </a:pPr>
            <a:r>
              <a:rPr lang="fr-FR" altLang="fr-FR" sz="1600" dirty="0">
                <a:hlinkClick r:id="rId2"/>
              </a:rPr>
              <a:t>Autres </a:t>
            </a:r>
            <a:r>
              <a:rPr lang="fr-FR" altLang="fr-FR" sz="1600" dirty="0" err="1">
                <a:hlinkClick r:id="rId2"/>
              </a:rPr>
              <a:t>eleagnus</a:t>
            </a:r>
            <a:r>
              <a:rPr lang="fr-FR" altLang="fr-FR" sz="1600" dirty="0"/>
              <a:t> (</a:t>
            </a:r>
            <a:r>
              <a:rPr lang="fr-FR" altLang="fr-FR" sz="1600" i="1" dirty="0" err="1"/>
              <a:t>Eleagnus</a:t>
            </a:r>
            <a:r>
              <a:rPr lang="fr-FR" altLang="fr-FR" sz="1600" i="1" dirty="0"/>
              <a:t> </a:t>
            </a:r>
            <a:r>
              <a:rPr lang="fr-FR" altLang="fr-FR" sz="1600" i="1" dirty="0" err="1"/>
              <a:t>pungens</a:t>
            </a:r>
            <a:r>
              <a:rPr lang="fr-FR" altLang="fr-FR" sz="1600" dirty="0"/>
              <a:t>, ...).</a:t>
            </a:r>
          </a:p>
          <a:p>
            <a:pPr eaLnBrk="1" hangingPunct="1">
              <a:buFont typeface="Calibri Light" panose="020F0302020204030204" pitchFamily="34" charset="0"/>
              <a:buAutoNum type="arabicPeriod"/>
            </a:pPr>
            <a:r>
              <a:rPr lang="fr-FR" altLang="fr-FR" sz="1600" dirty="0"/>
              <a:t>Autres rosiers : </a:t>
            </a:r>
            <a:r>
              <a:rPr lang="fr-FR" altLang="fr-FR" sz="1600" i="1" dirty="0"/>
              <a:t>Rosa </a:t>
            </a:r>
            <a:r>
              <a:rPr lang="fr-FR" altLang="fr-FR" sz="1600" i="1" dirty="0" err="1"/>
              <a:t>Rugosa</a:t>
            </a:r>
            <a:r>
              <a:rPr lang="fr-FR" altLang="fr-FR" sz="1600" dirty="0"/>
              <a:t>, </a:t>
            </a:r>
            <a:r>
              <a:rPr lang="fr-FR" altLang="fr-FR" sz="1600" dirty="0" err="1"/>
              <a:t>Stanwell</a:t>
            </a:r>
            <a:r>
              <a:rPr lang="fr-FR" altLang="fr-FR" sz="1600" dirty="0"/>
              <a:t> </a:t>
            </a:r>
            <a:r>
              <a:rPr lang="fr-FR" altLang="fr-FR" sz="1600" dirty="0" err="1"/>
              <a:t>Perpetual</a:t>
            </a:r>
            <a:r>
              <a:rPr lang="fr-FR" altLang="fr-FR" sz="1600" dirty="0"/>
              <a:t>, Blush Noisette, Wild </a:t>
            </a:r>
            <a:r>
              <a:rPr lang="fr-FR" altLang="fr-FR" sz="1600" dirty="0" err="1"/>
              <a:t>Edric</a:t>
            </a:r>
            <a:r>
              <a:rPr lang="fr-FR" altLang="fr-FR" sz="1600" dirty="0"/>
              <a:t>...</a:t>
            </a:r>
          </a:p>
          <a:p>
            <a:pPr eaLnBrk="1" hangingPunct="1">
              <a:buFont typeface="Calibri Light" panose="020F0302020204030204" pitchFamily="34" charset="0"/>
              <a:buAutoNum type="arabicPeriod"/>
            </a:pPr>
            <a:r>
              <a:rPr lang="fr-FR" altLang="fr-FR" sz="1600" dirty="0"/>
              <a:t>Berbéris de </a:t>
            </a:r>
            <a:r>
              <a:rPr lang="fr-FR" altLang="fr-FR" sz="1600" dirty="0" err="1"/>
              <a:t>darwin</a:t>
            </a:r>
            <a:endParaRPr lang="fr-FR" altLang="fr-FR" sz="1600" dirty="0"/>
          </a:p>
          <a:p>
            <a:pPr eaLnBrk="1" hangingPunct="1">
              <a:buFont typeface="Calibri Light" panose="020F0302020204030204" pitchFamily="34" charset="0"/>
              <a:buAutoNum type="arabicPeriod"/>
            </a:pPr>
            <a:r>
              <a:rPr lang="fr-FR" altLang="fr-FR" sz="1600" dirty="0"/>
              <a:t>Berbéris '</a:t>
            </a:r>
            <a:r>
              <a:rPr lang="fr-FR" altLang="fr-FR" sz="1600" dirty="0" err="1"/>
              <a:t>Auricoma</a:t>
            </a:r>
            <a:r>
              <a:rPr lang="fr-FR" altLang="fr-FR" sz="1600" dirty="0"/>
              <a:t>"</a:t>
            </a:r>
          </a:p>
          <a:p>
            <a:pPr eaLnBrk="1" hangingPunct="1">
              <a:buFont typeface="Calibri Light" panose="020F0302020204030204" pitchFamily="34" charset="0"/>
              <a:buAutoNum type="arabicPeriod"/>
            </a:pPr>
            <a:r>
              <a:rPr lang="fr-FR" altLang="fr-FR" sz="1600" dirty="0"/>
              <a:t>Berbéris à feuilles de buis '</a:t>
            </a:r>
            <a:r>
              <a:rPr lang="fr-FR" altLang="fr-FR" sz="1600" dirty="0" err="1"/>
              <a:t>Nanaz</a:t>
            </a:r>
            <a:r>
              <a:rPr lang="fr-FR" altLang="fr-FR" sz="1600" dirty="0"/>
              <a:t>'</a:t>
            </a:r>
          </a:p>
          <a:p>
            <a:pPr eaLnBrk="1" hangingPunct="1">
              <a:buFont typeface="Calibri Light" panose="020F0302020204030204" pitchFamily="34" charset="0"/>
              <a:buAutoNum type="arabicPeriod"/>
            </a:pPr>
            <a:r>
              <a:rPr lang="fr-FR" altLang="fr-FR" sz="1600" dirty="0"/>
              <a:t>Berbéris de </a:t>
            </a:r>
            <a:r>
              <a:rPr lang="fr-FR" altLang="fr-FR" sz="1600" dirty="0" err="1"/>
              <a:t>Thunberg</a:t>
            </a:r>
            <a:r>
              <a:rPr lang="fr-FR" altLang="fr-FR" sz="1600" dirty="0"/>
              <a:t> 'Admiration'</a:t>
            </a:r>
          </a:p>
          <a:p>
            <a:pPr eaLnBrk="1" hangingPunct="1">
              <a:buFont typeface="Calibri Light" panose="020F0302020204030204" pitchFamily="34" charset="0"/>
              <a:buAutoNum type="arabicPeriod"/>
            </a:pPr>
            <a:r>
              <a:rPr lang="fr-FR" altLang="fr-FR" sz="1600" dirty="0"/>
              <a:t>Berbéris de </a:t>
            </a:r>
            <a:r>
              <a:rPr lang="fr-FR" altLang="fr-FR" sz="1600" dirty="0" err="1"/>
              <a:t>Thunberg</a:t>
            </a:r>
            <a:r>
              <a:rPr lang="fr-FR" altLang="fr-FR" sz="1600" dirty="0"/>
              <a:t> 'Green </a:t>
            </a:r>
            <a:r>
              <a:rPr lang="fr-FR" altLang="fr-FR" sz="1600" dirty="0" err="1"/>
              <a:t>carpet</a:t>
            </a:r>
            <a:r>
              <a:rPr lang="fr-FR" altLang="fr-FR" sz="1600" dirty="0"/>
              <a:t>'</a:t>
            </a:r>
          </a:p>
          <a:p>
            <a:pPr eaLnBrk="1" hangingPunct="1">
              <a:buFont typeface="Calibri Light" panose="020F0302020204030204" pitchFamily="34" charset="0"/>
              <a:buAutoNum type="arabicPeriod"/>
            </a:pPr>
            <a:r>
              <a:rPr lang="fr-FR" altLang="fr-FR" sz="1600" dirty="0"/>
              <a:t>Berbéris de </a:t>
            </a:r>
            <a:r>
              <a:rPr lang="fr-FR" altLang="fr-FR" sz="1600" dirty="0" err="1"/>
              <a:t>Thunberg</a:t>
            </a:r>
            <a:r>
              <a:rPr lang="fr-FR" altLang="fr-FR" sz="1600" dirty="0"/>
              <a:t> 'Rosy </a:t>
            </a:r>
            <a:r>
              <a:rPr lang="fr-FR" altLang="fr-FR" sz="1600" dirty="0" err="1"/>
              <a:t>glow</a:t>
            </a:r>
            <a:r>
              <a:rPr lang="fr-FR" altLang="fr-FR" sz="1600" dirty="0"/>
              <a:t>'</a:t>
            </a:r>
          </a:p>
          <a:p>
            <a:pPr eaLnBrk="1" hangingPunct="1">
              <a:buFont typeface="Calibri Light" panose="020F0302020204030204" pitchFamily="34" charset="0"/>
              <a:buAutoNum type="arabicPeriod"/>
            </a:pPr>
            <a:r>
              <a:rPr lang="fr-FR" altLang="fr-FR" sz="1600" dirty="0"/>
              <a:t>Berbéris de </a:t>
            </a:r>
            <a:r>
              <a:rPr lang="fr-FR" altLang="fr-FR" sz="1600" dirty="0" err="1"/>
              <a:t>Thunberg</a:t>
            </a:r>
            <a:r>
              <a:rPr lang="fr-FR" altLang="fr-FR" sz="1600" dirty="0"/>
              <a:t> '</a:t>
            </a:r>
            <a:r>
              <a:rPr lang="fr-FR" altLang="fr-FR" sz="1600" dirty="0" err="1"/>
              <a:t>Tiny</a:t>
            </a:r>
            <a:r>
              <a:rPr lang="fr-FR" altLang="fr-FR" sz="1600" dirty="0"/>
              <a:t> gold'</a:t>
            </a:r>
          </a:p>
          <a:p>
            <a:pPr eaLnBrk="1" hangingPunct="1">
              <a:buFont typeface="Calibri Light" panose="020F0302020204030204" pitchFamily="34" charset="0"/>
              <a:buAutoNum type="arabicPeriod"/>
            </a:pPr>
            <a:r>
              <a:rPr lang="fr-FR" altLang="fr-FR" sz="1600" dirty="0"/>
              <a:t>Berbéris à feuilles étroites</a:t>
            </a:r>
          </a:p>
          <a:p>
            <a:pPr eaLnBrk="1" hangingPunct="1">
              <a:buFont typeface="Calibri Light" panose="020F0302020204030204" pitchFamily="34" charset="0"/>
              <a:buAutoNum type="arabicPeriod"/>
            </a:pPr>
            <a:r>
              <a:rPr lang="fr-FR" altLang="fr-FR" sz="1600" dirty="0"/>
              <a:t>Houx commun 'J.C. Van </a:t>
            </a:r>
            <a:r>
              <a:rPr lang="fr-FR" altLang="fr-FR" sz="1600" dirty="0" err="1"/>
              <a:t>Toll</a:t>
            </a:r>
            <a:r>
              <a:rPr lang="fr-FR" altLang="fr-FR" sz="1600" dirty="0"/>
              <a:t>'</a:t>
            </a:r>
          </a:p>
          <a:p>
            <a:pPr eaLnBrk="1" hangingPunct="1">
              <a:buFont typeface="Calibri Light" panose="020F0302020204030204" pitchFamily="34" charset="0"/>
              <a:buAutoNum type="arabicPeriod"/>
            </a:pPr>
            <a:r>
              <a:rPr lang="fr-FR" altLang="fr-FR" sz="1600" dirty="0"/>
              <a:t>Houx panaché 'Golden King'</a:t>
            </a:r>
          </a:p>
          <a:p>
            <a:pPr eaLnBrk="1" hangingPunct="1">
              <a:buFont typeface="Calibri Light" panose="020F0302020204030204" pitchFamily="34" charset="0"/>
              <a:buAutoNum type="arabicPeriod"/>
            </a:pPr>
            <a:r>
              <a:rPr lang="fr-FR" altLang="fr-FR" sz="1600" dirty="0"/>
              <a:t>Houx argenté</a:t>
            </a:r>
          </a:p>
          <a:p>
            <a:pPr eaLnBrk="1" hangingPunct="1">
              <a:buFont typeface="Calibri Light" panose="020F0302020204030204" pitchFamily="34" charset="0"/>
              <a:buAutoNum type="arabicPeriod"/>
            </a:pPr>
            <a:r>
              <a:rPr lang="fr-FR" altLang="fr-FR" sz="1600" dirty="0"/>
              <a:t>Mahonia du Japon '</a:t>
            </a:r>
            <a:r>
              <a:rPr lang="fr-FR" altLang="fr-FR" sz="1600" dirty="0" err="1"/>
              <a:t>Beali</a:t>
            </a:r>
            <a:r>
              <a:rPr lang="fr-FR" altLang="fr-FR" sz="1600" dirty="0"/>
              <a:t>'</a:t>
            </a:r>
          </a:p>
          <a:p>
            <a:pPr eaLnBrk="1" hangingPunct="1">
              <a:buFont typeface="Calibri Light" panose="020F0302020204030204" pitchFamily="34" charset="0"/>
              <a:buAutoNum type="arabicPeriod"/>
            </a:pPr>
            <a:r>
              <a:rPr lang="fr-FR" altLang="fr-FR" sz="1600" dirty="0"/>
              <a:t>Mahonia du Japon 'Winter </a:t>
            </a:r>
            <a:r>
              <a:rPr lang="fr-FR" altLang="fr-FR" sz="1600" dirty="0" err="1"/>
              <a:t>sun</a:t>
            </a:r>
            <a:r>
              <a:rPr lang="fr-FR" altLang="fr-FR" sz="1600" dirty="0"/>
              <a:t>'</a:t>
            </a:r>
          </a:p>
          <a:p>
            <a:pPr eaLnBrk="1" hangingPunct="1">
              <a:buFont typeface="Calibri Light" panose="020F0302020204030204" pitchFamily="34" charset="0"/>
              <a:buAutoNum type="arabicPeriod"/>
            </a:pPr>
            <a:r>
              <a:rPr lang="fr-FR" altLang="fr-FR" sz="1600" dirty="0"/>
              <a:t>Buisson-ardent '</a:t>
            </a:r>
            <a:r>
              <a:rPr lang="fr-FR" altLang="fr-FR" sz="1600" dirty="0" err="1"/>
              <a:t>Saphyr</a:t>
            </a:r>
            <a:r>
              <a:rPr lang="fr-FR" altLang="fr-FR" sz="1600" dirty="0"/>
              <a:t> Jaune (R) </a:t>
            </a:r>
            <a:r>
              <a:rPr lang="fr-FR" altLang="fr-FR" sz="1600" dirty="0" err="1"/>
              <a:t>Cadaune</a:t>
            </a:r>
            <a:r>
              <a:rPr lang="fr-FR" altLang="fr-FR" sz="1600" dirty="0"/>
              <a:t>'</a:t>
            </a:r>
          </a:p>
          <a:p>
            <a:pPr eaLnBrk="1" hangingPunct="1">
              <a:buFont typeface="Calibri Light" panose="020F0302020204030204" pitchFamily="34" charset="0"/>
              <a:buAutoNum type="arabicPeriod"/>
            </a:pPr>
            <a:r>
              <a:rPr lang="fr-FR" altLang="fr-FR" sz="1600" dirty="0"/>
              <a:t>Buisson-ardent '</a:t>
            </a:r>
            <a:r>
              <a:rPr lang="fr-FR" altLang="fr-FR" sz="1600" dirty="0" err="1"/>
              <a:t>Saphyr</a:t>
            </a:r>
            <a:r>
              <a:rPr lang="fr-FR" altLang="fr-FR" sz="1600" dirty="0"/>
              <a:t> Orange (R) </a:t>
            </a:r>
            <a:r>
              <a:rPr lang="fr-FR" altLang="fr-FR" sz="1600" dirty="0" err="1"/>
              <a:t>Cadaune</a:t>
            </a:r>
            <a:r>
              <a:rPr lang="fr-FR" altLang="fr-FR" sz="1600" dirty="0"/>
              <a:t>'</a:t>
            </a:r>
          </a:p>
          <a:p>
            <a:pPr eaLnBrk="1" hangingPunct="1">
              <a:buFont typeface="Calibri Light" panose="020F0302020204030204" pitchFamily="34" charset="0"/>
              <a:buAutoNum type="arabicPeriod"/>
            </a:pPr>
            <a:r>
              <a:rPr lang="fr-FR" altLang="fr-FR" sz="1600" dirty="0"/>
              <a:t>Buisson-ardent '</a:t>
            </a:r>
            <a:r>
              <a:rPr lang="fr-FR" altLang="fr-FR" sz="1600" dirty="0" err="1"/>
              <a:t>Saphyr</a:t>
            </a:r>
            <a:r>
              <a:rPr lang="fr-FR" altLang="fr-FR" sz="1600" dirty="0"/>
              <a:t> Rouge (R) </a:t>
            </a:r>
            <a:r>
              <a:rPr lang="fr-FR" altLang="fr-FR" sz="1600" dirty="0" err="1"/>
              <a:t>Cadaune</a:t>
            </a:r>
            <a:r>
              <a:rPr lang="fr-FR" altLang="fr-FR" sz="1600" dirty="0"/>
              <a:t>'</a:t>
            </a:r>
          </a:p>
          <a:p>
            <a:pPr eaLnBrk="1" hangingPunct="1">
              <a:buFont typeface="Calibri Light" panose="020F0302020204030204" pitchFamily="34" charset="0"/>
              <a:buAutoNum type="arabicPeriod"/>
            </a:pPr>
            <a:r>
              <a:rPr lang="fr-FR" altLang="fr-FR" sz="1600" i="1" dirty="0" err="1"/>
              <a:t>Poncirus</a:t>
            </a:r>
            <a:r>
              <a:rPr lang="fr-FR" altLang="fr-FR" sz="1600" i="1" dirty="0"/>
              <a:t> </a:t>
            </a:r>
            <a:r>
              <a:rPr lang="fr-FR" altLang="fr-FR" sz="1600" i="1" dirty="0" err="1"/>
              <a:t>trifoliata</a:t>
            </a:r>
            <a:r>
              <a:rPr lang="fr-FR" altLang="fr-FR" sz="1600" i="1" dirty="0"/>
              <a:t> 'dragon volant</a:t>
            </a:r>
            <a:r>
              <a:rPr lang="fr-FR" altLang="fr-FR" sz="1600" dirty="0"/>
              <a:t>'</a:t>
            </a:r>
          </a:p>
        </p:txBody>
      </p:sp>
      <p:sp>
        <p:nvSpPr>
          <p:cNvPr id="15365" name="ZoneTexte 4">
            <a:extLst>
              <a:ext uri="{FF2B5EF4-FFF2-40B4-BE49-F238E27FC236}">
                <a16:creationId xmlns:a16="http://schemas.microsoft.com/office/drawing/2014/main" id="{D00706D7-091E-4BE0-86A9-F2EE448FC35C}"/>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15366" name="ZoneTexte 5">
            <a:extLst>
              <a:ext uri="{FF2B5EF4-FFF2-40B4-BE49-F238E27FC236}">
                <a16:creationId xmlns:a16="http://schemas.microsoft.com/office/drawing/2014/main" id="{C4089E59-7DA8-4927-AE8E-1E0C17830F74}"/>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Liste de variétés pour climats tempérés</a:t>
            </a:r>
          </a:p>
        </p:txBody>
      </p:sp>
      <p:pic>
        <p:nvPicPr>
          <p:cNvPr id="15367" name="Image 6">
            <a:extLst>
              <a:ext uri="{FF2B5EF4-FFF2-40B4-BE49-F238E27FC236}">
                <a16:creationId xmlns:a16="http://schemas.microsoft.com/office/drawing/2014/main" id="{52515935-AA90-4E91-B630-CED7500FA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601663"/>
            <a:ext cx="5715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ZoneTexte 7">
            <a:extLst>
              <a:ext uri="{FF2B5EF4-FFF2-40B4-BE49-F238E27FC236}">
                <a16:creationId xmlns:a16="http://schemas.microsoft.com/office/drawing/2014/main" id="{1EC67C13-A363-44DF-BCF8-215DF6281715}"/>
              </a:ext>
            </a:extLst>
          </p:cNvPr>
          <p:cNvSpPr txBox="1">
            <a:spLocks noChangeArrowheads="1"/>
          </p:cNvSpPr>
          <p:nvPr/>
        </p:nvSpPr>
        <p:spPr bwMode="auto">
          <a:xfrm>
            <a:off x="6218238" y="5764213"/>
            <a:ext cx="571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Poirier commun (</a:t>
            </a:r>
            <a:r>
              <a:rPr lang="fr-FR" altLang="fr-FR" sz="1200" i="1" dirty="0" err="1">
                <a:solidFill>
                  <a:srgbClr val="008000"/>
                </a:solidFill>
              </a:rPr>
              <a:t>Pyrus</a:t>
            </a:r>
            <a:r>
              <a:rPr lang="fr-FR" altLang="fr-FR" sz="1200" i="1" dirty="0">
                <a:solidFill>
                  <a:srgbClr val="008000"/>
                </a:solidFill>
              </a:rPr>
              <a:t> </a:t>
            </a:r>
            <a:r>
              <a:rPr lang="fr-FR" altLang="fr-FR" sz="1200" i="1" dirty="0" err="1">
                <a:solidFill>
                  <a:srgbClr val="008000"/>
                </a:solidFill>
              </a:rPr>
              <a:t>communis</a:t>
            </a:r>
            <a:r>
              <a:rPr lang="fr-FR" altLang="fr-FR" sz="1200" dirty="0">
                <a:solidFill>
                  <a:srgbClr val="008000"/>
                </a:solidFill>
              </a:rPr>
              <a:t>), Argousier (</a:t>
            </a:r>
            <a:r>
              <a:rPr lang="fr-FR" altLang="fr-FR" sz="1200" i="1" dirty="0" err="1">
                <a:solidFill>
                  <a:srgbClr val="008000"/>
                </a:solidFill>
              </a:rPr>
              <a:t>Hippophae</a:t>
            </a:r>
            <a:r>
              <a:rPr lang="fr-FR" altLang="fr-FR" sz="1200" i="1" dirty="0">
                <a:solidFill>
                  <a:srgbClr val="008000"/>
                </a:solidFill>
              </a:rPr>
              <a:t> </a:t>
            </a:r>
            <a:r>
              <a:rPr lang="fr-FR" altLang="fr-FR" sz="1200" i="1" dirty="0" err="1">
                <a:solidFill>
                  <a:srgbClr val="008000"/>
                </a:solidFill>
              </a:rPr>
              <a:t>rhamnoides</a:t>
            </a:r>
            <a:r>
              <a:rPr lang="fr-FR" altLang="fr-FR" sz="1200" dirty="0">
                <a:solidFill>
                  <a:srgbClr val="008000"/>
                </a:solidFill>
              </a:rPr>
              <a:t>), Olivier de Bohème (</a:t>
            </a:r>
            <a:r>
              <a:rPr lang="fr-FR" altLang="fr-FR" sz="1200" i="1" dirty="0" err="1">
                <a:solidFill>
                  <a:srgbClr val="008000"/>
                </a:solidFill>
              </a:rPr>
              <a:t>Elaeagnus</a:t>
            </a:r>
            <a:r>
              <a:rPr lang="fr-FR" altLang="fr-FR" sz="1200" i="1" dirty="0">
                <a:solidFill>
                  <a:srgbClr val="008000"/>
                </a:solidFill>
              </a:rPr>
              <a:t> </a:t>
            </a:r>
            <a:r>
              <a:rPr lang="fr-FR" altLang="fr-FR" sz="1200" i="1" dirty="0" err="1">
                <a:solidFill>
                  <a:srgbClr val="008000"/>
                </a:solidFill>
              </a:rPr>
              <a:t>angustifolia</a:t>
            </a:r>
            <a:r>
              <a:rPr lang="fr-FR" altLang="fr-FR" sz="1200" dirty="0">
                <a:solidFill>
                  <a:srgbClr val="008000"/>
                </a:solidFill>
              </a:rPr>
              <a:t>), Aubépine (</a:t>
            </a:r>
            <a:r>
              <a:rPr lang="fr-FR" altLang="fr-FR" sz="1200" i="1" dirty="0">
                <a:solidFill>
                  <a:srgbClr val="008000"/>
                </a:solidFill>
              </a:rPr>
              <a:t>Crataegus </a:t>
            </a:r>
            <a:r>
              <a:rPr lang="fr-FR" altLang="fr-FR" sz="1200" i="1" dirty="0" err="1">
                <a:solidFill>
                  <a:srgbClr val="008000"/>
                </a:solidFill>
              </a:rPr>
              <a:t>monogyna</a:t>
            </a:r>
            <a:r>
              <a:rPr lang="fr-FR" altLang="fr-FR" sz="1200" dirty="0">
                <a:solidFill>
                  <a:srgbClr val="008000"/>
                </a:solidFill>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F25D305-E035-497F-BB52-5ED4133B0CC8}"/>
              </a:ext>
            </a:extLst>
          </p:cNvPr>
          <p:cNvSpPr>
            <a:spLocks noGrp="1"/>
          </p:cNvSpPr>
          <p:nvPr>
            <p:ph type="ftr" sz="quarter" idx="11"/>
          </p:nvPr>
        </p:nvSpPr>
        <p:spPr>
          <a:xfrm>
            <a:off x="4303713" y="6538913"/>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0F803F21-7973-4B94-A4F2-7129E2F44752}"/>
              </a:ext>
            </a:extLst>
          </p:cNvPr>
          <p:cNvSpPr>
            <a:spLocks noGrp="1"/>
          </p:cNvSpPr>
          <p:nvPr>
            <p:ph type="sldNum" sz="quarter" idx="12"/>
          </p:nvPr>
        </p:nvSpPr>
        <p:spPr>
          <a:xfrm>
            <a:off x="236538" y="0"/>
            <a:ext cx="473075" cy="395288"/>
          </a:xfrm>
        </p:spPr>
        <p:txBody>
          <a:bodyPr/>
          <a:lstStyle/>
          <a:p>
            <a:pPr>
              <a:defRPr/>
            </a:pPr>
            <a:fld id="{E67DED27-41DC-48AB-9A23-89C8FC6F68CC}" type="slidenum">
              <a:rPr lang="fr-FR"/>
              <a:pPr>
                <a:defRPr/>
              </a:pPr>
              <a:t>14</a:t>
            </a:fld>
            <a:endParaRPr lang="fr-FR"/>
          </a:p>
        </p:txBody>
      </p:sp>
      <p:sp>
        <p:nvSpPr>
          <p:cNvPr id="16388" name="ZoneTexte 3">
            <a:extLst>
              <a:ext uri="{FF2B5EF4-FFF2-40B4-BE49-F238E27FC236}">
                <a16:creationId xmlns:a16="http://schemas.microsoft.com/office/drawing/2014/main" id="{16927003-2EAC-4FA1-B045-07D2DE9FF1F6}"/>
              </a:ext>
            </a:extLst>
          </p:cNvPr>
          <p:cNvSpPr txBox="1">
            <a:spLocks noChangeArrowheads="1"/>
          </p:cNvSpPr>
          <p:nvPr/>
        </p:nvSpPr>
        <p:spPr bwMode="auto">
          <a:xfrm>
            <a:off x="2522538" y="58738"/>
            <a:ext cx="4567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16389" name="ZoneTexte 4">
            <a:extLst>
              <a:ext uri="{FF2B5EF4-FFF2-40B4-BE49-F238E27FC236}">
                <a16:creationId xmlns:a16="http://schemas.microsoft.com/office/drawing/2014/main" id="{35FE8DD1-7ABD-45AE-8925-35454A5D7434}"/>
              </a:ext>
            </a:extLst>
          </p:cNvPr>
          <p:cNvSpPr txBox="1">
            <a:spLocks noChangeArrowheads="1"/>
          </p:cNvSpPr>
          <p:nvPr/>
        </p:nvSpPr>
        <p:spPr bwMode="auto">
          <a:xfrm>
            <a:off x="290513" y="484188"/>
            <a:ext cx="4162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Liste de variétés pour climats tropicaux</a:t>
            </a:r>
          </a:p>
        </p:txBody>
      </p:sp>
      <p:sp>
        <p:nvSpPr>
          <p:cNvPr id="16390" name="ZoneTexte 5">
            <a:extLst>
              <a:ext uri="{FF2B5EF4-FFF2-40B4-BE49-F238E27FC236}">
                <a16:creationId xmlns:a16="http://schemas.microsoft.com/office/drawing/2014/main" id="{7F7C45E0-C734-4206-A583-B9EC3C361133}"/>
              </a:ext>
            </a:extLst>
          </p:cNvPr>
          <p:cNvSpPr txBox="1">
            <a:spLocks noChangeArrowheads="1"/>
          </p:cNvSpPr>
          <p:nvPr/>
        </p:nvSpPr>
        <p:spPr bwMode="auto">
          <a:xfrm>
            <a:off x="236538" y="854075"/>
            <a:ext cx="742315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Calibri Light" panose="020F0302020204030204" pitchFamily="34" charset="0"/>
              <a:buAutoNum type="arabicPeriod"/>
            </a:pPr>
            <a:r>
              <a:rPr lang="fr-FR" altLang="fr-FR" sz="1600" dirty="0"/>
              <a:t>Aloe </a:t>
            </a:r>
            <a:r>
              <a:rPr lang="fr-FR" altLang="fr-FR" sz="1600" dirty="0" err="1"/>
              <a:t>arborescens</a:t>
            </a:r>
            <a:r>
              <a:rPr lang="fr-FR" altLang="fr-FR" sz="1600" dirty="0"/>
              <a:t> ou aloès arborescent, aloe candélabre ou corne de bélier - </a:t>
            </a:r>
            <a:r>
              <a:rPr lang="fr-FR" altLang="fr-FR" sz="1600" dirty="0" err="1"/>
              <a:t>Krans</a:t>
            </a:r>
            <a:r>
              <a:rPr lang="fr-FR" altLang="fr-FR" sz="1600" dirty="0"/>
              <a:t> </a:t>
            </a:r>
            <a:r>
              <a:rPr lang="fr-FR" altLang="fr-FR" sz="1600" dirty="0" err="1"/>
              <a:t>Aalwyn</a:t>
            </a:r>
            <a:r>
              <a:rPr lang="fr-FR" altLang="fr-FR" sz="1600" dirty="0"/>
              <a:t> (</a:t>
            </a:r>
            <a:r>
              <a:rPr lang="fr-FR" altLang="fr-FR" sz="1600" i="1" dirty="0"/>
              <a:t>Aloe </a:t>
            </a:r>
            <a:r>
              <a:rPr lang="fr-FR" altLang="fr-FR" sz="1600" i="1" dirty="0" err="1"/>
              <a:t>arborescens</a:t>
            </a:r>
            <a:r>
              <a:rPr lang="fr-FR" altLang="fr-FR" sz="1600" dirty="0"/>
              <a:t>)</a:t>
            </a:r>
          </a:p>
          <a:p>
            <a:pPr eaLnBrk="1" hangingPunct="1">
              <a:buFont typeface="Calibri Light" panose="020F0302020204030204" pitchFamily="34" charset="0"/>
              <a:buAutoNum type="arabicPeriod"/>
            </a:pPr>
            <a:r>
              <a:rPr lang="fr-FR" altLang="fr-FR" sz="1600" dirty="0"/>
              <a:t>Barleria lupuline - </a:t>
            </a:r>
            <a:r>
              <a:rPr lang="fr-FR" altLang="fr-FR" sz="1600" dirty="0" err="1"/>
              <a:t>Hoping</a:t>
            </a:r>
            <a:r>
              <a:rPr lang="fr-FR" altLang="fr-FR" sz="1600" dirty="0"/>
              <a:t>-Barleria (</a:t>
            </a:r>
            <a:r>
              <a:rPr lang="fr-FR" altLang="fr-FR" sz="1600" i="1" dirty="0"/>
              <a:t>Barleria </a:t>
            </a:r>
            <a:r>
              <a:rPr lang="fr-FR" altLang="fr-FR" sz="1600" i="1" dirty="0" err="1"/>
              <a:t>lupulina</a:t>
            </a:r>
            <a:r>
              <a:rPr lang="fr-FR" altLang="fr-FR" sz="1600" dirty="0"/>
              <a:t>)</a:t>
            </a:r>
          </a:p>
          <a:p>
            <a:pPr eaLnBrk="1" hangingPunct="1">
              <a:buFont typeface="Calibri Light" panose="020F0302020204030204" pitchFamily="34" charset="0"/>
              <a:buAutoNum type="arabicPeriod"/>
            </a:pPr>
            <a:r>
              <a:rPr lang="fr-FR" altLang="fr-FR" sz="1600" dirty="0"/>
              <a:t>Bougainvillier (</a:t>
            </a:r>
            <a:r>
              <a:rPr lang="fr-FR" altLang="fr-FR" sz="1600" i="1" dirty="0" err="1"/>
              <a:t>Bougainvillea</a:t>
            </a:r>
            <a:r>
              <a:rPr lang="fr-FR" altLang="fr-FR" sz="1600" i="1" dirty="0"/>
              <a:t> </a:t>
            </a:r>
            <a:r>
              <a:rPr lang="fr-FR" altLang="fr-FR" sz="1600" i="1" dirty="0" err="1"/>
              <a:t>sp</a:t>
            </a:r>
            <a:r>
              <a:rPr lang="fr-FR" altLang="fr-FR" sz="1600" dirty="0"/>
              <a:t>.)</a:t>
            </a:r>
          </a:p>
          <a:p>
            <a:pPr eaLnBrk="1" hangingPunct="1">
              <a:buFont typeface="Calibri Light" panose="020F0302020204030204" pitchFamily="34" charset="0"/>
              <a:buAutoNum type="arabicPeriod"/>
            </a:pPr>
            <a:r>
              <a:rPr lang="fr-FR" altLang="fr-FR" sz="1600" dirty="0" err="1"/>
              <a:t>Cesalpinie</a:t>
            </a:r>
            <a:r>
              <a:rPr lang="fr-FR" altLang="fr-FR" sz="1600" dirty="0"/>
              <a:t> (</a:t>
            </a:r>
            <a:r>
              <a:rPr lang="fr-FR" altLang="fr-FR" sz="1600" i="1" dirty="0" err="1"/>
              <a:t>Caesalpinea</a:t>
            </a:r>
            <a:r>
              <a:rPr lang="fr-FR" altLang="fr-FR" sz="1600" i="1" dirty="0"/>
              <a:t> </a:t>
            </a:r>
            <a:r>
              <a:rPr lang="fr-FR" altLang="fr-FR" sz="1600" i="1" dirty="0" err="1"/>
              <a:t>bonducella</a:t>
            </a:r>
            <a:r>
              <a:rPr lang="fr-FR" altLang="fr-FR" sz="1600" i="1" dirty="0"/>
              <a:t> ou </a:t>
            </a:r>
            <a:r>
              <a:rPr lang="fr-FR" altLang="fr-FR" sz="1600" i="1" dirty="0" err="1"/>
              <a:t>Caesalpinia</a:t>
            </a:r>
            <a:r>
              <a:rPr lang="fr-FR" altLang="fr-FR" sz="1600" i="1" dirty="0"/>
              <a:t> bonduc</a:t>
            </a:r>
            <a:r>
              <a:rPr lang="fr-FR" altLang="fr-FR" sz="1600" dirty="0"/>
              <a:t>)</a:t>
            </a:r>
          </a:p>
          <a:p>
            <a:pPr eaLnBrk="1" hangingPunct="1">
              <a:buFont typeface="Calibri Light" panose="020F0302020204030204" pitchFamily="34" charset="0"/>
              <a:buAutoNum type="arabicPeriod"/>
            </a:pPr>
            <a:r>
              <a:rPr lang="fr-FR" altLang="fr-FR" sz="1600" dirty="0"/>
              <a:t>Couronne d'épines, couronne du Christ ou épine du Christ (</a:t>
            </a:r>
            <a:r>
              <a:rPr lang="fr-FR" altLang="fr-FR" sz="1600" i="1" dirty="0" err="1"/>
              <a:t>Euphorbia</a:t>
            </a:r>
            <a:r>
              <a:rPr lang="fr-FR" altLang="fr-FR" sz="1600" i="1" dirty="0"/>
              <a:t> </a:t>
            </a:r>
            <a:r>
              <a:rPr lang="fr-FR" altLang="fr-FR" sz="1600" i="1" dirty="0" err="1"/>
              <a:t>milii</a:t>
            </a:r>
            <a:r>
              <a:rPr lang="fr-FR" altLang="fr-FR" sz="1600" dirty="0"/>
              <a:t>) </a:t>
            </a:r>
          </a:p>
          <a:p>
            <a:pPr eaLnBrk="1" hangingPunct="1">
              <a:buFont typeface="Calibri Light" panose="020F0302020204030204" pitchFamily="34" charset="0"/>
              <a:buAutoNum type="arabicPeriod"/>
            </a:pPr>
            <a:r>
              <a:rPr lang="fr-FR" altLang="fr-FR" sz="1600" dirty="0"/>
              <a:t>Jujubier de l'hyène – Buffalo / Cap Thorn (</a:t>
            </a:r>
            <a:r>
              <a:rPr lang="fr-FR" altLang="fr-FR" sz="1600" i="1" dirty="0"/>
              <a:t>Ziziphus </a:t>
            </a:r>
            <a:r>
              <a:rPr lang="fr-FR" altLang="fr-FR" sz="1600" i="1" dirty="0" err="1"/>
              <a:t>mucronata</a:t>
            </a:r>
            <a:r>
              <a:rPr lang="fr-FR" altLang="fr-FR" sz="1600" dirty="0"/>
              <a:t>)</a:t>
            </a:r>
          </a:p>
          <a:p>
            <a:pPr eaLnBrk="1" hangingPunct="1">
              <a:buFont typeface="Calibri Light" panose="020F0302020204030204" pitchFamily="34" charset="0"/>
              <a:buAutoNum type="arabicPeriod"/>
            </a:pPr>
            <a:r>
              <a:rPr lang="fr-FR" altLang="fr-FR" sz="1600" dirty="0"/>
              <a:t>Pomme caffre - Kei-Apple (</a:t>
            </a:r>
            <a:r>
              <a:rPr lang="fr-FR" altLang="fr-FR" sz="1600" i="1" dirty="0" err="1"/>
              <a:t>Dovyalis</a:t>
            </a:r>
            <a:r>
              <a:rPr lang="fr-FR" altLang="fr-FR" sz="1600" i="1" dirty="0"/>
              <a:t> </a:t>
            </a:r>
            <a:r>
              <a:rPr lang="fr-FR" altLang="fr-FR" sz="1600" i="1" dirty="0" err="1"/>
              <a:t>caffra</a:t>
            </a:r>
            <a:r>
              <a:rPr lang="fr-FR" altLang="fr-FR" sz="1600" i="1" dirty="0"/>
              <a:t> ou </a:t>
            </a:r>
            <a:r>
              <a:rPr lang="fr-FR" altLang="fr-FR" sz="1600" i="1" dirty="0" err="1"/>
              <a:t>Aberia</a:t>
            </a:r>
            <a:r>
              <a:rPr lang="fr-FR" altLang="fr-FR" sz="1600" i="1" dirty="0"/>
              <a:t> </a:t>
            </a:r>
            <a:r>
              <a:rPr lang="fr-FR" altLang="fr-FR" sz="1600" i="1" dirty="0" err="1"/>
              <a:t>caffra</a:t>
            </a:r>
            <a:r>
              <a:rPr lang="fr-FR" altLang="fr-FR" sz="1600" dirty="0"/>
              <a:t>)</a:t>
            </a:r>
          </a:p>
          <a:p>
            <a:pPr eaLnBrk="1" hangingPunct="1">
              <a:buFont typeface="Calibri Light" panose="020F0302020204030204" pitchFamily="34" charset="0"/>
              <a:buAutoNum type="arabicPeriod"/>
            </a:pPr>
            <a:r>
              <a:rPr lang="fr-FR" altLang="fr-FR" sz="1600" dirty="0"/>
              <a:t>Prunier de Natal - Natal </a:t>
            </a:r>
            <a:r>
              <a:rPr lang="fr-FR" altLang="fr-FR" sz="1600" dirty="0" err="1"/>
              <a:t>Plum</a:t>
            </a:r>
            <a:r>
              <a:rPr lang="fr-FR" altLang="fr-FR" sz="1600" dirty="0"/>
              <a:t> (</a:t>
            </a:r>
            <a:r>
              <a:rPr lang="fr-FR" altLang="fr-FR" sz="1600" i="1" dirty="0"/>
              <a:t>Carissa </a:t>
            </a:r>
            <a:r>
              <a:rPr lang="fr-FR" altLang="fr-FR" sz="1600" i="1" dirty="0" err="1"/>
              <a:t>macrocarpa</a:t>
            </a:r>
            <a:r>
              <a:rPr lang="fr-FR" altLang="fr-FR" sz="1600" dirty="0"/>
              <a:t>)</a:t>
            </a:r>
          </a:p>
          <a:p>
            <a:pPr eaLnBrk="1" hangingPunct="1">
              <a:buFont typeface="Calibri Light" panose="020F0302020204030204" pitchFamily="34" charset="0"/>
              <a:buAutoNum type="arabicPeriod"/>
            </a:pPr>
            <a:r>
              <a:rPr lang="fr-FR" altLang="fr-FR" sz="1600" i="1" dirty="0"/>
              <a:t>Solanum </a:t>
            </a:r>
            <a:r>
              <a:rPr lang="fr-FR" altLang="fr-FR" sz="1600" i="1" dirty="0" err="1"/>
              <a:t>pyracanthos</a:t>
            </a:r>
            <a:r>
              <a:rPr lang="fr-FR" altLang="fr-FR" sz="1600" i="1" dirty="0"/>
              <a:t> </a:t>
            </a:r>
            <a:r>
              <a:rPr lang="fr-FR" altLang="fr-FR" sz="1600" dirty="0"/>
              <a:t>ou </a:t>
            </a:r>
            <a:r>
              <a:rPr lang="fr-FR" altLang="fr-FR" sz="1600" i="1" dirty="0"/>
              <a:t>Solanum </a:t>
            </a:r>
            <a:r>
              <a:rPr lang="fr-FR" altLang="fr-FR" sz="1600" i="1" dirty="0" err="1"/>
              <a:t>pyracanthon</a:t>
            </a:r>
            <a:r>
              <a:rPr lang="fr-FR" altLang="fr-FR" sz="1600" i="1" dirty="0"/>
              <a:t>.</a:t>
            </a:r>
          </a:p>
          <a:p>
            <a:pPr eaLnBrk="1" hangingPunct="1">
              <a:buFont typeface="Calibri Light" panose="020F0302020204030204" pitchFamily="34" charset="0"/>
              <a:buAutoNum type="arabicPeriod"/>
            </a:pPr>
            <a:r>
              <a:rPr lang="fr-FR" altLang="fr-FR" sz="1600" i="1" dirty="0">
                <a:solidFill>
                  <a:srgbClr val="000000"/>
                </a:solidFill>
                <a:ea typeface="Times New Roman" panose="02020603050405020304" pitchFamily="18" charset="0"/>
                <a:cs typeface="Calibri" panose="020F0502020204030204" pitchFamily="34" charset="0"/>
              </a:rPr>
              <a:t>Agave </a:t>
            </a:r>
            <a:r>
              <a:rPr lang="fr-FR" altLang="fr-FR" sz="1600" i="1" dirty="0" err="1">
                <a:solidFill>
                  <a:srgbClr val="000000"/>
                </a:solidFill>
                <a:ea typeface="Times New Roman" panose="02020603050405020304" pitchFamily="18" charset="0"/>
                <a:cs typeface="Calibri" panose="020F0502020204030204" pitchFamily="34" charset="0"/>
              </a:rPr>
              <a:t>sisalana</a:t>
            </a:r>
            <a:endParaRPr lang="fr-FR" altLang="fr-FR" sz="1600" i="1" dirty="0">
              <a:ea typeface="Times New Roman" panose="02020603050405020304" pitchFamily="18" charset="0"/>
              <a:cs typeface="Calibri" panose="020F0502020204030204" pitchFamily="34" charset="0"/>
            </a:endParaRPr>
          </a:p>
          <a:p>
            <a:pPr eaLnBrk="1" hangingPunct="1">
              <a:buFont typeface="Calibri Light" panose="020F0302020204030204" pitchFamily="34" charset="0"/>
              <a:buAutoNum type="arabicPeriod"/>
            </a:pPr>
            <a:r>
              <a:rPr lang="fr-FR" altLang="fr-FR" sz="1600" i="1" dirty="0">
                <a:solidFill>
                  <a:srgbClr val="000000"/>
                </a:solidFill>
                <a:ea typeface="Times New Roman" panose="02020603050405020304" pitchFamily="18" charset="0"/>
                <a:cs typeface="Calibri" panose="020F0502020204030204" pitchFamily="34" charset="0"/>
              </a:rPr>
              <a:t>Bauhinia </a:t>
            </a:r>
            <a:r>
              <a:rPr lang="fr-FR" altLang="fr-FR" sz="1600" i="1" dirty="0" err="1">
                <a:solidFill>
                  <a:srgbClr val="000000"/>
                </a:solidFill>
                <a:ea typeface="Times New Roman" panose="02020603050405020304" pitchFamily="18" charset="0"/>
                <a:cs typeface="Calibri" panose="020F0502020204030204" pitchFamily="34" charset="0"/>
              </a:rPr>
              <a:t>rufescens</a:t>
            </a:r>
            <a:endParaRPr lang="fr-FR" altLang="fr-FR" sz="1600" i="1" dirty="0">
              <a:ea typeface="Times New Roman" panose="02020603050405020304" pitchFamily="18" charset="0"/>
              <a:cs typeface="Calibri" panose="020F0502020204030204" pitchFamily="34" charset="0"/>
            </a:endParaRPr>
          </a:p>
          <a:p>
            <a:pPr eaLnBrk="1" hangingPunct="1">
              <a:buFont typeface="Calibri Light" panose="020F0302020204030204" pitchFamily="34" charset="0"/>
              <a:buAutoNum type="arabicPeriod"/>
            </a:pPr>
            <a:r>
              <a:rPr lang="fr-FR" altLang="fr-FR" sz="1600" i="1" dirty="0">
                <a:solidFill>
                  <a:srgbClr val="000000"/>
                </a:solidFill>
                <a:ea typeface="Times New Roman" panose="02020603050405020304" pitchFamily="18" charset="0"/>
                <a:cs typeface="Calibri" panose="020F0502020204030204" pitchFamily="34" charset="0"/>
              </a:rPr>
              <a:t>Citrus </a:t>
            </a:r>
            <a:r>
              <a:rPr lang="fr-FR" altLang="fr-FR" sz="1600" i="1" dirty="0" err="1">
                <a:solidFill>
                  <a:srgbClr val="000000"/>
                </a:solidFill>
                <a:ea typeface="Times New Roman" panose="02020603050405020304" pitchFamily="18" charset="0"/>
                <a:cs typeface="Calibri" panose="020F0502020204030204" pitchFamily="34" charset="0"/>
              </a:rPr>
              <a:t>lemon</a:t>
            </a:r>
            <a:endParaRPr lang="fr-FR" altLang="fr-FR" sz="1600" i="1" dirty="0">
              <a:ea typeface="Times New Roman" panose="02020603050405020304" pitchFamily="18" charset="0"/>
              <a:cs typeface="Calibri" panose="020F0502020204030204" pitchFamily="34" charset="0"/>
            </a:endParaRPr>
          </a:p>
          <a:p>
            <a:pPr eaLnBrk="1" hangingPunct="1">
              <a:buFont typeface="Calibri Light" panose="020F0302020204030204" pitchFamily="34" charset="0"/>
              <a:buAutoNum type="arabicPeriod"/>
            </a:pPr>
            <a:r>
              <a:rPr lang="fr-FR" altLang="fr-FR" sz="1600" i="1" dirty="0" err="1">
                <a:solidFill>
                  <a:srgbClr val="000000"/>
                </a:solidFill>
                <a:ea typeface="Times New Roman" panose="02020603050405020304" pitchFamily="18" charset="0"/>
                <a:cs typeface="Calibri" panose="020F0502020204030204" pitchFamily="34" charset="0"/>
              </a:rPr>
              <a:t>Dichrostachys</a:t>
            </a:r>
            <a:r>
              <a:rPr lang="fr-FR" altLang="fr-FR" sz="1600" i="1" dirty="0">
                <a:solidFill>
                  <a:srgbClr val="000000"/>
                </a:solidFill>
                <a:ea typeface="Times New Roman" panose="02020603050405020304" pitchFamily="18" charset="0"/>
                <a:cs typeface="Calibri" panose="020F0502020204030204" pitchFamily="34" charset="0"/>
              </a:rPr>
              <a:t> cinerea</a:t>
            </a:r>
            <a:endParaRPr lang="fr-FR" altLang="fr-FR" sz="1600" i="1" dirty="0">
              <a:ea typeface="Times New Roman" panose="02020603050405020304" pitchFamily="18" charset="0"/>
              <a:cs typeface="Calibri" panose="020F0502020204030204" pitchFamily="34" charset="0"/>
            </a:endParaRPr>
          </a:p>
          <a:p>
            <a:pPr eaLnBrk="1" hangingPunct="1">
              <a:buFont typeface="Calibri Light" panose="020F0302020204030204" pitchFamily="34" charset="0"/>
              <a:buAutoNum type="arabicPeriod"/>
            </a:pPr>
            <a:r>
              <a:rPr lang="fr-FR" altLang="fr-FR" sz="1600" i="1" dirty="0">
                <a:solidFill>
                  <a:srgbClr val="000000"/>
                </a:solidFill>
                <a:ea typeface="Times New Roman" panose="02020603050405020304" pitchFamily="18" charset="0"/>
                <a:cs typeface="Calibri" panose="020F0502020204030204" pitchFamily="34" charset="0"/>
              </a:rPr>
              <a:t>Haematoxylon </a:t>
            </a:r>
            <a:r>
              <a:rPr lang="fr-FR" altLang="fr-FR" sz="1600" i="1" dirty="0" err="1">
                <a:solidFill>
                  <a:srgbClr val="000000"/>
                </a:solidFill>
                <a:ea typeface="Times New Roman" panose="02020603050405020304" pitchFamily="18" charset="0"/>
                <a:cs typeface="Calibri" panose="020F0502020204030204" pitchFamily="34" charset="0"/>
              </a:rPr>
              <a:t>brasiletto</a:t>
            </a:r>
            <a:endParaRPr lang="fr-FR" altLang="fr-FR" sz="1600" i="1" dirty="0">
              <a:ea typeface="Times New Roman" panose="02020603050405020304" pitchFamily="18" charset="0"/>
              <a:cs typeface="Calibri" panose="020F0502020204030204" pitchFamily="34" charset="0"/>
            </a:endParaRPr>
          </a:p>
          <a:p>
            <a:pPr eaLnBrk="1" hangingPunct="1">
              <a:buFont typeface="Calibri Light" panose="020F0302020204030204" pitchFamily="34" charset="0"/>
              <a:buAutoNum type="arabicPeriod"/>
            </a:pPr>
            <a:r>
              <a:rPr lang="fr-FR" altLang="fr-FR" sz="1600" i="1" dirty="0">
                <a:solidFill>
                  <a:srgbClr val="000000"/>
                </a:solidFill>
                <a:ea typeface="Times New Roman" panose="02020603050405020304" pitchFamily="18" charset="0"/>
                <a:cs typeface="Calibri" panose="020F0502020204030204" pitchFamily="34" charset="0"/>
              </a:rPr>
              <a:t>Moringa </a:t>
            </a:r>
            <a:r>
              <a:rPr lang="fr-FR" altLang="fr-FR" sz="1600" i="1" dirty="0" err="1">
                <a:solidFill>
                  <a:srgbClr val="000000"/>
                </a:solidFill>
                <a:ea typeface="Times New Roman" panose="02020603050405020304" pitchFamily="18" charset="0"/>
                <a:cs typeface="Calibri" panose="020F0502020204030204" pitchFamily="34" charset="0"/>
              </a:rPr>
              <a:t>oleifera</a:t>
            </a:r>
            <a:endParaRPr lang="fr-FR" altLang="fr-FR" sz="1600" i="1" dirty="0">
              <a:ea typeface="Times New Roman" panose="02020603050405020304" pitchFamily="18" charset="0"/>
              <a:cs typeface="Calibri" panose="020F0502020204030204" pitchFamily="34" charset="0"/>
            </a:endParaRPr>
          </a:p>
          <a:p>
            <a:pPr eaLnBrk="1" hangingPunct="1">
              <a:buFont typeface="Calibri Light" panose="020F0302020204030204" pitchFamily="34" charset="0"/>
              <a:buAutoNum type="arabicPeriod"/>
            </a:pPr>
            <a:r>
              <a:rPr lang="fr-FR" altLang="fr-FR" sz="1600" i="1" dirty="0">
                <a:solidFill>
                  <a:srgbClr val="000000"/>
                </a:solidFill>
                <a:ea typeface="Times New Roman" panose="02020603050405020304" pitchFamily="18" charset="0"/>
                <a:cs typeface="Calibri" panose="020F0502020204030204" pitchFamily="34" charset="0"/>
              </a:rPr>
              <a:t>Ziziphus </a:t>
            </a:r>
            <a:r>
              <a:rPr lang="fr-FR" altLang="fr-FR" sz="1600" i="1" dirty="0" err="1">
                <a:solidFill>
                  <a:srgbClr val="000000"/>
                </a:solidFill>
                <a:ea typeface="Times New Roman" panose="02020603050405020304" pitchFamily="18" charset="0"/>
                <a:cs typeface="Calibri" panose="020F0502020204030204" pitchFamily="34" charset="0"/>
              </a:rPr>
              <a:t>mauritiana</a:t>
            </a:r>
            <a:endParaRPr lang="fr-FR" altLang="fr-FR" sz="1600" i="1" dirty="0">
              <a:ea typeface="Times New Roman" panose="02020603050405020304" pitchFamily="18" charset="0"/>
              <a:cs typeface="Calibri" panose="020F0502020204030204" pitchFamily="34" charset="0"/>
            </a:endParaRPr>
          </a:p>
          <a:p>
            <a:pPr eaLnBrk="1" hangingPunct="1">
              <a:buFont typeface="Calibri Light" panose="020F0302020204030204" pitchFamily="34" charset="0"/>
              <a:buAutoNum type="arabicPeriod"/>
            </a:pPr>
            <a:r>
              <a:rPr lang="fr-FR" altLang="fr-FR" sz="1600" i="1" dirty="0">
                <a:solidFill>
                  <a:srgbClr val="000000"/>
                </a:solidFill>
                <a:ea typeface="Times New Roman" panose="02020603050405020304" pitchFamily="18" charset="0"/>
                <a:cs typeface="Calibri" panose="020F0502020204030204" pitchFamily="34" charset="0"/>
              </a:rPr>
              <a:t>Ziziphus </a:t>
            </a:r>
            <a:r>
              <a:rPr lang="fr-FR" altLang="fr-FR" sz="1600" i="1" dirty="0" err="1">
                <a:solidFill>
                  <a:srgbClr val="000000"/>
                </a:solidFill>
                <a:ea typeface="Times New Roman" panose="02020603050405020304" pitchFamily="18" charset="0"/>
                <a:cs typeface="Calibri" panose="020F0502020204030204" pitchFamily="34" charset="0"/>
              </a:rPr>
              <a:t>mucronata</a:t>
            </a:r>
            <a:endParaRPr lang="fr-FR" altLang="fr-FR" sz="1600" i="1" dirty="0">
              <a:solidFill>
                <a:srgbClr val="000000"/>
              </a:solidFill>
              <a:ea typeface="Times New Roman" panose="02020603050405020304" pitchFamily="18" charset="0"/>
              <a:cs typeface="Calibri" panose="020F0502020204030204" pitchFamily="34" charset="0"/>
            </a:endParaRPr>
          </a:p>
          <a:p>
            <a:pPr eaLnBrk="1" hangingPunct="1">
              <a:buFont typeface="Calibri Light" panose="020F0302020204030204" pitchFamily="34" charset="0"/>
              <a:buAutoNum type="arabicPeriod"/>
            </a:pPr>
            <a:r>
              <a:rPr lang="fr-FR" altLang="fr-FR" sz="1600" dirty="0">
                <a:solidFill>
                  <a:srgbClr val="000000"/>
                </a:solidFill>
                <a:ea typeface="Times New Roman" panose="02020603050405020304" pitchFamily="18" charset="0"/>
                <a:cs typeface="Calibri" panose="020F0502020204030204" pitchFamily="34" charset="0"/>
              </a:rPr>
              <a:t>Oranger des </a:t>
            </a:r>
            <a:r>
              <a:rPr lang="fr-FR" altLang="fr-FR" sz="1600" dirty="0" err="1">
                <a:solidFill>
                  <a:srgbClr val="000000"/>
                </a:solidFill>
                <a:ea typeface="Times New Roman" panose="02020603050405020304" pitchFamily="18" charset="0"/>
                <a:cs typeface="Calibri" panose="020F0502020204030204" pitchFamily="34" charset="0"/>
              </a:rPr>
              <a:t>Osages</a:t>
            </a:r>
            <a:r>
              <a:rPr lang="fr-FR" altLang="fr-FR" sz="1600" dirty="0">
                <a:solidFill>
                  <a:srgbClr val="000000"/>
                </a:solidFill>
                <a:ea typeface="Times New Roman" panose="02020603050405020304" pitchFamily="18" charset="0"/>
                <a:cs typeface="Calibri" panose="020F0502020204030204" pitchFamily="34" charset="0"/>
              </a:rPr>
              <a:t> </a:t>
            </a:r>
            <a:r>
              <a:rPr lang="fr-FR" altLang="fr-FR" sz="1600" i="1" dirty="0">
                <a:solidFill>
                  <a:srgbClr val="000000"/>
                </a:solidFill>
                <a:ea typeface="Times New Roman" panose="02020603050405020304" pitchFamily="18" charset="0"/>
                <a:cs typeface="Calibri" panose="020F0502020204030204" pitchFamily="34" charset="0"/>
              </a:rPr>
              <a:t>(</a:t>
            </a:r>
            <a:r>
              <a:rPr lang="fr-FR" altLang="fr-FR" sz="1600" i="1" dirty="0" err="1">
                <a:solidFill>
                  <a:srgbClr val="000000"/>
                </a:solidFill>
                <a:ea typeface="Times New Roman" panose="02020603050405020304" pitchFamily="18" charset="0"/>
                <a:cs typeface="Calibri" panose="020F0502020204030204" pitchFamily="34" charset="0"/>
              </a:rPr>
              <a:t>Maclura</a:t>
            </a:r>
            <a:r>
              <a:rPr lang="fr-FR" altLang="fr-FR" sz="1600" i="1" dirty="0">
                <a:solidFill>
                  <a:srgbClr val="000000"/>
                </a:solidFill>
                <a:ea typeface="Times New Roman" panose="02020603050405020304" pitchFamily="18" charset="0"/>
                <a:cs typeface="Calibri" panose="020F0502020204030204" pitchFamily="34" charset="0"/>
              </a:rPr>
              <a:t> </a:t>
            </a:r>
            <a:r>
              <a:rPr lang="fr-FR" altLang="fr-FR" sz="1600" i="1" dirty="0" err="1">
                <a:solidFill>
                  <a:srgbClr val="000000"/>
                </a:solidFill>
                <a:ea typeface="Times New Roman" panose="02020603050405020304" pitchFamily="18" charset="0"/>
                <a:cs typeface="Calibri" panose="020F0502020204030204" pitchFamily="34" charset="0"/>
              </a:rPr>
              <a:t>pomifera</a:t>
            </a:r>
            <a:r>
              <a:rPr lang="fr-FR" altLang="fr-FR" sz="1600" i="1" dirty="0">
                <a:solidFill>
                  <a:srgbClr val="000000"/>
                </a:solidFill>
                <a:ea typeface="Times New Roman" panose="02020603050405020304" pitchFamily="18" charset="0"/>
                <a:cs typeface="Calibri" panose="020F0502020204030204" pitchFamily="34" charset="0"/>
              </a:rPr>
              <a:t>)</a:t>
            </a:r>
            <a:endParaRPr lang="fr-FR" altLang="fr-FR" sz="1600" dirty="0">
              <a:solidFill>
                <a:srgbClr val="000000"/>
              </a:solidFill>
              <a:ea typeface="Times New Roman" panose="02020603050405020304" pitchFamily="18" charset="0"/>
              <a:cs typeface="Calibri" panose="020F0502020204030204" pitchFamily="34" charset="0"/>
            </a:endParaRPr>
          </a:p>
          <a:p>
            <a:pPr eaLnBrk="1" hangingPunct="1">
              <a:buFont typeface="Calibri Light" panose="020F0302020204030204" pitchFamily="34" charset="0"/>
              <a:buAutoNum type="arabicPeriod"/>
            </a:pPr>
            <a:r>
              <a:rPr lang="fr-FR" altLang="fr-FR" sz="1600" dirty="0">
                <a:solidFill>
                  <a:srgbClr val="000000"/>
                </a:solidFill>
                <a:ea typeface="Times New Roman" panose="02020603050405020304" pitchFamily="18" charset="0"/>
                <a:cs typeface="Calibri" panose="020F0502020204030204" pitchFamily="34" charset="0"/>
              </a:rPr>
              <a:t>Poirier épineux (</a:t>
            </a:r>
            <a:r>
              <a:rPr lang="fr-FR" altLang="fr-FR" sz="1600" i="1" dirty="0" err="1">
                <a:solidFill>
                  <a:srgbClr val="000000"/>
                </a:solidFill>
                <a:ea typeface="Times New Roman" panose="02020603050405020304" pitchFamily="18" charset="0"/>
                <a:cs typeface="Calibri" panose="020F0502020204030204" pitchFamily="34" charset="0"/>
              </a:rPr>
              <a:t>Pyrus</a:t>
            </a:r>
            <a:r>
              <a:rPr lang="fr-FR" altLang="fr-FR" sz="1600" i="1" dirty="0">
                <a:solidFill>
                  <a:srgbClr val="000000"/>
                </a:solidFill>
                <a:ea typeface="Times New Roman" panose="02020603050405020304" pitchFamily="18" charset="0"/>
                <a:cs typeface="Calibri" panose="020F0502020204030204" pitchFamily="34" charset="0"/>
              </a:rPr>
              <a:t> </a:t>
            </a:r>
            <a:r>
              <a:rPr lang="fr-FR" altLang="fr-FR" sz="1600" i="1" dirty="0" err="1">
                <a:solidFill>
                  <a:srgbClr val="000000"/>
                </a:solidFill>
                <a:ea typeface="Times New Roman" panose="02020603050405020304" pitchFamily="18" charset="0"/>
                <a:cs typeface="Calibri" panose="020F0502020204030204" pitchFamily="34" charset="0"/>
              </a:rPr>
              <a:t>spinosa</a:t>
            </a:r>
            <a:r>
              <a:rPr lang="fr-FR" altLang="fr-FR" sz="1600" dirty="0">
                <a:solidFill>
                  <a:srgbClr val="000000"/>
                </a:solidFill>
                <a:ea typeface="Times New Roman" panose="02020603050405020304" pitchFamily="18" charset="0"/>
                <a:cs typeface="Calibri" panose="020F0502020204030204" pitchFamily="34" charset="0"/>
              </a:rPr>
              <a:t>)</a:t>
            </a:r>
          </a:p>
          <a:p>
            <a:pPr eaLnBrk="1" hangingPunct="1">
              <a:buFont typeface="Calibri Light" panose="020F0302020204030204" pitchFamily="34" charset="0"/>
              <a:buAutoNum type="arabicPeriod"/>
            </a:pPr>
            <a:r>
              <a:rPr lang="fr-FR" altLang="fr-FR" sz="1600" dirty="0">
                <a:solidFill>
                  <a:srgbClr val="000000"/>
                </a:solidFill>
                <a:ea typeface="Times New Roman" panose="02020603050405020304" pitchFamily="18" charset="0"/>
                <a:cs typeface="Calibri" panose="020F0502020204030204" pitchFamily="34" charset="0"/>
              </a:rPr>
              <a:t>Églantier couleur de rouille (</a:t>
            </a:r>
            <a:r>
              <a:rPr lang="fr-FR" altLang="fr-FR" sz="1600" i="1" dirty="0">
                <a:solidFill>
                  <a:srgbClr val="000000"/>
                </a:solidFill>
                <a:ea typeface="Times New Roman" panose="02020603050405020304" pitchFamily="18" charset="0"/>
                <a:cs typeface="Calibri" panose="020F0502020204030204" pitchFamily="34" charset="0"/>
              </a:rPr>
              <a:t>Rosa </a:t>
            </a:r>
            <a:r>
              <a:rPr lang="fr-FR" altLang="fr-FR" sz="1600" i="1" dirty="0" err="1">
                <a:solidFill>
                  <a:srgbClr val="000000"/>
                </a:solidFill>
                <a:ea typeface="Times New Roman" panose="02020603050405020304" pitchFamily="18" charset="0"/>
                <a:cs typeface="Calibri" panose="020F0502020204030204" pitchFamily="34" charset="0"/>
              </a:rPr>
              <a:t>rubiginosa</a:t>
            </a:r>
            <a:r>
              <a:rPr lang="fr-FR" altLang="fr-FR" sz="1600" dirty="0">
                <a:solidFill>
                  <a:srgbClr val="000000"/>
                </a:solidFill>
                <a:ea typeface="Times New Roman" panose="02020603050405020304" pitchFamily="18" charset="0"/>
                <a:cs typeface="Calibri" panose="020F0502020204030204" pitchFamily="34" charset="0"/>
              </a:rPr>
              <a:t>)</a:t>
            </a:r>
          </a:p>
          <a:p>
            <a:pPr eaLnBrk="1" hangingPunct="1">
              <a:buFont typeface="Calibri Light" panose="020F0302020204030204" pitchFamily="34" charset="0"/>
              <a:buAutoNum type="arabicPeriod"/>
            </a:pPr>
            <a:r>
              <a:rPr lang="fr-FR" altLang="fr-FR" sz="1600" dirty="0">
                <a:solidFill>
                  <a:srgbClr val="000000"/>
                </a:solidFill>
                <a:ea typeface="Times New Roman" panose="02020603050405020304" pitchFamily="18" charset="0"/>
                <a:cs typeface="Calibri" panose="020F0502020204030204" pitchFamily="34" charset="0"/>
              </a:rPr>
              <a:t>Aloès du Cap (</a:t>
            </a:r>
            <a:r>
              <a:rPr lang="fr-FR" altLang="fr-FR" sz="1600" i="1" dirty="0">
                <a:solidFill>
                  <a:srgbClr val="000000"/>
                </a:solidFill>
                <a:ea typeface="Times New Roman" panose="02020603050405020304" pitchFamily="18" charset="0"/>
                <a:cs typeface="Calibri" panose="020F0502020204030204" pitchFamily="34" charset="0"/>
              </a:rPr>
              <a:t>Aloe </a:t>
            </a:r>
            <a:r>
              <a:rPr lang="fr-FR" altLang="fr-FR" sz="1600" i="1" dirty="0" err="1">
                <a:solidFill>
                  <a:srgbClr val="000000"/>
                </a:solidFill>
                <a:ea typeface="Times New Roman" panose="02020603050405020304" pitchFamily="18" charset="0"/>
                <a:cs typeface="Calibri" panose="020F0502020204030204" pitchFamily="34" charset="0"/>
              </a:rPr>
              <a:t>ferox</a:t>
            </a:r>
            <a:r>
              <a:rPr lang="fr-FR" altLang="fr-FR" sz="1600" dirty="0">
                <a:solidFill>
                  <a:srgbClr val="000000"/>
                </a:solidFill>
                <a:ea typeface="Times New Roman" panose="02020603050405020304" pitchFamily="18" charset="0"/>
                <a:cs typeface="Calibri" panose="020F0502020204030204" pitchFamily="34" charset="0"/>
              </a:rPr>
              <a:t>)</a:t>
            </a:r>
          </a:p>
          <a:p>
            <a:pPr eaLnBrk="1" hangingPunct="1">
              <a:buFont typeface="Calibri Light" panose="020F0302020204030204" pitchFamily="34" charset="0"/>
              <a:buAutoNum type="arabicPeriod"/>
            </a:pPr>
            <a:r>
              <a:rPr lang="fr-FR" altLang="fr-FR" sz="1600" dirty="0"/>
              <a:t>Henné (</a:t>
            </a:r>
            <a:r>
              <a:rPr lang="fr-FR" altLang="fr-FR" sz="1600" i="1" dirty="0" err="1"/>
              <a:t>Lawsonia</a:t>
            </a:r>
            <a:r>
              <a:rPr lang="fr-FR" altLang="fr-FR" sz="1600" i="1" dirty="0"/>
              <a:t> </a:t>
            </a:r>
            <a:r>
              <a:rPr lang="fr-FR" altLang="fr-FR" sz="1600" i="1" dirty="0" err="1"/>
              <a:t>inermis</a:t>
            </a:r>
            <a:r>
              <a:rPr lang="fr-FR" altLang="fr-FR" sz="1600" dirty="0"/>
              <a:t>)</a:t>
            </a:r>
          </a:p>
          <a:p>
            <a:pPr eaLnBrk="1" hangingPunct="1">
              <a:buFont typeface="Calibri Light" panose="020F0302020204030204" pitchFamily="34" charset="0"/>
              <a:buAutoNum type="arabicPeriod"/>
            </a:pPr>
            <a:r>
              <a:rPr lang="fr-FR" altLang="fr-FR" sz="1600" dirty="0">
                <a:solidFill>
                  <a:srgbClr val="000000"/>
                </a:solidFill>
                <a:cs typeface="Times New Roman" panose="02020603050405020304" pitchFamily="18" charset="0"/>
              </a:rPr>
              <a:t>Pourghère (</a:t>
            </a:r>
            <a:r>
              <a:rPr lang="fr-FR" altLang="fr-FR" sz="1600" i="1" dirty="0">
                <a:solidFill>
                  <a:srgbClr val="000000"/>
                </a:solidFill>
                <a:cs typeface="Times New Roman" panose="02020603050405020304" pitchFamily="18" charset="0"/>
              </a:rPr>
              <a:t>Jatropha </a:t>
            </a:r>
            <a:r>
              <a:rPr lang="fr-FR" altLang="fr-FR" sz="1600" i="1" dirty="0" err="1">
                <a:solidFill>
                  <a:srgbClr val="000000"/>
                </a:solidFill>
                <a:cs typeface="Times New Roman" panose="02020603050405020304" pitchFamily="18" charset="0"/>
              </a:rPr>
              <a:t>curca</a:t>
            </a:r>
            <a:r>
              <a:rPr lang="fr-FR" altLang="fr-FR" sz="1600" dirty="0">
                <a:solidFill>
                  <a:srgbClr val="000000"/>
                </a:solidFill>
                <a:cs typeface="Times New Roman" panose="02020603050405020304" pitchFamily="18" charset="0"/>
              </a:rPr>
              <a:t>)</a:t>
            </a:r>
          </a:p>
        </p:txBody>
      </p:sp>
      <p:pic>
        <p:nvPicPr>
          <p:cNvPr id="16391" name="Picture 7" descr="rosier1_s">
            <a:extLst>
              <a:ext uri="{FF2B5EF4-FFF2-40B4-BE49-F238E27FC236}">
                <a16:creationId xmlns:a16="http://schemas.microsoft.com/office/drawing/2014/main" id="{13AD2D63-BEB5-41B7-A360-D283CFC80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450" y="4359275"/>
            <a:ext cx="1457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7">
            <a:extLst>
              <a:ext uri="{FF2B5EF4-FFF2-40B4-BE49-F238E27FC236}">
                <a16:creationId xmlns:a16="http://schemas.microsoft.com/office/drawing/2014/main" id="{C9214FA8-4A9E-404B-8F79-BD517AEDF3B9}"/>
              </a:ext>
            </a:extLst>
          </p:cNvPr>
          <p:cNvSpPr>
            <a:spLocks noChangeArrowheads="1"/>
          </p:cNvSpPr>
          <p:nvPr/>
        </p:nvSpPr>
        <p:spPr bwMode="auto">
          <a:xfrm>
            <a:off x="5045075" y="6065838"/>
            <a:ext cx="2922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cs typeface="Times New Roman" panose="02020603050405020304" pitchFamily="18" charset="0"/>
              </a:rPr>
              <a:t>Rosier (</a:t>
            </a:r>
            <a:r>
              <a:rPr lang="fr-FR" altLang="fr-FR" sz="1200" i="1" dirty="0" err="1">
                <a:solidFill>
                  <a:srgbClr val="008000"/>
                </a:solidFill>
                <a:cs typeface="Times New Roman" panose="02020603050405020304" pitchFamily="18" charset="0"/>
              </a:rPr>
              <a:t>Rosaceae</a:t>
            </a:r>
            <a:r>
              <a:rPr lang="fr-FR" altLang="fr-FR" sz="1200" dirty="0">
                <a:solidFill>
                  <a:srgbClr val="008000"/>
                </a:solidFill>
                <a:cs typeface="Times New Roman" panose="02020603050405020304" pitchFamily="18" charset="0"/>
              </a:rPr>
              <a:t>). Photo de Benjamin Lisan prise le long de la RN7 à Madagascar.</a:t>
            </a:r>
            <a:endParaRPr lang="fr-FR" altLang="fr-FR" sz="1200" dirty="0">
              <a:solidFill>
                <a:srgbClr val="008000"/>
              </a:solidFill>
            </a:endParaRPr>
          </a:p>
        </p:txBody>
      </p:sp>
      <p:pic>
        <p:nvPicPr>
          <p:cNvPr id="16393" name="Image 11">
            <a:extLst>
              <a:ext uri="{FF2B5EF4-FFF2-40B4-BE49-F238E27FC236}">
                <a16:creationId xmlns:a16="http://schemas.microsoft.com/office/drawing/2014/main" id="{7B22E62C-09A5-4CB6-AFC0-673F2E9AA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175" y="3770313"/>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12">
            <a:extLst>
              <a:ext uri="{FF2B5EF4-FFF2-40B4-BE49-F238E27FC236}">
                <a16:creationId xmlns:a16="http://schemas.microsoft.com/office/drawing/2014/main" id="{39ED6B0C-6003-46E1-BFE5-09ED9AC18356}"/>
              </a:ext>
            </a:extLst>
          </p:cNvPr>
          <p:cNvSpPr>
            <a:spLocks noChangeArrowheads="1"/>
          </p:cNvSpPr>
          <p:nvPr/>
        </p:nvSpPr>
        <p:spPr bwMode="auto">
          <a:xfrm>
            <a:off x="8489950" y="6342063"/>
            <a:ext cx="3324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Épines trifurquées du berbéris en général regroupés par trois au niveau d’un nœud </a:t>
            </a:r>
            <a:endParaRPr lang="fr-FR" altLang="fr-FR" sz="1200" dirty="0"/>
          </a:p>
        </p:txBody>
      </p:sp>
      <p:pic>
        <p:nvPicPr>
          <p:cNvPr id="16395" name="Image 10">
            <a:extLst>
              <a:ext uri="{FF2B5EF4-FFF2-40B4-BE49-F238E27FC236}">
                <a16:creationId xmlns:a16="http://schemas.microsoft.com/office/drawing/2014/main" id="{1FC6AC49-68A5-4FF4-B2AF-81BBD820B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1112838"/>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ZoneTexte 8">
            <a:extLst>
              <a:ext uri="{FF2B5EF4-FFF2-40B4-BE49-F238E27FC236}">
                <a16:creationId xmlns:a16="http://schemas.microsoft.com/office/drawing/2014/main" id="{624F4B98-95A2-4676-BF11-8193987B4CF0}"/>
              </a:ext>
            </a:extLst>
          </p:cNvPr>
          <p:cNvSpPr txBox="1">
            <a:spLocks noChangeArrowheads="1"/>
          </p:cNvSpPr>
          <p:nvPr/>
        </p:nvSpPr>
        <p:spPr bwMode="auto">
          <a:xfrm>
            <a:off x="6950075" y="2941638"/>
            <a:ext cx="5189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dirty="0">
                <a:solidFill>
                  <a:srgbClr val="008000"/>
                </a:solidFill>
              </a:rPr>
              <a:t> Aloès (</a:t>
            </a:r>
            <a:r>
              <a:rPr lang="fr-FR" altLang="fr-FR" sz="1200" i="1" dirty="0">
                <a:solidFill>
                  <a:srgbClr val="008000"/>
                </a:solidFill>
              </a:rPr>
              <a:t>Aloe </a:t>
            </a:r>
            <a:r>
              <a:rPr lang="fr-FR" altLang="fr-FR" sz="1200" i="1" dirty="0" err="1">
                <a:solidFill>
                  <a:srgbClr val="008000"/>
                </a:solidFill>
              </a:rPr>
              <a:t>ferox</a:t>
            </a:r>
            <a:r>
              <a:rPr lang="fr-FR" altLang="fr-FR" sz="1200" dirty="0">
                <a:solidFill>
                  <a:srgbClr val="008000"/>
                </a:solidFill>
              </a:rPr>
              <a:t>) devant la rivière </a:t>
            </a:r>
            <a:r>
              <a:rPr lang="fr-FR" altLang="fr-FR" sz="1200" dirty="0" err="1">
                <a:solidFill>
                  <a:srgbClr val="008000"/>
                </a:solidFill>
              </a:rPr>
              <a:t>Breede</a:t>
            </a:r>
            <a:r>
              <a:rPr lang="fr-FR" altLang="fr-FR" sz="1200" dirty="0">
                <a:solidFill>
                  <a:srgbClr val="008000"/>
                </a:solidFill>
              </a:rPr>
              <a:t>, Parc National de </a:t>
            </a:r>
            <a:r>
              <a:rPr lang="fr-FR" altLang="fr-FR" sz="1200" dirty="0" err="1">
                <a:solidFill>
                  <a:srgbClr val="008000"/>
                </a:solidFill>
              </a:rPr>
              <a:t>Bontebok</a:t>
            </a:r>
            <a:r>
              <a:rPr lang="fr-FR" altLang="fr-FR" sz="1200" dirty="0">
                <a:solidFill>
                  <a:srgbClr val="008000"/>
                </a:solidFill>
              </a:rPr>
              <a:t>, Western Cape, Afrique du Sud. Source : </a:t>
            </a:r>
            <a:r>
              <a:rPr lang="fr-FR" altLang="fr-FR" sz="1200" dirty="0">
                <a:solidFill>
                  <a:srgbClr val="008000"/>
                </a:solidFill>
                <a:hlinkClick r:id="rId5"/>
              </a:rPr>
              <a:t>http://www.alamy.com/stock-photo-cape-aloe-bitter-aloe-red-aloe-tap-aloe-aloe-ferox-aloes-in-front-47948614.html</a:t>
            </a:r>
            <a:r>
              <a:rPr lang="fr-FR" altLang="fr-FR" sz="1200" dirty="0">
                <a:solidFill>
                  <a:srgbClr val="008000"/>
                </a:solidFill>
              </a:rPr>
              <a:t> </a:t>
            </a:r>
          </a:p>
        </p:txBody>
      </p:sp>
      <p:sp>
        <p:nvSpPr>
          <p:cNvPr id="16397" name="ZoneTexte 13">
            <a:extLst>
              <a:ext uri="{FF2B5EF4-FFF2-40B4-BE49-F238E27FC236}">
                <a16:creationId xmlns:a16="http://schemas.microsoft.com/office/drawing/2014/main" id="{0C155CCB-6CCD-4756-AB83-C8E3529BB289}"/>
              </a:ext>
            </a:extLst>
          </p:cNvPr>
          <p:cNvSpPr txBox="1">
            <a:spLocks noChangeArrowheads="1"/>
          </p:cNvSpPr>
          <p:nvPr/>
        </p:nvSpPr>
        <p:spPr bwMode="auto">
          <a:xfrm>
            <a:off x="7659688" y="85725"/>
            <a:ext cx="4479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600"/>
              <a:t>24. Campêche ou « Bois de Campêche » (</a:t>
            </a:r>
            <a:r>
              <a:rPr lang="fr-FR" altLang="fr-FR" sz="1600" i="1"/>
              <a:t>Haematoxylum campechianum</a:t>
            </a:r>
            <a:r>
              <a:rPr lang="fr-FR" altLang="fr-FR" sz="1600"/>
              <a:t>) </a:t>
            </a:r>
          </a:p>
          <a:p>
            <a:pPr eaLnBrk="1" hangingPunct="1"/>
            <a:r>
              <a:rPr lang="fr-FR" altLang="fr-FR" sz="1600"/>
              <a:t>25. Ongaonga (</a:t>
            </a:r>
            <a:r>
              <a:rPr lang="fr-FR" altLang="fr-FR" sz="1600" i="1"/>
              <a:t>Urtica ferox</a:t>
            </a:r>
            <a:r>
              <a:rPr lang="fr-FR" altLang="fr-FR" sz="1600"/>
              <a:t>)</a:t>
            </a:r>
          </a:p>
          <a:p>
            <a:pPr eaLnBrk="1" hangingPunct="1"/>
            <a:r>
              <a:rPr lang="fr-FR" altLang="fr-FR" sz="1600"/>
              <a:t>26. Gimpie gimpie (</a:t>
            </a:r>
            <a:r>
              <a:rPr lang="fr-FR" altLang="fr-FR" sz="1600" i="1"/>
              <a:t>Dendrocnide moroides</a:t>
            </a:r>
            <a:r>
              <a:rPr lang="fr-FR" altLang="fr-FR" sz="160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FDB62A3-C9A3-4011-879E-715B000FB9C4}"/>
              </a:ext>
            </a:extLst>
          </p:cNvPr>
          <p:cNvSpPr>
            <a:spLocks noGrp="1"/>
          </p:cNvSpPr>
          <p:nvPr>
            <p:ph type="ftr" sz="quarter" idx="11"/>
          </p:nvPr>
        </p:nvSpPr>
        <p:spPr>
          <a:xfrm>
            <a:off x="4016375" y="6492875"/>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069AF5C5-B4DA-4D29-9367-D07DEAE82A7F}"/>
              </a:ext>
            </a:extLst>
          </p:cNvPr>
          <p:cNvSpPr>
            <a:spLocks noGrp="1"/>
          </p:cNvSpPr>
          <p:nvPr>
            <p:ph type="sldNum" sz="quarter" idx="12"/>
          </p:nvPr>
        </p:nvSpPr>
        <p:spPr>
          <a:xfrm>
            <a:off x="11349038" y="180975"/>
            <a:ext cx="531812" cy="280988"/>
          </a:xfrm>
        </p:spPr>
        <p:txBody>
          <a:bodyPr/>
          <a:lstStyle/>
          <a:p>
            <a:pPr>
              <a:defRPr/>
            </a:pPr>
            <a:fld id="{3246DC2D-B388-4861-8F51-B94F4EE00DD9}" type="slidenum">
              <a:rPr lang="fr-FR"/>
              <a:pPr>
                <a:defRPr/>
              </a:pPr>
              <a:t>15</a:t>
            </a:fld>
            <a:endParaRPr lang="fr-FR"/>
          </a:p>
        </p:txBody>
      </p:sp>
      <p:graphicFrame>
        <p:nvGraphicFramePr>
          <p:cNvPr id="6" name="Tableau 5">
            <a:extLst>
              <a:ext uri="{FF2B5EF4-FFF2-40B4-BE49-F238E27FC236}">
                <a16:creationId xmlns:a16="http://schemas.microsoft.com/office/drawing/2014/main" id="{36FCEE1B-9AE3-4275-88CF-01EC996E30EE}"/>
              </a:ext>
            </a:extLst>
          </p:cNvPr>
          <p:cNvGraphicFramePr>
            <a:graphicFrameLocks noGrp="1"/>
          </p:cNvGraphicFramePr>
          <p:nvPr/>
        </p:nvGraphicFramePr>
        <p:xfrm>
          <a:off x="236538" y="1338263"/>
          <a:ext cx="8389938" cy="2538410"/>
        </p:xfrm>
        <a:graphic>
          <a:graphicData uri="http://schemas.openxmlformats.org/drawingml/2006/table">
            <a:tbl>
              <a:tblPr/>
              <a:tblGrid>
                <a:gridCol w="2796646">
                  <a:extLst>
                    <a:ext uri="{9D8B030D-6E8A-4147-A177-3AD203B41FA5}">
                      <a16:colId xmlns:a16="http://schemas.microsoft.com/office/drawing/2014/main" val="1663861839"/>
                    </a:ext>
                  </a:extLst>
                </a:gridCol>
                <a:gridCol w="2796646">
                  <a:extLst>
                    <a:ext uri="{9D8B030D-6E8A-4147-A177-3AD203B41FA5}">
                      <a16:colId xmlns:a16="http://schemas.microsoft.com/office/drawing/2014/main" val="969032938"/>
                    </a:ext>
                  </a:extLst>
                </a:gridCol>
                <a:gridCol w="2796646">
                  <a:extLst>
                    <a:ext uri="{9D8B030D-6E8A-4147-A177-3AD203B41FA5}">
                      <a16:colId xmlns:a16="http://schemas.microsoft.com/office/drawing/2014/main" val="3968776692"/>
                    </a:ext>
                  </a:extLst>
                </a:gridCol>
              </a:tblGrid>
              <a:tr h="445937">
                <a:tc>
                  <a:txBody>
                    <a:bodyPr/>
                    <a:lstStyle/>
                    <a:p>
                      <a:pPr>
                        <a:spcAft>
                          <a:spcPts val="0"/>
                        </a:spcAft>
                      </a:pPr>
                      <a:r>
                        <a:rPr lang="fr-FR" sz="1400" b="1" dirty="0">
                          <a:solidFill>
                            <a:srgbClr val="C00000"/>
                          </a:solidFill>
                          <a:effectLst/>
                          <a:latin typeface="+mn-lt"/>
                          <a:ea typeface="Times New Roman" panose="02020603050405020304" pitchFamily="18" charset="0"/>
                          <a:cs typeface="Times New Roman" panose="02020603050405020304" pitchFamily="18" charset="0"/>
                        </a:rPr>
                        <a:t>Espèces épineuses</a:t>
                      </a:r>
                      <a:endParaRPr lang="fr-FR" sz="1400" dirty="0">
                        <a:solidFill>
                          <a:srgbClr val="C00000"/>
                        </a:solidFill>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b="1">
                          <a:solidFill>
                            <a:srgbClr val="000000"/>
                          </a:solidFill>
                          <a:effectLst/>
                          <a:latin typeface="+mn-lt"/>
                          <a:ea typeface="Times New Roman" panose="02020603050405020304" pitchFamily="18" charset="0"/>
                          <a:cs typeface="Times New Roman" panose="02020603050405020304" pitchFamily="18" charset="0"/>
                        </a:rPr>
                        <a:t>Pluviométrie </a:t>
                      </a:r>
                      <a:br>
                        <a:rPr lang="fr-FR" sz="1400">
                          <a:solidFill>
                            <a:srgbClr val="000000"/>
                          </a:solidFill>
                          <a:effectLst/>
                          <a:latin typeface="+mn-lt"/>
                          <a:ea typeface="Times New Roman" panose="02020603050405020304" pitchFamily="18" charset="0"/>
                          <a:cs typeface="Times New Roman" panose="02020603050405020304" pitchFamily="18" charset="0"/>
                        </a:rPr>
                      </a:br>
                      <a:r>
                        <a:rPr lang="fr-FR" sz="1400" b="1">
                          <a:solidFill>
                            <a:srgbClr val="000000"/>
                          </a:solidFill>
                          <a:effectLst/>
                          <a:latin typeface="+mn-lt"/>
                          <a:ea typeface="Times New Roman" panose="02020603050405020304" pitchFamily="18" charset="0"/>
                          <a:cs typeface="Times New Roman" panose="02020603050405020304" pitchFamily="18" charset="0"/>
                        </a:rPr>
                        <a:t>700 - 1000 mm</a:t>
                      </a:r>
                      <a:endParaRPr lang="fr-FR" sz="140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b="1" dirty="0">
                          <a:solidFill>
                            <a:srgbClr val="000000"/>
                          </a:solidFill>
                          <a:effectLst/>
                          <a:latin typeface="+mn-lt"/>
                          <a:ea typeface="Times New Roman" panose="02020603050405020304" pitchFamily="18" charset="0"/>
                          <a:cs typeface="Times New Roman" panose="02020603050405020304" pitchFamily="18" charset="0"/>
                        </a:rPr>
                        <a:t>Pluviométrie </a:t>
                      </a:r>
                      <a:br>
                        <a:rPr lang="fr-FR" sz="1400" dirty="0">
                          <a:solidFill>
                            <a:srgbClr val="000000"/>
                          </a:solidFill>
                          <a:effectLst/>
                          <a:latin typeface="+mn-lt"/>
                          <a:ea typeface="Times New Roman" panose="02020603050405020304" pitchFamily="18" charset="0"/>
                          <a:cs typeface="Times New Roman" panose="02020603050405020304" pitchFamily="18" charset="0"/>
                        </a:rPr>
                      </a:br>
                      <a:r>
                        <a:rPr lang="fr-FR" sz="1400" b="1" dirty="0">
                          <a:solidFill>
                            <a:srgbClr val="000000"/>
                          </a:solidFill>
                          <a:effectLst/>
                          <a:latin typeface="+mn-lt"/>
                          <a:ea typeface="Times New Roman" panose="02020603050405020304" pitchFamily="18" charset="0"/>
                          <a:cs typeface="Times New Roman" panose="02020603050405020304" pitchFamily="18" charset="0"/>
                        </a:rPr>
                        <a:t>1000 - 1300 mm</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956775"/>
                  </a:ext>
                </a:extLst>
              </a:tr>
              <a:tr h="232497">
                <a:tc>
                  <a:txBody>
                    <a:bodyPr/>
                    <a:lstStyle/>
                    <a:p>
                      <a:pPr>
                        <a:spcAft>
                          <a:spcPts val="0"/>
                        </a:spcAft>
                      </a:pPr>
                      <a:r>
                        <a:rPr lang="fr-FR" sz="1400" i="1" dirty="0">
                          <a:solidFill>
                            <a:srgbClr val="C00000"/>
                          </a:solidFill>
                          <a:effectLst/>
                          <a:latin typeface="+mn-lt"/>
                          <a:ea typeface="Times New Roman" panose="02020603050405020304" pitchFamily="18" charset="0"/>
                          <a:cs typeface="Times New Roman" panose="02020603050405020304" pitchFamily="18" charset="0"/>
                        </a:rPr>
                        <a:t>Agave </a:t>
                      </a:r>
                      <a:r>
                        <a:rPr lang="fr-FR" sz="1400" i="1" dirty="0" err="1">
                          <a:solidFill>
                            <a:srgbClr val="C00000"/>
                          </a:solidFill>
                          <a:effectLst/>
                          <a:latin typeface="+mn-lt"/>
                          <a:ea typeface="Times New Roman" panose="02020603050405020304" pitchFamily="18" charset="0"/>
                          <a:cs typeface="Times New Roman" panose="02020603050405020304" pitchFamily="18" charset="0"/>
                        </a:rPr>
                        <a:t>sisalana</a:t>
                      </a:r>
                      <a:endParaRPr lang="fr-FR" sz="1400" dirty="0">
                        <a:solidFill>
                          <a:srgbClr val="C00000"/>
                        </a:solidFill>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a:solidFill>
                            <a:srgbClr val="000000"/>
                          </a:solidFill>
                          <a:effectLst/>
                          <a:latin typeface="+mn-lt"/>
                          <a:ea typeface="Times New Roman" panose="02020603050405020304" pitchFamily="18" charset="0"/>
                          <a:cs typeface="Times New Roman" panose="02020603050405020304" pitchFamily="18" charset="0"/>
                        </a:rPr>
                        <a:t>X </a:t>
                      </a:r>
                      <a:endParaRPr lang="fr-FR" sz="140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X</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extLst>
                  <a:ext uri="{0D108BD9-81ED-4DB2-BD59-A6C34878D82A}">
                    <a16:rowId xmlns:a16="http://schemas.microsoft.com/office/drawing/2014/main" val="46264156"/>
                  </a:ext>
                </a:extLst>
              </a:tr>
              <a:tr h="232497">
                <a:tc>
                  <a:txBody>
                    <a:bodyPr/>
                    <a:lstStyle/>
                    <a:p>
                      <a:pPr>
                        <a:spcAft>
                          <a:spcPts val="0"/>
                        </a:spcAft>
                      </a:pPr>
                      <a:r>
                        <a:rPr lang="fr-FR" sz="1400" i="1" dirty="0">
                          <a:solidFill>
                            <a:srgbClr val="C00000"/>
                          </a:solidFill>
                          <a:effectLst/>
                          <a:latin typeface="+mn-lt"/>
                          <a:ea typeface="Times New Roman" panose="02020603050405020304" pitchFamily="18" charset="0"/>
                          <a:cs typeface="Times New Roman" panose="02020603050405020304" pitchFamily="18" charset="0"/>
                        </a:rPr>
                        <a:t>Bauhinia </a:t>
                      </a:r>
                      <a:r>
                        <a:rPr lang="fr-FR" sz="1400" i="1" dirty="0" err="1">
                          <a:solidFill>
                            <a:srgbClr val="C00000"/>
                          </a:solidFill>
                          <a:effectLst/>
                          <a:latin typeface="+mn-lt"/>
                          <a:ea typeface="Times New Roman" panose="02020603050405020304" pitchFamily="18" charset="0"/>
                          <a:cs typeface="Times New Roman" panose="02020603050405020304" pitchFamily="18" charset="0"/>
                        </a:rPr>
                        <a:t>rufescens</a:t>
                      </a:r>
                      <a:endParaRPr lang="fr-FR" sz="1400" dirty="0">
                        <a:solidFill>
                          <a:srgbClr val="C00000"/>
                        </a:solidFill>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a:solidFill>
                            <a:srgbClr val="000000"/>
                          </a:solidFill>
                          <a:effectLst/>
                          <a:latin typeface="+mn-lt"/>
                          <a:ea typeface="Times New Roman" panose="02020603050405020304" pitchFamily="18" charset="0"/>
                          <a:cs typeface="Times New Roman" panose="02020603050405020304" pitchFamily="18" charset="0"/>
                        </a:rPr>
                        <a:t>X</a:t>
                      </a:r>
                      <a:endParaRPr lang="fr-FR" sz="140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tc>
                  <a:txBody>
                    <a:bodyPr/>
                    <a:lstStyle/>
                    <a:p>
                      <a:pPr>
                        <a:spcAft>
                          <a:spcPts val="0"/>
                        </a:spcAft>
                      </a:pPr>
                      <a:r>
                        <a:rPr lang="fr-FR" sz="1400">
                          <a:solidFill>
                            <a:srgbClr val="000000"/>
                          </a:solidFill>
                          <a:effectLst/>
                          <a:latin typeface="+mn-lt"/>
                          <a:ea typeface="Times New Roman" panose="02020603050405020304" pitchFamily="18" charset="0"/>
                          <a:cs typeface="Times New Roman" panose="02020603050405020304" pitchFamily="18" charset="0"/>
                        </a:rPr>
                        <a:t>X</a:t>
                      </a:r>
                      <a:endParaRPr lang="fr-FR" sz="140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extLst>
                  <a:ext uri="{0D108BD9-81ED-4DB2-BD59-A6C34878D82A}">
                    <a16:rowId xmlns:a16="http://schemas.microsoft.com/office/drawing/2014/main" val="3451366971"/>
                  </a:ext>
                </a:extLst>
              </a:tr>
              <a:tr h="232497">
                <a:tc>
                  <a:txBody>
                    <a:bodyPr/>
                    <a:lstStyle/>
                    <a:p>
                      <a:pPr>
                        <a:spcAft>
                          <a:spcPts val="0"/>
                        </a:spcAft>
                      </a:pPr>
                      <a:r>
                        <a:rPr lang="fr-FR" sz="1400" i="1" dirty="0">
                          <a:solidFill>
                            <a:srgbClr val="000000"/>
                          </a:solidFill>
                          <a:effectLst/>
                          <a:latin typeface="+mn-lt"/>
                          <a:ea typeface="Times New Roman" panose="02020603050405020304" pitchFamily="18" charset="0"/>
                          <a:cs typeface="Times New Roman" panose="02020603050405020304" pitchFamily="18" charset="0"/>
                        </a:rPr>
                        <a:t>Citrus </a:t>
                      </a:r>
                      <a:r>
                        <a:rPr lang="fr-FR" sz="1400" i="1" dirty="0" err="1">
                          <a:solidFill>
                            <a:srgbClr val="000000"/>
                          </a:solidFill>
                          <a:effectLst/>
                          <a:latin typeface="+mn-lt"/>
                          <a:ea typeface="Times New Roman" panose="02020603050405020304" pitchFamily="18" charset="0"/>
                          <a:cs typeface="Times New Roman" panose="02020603050405020304" pitchFamily="18" charset="0"/>
                        </a:rPr>
                        <a:t>lemon</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a:solidFill>
                            <a:srgbClr val="000000"/>
                          </a:solidFill>
                          <a:effectLst/>
                          <a:latin typeface="+mn-lt"/>
                          <a:ea typeface="Times New Roman" panose="02020603050405020304" pitchFamily="18" charset="0"/>
                          <a:cs typeface="Times New Roman" panose="02020603050405020304" pitchFamily="18" charset="0"/>
                        </a:rPr>
                        <a:t>X</a:t>
                      </a:r>
                      <a:endParaRPr lang="fr-FR" sz="140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X</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extLst>
                  <a:ext uri="{0D108BD9-81ED-4DB2-BD59-A6C34878D82A}">
                    <a16:rowId xmlns:a16="http://schemas.microsoft.com/office/drawing/2014/main" val="213289148"/>
                  </a:ext>
                </a:extLst>
              </a:tr>
              <a:tr h="232497">
                <a:tc>
                  <a:txBody>
                    <a:bodyPr/>
                    <a:lstStyle/>
                    <a:p>
                      <a:pPr>
                        <a:spcAft>
                          <a:spcPts val="0"/>
                        </a:spcAft>
                      </a:pPr>
                      <a:r>
                        <a:rPr lang="fr-FR" sz="1400" i="1" dirty="0" err="1">
                          <a:solidFill>
                            <a:srgbClr val="C00000"/>
                          </a:solidFill>
                          <a:effectLst/>
                          <a:latin typeface="+mn-lt"/>
                          <a:ea typeface="Times New Roman" panose="02020603050405020304" pitchFamily="18" charset="0"/>
                          <a:cs typeface="Times New Roman" panose="02020603050405020304" pitchFamily="18" charset="0"/>
                        </a:rPr>
                        <a:t>Dichrostachys</a:t>
                      </a:r>
                      <a:r>
                        <a:rPr lang="fr-FR" sz="1400" i="1" dirty="0">
                          <a:solidFill>
                            <a:srgbClr val="C00000"/>
                          </a:solidFill>
                          <a:effectLst/>
                          <a:latin typeface="+mn-lt"/>
                          <a:ea typeface="Times New Roman" panose="02020603050405020304" pitchFamily="18" charset="0"/>
                          <a:cs typeface="Times New Roman" panose="02020603050405020304" pitchFamily="18" charset="0"/>
                        </a:rPr>
                        <a:t> cinerea</a:t>
                      </a:r>
                      <a:endParaRPr lang="fr-FR" sz="1400" dirty="0">
                        <a:solidFill>
                          <a:srgbClr val="C00000"/>
                        </a:solidFill>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 </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X</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extLst>
                  <a:ext uri="{0D108BD9-81ED-4DB2-BD59-A6C34878D82A}">
                    <a16:rowId xmlns:a16="http://schemas.microsoft.com/office/drawing/2014/main" val="1200197008"/>
                  </a:ext>
                </a:extLst>
              </a:tr>
              <a:tr h="232497">
                <a:tc>
                  <a:txBody>
                    <a:bodyPr/>
                    <a:lstStyle/>
                    <a:p>
                      <a:pPr>
                        <a:spcAft>
                          <a:spcPts val="0"/>
                        </a:spcAft>
                      </a:pPr>
                      <a:r>
                        <a:rPr lang="fr-FR" sz="1400" i="1" dirty="0">
                          <a:solidFill>
                            <a:srgbClr val="C00000"/>
                          </a:solidFill>
                          <a:effectLst/>
                          <a:latin typeface="+mn-lt"/>
                          <a:ea typeface="Times New Roman" panose="02020603050405020304" pitchFamily="18" charset="0"/>
                          <a:cs typeface="Times New Roman" panose="02020603050405020304" pitchFamily="18" charset="0"/>
                        </a:rPr>
                        <a:t>Haematoxylon </a:t>
                      </a:r>
                      <a:r>
                        <a:rPr lang="fr-FR" sz="1400" i="1" dirty="0" err="1">
                          <a:solidFill>
                            <a:srgbClr val="C00000"/>
                          </a:solidFill>
                          <a:effectLst/>
                          <a:latin typeface="+mn-lt"/>
                          <a:ea typeface="Times New Roman" panose="02020603050405020304" pitchFamily="18" charset="0"/>
                          <a:cs typeface="Times New Roman" panose="02020603050405020304" pitchFamily="18" charset="0"/>
                        </a:rPr>
                        <a:t>brasiletto</a:t>
                      </a:r>
                      <a:endParaRPr lang="fr-FR" sz="1400" dirty="0">
                        <a:solidFill>
                          <a:srgbClr val="C00000"/>
                        </a:solidFill>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 </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X</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extLst>
                  <a:ext uri="{0D108BD9-81ED-4DB2-BD59-A6C34878D82A}">
                    <a16:rowId xmlns:a16="http://schemas.microsoft.com/office/drawing/2014/main" val="2548041295"/>
                  </a:ext>
                </a:extLst>
              </a:tr>
              <a:tr h="232497">
                <a:tc>
                  <a:txBody>
                    <a:bodyPr/>
                    <a:lstStyle/>
                    <a:p>
                      <a:pPr>
                        <a:spcAft>
                          <a:spcPts val="0"/>
                        </a:spcAft>
                      </a:pPr>
                      <a:r>
                        <a:rPr lang="fr-FR" sz="1400" i="1" dirty="0">
                          <a:solidFill>
                            <a:srgbClr val="C00000"/>
                          </a:solidFill>
                          <a:effectLst/>
                          <a:latin typeface="+mn-lt"/>
                          <a:ea typeface="Times New Roman" panose="02020603050405020304" pitchFamily="18" charset="0"/>
                          <a:cs typeface="Times New Roman" panose="02020603050405020304" pitchFamily="18" charset="0"/>
                        </a:rPr>
                        <a:t>Ziziphus </a:t>
                      </a:r>
                      <a:r>
                        <a:rPr lang="fr-FR" sz="1400" i="1" dirty="0" err="1">
                          <a:solidFill>
                            <a:srgbClr val="C00000"/>
                          </a:solidFill>
                          <a:effectLst/>
                          <a:latin typeface="+mn-lt"/>
                          <a:ea typeface="Times New Roman" panose="02020603050405020304" pitchFamily="18" charset="0"/>
                          <a:cs typeface="Times New Roman" panose="02020603050405020304" pitchFamily="18" charset="0"/>
                        </a:rPr>
                        <a:t>mauritiana</a:t>
                      </a:r>
                      <a:endParaRPr lang="fr-FR" sz="1400" dirty="0">
                        <a:solidFill>
                          <a:srgbClr val="C00000"/>
                        </a:solidFill>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X</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X</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extLst>
                  <a:ext uri="{0D108BD9-81ED-4DB2-BD59-A6C34878D82A}">
                    <a16:rowId xmlns:a16="http://schemas.microsoft.com/office/drawing/2014/main" val="2366477698"/>
                  </a:ext>
                </a:extLst>
              </a:tr>
              <a:tr h="232497">
                <a:tc>
                  <a:txBody>
                    <a:bodyPr/>
                    <a:lstStyle/>
                    <a:p>
                      <a:pPr>
                        <a:spcAft>
                          <a:spcPts val="0"/>
                        </a:spcAft>
                      </a:pPr>
                      <a:r>
                        <a:rPr lang="fr-FR" sz="1400" i="1" dirty="0">
                          <a:solidFill>
                            <a:srgbClr val="C00000"/>
                          </a:solidFill>
                          <a:effectLst/>
                          <a:latin typeface="+mn-lt"/>
                          <a:ea typeface="Times New Roman" panose="02020603050405020304" pitchFamily="18" charset="0"/>
                          <a:cs typeface="Times New Roman" panose="02020603050405020304" pitchFamily="18" charset="0"/>
                        </a:rPr>
                        <a:t>Ziziphus </a:t>
                      </a:r>
                      <a:r>
                        <a:rPr lang="fr-FR" sz="1400" i="1" dirty="0" err="1">
                          <a:solidFill>
                            <a:srgbClr val="C00000"/>
                          </a:solidFill>
                          <a:effectLst/>
                          <a:latin typeface="+mn-lt"/>
                          <a:ea typeface="Times New Roman" panose="02020603050405020304" pitchFamily="18" charset="0"/>
                          <a:cs typeface="Times New Roman" panose="02020603050405020304" pitchFamily="18" charset="0"/>
                        </a:rPr>
                        <a:t>mucronata</a:t>
                      </a:r>
                      <a:endParaRPr lang="fr-FR" sz="1400" dirty="0">
                        <a:solidFill>
                          <a:srgbClr val="C00000"/>
                        </a:solidFill>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 </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X</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extLst>
                  <a:ext uri="{0D108BD9-81ED-4DB2-BD59-A6C34878D82A}">
                    <a16:rowId xmlns:a16="http://schemas.microsoft.com/office/drawing/2014/main" val="3851726486"/>
                  </a:ext>
                </a:extLst>
              </a:tr>
              <a:tr h="232497">
                <a:tc>
                  <a:txBody>
                    <a:bodyPr/>
                    <a:lstStyle/>
                    <a:p>
                      <a:pPr>
                        <a:spcAft>
                          <a:spcPts val="0"/>
                        </a:spcAft>
                      </a:pPr>
                      <a:r>
                        <a:rPr lang="fr-FR" sz="1400" i="1" dirty="0" err="1">
                          <a:solidFill>
                            <a:srgbClr val="C00000"/>
                          </a:solidFill>
                          <a:effectLst/>
                          <a:latin typeface="+mn-lt"/>
                          <a:ea typeface="Times New Roman" panose="02020603050405020304" pitchFamily="18" charset="0"/>
                          <a:cs typeface="Times New Roman" panose="02020603050405020304" pitchFamily="18" charset="0"/>
                        </a:rPr>
                        <a:t>Dichrostachys</a:t>
                      </a:r>
                      <a:r>
                        <a:rPr lang="fr-FR" sz="1400" i="1" dirty="0">
                          <a:solidFill>
                            <a:srgbClr val="C00000"/>
                          </a:solidFill>
                          <a:effectLst/>
                          <a:latin typeface="+mn-lt"/>
                          <a:ea typeface="Times New Roman" panose="02020603050405020304" pitchFamily="18" charset="0"/>
                          <a:cs typeface="Times New Roman" panose="02020603050405020304" pitchFamily="18" charset="0"/>
                        </a:rPr>
                        <a:t> cinerea</a:t>
                      </a:r>
                      <a:endParaRPr lang="fr-FR" sz="1400" dirty="0">
                        <a:solidFill>
                          <a:srgbClr val="C00000"/>
                        </a:solidFill>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a:solidFill>
                            <a:srgbClr val="000000"/>
                          </a:solidFill>
                          <a:effectLst/>
                          <a:latin typeface="+mn-lt"/>
                          <a:ea typeface="Times New Roman" panose="02020603050405020304" pitchFamily="18" charset="0"/>
                          <a:cs typeface="Times New Roman" panose="02020603050405020304" pitchFamily="18" charset="0"/>
                        </a:rPr>
                        <a:t> </a:t>
                      </a:r>
                      <a:endParaRPr lang="fr-FR" sz="140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X</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extLst>
                  <a:ext uri="{0D108BD9-81ED-4DB2-BD59-A6C34878D82A}">
                    <a16:rowId xmlns:a16="http://schemas.microsoft.com/office/drawing/2014/main" val="1218239643"/>
                  </a:ext>
                </a:extLst>
              </a:tr>
              <a:tr h="232497">
                <a:tc>
                  <a:txBody>
                    <a:bodyPr/>
                    <a:lstStyle/>
                    <a:p>
                      <a:pPr>
                        <a:spcAft>
                          <a:spcPts val="0"/>
                        </a:spcAft>
                      </a:pPr>
                      <a:r>
                        <a:rPr lang="fr-FR" sz="1400" i="1" dirty="0">
                          <a:solidFill>
                            <a:srgbClr val="C00000"/>
                          </a:solidFill>
                          <a:effectLst/>
                          <a:latin typeface="+mn-lt"/>
                          <a:ea typeface="Times New Roman" panose="02020603050405020304" pitchFamily="18" charset="0"/>
                          <a:cs typeface="Times New Roman" panose="02020603050405020304" pitchFamily="18" charset="0"/>
                        </a:rPr>
                        <a:t>Ziziphus </a:t>
                      </a:r>
                      <a:r>
                        <a:rPr lang="fr-FR" sz="1400" i="1" dirty="0" err="1">
                          <a:solidFill>
                            <a:srgbClr val="C00000"/>
                          </a:solidFill>
                          <a:effectLst/>
                          <a:latin typeface="+mn-lt"/>
                          <a:ea typeface="Times New Roman" panose="02020603050405020304" pitchFamily="18" charset="0"/>
                          <a:cs typeface="Times New Roman" panose="02020603050405020304" pitchFamily="18" charset="0"/>
                        </a:rPr>
                        <a:t>mucronata</a:t>
                      </a:r>
                      <a:endParaRPr lang="fr-FR" sz="1400" dirty="0">
                        <a:solidFill>
                          <a:srgbClr val="C00000"/>
                        </a:solidFill>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a:solidFill>
                            <a:srgbClr val="000000"/>
                          </a:solidFill>
                          <a:effectLst/>
                          <a:latin typeface="+mn-lt"/>
                          <a:ea typeface="Times New Roman" panose="02020603050405020304" pitchFamily="18" charset="0"/>
                          <a:cs typeface="Times New Roman" panose="02020603050405020304" pitchFamily="18" charset="0"/>
                        </a:rPr>
                        <a:t> </a:t>
                      </a:r>
                      <a:endParaRPr lang="fr-FR" sz="140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fr-FR" sz="1400" dirty="0">
                          <a:solidFill>
                            <a:srgbClr val="000000"/>
                          </a:solidFill>
                          <a:effectLst/>
                          <a:latin typeface="+mn-lt"/>
                          <a:ea typeface="Times New Roman" panose="02020603050405020304" pitchFamily="18" charset="0"/>
                          <a:cs typeface="Times New Roman" panose="02020603050405020304" pitchFamily="18" charset="0"/>
                        </a:rPr>
                        <a:t>X</a:t>
                      </a:r>
                      <a:endParaRPr lang="fr-FR" sz="1400" dirty="0">
                        <a:effectLst/>
                        <a:latin typeface="+mn-lt"/>
                        <a:ea typeface="Times New Roman" panose="02020603050405020304" pitchFamily="18" charset="0"/>
                        <a:cs typeface="Times New Roman" panose="02020603050405020304" pitchFamily="18" charset="0"/>
                      </a:endParaRPr>
                    </a:p>
                  </a:txBody>
                  <a:tcPr marL="9526" marR="9526" marT="9529" marB="95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FF33"/>
                    </a:solidFill>
                  </a:tcPr>
                </a:tc>
                <a:extLst>
                  <a:ext uri="{0D108BD9-81ED-4DB2-BD59-A6C34878D82A}">
                    <a16:rowId xmlns:a16="http://schemas.microsoft.com/office/drawing/2014/main" val="458406992"/>
                  </a:ext>
                </a:extLst>
              </a:tr>
            </a:tbl>
          </a:graphicData>
        </a:graphic>
      </p:graphicFrame>
      <p:sp>
        <p:nvSpPr>
          <p:cNvPr id="17458" name="Rectangle 2">
            <a:extLst>
              <a:ext uri="{FF2B5EF4-FFF2-40B4-BE49-F238E27FC236}">
                <a16:creationId xmlns:a16="http://schemas.microsoft.com/office/drawing/2014/main" id="{A26845BE-B771-4EE1-8490-BC02951823B4}"/>
              </a:ext>
            </a:extLst>
          </p:cNvPr>
          <p:cNvSpPr>
            <a:spLocks noChangeArrowheads="1"/>
          </p:cNvSpPr>
          <p:nvPr/>
        </p:nvSpPr>
        <p:spPr bwMode="auto">
          <a:xfrm>
            <a:off x="236538" y="3957638"/>
            <a:ext cx="934402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Tableau 1 – Espèces d’arbres recommandées pour les haies vives dans les aires sèches et  semi-arides de l’Afrique de l’Ouest (de </a:t>
            </a:r>
            <a:r>
              <a:rPr lang="fr-FR" altLang="fr-FR" sz="1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Louppe</a:t>
            </a:r>
            <a:r>
              <a:rPr lang="fr-FR" altLang="fr-FR"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 1999). </a:t>
            </a:r>
            <a:endParaRPr lang="fr-FR" altLang="fr-FR" sz="1000" dirty="0">
              <a:ea typeface="Times New Roman" panose="02020603050405020304" pitchFamily="18" charset="0"/>
              <a:cs typeface="Arial" panose="020B0604020202020204" pitchFamily="34" charset="0"/>
            </a:endParaRPr>
          </a:p>
          <a:p>
            <a:r>
              <a:rPr lang="en-GB" altLang="fr-FR" sz="1000" dirty="0">
                <a:latin typeface="Arial" panose="020B0604020202020204" pitchFamily="34" charset="0"/>
                <a:ea typeface="Times New Roman" panose="02020603050405020304" pitchFamily="18" charset="0"/>
                <a:cs typeface="Arial" panose="020B0604020202020204" pitchFamily="34" charset="0"/>
              </a:rPr>
              <a:t>Source : </a:t>
            </a:r>
            <a:r>
              <a:rPr lang="en-GB" altLang="fr-FR" sz="1000" i="1" dirty="0">
                <a:latin typeface="Arial" panose="020B0604020202020204" pitchFamily="34" charset="0"/>
                <a:ea typeface="Times New Roman" panose="02020603050405020304" pitchFamily="18" charset="0"/>
                <a:cs typeface="Arial" panose="020B0604020202020204" pitchFamily="34" charset="0"/>
              </a:rPr>
              <a:t>Live Tree Fences and Ligneous Windbreak</a:t>
            </a:r>
            <a:r>
              <a:rPr lang="en-GB" altLang="fr-FR" sz="1000" dirty="0">
                <a:latin typeface="Arial" panose="020B0604020202020204" pitchFamily="34" charset="0"/>
                <a:ea typeface="Times New Roman" panose="02020603050405020304" pitchFamily="18" charset="0"/>
                <a:cs typeface="Arial" panose="020B0604020202020204" pitchFamily="34" charset="0"/>
              </a:rPr>
              <a:t>s, FAO, </a:t>
            </a:r>
            <a:r>
              <a:rPr lang="en-GB" altLang="fr-FR" sz="1000" dirty="0">
                <a:latin typeface="Arial" panose="020B0604020202020204" pitchFamily="34" charset="0"/>
                <a:ea typeface="Times New Roman" panose="02020603050405020304" pitchFamily="18" charset="0"/>
                <a:cs typeface="Arial" panose="020B0604020202020204" pitchFamily="34" charset="0"/>
                <a:hlinkClick r:id="rId2"/>
              </a:rPr>
              <a:t>http://www.fao.org/ag/againfo/programmes/en/lead/toolbox/Tech/22Livef.htm</a:t>
            </a:r>
            <a:r>
              <a:rPr lang="en-GB" altLang="fr-FR" sz="1000" dirty="0">
                <a:latin typeface="Arial" panose="020B0604020202020204" pitchFamily="34" charset="0"/>
                <a:ea typeface="Times New Roman" panose="02020603050405020304" pitchFamily="18" charset="0"/>
                <a:cs typeface="Arial" panose="020B0604020202020204" pitchFamily="34" charset="0"/>
              </a:rPr>
              <a:t> </a:t>
            </a:r>
          </a:p>
          <a:p>
            <a:r>
              <a:rPr lang="fr-FR" altLang="fr-FR" sz="1000" u="sng" dirty="0">
                <a:latin typeface="Arial" panose="020B0604020202020204" pitchFamily="34" charset="0"/>
                <a:cs typeface="Arial" panose="020B0604020202020204" pitchFamily="34" charset="0"/>
              </a:rPr>
              <a:t>Note</a:t>
            </a:r>
            <a:r>
              <a:rPr lang="fr-FR" altLang="fr-FR" sz="1000" dirty="0">
                <a:latin typeface="Arial" panose="020B0604020202020204" pitchFamily="34" charset="0"/>
                <a:cs typeface="Arial" panose="020B0604020202020204" pitchFamily="34" charset="0"/>
              </a:rPr>
              <a:t> : ce document a disparu d’internet.</a:t>
            </a:r>
            <a:endParaRPr lang="fr-FR" altLang="fr-FR" dirty="0">
              <a:latin typeface="Arial" panose="020B0604020202020204" pitchFamily="34" charset="0"/>
            </a:endParaRPr>
          </a:p>
        </p:txBody>
      </p:sp>
      <p:sp>
        <p:nvSpPr>
          <p:cNvPr id="17459" name="Rectangle 7">
            <a:extLst>
              <a:ext uri="{FF2B5EF4-FFF2-40B4-BE49-F238E27FC236}">
                <a16:creationId xmlns:a16="http://schemas.microsoft.com/office/drawing/2014/main" id="{CC9D2E3C-4360-4B29-AA6D-1FA707D85234}"/>
              </a:ext>
            </a:extLst>
          </p:cNvPr>
          <p:cNvSpPr>
            <a:spLocks noChangeArrowheads="1"/>
          </p:cNvSpPr>
          <p:nvPr/>
        </p:nvSpPr>
        <p:spPr bwMode="auto">
          <a:xfrm>
            <a:off x="236538" y="809625"/>
            <a:ext cx="9313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dirty="0">
                <a:ea typeface="Times New Roman" panose="02020603050405020304" pitchFamily="18" charset="0"/>
                <a:cs typeface="Arial" panose="020B0604020202020204" pitchFamily="34" charset="0"/>
              </a:rPr>
              <a:t>La FAO propose les espèces suivantes, pour les haies d’épineux ou  haies vives en région tropicale :</a:t>
            </a:r>
            <a:endParaRPr lang="fr-FR" altLang="fr-FR" sz="1200" dirty="0">
              <a:ea typeface="Times New Roman" panose="02020603050405020304" pitchFamily="18" charset="0"/>
              <a:cs typeface="Arial" panose="020B0604020202020204" pitchFamily="34" charset="0"/>
            </a:endParaRPr>
          </a:p>
        </p:txBody>
      </p:sp>
      <p:sp>
        <p:nvSpPr>
          <p:cNvPr id="17460" name="ZoneTexte 8">
            <a:extLst>
              <a:ext uri="{FF2B5EF4-FFF2-40B4-BE49-F238E27FC236}">
                <a16:creationId xmlns:a16="http://schemas.microsoft.com/office/drawing/2014/main" id="{1C22EDD2-C550-4F79-B1D2-D5D2F21925C5}"/>
              </a:ext>
            </a:extLst>
          </p:cNvPr>
          <p:cNvSpPr txBox="1">
            <a:spLocks noChangeArrowheads="1"/>
          </p:cNvSpPr>
          <p:nvPr/>
        </p:nvSpPr>
        <p:spPr bwMode="auto">
          <a:xfrm>
            <a:off x="236538" y="360363"/>
            <a:ext cx="416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Liste de variétés pour climats tropicaux</a:t>
            </a:r>
          </a:p>
        </p:txBody>
      </p:sp>
      <p:sp>
        <p:nvSpPr>
          <p:cNvPr id="17461" name="ZoneTexte 9">
            <a:extLst>
              <a:ext uri="{FF2B5EF4-FFF2-40B4-BE49-F238E27FC236}">
                <a16:creationId xmlns:a16="http://schemas.microsoft.com/office/drawing/2014/main" id="{AA93B1E0-57CA-4C3F-8E7E-7E7991D4A23D}"/>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pic>
        <p:nvPicPr>
          <p:cNvPr id="17462" name="Image 10" descr="Une image contenant arbre, extérieur, herbe, plante&#10;&#10;Description générée avec un niveau de confiance très élevé">
            <a:extLst>
              <a:ext uri="{FF2B5EF4-FFF2-40B4-BE49-F238E27FC236}">
                <a16:creationId xmlns:a16="http://schemas.microsoft.com/office/drawing/2014/main" id="{A1FAF84B-7CEC-4EF1-B739-D3FD4A88B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650" y="44338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3" name="ZoneTexte 3">
            <a:extLst>
              <a:ext uri="{FF2B5EF4-FFF2-40B4-BE49-F238E27FC236}">
                <a16:creationId xmlns:a16="http://schemas.microsoft.com/office/drawing/2014/main" id="{501CFC29-FEB1-47C2-89EC-1821428F70E1}"/>
              </a:ext>
            </a:extLst>
          </p:cNvPr>
          <p:cNvSpPr txBox="1">
            <a:spLocks noChangeArrowheads="1"/>
          </p:cNvSpPr>
          <p:nvPr/>
        </p:nvSpPr>
        <p:spPr bwMode="auto">
          <a:xfrm>
            <a:off x="6538913" y="6281738"/>
            <a:ext cx="205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Henné (</a:t>
            </a:r>
            <a:r>
              <a:rPr lang="fr-FR" altLang="fr-FR" sz="1200" i="1" dirty="0" err="1">
                <a:solidFill>
                  <a:srgbClr val="008000"/>
                </a:solidFill>
              </a:rPr>
              <a:t>Lawsonia</a:t>
            </a:r>
            <a:r>
              <a:rPr lang="fr-FR" altLang="fr-FR" sz="1200" i="1" dirty="0">
                <a:solidFill>
                  <a:srgbClr val="008000"/>
                </a:solidFill>
              </a:rPr>
              <a:t> </a:t>
            </a:r>
            <a:r>
              <a:rPr lang="fr-FR" altLang="fr-FR" sz="1200" i="1" dirty="0" err="1">
                <a:solidFill>
                  <a:srgbClr val="008000"/>
                </a:solidFill>
              </a:rPr>
              <a:t>inermis</a:t>
            </a:r>
            <a:r>
              <a:rPr lang="fr-FR" altLang="fr-FR" sz="1200" dirty="0">
                <a:solidFill>
                  <a:srgbClr val="008000"/>
                </a:solidFill>
              </a:rPr>
              <a:t>)</a:t>
            </a:r>
          </a:p>
        </p:txBody>
      </p:sp>
      <p:pic>
        <p:nvPicPr>
          <p:cNvPr id="17464" name="Image 11" descr="Une image contenant extérieur, arbre, ciel, plante&#10;&#10;Description générée avec un niveau de confiance très élevé">
            <a:extLst>
              <a:ext uri="{FF2B5EF4-FFF2-40B4-BE49-F238E27FC236}">
                <a16:creationId xmlns:a16="http://schemas.microsoft.com/office/drawing/2014/main" id="{B22890D9-6E2A-4626-8760-17FFCCB0E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213" y="4446588"/>
            <a:ext cx="2363787"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5" name="Rectangle 4">
            <a:extLst>
              <a:ext uri="{FF2B5EF4-FFF2-40B4-BE49-F238E27FC236}">
                <a16:creationId xmlns:a16="http://schemas.microsoft.com/office/drawing/2014/main" id="{4AD9A344-3D18-4E65-9B90-641FF5FB4D41}"/>
              </a:ext>
            </a:extLst>
          </p:cNvPr>
          <p:cNvSpPr>
            <a:spLocks noChangeArrowheads="1"/>
          </p:cNvSpPr>
          <p:nvPr/>
        </p:nvSpPr>
        <p:spPr bwMode="auto">
          <a:xfrm>
            <a:off x="3449638" y="6216650"/>
            <a:ext cx="187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ea typeface="Times New Roman" panose="02020603050405020304" pitchFamily="18" charset="0"/>
                <a:cs typeface="Calibri" panose="020F0502020204030204" pitchFamily="34" charset="0"/>
              </a:rPr>
              <a:t>Pourghère (</a:t>
            </a:r>
            <a:r>
              <a:rPr lang="fr-FR" altLang="fr-FR" sz="1200" i="1" dirty="0">
                <a:solidFill>
                  <a:srgbClr val="008000"/>
                </a:solidFill>
                <a:ea typeface="Times New Roman" panose="02020603050405020304" pitchFamily="18" charset="0"/>
                <a:cs typeface="Calibri" panose="020F0502020204030204" pitchFamily="34" charset="0"/>
              </a:rPr>
              <a:t>Jatropha </a:t>
            </a:r>
            <a:r>
              <a:rPr lang="fr-FR" altLang="fr-FR" sz="1200" i="1" dirty="0" err="1">
                <a:solidFill>
                  <a:srgbClr val="008000"/>
                </a:solidFill>
                <a:ea typeface="Times New Roman" panose="02020603050405020304" pitchFamily="18" charset="0"/>
                <a:cs typeface="Calibri" panose="020F0502020204030204" pitchFamily="34" charset="0"/>
              </a:rPr>
              <a:t>curca</a:t>
            </a:r>
            <a:r>
              <a:rPr lang="fr-FR" altLang="fr-FR" sz="1200" dirty="0">
                <a:solidFill>
                  <a:srgbClr val="008000"/>
                </a:solidFill>
                <a:ea typeface="Times New Roman" panose="02020603050405020304" pitchFamily="18" charset="0"/>
                <a:cs typeface="Calibri" panose="020F0502020204030204" pitchFamily="34" charset="0"/>
              </a:rPr>
              <a:t>)</a:t>
            </a:r>
          </a:p>
        </p:txBody>
      </p:sp>
      <p:pic>
        <p:nvPicPr>
          <p:cNvPr id="17466" name="Image 12">
            <a:extLst>
              <a:ext uri="{FF2B5EF4-FFF2-40B4-BE49-F238E27FC236}">
                <a16:creationId xmlns:a16="http://schemas.microsoft.com/office/drawing/2014/main" id="{25784C22-50AB-4F8A-A080-651E22F90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4694238"/>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7" name="ZoneTexte 13">
            <a:extLst>
              <a:ext uri="{FF2B5EF4-FFF2-40B4-BE49-F238E27FC236}">
                <a16:creationId xmlns:a16="http://schemas.microsoft.com/office/drawing/2014/main" id="{3E8B7EE1-41B1-4C65-B541-B3C29ECB6041}"/>
              </a:ext>
            </a:extLst>
          </p:cNvPr>
          <p:cNvSpPr txBox="1">
            <a:spLocks noChangeArrowheads="1"/>
          </p:cNvSpPr>
          <p:nvPr/>
        </p:nvSpPr>
        <p:spPr bwMode="auto">
          <a:xfrm>
            <a:off x="236538" y="6265863"/>
            <a:ext cx="2371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Graines de </a:t>
            </a:r>
            <a:r>
              <a:rPr lang="fr-FR" altLang="fr-FR" sz="1200" i="1" dirty="0" err="1">
                <a:solidFill>
                  <a:srgbClr val="008000"/>
                </a:solidFill>
              </a:rPr>
              <a:t>Dichrostachys</a:t>
            </a:r>
            <a:r>
              <a:rPr lang="fr-FR" altLang="fr-FR" sz="1200" i="1" dirty="0">
                <a:solidFill>
                  <a:srgbClr val="008000"/>
                </a:solidFill>
              </a:rPr>
              <a:t> cinerea</a:t>
            </a:r>
          </a:p>
        </p:txBody>
      </p:sp>
      <p:pic>
        <p:nvPicPr>
          <p:cNvPr id="17468" name="Picture 7" descr="C:\Users\LISAN\Pictures\plantes invasives de Madagascar\Agave sisalana4.jpg">
            <a:extLst>
              <a:ext uri="{FF2B5EF4-FFF2-40B4-BE49-F238E27FC236}">
                <a16:creationId xmlns:a16="http://schemas.microsoft.com/office/drawing/2014/main" id="{633941FB-E37D-49BC-939A-14EF4511A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0563" y="1576388"/>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9" name="Rectangle 15">
            <a:extLst>
              <a:ext uri="{FF2B5EF4-FFF2-40B4-BE49-F238E27FC236}">
                <a16:creationId xmlns:a16="http://schemas.microsoft.com/office/drawing/2014/main" id="{6298D209-66DA-44DB-B749-9B2075AB2EFA}"/>
              </a:ext>
            </a:extLst>
          </p:cNvPr>
          <p:cNvSpPr>
            <a:spLocks noChangeArrowheads="1"/>
          </p:cNvSpPr>
          <p:nvPr/>
        </p:nvSpPr>
        <p:spPr bwMode="auto">
          <a:xfrm>
            <a:off x="9223375" y="4084638"/>
            <a:ext cx="2427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008000"/>
                </a:solidFill>
              </a:rPr>
              <a:t>Inflorescence de </a:t>
            </a:r>
            <a:r>
              <a:rPr lang="fr-FR" altLang="fr-FR" sz="1200" i="1" dirty="0">
                <a:solidFill>
                  <a:srgbClr val="008000"/>
                </a:solidFill>
              </a:rPr>
              <a:t>Yucca </a:t>
            </a:r>
            <a:r>
              <a:rPr lang="fr-FR" altLang="fr-FR" sz="1200" i="1" dirty="0" err="1">
                <a:solidFill>
                  <a:srgbClr val="008000"/>
                </a:solidFill>
              </a:rPr>
              <a:t>elephantipes</a:t>
            </a:r>
            <a:endParaRPr lang="fr-FR" altLang="fr-FR" sz="1200" i="1" dirty="0">
              <a:solidFill>
                <a:srgbClr val="008000"/>
              </a:solidFill>
            </a:endParaRPr>
          </a:p>
        </p:txBody>
      </p:sp>
      <p:pic>
        <p:nvPicPr>
          <p:cNvPr id="17470" name="Image 16" descr="Une image contenant plante, arbre&#10;&#10;Description générée avec un niveau de confiance très élevé">
            <a:extLst>
              <a:ext uri="{FF2B5EF4-FFF2-40B4-BE49-F238E27FC236}">
                <a16:creationId xmlns:a16="http://schemas.microsoft.com/office/drawing/2014/main" id="{529157E7-DB99-487B-B779-1C382766F0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3375" y="4679950"/>
            <a:ext cx="26574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1" name="Rectangle 17">
            <a:extLst>
              <a:ext uri="{FF2B5EF4-FFF2-40B4-BE49-F238E27FC236}">
                <a16:creationId xmlns:a16="http://schemas.microsoft.com/office/drawing/2014/main" id="{8D35861F-E092-4629-9E97-91C7999FA3E4}"/>
              </a:ext>
            </a:extLst>
          </p:cNvPr>
          <p:cNvSpPr>
            <a:spLocks noChangeArrowheads="1"/>
          </p:cNvSpPr>
          <p:nvPr/>
        </p:nvSpPr>
        <p:spPr bwMode="auto">
          <a:xfrm>
            <a:off x="9550400" y="6432550"/>
            <a:ext cx="2293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008000"/>
                </a:solidFill>
              </a:rPr>
              <a:t>Inflorescence de </a:t>
            </a:r>
            <a:r>
              <a:rPr lang="fr-FR" altLang="fr-FR" sz="1200" i="1" dirty="0">
                <a:solidFill>
                  <a:srgbClr val="008000"/>
                </a:solidFill>
              </a:rPr>
              <a:t>Yucca americana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D1870C-2087-4DA8-803C-845F76ADBA8F}"/>
              </a:ext>
            </a:extLst>
          </p:cNvPr>
          <p:cNvSpPr>
            <a:spLocks noGrp="1"/>
          </p:cNvSpPr>
          <p:nvPr>
            <p:ph type="ftr" sz="quarter" idx="11"/>
          </p:nvPr>
        </p:nvSpPr>
        <p:spPr>
          <a:xfrm>
            <a:off x="4127500" y="6492875"/>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3D9DF3B4-50F1-463E-AB4B-00B073BB7105}"/>
              </a:ext>
            </a:extLst>
          </p:cNvPr>
          <p:cNvSpPr>
            <a:spLocks noGrp="1"/>
          </p:cNvSpPr>
          <p:nvPr>
            <p:ph type="sldNum" sz="quarter" idx="12"/>
          </p:nvPr>
        </p:nvSpPr>
        <p:spPr>
          <a:xfrm>
            <a:off x="11155363" y="180975"/>
            <a:ext cx="768350" cy="377825"/>
          </a:xfrm>
        </p:spPr>
        <p:txBody>
          <a:bodyPr/>
          <a:lstStyle/>
          <a:p>
            <a:pPr>
              <a:defRPr/>
            </a:pPr>
            <a:fld id="{BC9799FD-F900-4592-A333-F27FD9F3BBFC}" type="slidenum">
              <a:rPr lang="fr-FR"/>
              <a:pPr>
                <a:defRPr/>
              </a:pPr>
              <a:t>16</a:t>
            </a:fld>
            <a:endParaRPr lang="fr-FR" dirty="0"/>
          </a:p>
        </p:txBody>
      </p:sp>
      <p:sp>
        <p:nvSpPr>
          <p:cNvPr id="18436" name="Rectangle 3">
            <a:extLst>
              <a:ext uri="{FF2B5EF4-FFF2-40B4-BE49-F238E27FC236}">
                <a16:creationId xmlns:a16="http://schemas.microsoft.com/office/drawing/2014/main" id="{39701D1C-5B90-408A-A763-A9F4D1325B3A}"/>
              </a:ext>
            </a:extLst>
          </p:cNvPr>
          <p:cNvSpPr>
            <a:spLocks noChangeArrowheads="1"/>
          </p:cNvSpPr>
          <p:nvPr/>
        </p:nvSpPr>
        <p:spPr bwMode="auto">
          <a:xfrm>
            <a:off x="139700" y="733425"/>
            <a:ext cx="11682413"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u="sng"/>
              <a:t>Distances de plantation </a:t>
            </a:r>
            <a:r>
              <a:rPr lang="fr-FR" altLang="fr-FR"/>
              <a:t>: </a:t>
            </a:r>
          </a:p>
          <a:p>
            <a:pPr eaLnBrk="1" hangingPunct="1">
              <a:lnSpc>
                <a:spcPct val="107000"/>
              </a:lnSpc>
            </a:pPr>
            <a:r>
              <a:rPr lang="fr-FR" altLang="fr-FR">
                <a:ea typeface="Calibri" panose="020F0502020204030204" pitchFamily="34" charset="0"/>
                <a:cs typeface="Times New Roman" panose="02020603050405020304" pitchFamily="18" charset="0"/>
              </a:rPr>
              <a:t>b) Pour 12 mètres de haie en plantant 1 plant tous les 80 cm ce qui est l’idéal. Pour réduire le coût de votre haie les plants de haies défensives peuvent également vous servir à couvrir 15 mètres de long avec 1 plant tous les mètres. Le résultat final sera le même, seul le temps nécessaire à la formation de la haie sera rallongé de 1 à 2 ans. a) </a:t>
            </a:r>
            <a:r>
              <a:rPr lang="fr-FR" altLang="fr-FR"/>
              <a:t>Tous les 80 cm. L'efficacité de la haie défensive dépend essentiellement de sa densité, il est donc important de planter serré.</a:t>
            </a:r>
            <a:endParaRPr lang="fr-FR" altLang="fr-FR" sz="1200"/>
          </a:p>
          <a:p>
            <a:pPr eaLnBrk="1" hangingPunct="1">
              <a:lnSpc>
                <a:spcPct val="107000"/>
              </a:lnSpc>
            </a:pPr>
            <a:r>
              <a:rPr lang="fr-FR" altLang="fr-FR" sz="1200"/>
              <a:t>Source : </a:t>
            </a:r>
            <a:r>
              <a:rPr lang="fr-FR" altLang="fr-FR" sz="1200">
                <a:hlinkClick r:id="rId2"/>
              </a:rPr>
              <a:t>http://www.pepiniere-lcf.fr/kit_haie_persistante,fr,4,KIT_P.cfm</a:t>
            </a:r>
            <a:r>
              <a:rPr lang="fr-FR" altLang="fr-FR" sz="1200"/>
              <a:t> </a:t>
            </a:r>
            <a:endParaRPr lang="fr-FR" altLang="fr-FR"/>
          </a:p>
          <a:p>
            <a:pPr eaLnBrk="1" hangingPunct="1">
              <a:lnSpc>
                <a:spcPct val="107000"/>
              </a:lnSpc>
            </a:pPr>
            <a:endParaRPr lang="fr-FR" altLang="fr-FR">
              <a:cs typeface="Calibri" panose="020F0502020204030204" pitchFamily="34" charset="0"/>
            </a:endParaRPr>
          </a:p>
          <a:p>
            <a:pPr eaLnBrk="1" hangingPunct="1">
              <a:lnSpc>
                <a:spcPct val="107000"/>
              </a:lnSpc>
            </a:pPr>
            <a:r>
              <a:rPr lang="fr-FR" altLang="fr-FR" u="sng"/>
              <a:t>Hauteur à maturité </a:t>
            </a:r>
            <a:r>
              <a:rPr lang="fr-FR" altLang="fr-FR"/>
              <a:t>: </a:t>
            </a:r>
          </a:p>
          <a:p>
            <a:pPr eaLnBrk="1" hangingPunct="1">
              <a:lnSpc>
                <a:spcPct val="107000"/>
              </a:lnSpc>
            </a:pPr>
            <a:r>
              <a:rPr lang="fr-FR" altLang="fr-FR"/>
              <a:t>La haie défensive est généralement non taillée. Elle atteint donc la hauteur des végétaux qui la composent.</a:t>
            </a:r>
            <a:endParaRPr lang="fr-FR" altLang="fr-FR">
              <a:cs typeface="Calibri" panose="020F0502020204030204" pitchFamily="34" charset="0"/>
            </a:endParaRPr>
          </a:p>
          <a:p>
            <a:pPr eaLnBrk="1" hangingPunct="1">
              <a:lnSpc>
                <a:spcPct val="107000"/>
              </a:lnSpc>
            </a:pPr>
            <a:endParaRPr lang="fr-FR" altLang="fr-FR">
              <a:cs typeface="Calibri" panose="020F0502020204030204" pitchFamily="34" charset="0"/>
            </a:endParaRPr>
          </a:p>
          <a:p>
            <a:pPr eaLnBrk="1" hangingPunct="1"/>
            <a:r>
              <a:rPr lang="fr-FR" altLang="fr-FR" u="sng"/>
              <a:t>Les conseils du pépiniériste pour la taille et l’entretien </a:t>
            </a:r>
            <a:r>
              <a:rPr lang="fr-FR" altLang="fr-FR"/>
              <a:t>:</a:t>
            </a:r>
          </a:p>
          <a:p>
            <a:pPr eaLnBrk="1" hangingPunct="1"/>
            <a:r>
              <a:rPr lang="fr-FR" altLang="fr-FR"/>
              <a:t> A la plantation et pendant les premières années, une taille de toutes les jeunes pousses sur un tiers de leur hauteur permettra d’avoir une pousse bien compacte et dense. Vous aurez ainsi une haie bien fournie et infranchissable.</a:t>
            </a:r>
          </a:p>
          <a:p>
            <a:pPr eaLnBrk="1" hangingPunct="1"/>
            <a:r>
              <a:rPr lang="fr-FR" altLang="fr-FR"/>
              <a:t>Une fois à hauteur voulue, taillez les tous les ans pour conserver leurs formes. Si vous n'utilisez pas de toile de paillage, vous laisserez la possibilité aux petits animaux et rongeurs de faire plus facilement leur habitat dans cette haie qui pourra les abriter et les nourrir en période hivernale.</a:t>
            </a:r>
          </a:p>
          <a:p>
            <a:pPr eaLnBrk="1" hangingPunct="1"/>
            <a:r>
              <a:rPr lang="fr-FR" altLang="fr-FR" sz="1200"/>
              <a:t>Source : </a:t>
            </a:r>
            <a:r>
              <a:rPr lang="fr-FR" altLang="fr-FR" sz="1200">
                <a:hlinkClick r:id="rId3"/>
              </a:rPr>
              <a:t>https://www.planfor.fr/jardin-plantes,haie-defensive.html</a:t>
            </a:r>
            <a:r>
              <a:rPr lang="fr-FR" altLang="fr-FR" sz="1200"/>
              <a:t> </a:t>
            </a:r>
          </a:p>
        </p:txBody>
      </p:sp>
      <p:sp>
        <p:nvSpPr>
          <p:cNvPr id="18437" name="ZoneTexte 4">
            <a:extLst>
              <a:ext uri="{FF2B5EF4-FFF2-40B4-BE49-F238E27FC236}">
                <a16:creationId xmlns:a16="http://schemas.microsoft.com/office/drawing/2014/main" id="{8D880473-ECA5-459F-B650-9843DDE0030B}"/>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18438" name="ZoneTexte 5">
            <a:extLst>
              <a:ext uri="{FF2B5EF4-FFF2-40B4-BE49-F238E27FC236}">
                <a16:creationId xmlns:a16="http://schemas.microsoft.com/office/drawing/2014/main" id="{61BEE8EC-734E-4A75-8336-BBDF2CB7306F}"/>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Planter votre haie</a:t>
            </a:r>
          </a:p>
        </p:txBody>
      </p:sp>
      <p:sp>
        <p:nvSpPr>
          <p:cNvPr id="18439" name="ZoneTexte 6">
            <a:extLst>
              <a:ext uri="{FF2B5EF4-FFF2-40B4-BE49-F238E27FC236}">
                <a16:creationId xmlns:a16="http://schemas.microsoft.com/office/drawing/2014/main" id="{F5A96A6C-EA66-46B1-8415-D0AB67DBAADD}"/>
              </a:ext>
            </a:extLst>
          </p:cNvPr>
          <p:cNvSpPr txBox="1">
            <a:spLocks noChangeArrowheads="1"/>
          </p:cNvSpPr>
          <p:nvPr/>
        </p:nvSpPr>
        <p:spPr bwMode="auto">
          <a:xfrm>
            <a:off x="136525" y="5568950"/>
            <a:ext cx="11787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t>Les haies défensives, pour empêcher les intrusions, (à base d’aubépine, berbéris, mahonia, houx, poncirus, pyracantha, rosa rugosa) demande une plantation très serrée et des tailles régulières.</a:t>
            </a:r>
            <a:r>
              <a:rPr lang="fr-FR" altLang="fr-FR" sz="1200"/>
              <a:t> Source : </a:t>
            </a:r>
            <a:r>
              <a:rPr lang="fr-FR" altLang="fr-FR" sz="1200">
                <a:hlinkClick r:id="rId4"/>
              </a:rPr>
              <a:t>http://nature.jardin.free.fr/haie.html</a:t>
            </a:r>
            <a:r>
              <a:rPr lang="fr-FR" altLang="fr-FR" sz="1200"/>
              <a:t> </a:t>
            </a:r>
            <a:endParaRPr lang="fr-FR" alt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D1870C-2087-4DA8-803C-845F76ADBA8F}"/>
              </a:ext>
            </a:extLst>
          </p:cNvPr>
          <p:cNvSpPr>
            <a:spLocks noGrp="1"/>
          </p:cNvSpPr>
          <p:nvPr>
            <p:ph type="ftr" sz="quarter" idx="11"/>
          </p:nvPr>
        </p:nvSpPr>
        <p:spPr>
          <a:xfrm>
            <a:off x="4127500" y="6492875"/>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3D9DF3B4-50F1-463E-AB4B-00B073BB7105}"/>
              </a:ext>
            </a:extLst>
          </p:cNvPr>
          <p:cNvSpPr>
            <a:spLocks noGrp="1"/>
          </p:cNvSpPr>
          <p:nvPr>
            <p:ph type="sldNum" sz="quarter" idx="12"/>
          </p:nvPr>
        </p:nvSpPr>
        <p:spPr>
          <a:xfrm>
            <a:off x="11155363" y="180975"/>
            <a:ext cx="768350" cy="377825"/>
          </a:xfrm>
        </p:spPr>
        <p:txBody>
          <a:bodyPr/>
          <a:lstStyle/>
          <a:p>
            <a:pPr>
              <a:defRPr/>
            </a:pPr>
            <a:fld id="{75029A8E-B947-4FD4-85F6-8B98E581DA5A}" type="slidenum">
              <a:rPr lang="fr-FR"/>
              <a:pPr>
                <a:defRPr/>
              </a:pPr>
              <a:t>17</a:t>
            </a:fld>
            <a:endParaRPr lang="fr-FR" dirty="0"/>
          </a:p>
        </p:txBody>
      </p:sp>
      <p:sp>
        <p:nvSpPr>
          <p:cNvPr id="19460" name="Rectangle 3">
            <a:extLst>
              <a:ext uri="{FF2B5EF4-FFF2-40B4-BE49-F238E27FC236}">
                <a16:creationId xmlns:a16="http://schemas.microsoft.com/office/drawing/2014/main" id="{A74A1257-2D26-48A0-89F4-3735B2A27732}"/>
              </a:ext>
            </a:extLst>
          </p:cNvPr>
          <p:cNvSpPr>
            <a:spLocks noChangeArrowheads="1"/>
          </p:cNvSpPr>
          <p:nvPr/>
        </p:nvSpPr>
        <p:spPr bwMode="auto">
          <a:xfrm>
            <a:off x="139700" y="733425"/>
            <a:ext cx="11682413"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b="1" dirty="0">
                <a:solidFill>
                  <a:srgbClr val="008000"/>
                </a:solidFill>
              </a:rPr>
              <a:t>Disposition des arbustes</a:t>
            </a:r>
          </a:p>
          <a:p>
            <a:pPr eaLnBrk="1" hangingPunct="1">
              <a:lnSpc>
                <a:spcPct val="107000"/>
              </a:lnSpc>
            </a:pPr>
            <a:r>
              <a:rPr lang="fr-FR" altLang="fr-FR" dirty="0"/>
              <a:t>Constituée d’arbustes impénétrables grâce à leurs épines ou à leurs branches, la haie défensive accueille cependant les oiseaux et hérissons, si utiles au jardinier. Pour qu’elle soit efficace, </a:t>
            </a:r>
            <a:r>
              <a:rPr lang="fr-FR" altLang="fr-FR" b="1" dirty="0"/>
              <a:t>sa hauteur doit atteindre au minimum 150 cm et son épaisseur 80 à 120 cm</a:t>
            </a:r>
            <a:r>
              <a:rPr lang="fr-FR" altLang="fr-FR" dirty="0"/>
              <a:t>. </a:t>
            </a:r>
            <a:r>
              <a:rPr lang="fr-FR" altLang="fr-FR" b="1" dirty="0"/>
              <a:t>Distancez vos arbustes de 60 à 80 cm sur un rang</a:t>
            </a:r>
            <a:r>
              <a:rPr lang="fr-FR" altLang="fr-FR" dirty="0"/>
              <a:t>.</a:t>
            </a:r>
          </a:p>
          <a:p>
            <a:pPr eaLnBrk="1" hangingPunct="1">
              <a:lnSpc>
                <a:spcPct val="107000"/>
              </a:lnSpc>
            </a:pPr>
            <a:r>
              <a:rPr lang="fr-FR" altLang="fr-FR" b="1" dirty="0"/>
              <a:t>Dans les régions ventées, installez-les sur deux rangs en quinconce</a:t>
            </a:r>
            <a:r>
              <a:rPr lang="fr-FR" altLang="fr-FR" dirty="0"/>
              <a:t>, en associant essences persistantes et variétés caduques dans une proportion d’un tiers pour deux tiers. Votre haie ne sera efficace que si elle est dense et bien garnie à la base. Pour cela, taillez-la l’année qui suit sa plantation.</a:t>
            </a:r>
            <a:r>
              <a:rPr lang="fr-FR" altLang="fr-FR" sz="1200" dirty="0"/>
              <a:t> Source : </a:t>
            </a:r>
            <a:r>
              <a:rPr lang="fr-FR" altLang="fr-FR" sz="1200" dirty="0">
                <a:hlinkClick r:id="rId2"/>
              </a:rPr>
              <a:t>https://www.rustica.fr/articles-jardin/haie-defensive,3338.html</a:t>
            </a:r>
            <a:r>
              <a:rPr lang="fr-FR" altLang="fr-FR" sz="1200" dirty="0"/>
              <a:t> </a:t>
            </a:r>
          </a:p>
          <a:p>
            <a:pPr eaLnBrk="1" hangingPunct="1">
              <a:lnSpc>
                <a:spcPct val="107000"/>
              </a:lnSpc>
            </a:pPr>
            <a:endParaRPr lang="fr-FR" altLang="fr-FR" dirty="0"/>
          </a:p>
          <a:p>
            <a:pPr eaLnBrk="1" hangingPunct="1">
              <a:lnSpc>
                <a:spcPct val="107000"/>
              </a:lnSpc>
            </a:pPr>
            <a:r>
              <a:rPr lang="fr-FR" altLang="fr-FR" dirty="0"/>
              <a:t>Pour qu'elle soit efficace, </a:t>
            </a:r>
            <a:r>
              <a:rPr lang="fr-FR" altLang="fr-FR" b="1" dirty="0"/>
              <a:t>une haie défensive doit atteindre au minimum 1,50 mètre de haut </a:t>
            </a:r>
            <a:r>
              <a:rPr lang="fr-FR" altLang="fr-FR" dirty="0"/>
              <a:t>et être la plus profonde et la plus dense possible. </a:t>
            </a:r>
            <a:r>
              <a:rPr lang="fr-FR" altLang="fr-FR" b="1" dirty="0"/>
              <a:t>Disposez les végétaux en quinconce sur 2 lignes séparées de 60 cm</a:t>
            </a:r>
            <a:r>
              <a:rPr lang="fr-FR" altLang="fr-FR" dirty="0"/>
              <a:t>, afin de rendre plus rapidement votre haie impénétrable : c'est la forme de plantation la plus défensive. Si vous le souhaitez, intercalez entre ces deux lignes de plantation un grillage qui délimitera votre propriété le temps que votre haie pousse et qui empêchera également les petits animaux de pénétrer chez vous. Plantez serré, car votre haie sera d'autant plus défensive qu'elle sera dense : à cet effet, </a:t>
            </a:r>
            <a:r>
              <a:rPr lang="fr-FR" altLang="fr-FR" b="1" dirty="0"/>
              <a:t>plantez tous les 80 cm</a:t>
            </a:r>
            <a:r>
              <a:rPr lang="fr-FR" altLang="fr-FR" dirty="0"/>
              <a:t>. </a:t>
            </a:r>
            <a:r>
              <a:rPr lang="fr-FR" altLang="fr-FR" b="1" dirty="0"/>
              <a:t>Bon à savoir </a:t>
            </a:r>
            <a:r>
              <a:rPr lang="fr-FR" altLang="fr-FR" dirty="0"/>
              <a:t>: respectez l'article 671 du code civil, qui stipule de planter à 50 cm de la limite séparative de deux propriétés les végétaux qui atteindront 2 mètres de haut au maximum à l'âge adulte, et à 2 mètres de la limite ceux qui deviendront plus hauts.</a:t>
            </a:r>
            <a:r>
              <a:rPr lang="fr-FR" altLang="fr-FR" sz="1200" dirty="0"/>
              <a:t> Source : </a:t>
            </a:r>
            <a:r>
              <a:rPr lang="fr-FR" altLang="fr-FR" sz="1200" dirty="0">
                <a:hlinkClick r:id="rId3"/>
              </a:rPr>
              <a:t>https://portail-cloture.ooreka.fr/fiche/voir/251530/planter-une-haie-defensive</a:t>
            </a:r>
            <a:r>
              <a:rPr lang="fr-FR" altLang="fr-FR" sz="1200" dirty="0"/>
              <a:t> </a:t>
            </a:r>
            <a:endParaRPr lang="fr-FR" altLang="fr-FR" dirty="0"/>
          </a:p>
        </p:txBody>
      </p:sp>
      <p:sp>
        <p:nvSpPr>
          <p:cNvPr id="19461" name="ZoneTexte 4">
            <a:extLst>
              <a:ext uri="{FF2B5EF4-FFF2-40B4-BE49-F238E27FC236}">
                <a16:creationId xmlns:a16="http://schemas.microsoft.com/office/drawing/2014/main" id="{5C87FFCF-97E8-4565-9248-C9317F214A6F}"/>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19462" name="ZoneTexte 5">
            <a:extLst>
              <a:ext uri="{FF2B5EF4-FFF2-40B4-BE49-F238E27FC236}">
                <a16:creationId xmlns:a16="http://schemas.microsoft.com/office/drawing/2014/main" id="{984984F6-B0F5-4880-AF20-D295E5CCF27D}"/>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Planter votre haie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D1870C-2087-4DA8-803C-845F76ADBA8F}"/>
              </a:ext>
            </a:extLst>
          </p:cNvPr>
          <p:cNvSpPr>
            <a:spLocks noGrp="1"/>
          </p:cNvSpPr>
          <p:nvPr>
            <p:ph type="ftr" sz="quarter" idx="11"/>
          </p:nvPr>
        </p:nvSpPr>
        <p:spPr>
          <a:xfrm>
            <a:off x="4127500" y="6492875"/>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3D9DF3B4-50F1-463E-AB4B-00B073BB7105}"/>
              </a:ext>
            </a:extLst>
          </p:cNvPr>
          <p:cNvSpPr>
            <a:spLocks noGrp="1"/>
          </p:cNvSpPr>
          <p:nvPr>
            <p:ph type="sldNum" sz="quarter" idx="12"/>
          </p:nvPr>
        </p:nvSpPr>
        <p:spPr>
          <a:xfrm>
            <a:off x="11155363" y="180975"/>
            <a:ext cx="768350" cy="377825"/>
          </a:xfrm>
        </p:spPr>
        <p:txBody>
          <a:bodyPr/>
          <a:lstStyle/>
          <a:p>
            <a:pPr>
              <a:defRPr/>
            </a:pPr>
            <a:fld id="{90EE73A5-AD11-4A4F-934D-F09E84CCBFC0}" type="slidenum">
              <a:rPr lang="fr-FR"/>
              <a:pPr>
                <a:defRPr/>
              </a:pPr>
              <a:t>18</a:t>
            </a:fld>
            <a:endParaRPr lang="fr-FR" dirty="0"/>
          </a:p>
        </p:txBody>
      </p:sp>
      <p:sp>
        <p:nvSpPr>
          <p:cNvPr id="20484" name="Rectangle 3">
            <a:extLst>
              <a:ext uri="{FF2B5EF4-FFF2-40B4-BE49-F238E27FC236}">
                <a16:creationId xmlns:a16="http://schemas.microsoft.com/office/drawing/2014/main" id="{9F1357C3-E82A-4D13-B42C-5ADBC6200E07}"/>
              </a:ext>
            </a:extLst>
          </p:cNvPr>
          <p:cNvSpPr>
            <a:spLocks noChangeArrowheads="1"/>
          </p:cNvSpPr>
          <p:nvPr/>
        </p:nvSpPr>
        <p:spPr bwMode="auto">
          <a:xfrm>
            <a:off x="139700" y="627063"/>
            <a:ext cx="119411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Préparation </a:t>
            </a:r>
            <a:r>
              <a:rPr lang="fr-FR" altLang="fr-FR" dirty="0"/>
              <a:t>Préparez le terrain environ quinze jours en avance de préférence à l'automne. Ôtez les cailloux et les herbes sauvages. Ajoutez les amendement nécessaires selon la nature du sol : </a:t>
            </a:r>
            <a:r>
              <a:rPr lang="fr-FR" altLang="fr-FR" u="sng" dirty="0">
                <a:hlinkClick r:id="rId2" tooltip="sable et compost en sol lourd et humide"/>
              </a:rPr>
              <a:t>sable et compost en sol lourd et humide</a:t>
            </a:r>
            <a:r>
              <a:rPr lang="fr-FR" altLang="fr-FR" dirty="0"/>
              <a:t>, fumier décomposé en terrain pauvre, terre de bruyère pour corriger un sol calcaire... Faites tremper les mottes de vos arbustes dans une bassine d'eau à température ambiante. Pendant ce temps creusez des trous de 80 cm en tous sens, en quinconce. Espacez-les de 80 cm au maximum pour créer une haie bien dense. Si votre choix se porte sur des arbustes caduques, conservez une proportion d'1/3 pour 2/3 de persistants pour que la haie garde sa fonction. Ajoutez du compost et de </a:t>
            </a:r>
            <a:r>
              <a:rPr lang="fr-FR" altLang="fr-FR" u="sng" dirty="0">
                <a:hlinkClick r:id="rId3" tooltip="la corne broyée"/>
              </a:rPr>
              <a:t>la corne broyée</a:t>
            </a:r>
            <a:r>
              <a:rPr lang="fr-FR" altLang="fr-FR" dirty="0"/>
              <a:t> au fond des trous et plantez vos arbustes. Arrosez abondamment. </a:t>
            </a:r>
            <a:r>
              <a:rPr lang="fr-FR" altLang="fr-FR" sz="1200" dirty="0"/>
              <a:t>Source : </a:t>
            </a:r>
            <a:r>
              <a:rPr lang="fr-FR" altLang="fr-FR" sz="1200" dirty="0">
                <a:hlinkClick r:id="rId4"/>
              </a:rPr>
              <a:t>https://www.aujardin.info/fiches/haie-defensive.php</a:t>
            </a:r>
            <a:endParaRPr lang="fr-FR" altLang="fr-FR" sz="1200" dirty="0"/>
          </a:p>
        </p:txBody>
      </p:sp>
      <p:sp>
        <p:nvSpPr>
          <p:cNvPr id="20485" name="ZoneTexte 4">
            <a:extLst>
              <a:ext uri="{FF2B5EF4-FFF2-40B4-BE49-F238E27FC236}">
                <a16:creationId xmlns:a16="http://schemas.microsoft.com/office/drawing/2014/main" id="{E69F1C3D-7B6B-4BC4-9FCE-164F437F0265}"/>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20486" name="ZoneTexte 5">
            <a:extLst>
              <a:ext uri="{FF2B5EF4-FFF2-40B4-BE49-F238E27FC236}">
                <a16:creationId xmlns:a16="http://schemas.microsoft.com/office/drawing/2014/main" id="{C54E4558-848B-425C-86D6-CC23FD004D7F}"/>
              </a:ext>
            </a:extLst>
          </p:cNvPr>
          <p:cNvSpPr txBox="1">
            <a:spLocks noChangeArrowheads="1"/>
          </p:cNvSpPr>
          <p:nvPr/>
        </p:nvSpPr>
        <p:spPr bwMode="auto">
          <a:xfrm>
            <a:off x="139700" y="282575"/>
            <a:ext cx="2755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Planter votre haie</a:t>
            </a:r>
          </a:p>
        </p:txBody>
      </p:sp>
      <p:pic>
        <p:nvPicPr>
          <p:cNvPr id="20487" name="Image 7">
            <a:extLst>
              <a:ext uri="{FF2B5EF4-FFF2-40B4-BE49-F238E27FC236}">
                <a16:creationId xmlns:a16="http://schemas.microsoft.com/office/drawing/2014/main" id="{FDF282CF-4E27-47CD-90BF-25F20FEBA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0075" y="2690813"/>
            <a:ext cx="48720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Image 9">
            <a:extLst>
              <a:ext uri="{FF2B5EF4-FFF2-40B4-BE49-F238E27FC236}">
                <a16:creationId xmlns:a16="http://schemas.microsoft.com/office/drawing/2014/main" id="{83A425BE-7F20-4CF0-81C3-9338DDAA5B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3" y="2668588"/>
            <a:ext cx="5602287"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ZoneTexte 10">
            <a:extLst>
              <a:ext uri="{FF2B5EF4-FFF2-40B4-BE49-F238E27FC236}">
                <a16:creationId xmlns:a16="http://schemas.microsoft.com/office/drawing/2014/main" id="{9FC7B5E0-F52E-4693-802E-49FA6143579D}"/>
              </a:ext>
            </a:extLst>
          </p:cNvPr>
          <p:cNvSpPr txBox="1">
            <a:spLocks noChangeArrowheads="1"/>
          </p:cNvSpPr>
          <p:nvPr/>
        </p:nvSpPr>
        <p:spPr bwMode="auto">
          <a:xfrm>
            <a:off x="139700" y="6142038"/>
            <a:ext cx="11941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t>Sources : a) </a:t>
            </a:r>
            <a:r>
              <a:rPr lang="fr-FR" altLang="fr-FR" sz="1200" dirty="0">
                <a:hlinkClick r:id="rId7"/>
              </a:rPr>
              <a:t>https://www.mesarbustes.fr/media/Sch%C3%A9ma%20de%20plantation%20de%20la%20haie%20d%C3%A9corative%20et%20fleurie%20d%C3%A9fensive.pdf</a:t>
            </a:r>
            <a:r>
              <a:rPr lang="fr-FR" altLang="fr-FR" sz="1200" dirty="0"/>
              <a:t>,</a:t>
            </a:r>
          </a:p>
          <a:p>
            <a:pPr algn="ctr" eaLnBrk="1" hangingPunct="1"/>
            <a:r>
              <a:rPr lang="fr-FR" altLang="fr-FR" sz="1200" dirty="0"/>
              <a:t>b) </a:t>
            </a:r>
            <a:r>
              <a:rPr lang="fr-FR" altLang="fr-FR" sz="1200" dirty="0">
                <a:hlinkClick r:id="rId8"/>
              </a:rPr>
              <a:t>https://www.mesarbustes.fr/haie-fleurie-et-decorative-defensive-en-kit-de-10-arbustes.html</a:t>
            </a:r>
            <a:r>
              <a:rPr lang="fr-FR" altLang="fr-FR" sz="1200" dirty="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2F2115A-1A02-485F-BDC2-A67733B10841}"/>
              </a:ext>
            </a:extLst>
          </p:cNvPr>
          <p:cNvSpPr>
            <a:spLocks noGrp="1"/>
          </p:cNvSpPr>
          <p:nvPr>
            <p:ph type="ftr" sz="quarter" idx="11"/>
          </p:nvPr>
        </p:nvSpPr>
        <p:spPr>
          <a:xfrm>
            <a:off x="7824788" y="6461125"/>
            <a:ext cx="4114800" cy="365125"/>
          </a:xfrm>
        </p:spPr>
        <p:txBody>
          <a:bodyPr/>
          <a:lstStyle/>
          <a:p>
            <a:pPr>
              <a:defRPr/>
            </a:pPr>
            <a:r>
              <a:rPr lang="fr-FR"/>
              <a:t>Haies défensives de climat tempéré et tropical - B. Lisan</a:t>
            </a:r>
          </a:p>
        </p:txBody>
      </p:sp>
      <p:sp>
        <p:nvSpPr>
          <p:cNvPr id="21507" name="Espace réservé du numéro de diapositive 2">
            <a:extLst>
              <a:ext uri="{FF2B5EF4-FFF2-40B4-BE49-F238E27FC236}">
                <a16:creationId xmlns:a16="http://schemas.microsoft.com/office/drawing/2014/main" id="{2EA8AC4A-27E5-427D-8EB7-0182AF966E86}"/>
              </a:ext>
            </a:extLst>
          </p:cNvPr>
          <p:cNvSpPr txBox="1">
            <a:spLocks noChangeArrowheads="1"/>
          </p:cNvSpPr>
          <p:nvPr/>
        </p:nvSpPr>
        <p:spPr bwMode="auto">
          <a:xfrm>
            <a:off x="11155363" y="180975"/>
            <a:ext cx="7683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3A19FBC4-9C82-4321-A2BF-FBD3AC3641E3}" type="slidenum">
              <a:rPr lang="fr-FR" altLang="fr-FR" sz="1200">
                <a:solidFill>
                  <a:srgbClr val="898989"/>
                </a:solidFill>
              </a:rPr>
              <a:pPr algn="r" eaLnBrk="1" hangingPunct="1">
                <a:lnSpc>
                  <a:spcPct val="100000"/>
                </a:lnSpc>
                <a:spcBef>
                  <a:spcPct val="0"/>
                </a:spcBef>
                <a:buFontTx/>
                <a:buNone/>
              </a:pPr>
              <a:t>19</a:t>
            </a:fld>
            <a:endParaRPr lang="fr-FR" altLang="fr-FR" sz="1200">
              <a:solidFill>
                <a:srgbClr val="898989"/>
              </a:solidFill>
            </a:endParaRPr>
          </a:p>
        </p:txBody>
      </p:sp>
      <p:sp>
        <p:nvSpPr>
          <p:cNvPr id="21508" name="ZoneTexte 4">
            <a:extLst>
              <a:ext uri="{FF2B5EF4-FFF2-40B4-BE49-F238E27FC236}">
                <a16:creationId xmlns:a16="http://schemas.microsoft.com/office/drawing/2014/main" id="{6EDE96DC-55F8-49F8-ACAE-EC688C4E8723}"/>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21509" name="ZoneTexte 5">
            <a:extLst>
              <a:ext uri="{FF2B5EF4-FFF2-40B4-BE49-F238E27FC236}">
                <a16:creationId xmlns:a16="http://schemas.microsoft.com/office/drawing/2014/main" id="{111AC8BD-7995-4F23-8E97-D31CEE7C070D}"/>
              </a:ext>
            </a:extLst>
          </p:cNvPr>
          <p:cNvSpPr txBox="1">
            <a:spLocks noChangeArrowheads="1"/>
          </p:cNvSpPr>
          <p:nvPr/>
        </p:nvSpPr>
        <p:spPr bwMode="auto">
          <a:xfrm>
            <a:off x="139700" y="282575"/>
            <a:ext cx="2755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Planter votre haie</a:t>
            </a:r>
          </a:p>
        </p:txBody>
      </p:sp>
      <p:sp>
        <p:nvSpPr>
          <p:cNvPr id="21510" name="Rectangle 6">
            <a:extLst>
              <a:ext uri="{FF2B5EF4-FFF2-40B4-BE49-F238E27FC236}">
                <a16:creationId xmlns:a16="http://schemas.microsoft.com/office/drawing/2014/main" id="{9894C074-CD0B-4E28-BF24-2896D14230C7}"/>
              </a:ext>
            </a:extLst>
          </p:cNvPr>
          <p:cNvSpPr>
            <a:spLocks noChangeArrowheads="1"/>
          </p:cNvSpPr>
          <p:nvPr/>
        </p:nvSpPr>
        <p:spPr bwMode="auto">
          <a:xfrm>
            <a:off x="139700" y="652463"/>
            <a:ext cx="930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Quelles distances et hauteur à respecter pour les plantations et les haies ? (en France)</a:t>
            </a:r>
          </a:p>
        </p:txBody>
      </p:sp>
      <p:pic>
        <p:nvPicPr>
          <p:cNvPr id="21511" name="Image 8" descr="Une image contenant texte, carte&#10;&#10;Description générée avec un niveau de confiance élevé">
            <a:extLst>
              <a:ext uri="{FF2B5EF4-FFF2-40B4-BE49-F238E27FC236}">
                <a16:creationId xmlns:a16="http://schemas.microsoft.com/office/drawing/2014/main" id="{2F5AA80F-5440-467D-A79E-E0E18F379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213" y="3606800"/>
            <a:ext cx="48037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9">
            <a:extLst>
              <a:ext uri="{FF2B5EF4-FFF2-40B4-BE49-F238E27FC236}">
                <a16:creationId xmlns:a16="http://schemas.microsoft.com/office/drawing/2014/main" id="{636DCC89-5B62-4872-A8DD-620DB512F236}"/>
              </a:ext>
            </a:extLst>
          </p:cNvPr>
          <p:cNvSpPr>
            <a:spLocks noChangeArrowheads="1"/>
          </p:cNvSpPr>
          <p:nvPr/>
        </p:nvSpPr>
        <p:spPr bwMode="auto">
          <a:xfrm>
            <a:off x="236538" y="1020763"/>
            <a:ext cx="118649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0000"/>
                </a:solidFill>
              </a:rPr>
              <a:t>Pour </a:t>
            </a:r>
            <a:r>
              <a:rPr lang="fr-FR" altLang="fr-FR" b="1" dirty="0">
                <a:solidFill>
                  <a:srgbClr val="000000"/>
                </a:solidFill>
              </a:rPr>
              <a:t>éviter les conflits de voisinage,</a:t>
            </a:r>
            <a:r>
              <a:rPr lang="fr-FR" altLang="fr-FR" dirty="0">
                <a:solidFill>
                  <a:srgbClr val="000000"/>
                </a:solidFill>
              </a:rPr>
              <a:t> le Code civil impose en fonction des </a:t>
            </a:r>
            <a:r>
              <a:rPr lang="fr-FR" altLang="fr-FR" b="1" dirty="0">
                <a:solidFill>
                  <a:srgbClr val="000000"/>
                </a:solidFill>
              </a:rPr>
              <a:t>distances de plantation</a:t>
            </a:r>
            <a:r>
              <a:rPr lang="fr-FR" altLang="fr-FR" dirty="0">
                <a:solidFill>
                  <a:srgbClr val="000000"/>
                </a:solidFill>
              </a:rPr>
              <a:t> par rapport aux fonds (terrain) voisins, certaines règles concernant la hauteur des arbustes, arbres et haie séparatives. L'objectif est d'éviter de faire de l'ombre au voisin ou qu'il ait à ramasser les feuilles et fruits tombés de l'arbre dans son jardin, voire même que l'arbre endommage la clôture en cas de chute. Mais la </a:t>
            </a:r>
            <a:r>
              <a:rPr lang="fr-FR" altLang="fr-FR" b="1" dirty="0">
                <a:solidFill>
                  <a:srgbClr val="000000"/>
                </a:solidFill>
              </a:rPr>
              <a:t>commune</a:t>
            </a:r>
            <a:r>
              <a:rPr lang="fr-FR" altLang="fr-FR" dirty="0">
                <a:solidFill>
                  <a:srgbClr val="000000"/>
                </a:solidFill>
              </a:rPr>
              <a:t> ou encore un </a:t>
            </a:r>
            <a:r>
              <a:rPr lang="fr-FR" altLang="fr-FR" b="1" dirty="0">
                <a:solidFill>
                  <a:srgbClr val="000000"/>
                </a:solidFill>
              </a:rPr>
              <a:t>règlement de copropriété</a:t>
            </a:r>
            <a:r>
              <a:rPr lang="fr-FR" altLang="fr-FR" dirty="0">
                <a:solidFill>
                  <a:srgbClr val="000000"/>
                </a:solidFill>
              </a:rPr>
              <a:t> peuvent modifier ces règles et ainsi renforcer les obligations prévues en la matière par le Code.</a:t>
            </a:r>
          </a:p>
          <a:p>
            <a:pPr algn="just" eaLnBrk="1" hangingPunct="1"/>
            <a:r>
              <a:rPr lang="fr-FR" altLang="fr-FR" dirty="0">
                <a:solidFill>
                  <a:srgbClr val="000000"/>
                </a:solidFill>
              </a:rPr>
              <a:t>Sachez que par défaut, l'</a:t>
            </a:r>
            <a:r>
              <a:rPr lang="fr-FR" altLang="fr-FR" u="sng" dirty="0">
                <a:solidFill>
                  <a:srgbClr val="0E388F"/>
                </a:solidFill>
                <a:hlinkClick r:id="rId3"/>
              </a:rPr>
              <a:t>article 671</a:t>
            </a:r>
            <a:r>
              <a:rPr lang="fr-FR" altLang="fr-FR" dirty="0">
                <a:solidFill>
                  <a:srgbClr val="000000"/>
                </a:solidFill>
              </a:rPr>
              <a:t> du Code civil fixe les règles suivantes. Il n'est permis d'avoir des arbres, arbrisseaux et arbustes près de la limite de la propriété voisine qu'à la distance prescrite par les textes. Cette </a:t>
            </a:r>
            <a:r>
              <a:rPr lang="fr-FR" altLang="fr-FR" b="1" dirty="0">
                <a:solidFill>
                  <a:srgbClr val="000000"/>
                </a:solidFill>
              </a:rPr>
              <a:t>distance</a:t>
            </a:r>
            <a:r>
              <a:rPr lang="fr-FR" altLang="fr-FR" dirty="0">
                <a:solidFill>
                  <a:srgbClr val="000000"/>
                </a:solidFill>
              </a:rPr>
              <a:t> est de :</a:t>
            </a:r>
          </a:p>
          <a:p>
            <a:pPr algn="just" eaLnBrk="1" hangingPunct="1">
              <a:buFont typeface="Arial" panose="020B0604020202020204" pitchFamily="34" charset="0"/>
              <a:buChar char="•"/>
            </a:pPr>
            <a:r>
              <a:rPr lang="fr-FR" altLang="fr-FR" b="1" dirty="0">
                <a:solidFill>
                  <a:srgbClr val="000000"/>
                </a:solidFill>
              </a:rPr>
              <a:t> 2 mètres</a:t>
            </a:r>
            <a:r>
              <a:rPr lang="fr-FR" altLang="fr-FR" dirty="0">
                <a:solidFill>
                  <a:srgbClr val="000000"/>
                </a:solidFill>
              </a:rPr>
              <a:t> de la ligne séparative entre les deux terrains pour les plantations dont la </a:t>
            </a:r>
            <a:r>
              <a:rPr lang="fr-FR" altLang="fr-FR" b="1" dirty="0">
                <a:solidFill>
                  <a:srgbClr val="000000"/>
                </a:solidFill>
              </a:rPr>
              <a:t>hauteur dépasse 2 mètres</a:t>
            </a:r>
            <a:r>
              <a:rPr lang="fr-FR" altLang="fr-FR" dirty="0">
                <a:solidFill>
                  <a:srgbClr val="000000"/>
                </a:solidFill>
              </a:rPr>
              <a:t> ;</a:t>
            </a:r>
          </a:p>
          <a:p>
            <a:pPr algn="just" eaLnBrk="1" hangingPunct="1">
              <a:buFont typeface="Arial" panose="020B0604020202020204" pitchFamily="34" charset="0"/>
              <a:buChar char="•"/>
            </a:pPr>
            <a:r>
              <a:rPr lang="fr-FR" altLang="fr-FR" b="1" dirty="0">
                <a:solidFill>
                  <a:srgbClr val="000000"/>
                </a:solidFill>
              </a:rPr>
              <a:t> 50 cm</a:t>
            </a:r>
            <a:r>
              <a:rPr lang="fr-FR" altLang="fr-FR" dirty="0">
                <a:solidFill>
                  <a:srgbClr val="000000"/>
                </a:solidFill>
              </a:rPr>
              <a:t> pour les plantations dont la hauteur est </a:t>
            </a:r>
            <a:r>
              <a:rPr lang="fr-FR" altLang="fr-FR" b="1" dirty="0">
                <a:solidFill>
                  <a:srgbClr val="000000"/>
                </a:solidFill>
              </a:rPr>
              <a:t>inférieure à 2 mètres</a:t>
            </a:r>
            <a:r>
              <a:rPr lang="fr-FR" altLang="fr-FR" dirty="0">
                <a:solidFill>
                  <a:srgbClr val="000000"/>
                </a:solidFill>
              </a:rPr>
              <a:t>.</a:t>
            </a:r>
          </a:p>
        </p:txBody>
      </p:sp>
      <p:sp>
        <p:nvSpPr>
          <p:cNvPr id="11" name="ZoneTexte 10">
            <a:extLst>
              <a:ext uri="{FF2B5EF4-FFF2-40B4-BE49-F238E27FC236}">
                <a16:creationId xmlns:a16="http://schemas.microsoft.com/office/drawing/2014/main" id="{DF9E2773-C17C-4B4A-B186-24C5208EB6F1}"/>
              </a:ext>
            </a:extLst>
          </p:cNvPr>
          <p:cNvSpPr txBox="1"/>
          <p:nvPr/>
        </p:nvSpPr>
        <p:spPr>
          <a:xfrm>
            <a:off x="139700" y="3544888"/>
            <a:ext cx="7051675" cy="3092450"/>
          </a:xfrm>
          <a:prstGeom prst="rect">
            <a:avLst/>
          </a:prstGeom>
          <a:noFill/>
        </p:spPr>
        <p:txBody>
          <a:bodyPr>
            <a:spAutoFit/>
          </a:bodyPr>
          <a:lstStyle/>
          <a:p>
            <a:pPr algn="just" eaLnBrk="1" fontAlgn="auto" hangingPunct="1">
              <a:spcBef>
                <a:spcPts val="0"/>
              </a:spcBef>
              <a:spcAft>
                <a:spcPts val="0"/>
              </a:spcAft>
              <a:defRPr/>
            </a:pPr>
            <a:r>
              <a:rPr lang="fr-FR" sz="1300" dirty="0">
                <a:latin typeface="+mn-lt"/>
              </a:rPr>
              <a:t>Toutefois, les arbres, arbustes et arbrisseaux de toute espèce peuvent être plantés en espaliers, de chaque côté d'un mur séparatif, sans que l'on soit tenu d'observer aucune distance, dès lors qu'ils ne dépassent pas la crête du mur. Si le mur n'est pas mitoyen, le propriétaire seul a le droit d'y appuyer les espaliers.</a:t>
            </a:r>
          </a:p>
          <a:p>
            <a:pPr algn="just" eaLnBrk="1" fontAlgn="auto" hangingPunct="1">
              <a:spcBef>
                <a:spcPts val="0"/>
              </a:spcBef>
              <a:spcAft>
                <a:spcPts val="0"/>
              </a:spcAft>
              <a:defRPr/>
            </a:pPr>
            <a:r>
              <a:rPr lang="fr-FR" sz="1300" dirty="0">
                <a:latin typeface="+mn-lt"/>
              </a:rPr>
              <a:t>Selon une </a:t>
            </a:r>
            <a:r>
              <a:rPr lang="fr-FR" sz="1300" b="1" dirty="0">
                <a:latin typeface="+mn-lt"/>
              </a:rPr>
              <a:t>jurisprudence</a:t>
            </a:r>
            <a:r>
              <a:rPr lang="fr-FR" sz="1300" dirty="0">
                <a:latin typeface="+mn-lt"/>
              </a:rPr>
              <a:t> bien établie :</a:t>
            </a:r>
          </a:p>
          <a:p>
            <a:pPr marL="285750" indent="-285750" algn="just" eaLnBrk="1" fontAlgn="auto" hangingPunct="1">
              <a:spcBef>
                <a:spcPts val="0"/>
              </a:spcBef>
              <a:spcAft>
                <a:spcPts val="0"/>
              </a:spcAft>
              <a:buFont typeface="Arial" panose="020B0604020202020204" pitchFamily="34" charset="0"/>
              <a:buChar char="•"/>
              <a:defRPr/>
            </a:pPr>
            <a:r>
              <a:rPr lang="fr-FR" sz="1300" dirty="0">
                <a:latin typeface="+mn-lt"/>
              </a:rPr>
              <a:t>la distance de plantation se mesure toujours à partir du milieu du tronc ;</a:t>
            </a:r>
          </a:p>
          <a:p>
            <a:pPr marL="285750" indent="-285750" algn="just" eaLnBrk="1" fontAlgn="auto" hangingPunct="1">
              <a:spcBef>
                <a:spcPts val="0"/>
              </a:spcBef>
              <a:spcAft>
                <a:spcPts val="0"/>
              </a:spcAft>
              <a:buFont typeface="Arial" panose="020B0604020202020204" pitchFamily="34" charset="0"/>
              <a:buChar char="•"/>
              <a:defRPr/>
            </a:pPr>
            <a:r>
              <a:rPr lang="fr-FR" sz="1300" dirty="0">
                <a:latin typeface="+mn-lt"/>
              </a:rPr>
              <a:t>la hauteur limite admise se calcule du sol de plantation de l'arbre jusqu'à la pointe de l'arbre, arbuste ou haie ;</a:t>
            </a:r>
          </a:p>
          <a:p>
            <a:pPr marL="285750" indent="-285750" algn="just" eaLnBrk="1" fontAlgn="auto" hangingPunct="1">
              <a:spcBef>
                <a:spcPts val="0"/>
              </a:spcBef>
              <a:spcAft>
                <a:spcPts val="0"/>
              </a:spcAft>
              <a:buFont typeface="Arial" panose="020B0604020202020204" pitchFamily="34" charset="0"/>
              <a:buChar char="•"/>
              <a:defRPr/>
            </a:pPr>
            <a:r>
              <a:rPr lang="fr-FR" sz="1300" dirty="0">
                <a:latin typeface="+mn-lt"/>
              </a:rPr>
              <a:t>la hauteur limite de l'arbre est celle maximale autorisée après repousse ;</a:t>
            </a:r>
          </a:p>
          <a:p>
            <a:pPr marL="285750" indent="-285750" algn="just" eaLnBrk="1" fontAlgn="auto" hangingPunct="1">
              <a:spcBef>
                <a:spcPts val="0"/>
              </a:spcBef>
              <a:spcAft>
                <a:spcPts val="0"/>
              </a:spcAft>
              <a:buFont typeface="Arial" panose="020B0604020202020204" pitchFamily="34" charset="0"/>
              <a:buChar char="•"/>
              <a:defRPr/>
            </a:pPr>
            <a:r>
              <a:rPr lang="fr-FR" sz="1300" dirty="0">
                <a:latin typeface="+mn-lt"/>
              </a:rPr>
              <a:t>si l'arbre a atteint la hauteur de 2 mètres, plus de 30 ans avant la date de sa saisine du Tribunal, alors la prescription trentenaire est acquise.</a:t>
            </a:r>
          </a:p>
          <a:p>
            <a:pPr algn="just" eaLnBrk="1" fontAlgn="auto" hangingPunct="1">
              <a:spcBef>
                <a:spcPts val="0"/>
              </a:spcBef>
              <a:spcAft>
                <a:spcPts val="0"/>
              </a:spcAft>
              <a:defRPr/>
            </a:pPr>
            <a:r>
              <a:rPr lang="fr-FR" sz="1300" b="1" dirty="0">
                <a:latin typeface="+mn-lt"/>
              </a:rPr>
              <a:t>En cas de non respect de ces règles</a:t>
            </a:r>
            <a:r>
              <a:rPr lang="fr-FR" sz="1300" dirty="0">
                <a:latin typeface="+mn-lt"/>
              </a:rPr>
              <a:t>, celui sur la propriété duquel avancent les branches des arbres, arbustes et arbrisseaux du voisin peut </a:t>
            </a:r>
            <a:r>
              <a:rPr lang="fr-FR" sz="1300" b="1" dirty="0">
                <a:latin typeface="+mn-lt"/>
              </a:rPr>
              <a:t>contraindre</a:t>
            </a:r>
            <a:r>
              <a:rPr lang="fr-FR" sz="1300" dirty="0">
                <a:latin typeface="+mn-lt"/>
              </a:rPr>
              <a:t> celui-ci </a:t>
            </a:r>
            <a:r>
              <a:rPr lang="fr-FR" sz="1300" b="1" dirty="0">
                <a:latin typeface="+mn-lt"/>
              </a:rPr>
              <a:t>à les couper</a:t>
            </a:r>
            <a:r>
              <a:rPr lang="fr-FR" sz="1300" dirty="0">
                <a:latin typeface="+mn-lt"/>
              </a:rPr>
              <a:t>, en application de l'</a:t>
            </a:r>
            <a:r>
              <a:rPr lang="fr-FR" sz="1300" u="sng" dirty="0">
                <a:latin typeface="+mn-lt"/>
                <a:hlinkClick r:id="rId4"/>
              </a:rPr>
              <a:t>article 673</a:t>
            </a:r>
            <a:r>
              <a:rPr lang="fr-FR" sz="1300" dirty="0">
                <a:latin typeface="+mn-lt"/>
              </a:rPr>
              <a:t> du Code civil. Source : </a:t>
            </a:r>
            <a:r>
              <a:rPr lang="fr-FR" sz="1300" dirty="0">
                <a:latin typeface="+mn-lt"/>
                <a:hlinkClick r:id="rId5"/>
              </a:rPr>
              <a:t>http://www.net-iris.fr/veille-juridique/actualite/23161/quelles-distances-et-hauteur-a-respecter-pour-les-plantations-et-les-haies.php</a:t>
            </a:r>
            <a:r>
              <a:rPr lang="fr-FR" sz="1300" dirty="0">
                <a:latin typeface="+mn-lt"/>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8F3A081A-D59D-4576-8229-E4201068750C}"/>
              </a:ext>
            </a:extLst>
          </p:cNvPr>
          <p:cNvSpPr>
            <a:spLocks noGrp="1"/>
          </p:cNvSpPr>
          <p:nvPr>
            <p:ph type="ftr" sz="quarter" idx="11"/>
          </p:nvPr>
        </p:nvSpPr>
        <p:spPr>
          <a:xfrm>
            <a:off x="4052888" y="6492875"/>
            <a:ext cx="4114800" cy="365125"/>
          </a:xfrm>
        </p:spPr>
        <p:txBody>
          <a:bodyPr/>
          <a:lstStyle/>
          <a:p>
            <a:pPr>
              <a:defRPr/>
            </a:pPr>
            <a:r>
              <a:rPr lang="fr-FR"/>
              <a:t>Haies défensives de climat tempéré et tropical - B. Lisan</a:t>
            </a:r>
          </a:p>
        </p:txBody>
      </p:sp>
      <p:sp>
        <p:nvSpPr>
          <p:cNvPr id="5" name="Espace réservé du numéro de diapositive 2">
            <a:extLst>
              <a:ext uri="{FF2B5EF4-FFF2-40B4-BE49-F238E27FC236}">
                <a16:creationId xmlns:a16="http://schemas.microsoft.com/office/drawing/2014/main" id="{B6A0A3B6-9FA0-43A0-8097-BFD0D8F70052}"/>
              </a:ext>
            </a:extLst>
          </p:cNvPr>
          <p:cNvSpPr>
            <a:spLocks noGrp="1"/>
          </p:cNvSpPr>
          <p:nvPr>
            <p:ph type="sldNum" sz="quarter" idx="12"/>
          </p:nvPr>
        </p:nvSpPr>
        <p:spPr>
          <a:xfrm>
            <a:off x="11188700" y="163513"/>
            <a:ext cx="703263" cy="309562"/>
          </a:xfrm>
        </p:spPr>
        <p:txBody>
          <a:bodyPr/>
          <a:lstStyle/>
          <a:p>
            <a:pPr>
              <a:defRPr/>
            </a:pPr>
            <a:fld id="{FF538E47-BB55-4648-A922-9107690FA3AC}" type="slidenum">
              <a:rPr lang="fr-FR"/>
              <a:pPr>
                <a:defRPr/>
              </a:pPr>
              <a:t>2</a:t>
            </a:fld>
            <a:endParaRPr lang="fr-FR" dirty="0"/>
          </a:p>
        </p:txBody>
      </p:sp>
      <p:sp>
        <p:nvSpPr>
          <p:cNvPr id="4100" name="ZoneTexte 5">
            <a:extLst>
              <a:ext uri="{FF2B5EF4-FFF2-40B4-BE49-F238E27FC236}">
                <a16:creationId xmlns:a16="http://schemas.microsoft.com/office/drawing/2014/main" id="{1968BD65-F5B5-46A6-92B8-E02428FD9FB1}"/>
              </a:ext>
            </a:extLst>
          </p:cNvPr>
          <p:cNvSpPr txBox="1">
            <a:spLocks noChangeArrowheads="1"/>
          </p:cNvSpPr>
          <p:nvPr/>
        </p:nvSpPr>
        <p:spPr bwMode="auto">
          <a:xfrm>
            <a:off x="3967163" y="55563"/>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4101" name="ZoneTexte 6">
            <a:extLst>
              <a:ext uri="{FF2B5EF4-FFF2-40B4-BE49-F238E27FC236}">
                <a16:creationId xmlns:a16="http://schemas.microsoft.com/office/drawing/2014/main" id="{6184F499-F462-43D1-977C-A0F237BD7ACB}"/>
              </a:ext>
            </a:extLst>
          </p:cNvPr>
          <p:cNvSpPr txBox="1">
            <a:spLocks noChangeArrowheads="1"/>
          </p:cNvSpPr>
          <p:nvPr/>
        </p:nvSpPr>
        <p:spPr bwMode="auto">
          <a:xfrm>
            <a:off x="204788" y="53498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Pourquoi des haies défensives</a:t>
            </a:r>
          </a:p>
        </p:txBody>
      </p:sp>
      <p:sp>
        <p:nvSpPr>
          <p:cNvPr id="4102" name="ZoneTexte 7">
            <a:extLst>
              <a:ext uri="{FF2B5EF4-FFF2-40B4-BE49-F238E27FC236}">
                <a16:creationId xmlns:a16="http://schemas.microsoft.com/office/drawing/2014/main" id="{657589BE-2AD8-4AEB-873F-7D1A61338F80}"/>
              </a:ext>
            </a:extLst>
          </p:cNvPr>
          <p:cNvSpPr txBox="1">
            <a:spLocks noChangeArrowheads="1"/>
          </p:cNvSpPr>
          <p:nvPr/>
        </p:nvSpPr>
        <p:spPr bwMode="auto">
          <a:xfrm>
            <a:off x="204788" y="898525"/>
            <a:ext cx="11811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t>La haie défensive à pour objectif principal d'empêcher toute intrusion dans une propriété, celle-ci forme une haie infranchissable par quiconque. Certains végétaux possèdent soit des épines longues et rigides comme pour les pyracanthes, soit des feuilles épineuses et dures comme les mahonias, les houx. C’est le meilleur moyen pour vous assurer d’empêcher tant les animaux que les éventuels humains de s'inviter chez vous. La haie défensive constitue un obstacle intéressant contre les menaces extérieures comme les cambrioleurs. Avec leurs épines, les plantes peuvent blesser et égratigner les intrus. En outre, ils peuvent déchirer leurs vêtements dont les fibres pourront être un indice qui mènera vers l'identification du voleur.</a:t>
            </a:r>
            <a:r>
              <a:rPr lang="fr-FR" altLang="fr-FR" sz="1200"/>
              <a:t> </a:t>
            </a:r>
            <a:r>
              <a:rPr lang="fr-FR" altLang="fr-FR"/>
              <a:t>S’il est possible de couper un grillage ou d'escalader un mur, il est impossible à mains nues de franchir ces végétaux. Cette haie est constituée d’arbustes à épines qui pourront également protéger des regards indésirables. Le feuillage persistant, de ces espèces, produit un rideau de verdure et donc un cache-vue. La haie défensive fait profiter d'un spectacle permanent de formes et de couleurs en fonction des végétaux choisis.  En remplacement d’une haie (non défensive) ou d’une clôture, cette haie a un effet dissuasif tout en privilégiant l’esthétisme. C’est un excellent refuge écologique pour les oiseaux, les hérissons, les insectes en leur procurant de la nourriture avec leurs baies et un abri pour l’hiver et une protection contre les prédateurs (chats, …). Ces haies peuvent être destinées à empêcher le public de piétiner les plates-bandes et à voler les fleurs et arbustes, dans les parcs et jardins remarquables, botaniques etc..  La haie défensive peut être productive de fruits, de bois et être une aide aux pollinisateurs.  </a:t>
            </a:r>
            <a:r>
              <a:rPr lang="fr-FR" altLang="fr-FR" sz="1200"/>
              <a:t>Source : </a:t>
            </a:r>
            <a:r>
              <a:rPr lang="fr-FR" altLang="fr-FR" sz="1200">
                <a:hlinkClick r:id="rId2"/>
              </a:rPr>
              <a:t>http://www.policelocale.be/5288/questions/prevention/la-haie-defensive</a:t>
            </a:r>
            <a:r>
              <a:rPr lang="fr-FR" altLang="fr-FR" sz="1200"/>
              <a:t> </a:t>
            </a:r>
            <a:endParaRPr lang="fr-FR" altLang="fr-FR"/>
          </a:p>
        </p:txBody>
      </p:sp>
      <p:pic>
        <p:nvPicPr>
          <p:cNvPr id="4103" name="Image 1">
            <a:extLst>
              <a:ext uri="{FF2B5EF4-FFF2-40B4-BE49-F238E27FC236}">
                <a16:creationId xmlns:a16="http://schemas.microsoft.com/office/drawing/2014/main" id="{5FFBB820-282B-49F2-A710-5AB5964D2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2175" y="4905375"/>
            <a:ext cx="223361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ZoneTexte 2">
            <a:extLst>
              <a:ext uri="{FF2B5EF4-FFF2-40B4-BE49-F238E27FC236}">
                <a16:creationId xmlns:a16="http://schemas.microsoft.com/office/drawing/2014/main" id="{25C8AB7F-FF4B-4853-8657-F06B20B23483}"/>
              </a:ext>
            </a:extLst>
          </p:cNvPr>
          <p:cNvSpPr txBox="1">
            <a:spLocks noChangeArrowheads="1"/>
          </p:cNvSpPr>
          <p:nvPr/>
        </p:nvSpPr>
        <p:spPr bwMode="auto">
          <a:xfrm>
            <a:off x="204788" y="5041900"/>
            <a:ext cx="94884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600"/>
              <a:t>Que ce soit de l'aubépine, pycarantha, mahonia, osmanthe, argousier ou autre... la haie défensive est une protection à faible coût qui a pour objectif principal d'empêcher toute intrusion dans votre propriété. Elle sera donc à croissance rapide, très dense et constituée d'arbustes à épines. Faites attention néanmoins à la hauteur de celle-ci car elle ne doit pas non plus empêcher le contrôle de votre propriété par vos voisins [avec qui vous avez de bonnes relations], quand vous êtes absent.</a:t>
            </a:r>
            <a:r>
              <a:rPr lang="fr-FR" altLang="fr-FR" sz="1200"/>
              <a:t> </a:t>
            </a:r>
          </a:p>
          <a:p>
            <a:pPr algn="just" eaLnBrk="1" hangingPunct="1"/>
            <a:r>
              <a:rPr lang="fr-FR" altLang="fr-FR" sz="1200"/>
              <a:t>Source : La haie défensive, </a:t>
            </a:r>
            <a:r>
              <a:rPr lang="fr-FR" altLang="fr-FR" sz="1200">
                <a:hlinkClick r:id="rId2"/>
              </a:rPr>
              <a:t>http://www.policelocale.be/5288/questions/prevention/la-haie-defensive</a:t>
            </a:r>
            <a:r>
              <a:rPr lang="fr-FR" altLang="fr-FR" sz="1200"/>
              <a:t> </a:t>
            </a:r>
          </a:p>
          <a:p>
            <a:pPr algn="just" eaLnBrk="1" hangingPunct="1"/>
            <a:endParaRPr lang="fr-FR" altLang="fr-FR" sz="1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D1870C-2087-4DA8-803C-845F76ADBA8F}"/>
              </a:ext>
            </a:extLst>
          </p:cNvPr>
          <p:cNvSpPr>
            <a:spLocks noGrp="1"/>
          </p:cNvSpPr>
          <p:nvPr>
            <p:ph type="ftr" sz="quarter" idx="11"/>
          </p:nvPr>
        </p:nvSpPr>
        <p:spPr>
          <a:xfrm>
            <a:off x="4127500" y="6492875"/>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3D9DF3B4-50F1-463E-AB4B-00B073BB7105}"/>
              </a:ext>
            </a:extLst>
          </p:cNvPr>
          <p:cNvSpPr>
            <a:spLocks noGrp="1"/>
          </p:cNvSpPr>
          <p:nvPr>
            <p:ph type="sldNum" sz="quarter" idx="12"/>
          </p:nvPr>
        </p:nvSpPr>
        <p:spPr>
          <a:xfrm>
            <a:off x="11155363" y="180975"/>
            <a:ext cx="768350" cy="377825"/>
          </a:xfrm>
        </p:spPr>
        <p:txBody>
          <a:bodyPr/>
          <a:lstStyle/>
          <a:p>
            <a:pPr>
              <a:defRPr/>
            </a:pPr>
            <a:fld id="{20F0CBF7-3455-47E0-B022-F35C7CB7EDE0}" type="slidenum">
              <a:rPr lang="fr-FR"/>
              <a:pPr>
                <a:defRPr/>
              </a:pPr>
              <a:t>20</a:t>
            </a:fld>
            <a:endParaRPr lang="fr-FR" dirty="0"/>
          </a:p>
        </p:txBody>
      </p:sp>
      <p:sp>
        <p:nvSpPr>
          <p:cNvPr id="22532" name="Rectangle 3">
            <a:extLst>
              <a:ext uri="{FF2B5EF4-FFF2-40B4-BE49-F238E27FC236}">
                <a16:creationId xmlns:a16="http://schemas.microsoft.com/office/drawing/2014/main" id="{AB4BA710-1111-47FC-9E69-57690B0AF487}"/>
              </a:ext>
            </a:extLst>
          </p:cNvPr>
          <p:cNvSpPr>
            <a:spLocks noChangeArrowheads="1"/>
          </p:cNvSpPr>
          <p:nvPr/>
        </p:nvSpPr>
        <p:spPr bwMode="auto">
          <a:xfrm>
            <a:off x="139700" y="733425"/>
            <a:ext cx="1168241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Quand planter ?</a:t>
            </a:r>
          </a:p>
          <a:p>
            <a:pPr eaLnBrk="1" hangingPunct="1"/>
            <a:r>
              <a:rPr lang="fr-FR" altLang="fr-FR" dirty="0"/>
              <a:t>La meilleure époque pour planter une haie dépend du type d'arbuste choisi. Vous planterez les conifères et les persistants, généralement vendus en containers, de préférence au début de l'automne, lorsque la terre est encore chaude.</a:t>
            </a:r>
          </a:p>
          <a:p>
            <a:pPr eaLnBrk="1" hangingPunct="1"/>
            <a:r>
              <a:rPr lang="fr-FR" altLang="fr-FR" dirty="0"/>
              <a:t>En revanche, vous gagnerez à acheter les arbustes à feuillage caduc lorsqu'ils sont disponibles </a:t>
            </a:r>
            <a:r>
              <a:rPr lang="fr-FR" altLang="fr-FR" b="1" dirty="0">
                <a:hlinkClick r:id="rId2"/>
              </a:rPr>
              <a:t>à "racines nues"</a:t>
            </a:r>
            <a:r>
              <a:rPr lang="fr-FR" altLang="fr-FR" dirty="0"/>
              <a:t> : c'est plus économique (lire aussi : </a:t>
            </a:r>
            <a:r>
              <a:rPr lang="fr-FR" altLang="fr-FR" b="1" dirty="0">
                <a:hlinkClick r:id="rId3"/>
              </a:rPr>
              <a:t>Jardiner sans se ruiner</a:t>
            </a:r>
            <a:r>
              <a:rPr lang="fr-FR" altLang="fr-FR" dirty="0"/>
              <a:t>). La période de mise en vente commence à la fin de l'automne et s'étale sur une bonne partie de l'hiver. Vous planterez bien sûr un jour sans gel (lire : </a:t>
            </a:r>
            <a:r>
              <a:rPr lang="fr-FR" altLang="fr-FR" b="1" dirty="0">
                <a:hlinkClick r:id="rId4"/>
              </a:rPr>
              <a:t>Planter à racines nues</a:t>
            </a:r>
            <a:r>
              <a:rPr lang="fr-FR" altLang="fr-FR" dirty="0"/>
              <a:t>).</a:t>
            </a:r>
          </a:p>
          <a:p>
            <a:pPr eaLnBrk="1" hangingPunct="1">
              <a:lnSpc>
                <a:spcPct val="107000"/>
              </a:lnSpc>
            </a:pPr>
            <a:r>
              <a:rPr lang="fr-FR" altLang="fr-FR" sz="1200" dirty="0"/>
              <a:t>Source :  </a:t>
            </a:r>
            <a:r>
              <a:rPr lang="fr-FR" altLang="fr-FR" sz="1200" dirty="0">
                <a:hlinkClick r:id="rId5"/>
              </a:rPr>
              <a:t>http://www.gerbeaud.com/jardin/fiches/haie-defensive-1.php</a:t>
            </a:r>
            <a:r>
              <a:rPr lang="fr-FR" altLang="fr-FR" sz="1200" dirty="0"/>
              <a:t> </a:t>
            </a:r>
          </a:p>
        </p:txBody>
      </p:sp>
      <p:sp>
        <p:nvSpPr>
          <p:cNvPr id="22533" name="ZoneTexte 4">
            <a:extLst>
              <a:ext uri="{FF2B5EF4-FFF2-40B4-BE49-F238E27FC236}">
                <a16:creationId xmlns:a16="http://schemas.microsoft.com/office/drawing/2014/main" id="{265D00ED-CE5D-415C-AD1A-510636EA3CCC}"/>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22534" name="ZoneTexte 5">
            <a:extLst>
              <a:ext uri="{FF2B5EF4-FFF2-40B4-BE49-F238E27FC236}">
                <a16:creationId xmlns:a16="http://schemas.microsoft.com/office/drawing/2014/main" id="{D5A3878F-3DD2-445B-BFBE-5A9B081AD6A7}"/>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Planter votre haie</a:t>
            </a:r>
          </a:p>
        </p:txBody>
      </p:sp>
      <p:pic>
        <p:nvPicPr>
          <p:cNvPr id="22535" name="Image 7">
            <a:extLst>
              <a:ext uri="{FF2B5EF4-FFF2-40B4-BE49-F238E27FC236}">
                <a16:creationId xmlns:a16="http://schemas.microsoft.com/office/drawing/2014/main" id="{926FED35-D665-4DA8-8002-0C862B561F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5113" y="3916363"/>
            <a:ext cx="2341562"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Image 9">
            <a:extLst>
              <a:ext uri="{FF2B5EF4-FFF2-40B4-BE49-F238E27FC236}">
                <a16:creationId xmlns:a16="http://schemas.microsoft.com/office/drawing/2014/main" id="{81D24F50-1C6D-4F2E-8A5D-F468DF5B86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4513" y="3833813"/>
            <a:ext cx="25463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10">
            <a:extLst>
              <a:ext uri="{FF2B5EF4-FFF2-40B4-BE49-F238E27FC236}">
                <a16:creationId xmlns:a16="http://schemas.microsoft.com/office/drawing/2014/main" id="{6BB7C0F2-5BA7-4CFB-947C-B48FFF7E8E05}"/>
              </a:ext>
            </a:extLst>
          </p:cNvPr>
          <p:cNvSpPr>
            <a:spLocks noChangeArrowheads="1"/>
          </p:cNvSpPr>
          <p:nvPr/>
        </p:nvSpPr>
        <p:spPr bwMode="auto">
          <a:xfrm>
            <a:off x="6727825" y="6249988"/>
            <a:ext cx="2117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Haie défensive de </a:t>
            </a:r>
            <a:r>
              <a:rPr lang="fr-FR" altLang="fr-FR" sz="1200" i="1">
                <a:solidFill>
                  <a:srgbClr val="008000"/>
                </a:solidFill>
              </a:rPr>
              <a:t>Pyracanthas</a:t>
            </a:r>
            <a:r>
              <a:rPr lang="fr-FR" altLang="fr-FR" sz="1200">
                <a:solidFill>
                  <a:srgbClr val="008000"/>
                </a:solidFill>
              </a:rPr>
              <a:t>.</a:t>
            </a:r>
          </a:p>
        </p:txBody>
      </p:sp>
      <p:sp>
        <p:nvSpPr>
          <p:cNvPr id="22538" name="Rectangle 11">
            <a:extLst>
              <a:ext uri="{FF2B5EF4-FFF2-40B4-BE49-F238E27FC236}">
                <a16:creationId xmlns:a16="http://schemas.microsoft.com/office/drawing/2014/main" id="{AD08DE68-9132-4A09-A05A-C242A535B706}"/>
              </a:ext>
            </a:extLst>
          </p:cNvPr>
          <p:cNvSpPr>
            <a:spLocks noChangeArrowheads="1"/>
          </p:cNvSpPr>
          <p:nvPr/>
        </p:nvSpPr>
        <p:spPr bwMode="auto">
          <a:xfrm>
            <a:off x="9764713" y="6492875"/>
            <a:ext cx="1885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Haie défensive d’aubépines</a:t>
            </a:r>
          </a:p>
        </p:txBody>
      </p:sp>
      <p:sp>
        <p:nvSpPr>
          <p:cNvPr id="22539" name="ZoneTexte 6">
            <a:extLst>
              <a:ext uri="{FF2B5EF4-FFF2-40B4-BE49-F238E27FC236}">
                <a16:creationId xmlns:a16="http://schemas.microsoft.com/office/drawing/2014/main" id="{099386A2-5622-40FD-A3AE-B77B6841C593}"/>
              </a:ext>
            </a:extLst>
          </p:cNvPr>
          <p:cNvSpPr txBox="1">
            <a:spLocks noChangeArrowheads="1"/>
          </p:cNvSpPr>
          <p:nvPr/>
        </p:nvSpPr>
        <p:spPr bwMode="auto">
          <a:xfrm>
            <a:off x="258763" y="2862263"/>
            <a:ext cx="116649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Le but de ce guide est de permettre aux particuliers et paysagistes de choisir leurs espèces défensives en connaissance de cause. </a:t>
            </a:r>
            <a:r>
              <a:rPr lang="fr-FR" altLang="fr-FR" dirty="0">
                <a:solidFill>
                  <a:srgbClr val="FF0000"/>
                </a:solidFill>
              </a:rPr>
              <a:t>Attention, vos arbustes épineux peuvent être dangereux pour les enfants, voire pour vos animaux.</a:t>
            </a:r>
          </a:p>
          <a:p>
            <a:pPr eaLnBrk="1" hangingPunct="1"/>
            <a:r>
              <a:rPr lang="fr-FR" altLang="fr-FR" dirty="0">
                <a:solidFill>
                  <a:srgbClr val="FF0000"/>
                </a:solidFill>
              </a:rPr>
              <a:t>Les plus dangereux étant les arbustes urticants (</a:t>
            </a:r>
            <a:r>
              <a:rPr lang="fr-FR" altLang="fr-FR" dirty="0" err="1">
                <a:solidFill>
                  <a:srgbClr val="FF0000"/>
                </a:solidFill>
              </a:rPr>
              <a:t>Gimpie</a:t>
            </a:r>
            <a:r>
              <a:rPr lang="fr-FR" altLang="fr-FR" dirty="0">
                <a:solidFill>
                  <a:srgbClr val="FF0000"/>
                </a:solidFill>
              </a:rPr>
              <a:t> </a:t>
            </a:r>
            <a:r>
              <a:rPr lang="fr-FR" altLang="fr-FR" dirty="0" err="1">
                <a:solidFill>
                  <a:srgbClr val="FF0000"/>
                </a:solidFill>
              </a:rPr>
              <a:t>gimpie</a:t>
            </a:r>
            <a:r>
              <a:rPr lang="fr-FR" altLang="fr-FR" dirty="0">
                <a:solidFill>
                  <a:srgbClr val="FF0000"/>
                </a:solidFill>
              </a:rPr>
              <a:t>, ).</a:t>
            </a:r>
          </a:p>
        </p:txBody>
      </p:sp>
      <p:pic>
        <p:nvPicPr>
          <p:cNvPr id="22540" name="Image 12">
            <a:extLst>
              <a:ext uri="{FF2B5EF4-FFF2-40B4-BE49-F238E27FC236}">
                <a16:creationId xmlns:a16="http://schemas.microsoft.com/office/drawing/2014/main" id="{696C1452-E449-464B-9ADC-78CD3EAABF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313" y="4035425"/>
            <a:ext cx="315912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Image 13" descr="Une image contenant arbre, extérieur, signe, texte&#10;&#10;Description générée avec un niveau de confiance très élevé">
            <a:extLst>
              <a:ext uri="{FF2B5EF4-FFF2-40B4-BE49-F238E27FC236}">
                <a16:creationId xmlns:a16="http://schemas.microsoft.com/office/drawing/2014/main" id="{103C3148-0824-4083-AD23-CB2252346D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6638" y="39893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ZoneTexte 14">
            <a:extLst>
              <a:ext uri="{FF2B5EF4-FFF2-40B4-BE49-F238E27FC236}">
                <a16:creationId xmlns:a16="http://schemas.microsoft.com/office/drawing/2014/main" id="{C45B1503-BB10-40FA-B0AB-1A63B5D77845}"/>
              </a:ext>
            </a:extLst>
          </p:cNvPr>
          <p:cNvSpPr txBox="1">
            <a:spLocks noChangeArrowheads="1"/>
          </p:cNvSpPr>
          <p:nvPr/>
        </p:nvSpPr>
        <p:spPr bwMode="auto">
          <a:xfrm>
            <a:off x="244475" y="5878513"/>
            <a:ext cx="5819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Panneaux de mise en garde face à la plante la plus urticante au monde, la </a:t>
            </a:r>
            <a:r>
              <a:rPr lang="fr-FR" altLang="fr-FR" sz="1200" dirty="0" err="1">
                <a:solidFill>
                  <a:srgbClr val="008000"/>
                </a:solidFill>
              </a:rPr>
              <a:t>gimpie</a:t>
            </a:r>
            <a:r>
              <a:rPr lang="fr-FR" altLang="fr-FR" sz="1200" dirty="0">
                <a:solidFill>
                  <a:srgbClr val="008000"/>
                </a:solidFill>
              </a:rPr>
              <a:t> </a:t>
            </a:r>
            <a:r>
              <a:rPr lang="fr-FR" altLang="fr-FR" sz="1200" dirty="0" err="1">
                <a:solidFill>
                  <a:srgbClr val="008000"/>
                </a:solidFill>
              </a:rPr>
              <a:t>gimpie</a:t>
            </a:r>
            <a:r>
              <a:rPr lang="fr-FR" altLang="fr-FR" sz="1200" dirty="0">
                <a:solidFill>
                  <a:srgbClr val="008000"/>
                </a:solidFill>
              </a:rPr>
              <a:t> (</a:t>
            </a:r>
            <a:r>
              <a:rPr lang="fr-FR" altLang="fr-FR" sz="1200" i="1" dirty="0" err="1">
                <a:solidFill>
                  <a:srgbClr val="008000"/>
                </a:solidFill>
              </a:rPr>
              <a:t>Dendrocnide</a:t>
            </a:r>
            <a:r>
              <a:rPr lang="fr-FR" altLang="fr-FR" sz="1200" i="1" dirty="0">
                <a:solidFill>
                  <a:srgbClr val="008000"/>
                </a:solidFill>
              </a:rPr>
              <a:t> </a:t>
            </a:r>
            <a:r>
              <a:rPr lang="fr-FR" altLang="fr-FR" sz="1200" i="1" dirty="0" err="1">
                <a:solidFill>
                  <a:srgbClr val="008000"/>
                </a:solidFill>
              </a:rPr>
              <a:t>moroides</a:t>
            </a:r>
            <a:r>
              <a:rPr lang="fr-FR" altLang="fr-FR" sz="1200" dirty="0">
                <a:solidFill>
                  <a:srgbClr val="008000"/>
                </a:solidFill>
              </a:rPr>
              <a:t>). Queensland, Australie (voir page 100 de diaporama).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D1870C-2087-4DA8-803C-845F76ADBA8F}"/>
              </a:ext>
            </a:extLst>
          </p:cNvPr>
          <p:cNvSpPr>
            <a:spLocks noGrp="1"/>
          </p:cNvSpPr>
          <p:nvPr>
            <p:ph type="ftr" sz="quarter" idx="11"/>
          </p:nvPr>
        </p:nvSpPr>
        <p:spPr>
          <a:xfrm>
            <a:off x="4127500" y="6581775"/>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3D9DF3B4-50F1-463E-AB4B-00B073BB7105}"/>
              </a:ext>
            </a:extLst>
          </p:cNvPr>
          <p:cNvSpPr>
            <a:spLocks noGrp="1"/>
          </p:cNvSpPr>
          <p:nvPr>
            <p:ph type="sldNum" sz="quarter" idx="12"/>
          </p:nvPr>
        </p:nvSpPr>
        <p:spPr>
          <a:xfrm>
            <a:off x="11155363" y="180975"/>
            <a:ext cx="768350" cy="377825"/>
          </a:xfrm>
        </p:spPr>
        <p:txBody>
          <a:bodyPr/>
          <a:lstStyle/>
          <a:p>
            <a:pPr>
              <a:defRPr/>
            </a:pPr>
            <a:fld id="{04F5CB4E-B3F5-480B-9A33-7281270B6EB8}" type="slidenum">
              <a:rPr lang="fr-FR"/>
              <a:pPr>
                <a:defRPr/>
              </a:pPr>
              <a:t>21</a:t>
            </a:fld>
            <a:endParaRPr lang="fr-FR" dirty="0"/>
          </a:p>
        </p:txBody>
      </p:sp>
      <p:sp>
        <p:nvSpPr>
          <p:cNvPr id="23556" name="Rectangle 3">
            <a:extLst>
              <a:ext uri="{FF2B5EF4-FFF2-40B4-BE49-F238E27FC236}">
                <a16:creationId xmlns:a16="http://schemas.microsoft.com/office/drawing/2014/main" id="{00863E6F-F28A-4E36-856E-16EE807EE339}"/>
              </a:ext>
            </a:extLst>
          </p:cNvPr>
          <p:cNvSpPr>
            <a:spLocks noChangeArrowheads="1"/>
          </p:cNvSpPr>
          <p:nvPr/>
        </p:nvSpPr>
        <p:spPr bwMode="auto">
          <a:xfrm>
            <a:off x="139700" y="822325"/>
            <a:ext cx="11682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Evaluation  des risques invasifs de la plante</a:t>
            </a:r>
          </a:p>
        </p:txBody>
      </p:sp>
      <p:sp>
        <p:nvSpPr>
          <p:cNvPr id="23557" name="ZoneTexte 4">
            <a:extLst>
              <a:ext uri="{FF2B5EF4-FFF2-40B4-BE49-F238E27FC236}">
                <a16:creationId xmlns:a16="http://schemas.microsoft.com/office/drawing/2014/main" id="{8521CE91-B71E-447A-8F30-A21A7F975ED6}"/>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23558" name="ZoneTexte 5">
            <a:extLst>
              <a:ext uri="{FF2B5EF4-FFF2-40B4-BE49-F238E27FC236}">
                <a16:creationId xmlns:a16="http://schemas.microsoft.com/office/drawing/2014/main" id="{E35A5B46-F3F8-4A56-BFF4-0518914AB4AF}"/>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Planter votre haie</a:t>
            </a:r>
          </a:p>
        </p:txBody>
      </p:sp>
      <p:sp>
        <p:nvSpPr>
          <p:cNvPr id="23559" name="ZoneTexte 6">
            <a:extLst>
              <a:ext uri="{FF2B5EF4-FFF2-40B4-BE49-F238E27FC236}">
                <a16:creationId xmlns:a16="http://schemas.microsoft.com/office/drawing/2014/main" id="{541A8BC7-79B6-4ABA-A792-232DBCA0242A}"/>
              </a:ext>
            </a:extLst>
          </p:cNvPr>
          <p:cNvSpPr txBox="1">
            <a:spLocks noChangeArrowheads="1"/>
          </p:cNvSpPr>
          <p:nvPr/>
        </p:nvSpPr>
        <p:spPr bwMode="auto">
          <a:xfrm>
            <a:off x="139700" y="1281113"/>
            <a:ext cx="11869738"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Il faut faire attention dans le choix de la plante, qu’elle ne soit pas une « peste végétale », c’est-à-dire très / trop invasive, qu’elle ne risque pas de modifier totalement l’équilibre écologique de la région, en particulier dans les îles caractérisées par leur endémisme, comme à Madagascar, dans des îles de l’océan pacifique ou indien (comme dans le cas de l’agave américain à la Réunion etc.) …</a:t>
            </a:r>
          </a:p>
          <a:p>
            <a:pPr eaLnBrk="1" hangingPunct="1"/>
            <a:r>
              <a:rPr lang="fr-FR" altLang="fr-FR" dirty="0"/>
              <a:t>Renseignez-vous sur la législation locales, </a:t>
            </a:r>
            <a:r>
              <a:rPr lang="fr-FR" altLang="fr-FR" dirty="0">
                <a:solidFill>
                  <a:srgbClr val="FF0000"/>
                </a:solidFill>
              </a:rPr>
              <a:t>la plantation de certaines plantes peut être interdite, dans tel ou tel pays</a:t>
            </a:r>
            <a:r>
              <a:rPr lang="fr-FR" altLang="fr-FR" dirty="0"/>
              <a:t>.</a:t>
            </a:r>
          </a:p>
          <a:p>
            <a:pPr eaLnBrk="1" hangingPunct="1"/>
            <a:endParaRPr lang="fr-FR" altLang="fr-FR" dirty="0"/>
          </a:p>
          <a:p>
            <a:pPr eaLnBrk="1" hangingPunct="1"/>
            <a:r>
              <a:rPr lang="fr-FR" altLang="fr-FR" dirty="0"/>
              <a:t>Certains sites, fournissent des échelles ou scores approximatifs du risque invasif (« </a:t>
            </a:r>
            <a:r>
              <a:rPr lang="fr-FR" altLang="fr-FR" dirty="0" err="1"/>
              <a:t>invasivité</a:t>
            </a:r>
            <a:r>
              <a:rPr lang="fr-FR" altLang="fr-FR" dirty="0"/>
              <a:t> »), selon le lieu, comme :</a:t>
            </a:r>
          </a:p>
          <a:p>
            <a:pPr eaLnBrk="1" hangingPunct="1"/>
            <a:endParaRPr lang="fr-FR" altLang="fr-FR" dirty="0"/>
          </a:p>
          <a:p>
            <a:pPr eaLnBrk="1" hangingPunct="1"/>
            <a:r>
              <a:rPr lang="fr-FR" altLang="fr-FR" dirty="0"/>
              <a:t>a) Menaces végétales pour les écosystèmes du Pacifique </a:t>
            </a:r>
            <a:r>
              <a:rPr lang="en-US" altLang="fr-FR" b="1" dirty="0"/>
              <a:t>Pacific Island Ecosystems at Risk </a:t>
            </a:r>
            <a:r>
              <a:rPr lang="fr-FR" altLang="fr-FR" dirty="0"/>
              <a:t>(PIER) : </a:t>
            </a:r>
            <a:r>
              <a:rPr lang="fr-FR" altLang="fr-FR" dirty="0">
                <a:hlinkClick r:id="rId2"/>
              </a:rPr>
              <a:t>http://www.hear.org/pier/</a:t>
            </a:r>
            <a:r>
              <a:rPr lang="fr-FR" altLang="fr-FR" dirty="0"/>
              <a:t> =&gt; Informations sur les évaluations des risques (plante par plante), </a:t>
            </a:r>
            <a:r>
              <a:rPr lang="fr-FR" altLang="fr-FR" dirty="0">
                <a:hlinkClick r:id="rId3"/>
              </a:rPr>
              <a:t>http://www.hear.org/pier/wralist.htm</a:t>
            </a:r>
            <a:endParaRPr lang="fr-FR" altLang="fr-FR" dirty="0"/>
          </a:p>
          <a:p>
            <a:pPr eaLnBrk="1" hangingPunct="1"/>
            <a:endParaRPr lang="fr-FR" altLang="fr-FR" dirty="0"/>
          </a:p>
          <a:p>
            <a:pPr eaLnBrk="1" hangingPunct="1"/>
            <a:r>
              <a:rPr lang="fr-FR" altLang="fr-FR" dirty="0"/>
              <a:t>b) </a:t>
            </a:r>
            <a:r>
              <a:rPr lang="fr-FR" altLang="fr-FR" b="1" dirty="0"/>
              <a:t>Invasive </a:t>
            </a:r>
            <a:r>
              <a:rPr lang="fr-FR" altLang="fr-FR" b="1" dirty="0" err="1"/>
              <a:t>Species</a:t>
            </a:r>
            <a:r>
              <a:rPr lang="fr-FR" altLang="fr-FR" b="1" dirty="0"/>
              <a:t> Compendium – CABI </a:t>
            </a:r>
            <a:r>
              <a:rPr lang="fr-FR" altLang="fr-FR" dirty="0"/>
              <a:t>(Centre for Agriculture and Biosciences International) : </a:t>
            </a:r>
            <a:r>
              <a:rPr lang="fr-FR" altLang="fr-FR" dirty="0">
                <a:hlinkClick r:id="rId4"/>
              </a:rPr>
              <a:t>www.cabi.org/isc/</a:t>
            </a:r>
            <a:r>
              <a:rPr lang="fr-FR" altLang="fr-FR" dirty="0"/>
              <a:t> </a:t>
            </a:r>
          </a:p>
          <a:p>
            <a:pPr eaLnBrk="1" hangingPunct="1"/>
            <a:r>
              <a:rPr lang="fr-FR" altLang="fr-FR" dirty="0"/>
              <a:t>c) </a:t>
            </a:r>
            <a:r>
              <a:rPr lang="fr-FR" altLang="fr-FR" b="1" dirty="0"/>
              <a:t>Global Invasive </a:t>
            </a:r>
            <a:r>
              <a:rPr lang="fr-FR" altLang="fr-FR" b="1" dirty="0" err="1"/>
              <a:t>Species</a:t>
            </a:r>
            <a:r>
              <a:rPr lang="fr-FR" altLang="fr-FR" b="1" dirty="0"/>
              <a:t> </a:t>
            </a:r>
            <a:r>
              <a:rPr lang="fr-FR" altLang="fr-FR" b="1" dirty="0" err="1"/>
              <a:t>Database</a:t>
            </a:r>
            <a:r>
              <a:rPr lang="fr-FR" altLang="fr-FR" b="1" dirty="0"/>
              <a:t> </a:t>
            </a:r>
            <a:r>
              <a:rPr lang="fr-FR" altLang="fr-FR" dirty="0"/>
              <a:t>(base mondiale des espèces envahissantes), </a:t>
            </a:r>
            <a:r>
              <a:rPr lang="fr-FR" altLang="fr-FR" dirty="0">
                <a:hlinkClick r:id="rId5"/>
              </a:rPr>
              <a:t>http://www.iucngisd.org/gisd/</a:t>
            </a:r>
            <a:r>
              <a:rPr lang="fr-FR" altLang="fr-FR" dirty="0"/>
              <a:t> </a:t>
            </a:r>
          </a:p>
          <a:p>
            <a:pPr eaLnBrk="1" hangingPunct="1"/>
            <a:r>
              <a:rPr lang="fr-FR" altLang="fr-FR" dirty="0"/>
              <a:t>d) </a:t>
            </a:r>
            <a:r>
              <a:rPr lang="en-US" altLang="fr-FR" b="1" dirty="0"/>
              <a:t>Invasive Plant Atlas of the United State</a:t>
            </a:r>
            <a:r>
              <a:rPr lang="en-US" altLang="fr-FR" dirty="0"/>
              <a:t>, </a:t>
            </a:r>
            <a:r>
              <a:rPr lang="en-US" altLang="fr-FR" dirty="0">
                <a:hlinkClick r:id="rId6"/>
              </a:rPr>
              <a:t>https://www.invasiveplantatlas.org</a:t>
            </a:r>
            <a:r>
              <a:rPr lang="en-US" altLang="fr-FR" dirty="0"/>
              <a:t> </a:t>
            </a:r>
            <a:endParaRPr lang="fr-FR" altLang="fr-FR" dirty="0"/>
          </a:p>
          <a:p>
            <a:pPr algn="just" eaLnBrk="1" hangingPunct="1"/>
            <a:endParaRPr lang="fr-FR" altLang="fr-FR" dirty="0">
              <a:solidFill>
                <a:srgbClr val="FF0000"/>
              </a:solidFill>
            </a:endParaRPr>
          </a:p>
          <a:p>
            <a:pPr eaLnBrk="1" hangingPunct="1"/>
            <a:r>
              <a:rPr lang="fr-FR" altLang="fr-FR" dirty="0">
                <a:solidFill>
                  <a:srgbClr val="FF0000"/>
                </a:solidFill>
              </a:rPr>
              <a:t>Les scores indiqués, pour chaque plante, _ leur taux « d’</a:t>
            </a:r>
            <a:r>
              <a:rPr lang="fr-FR" altLang="fr-FR" dirty="0" err="1">
                <a:solidFill>
                  <a:srgbClr val="FF0000"/>
                </a:solidFill>
              </a:rPr>
              <a:t>invasivité</a:t>
            </a:r>
            <a:r>
              <a:rPr lang="fr-FR" altLang="fr-FR" dirty="0">
                <a:solidFill>
                  <a:srgbClr val="FF0000"/>
                </a:solidFill>
              </a:rPr>
              <a:t> » _ sont ceux fournis par la « base de données PIER des plantes invasives du Pacifique » (</a:t>
            </a:r>
            <a:r>
              <a:rPr lang="en-US" altLang="fr-FR" dirty="0">
                <a:solidFill>
                  <a:srgbClr val="FF0000"/>
                </a:solidFill>
              </a:rPr>
              <a:t>Pacific Island Ecosystems at Risk (PIER) _ Plant threats to Pacific ecosystems _)</a:t>
            </a:r>
            <a:r>
              <a:rPr lang="fr-FR" altLang="fr-FR" dirty="0">
                <a:solidFill>
                  <a:srgbClr val="FF0000"/>
                </a:solidFill>
              </a:rPr>
              <a:t> : </a:t>
            </a:r>
            <a:r>
              <a:rPr lang="fr-FR" altLang="fr-FR" dirty="0">
                <a:solidFill>
                  <a:srgbClr val="FF0000"/>
                </a:solidFill>
                <a:hlinkClick r:id="rId7"/>
              </a:rPr>
              <a:t>http://www.hear.org/</a:t>
            </a:r>
            <a:r>
              <a:rPr lang="fr-FR" altLang="fr-FR" dirty="0">
                <a:solidFill>
                  <a:srgbClr val="FF0000"/>
                </a:solidFill>
              </a:rPr>
              <a:t> </a:t>
            </a:r>
            <a:r>
              <a:rPr lang="fr-FR" altLang="fr-FR" i="1" dirty="0">
                <a:solidFill>
                  <a:srgbClr val="FF0000"/>
                </a:solidFill>
              </a:rPr>
              <a:t>Par exemple, l'Agave d'Amérique (Agave americana) est estimé avec un score de 14 en Floride.</a:t>
            </a:r>
          </a:p>
          <a:p>
            <a:pPr algn="just" eaLnBrk="1" hangingPunct="1"/>
            <a:r>
              <a:rPr lang="fr-FR" altLang="fr-FR" dirty="0">
                <a:solidFill>
                  <a:srgbClr val="FF0000"/>
                </a:solidFill>
              </a:rPr>
              <a:t>Dans certains cas, le score d’une plante n’est pas indiqué parce que la base PIER ne lui a donné aucun score.</a:t>
            </a:r>
          </a:p>
          <a:p>
            <a:pPr eaLnBrk="1" hangingPunct="1"/>
            <a:endParaRPr lang="fr-FR" altLang="fr-FR" dirty="0"/>
          </a:p>
        </p:txBody>
      </p:sp>
      <p:pic>
        <p:nvPicPr>
          <p:cNvPr id="23560" name="Image 5" descr="alien plants invaders.jpg">
            <a:extLst>
              <a:ext uri="{FF2B5EF4-FFF2-40B4-BE49-F238E27FC236}">
                <a16:creationId xmlns:a16="http://schemas.microsoft.com/office/drawing/2014/main" id="{CDD3289B-BA94-4B90-87D6-5E9CF9639F5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67888" y="69850"/>
            <a:ext cx="12144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41FFF11-0A57-42C4-BC71-7C21B79F6B3F}"/>
              </a:ext>
            </a:extLst>
          </p:cNvPr>
          <p:cNvSpPr>
            <a:spLocks noGrp="1"/>
          </p:cNvSpPr>
          <p:nvPr>
            <p:ph type="ftr" sz="quarter" idx="11"/>
          </p:nvPr>
        </p:nvSpPr>
        <p:spPr>
          <a:xfrm>
            <a:off x="4833938" y="6440488"/>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9A7D308B-74FE-4A1E-A201-10B357B728A0}"/>
              </a:ext>
            </a:extLst>
          </p:cNvPr>
          <p:cNvSpPr>
            <a:spLocks noGrp="1"/>
          </p:cNvSpPr>
          <p:nvPr>
            <p:ph type="sldNum" sz="quarter" idx="12"/>
          </p:nvPr>
        </p:nvSpPr>
        <p:spPr>
          <a:xfrm>
            <a:off x="11352213" y="133350"/>
            <a:ext cx="625475" cy="323850"/>
          </a:xfrm>
        </p:spPr>
        <p:txBody>
          <a:bodyPr/>
          <a:lstStyle/>
          <a:p>
            <a:pPr>
              <a:defRPr/>
            </a:pPr>
            <a:fld id="{B27370FE-D5D3-436A-8B2E-E90DDCE765A1}" type="slidenum">
              <a:rPr lang="fr-FR"/>
              <a:pPr>
                <a:defRPr/>
              </a:pPr>
              <a:t>22</a:t>
            </a:fld>
            <a:endParaRPr lang="fr-FR" dirty="0"/>
          </a:p>
        </p:txBody>
      </p:sp>
      <p:sp>
        <p:nvSpPr>
          <p:cNvPr id="24580" name="ZoneTexte 18">
            <a:extLst>
              <a:ext uri="{FF2B5EF4-FFF2-40B4-BE49-F238E27FC236}">
                <a16:creationId xmlns:a16="http://schemas.microsoft.com/office/drawing/2014/main" id="{52B5DAF2-814B-4185-918C-2D5FE468C676}"/>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24581" name="ZoneTexte 19">
            <a:extLst>
              <a:ext uri="{FF2B5EF4-FFF2-40B4-BE49-F238E27FC236}">
                <a16:creationId xmlns:a16="http://schemas.microsoft.com/office/drawing/2014/main" id="{3E0607C4-4FCF-40E9-A625-2F86210FD78E}"/>
              </a:ext>
            </a:extLst>
          </p:cNvPr>
          <p:cNvSpPr txBox="1">
            <a:spLocks noChangeArrowheads="1"/>
          </p:cNvSpPr>
          <p:nvPr/>
        </p:nvSpPr>
        <p:spPr bwMode="auto">
          <a:xfrm>
            <a:off x="198438" y="263525"/>
            <a:ext cx="424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FF0000"/>
                </a:solidFill>
              </a:rPr>
              <a:t>Avertissements</a:t>
            </a:r>
          </a:p>
        </p:txBody>
      </p:sp>
      <p:sp>
        <p:nvSpPr>
          <p:cNvPr id="24582" name="Rectangle 20">
            <a:extLst>
              <a:ext uri="{FF2B5EF4-FFF2-40B4-BE49-F238E27FC236}">
                <a16:creationId xmlns:a16="http://schemas.microsoft.com/office/drawing/2014/main" id="{67EAA8FF-F47F-452A-A32B-F0DC41D516FD}"/>
              </a:ext>
            </a:extLst>
          </p:cNvPr>
          <p:cNvSpPr>
            <a:spLocks noChangeArrowheads="1"/>
          </p:cNvSpPr>
          <p:nvPr/>
        </p:nvSpPr>
        <p:spPr bwMode="auto">
          <a:xfrm>
            <a:off x="190500" y="642937"/>
            <a:ext cx="7015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FF0000"/>
                </a:solidFill>
              </a:rPr>
              <a:t>Par ce sigle, ci-après, nous indiquerons les caractéristiques, ci-dessous, des plantes par ces sigles : </a:t>
            </a:r>
            <a:endParaRPr lang="fr-FR" altLang="fr-FR" dirty="0"/>
          </a:p>
        </p:txBody>
      </p:sp>
      <p:pic>
        <p:nvPicPr>
          <p:cNvPr id="24583" name="Image 21">
            <a:extLst>
              <a:ext uri="{FF2B5EF4-FFF2-40B4-BE49-F238E27FC236}">
                <a16:creationId xmlns:a16="http://schemas.microsoft.com/office/drawing/2014/main" id="{F52353B3-AA67-41AB-ACE3-C9465695F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8713" y="57150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Image 22">
            <a:extLst>
              <a:ext uri="{FF2B5EF4-FFF2-40B4-BE49-F238E27FC236}">
                <a16:creationId xmlns:a16="http://schemas.microsoft.com/office/drawing/2014/main" id="{424E95E5-CC61-4131-B91E-9D7DA137A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063" y="105727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Image 23">
            <a:extLst>
              <a:ext uri="{FF2B5EF4-FFF2-40B4-BE49-F238E27FC236}">
                <a16:creationId xmlns:a16="http://schemas.microsoft.com/office/drawing/2014/main" id="{403199FF-CF48-41FD-85E8-2FA2073CE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163" y="10477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ZoneTexte 24">
            <a:extLst>
              <a:ext uri="{FF2B5EF4-FFF2-40B4-BE49-F238E27FC236}">
                <a16:creationId xmlns:a16="http://schemas.microsoft.com/office/drawing/2014/main" id="{1BAD2413-12F3-4599-A688-6F08C1AF2C37}"/>
              </a:ext>
            </a:extLst>
          </p:cNvPr>
          <p:cNvSpPr txBox="1">
            <a:spLocks noChangeArrowheads="1"/>
          </p:cNvSpPr>
          <p:nvPr/>
        </p:nvSpPr>
        <p:spPr bwMode="auto">
          <a:xfrm>
            <a:off x="7169150" y="590550"/>
            <a:ext cx="1336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Peu épineux</a:t>
            </a:r>
          </a:p>
        </p:txBody>
      </p:sp>
      <p:sp>
        <p:nvSpPr>
          <p:cNvPr id="24587" name="ZoneTexte 25">
            <a:extLst>
              <a:ext uri="{FF2B5EF4-FFF2-40B4-BE49-F238E27FC236}">
                <a16:creationId xmlns:a16="http://schemas.microsoft.com/office/drawing/2014/main" id="{3C107BCA-C1EC-44E6-B6FF-F0469102C257}"/>
              </a:ext>
            </a:extLst>
          </p:cNvPr>
          <p:cNvSpPr txBox="1">
            <a:spLocks noChangeArrowheads="1"/>
          </p:cNvSpPr>
          <p:nvPr/>
        </p:nvSpPr>
        <p:spPr bwMode="auto">
          <a:xfrm>
            <a:off x="7226300" y="1125538"/>
            <a:ext cx="93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Epineux</a:t>
            </a:r>
          </a:p>
        </p:txBody>
      </p:sp>
      <p:pic>
        <p:nvPicPr>
          <p:cNvPr id="24588" name="Image 26">
            <a:extLst>
              <a:ext uri="{FF2B5EF4-FFF2-40B4-BE49-F238E27FC236}">
                <a16:creationId xmlns:a16="http://schemas.microsoft.com/office/drawing/2014/main" id="{54CD7D8A-576C-428B-BD8C-996F1ED62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4113" y="160020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Image 27">
            <a:extLst>
              <a:ext uri="{FF2B5EF4-FFF2-40B4-BE49-F238E27FC236}">
                <a16:creationId xmlns:a16="http://schemas.microsoft.com/office/drawing/2014/main" id="{03092DF3-4807-4E56-BDCA-AEC48F4B2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3213" y="159067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ZoneTexte 28">
            <a:extLst>
              <a:ext uri="{FF2B5EF4-FFF2-40B4-BE49-F238E27FC236}">
                <a16:creationId xmlns:a16="http://schemas.microsoft.com/office/drawing/2014/main" id="{151B036C-C07F-450E-A0B1-3F3C11773B9B}"/>
              </a:ext>
            </a:extLst>
          </p:cNvPr>
          <p:cNvSpPr txBox="1">
            <a:spLocks noChangeArrowheads="1"/>
          </p:cNvSpPr>
          <p:nvPr/>
        </p:nvSpPr>
        <p:spPr bwMode="auto">
          <a:xfrm>
            <a:off x="7226300" y="1647825"/>
            <a:ext cx="1366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8000"/>
                </a:solidFill>
              </a:rPr>
              <a:t>Très épineux</a:t>
            </a:r>
          </a:p>
        </p:txBody>
      </p:sp>
      <p:pic>
        <p:nvPicPr>
          <p:cNvPr id="24591" name="Image 29">
            <a:extLst>
              <a:ext uri="{FF2B5EF4-FFF2-40B4-BE49-F238E27FC236}">
                <a16:creationId xmlns:a16="http://schemas.microsoft.com/office/drawing/2014/main" id="{0D4B8DA6-B759-4DF6-B2E9-3F70A1DEA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1363" y="15811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
            <a:extLst>
              <a:ext uri="{FF2B5EF4-FFF2-40B4-BE49-F238E27FC236}">
                <a16:creationId xmlns:a16="http://schemas.microsoft.com/office/drawing/2014/main" id="{D739AD8D-78AC-4985-8BF6-4B88585F63D6}"/>
              </a:ext>
            </a:extLst>
          </p:cNvPr>
          <p:cNvSpPr>
            <a:spLocks noChangeArrowheads="1"/>
          </p:cNvSpPr>
          <p:nvPr/>
        </p:nvSpPr>
        <p:spPr bwMode="auto">
          <a:xfrm>
            <a:off x="387350" y="1766888"/>
            <a:ext cx="8066088"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buFont typeface="Arial" panose="020B0604020202020204" pitchFamily="34" charset="0"/>
              <a:buNone/>
              <a:defRPr/>
            </a:pPr>
            <a:r>
              <a:rPr lang="fr-FR" altLang="fr-FR" sz="1800" dirty="0">
                <a:solidFill>
                  <a:srgbClr val="FF0000"/>
                </a:solidFill>
                <a:latin typeface="+mn-lt"/>
              </a:rPr>
              <a:t>a) invasives, à éviter →</a:t>
            </a:r>
          </a:p>
          <a:p>
            <a:pPr algn="just" eaLnBrk="1" fontAlgn="auto" hangingPunct="1">
              <a:spcBef>
                <a:spcPct val="0"/>
              </a:spcBef>
              <a:spcAft>
                <a:spcPts val="0"/>
              </a:spcAft>
              <a:buFontTx/>
              <a:buNone/>
              <a:defRPr/>
            </a:pPr>
            <a:endParaRPr lang="fr-FR" altLang="fr-FR" sz="1800" dirty="0">
              <a:solidFill>
                <a:srgbClr val="FF0000"/>
              </a:solidFill>
            </a:endParaRPr>
          </a:p>
          <a:p>
            <a:pPr algn="just" eaLnBrk="1" fontAlgn="auto" hangingPunct="1">
              <a:spcBef>
                <a:spcPct val="0"/>
              </a:spcBef>
              <a:spcAft>
                <a:spcPts val="0"/>
              </a:spcAft>
              <a:buFont typeface="Arial" panose="020B0604020202020204" pitchFamily="34" charset="0"/>
              <a:buNone/>
              <a:defRPr/>
            </a:pPr>
            <a:r>
              <a:rPr lang="fr-FR" altLang="fr-FR" sz="1800" dirty="0">
                <a:solidFill>
                  <a:srgbClr val="FF0000"/>
                </a:solidFill>
              </a:rPr>
              <a:t>b) toxiques, soit pour l’homme, soit pour les animaux →</a:t>
            </a:r>
            <a:endParaRPr lang="fr-FR" altLang="fr-FR" sz="1800" dirty="0">
              <a:solidFill>
                <a:srgbClr val="FF0000"/>
              </a:solidFill>
              <a:latin typeface="Arial" panose="020B0604020202020204" pitchFamily="34" charset="0"/>
            </a:endParaRPr>
          </a:p>
          <a:p>
            <a:pPr eaLnBrk="1" fontAlgn="auto" hangingPunct="1">
              <a:spcBef>
                <a:spcPct val="0"/>
              </a:spcBef>
              <a:spcAft>
                <a:spcPts val="0"/>
              </a:spcAft>
              <a:buFontTx/>
              <a:buNone/>
              <a:defRPr/>
            </a:pPr>
            <a:endParaRPr lang="fr-FR" altLang="fr-FR" sz="1800" dirty="0">
              <a:solidFill>
                <a:srgbClr val="008000"/>
              </a:solidFill>
            </a:endParaRPr>
          </a:p>
          <a:p>
            <a:pPr eaLnBrk="1" fontAlgn="auto" hangingPunct="1">
              <a:spcBef>
                <a:spcPct val="0"/>
              </a:spcBef>
              <a:spcAft>
                <a:spcPts val="0"/>
              </a:spcAft>
              <a:buFontTx/>
              <a:buNone/>
              <a:defRPr/>
            </a:pPr>
            <a:r>
              <a:rPr lang="fr-FR" altLang="fr-FR" sz="1800" dirty="0">
                <a:solidFill>
                  <a:srgbClr val="008000"/>
                </a:solidFill>
              </a:rPr>
              <a:t>c) à pousse rapide → </a:t>
            </a:r>
            <a:r>
              <a:rPr lang="fr-FR" altLang="fr-FR" sz="1800" b="1" dirty="0">
                <a:solidFill>
                  <a:srgbClr val="008000"/>
                </a:solidFill>
              </a:rPr>
              <a:t>↗</a:t>
            </a:r>
          </a:p>
          <a:p>
            <a:pPr eaLnBrk="1" fontAlgn="auto" hangingPunct="1">
              <a:spcBef>
                <a:spcPct val="0"/>
              </a:spcBef>
              <a:spcAft>
                <a:spcPts val="0"/>
              </a:spcAft>
              <a:buFontTx/>
              <a:buNone/>
              <a:defRPr/>
            </a:pPr>
            <a:r>
              <a:rPr lang="fr-FR" altLang="fr-FR" sz="1800" dirty="0">
                <a:solidFill>
                  <a:srgbClr val="008000"/>
                </a:solidFill>
              </a:rPr>
              <a:t>d) très utiles à l’homme par ce sigle → </a:t>
            </a:r>
            <a:r>
              <a:rPr lang="fr-FR" altLang="fr-FR" sz="3600" b="1" dirty="0">
                <a:solidFill>
                  <a:srgbClr val="008000"/>
                </a:solidFill>
              </a:rPr>
              <a:t>U</a:t>
            </a:r>
          </a:p>
          <a:p>
            <a:pPr eaLnBrk="1" fontAlgn="auto" hangingPunct="1">
              <a:spcBef>
                <a:spcPct val="0"/>
              </a:spcBef>
              <a:spcAft>
                <a:spcPts val="0"/>
              </a:spcAft>
              <a:buFont typeface="Arial" panose="020B0604020202020204" pitchFamily="34" charset="0"/>
              <a:buNone/>
              <a:defRPr/>
            </a:pPr>
            <a:r>
              <a:rPr lang="fr-FR" sz="1800" dirty="0">
                <a:solidFill>
                  <a:srgbClr val="008000"/>
                </a:solidFill>
              </a:rPr>
              <a:t>Source de revenus, de nourriture pour l’homme, le bétail. </a:t>
            </a:r>
            <a:endParaRPr lang="fr-FR" altLang="fr-FR" sz="1800" b="1" dirty="0">
              <a:solidFill>
                <a:srgbClr val="008000"/>
              </a:solidFill>
            </a:endParaRPr>
          </a:p>
          <a:p>
            <a:pPr eaLnBrk="1" fontAlgn="auto" hangingPunct="1">
              <a:spcBef>
                <a:spcPct val="0"/>
              </a:spcBef>
              <a:spcAft>
                <a:spcPts val="0"/>
              </a:spcAft>
              <a:buFontTx/>
              <a:buNone/>
              <a:defRPr/>
            </a:pPr>
            <a:endParaRPr lang="fr-FR" altLang="fr-FR" sz="1800" b="1" dirty="0">
              <a:solidFill>
                <a:srgbClr val="008000"/>
              </a:solidFill>
            </a:endParaRPr>
          </a:p>
          <a:p>
            <a:pPr eaLnBrk="1" fontAlgn="auto" hangingPunct="1">
              <a:spcBef>
                <a:spcPct val="0"/>
              </a:spcBef>
              <a:spcAft>
                <a:spcPts val="0"/>
              </a:spcAft>
              <a:buFontTx/>
              <a:buNone/>
              <a:defRPr/>
            </a:pPr>
            <a:r>
              <a:rPr lang="fr-FR" altLang="fr-FR" sz="1800" dirty="0">
                <a:solidFill>
                  <a:srgbClr val="008000"/>
                </a:solidFill>
              </a:rPr>
              <a:t>e) sources de forts revenus ou plus-value → </a:t>
            </a:r>
            <a:r>
              <a:rPr lang="fr-FR" altLang="fr-FR" sz="1800" b="1" dirty="0">
                <a:solidFill>
                  <a:srgbClr val="008000"/>
                </a:solidFill>
              </a:rPr>
              <a:t>$</a:t>
            </a:r>
          </a:p>
          <a:p>
            <a:pPr eaLnBrk="1" fontAlgn="auto" hangingPunct="1">
              <a:spcBef>
                <a:spcPct val="0"/>
              </a:spcBef>
              <a:spcAft>
                <a:spcPts val="0"/>
              </a:spcAft>
              <a:buFontTx/>
              <a:buNone/>
              <a:defRPr/>
            </a:pPr>
            <a:r>
              <a:rPr lang="fr-FR" altLang="fr-FR" sz="1800" dirty="0">
                <a:solidFill>
                  <a:srgbClr val="008000"/>
                </a:solidFill>
              </a:rPr>
              <a:t>f) résistantes aux conditions arides, par ce sigle →</a:t>
            </a:r>
          </a:p>
          <a:p>
            <a:pPr eaLnBrk="1" fontAlgn="auto" hangingPunct="1">
              <a:spcBef>
                <a:spcPct val="0"/>
              </a:spcBef>
              <a:spcAft>
                <a:spcPts val="0"/>
              </a:spcAft>
              <a:buFontTx/>
              <a:buNone/>
              <a:defRPr/>
            </a:pPr>
            <a:endParaRPr lang="fr-FR" altLang="fr-FR" sz="1800" dirty="0">
              <a:solidFill>
                <a:srgbClr val="008000"/>
              </a:solidFill>
            </a:endParaRPr>
          </a:p>
          <a:p>
            <a:pPr eaLnBrk="1" fontAlgn="auto" hangingPunct="1">
              <a:spcBef>
                <a:spcPct val="0"/>
              </a:spcBef>
              <a:spcAft>
                <a:spcPts val="0"/>
              </a:spcAft>
              <a:buFontTx/>
              <a:buNone/>
              <a:defRPr/>
            </a:pPr>
            <a:r>
              <a:rPr lang="fr-FR" altLang="fr-FR" sz="1800" dirty="0">
                <a:solidFill>
                  <a:srgbClr val="008000"/>
                </a:solidFill>
              </a:rPr>
              <a:t>g) résistantes aux conditions salines, par ce sigle →</a:t>
            </a:r>
          </a:p>
          <a:p>
            <a:pPr eaLnBrk="1" fontAlgn="auto" hangingPunct="1">
              <a:spcBef>
                <a:spcPct val="0"/>
              </a:spcBef>
              <a:spcAft>
                <a:spcPts val="0"/>
              </a:spcAft>
              <a:buFontTx/>
              <a:buNone/>
              <a:defRPr/>
            </a:pPr>
            <a:endParaRPr lang="fr-FR" altLang="fr-FR" sz="1800" dirty="0">
              <a:solidFill>
                <a:srgbClr val="008000"/>
              </a:solidFill>
            </a:endParaRPr>
          </a:p>
          <a:p>
            <a:pPr eaLnBrk="1" fontAlgn="auto" hangingPunct="1">
              <a:spcBef>
                <a:spcPct val="0"/>
              </a:spcBef>
              <a:spcAft>
                <a:spcPts val="0"/>
              </a:spcAft>
              <a:buFontTx/>
              <a:buNone/>
              <a:defRPr/>
            </a:pPr>
            <a:r>
              <a:rPr lang="fr-FR" altLang="fr-FR" sz="1800" dirty="0">
                <a:solidFill>
                  <a:srgbClr val="FF0000"/>
                </a:solidFill>
              </a:rPr>
              <a:t>h) En danger critique d’extinction →</a:t>
            </a:r>
          </a:p>
          <a:p>
            <a:pPr eaLnBrk="1" fontAlgn="auto" hangingPunct="1">
              <a:spcBef>
                <a:spcPct val="0"/>
              </a:spcBef>
              <a:spcAft>
                <a:spcPts val="0"/>
              </a:spcAft>
              <a:buFontTx/>
              <a:buNone/>
              <a:defRPr/>
            </a:pPr>
            <a:r>
              <a:rPr lang="fr-FR" sz="1800" dirty="0">
                <a:solidFill>
                  <a:srgbClr val="FF0000"/>
                </a:solidFill>
              </a:rPr>
              <a:t>i) vulnérables (ou </a:t>
            </a:r>
            <a:r>
              <a:rPr lang="fr-FR" sz="1800" i="1" dirty="0">
                <a:solidFill>
                  <a:srgbClr val="FF0000"/>
                </a:solidFill>
              </a:rPr>
              <a:t>préoccupante</a:t>
            </a:r>
            <a:r>
              <a:rPr lang="fr-FR" sz="1800" dirty="0">
                <a:solidFill>
                  <a:srgbClr val="FF0000"/>
                </a:solidFill>
              </a:rPr>
              <a:t>) </a:t>
            </a:r>
            <a:r>
              <a:rPr lang="fr-FR" altLang="fr-FR" sz="1800" dirty="0">
                <a:solidFill>
                  <a:srgbClr val="FF0000"/>
                </a:solidFill>
              </a:rPr>
              <a:t>→</a:t>
            </a:r>
          </a:p>
        </p:txBody>
      </p:sp>
      <p:pic>
        <p:nvPicPr>
          <p:cNvPr id="24593" name="Image 10" descr="logo aride_s.jpg">
            <a:extLst>
              <a:ext uri="{FF2B5EF4-FFF2-40B4-BE49-F238E27FC236}">
                <a16:creationId xmlns:a16="http://schemas.microsoft.com/office/drawing/2014/main" id="{6F387A58-4DFA-417C-8929-6839421637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9388" y="428148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Image 11" descr="logo salinisation2_s.jpg">
            <a:extLst>
              <a:ext uri="{FF2B5EF4-FFF2-40B4-BE49-F238E27FC236}">
                <a16:creationId xmlns:a16="http://schemas.microsoft.com/office/drawing/2014/main" id="{F84B6CF0-AF4B-41B4-B099-CB1FAD14E4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2563" y="5076825"/>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16" descr="C:\Users\LISAN\Pictures\Plantes fourragères\logo invasive plants5_s.jpg">
            <a:extLst>
              <a:ext uri="{FF2B5EF4-FFF2-40B4-BE49-F238E27FC236}">
                <a16:creationId xmlns:a16="http://schemas.microsoft.com/office/drawing/2014/main" id="{09955BAF-EE9E-4190-8C40-F1935E38A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0675" y="16335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 descr="toxic-2ss">
            <a:extLst>
              <a:ext uri="{FF2B5EF4-FFF2-40B4-BE49-F238E27FC236}">
                <a16:creationId xmlns:a16="http://schemas.microsoft.com/office/drawing/2014/main" id="{1D46173F-BE77-454D-88B4-FC27BD8ECC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438" y="2359025"/>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8">
            <a:extLst>
              <a:ext uri="{FF2B5EF4-FFF2-40B4-BE49-F238E27FC236}">
                <a16:creationId xmlns:a16="http://schemas.microsoft.com/office/drawing/2014/main" id="{40DE267A-8B0D-4856-B859-2FBAD3FE62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4925" y="56276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Image 12">
            <a:extLst>
              <a:ext uri="{FF2B5EF4-FFF2-40B4-BE49-F238E27FC236}">
                <a16:creationId xmlns:a16="http://schemas.microsoft.com/office/drawing/2014/main" id="{0E2BB2C1-BBD6-432E-85C5-8316580D73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6350" y="5927725"/>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Rectangle 13">
            <a:extLst>
              <a:ext uri="{FF2B5EF4-FFF2-40B4-BE49-F238E27FC236}">
                <a16:creationId xmlns:a16="http://schemas.microsoft.com/office/drawing/2014/main" id="{FDD33728-ACFA-42E5-A19A-1798E1BE01C2}"/>
              </a:ext>
            </a:extLst>
          </p:cNvPr>
          <p:cNvSpPr>
            <a:spLocks noChangeArrowheads="1"/>
          </p:cNvSpPr>
          <p:nvPr/>
        </p:nvSpPr>
        <p:spPr bwMode="auto">
          <a:xfrm>
            <a:off x="6092825" y="2246313"/>
            <a:ext cx="455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3200" dirty="0">
                <a:solidFill>
                  <a:srgbClr val="FF0000"/>
                </a:solidFill>
                <a:sym typeface="Wingdings" panose="05000000000000000000" pitchFamily="2" charset="2"/>
              </a:rPr>
              <a:t></a:t>
            </a:r>
            <a:endParaRPr lang="fr-FR" altLang="fr-FR" sz="3200" dirty="0"/>
          </a:p>
        </p:txBody>
      </p:sp>
      <p:pic>
        <p:nvPicPr>
          <p:cNvPr id="24600" name="Image 12">
            <a:extLst>
              <a:ext uri="{FF2B5EF4-FFF2-40B4-BE49-F238E27FC236}">
                <a16:creationId xmlns:a16="http://schemas.microsoft.com/office/drawing/2014/main" id="{91A12A26-B990-4325-AC90-2E9C4B13A6B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63938" y="1611313"/>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Image 13">
            <a:extLst>
              <a:ext uri="{FF2B5EF4-FFF2-40B4-BE49-F238E27FC236}">
                <a16:creationId xmlns:a16="http://schemas.microsoft.com/office/drawing/2014/main" id="{1C77B16C-60F0-42F2-86D2-764980DC1CD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86238" y="1558925"/>
            <a:ext cx="590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Image 14">
            <a:extLst>
              <a:ext uri="{FF2B5EF4-FFF2-40B4-BE49-F238E27FC236}">
                <a16:creationId xmlns:a16="http://schemas.microsoft.com/office/drawing/2014/main" id="{26ABF8CB-EB49-4D43-9C33-707BF7B3EA9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99038" y="1495425"/>
            <a:ext cx="6762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3" name="Rectangle 16">
            <a:extLst>
              <a:ext uri="{FF2B5EF4-FFF2-40B4-BE49-F238E27FC236}">
                <a16:creationId xmlns:a16="http://schemas.microsoft.com/office/drawing/2014/main" id="{8D8D20EB-22E5-405C-9252-A6BE449532BD}"/>
              </a:ext>
            </a:extLst>
          </p:cNvPr>
          <p:cNvSpPr>
            <a:spLocks noChangeArrowheads="1"/>
          </p:cNvSpPr>
          <p:nvPr/>
        </p:nvSpPr>
        <p:spPr bwMode="auto">
          <a:xfrm>
            <a:off x="7205663" y="2257425"/>
            <a:ext cx="241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j) Usages médicinaux →</a:t>
            </a:r>
            <a:endParaRPr lang="fr-FR" altLang="fr-FR" sz="1800" dirty="0"/>
          </a:p>
        </p:txBody>
      </p:sp>
      <p:pic>
        <p:nvPicPr>
          <p:cNvPr id="24604" name="Picture 2" descr="medicament2_s">
            <a:extLst>
              <a:ext uri="{FF2B5EF4-FFF2-40B4-BE49-F238E27FC236}">
                <a16:creationId xmlns:a16="http://schemas.microsoft.com/office/drawing/2014/main" id="{5F30767A-0092-438F-AF08-4C5746D520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71050" y="214153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2" descr="fruitsLogo9_ss">
            <a:extLst>
              <a:ext uri="{FF2B5EF4-FFF2-40B4-BE49-F238E27FC236}">
                <a16:creationId xmlns:a16="http://schemas.microsoft.com/office/drawing/2014/main" id="{AB2CBE16-15C3-40FB-9FCD-5EDF24F215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71063" y="276383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3" descr="fourrage2_ss">
            <a:extLst>
              <a:ext uri="{FF2B5EF4-FFF2-40B4-BE49-F238E27FC236}">
                <a16:creationId xmlns:a16="http://schemas.microsoft.com/office/drawing/2014/main" id="{BC394B21-54FC-4A6C-9B0A-9398FDF66D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14000" y="3227388"/>
            <a:ext cx="3333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7" name="Rectangle 20">
            <a:extLst>
              <a:ext uri="{FF2B5EF4-FFF2-40B4-BE49-F238E27FC236}">
                <a16:creationId xmlns:a16="http://schemas.microsoft.com/office/drawing/2014/main" id="{41F1ABB3-2B10-4C00-8409-615E43AD1A7D}"/>
              </a:ext>
            </a:extLst>
          </p:cNvPr>
          <p:cNvSpPr>
            <a:spLocks noChangeArrowheads="1"/>
          </p:cNvSpPr>
          <p:nvPr/>
        </p:nvSpPr>
        <p:spPr bwMode="auto">
          <a:xfrm>
            <a:off x="7261225" y="2776538"/>
            <a:ext cx="236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k) Fruits comestibles →</a:t>
            </a:r>
            <a:endParaRPr lang="fr-FR" altLang="fr-FR" sz="1800" dirty="0"/>
          </a:p>
        </p:txBody>
      </p:sp>
      <p:sp>
        <p:nvSpPr>
          <p:cNvPr id="24608" name="Rectangle 21">
            <a:extLst>
              <a:ext uri="{FF2B5EF4-FFF2-40B4-BE49-F238E27FC236}">
                <a16:creationId xmlns:a16="http://schemas.microsoft.com/office/drawing/2014/main" id="{13D5CC35-06BB-4D8F-995F-E7F89E6AEB1B}"/>
              </a:ext>
            </a:extLst>
          </p:cNvPr>
          <p:cNvSpPr>
            <a:spLocks noChangeArrowheads="1"/>
          </p:cNvSpPr>
          <p:nvPr/>
        </p:nvSpPr>
        <p:spPr bwMode="auto">
          <a:xfrm>
            <a:off x="7231063" y="3262313"/>
            <a:ext cx="3182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l) Utilisation comme fourrage →</a:t>
            </a:r>
            <a:endParaRPr lang="fr-FR" altLang="fr-FR" sz="1800" dirty="0"/>
          </a:p>
        </p:txBody>
      </p:sp>
      <p:sp>
        <p:nvSpPr>
          <p:cNvPr id="24609" name="ZoneTexte 22">
            <a:extLst>
              <a:ext uri="{FF2B5EF4-FFF2-40B4-BE49-F238E27FC236}">
                <a16:creationId xmlns:a16="http://schemas.microsoft.com/office/drawing/2014/main" id="{4F1B19F9-FE48-48A4-AC0B-1B553A48A16F}"/>
              </a:ext>
            </a:extLst>
          </p:cNvPr>
          <p:cNvSpPr txBox="1">
            <a:spLocks noChangeArrowheads="1"/>
          </p:cNvSpPr>
          <p:nvPr/>
        </p:nvSpPr>
        <p:spPr bwMode="auto">
          <a:xfrm>
            <a:off x="7156450" y="3687763"/>
            <a:ext cx="3165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m) Culture facile →</a:t>
            </a:r>
          </a:p>
        </p:txBody>
      </p:sp>
      <p:pic>
        <p:nvPicPr>
          <p:cNvPr id="24610" name="Image 23">
            <a:extLst>
              <a:ext uri="{FF2B5EF4-FFF2-40B4-BE49-F238E27FC236}">
                <a16:creationId xmlns:a16="http://schemas.microsoft.com/office/drawing/2014/main" id="{1BE761F7-269B-4524-8AD8-EEAF1051098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353550" y="3687763"/>
            <a:ext cx="533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1" name="ZoneTexte 24">
            <a:extLst>
              <a:ext uri="{FF2B5EF4-FFF2-40B4-BE49-F238E27FC236}">
                <a16:creationId xmlns:a16="http://schemas.microsoft.com/office/drawing/2014/main" id="{9DB5A26B-61C6-4CA6-9027-5F7E64DFCBF7}"/>
              </a:ext>
            </a:extLst>
          </p:cNvPr>
          <p:cNvSpPr txBox="1">
            <a:spLocks noChangeArrowheads="1"/>
          </p:cNvSpPr>
          <p:nvPr/>
        </p:nvSpPr>
        <p:spPr bwMode="auto">
          <a:xfrm>
            <a:off x="7181850" y="4175125"/>
            <a:ext cx="3392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n) Culture difficile ou délicate →</a:t>
            </a:r>
          </a:p>
        </p:txBody>
      </p:sp>
      <p:pic>
        <p:nvPicPr>
          <p:cNvPr id="24612" name="Image 25">
            <a:extLst>
              <a:ext uri="{FF2B5EF4-FFF2-40B4-BE49-F238E27FC236}">
                <a16:creationId xmlns:a16="http://schemas.microsoft.com/office/drawing/2014/main" id="{B7CAB139-A642-428E-954C-FE2D1A8E645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409238" y="4068763"/>
            <a:ext cx="4619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3" name="Image 26">
            <a:extLst>
              <a:ext uri="{FF2B5EF4-FFF2-40B4-BE49-F238E27FC236}">
                <a16:creationId xmlns:a16="http://schemas.microsoft.com/office/drawing/2014/main" id="{19EB9CBB-641D-4925-BC22-80BEE971154E}"/>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959975" y="4649788"/>
            <a:ext cx="5873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4" name="ZoneTexte 27">
            <a:extLst>
              <a:ext uri="{FF2B5EF4-FFF2-40B4-BE49-F238E27FC236}">
                <a16:creationId xmlns:a16="http://schemas.microsoft.com/office/drawing/2014/main" id="{5ABDDFB9-68C6-4371-A1FE-7ED9C985E6EA}"/>
              </a:ext>
            </a:extLst>
          </p:cNvPr>
          <p:cNvSpPr txBox="1">
            <a:spLocks noChangeArrowheads="1"/>
          </p:cNvSpPr>
          <p:nvPr/>
        </p:nvSpPr>
        <p:spPr bwMode="auto">
          <a:xfrm>
            <a:off x="7167563" y="4678363"/>
            <a:ext cx="4206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o) Culture sol gorgé d’eau →</a:t>
            </a:r>
          </a:p>
          <a:p>
            <a:pPr eaLnBrk="1" hangingPunct="1">
              <a:lnSpc>
                <a:spcPct val="100000"/>
              </a:lnSpc>
              <a:spcBef>
                <a:spcPct val="0"/>
              </a:spcBef>
              <a:buFontTx/>
              <a:buNone/>
            </a:pPr>
            <a:r>
              <a:rPr lang="fr-FR" altLang="fr-FR" sz="1800" dirty="0">
                <a:solidFill>
                  <a:srgbClr val="008000"/>
                </a:solidFill>
              </a:rPr>
              <a:t>   Ou milieu aquatique / plante aquatique </a:t>
            </a:r>
          </a:p>
        </p:txBody>
      </p:sp>
      <p:pic>
        <p:nvPicPr>
          <p:cNvPr id="24615" name="Image 28">
            <a:extLst>
              <a:ext uri="{FF2B5EF4-FFF2-40B4-BE49-F238E27FC236}">
                <a16:creationId xmlns:a16="http://schemas.microsoft.com/office/drawing/2014/main" id="{646B5D91-4C86-4B43-982F-E7422A96F899}"/>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0928350" y="454025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6" name="Image 29">
            <a:extLst>
              <a:ext uri="{FF2B5EF4-FFF2-40B4-BE49-F238E27FC236}">
                <a16:creationId xmlns:a16="http://schemas.microsoft.com/office/drawing/2014/main" id="{2ADF8392-2285-4771-A38A-B0AFDD1CC05E}"/>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848350" y="1460500"/>
            <a:ext cx="4476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7" name="Picture 2" descr="image001">
            <a:extLst>
              <a:ext uri="{FF2B5EF4-FFF2-40B4-BE49-F238E27FC236}">
                <a16:creationId xmlns:a16="http://schemas.microsoft.com/office/drawing/2014/main" id="{5F22DD50-8A72-4A35-AC5E-11479899107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32988" y="59182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8" name="Picture 3" descr="image003">
            <a:extLst>
              <a:ext uri="{FF2B5EF4-FFF2-40B4-BE49-F238E27FC236}">
                <a16:creationId xmlns:a16="http://schemas.microsoft.com/office/drawing/2014/main" id="{66D7E8B2-5B54-4D59-9B9A-BAAEFB29EEF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59975" y="5376863"/>
            <a:ext cx="34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9" name="ZoneTexte 32">
            <a:extLst>
              <a:ext uri="{FF2B5EF4-FFF2-40B4-BE49-F238E27FC236}">
                <a16:creationId xmlns:a16="http://schemas.microsoft.com/office/drawing/2014/main" id="{396A70EA-9198-435B-9B05-59D696C5BBFF}"/>
              </a:ext>
            </a:extLst>
          </p:cNvPr>
          <p:cNvSpPr txBox="1">
            <a:spLocks noChangeArrowheads="1"/>
          </p:cNvSpPr>
          <p:nvPr/>
        </p:nvSpPr>
        <p:spPr bwMode="auto">
          <a:xfrm>
            <a:off x="7261225" y="5437188"/>
            <a:ext cx="3486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p) Bois de construction →</a:t>
            </a:r>
          </a:p>
        </p:txBody>
      </p:sp>
      <p:sp>
        <p:nvSpPr>
          <p:cNvPr id="24620" name="ZoneTexte 33">
            <a:extLst>
              <a:ext uri="{FF2B5EF4-FFF2-40B4-BE49-F238E27FC236}">
                <a16:creationId xmlns:a16="http://schemas.microsoft.com/office/drawing/2014/main" id="{83BFBC77-D4E0-451D-B56D-E6A396C39939}"/>
              </a:ext>
            </a:extLst>
          </p:cNvPr>
          <p:cNvSpPr txBox="1">
            <a:spLocks noChangeArrowheads="1"/>
          </p:cNvSpPr>
          <p:nvPr/>
        </p:nvSpPr>
        <p:spPr bwMode="auto">
          <a:xfrm>
            <a:off x="7239000" y="5934075"/>
            <a:ext cx="264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q) Bois de menuiserie →</a:t>
            </a:r>
          </a:p>
        </p:txBody>
      </p:sp>
      <p:sp>
        <p:nvSpPr>
          <p:cNvPr id="24621" name="Rectangle 20">
            <a:extLst>
              <a:ext uri="{FF2B5EF4-FFF2-40B4-BE49-F238E27FC236}">
                <a16:creationId xmlns:a16="http://schemas.microsoft.com/office/drawing/2014/main" id="{E14B7549-BF45-4005-AB70-0386D8B8BA62}"/>
              </a:ext>
            </a:extLst>
          </p:cNvPr>
          <p:cNvSpPr>
            <a:spLocks noChangeArrowheads="1"/>
          </p:cNvSpPr>
          <p:nvPr/>
        </p:nvSpPr>
        <p:spPr bwMode="auto">
          <a:xfrm>
            <a:off x="1187450" y="6376988"/>
            <a:ext cx="237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008000"/>
                </a:solidFill>
              </a:rPr>
              <a:t>r) Feuilles coupantes →</a:t>
            </a:r>
            <a:endParaRPr lang="fr-FR" altLang="fr-FR" sz="1800" dirty="0"/>
          </a:p>
        </p:txBody>
      </p:sp>
      <p:pic>
        <p:nvPicPr>
          <p:cNvPr id="24622" name="Image 8">
            <a:extLst>
              <a:ext uri="{FF2B5EF4-FFF2-40B4-BE49-F238E27FC236}">
                <a16:creationId xmlns:a16="http://schemas.microsoft.com/office/drawing/2014/main" id="{2C507385-C3DC-464C-98E6-8EB0D4633EE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90938" y="6446838"/>
            <a:ext cx="495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oneTexte 7">
            <a:extLst>
              <a:ext uri="{FF2B5EF4-FFF2-40B4-BE49-F238E27FC236}">
                <a16:creationId xmlns:a16="http://schemas.microsoft.com/office/drawing/2014/main" id="{2040BAFC-A43B-473B-BCBE-50F5AA9AA46A}"/>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58750" y="60325"/>
            <a:ext cx="563563" cy="334963"/>
          </a:xfrm>
        </p:spPr>
        <p:txBody>
          <a:bodyPr/>
          <a:lstStyle/>
          <a:p>
            <a:pPr>
              <a:defRPr/>
            </a:pPr>
            <a:fld id="{B535DC1A-69B2-4B9A-BF00-3083B549670C}" type="slidenum">
              <a:rPr lang="fr-FR"/>
              <a:pPr>
                <a:defRPr/>
              </a:pPr>
              <a:t>23</a:t>
            </a:fld>
            <a:endParaRPr lang="fr-FR" dirty="0"/>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25605" name="ZoneTexte 10">
            <a:extLst>
              <a:ext uri="{FF2B5EF4-FFF2-40B4-BE49-F238E27FC236}">
                <a16:creationId xmlns:a16="http://schemas.microsoft.com/office/drawing/2014/main" id="{C5C2A737-97DE-4C49-8492-E5ACC0F3642E}"/>
              </a:ext>
            </a:extLst>
          </p:cNvPr>
          <p:cNvSpPr txBox="1">
            <a:spLocks noChangeArrowheads="1"/>
          </p:cNvSpPr>
          <p:nvPr/>
        </p:nvSpPr>
        <p:spPr bwMode="auto">
          <a:xfrm>
            <a:off x="139700" y="733425"/>
            <a:ext cx="10918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Ajonc d’Europe, </a:t>
            </a:r>
            <a:r>
              <a:rPr lang="fr-FR" altLang="fr-FR" dirty="0">
                <a:solidFill>
                  <a:srgbClr val="008000"/>
                </a:solidFill>
              </a:rPr>
              <a:t>ajonc d'Europe, grand ajonc, genêt épineux, ajonc, ajonc épineux</a:t>
            </a:r>
            <a:r>
              <a:rPr lang="fr-FR" altLang="fr-FR" b="1" dirty="0">
                <a:solidFill>
                  <a:srgbClr val="008000"/>
                </a:solidFill>
              </a:rPr>
              <a:t> (</a:t>
            </a:r>
            <a:r>
              <a:rPr lang="fr-FR" altLang="fr-FR" b="1" i="1" dirty="0" err="1">
                <a:solidFill>
                  <a:srgbClr val="008000"/>
                </a:solidFill>
              </a:rPr>
              <a:t>Ulex</a:t>
            </a:r>
            <a:r>
              <a:rPr lang="fr-FR" altLang="fr-FR" b="1" i="1" dirty="0">
                <a:solidFill>
                  <a:srgbClr val="008000"/>
                </a:solidFill>
              </a:rPr>
              <a:t> europaeus</a:t>
            </a:r>
            <a:r>
              <a:rPr lang="fr-FR" altLang="fr-FR" b="1" dirty="0">
                <a:solidFill>
                  <a:srgbClr val="008000"/>
                </a:solidFill>
              </a:rPr>
              <a:t>)</a:t>
            </a:r>
          </a:p>
        </p:txBody>
      </p:sp>
      <p:sp>
        <p:nvSpPr>
          <p:cNvPr id="25606" name="ZoneTexte 13">
            <a:extLst>
              <a:ext uri="{FF2B5EF4-FFF2-40B4-BE49-F238E27FC236}">
                <a16:creationId xmlns:a16="http://schemas.microsoft.com/office/drawing/2014/main" id="{E937BD86-E439-46A9-AA07-41FA13CEF881}"/>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tempérés</a:t>
            </a:r>
          </a:p>
        </p:txBody>
      </p:sp>
      <p:sp>
        <p:nvSpPr>
          <p:cNvPr id="25607" name="Rectangle 1">
            <a:extLst>
              <a:ext uri="{FF2B5EF4-FFF2-40B4-BE49-F238E27FC236}">
                <a16:creationId xmlns:a16="http://schemas.microsoft.com/office/drawing/2014/main" id="{8C22495D-2784-4DC0-92D9-57F5A4AB2089}"/>
              </a:ext>
            </a:extLst>
          </p:cNvPr>
          <p:cNvSpPr>
            <a:spLocks noChangeArrowheads="1"/>
          </p:cNvSpPr>
          <p:nvPr/>
        </p:nvSpPr>
        <p:spPr bwMode="auto">
          <a:xfrm>
            <a:off x="139700" y="1096963"/>
            <a:ext cx="12052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222222"/>
                </a:solidFill>
              </a:rPr>
              <a:t>C'est un </a:t>
            </a:r>
            <a:r>
              <a:rPr lang="fr-FR" altLang="fr-FR" dirty="0">
                <a:solidFill>
                  <a:srgbClr val="0B0080"/>
                </a:solidFill>
                <a:hlinkClick r:id="rId2" tooltip="Arbuste"/>
              </a:rPr>
              <a:t>arbuste</a:t>
            </a:r>
            <a:r>
              <a:rPr lang="fr-FR" altLang="fr-FR" dirty="0">
                <a:solidFill>
                  <a:srgbClr val="222222"/>
                </a:solidFill>
              </a:rPr>
              <a:t> épineux, </a:t>
            </a:r>
            <a:r>
              <a:rPr lang="fr-FR" altLang="fr-FR" dirty="0"/>
              <a:t>de 1 à 2 mètres</a:t>
            </a:r>
            <a:r>
              <a:rPr lang="fr-FR" altLang="fr-FR" dirty="0">
                <a:solidFill>
                  <a:srgbClr val="222222"/>
                </a:solidFill>
              </a:rPr>
              <a:t>, à feuillage persistant, </a:t>
            </a:r>
            <a:r>
              <a:rPr lang="fr-FR" altLang="fr-FR" dirty="0"/>
              <a:t>de la </a:t>
            </a:r>
            <a:r>
              <a:rPr lang="fr-FR" altLang="fr-FR" dirty="0">
                <a:hlinkClick r:id="rId3" tooltip="Famille (biologie)"/>
              </a:rPr>
              <a:t>famille</a:t>
            </a:r>
            <a:r>
              <a:rPr lang="fr-FR" altLang="fr-FR" dirty="0"/>
              <a:t> des </a:t>
            </a:r>
            <a:r>
              <a:rPr lang="fr-FR" altLang="fr-FR" i="1" dirty="0" err="1">
                <a:hlinkClick r:id="rId4" tooltip="Fabaceae"/>
              </a:rPr>
              <a:t>Fabaceae</a:t>
            </a:r>
            <a:r>
              <a:rPr lang="fr-FR" altLang="fr-FR" dirty="0"/>
              <a:t>,  </a:t>
            </a:r>
            <a:r>
              <a:rPr lang="fr-FR" altLang="fr-FR" dirty="0">
                <a:solidFill>
                  <a:srgbClr val="222222"/>
                </a:solidFill>
              </a:rPr>
              <a:t>qui pousse en formant des fourrés impénétrables. </a:t>
            </a:r>
            <a:r>
              <a:rPr lang="fr-FR" altLang="fr-FR" dirty="0">
                <a:solidFill>
                  <a:srgbClr val="222222"/>
                </a:solidFill>
                <a:latin typeface="Arial" panose="020B0604020202020204" pitchFamily="34" charset="0"/>
              </a:rPr>
              <a:t>Ses branches sont hérissées d'épines de 2 à </a:t>
            </a:r>
            <a:r>
              <a:rPr lang="fr-FR" altLang="fr-FR" dirty="0">
                <a:solidFill>
                  <a:srgbClr val="222222"/>
                </a:solidFill>
                <a:latin typeface="Arial" panose="020B0604020202020204" pitchFamily="34" charset="0"/>
                <a:cs typeface="Arial" panose="020B0604020202020204" pitchFamily="34" charset="0"/>
              </a:rPr>
              <a:t>5 cm et forment un ensemble très touffu. </a:t>
            </a:r>
            <a:r>
              <a:rPr lang="fr-FR" altLang="fr-FR" dirty="0"/>
              <a:t>Ses petites </a:t>
            </a:r>
            <a:r>
              <a:rPr lang="fr-FR" altLang="fr-FR" dirty="0">
                <a:hlinkClick r:id="rId5" tooltip="Feuille"/>
              </a:rPr>
              <a:t>feuilles</a:t>
            </a:r>
            <a:r>
              <a:rPr lang="fr-FR" altLang="fr-FR" dirty="0"/>
              <a:t> alternées en </a:t>
            </a:r>
            <a:r>
              <a:rPr lang="fr-FR" altLang="fr-FR" dirty="0">
                <a:hlinkClick r:id="rId6" tooltip="Écaille"/>
              </a:rPr>
              <a:t>écailles</a:t>
            </a:r>
            <a:r>
              <a:rPr lang="fr-FR" altLang="fr-FR" dirty="0"/>
              <a:t> sont également très piquantes</a:t>
            </a:r>
            <a:r>
              <a:rPr lang="fr-FR" altLang="fr-FR" dirty="0">
                <a:solidFill>
                  <a:srgbClr val="222222"/>
                </a:solidFill>
                <a:latin typeface="Arial" panose="020B0604020202020204" pitchFamily="34" charset="0"/>
                <a:cs typeface="Arial" panose="020B0604020202020204" pitchFamily="34" charset="0"/>
              </a:rPr>
              <a:t>.</a:t>
            </a:r>
            <a:r>
              <a:rPr lang="fr-FR" altLang="fr-FR" dirty="0">
                <a:solidFill>
                  <a:srgbClr val="222222"/>
                </a:solidFill>
              </a:rPr>
              <a:t> </a:t>
            </a:r>
            <a:r>
              <a:rPr lang="fr-FR" altLang="fr-FR" dirty="0">
                <a:solidFill>
                  <a:srgbClr val="FF0000"/>
                </a:solidFill>
              </a:rPr>
              <a:t>C'est une espèce très compétitive</a:t>
            </a:r>
            <a:r>
              <a:rPr lang="fr-FR" altLang="fr-FR" dirty="0">
                <a:solidFill>
                  <a:srgbClr val="222222"/>
                </a:solidFill>
              </a:rPr>
              <a:t>, capable lorsqu'elle est bien établie </a:t>
            </a:r>
            <a:r>
              <a:rPr lang="fr-FR" altLang="fr-FR" dirty="0">
                <a:solidFill>
                  <a:srgbClr val="FF0000"/>
                </a:solidFill>
              </a:rPr>
              <a:t>de déplacer les plantes cultivées ou spontanées indigènes</a:t>
            </a:r>
            <a:r>
              <a:rPr lang="fr-FR" altLang="fr-FR" dirty="0">
                <a:solidFill>
                  <a:srgbClr val="222222"/>
                </a:solidFill>
              </a:rPr>
              <a:t> </a:t>
            </a:r>
            <a:r>
              <a:rPr lang="fr-FR" altLang="fr-FR" dirty="0">
                <a:solidFill>
                  <a:srgbClr val="008000"/>
                </a:solidFill>
              </a:rPr>
              <a:t>grâce à sa capacité de fixer l'azote et </a:t>
            </a:r>
            <a:r>
              <a:rPr lang="fr-FR" altLang="fr-FR" dirty="0">
                <a:solidFill>
                  <a:srgbClr val="FF0000"/>
                </a:solidFill>
              </a:rPr>
              <a:t>d’acidifier les sols. Il baisse leur </a:t>
            </a:r>
            <a:r>
              <a:rPr lang="fr-FR" altLang="fr-FR" dirty="0">
                <a:solidFill>
                  <a:srgbClr val="FF0000"/>
                </a:solidFill>
                <a:hlinkClick r:id="rId7" tooltip="Potentiel hydrogène"/>
              </a:rPr>
              <a:t>pH</a:t>
            </a:r>
            <a:r>
              <a:rPr lang="fr-FR" altLang="fr-FR" dirty="0">
                <a:solidFill>
                  <a:srgbClr val="FF0000"/>
                </a:solidFill>
              </a:rPr>
              <a:t>. il appauvrit le sol en </a:t>
            </a:r>
            <a:r>
              <a:rPr lang="fr-FR" altLang="fr-FR" dirty="0">
                <a:solidFill>
                  <a:srgbClr val="FF0000"/>
                </a:solidFill>
                <a:hlinkClick r:id="rId8" tooltip="Calcium"/>
              </a:rPr>
              <a:t>calcium</a:t>
            </a:r>
            <a:r>
              <a:rPr lang="fr-FR" altLang="fr-FR" dirty="0">
                <a:solidFill>
                  <a:srgbClr val="FF0000"/>
                </a:solidFill>
              </a:rPr>
              <a:t>, </a:t>
            </a:r>
            <a:r>
              <a:rPr lang="fr-FR" altLang="fr-FR" dirty="0">
                <a:solidFill>
                  <a:srgbClr val="FF0000"/>
                </a:solidFill>
                <a:hlinkClick r:id="rId9" tooltip="Magnésium"/>
              </a:rPr>
              <a:t>magnésium</a:t>
            </a:r>
            <a:r>
              <a:rPr lang="fr-FR" altLang="fr-FR" dirty="0">
                <a:solidFill>
                  <a:srgbClr val="FF0000"/>
                </a:solidFill>
              </a:rPr>
              <a:t>, </a:t>
            </a:r>
            <a:r>
              <a:rPr lang="fr-FR" altLang="fr-FR" dirty="0">
                <a:solidFill>
                  <a:srgbClr val="FF0000"/>
                </a:solidFill>
                <a:hlinkClick r:id="rId10" tooltip="Manganèse"/>
              </a:rPr>
              <a:t>manganèse</a:t>
            </a:r>
            <a:r>
              <a:rPr lang="fr-FR" altLang="fr-FR" dirty="0">
                <a:solidFill>
                  <a:srgbClr val="FF0000"/>
                </a:solidFill>
              </a:rPr>
              <a:t>, et </a:t>
            </a:r>
            <a:r>
              <a:rPr lang="fr-FR" altLang="fr-FR" dirty="0">
                <a:solidFill>
                  <a:srgbClr val="FF0000"/>
                </a:solidFill>
                <a:hlinkClick r:id="rId11" tooltip="Zinc"/>
              </a:rPr>
              <a:t>zinc</a:t>
            </a:r>
            <a:r>
              <a:rPr lang="fr-FR" altLang="fr-FR" dirty="0">
                <a:solidFill>
                  <a:srgbClr val="FF0000"/>
                </a:solidFill>
              </a:rPr>
              <a:t>, quatre des nutriments essentiels pour les plantes</a:t>
            </a:r>
            <a:r>
              <a:rPr lang="fr-FR" altLang="fr-FR" baseline="30000" dirty="0">
                <a:solidFill>
                  <a:srgbClr val="FF0000"/>
                </a:solidFill>
                <a:hlinkClick r:id="rId12"/>
              </a:rPr>
              <a:t>8</a:t>
            </a:r>
            <a:r>
              <a:rPr lang="fr-FR" altLang="fr-FR" dirty="0">
                <a:solidFill>
                  <a:srgbClr val="FF0000"/>
                </a:solidFill>
              </a:rPr>
              <a:t>. Il augmente aussi les risques d'incendie par l'accumulation de bois mort et par son feuillage hautement inflammable</a:t>
            </a:r>
            <a:r>
              <a:rPr lang="fr-FR" altLang="fr-FR" dirty="0"/>
              <a:t>. Originaire des régions maritimes Atlantiques d'Europe, cet arbuste a été largement introduit, notamment pour former des haies, </a:t>
            </a:r>
            <a:r>
              <a:rPr lang="fr-FR" altLang="fr-FR" dirty="0">
                <a:solidFill>
                  <a:srgbClr val="FF0000"/>
                </a:solidFill>
              </a:rPr>
              <a:t>dans toutes les régions tempérées du monde où il s'est naturalisé. </a:t>
            </a:r>
            <a:r>
              <a:rPr lang="fr-FR" altLang="fr-FR" dirty="0"/>
              <a:t>Il s'est également établi dans certaines îles tropicales en altitude</a:t>
            </a:r>
            <a:r>
              <a:rPr lang="fr-FR" altLang="fr-FR" sz="1200" dirty="0"/>
              <a:t>. Il a aussi servi (par exemple en Bretagne) de </a:t>
            </a:r>
            <a:r>
              <a:rPr lang="fr-FR" altLang="fr-FR" sz="1200" dirty="0">
                <a:hlinkClick r:id="rId13" tooltip="Fourrage"/>
              </a:rPr>
              <a:t>fourrage</a:t>
            </a:r>
            <a:r>
              <a:rPr lang="fr-FR" altLang="fr-FR" sz="1200" dirty="0"/>
              <a:t> pour les </a:t>
            </a:r>
            <a:r>
              <a:rPr lang="fr-FR" altLang="fr-FR" sz="1200" dirty="0">
                <a:hlinkClick r:id="rId14" tooltip="Vache"/>
              </a:rPr>
              <a:t>vaches</a:t>
            </a:r>
            <a:r>
              <a:rPr lang="fr-FR" altLang="fr-FR" sz="1200" dirty="0"/>
              <a:t> ou d'autres herbivores, après avoir été pilé ou écrasé entre deux rouleaux faisant office de presse pour faire éclater ses épines afin qu'elles ne blessent pas la bouche des animaux. </a:t>
            </a:r>
            <a:r>
              <a:rPr lang="fr-FR" altLang="fr-FR" dirty="0"/>
              <a:t> </a:t>
            </a:r>
            <a:r>
              <a:rPr lang="fr-FR" altLang="fr-FR" sz="1200" dirty="0"/>
              <a:t>L'ajonc a été pendant plusieurs siècles le </a:t>
            </a:r>
            <a:r>
              <a:rPr lang="fr-FR" altLang="fr-FR" sz="1200" dirty="0">
                <a:hlinkClick r:id="rId15" tooltip="Sainfoin"/>
              </a:rPr>
              <a:t>sainfoin</a:t>
            </a:r>
            <a:r>
              <a:rPr lang="fr-FR" altLang="fr-FR" sz="1200" dirty="0"/>
              <a:t> ou la </a:t>
            </a:r>
            <a:r>
              <a:rPr lang="fr-FR" altLang="fr-FR" sz="1200" dirty="0">
                <a:hlinkClick r:id="rId16" tooltip="Luzerne cultivée"/>
              </a:rPr>
              <a:t>luzerne</a:t>
            </a:r>
            <a:r>
              <a:rPr lang="fr-FR" altLang="fr-FR" sz="1200" dirty="0"/>
              <a:t> des terres acides.</a:t>
            </a:r>
          </a:p>
          <a:p>
            <a:pPr eaLnBrk="1" hangingPunct="1"/>
            <a:r>
              <a:rPr lang="fr-FR" altLang="fr-FR" sz="1200" dirty="0"/>
              <a:t>Source : </a:t>
            </a:r>
            <a:r>
              <a:rPr lang="fr-FR" altLang="fr-FR" sz="1200" dirty="0">
                <a:hlinkClick r:id="rId17"/>
              </a:rPr>
              <a:t>https://fr.wikipedia.org/wiki/Ulex_europaeus</a:t>
            </a:r>
            <a:r>
              <a:rPr lang="fr-FR" altLang="fr-FR" sz="1200" dirty="0"/>
              <a:t> </a:t>
            </a:r>
          </a:p>
        </p:txBody>
      </p:sp>
      <p:pic>
        <p:nvPicPr>
          <p:cNvPr id="25608" name="Image 4">
            <a:extLst>
              <a:ext uri="{FF2B5EF4-FFF2-40B4-BE49-F238E27FC236}">
                <a16:creationId xmlns:a16="http://schemas.microsoft.com/office/drawing/2014/main" id="{AF7FA3D2-33A0-404F-B2C9-48EA7B9C459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86963" y="47148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Image 6">
            <a:extLst>
              <a:ext uri="{FF2B5EF4-FFF2-40B4-BE49-F238E27FC236}">
                <a16:creationId xmlns:a16="http://schemas.microsoft.com/office/drawing/2014/main" id="{6356B157-B08C-4EA3-AC26-6F99E8B35E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17750" y="5000625"/>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Image 12">
            <a:extLst>
              <a:ext uri="{FF2B5EF4-FFF2-40B4-BE49-F238E27FC236}">
                <a16:creationId xmlns:a16="http://schemas.microsoft.com/office/drawing/2014/main" id="{AB141E71-EF1A-4556-9C29-EBB74229B3B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23513" y="22225"/>
            <a:ext cx="17462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Image 17">
            <a:extLst>
              <a:ext uri="{FF2B5EF4-FFF2-40B4-BE49-F238E27FC236}">
                <a16:creationId xmlns:a16="http://schemas.microsoft.com/office/drawing/2014/main" id="{F77673ED-E808-4288-B068-52DF7F42CF9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02463" y="5219700"/>
            <a:ext cx="180816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Image 19">
            <a:extLst>
              <a:ext uri="{FF2B5EF4-FFF2-40B4-BE49-F238E27FC236}">
                <a16:creationId xmlns:a16="http://schemas.microsoft.com/office/drawing/2014/main" id="{DE1D38FA-26B0-46EC-B9AE-B50D0D177E6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05325" y="4954588"/>
            <a:ext cx="2413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Image 21">
            <a:extLst>
              <a:ext uri="{FF2B5EF4-FFF2-40B4-BE49-F238E27FC236}">
                <a16:creationId xmlns:a16="http://schemas.microsoft.com/office/drawing/2014/main" id="{2A912191-D673-47E3-8B8E-FDE14C45D27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47138" y="5086350"/>
            <a:ext cx="10668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Image 23">
            <a:extLst>
              <a:ext uri="{FF2B5EF4-FFF2-40B4-BE49-F238E27FC236}">
                <a16:creationId xmlns:a16="http://schemas.microsoft.com/office/drawing/2014/main" id="{53CD3E34-4385-43A0-8782-372392501C8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313" y="4962525"/>
            <a:ext cx="2124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Image 24">
            <a:extLst>
              <a:ext uri="{FF2B5EF4-FFF2-40B4-BE49-F238E27FC236}">
                <a16:creationId xmlns:a16="http://schemas.microsoft.com/office/drawing/2014/main" id="{9BDD3781-BA0C-4C04-A35A-5C3C1F84903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81888" y="3927475"/>
            <a:ext cx="1871662"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ZoneTexte 2">
            <a:extLst>
              <a:ext uri="{FF2B5EF4-FFF2-40B4-BE49-F238E27FC236}">
                <a16:creationId xmlns:a16="http://schemas.microsoft.com/office/drawing/2014/main" id="{9411CBCA-0895-4CB9-AE0C-5A81CCE89921}"/>
              </a:ext>
            </a:extLst>
          </p:cNvPr>
          <p:cNvSpPr txBox="1">
            <a:spLocks noChangeArrowheads="1"/>
          </p:cNvSpPr>
          <p:nvPr/>
        </p:nvSpPr>
        <p:spPr bwMode="auto">
          <a:xfrm>
            <a:off x="4170363" y="442913"/>
            <a:ext cx="4405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PIER score 26 (en Australie), 20 (Pacifique)</a:t>
            </a:r>
          </a:p>
        </p:txBody>
      </p:sp>
      <p:pic>
        <p:nvPicPr>
          <p:cNvPr id="25617" name="Picture 16" descr="C:\Users\LISAN\Pictures\Plantes fourragères\logo invasive plants5_s.jpg">
            <a:extLst>
              <a:ext uri="{FF2B5EF4-FFF2-40B4-BE49-F238E27FC236}">
                <a16:creationId xmlns:a16="http://schemas.microsoft.com/office/drawing/2014/main" id="{592A1F5B-7F14-4F22-A792-576418DA3E6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685338" y="1412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Rectangle 13">
            <a:extLst>
              <a:ext uri="{FF2B5EF4-FFF2-40B4-BE49-F238E27FC236}">
                <a16:creationId xmlns:a16="http://schemas.microsoft.com/office/drawing/2014/main" id="{43B8DF99-B105-4722-BB1E-471508951F5D}"/>
              </a:ext>
            </a:extLst>
          </p:cNvPr>
          <p:cNvSpPr>
            <a:spLocks noChangeArrowheads="1"/>
          </p:cNvSpPr>
          <p:nvPr/>
        </p:nvSpPr>
        <p:spPr bwMode="auto">
          <a:xfrm>
            <a:off x="8716963" y="193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25619" name="Image 20">
            <a:extLst>
              <a:ext uri="{FF2B5EF4-FFF2-40B4-BE49-F238E27FC236}">
                <a16:creationId xmlns:a16="http://schemas.microsoft.com/office/drawing/2014/main" id="{AE082B5A-ABFD-4521-BE64-0DF50C5F7FA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Image 22">
            <a:extLst>
              <a:ext uri="{FF2B5EF4-FFF2-40B4-BE49-F238E27FC236}">
                <a16:creationId xmlns:a16="http://schemas.microsoft.com/office/drawing/2014/main" id="{B27ADC9D-5733-43EF-927D-8ED699D73E2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Image 25">
            <a:extLst>
              <a:ext uri="{FF2B5EF4-FFF2-40B4-BE49-F238E27FC236}">
                <a16:creationId xmlns:a16="http://schemas.microsoft.com/office/drawing/2014/main" id="{5BAA1446-DB83-48D2-A7A2-4F1C0446B3B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 descr="toxic-2ss">
            <a:extLst>
              <a:ext uri="{FF2B5EF4-FFF2-40B4-BE49-F238E27FC236}">
                <a16:creationId xmlns:a16="http://schemas.microsoft.com/office/drawing/2014/main" id="{3F9ECD99-6B86-423E-B502-4DCB47E28FA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307513" y="184150"/>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oneTexte 7">
            <a:extLst>
              <a:ext uri="{FF2B5EF4-FFF2-40B4-BE49-F238E27FC236}">
                <a16:creationId xmlns:a16="http://schemas.microsoft.com/office/drawing/2014/main" id="{F5C851B2-EF70-45A4-8073-5BE8944ADD49}"/>
              </a:ext>
            </a:extLst>
          </p:cNvPr>
          <p:cNvSpPr txBox="1">
            <a:spLocks noChangeArrowheads="1"/>
          </p:cNvSpPr>
          <p:nvPr/>
        </p:nvSpPr>
        <p:spPr bwMode="auto">
          <a:xfrm>
            <a:off x="2846388" y="0"/>
            <a:ext cx="4567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53975" y="39688"/>
            <a:ext cx="563563" cy="334962"/>
          </a:xfrm>
        </p:spPr>
        <p:txBody>
          <a:bodyPr/>
          <a:lstStyle/>
          <a:p>
            <a:pPr>
              <a:defRPr/>
            </a:pPr>
            <a:fld id="{BB8A597B-DC4A-403E-AD92-986B1B85C0CF}" type="slidenum">
              <a:rPr lang="fr-FR"/>
              <a:pPr>
                <a:defRPr/>
              </a:pPr>
              <a:t>24</a:t>
            </a:fld>
            <a:endParaRPr lang="fr-FR" dirty="0"/>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26629" name="ZoneTexte 10">
            <a:extLst>
              <a:ext uri="{FF2B5EF4-FFF2-40B4-BE49-F238E27FC236}">
                <a16:creationId xmlns:a16="http://schemas.microsoft.com/office/drawing/2014/main" id="{43A1667A-57EF-4AC0-A05C-DDB687C8A687}"/>
              </a:ext>
            </a:extLst>
          </p:cNvPr>
          <p:cNvSpPr txBox="1">
            <a:spLocks noChangeArrowheads="1"/>
          </p:cNvSpPr>
          <p:nvPr/>
        </p:nvSpPr>
        <p:spPr bwMode="auto">
          <a:xfrm>
            <a:off x="139700" y="733425"/>
            <a:ext cx="903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Argousier, argousier faux nerprun ou saule épineux ou Hippophaé</a:t>
            </a:r>
            <a:r>
              <a:rPr lang="fr-FR" altLang="fr-FR" dirty="0"/>
              <a:t> </a:t>
            </a:r>
            <a:r>
              <a:rPr lang="fr-FR" altLang="fr-FR" b="1" dirty="0">
                <a:solidFill>
                  <a:srgbClr val="008000"/>
                </a:solidFill>
              </a:rPr>
              <a:t>(</a:t>
            </a:r>
            <a:r>
              <a:rPr lang="fr-FR" altLang="fr-FR" b="1" i="1" dirty="0" err="1">
                <a:solidFill>
                  <a:srgbClr val="008000"/>
                </a:solidFill>
              </a:rPr>
              <a:t>Hippophae</a:t>
            </a:r>
            <a:r>
              <a:rPr lang="fr-FR" altLang="fr-FR" b="1" i="1" dirty="0">
                <a:solidFill>
                  <a:srgbClr val="008000"/>
                </a:solidFill>
              </a:rPr>
              <a:t> </a:t>
            </a:r>
            <a:r>
              <a:rPr lang="fr-FR" altLang="fr-FR" b="1" i="1" dirty="0" err="1">
                <a:solidFill>
                  <a:srgbClr val="008000"/>
                </a:solidFill>
              </a:rPr>
              <a:t>rhamnoides</a:t>
            </a:r>
            <a:r>
              <a:rPr lang="fr-FR" altLang="fr-FR" b="1" dirty="0">
                <a:solidFill>
                  <a:srgbClr val="008000"/>
                </a:solidFill>
              </a:rPr>
              <a:t>) </a:t>
            </a:r>
          </a:p>
        </p:txBody>
      </p:sp>
      <p:sp>
        <p:nvSpPr>
          <p:cNvPr id="26630" name="ZoneTexte 12">
            <a:extLst>
              <a:ext uri="{FF2B5EF4-FFF2-40B4-BE49-F238E27FC236}">
                <a16:creationId xmlns:a16="http://schemas.microsoft.com/office/drawing/2014/main" id="{4F3424D0-7A2D-48C2-948C-313D8FA87CDB}"/>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26631" name="Rectangle 1">
            <a:extLst>
              <a:ext uri="{FF2B5EF4-FFF2-40B4-BE49-F238E27FC236}">
                <a16:creationId xmlns:a16="http://schemas.microsoft.com/office/drawing/2014/main" id="{0473736D-5138-4D72-B673-825D7E90E085}"/>
              </a:ext>
            </a:extLst>
          </p:cNvPr>
          <p:cNvSpPr>
            <a:spLocks noChangeArrowheads="1"/>
          </p:cNvSpPr>
          <p:nvPr/>
        </p:nvSpPr>
        <p:spPr bwMode="auto">
          <a:xfrm>
            <a:off x="139700" y="1096963"/>
            <a:ext cx="11815763"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L’argousier (</a:t>
            </a:r>
            <a:r>
              <a:rPr lang="fr-FR" altLang="fr-FR" i="1" dirty="0" err="1"/>
              <a:t>Hippophae</a:t>
            </a:r>
            <a:r>
              <a:rPr lang="fr-FR" altLang="fr-FR" i="1" dirty="0"/>
              <a:t> </a:t>
            </a:r>
            <a:r>
              <a:rPr lang="fr-FR" altLang="fr-FR" i="1" dirty="0" err="1"/>
              <a:t>rhamnoides</a:t>
            </a:r>
            <a:r>
              <a:rPr lang="fr-FR" altLang="fr-FR" dirty="0"/>
              <a:t>) _ à ne pas confondre avec l'</a:t>
            </a:r>
            <a:r>
              <a:rPr lang="fr-FR" altLang="fr-FR" b="1" dirty="0">
                <a:hlinkClick r:id="rId2"/>
              </a:rPr>
              <a:t>arbousier</a:t>
            </a:r>
            <a:r>
              <a:rPr lang="fr-FR" altLang="fr-FR" b="1" dirty="0"/>
              <a:t> </a:t>
            </a:r>
            <a:r>
              <a:rPr lang="fr-FR" altLang="fr-FR" dirty="0"/>
              <a:t>_ est un </a:t>
            </a:r>
            <a:r>
              <a:rPr lang="fr-FR" altLang="fr-FR" b="1" dirty="0"/>
              <a:t>arbuste irrégulier</a:t>
            </a:r>
            <a:r>
              <a:rPr lang="fr-FR" altLang="fr-FR" dirty="0"/>
              <a:t>,</a:t>
            </a:r>
            <a:r>
              <a:rPr lang="fr-FR" altLang="fr-FR" b="1" dirty="0"/>
              <a:t> de 3 à 5 m de haut</a:t>
            </a:r>
            <a:r>
              <a:rPr lang="fr-FR" altLang="fr-FR" dirty="0"/>
              <a:t>, de la famille des Eléagnacées</a:t>
            </a:r>
            <a:r>
              <a:rPr lang="fr-FR" altLang="fr-FR" dirty="0">
                <a:cs typeface="Times New Roman" panose="02020603050405020304" pitchFamily="18" charset="0"/>
              </a:rPr>
              <a:t>. </a:t>
            </a:r>
            <a:r>
              <a:rPr lang="fr-FR" altLang="fr-FR" b="1" dirty="0">
                <a:cs typeface="Times New Roman" panose="02020603050405020304" pitchFamily="18" charset="0"/>
              </a:rPr>
              <a:t>Port</a:t>
            </a:r>
            <a:r>
              <a:rPr lang="fr-FR" altLang="fr-FR" dirty="0">
                <a:cs typeface="Times New Roman" panose="02020603050405020304" pitchFamily="18" charset="0"/>
              </a:rPr>
              <a:t> : buissonnant,</a:t>
            </a:r>
            <a:r>
              <a:rPr lang="fr-FR" altLang="fr-FR" dirty="0">
                <a:ea typeface="Calibri" panose="020F0502020204030204" pitchFamily="34" charset="0"/>
                <a:cs typeface="Times New Roman" panose="02020603050405020304" pitchFamily="18" charset="0"/>
              </a:rPr>
              <a:t> </a:t>
            </a:r>
            <a:r>
              <a:rPr lang="fr-FR" altLang="fr-FR" b="1" dirty="0"/>
              <a:t>très ramifié, dense</a:t>
            </a:r>
            <a:r>
              <a:rPr lang="fr-FR" altLang="fr-FR" dirty="0"/>
              <a:t>, évasé (parfois clairsemé). Rameaux gris </a:t>
            </a:r>
            <a:r>
              <a:rPr lang="fr-FR" altLang="fr-FR" b="1" dirty="0">
                <a:hlinkClick r:id="rId3"/>
              </a:rPr>
              <a:t>très épineux</a:t>
            </a:r>
            <a:r>
              <a:rPr lang="fr-FR" altLang="fr-FR" b="1" dirty="0"/>
              <a:t>, </a:t>
            </a:r>
            <a:r>
              <a:rPr lang="fr-FR" altLang="fr-FR" dirty="0"/>
              <a:t>portant</a:t>
            </a:r>
            <a:r>
              <a:rPr lang="fr-FR" altLang="fr-FR" dirty="0">
                <a:cs typeface="Calibri" panose="020F0502020204030204" pitchFamily="34" charset="0"/>
              </a:rPr>
              <a:t> de très longues épines, qui en fait des haies impénétrables. F</a:t>
            </a:r>
            <a:r>
              <a:rPr lang="fr-FR" altLang="fr-FR" dirty="0"/>
              <a:t>euilles étroites et allongées au revers gris argenté qui sont assez semblables à celles du saule</a:t>
            </a:r>
            <a:r>
              <a:rPr lang="fr-FR" altLang="fr-FR" dirty="0">
                <a:cs typeface="Calibri" panose="020F0502020204030204" pitchFamily="34" charset="0"/>
              </a:rPr>
              <a:t>. </a:t>
            </a:r>
            <a:r>
              <a:rPr lang="fr-FR" altLang="fr-FR" dirty="0"/>
              <a:t>L'écorce de l'argousier est brun gris et ridée. Il pousse spontanément dans les zones tempérées ou subtropicales d’Europe et d’Asie où on le rencontre aussi bien dans les zones montagneuses, que sur les dunes littorales.. De petites fleurs jaunes qui éclosent en avril ou en mai avant la sortie des feuilles donnent des </a:t>
            </a:r>
            <a:r>
              <a:rPr lang="fr-FR" altLang="fr-FR" b="1" dirty="0">
                <a:hlinkClick r:id="rId4"/>
              </a:rPr>
              <a:t>baies</a:t>
            </a:r>
            <a:r>
              <a:rPr lang="fr-FR" altLang="fr-FR" b="1" dirty="0"/>
              <a:t> rouge orangé</a:t>
            </a:r>
            <a:r>
              <a:rPr lang="fr-FR" altLang="fr-FR" dirty="0"/>
              <a:t>, acides,</a:t>
            </a:r>
            <a:r>
              <a:rPr lang="fr-FR" altLang="fr-FR" b="1" dirty="0"/>
              <a:t> </a:t>
            </a:r>
            <a:r>
              <a:rPr lang="fr-FR" altLang="fr-FR" dirty="0"/>
              <a:t>uniquement sur les sujets femelles car </a:t>
            </a:r>
            <a:r>
              <a:rPr lang="fr-FR" altLang="fr-FR" b="1" dirty="0"/>
              <a:t>l’argousier est dioïque</a:t>
            </a:r>
            <a:r>
              <a:rPr lang="fr-FR" altLang="fr-FR" dirty="0"/>
              <a:t>, et visibles à partir de septembre : elles confèrent à l'argousier une beauté unique. Les fruits, très nombreux, sont groupés le long des rameaux. Ils apparaissent en septembre mais sont surtout visibles après la chute des feuilles. Ils constituent un bel ornement tout l’hiver si ne vous ne les récoltez pas pour en faire des </a:t>
            </a:r>
            <a:r>
              <a:rPr lang="fr-FR" altLang="fr-FR" dirty="0">
                <a:solidFill>
                  <a:srgbClr val="008000"/>
                </a:solidFill>
              </a:rPr>
              <a:t>confitures, des compotes ou des jus très riches en vitamine C. Il ne craint ni l’humidité, ni la </a:t>
            </a:r>
            <a:r>
              <a:rPr lang="fr-FR" altLang="fr-FR" b="1" dirty="0">
                <a:solidFill>
                  <a:srgbClr val="008000"/>
                </a:solidFill>
              </a:rPr>
              <a:t>sécheresse</a:t>
            </a:r>
            <a:r>
              <a:rPr lang="fr-FR" altLang="fr-FR" dirty="0">
                <a:solidFill>
                  <a:srgbClr val="008000"/>
                </a:solidFill>
              </a:rPr>
              <a:t>, ni le vent, ni les </a:t>
            </a:r>
            <a:r>
              <a:rPr lang="fr-FR" altLang="fr-FR" b="1" dirty="0">
                <a:solidFill>
                  <a:srgbClr val="008000"/>
                </a:solidFill>
              </a:rPr>
              <a:t>embruns</a:t>
            </a:r>
            <a:r>
              <a:rPr lang="fr-FR" altLang="fr-FR" dirty="0">
                <a:solidFill>
                  <a:srgbClr val="008000"/>
                </a:solidFill>
              </a:rPr>
              <a:t>.  Il possède la capacité d’amender le sol en fixant l’azote, un peu </a:t>
            </a:r>
            <a:r>
              <a:rPr lang="fr-FR" altLang="fr-FR" b="1" dirty="0">
                <a:solidFill>
                  <a:srgbClr val="008000"/>
                </a:solidFill>
                <a:hlinkClick r:id="rId5"/>
              </a:rPr>
              <a:t>comme le font les légumineuses</a:t>
            </a:r>
            <a:r>
              <a:rPr lang="fr-FR" altLang="fr-FR" dirty="0">
                <a:solidFill>
                  <a:srgbClr val="008000"/>
                </a:solidFill>
              </a:rPr>
              <a:t>.</a:t>
            </a:r>
            <a:r>
              <a:rPr lang="fr-FR" altLang="fr-FR" sz="1200" dirty="0">
                <a:solidFill>
                  <a:srgbClr val="008000"/>
                </a:solidFill>
              </a:rPr>
              <a:t> Il </a:t>
            </a:r>
            <a:r>
              <a:rPr lang="fr-FR" altLang="fr-FR" sz="1200" dirty="0"/>
              <a:t>est pollinisée par les insectes et dispersée par les oiseaux</a:t>
            </a:r>
            <a:r>
              <a:rPr lang="fr-FR" altLang="fr-FR" sz="1200" dirty="0">
                <a:solidFill>
                  <a:srgbClr val="FF0000"/>
                </a:solidFill>
              </a:rPr>
              <a:t>. C'est une pionnière, </a:t>
            </a:r>
            <a:r>
              <a:rPr lang="fr-FR" altLang="fr-FR" sz="1200" dirty="0">
                <a:solidFill>
                  <a:srgbClr val="FF0000"/>
                </a:solidFill>
                <a:hlinkClick r:id="rId6" tooltip="Héliophile"/>
              </a:rPr>
              <a:t>héliophile</a:t>
            </a:r>
            <a:r>
              <a:rPr lang="fr-FR" altLang="fr-FR" sz="1200" dirty="0">
                <a:solidFill>
                  <a:srgbClr val="FF0000"/>
                </a:solidFill>
              </a:rPr>
              <a:t>.  </a:t>
            </a:r>
            <a:r>
              <a:rPr lang="fr-FR" altLang="fr-FR" sz="1200" dirty="0"/>
              <a:t>Sources : a) </a:t>
            </a:r>
            <a:r>
              <a:rPr lang="fr-FR" altLang="fr-FR" sz="1200" dirty="0">
                <a:hlinkClick r:id="rId7"/>
              </a:rPr>
              <a:t>http://www.gerbeaud.com/jardin/fiches/argousier,1242.html</a:t>
            </a:r>
            <a:r>
              <a:rPr lang="fr-FR" altLang="fr-FR" sz="1200" dirty="0"/>
              <a:t>, </a:t>
            </a:r>
          </a:p>
          <a:p>
            <a:pPr eaLnBrk="1" hangingPunct="1"/>
            <a:r>
              <a:rPr lang="fr-FR" altLang="fr-FR" sz="1200" dirty="0"/>
              <a:t>b) </a:t>
            </a:r>
            <a:r>
              <a:rPr lang="fr-FR" altLang="fr-FR" sz="1200" dirty="0">
                <a:hlinkClick r:id="rId8"/>
              </a:rPr>
              <a:t>https://fr.wikipedia.org/wiki/Argousier</a:t>
            </a:r>
            <a:r>
              <a:rPr lang="fr-FR" altLang="fr-FR" sz="1200" dirty="0"/>
              <a:t>, c) </a:t>
            </a:r>
            <a:r>
              <a:rPr lang="fr-FR" altLang="fr-FR" sz="1200" dirty="0">
                <a:hlinkClick r:id="rId9"/>
              </a:rPr>
              <a:t>https://www.ebben.nl/fr/treeebb/hirhamno-hippophae-rhamnoides/</a:t>
            </a:r>
            <a:r>
              <a:rPr lang="fr-FR" altLang="fr-FR" sz="1200" dirty="0"/>
              <a:t>  </a:t>
            </a:r>
          </a:p>
        </p:txBody>
      </p:sp>
      <p:pic>
        <p:nvPicPr>
          <p:cNvPr id="26632" name="Image 3">
            <a:extLst>
              <a:ext uri="{FF2B5EF4-FFF2-40B4-BE49-F238E27FC236}">
                <a16:creationId xmlns:a16="http://schemas.microsoft.com/office/drawing/2014/main" id="{490035E4-1525-4233-9346-D851092CF1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6000" y="4811713"/>
            <a:ext cx="1666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Image 5">
            <a:extLst>
              <a:ext uri="{FF2B5EF4-FFF2-40B4-BE49-F238E27FC236}">
                <a16:creationId xmlns:a16="http://schemas.microsoft.com/office/drawing/2014/main" id="{C0C18E11-8404-433C-AE49-1B7D080A76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0275" y="4413250"/>
            <a:ext cx="167005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Image 11">
            <a:extLst>
              <a:ext uri="{FF2B5EF4-FFF2-40B4-BE49-F238E27FC236}">
                <a16:creationId xmlns:a16="http://schemas.microsoft.com/office/drawing/2014/main" id="{C76C596C-8273-47F4-A716-D5E57FFE34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950" y="4773613"/>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Image 14">
            <a:extLst>
              <a:ext uri="{FF2B5EF4-FFF2-40B4-BE49-F238E27FC236}">
                <a16:creationId xmlns:a16="http://schemas.microsoft.com/office/drawing/2014/main" id="{2695E9CF-6C59-4CD0-933C-D3624B77D8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26713" y="4395788"/>
            <a:ext cx="1525587"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Image 16">
            <a:extLst>
              <a:ext uri="{FF2B5EF4-FFF2-40B4-BE49-F238E27FC236}">
                <a16:creationId xmlns:a16="http://schemas.microsoft.com/office/drawing/2014/main" id="{650CFB48-8576-40D6-A9D3-33DCE30D64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22925" y="4621213"/>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Image 18">
            <a:extLst>
              <a:ext uri="{FF2B5EF4-FFF2-40B4-BE49-F238E27FC236}">
                <a16:creationId xmlns:a16="http://schemas.microsoft.com/office/drawing/2014/main" id="{06433E21-C7DE-4ABD-A43F-B92B225EB7D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3913" y="17463"/>
            <a:ext cx="24352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ZoneTexte 2">
            <a:extLst>
              <a:ext uri="{FF2B5EF4-FFF2-40B4-BE49-F238E27FC236}">
                <a16:creationId xmlns:a16="http://schemas.microsoft.com/office/drawing/2014/main" id="{CE4A42A8-F43F-4EA3-8F8A-DAD68AAB098A}"/>
              </a:ext>
            </a:extLst>
          </p:cNvPr>
          <p:cNvSpPr txBox="1">
            <a:spLocks noChangeArrowheads="1"/>
          </p:cNvSpPr>
          <p:nvPr/>
        </p:nvSpPr>
        <p:spPr bwMode="auto">
          <a:xfrm>
            <a:off x="3768725" y="401638"/>
            <a:ext cx="2943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L’espèce peut être invasive.</a:t>
            </a:r>
          </a:p>
        </p:txBody>
      </p:sp>
      <p:sp>
        <p:nvSpPr>
          <p:cNvPr id="26639" name="Rectangle 13">
            <a:extLst>
              <a:ext uri="{FF2B5EF4-FFF2-40B4-BE49-F238E27FC236}">
                <a16:creationId xmlns:a16="http://schemas.microsoft.com/office/drawing/2014/main" id="{F98975E8-54A0-4AC6-92EE-EECFA8982530}"/>
              </a:ext>
            </a:extLst>
          </p:cNvPr>
          <p:cNvSpPr>
            <a:spLocks noChangeArrowheads="1"/>
          </p:cNvSpPr>
          <p:nvPr/>
        </p:nvSpPr>
        <p:spPr bwMode="auto">
          <a:xfrm>
            <a:off x="2273300" y="42863"/>
            <a:ext cx="573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26640" name="Image 10" descr="logo aride_s.jpg">
            <a:extLst>
              <a:ext uri="{FF2B5EF4-FFF2-40B4-BE49-F238E27FC236}">
                <a16:creationId xmlns:a16="http://schemas.microsoft.com/office/drawing/2014/main" id="{6D287A28-1560-4831-AC89-E64248D41F4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Image 11" descr="logo salinisation2_s.jpg">
            <a:extLst>
              <a:ext uri="{FF2B5EF4-FFF2-40B4-BE49-F238E27FC236}">
                <a16:creationId xmlns:a16="http://schemas.microsoft.com/office/drawing/2014/main" id="{71CCCF9F-EC59-4CA0-8D98-682E3E10C534}"/>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513763"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Image 20">
            <a:extLst>
              <a:ext uri="{FF2B5EF4-FFF2-40B4-BE49-F238E27FC236}">
                <a16:creationId xmlns:a16="http://schemas.microsoft.com/office/drawing/2014/main" id="{8CB9028F-60AB-42D4-A444-CB63B1F91B8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Image 21">
            <a:extLst>
              <a:ext uri="{FF2B5EF4-FFF2-40B4-BE49-F238E27FC236}">
                <a16:creationId xmlns:a16="http://schemas.microsoft.com/office/drawing/2014/main" id="{84647F56-A8FB-4E45-BB2B-55010D72DA7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Image 22">
            <a:extLst>
              <a:ext uri="{FF2B5EF4-FFF2-40B4-BE49-F238E27FC236}">
                <a16:creationId xmlns:a16="http://schemas.microsoft.com/office/drawing/2014/main" id="{180EA226-95CB-4F0F-B861-65BC508A76D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5" name="Rectangle 4">
            <a:extLst>
              <a:ext uri="{FF2B5EF4-FFF2-40B4-BE49-F238E27FC236}">
                <a16:creationId xmlns:a16="http://schemas.microsoft.com/office/drawing/2014/main" id="{BDBFED0B-540C-493C-BB8E-8363E4D170B5}"/>
              </a:ext>
            </a:extLst>
          </p:cNvPr>
          <p:cNvSpPr>
            <a:spLocks noChangeArrowheads="1"/>
          </p:cNvSpPr>
          <p:nvPr/>
        </p:nvSpPr>
        <p:spPr bwMode="auto">
          <a:xfrm>
            <a:off x="7718425" y="47625"/>
            <a:ext cx="452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26646" name="Picture 2" descr="fruitsLogo9_ss">
            <a:extLst>
              <a:ext uri="{FF2B5EF4-FFF2-40B4-BE49-F238E27FC236}">
                <a16:creationId xmlns:a16="http://schemas.microsoft.com/office/drawing/2014/main" id="{0C4BF175-6D47-4D75-9C93-250102F1EF6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oneTexte 7">
            <a:extLst>
              <a:ext uri="{FF2B5EF4-FFF2-40B4-BE49-F238E27FC236}">
                <a16:creationId xmlns:a16="http://schemas.microsoft.com/office/drawing/2014/main" id="{3F912D34-8AA3-4B24-AE4B-EB24512B2E48}"/>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0" y="9525"/>
            <a:ext cx="563563" cy="334963"/>
          </a:xfrm>
        </p:spPr>
        <p:txBody>
          <a:bodyPr/>
          <a:lstStyle/>
          <a:p>
            <a:pPr>
              <a:defRPr/>
            </a:pPr>
            <a:fld id="{55BC3FBC-5CC7-4CF9-A58A-B58A4F6791A9}" type="slidenum">
              <a:rPr lang="fr-FR"/>
              <a:pPr>
                <a:defRPr/>
              </a:pPr>
              <a:t>25</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592513" y="6540500"/>
            <a:ext cx="3695700" cy="317500"/>
          </a:xfrm>
        </p:spPr>
        <p:txBody>
          <a:bodyPr/>
          <a:lstStyle/>
          <a:p>
            <a:pPr>
              <a:defRPr/>
            </a:pPr>
            <a:r>
              <a:rPr lang="fr-FR"/>
              <a:t>Haies défensives de climat tempéré et tropical - B. Lisan</a:t>
            </a:r>
          </a:p>
        </p:txBody>
      </p:sp>
      <p:sp>
        <p:nvSpPr>
          <p:cNvPr id="27653" name="ZoneTexte 10">
            <a:extLst>
              <a:ext uri="{FF2B5EF4-FFF2-40B4-BE49-F238E27FC236}">
                <a16:creationId xmlns:a16="http://schemas.microsoft.com/office/drawing/2014/main" id="{526C3760-6E19-464E-BF80-1709609A3660}"/>
              </a:ext>
            </a:extLst>
          </p:cNvPr>
          <p:cNvSpPr txBox="1">
            <a:spLocks noChangeArrowheads="1"/>
          </p:cNvSpPr>
          <p:nvPr/>
        </p:nvSpPr>
        <p:spPr bwMode="auto">
          <a:xfrm>
            <a:off x="139700" y="733425"/>
            <a:ext cx="11564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Aubépine lisse</a:t>
            </a:r>
            <a:r>
              <a:rPr lang="fr-FR" altLang="fr-FR" dirty="0">
                <a:solidFill>
                  <a:srgbClr val="008000"/>
                </a:solidFill>
              </a:rPr>
              <a:t>, </a:t>
            </a:r>
            <a:r>
              <a:rPr lang="fr-FR" altLang="fr-FR" b="1" dirty="0">
                <a:solidFill>
                  <a:srgbClr val="008000"/>
                </a:solidFill>
              </a:rPr>
              <a:t>Aubépine à deux styles</a:t>
            </a:r>
            <a:r>
              <a:rPr lang="fr-FR" altLang="fr-FR" dirty="0"/>
              <a:t> </a:t>
            </a:r>
            <a:r>
              <a:rPr lang="fr-FR" altLang="fr-FR" dirty="0">
                <a:solidFill>
                  <a:srgbClr val="008000"/>
                </a:solidFill>
              </a:rPr>
              <a:t>ou</a:t>
            </a:r>
            <a:r>
              <a:rPr lang="fr-FR" altLang="fr-FR" dirty="0"/>
              <a:t> </a:t>
            </a:r>
            <a:r>
              <a:rPr lang="fr-FR" altLang="fr-FR" b="1" dirty="0">
                <a:solidFill>
                  <a:srgbClr val="008000"/>
                </a:solidFill>
              </a:rPr>
              <a:t>Aubépine épineuse (</a:t>
            </a:r>
            <a:r>
              <a:rPr lang="fr-FR" altLang="fr-FR" b="1" i="1" dirty="0">
                <a:solidFill>
                  <a:srgbClr val="008000"/>
                </a:solidFill>
              </a:rPr>
              <a:t>Crataegus </a:t>
            </a:r>
            <a:r>
              <a:rPr lang="fr-FR" altLang="fr-FR" b="1" i="1" dirty="0" err="1">
                <a:solidFill>
                  <a:srgbClr val="008000"/>
                </a:solidFill>
              </a:rPr>
              <a:t>laevigata</a:t>
            </a:r>
            <a:r>
              <a:rPr lang="fr-FR" altLang="fr-FR" b="1" dirty="0">
                <a:solidFill>
                  <a:srgbClr val="008000"/>
                </a:solidFill>
              </a:rPr>
              <a:t> ou</a:t>
            </a:r>
            <a:r>
              <a:rPr lang="fr-FR" altLang="fr-FR" b="1" i="1" dirty="0">
                <a:solidFill>
                  <a:srgbClr val="008000"/>
                </a:solidFill>
              </a:rPr>
              <a:t> Crataegus </a:t>
            </a:r>
            <a:r>
              <a:rPr lang="fr-FR" altLang="fr-FR" b="1" i="1" dirty="0" err="1">
                <a:solidFill>
                  <a:srgbClr val="008000"/>
                </a:solidFill>
              </a:rPr>
              <a:t>oxyacantha</a:t>
            </a:r>
            <a:r>
              <a:rPr lang="fr-FR" altLang="fr-FR" b="1" dirty="0">
                <a:solidFill>
                  <a:srgbClr val="008000"/>
                </a:solidFill>
              </a:rPr>
              <a:t>)</a:t>
            </a:r>
          </a:p>
        </p:txBody>
      </p:sp>
      <p:sp>
        <p:nvSpPr>
          <p:cNvPr id="27654" name="ZoneTexte 6">
            <a:extLst>
              <a:ext uri="{FF2B5EF4-FFF2-40B4-BE49-F238E27FC236}">
                <a16:creationId xmlns:a16="http://schemas.microsoft.com/office/drawing/2014/main" id="{D140B469-4149-4BB4-9238-F65B074560B7}"/>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27655" name="ZoneTexte 1">
            <a:extLst>
              <a:ext uri="{FF2B5EF4-FFF2-40B4-BE49-F238E27FC236}">
                <a16:creationId xmlns:a16="http://schemas.microsoft.com/office/drawing/2014/main" id="{09EDAFBC-34AF-407C-BA6A-BF8C1BE61762}"/>
              </a:ext>
            </a:extLst>
          </p:cNvPr>
          <p:cNvSpPr txBox="1">
            <a:spLocks noChangeArrowheads="1"/>
          </p:cNvSpPr>
          <p:nvPr/>
        </p:nvSpPr>
        <p:spPr bwMode="auto">
          <a:xfrm>
            <a:off x="188913" y="1103313"/>
            <a:ext cx="11938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arbuste de 2 à 3 m mais pouvant atteindre jusqu'à 10 m. Sa longévité peut atteindre 500 ans. L'arbre </a:t>
            </a:r>
            <a:r>
              <a:rPr lang="fr-FR" altLang="fr-FR" dirty="0">
                <a:hlinkClick r:id="rId2" tooltip="Rejet (botanique)"/>
              </a:rPr>
              <a:t>rejette de souche</a:t>
            </a:r>
            <a:r>
              <a:rPr lang="fr-FR" altLang="fr-FR" dirty="0"/>
              <a:t> ; </a:t>
            </a:r>
            <a:r>
              <a:rPr lang="fr-FR" altLang="fr-FR" dirty="0">
                <a:hlinkClick r:id="rId3" tooltip="Hermaphrodite"/>
              </a:rPr>
              <a:t>hermaphrodite</a:t>
            </a:r>
            <a:r>
              <a:rPr lang="fr-FR" altLang="fr-FR" dirty="0"/>
              <a:t>, sa floraison va d'avril à mai. L'espèce est pollinisée par les insectes ; la semence est dispersée par les oiseaux. C'est une espèce sensible au </a:t>
            </a:r>
            <a:r>
              <a:rPr lang="fr-FR" altLang="fr-FR" dirty="0">
                <a:hlinkClick r:id="rId4" tooltip="Feu bactérien"/>
              </a:rPr>
              <a:t>feu bactérien</a:t>
            </a:r>
            <a:r>
              <a:rPr lang="fr-FR" altLang="fr-FR" dirty="0"/>
              <a:t>. </a:t>
            </a:r>
            <a:r>
              <a:rPr lang="fr-FR" altLang="fr-FR" b="1" dirty="0"/>
              <a:t>Feuilles</a:t>
            </a:r>
            <a:r>
              <a:rPr lang="fr-FR" altLang="fr-FR" dirty="0"/>
              <a:t> : caduques, alternes, 5 à 7 </a:t>
            </a:r>
            <a:r>
              <a:rPr lang="fr-FR" altLang="fr-FR" dirty="0">
                <a:hlinkClick r:id="rId5" tooltip="Lobe (botanique)"/>
              </a:rPr>
              <a:t>lobes</a:t>
            </a:r>
            <a:r>
              <a:rPr lang="fr-FR" altLang="fr-FR" dirty="0"/>
              <a:t> profonds. Sa fleur contient </a:t>
            </a:r>
            <a:r>
              <a:rPr lang="fr-FR" altLang="fr-FR" b="1" dirty="0"/>
              <a:t>2 ou 3 styles</a:t>
            </a:r>
            <a:r>
              <a:rPr lang="fr-FR" altLang="fr-FR" dirty="0"/>
              <a:t>, son fruit </a:t>
            </a:r>
            <a:r>
              <a:rPr lang="fr-FR" altLang="fr-FR" b="1" dirty="0"/>
              <a:t>deux noyaux</a:t>
            </a:r>
            <a:r>
              <a:rPr lang="fr-FR" altLang="fr-FR" dirty="0"/>
              <a:t>. Espèce </a:t>
            </a:r>
            <a:r>
              <a:rPr lang="fr-FR" altLang="fr-FR" dirty="0">
                <a:hlinkClick r:id="rId6" tooltip="wikt:héliophile"/>
              </a:rPr>
              <a:t>héliophile</a:t>
            </a:r>
            <a:r>
              <a:rPr lang="fr-FR" altLang="fr-FR" dirty="0"/>
              <a:t> ou de demi-ombre croissant sur des sols riches en bases, moyennement frais, dont le pH est neutre à légèrement acide. Utilisée comme plante ornementale (nombreux </a:t>
            </a:r>
            <a:r>
              <a:rPr lang="fr-FR" altLang="fr-FR" dirty="0">
                <a:hlinkClick r:id="rId7" tooltip="Cultivar"/>
              </a:rPr>
              <a:t>cultivars</a:t>
            </a:r>
            <a:r>
              <a:rPr lang="fr-FR" altLang="fr-FR" dirty="0"/>
              <a:t>), et pour la constitution de haies vives. Présente de la mer à 1600 m en climat tempéré.</a:t>
            </a:r>
            <a:r>
              <a:rPr lang="fr-FR" altLang="fr-FR" sz="1200" dirty="0"/>
              <a:t> Ou encore épine blanche. Source : </a:t>
            </a:r>
            <a:r>
              <a:rPr lang="fr-FR" altLang="fr-FR" sz="1200" dirty="0">
                <a:hlinkClick r:id="rId8"/>
              </a:rPr>
              <a:t>https://fr.wikipedia.org/wiki/Crataegus_laevigata</a:t>
            </a:r>
            <a:r>
              <a:rPr lang="fr-FR" altLang="fr-FR" sz="1200" dirty="0"/>
              <a:t> </a:t>
            </a:r>
            <a:endParaRPr lang="fr-FR" altLang="fr-FR" dirty="0"/>
          </a:p>
        </p:txBody>
      </p:sp>
      <p:pic>
        <p:nvPicPr>
          <p:cNvPr id="27656" name="Image 3">
            <a:extLst>
              <a:ext uri="{FF2B5EF4-FFF2-40B4-BE49-F238E27FC236}">
                <a16:creationId xmlns:a16="http://schemas.microsoft.com/office/drawing/2014/main" id="{0997A465-4027-4FF9-919C-18CDB68635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7013" y="50990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Image 5">
            <a:extLst>
              <a:ext uri="{FF2B5EF4-FFF2-40B4-BE49-F238E27FC236}">
                <a16:creationId xmlns:a16="http://schemas.microsoft.com/office/drawing/2014/main" id="{1D3F1251-BA1D-40AE-9580-82B3F8AD2E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4913" y="50339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Image 18">
            <a:extLst>
              <a:ext uri="{FF2B5EF4-FFF2-40B4-BE49-F238E27FC236}">
                <a16:creationId xmlns:a16="http://schemas.microsoft.com/office/drawing/2014/main" id="{004FEACF-9660-4788-B276-5A24309FA6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913" y="45418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Image 20">
            <a:extLst>
              <a:ext uri="{FF2B5EF4-FFF2-40B4-BE49-F238E27FC236}">
                <a16:creationId xmlns:a16="http://schemas.microsoft.com/office/drawing/2014/main" id="{2E52C11A-E8F4-4766-80E9-90C0A2D37D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33650" y="5164138"/>
            <a:ext cx="20955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Image 22">
            <a:extLst>
              <a:ext uri="{FF2B5EF4-FFF2-40B4-BE49-F238E27FC236}">
                <a16:creationId xmlns:a16="http://schemas.microsoft.com/office/drawing/2014/main" id="{992C73EF-9152-4584-995D-72AFBACDF8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79063" y="4129088"/>
            <a:ext cx="17240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23">
            <a:extLst>
              <a:ext uri="{FF2B5EF4-FFF2-40B4-BE49-F238E27FC236}">
                <a16:creationId xmlns:a16="http://schemas.microsoft.com/office/drawing/2014/main" id="{F5CA95A4-89F9-47C1-96D5-8C1636325796}"/>
              </a:ext>
            </a:extLst>
          </p:cNvPr>
          <p:cNvSpPr>
            <a:spLocks noChangeArrowheads="1"/>
          </p:cNvSpPr>
          <p:nvPr/>
        </p:nvSpPr>
        <p:spPr bwMode="auto">
          <a:xfrm>
            <a:off x="2506663" y="4870450"/>
            <a:ext cx="2532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dirty="0">
                <a:solidFill>
                  <a:srgbClr val="008000"/>
                </a:solidFill>
              </a:rPr>
              <a:t>Crataegus </a:t>
            </a:r>
            <a:r>
              <a:rPr lang="fr-FR" altLang="fr-FR" sz="1200" i="1" dirty="0" err="1">
                <a:solidFill>
                  <a:srgbClr val="008000"/>
                </a:solidFill>
              </a:rPr>
              <a:t>laevigata</a:t>
            </a:r>
            <a:r>
              <a:rPr lang="fr-FR" altLang="fr-FR" sz="1200" i="1" dirty="0">
                <a:solidFill>
                  <a:srgbClr val="008000"/>
                </a:solidFill>
              </a:rPr>
              <a:t> 'Princess Sturdza'</a:t>
            </a:r>
          </a:p>
        </p:txBody>
      </p:sp>
      <p:pic>
        <p:nvPicPr>
          <p:cNvPr id="27662" name="Image 25">
            <a:extLst>
              <a:ext uri="{FF2B5EF4-FFF2-40B4-BE49-F238E27FC236}">
                <a16:creationId xmlns:a16="http://schemas.microsoft.com/office/drawing/2014/main" id="{D3BD4568-C54A-4597-9EAE-D7D0C2482A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43163" y="30146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Rectangle 26">
            <a:extLst>
              <a:ext uri="{FF2B5EF4-FFF2-40B4-BE49-F238E27FC236}">
                <a16:creationId xmlns:a16="http://schemas.microsoft.com/office/drawing/2014/main" id="{D72E6C3E-37B0-47B2-87A9-DEA999184094}"/>
              </a:ext>
            </a:extLst>
          </p:cNvPr>
          <p:cNvSpPr>
            <a:spLocks noChangeArrowheads="1"/>
          </p:cNvSpPr>
          <p:nvPr/>
        </p:nvSpPr>
        <p:spPr bwMode="auto">
          <a:xfrm>
            <a:off x="5214938" y="4784725"/>
            <a:ext cx="2347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dirty="0">
                <a:solidFill>
                  <a:srgbClr val="008000"/>
                </a:solidFill>
              </a:rPr>
              <a:t>Crataegus </a:t>
            </a:r>
            <a:r>
              <a:rPr lang="fr-FR" altLang="fr-FR" sz="1200" i="1" dirty="0" err="1">
                <a:solidFill>
                  <a:srgbClr val="008000"/>
                </a:solidFill>
              </a:rPr>
              <a:t>laevigata</a:t>
            </a:r>
            <a:r>
              <a:rPr lang="fr-FR" altLang="fr-FR" sz="1200" i="1" dirty="0">
                <a:solidFill>
                  <a:srgbClr val="008000"/>
                </a:solidFill>
              </a:rPr>
              <a:t> '</a:t>
            </a:r>
            <a:r>
              <a:rPr lang="fr-FR" altLang="fr-FR" sz="1200" i="1" dirty="0" err="1">
                <a:solidFill>
                  <a:srgbClr val="008000"/>
                </a:solidFill>
              </a:rPr>
              <a:t>Paul's</a:t>
            </a:r>
            <a:r>
              <a:rPr lang="fr-FR" altLang="fr-FR" sz="1200" i="1" dirty="0">
                <a:solidFill>
                  <a:srgbClr val="008000"/>
                </a:solidFill>
              </a:rPr>
              <a:t> </a:t>
            </a:r>
            <a:r>
              <a:rPr lang="fr-FR" altLang="fr-FR" sz="1200" i="1" dirty="0" err="1">
                <a:solidFill>
                  <a:srgbClr val="008000"/>
                </a:solidFill>
              </a:rPr>
              <a:t>Scarlet</a:t>
            </a:r>
            <a:r>
              <a:rPr lang="fr-FR" altLang="fr-FR" sz="1200" i="1" dirty="0">
                <a:solidFill>
                  <a:srgbClr val="008000"/>
                </a:solidFill>
              </a:rPr>
              <a:t>'</a:t>
            </a:r>
          </a:p>
        </p:txBody>
      </p:sp>
      <p:pic>
        <p:nvPicPr>
          <p:cNvPr id="27664" name="Image 28">
            <a:extLst>
              <a:ext uri="{FF2B5EF4-FFF2-40B4-BE49-F238E27FC236}">
                <a16:creationId xmlns:a16="http://schemas.microsoft.com/office/drawing/2014/main" id="{02AC865D-F399-4C77-A520-EF055352D3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14913" y="30416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Rectangle 29">
            <a:extLst>
              <a:ext uri="{FF2B5EF4-FFF2-40B4-BE49-F238E27FC236}">
                <a16:creationId xmlns:a16="http://schemas.microsoft.com/office/drawing/2014/main" id="{BBC2282D-DA64-4AD4-AA7F-449D14452885}"/>
              </a:ext>
            </a:extLst>
          </p:cNvPr>
          <p:cNvSpPr>
            <a:spLocks noChangeArrowheads="1"/>
          </p:cNvSpPr>
          <p:nvPr/>
        </p:nvSpPr>
        <p:spPr bwMode="auto">
          <a:xfrm>
            <a:off x="7805738" y="4733925"/>
            <a:ext cx="246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dirty="0">
                <a:solidFill>
                  <a:srgbClr val="008000"/>
                </a:solidFill>
              </a:rPr>
              <a:t>Crataegus </a:t>
            </a:r>
            <a:r>
              <a:rPr lang="fr-FR" altLang="fr-FR" sz="1200" i="1" dirty="0" err="1">
                <a:solidFill>
                  <a:srgbClr val="008000"/>
                </a:solidFill>
              </a:rPr>
              <a:t>laevigata</a:t>
            </a:r>
            <a:r>
              <a:rPr lang="fr-FR" altLang="fr-FR" sz="1200" i="1" dirty="0">
                <a:solidFill>
                  <a:srgbClr val="008000"/>
                </a:solidFill>
              </a:rPr>
              <a:t> '</a:t>
            </a:r>
            <a:r>
              <a:rPr lang="fr-FR" altLang="fr-FR" sz="1200" i="1" dirty="0" err="1">
                <a:solidFill>
                  <a:srgbClr val="008000"/>
                </a:solidFill>
              </a:rPr>
              <a:t>Crimsom</a:t>
            </a:r>
            <a:r>
              <a:rPr lang="fr-FR" altLang="fr-FR" sz="1200" i="1" dirty="0">
                <a:solidFill>
                  <a:srgbClr val="008000"/>
                </a:solidFill>
              </a:rPr>
              <a:t> Cloud'</a:t>
            </a:r>
          </a:p>
        </p:txBody>
      </p:sp>
      <p:pic>
        <p:nvPicPr>
          <p:cNvPr id="27666" name="Image 31">
            <a:extLst>
              <a:ext uri="{FF2B5EF4-FFF2-40B4-BE49-F238E27FC236}">
                <a16:creationId xmlns:a16="http://schemas.microsoft.com/office/drawing/2014/main" id="{FBF07FDC-FD3B-4EF0-B362-5DA25D9B214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39063" y="2936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Rectangle 2">
            <a:extLst>
              <a:ext uri="{FF2B5EF4-FFF2-40B4-BE49-F238E27FC236}">
                <a16:creationId xmlns:a16="http://schemas.microsoft.com/office/drawing/2014/main" id="{BC35978E-AB9D-47E7-A41F-49C268A75929}"/>
              </a:ext>
            </a:extLst>
          </p:cNvPr>
          <p:cNvSpPr>
            <a:spLocks noChangeArrowheads="1"/>
          </p:cNvSpPr>
          <p:nvPr/>
        </p:nvSpPr>
        <p:spPr bwMode="auto">
          <a:xfrm>
            <a:off x="9937750" y="363538"/>
            <a:ext cx="1978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r>
              <a:rPr lang="fr-FR" altLang="fr-FR" b="1" i="1">
                <a:solidFill>
                  <a:srgbClr val="008000"/>
                </a:solidFill>
              </a:rPr>
              <a:t>Famille Rosaceae</a:t>
            </a:r>
            <a:r>
              <a:rPr lang="fr-FR" altLang="fr-FR" b="1">
                <a:solidFill>
                  <a:srgbClr val="008000"/>
                </a:solidFill>
              </a:rPr>
              <a:t>)</a:t>
            </a:r>
            <a:endParaRPr lang="fr-FR" altLang="fr-FR"/>
          </a:p>
        </p:txBody>
      </p:sp>
      <p:pic>
        <p:nvPicPr>
          <p:cNvPr id="27668" name="Image 19">
            <a:extLst>
              <a:ext uri="{FF2B5EF4-FFF2-40B4-BE49-F238E27FC236}">
                <a16:creationId xmlns:a16="http://schemas.microsoft.com/office/drawing/2014/main" id="{8A1ECBA8-F0D2-428A-87E3-21934573A3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Image 21">
            <a:extLst>
              <a:ext uri="{FF2B5EF4-FFF2-40B4-BE49-F238E27FC236}">
                <a16:creationId xmlns:a16="http://schemas.microsoft.com/office/drawing/2014/main" id="{5B548D05-892A-4C7C-9DA1-133584AC7BF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oneTexte 7">
            <a:extLst>
              <a:ext uri="{FF2B5EF4-FFF2-40B4-BE49-F238E27FC236}">
                <a16:creationId xmlns:a16="http://schemas.microsoft.com/office/drawing/2014/main" id="{94C8FB6D-4328-4C0F-9D8B-1E024D0D37D0}"/>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0" y="-3175"/>
            <a:ext cx="563563" cy="334963"/>
          </a:xfrm>
        </p:spPr>
        <p:txBody>
          <a:bodyPr/>
          <a:lstStyle/>
          <a:p>
            <a:pPr>
              <a:defRPr/>
            </a:pPr>
            <a:fld id="{03EA1369-EF9F-4EBE-A8E0-9561A9818074}" type="slidenum">
              <a:rPr lang="fr-FR"/>
              <a:pPr>
                <a:defRPr/>
              </a:pPr>
              <a:t>26</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28677" name="ZoneTexte 10">
            <a:extLst>
              <a:ext uri="{FF2B5EF4-FFF2-40B4-BE49-F238E27FC236}">
                <a16:creationId xmlns:a16="http://schemas.microsoft.com/office/drawing/2014/main" id="{763A56CA-61B3-4E8C-A1D8-71DB57706744}"/>
              </a:ext>
            </a:extLst>
          </p:cNvPr>
          <p:cNvSpPr txBox="1">
            <a:spLocks noChangeArrowheads="1"/>
          </p:cNvSpPr>
          <p:nvPr/>
        </p:nvSpPr>
        <p:spPr bwMode="auto">
          <a:xfrm>
            <a:off x="139700" y="733425"/>
            <a:ext cx="1140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Aubépine ou noble épine, aubépine monogyne (épine blanche ?) (</a:t>
            </a:r>
            <a:r>
              <a:rPr lang="fr-FR" altLang="fr-FR" b="1" i="1" dirty="0">
                <a:solidFill>
                  <a:srgbClr val="008000"/>
                </a:solidFill>
              </a:rPr>
              <a:t>Crataegus </a:t>
            </a:r>
            <a:r>
              <a:rPr lang="fr-FR" altLang="fr-FR" b="1" i="1" dirty="0" err="1">
                <a:solidFill>
                  <a:srgbClr val="008000"/>
                </a:solidFill>
              </a:rPr>
              <a:t>monogyna</a:t>
            </a:r>
            <a:r>
              <a:rPr lang="fr-FR" altLang="fr-FR" b="1" dirty="0">
                <a:solidFill>
                  <a:srgbClr val="008000"/>
                </a:solidFill>
              </a:rPr>
              <a:t>) (</a:t>
            </a:r>
            <a:r>
              <a:rPr lang="fr-FR" altLang="fr-FR" b="1" i="1" dirty="0">
                <a:solidFill>
                  <a:srgbClr val="008000"/>
                </a:solidFill>
              </a:rPr>
              <a:t>Famille </a:t>
            </a:r>
            <a:r>
              <a:rPr lang="fr-FR" altLang="fr-FR" b="1" i="1" dirty="0" err="1">
                <a:solidFill>
                  <a:srgbClr val="008000"/>
                </a:solidFill>
              </a:rPr>
              <a:t>Rosaceae</a:t>
            </a:r>
            <a:r>
              <a:rPr lang="fr-FR" altLang="fr-FR" b="1" dirty="0">
                <a:solidFill>
                  <a:srgbClr val="008000"/>
                </a:solidFill>
              </a:rPr>
              <a:t>) </a:t>
            </a:r>
          </a:p>
        </p:txBody>
      </p:sp>
      <p:sp>
        <p:nvSpPr>
          <p:cNvPr id="28678" name="ZoneTexte 6">
            <a:extLst>
              <a:ext uri="{FF2B5EF4-FFF2-40B4-BE49-F238E27FC236}">
                <a16:creationId xmlns:a16="http://schemas.microsoft.com/office/drawing/2014/main" id="{9D84725E-791B-41D4-AD94-F07FD399EB45}"/>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28679" name="ZoneTexte 1">
            <a:extLst>
              <a:ext uri="{FF2B5EF4-FFF2-40B4-BE49-F238E27FC236}">
                <a16:creationId xmlns:a16="http://schemas.microsoft.com/office/drawing/2014/main" id="{3E763BCB-4342-4DF3-90C8-7146B9739C04}"/>
              </a:ext>
            </a:extLst>
          </p:cNvPr>
          <p:cNvSpPr txBox="1">
            <a:spLocks noChangeArrowheads="1"/>
          </p:cNvSpPr>
          <p:nvPr/>
        </p:nvSpPr>
        <p:spPr bwMode="auto">
          <a:xfrm>
            <a:off x="139700" y="1103313"/>
            <a:ext cx="118157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a:t>
            </a:r>
            <a:r>
              <a:rPr lang="fr-FR" altLang="fr-FR" dirty="0">
                <a:solidFill>
                  <a:srgbClr val="222222"/>
                </a:solidFill>
                <a:latin typeface="Arial" panose="020B0604020202020204" pitchFamily="34" charset="0"/>
                <a:cs typeface="Arial" panose="020B0604020202020204" pitchFamily="34" charset="0"/>
              </a:rPr>
              <a:t>est un arbrisseau </a:t>
            </a:r>
            <a:r>
              <a:rPr lang="fr-FR" altLang="fr-FR" dirty="0">
                <a:solidFill>
                  <a:srgbClr val="0B0080"/>
                </a:solidFill>
                <a:latin typeface="Arial" panose="020B0604020202020204" pitchFamily="34" charset="0"/>
                <a:cs typeface="Arial" panose="020B0604020202020204" pitchFamily="34" charset="0"/>
                <a:hlinkClick r:id="rId2" tooltip="Hermaphrodite"/>
              </a:rPr>
              <a:t>hermaphrodite</a:t>
            </a:r>
            <a:r>
              <a:rPr lang="fr-FR" altLang="fr-FR" dirty="0">
                <a:solidFill>
                  <a:srgbClr val="222222"/>
                </a:solidFill>
                <a:latin typeface="Arial" panose="020B0604020202020204" pitchFamily="34" charset="0"/>
                <a:cs typeface="Arial" panose="020B0604020202020204" pitchFamily="34" charset="0"/>
              </a:rPr>
              <a:t> pouvant mesurer de 4 à 10 m. Sa longévité peut atteindre 500 ans. </a:t>
            </a:r>
            <a:r>
              <a:rPr lang="fr-FR" altLang="fr-FR" dirty="0"/>
              <a:t>L'arbuste fleurit au printemps, il est pollinisé par les insectes. C'est une </a:t>
            </a:r>
            <a:r>
              <a:rPr lang="fr-FR" altLang="fr-FR" b="1" dirty="0">
                <a:hlinkClick r:id="rId3" tooltip="Espèce pionnière"/>
              </a:rPr>
              <a:t>espèce pionnière</a:t>
            </a:r>
            <a:r>
              <a:rPr lang="fr-FR" altLang="fr-FR" dirty="0"/>
              <a:t> dont les </a:t>
            </a:r>
            <a:r>
              <a:rPr lang="fr-FR" altLang="fr-FR" dirty="0">
                <a:hlinkClick r:id="rId4" tooltip="Drupe"/>
              </a:rPr>
              <a:t>drupes</a:t>
            </a:r>
            <a:r>
              <a:rPr lang="fr-FR" altLang="fr-FR" dirty="0"/>
              <a:t> rouges sont dispersées par les oiseaux. </a:t>
            </a:r>
            <a:r>
              <a:rPr lang="fr-FR" altLang="fr-FR" i="1" dirty="0"/>
              <a:t>L'espèce est sensible au </a:t>
            </a:r>
            <a:r>
              <a:rPr lang="fr-FR" altLang="fr-FR" i="1" dirty="0">
                <a:hlinkClick r:id="rId5" tooltip="Feu bactérien"/>
              </a:rPr>
              <a:t>feu bactérien</a:t>
            </a:r>
            <a:r>
              <a:rPr lang="fr-FR" altLang="fr-FR" dirty="0"/>
              <a:t>. Feuilles : </a:t>
            </a:r>
            <a:r>
              <a:rPr lang="fr-FR" altLang="fr-FR" dirty="0">
                <a:hlinkClick r:id="rId6" tooltip="wikt:caduque"/>
              </a:rPr>
              <a:t>caduques</a:t>
            </a:r>
            <a:r>
              <a:rPr lang="fr-FR" altLang="fr-FR" dirty="0"/>
              <a:t> alternes, simples, nettement et profondément lobées et possédant de grandes </a:t>
            </a:r>
            <a:r>
              <a:rPr lang="fr-FR" altLang="fr-FR" dirty="0">
                <a:hlinkClick r:id="rId7" tooltip="Stipule"/>
              </a:rPr>
              <a:t>stipules</a:t>
            </a:r>
            <a:r>
              <a:rPr lang="fr-FR" altLang="fr-FR" dirty="0"/>
              <a:t> dentées. Fleur : blanche ou rose, très odorante, en bouquets, à un seul </a:t>
            </a:r>
            <a:r>
              <a:rPr lang="fr-FR" altLang="fr-FR" dirty="0">
                <a:hlinkClick r:id="rId8" tooltip="Style (botanique)"/>
              </a:rPr>
              <a:t>style</a:t>
            </a:r>
            <a:r>
              <a:rPr lang="fr-FR" altLang="fr-FR" dirty="0"/>
              <a:t>. Fruit : rouge, ovoïde, à un seul noyau. C'est une espèce </a:t>
            </a:r>
            <a:r>
              <a:rPr lang="fr-FR" altLang="fr-FR" dirty="0">
                <a:hlinkClick r:id="rId9" tooltip="wikt:héliophile"/>
              </a:rPr>
              <a:t>héliophile</a:t>
            </a:r>
            <a:r>
              <a:rPr lang="fr-FR" altLang="fr-FR" dirty="0"/>
              <a:t> ou de demi-ombre croissant sur des sols assez sec à frais, dont le pH est basique, neutre ou acide. Utilisée comme plante ornementale (nombreux </a:t>
            </a:r>
            <a:r>
              <a:rPr lang="fr-FR" altLang="fr-FR" dirty="0">
                <a:hlinkClick r:id="rId10" tooltip="Cultivar"/>
              </a:rPr>
              <a:t>cultivars</a:t>
            </a:r>
            <a:r>
              <a:rPr lang="fr-FR" altLang="fr-FR" dirty="0"/>
              <a:t>), et pour la constitution de haies vive.</a:t>
            </a:r>
          </a:p>
          <a:p>
            <a:pPr eaLnBrk="1" hangingPunct="1"/>
            <a:r>
              <a:rPr lang="fr-FR" altLang="fr-FR" sz="1200" dirty="0"/>
              <a:t>USDA zone 4 à 9. Sources : a) </a:t>
            </a:r>
            <a:r>
              <a:rPr lang="fr-FR" altLang="fr-FR" sz="1200" dirty="0">
                <a:hlinkClick r:id="rId11"/>
              </a:rPr>
              <a:t>https://fr.wikipedia.org/wiki/Crataegus_monogyna</a:t>
            </a:r>
            <a:r>
              <a:rPr lang="fr-FR" altLang="fr-FR" sz="1200" dirty="0"/>
              <a:t>, b) </a:t>
            </a:r>
            <a:r>
              <a:rPr lang="fr-FR" altLang="fr-FR" sz="1200" dirty="0">
                <a:hlinkClick r:id="rId12"/>
              </a:rPr>
              <a:t>http://nature.jardin.free.fr/arbuste/nmauric_Crataegus_monogyna.html</a:t>
            </a:r>
            <a:r>
              <a:rPr lang="fr-FR" altLang="fr-FR" sz="1200" dirty="0"/>
              <a:t> </a:t>
            </a:r>
          </a:p>
        </p:txBody>
      </p:sp>
      <p:pic>
        <p:nvPicPr>
          <p:cNvPr id="28680" name="Image 4">
            <a:extLst>
              <a:ext uri="{FF2B5EF4-FFF2-40B4-BE49-F238E27FC236}">
                <a16:creationId xmlns:a16="http://schemas.microsoft.com/office/drawing/2014/main" id="{6E091BF5-0CEC-4CFF-8C10-21D19F898A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700" y="4073525"/>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Image 12">
            <a:extLst>
              <a:ext uri="{FF2B5EF4-FFF2-40B4-BE49-F238E27FC236}">
                <a16:creationId xmlns:a16="http://schemas.microsoft.com/office/drawing/2014/main" id="{64CF1B0C-3646-4661-8224-BD17E7D979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15213" y="3033713"/>
            <a:ext cx="183832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Image 19">
            <a:extLst>
              <a:ext uri="{FF2B5EF4-FFF2-40B4-BE49-F238E27FC236}">
                <a16:creationId xmlns:a16="http://schemas.microsoft.com/office/drawing/2014/main" id="{4E62DDCC-D915-4569-9A1B-4CA03D2EA2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73963" y="47752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Image 21">
            <a:extLst>
              <a:ext uri="{FF2B5EF4-FFF2-40B4-BE49-F238E27FC236}">
                <a16:creationId xmlns:a16="http://schemas.microsoft.com/office/drawing/2014/main" id="{75799284-E4CE-4FCB-BF72-5ECC1DE610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76788" y="4784725"/>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Image 23">
            <a:extLst>
              <a:ext uri="{FF2B5EF4-FFF2-40B4-BE49-F238E27FC236}">
                <a16:creationId xmlns:a16="http://schemas.microsoft.com/office/drawing/2014/main" id="{F61FB6D0-C8BD-47D5-B084-BE3E4201F4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78038" y="47974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Image 25">
            <a:extLst>
              <a:ext uri="{FF2B5EF4-FFF2-40B4-BE49-F238E27FC236}">
                <a16:creationId xmlns:a16="http://schemas.microsoft.com/office/drawing/2014/main" id="{1951982D-D592-4F7A-9AD0-6E798EE2ADD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83825" y="4054475"/>
            <a:ext cx="18383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Image 27">
            <a:extLst>
              <a:ext uri="{FF2B5EF4-FFF2-40B4-BE49-F238E27FC236}">
                <a16:creationId xmlns:a16="http://schemas.microsoft.com/office/drawing/2014/main" id="{68F5A792-09D4-4FE7-9077-D5E3CA29EEF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47888" y="3073400"/>
            <a:ext cx="12509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Rectangle 28">
            <a:extLst>
              <a:ext uri="{FF2B5EF4-FFF2-40B4-BE49-F238E27FC236}">
                <a16:creationId xmlns:a16="http://schemas.microsoft.com/office/drawing/2014/main" id="{E4772EC8-E2A3-4128-ADE6-D1E3CFCA69D9}"/>
              </a:ext>
            </a:extLst>
          </p:cNvPr>
          <p:cNvSpPr>
            <a:spLocks noChangeArrowheads="1"/>
          </p:cNvSpPr>
          <p:nvPr/>
        </p:nvSpPr>
        <p:spPr bwMode="auto">
          <a:xfrm>
            <a:off x="192088" y="6505575"/>
            <a:ext cx="250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dirty="0">
                <a:solidFill>
                  <a:srgbClr val="008000"/>
                </a:solidFill>
              </a:rPr>
              <a:t>Crataegus </a:t>
            </a:r>
            <a:r>
              <a:rPr lang="fr-FR" altLang="fr-FR" sz="1200" i="1" dirty="0" err="1">
                <a:solidFill>
                  <a:srgbClr val="008000"/>
                </a:solidFill>
              </a:rPr>
              <a:t>monogyna</a:t>
            </a:r>
            <a:r>
              <a:rPr lang="fr-FR" altLang="fr-FR" sz="1200" i="1" dirty="0">
                <a:solidFill>
                  <a:srgbClr val="008000"/>
                </a:solidFill>
              </a:rPr>
              <a:t> 'Crimson Cloud'</a:t>
            </a:r>
          </a:p>
        </p:txBody>
      </p:sp>
      <p:pic>
        <p:nvPicPr>
          <p:cNvPr id="28688" name="Image 15">
            <a:extLst>
              <a:ext uri="{FF2B5EF4-FFF2-40B4-BE49-F238E27FC236}">
                <a16:creationId xmlns:a16="http://schemas.microsoft.com/office/drawing/2014/main" id="{3CC71E2B-FF4E-4602-B6BA-2D6E72D40D2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Image 16">
            <a:extLst>
              <a:ext uri="{FF2B5EF4-FFF2-40B4-BE49-F238E27FC236}">
                <a16:creationId xmlns:a16="http://schemas.microsoft.com/office/drawing/2014/main" id="{B68289CD-442E-4107-908D-03268170C23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Image 17">
            <a:extLst>
              <a:ext uri="{FF2B5EF4-FFF2-40B4-BE49-F238E27FC236}">
                <a16:creationId xmlns:a16="http://schemas.microsoft.com/office/drawing/2014/main" id="{4FC70101-985A-4EA3-BC27-2CB519C863C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oneTexte 3">
            <a:extLst>
              <a:ext uri="{FF2B5EF4-FFF2-40B4-BE49-F238E27FC236}">
                <a16:creationId xmlns:a16="http://schemas.microsoft.com/office/drawing/2014/main" id="{A9619944-E962-47A9-984D-CB2AD20B7DBA}"/>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A71EB5AE-3F48-4F2B-B43C-EDE0AC52242B}"/>
              </a:ext>
            </a:extLst>
          </p:cNvPr>
          <p:cNvSpPr>
            <a:spLocks noGrp="1"/>
          </p:cNvSpPr>
          <p:nvPr>
            <p:ph type="sldNum" sz="quarter" idx="12"/>
          </p:nvPr>
        </p:nvSpPr>
        <p:spPr>
          <a:xfrm>
            <a:off x="11391900" y="214313"/>
            <a:ext cx="563563" cy="334962"/>
          </a:xfrm>
        </p:spPr>
        <p:txBody>
          <a:bodyPr/>
          <a:lstStyle/>
          <a:p>
            <a:pPr>
              <a:defRPr/>
            </a:pPr>
            <a:fld id="{0B67B666-2939-4289-8A94-4F2964EF80D8}" type="slidenum">
              <a:rPr lang="fr-FR"/>
              <a:pPr>
                <a:defRPr/>
              </a:pPr>
              <a:t>27</a:t>
            </a:fld>
            <a:endParaRPr lang="fr-FR"/>
          </a:p>
        </p:txBody>
      </p:sp>
      <p:sp>
        <p:nvSpPr>
          <p:cNvPr id="6" name="Espace réservé du pied de page 1">
            <a:extLst>
              <a:ext uri="{FF2B5EF4-FFF2-40B4-BE49-F238E27FC236}">
                <a16:creationId xmlns:a16="http://schemas.microsoft.com/office/drawing/2014/main" id="{862999C5-DAE3-434A-8159-231636E40F22}"/>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29701" name="ZoneTexte 6">
            <a:extLst>
              <a:ext uri="{FF2B5EF4-FFF2-40B4-BE49-F238E27FC236}">
                <a16:creationId xmlns:a16="http://schemas.microsoft.com/office/drawing/2014/main" id="{15A25240-FB23-4362-B696-B005BBBE557D}"/>
              </a:ext>
            </a:extLst>
          </p:cNvPr>
          <p:cNvSpPr txBox="1">
            <a:spLocks noChangeArrowheads="1"/>
          </p:cNvSpPr>
          <p:nvPr/>
        </p:nvSpPr>
        <p:spPr bwMode="auto">
          <a:xfrm>
            <a:off x="139700" y="733425"/>
            <a:ext cx="1177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Rosier des Chiens</a:t>
            </a:r>
            <a:r>
              <a:rPr lang="fr-FR" altLang="fr-FR" dirty="0">
                <a:solidFill>
                  <a:srgbClr val="008000"/>
                </a:solidFill>
              </a:rPr>
              <a:t>, </a:t>
            </a:r>
            <a:r>
              <a:rPr lang="fr-FR" altLang="fr-FR" b="1" dirty="0">
                <a:solidFill>
                  <a:srgbClr val="008000"/>
                </a:solidFill>
              </a:rPr>
              <a:t>Rosier des haies</a:t>
            </a:r>
            <a:r>
              <a:rPr lang="fr-FR" altLang="fr-FR" dirty="0">
                <a:solidFill>
                  <a:srgbClr val="008000"/>
                </a:solidFill>
              </a:rPr>
              <a:t> ou </a:t>
            </a:r>
            <a:r>
              <a:rPr lang="fr-FR" altLang="fr-FR" b="1" dirty="0">
                <a:solidFill>
                  <a:srgbClr val="008000"/>
                </a:solidFill>
              </a:rPr>
              <a:t>Églantier</a:t>
            </a:r>
            <a:r>
              <a:rPr lang="fr-FR" altLang="fr-FR" dirty="0">
                <a:solidFill>
                  <a:srgbClr val="008000"/>
                </a:solidFill>
              </a:rPr>
              <a:t>, </a:t>
            </a:r>
            <a:r>
              <a:rPr lang="fr-FR" altLang="fr-FR" b="1" dirty="0">
                <a:solidFill>
                  <a:srgbClr val="008000"/>
                </a:solidFill>
              </a:rPr>
              <a:t>Églantier des chiens, rosier sauvage (</a:t>
            </a:r>
            <a:r>
              <a:rPr lang="fr-FR" altLang="fr-FR" b="1" i="1" dirty="0">
                <a:solidFill>
                  <a:srgbClr val="008000"/>
                </a:solidFill>
              </a:rPr>
              <a:t>Rosa </a:t>
            </a:r>
            <a:r>
              <a:rPr lang="fr-FR" altLang="fr-FR" b="1" i="1" dirty="0" err="1">
                <a:solidFill>
                  <a:srgbClr val="008000"/>
                </a:solidFill>
              </a:rPr>
              <a:t>Canina</a:t>
            </a:r>
            <a:r>
              <a:rPr lang="fr-FR" altLang="fr-FR" b="1" dirty="0">
                <a:solidFill>
                  <a:srgbClr val="008000"/>
                </a:solidFill>
              </a:rPr>
              <a:t>) (</a:t>
            </a:r>
            <a:r>
              <a:rPr lang="fr-FR" altLang="fr-FR" b="1" i="1" dirty="0">
                <a:solidFill>
                  <a:srgbClr val="008000"/>
                </a:solidFill>
              </a:rPr>
              <a:t>Famille </a:t>
            </a:r>
            <a:r>
              <a:rPr lang="fr-FR" altLang="fr-FR" b="1" i="1" dirty="0" err="1">
                <a:solidFill>
                  <a:srgbClr val="008000"/>
                </a:solidFill>
              </a:rPr>
              <a:t>Rosaceae</a:t>
            </a:r>
            <a:r>
              <a:rPr lang="fr-FR" altLang="fr-FR" b="1" dirty="0">
                <a:solidFill>
                  <a:srgbClr val="008000"/>
                </a:solidFill>
              </a:rPr>
              <a:t>)</a:t>
            </a:r>
            <a:endParaRPr lang="fr-FR" altLang="fr-FR" dirty="0"/>
          </a:p>
        </p:txBody>
      </p:sp>
      <p:sp>
        <p:nvSpPr>
          <p:cNvPr id="29702" name="ZoneTexte 7">
            <a:extLst>
              <a:ext uri="{FF2B5EF4-FFF2-40B4-BE49-F238E27FC236}">
                <a16:creationId xmlns:a16="http://schemas.microsoft.com/office/drawing/2014/main" id="{A05CC060-AFD4-4367-B0AD-583D70643928}"/>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29703" name="Rectangle 9">
            <a:extLst>
              <a:ext uri="{FF2B5EF4-FFF2-40B4-BE49-F238E27FC236}">
                <a16:creationId xmlns:a16="http://schemas.microsoft.com/office/drawing/2014/main" id="{A5121B0B-D07E-4B7B-B816-DF36740822B4}"/>
              </a:ext>
            </a:extLst>
          </p:cNvPr>
          <p:cNvSpPr>
            <a:spLocks noChangeArrowheads="1"/>
          </p:cNvSpPr>
          <p:nvPr/>
        </p:nvSpPr>
        <p:spPr bwMode="auto">
          <a:xfrm>
            <a:off x="176213" y="1096963"/>
            <a:ext cx="1177925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dirty="0">
                <a:ea typeface="Calibri" panose="020F0502020204030204" pitchFamily="34" charset="0"/>
                <a:cs typeface="Times New Roman" panose="02020603050405020304" pitchFamily="18" charset="0"/>
              </a:rPr>
              <a:t>C’est une espèce d'</a:t>
            </a:r>
            <a:r>
              <a:rPr lang="fr-FR" altLang="fr-FR" dirty="0">
                <a:ea typeface="Calibri" panose="020F0502020204030204" pitchFamily="34" charset="0"/>
                <a:cs typeface="Times New Roman" panose="02020603050405020304" pitchFamily="18" charset="0"/>
                <a:hlinkClick r:id="rId2" tooltip="Arbrisseau"/>
              </a:rPr>
              <a:t>arbrisseaux</a:t>
            </a:r>
            <a:r>
              <a:rPr lang="fr-FR" altLang="fr-FR" dirty="0">
                <a:ea typeface="Calibri" panose="020F0502020204030204" pitchFamily="34" charset="0"/>
                <a:cs typeface="Times New Roman" panose="02020603050405020304" pitchFamily="18" charset="0"/>
              </a:rPr>
              <a:t> </a:t>
            </a:r>
            <a:r>
              <a:rPr lang="fr-FR" altLang="fr-FR" dirty="0">
                <a:ea typeface="Calibri" panose="020F0502020204030204" pitchFamily="34" charset="0"/>
                <a:cs typeface="Times New Roman" panose="02020603050405020304" pitchFamily="18" charset="0"/>
                <a:hlinkClick r:id="rId3" tooltip="Épine"/>
              </a:rPr>
              <a:t>épineux</a:t>
            </a:r>
            <a:r>
              <a:rPr lang="fr-FR" altLang="fr-FR" dirty="0">
                <a:ea typeface="Calibri" panose="020F0502020204030204" pitchFamily="34" charset="0"/>
                <a:cs typeface="Times New Roman" panose="02020603050405020304" pitchFamily="18" charset="0"/>
              </a:rPr>
              <a:t>, lâche et érigé, </a:t>
            </a:r>
            <a:r>
              <a:rPr lang="fr-FR" altLang="fr-FR" dirty="0"/>
              <a:t>pouvant atteindre trois mètres de haut, à </a:t>
            </a:r>
            <a:r>
              <a:rPr lang="fr-FR" altLang="fr-FR" dirty="0">
                <a:hlinkClick r:id="rId4" tooltip="Tige"/>
              </a:rPr>
              <a:t>tiges</a:t>
            </a:r>
            <a:r>
              <a:rPr lang="fr-FR" altLang="fr-FR" dirty="0"/>
              <a:t> (</a:t>
            </a:r>
            <a:r>
              <a:rPr lang="fr-FR" altLang="fr-FR" dirty="0">
                <a:ea typeface="Calibri" panose="020F0502020204030204" pitchFamily="34" charset="0"/>
                <a:cs typeface="Times New Roman" panose="02020603050405020304" pitchFamily="18" charset="0"/>
              </a:rPr>
              <a:t>rameaux) </a:t>
            </a:r>
            <a:r>
              <a:rPr lang="fr-FR" altLang="fr-FR" dirty="0"/>
              <a:t>dressées, </a:t>
            </a:r>
            <a:r>
              <a:rPr lang="fr-FR" altLang="fr-FR" dirty="0">
                <a:cs typeface="Calibri" panose="020F0502020204030204" pitchFamily="34" charset="0"/>
              </a:rPr>
              <a:t>largement étalés</a:t>
            </a:r>
            <a:r>
              <a:rPr lang="fr-FR" altLang="fr-FR" dirty="0"/>
              <a:t>, arquées (</a:t>
            </a:r>
            <a:r>
              <a:rPr lang="fr-FR" altLang="fr-FR" dirty="0">
                <a:cs typeface="Calibri" panose="020F0502020204030204" pitchFamily="34" charset="0"/>
              </a:rPr>
              <a:t>retombant en arceaux</a:t>
            </a:r>
            <a:r>
              <a:rPr lang="fr-FR" altLang="fr-FR" dirty="0"/>
              <a:t>), munies d'aiguillons recourbés, de la famille des </a:t>
            </a:r>
            <a:r>
              <a:rPr lang="fr-FR" altLang="fr-FR" dirty="0">
                <a:hlinkClick r:id="rId5" tooltip="Rosaceae"/>
              </a:rPr>
              <a:t>rosacées</a:t>
            </a:r>
            <a:r>
              <a:rPr lang="fr-FR" altLang="fr-FR" dirty="0"/>
              <a:t>, à fleurs simples, très commun dans les régions tempérées de l'</a:t>
            </a:r>
            <a:r>
              <a:rPr lang="fr-FR" altLang="fr-FR" dirty="0">
                <a:hlinkClick r:id="rId6" tooltip="Ancien Monde"/>
              </a:rPr>
              <a:t>Ancien Monde</a:t>
            </a:r>
            <a:r>
              <a:rPr lang="fr-FR" altLang="fr-FR" dirty="0"/>
              <a:t>. On le trouve dans les </a:t>
            </a:r>
            <a:r>
              <a:rPr lang="fr-FR" altLang="fr-FR" dirty="0">
                <a:hlinkClick r:id="rId7" tooltip="Haie"/>
              </a:rPr>
              <a:t>haies</a:t>
            </a:r>
            <a:r>
              <a:rPr lang="fr-FR" altLang="fr-FR" dirty="0"/>
              <a:t> et les bois surtout en </a:t>
            </a:r>
            <a:r>
              <a:rPr lang="fr-FR" altLang="fr-FR" dirty="0">
                <a:hlinkClick r:id="rId8" tooltip="Plaine"/>
              </a:rPr>
              <a:t>plaine</a:t>
            </a:r>
            <a:r>
              <a:rPr lang="fr-FR" altLang="fr-FR" dirty="0"/>
              <a:t>. Les </a:t>
            </a:r>
            <a:r>
              <a:rPr lang="fr-FR" altLang="fr-FR" dirty="0">
                <a:hlinkClick r:id="rId9" tooltip="Feuille"/>
              </a:rPr>
              <a:t>feuilles</a:t>
            </a:r>
            <a:r>
              <a:rPr lang="fr-FR" altLang="fr-FR" dirty="0"/>
              <a:t> alternes, composées, comprennent 5 à 7 folioles elliptiques dentées. </a:t>
            </a:r>
            <a:r>
              <a:rPr lang="fr-FR" altLang="fr-FR" dirty="0">
                <a:solidFill>
                  <a:srgbClr val="222222"/>
                </a:solidFill>
                <a:cs typeface="Arial" panose="020B0604020202020204" pitchFamily="34" charset="0"/>
              </a:rPr>
              <a:t>Les fleurs ou églantines, </a:t>
            </a:r>
            <a:r>
              <a:rPr lang="fr-FR" altLang="fr-FR" dirty="0">
                <a:cs typeface="Calibri" panose="020F0502020204030204" pitchFamily="34" charset="0"/>
              </a:rPr>
              <a:t>très mellifères</a:t>
            </a:r>
            <a:r>
              <a:rPr lang="fr-FR" altLang="fr-FR" dirty="0">
                <a:solidFill>
                  <a:srgbClr val="222222"/>
                </a:solidFill>
                <a:cs typeface="Arial" panose="020B0604020202020204" pitchFamily="34" charset="0"/>
              </a:rPr>
              <a:t>, de 4 à 5 cm de diamètre, </a:t>
            </a:r>
            <a:r>
              <a:rPr lang="fr-FR" altLang="fr-FR" dirty="0">
                <a:cs typeface="Calibri" panose="020F0502020204030204" pitchFamily="34" charset="0"/>
              </a:rPr>
              <a:t>apparaissant en juin,</a:t>
            </a:r>
            <a:r>
              <a:rPr lang="fr-FR" altLang="fr-FR" dirty="0">
                <a:solidFill>
                  <a:srgbClr val="222222"/>
                </a:solidFill>
                <a:cs typeface="Arial" panose="020B0604020202020204" pitchFamily="34" charset="0"/>
              </a:rPr>
              <a:t> ont une </a:t>
            </a:r>
            <a:r>
              <a:rPr lang="fr-FR" altLang="fr-FR" dirty="0">
                <a:solidFill>
                  <a:srgbClr val="0B0080"/>
                </a:solidFill>
                <a:cs typeface="Arial" panose="020B0604020202020204" pitchFamily="34" charset="0"/>
                <a:hlinkClick r:id="rId10" tooltip="Corolle"/>
              </a:rPr>
              <a:t>corolle</a:t>
            </a:r>
            <a:r>
              <a:rPr lang="fr-FR" altLang="fr-FR" dirty="0">
                <a:solidFill>
                  <a:srgbClr val="222222"/>
                </a:solidFill>
                <a:cs typeface="Arial" panose="020B0604020202020204" pitchFamily="34" charset="0"/>
              </a:rPr>
              <a:t> simple à cinq </a:t>
            </a:r>
            <a:r>
              <a:rPr lang="fr-FR" altLang="fr-FR" dirty="0">
                <a:solidFill>
                  <a:srgbClr val="0B0080"/>
                </a:solidFill>
                <a:cs typeface="Arial" panose="020B0604020202020204" pitchFamily="34" charset="0"/>
                <a:hlinkClick r:id="rId11" tooltip="Pétale"/>
              </a:rPr>
              <a:t>pétales</a:t>
            </a:r>
            <a:r>
              <a:rPr lang="fr-FR" altLang="fr-FR" dirty="0">
                <a:solidFill>
                  <a:srgbClr val="222222"/>
                </a:solidFill>
                <a:cs typeface="Arial" panose="020B0604020202020204" pitchFamily="34" charset="0"/>
              </a:rPr>
              <a:t> blanc rosé (ou roses), et de nombreuses </a:t>
            </a:r>
            <a:r>
              <a:rPr lang="fr-FR" altLang="fr-FR" dirty="0">
                <a:solidFill>
                  <a:srgbClr val="0B0080"/>
                </a:solidFill>
                <a:cs typeface="Arial" panose="020B0604020202020204" pitchFamily="34" charset="0"/>
                <a:hlinkClick r:id="rId12" tooltip="Étamine"/>
              </a:rPr>
              <a:t>étamines</a:t>
            </a:r>
            <a:r>
              <a:rPr lang="fr-FR" altLang="fr-FR" dirty="0">
                <a:solidFill>
                  <a:srgbClr val="0B0080"/>
                </a:solidFill>
                <a:cs typeface="Arial" panose="020B0604020202020204" pitchFamily="34" charset="0"/>
              </a:rPr>
              <a:t>. </a:t>
            </a:r>
            <a:r>
              <a:rPr lang="fr-FR" altLang="fr-FR" dirty="0">
                <a:solidFill>
                  <a:srgbClr val="222222"/>
                </a:solidFill>
                <a:cs typeface="Arial" panose="020B0604020202020204" pitchFamily="34" charset="0"/>
              </a:rPr>
              <a:t>Les </a:t>
            </a:r>
            <a:r>
              <a:rPr lang="fr-FR" altLang="fr-FR" dirty="0">
                <a:solidFill>
                  <a:srgbClr val="0B0080"/>
                </a:solidFill>
                <a:cs typeface="Arial" panose="020B0604020202020204" pitchFamily="34" charset="0"/>
                <a:hlinkClick r:id="rId13" tooltip="Fruit (botanique)"/>
              </a:rPr>
              <a:t>fruits</a:t>
            </a:r>
            <a:r>
              <a:rPr lang="fr-FR" altLang="fr-FR" dirty="0">
                <a:solidFill>
                  <a:srgbClr val="222222"/>
                </a:solidFill>
                <a:cs typeface="Arial" panose="020B0604020202020204" pitchFamily="34" charset="0"/>
              </a:rPr>
              <a:t> (</a:t>
            </a:r>
            <a:r>
              <a:rPr lang="fr-FR" altLang="fr-FR" dirty="0">
                <a:solidFill>
                  <a:srgbClr val="0B0080"/>
                </a:solidFill>
                <a:cs typeface="Arial" panose="020B0604020202020204" pitchFamily="34" charset="0"/>
                <a:hlinkClick r:id="rId14" tooltip="Cynorhodon"/>
              </a:rPr>
              <a:t>cynorhodons</a:t>
            </a:r>
            <a:r>
              <a:rPr lang="fr-FR" altLang="fr-FR" dirty="0">
                <a:solidFill>
                  <a:srgbClr val="222222"/>
                </a:solidFill>
                <a:cs typeface="Arial" panose="020B0604020202020204" pitchFamily="34" charset="0"/>
              </a:rPr>
              <a:t>, aussi appelés églantines ou familièrement gratte-culs), de forme ellipsoïde, sont rouges </a:t>
            </a:r>
            <a:r>
              <a:rPr lang="fr-FR" altLang="fr-FR" dirty="0">
                <a:cs typeface="Calibri" panose="020F0502020204030204" pitchFamily="34" charset="0"/>
              </a:rPr>
              <a:t>écarlate,</a:t>
            </a:r>
            <a:r>
              <a:rPr lang="fr-FR" altLang="fr-FR" dirty="0">
                <a:solidFill>
                  <a:srgbClr val="222222"/>
                </a:solidFill>
                <a:cs typeface="Arial" panose="020B0604020202020204" pitchFamily="34" charset="0"/>
              </a:rPr>
              <a:t> à maturité, </a:t>
            </a:r>
            <a:r>
              <a:rPr lang="fr-FR" altLang="fr-FR" dirty="0">
                <a:cs typeface="Calibri" panose="020F0502020204030204" pitchFamily="34" charset="0"/>
              </a:rPr>
              <a:t>apparaissant en septembre et persistant jusqu'en décembre</a:t>
            </a:r>
            <a:r>
              <a:rPr lang="fr-FR" altLang="fr-FR" dirty="0">
                <a:solidFill>
                  <a:srgbClr val="222222"/>
                </a:solidFill>
                <a:cs typeface="Arial" panose="020B0604020202020204" pitchFamily="34" charset="0"/>
              </a:rPr>
              <a:t>. Ils ont de 1,5 à 2 cm de long.</a:t>
            </a:r>
            <a:r>
              <a:rPr lang="fr-FR" altLang="fr-FR" dirty="0"/>
              <a:t> </a:t>
            </a:r>
            <a:r>
              <a:rPr lang="fr-FR" altLang="fr-FR" dirty="0">
                <a:cs typeface="Calibri" panose="020F0502020204030204" pitchFamily="34" charset="0"/>
              </a:rPr>
              <a:t>Croissance rapide. </a:t>
            </a:r>
            <a:r>
              <a:rPr lang="fr-FR" altLang="fr-FR" b="1" dirty="0">
                <a:cs typeface="Times New Roman" panose="02020603050405020304" pitchFamily="18" charset="0"/>
              </a:rPr>
              <a:t>U</a:t>
            </a:r>
            <a:r>
              <a:rPr lang="en-US" altLang="fr-FR" b="1" dirty="0"/>
              <a:t>SDA zone</a:t>
            </a:r>
            <a:r>
              <a:rPr lang="en-US" altLang="fr-FR" dirty="0"/>
              <a:t> 3(3b) à (9b)10</a:t>
            </a:r>
            <a:r>
              <a:rPr lang="fr-FR" altLang="fr-FR" dirty="0">
                <a:cs typeface="Calibri" panose="020F0502020204030204" pitchFamily="34" charset="0"/>
              </a:rPr>
              <a:t>. </a:t>
            </a:r>
            <a:r>
              <a:rPr lang="fr-FR" altLang="fr-FR" sz="1200" dirty="0"/>
              <a:t>Les épines sont très agressives. Le cynorrhodon est très riche en sucres et en vitamine C. On en fait des </a:t>
            </a:r>
            <a:r>
              <a:rPr lang="fr-FR" altLang="fr-FR" sz="1200" dirty="0">
                <a:hlinkClick r:id="rId15" tooltip="Confitures"/>
              </a:rPr>
              <a:t>confitures</a:t>
            </a:r>
            <a:r>
              <a:rPr lang="fr-FR" altLang="fr-FR" sz="1200" dirty="0"/>
              <a:t>. Les fruits (akènes) et les poils contenus à l’intérieur du cynorrhodon ont un effet très irritant au niveau de la peau et de la </a:t>
            </a:r>
            <a:r>
              <a:rPr lang="fr-FR" altLang="fr-FR" sz="1200" dirty="0">
                <a:hlinkClick r:id="rId16" tooltip="Muqueuses"/>
              </a:rPr>
              <a:t>muqueuses</a:t>
            </a:r>
            <a:r>
              <a:rPr lang="fr-FR" altLang="fr-FR" sz="1200" dirty="0"/>
              <a:t>.</a:t>
            </a:r>
            <a:r>
              <a:rPr lang="fr-FR" altLang="fr-FR" sz="1200" dirty="0">
                <a:cs typeface="Calibri" panose="020F0502020204030204" pitchFamily="34" charset="0"/>
              </a:rPr>
              <a:t> Sources : a) </a:t>
            </a:r>
            <a:r>
              <a:rPr lang="fr-FR" altLang="fr-FR" sz="1200" dirty="0">
                <a:cs typeface="Calibri" panose="020F0502020204030204" pitchFamily="34" charset="0"/>
                <a:hlinkClick r:id="rId17"/>
              </a:rPr>
              <a:t>https://fr.wikipedia.org/wiki/Rosa_canina</a:t>
            </a:r>
            <a:r>
              <a:rPr lang="fr-FR" altLang="fr-FR" sz="1200" dirty="0">
                <a:cs typeface="Calibri" panose="020F0502020204030204" pitchFamily="34" charset="0"/>
              </a:rPr>
              <a:t>, </a:t>
            </a:r>
          </a:p>
          <a:p>
            <a:pPr eaLnBrk="1" hangingPunct="1">
              <a:lnSpc>
                <a:spcPct val="107000"/>
              </a:lnSpc>
            </a:pPr>
            <a:r>
              <a:rPr lang="fr-FR" altLang="fr-FR" sz="1200" dirty="0">
                <a:cs typeface="Calibri" panose="020F0502020204030204" pitchFamily="34" charset="0"/>
              </a:rPr>
              <a:t>b) </a:t>
            </a:r>
            <a:r>
              <a:rPr lang="fr-FR" altLang="fr-FR" sz="1200" dirty="0">
                <a:cs typeface="Calibri" panose="020F0502020204030204" pitchFamily="34" charset="0"/>
                <a:hlinkClick r:id="rId18"/>
              </a:rPr>
              <a:t>http://jardinage.lemonde.fr/dossier-1137-bienfaits-atouts-sante-eglantier.html</a:t>
            </a:r>
            <a:r>
              <a:rPr lang="fr-FR" altLang="fr-FR" sz="1200" dirty="0">
                <a:cs typeface="Calibri" panose="020F0502020204030204" pitchFamily="34" charset="0"/>
              </a:rPr>
              <a:t> , c) </a:t>
            </a:r>
            <a:r>
              <a:rPr lang="fr-FR" altLang="fr-FR" sz="1200" dirty="0">
                <a:cs typeface="Calibri" panose="020F0502020204030204" pitchFamily="34" charset="0"/>
                <a:hlinkClick r:id="rId19"/>
              </a:rPr>
              <a:t>http://nature.jardin.free.fr/arbuste/mc_rosa_canina.htm</a:t>
            </a:r>
            <a:r>
              <a:rPr lang="fr-FR" altLang="fr-FR" sz="1200" dirty="0">
                <a:cs typeface="Calibri" panose="020F0502020204030204" pitchFamily="34" charset="0"/>
              </a:rPr>
              <a:t> </a:t>
            </a:r>
            <a:endParaRPr lang="fr-FR" altLang="fr-FR" dirty="0">
              <a:cs typeface="Calibri" panose="020F0502020204030204" pitchFamily="34" charset="0"/>
            </a:endParaRPr>
          </a:p>
        </p:txBody>
      </p:sp>
      <p:pic>
        <p:nvPicPr>
          <p:cNvPr id="29704" name="Image 11">
            <a:extLst>
              <a:ext uri="{FF2B5EF4-FFF2-40B4-BE49-F238E27FC236}">
                <a16:creationId xmlns:a16="http://schemas.microsoft.com/office/drawing/2014/main" id="{7314DBC0-B284-49D5-A0B4-A1C9A1C83B7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78450" y="4362450"/>
            <a:ext cx="1219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Image 13">
            <a:extLst>
              <a:ext uri="{FF2B5EF4-FFF2-40B4-BE49-F238E27FC236}">
                <a16:creationId xmlns:a16="http://schemas.microsoft.com/office/drawing/2014/main" id="{4FCBE2AA-F36D-497D-A2CE-2A582403D41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7013" y="42449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Image 15">
            <a:extLst>
              <a:ext uri="{FF2B5EF4-FFF2-40B4-BE49-F238E27FC236}">
                <a16:creationId xmlns:a16="http://schemas.microsoft.com/office/drawing/2014/main" id="{EB06D7C5-D691-4FC0-BCD3-B4865F6BC01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538" y="42449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Image 17">
            <a:extLst>
              <a:ext uri="{FF2B5EF4-FFF2-40B4-BE49-F238E27FC236}">
                <a16:creationId xmlns:a16="http://schemas.microsoft.com/office/drawing/2014/main" id="{3D145755-3595-4547-8EF8-849F3BFC766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50313" y="42545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Image 19">
            <a:extLst>
              <a:ext uri="{FF2B5EF4-FFF2-40B4-BE49-F238E27FC236}">
                <a16:creationId xmlns:a16="http://schemas.microsoft.com/office/drawing/2014/main" id="{26406E77-61DF-4ABF-9002-69EF6A203BA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29413" y="4594225"/>
            <a:ext cx="205422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Image 12">
            <a:extLst>
              <a:ext uri="{FF2B5EF4-FFF2-40B4-BE49-F238E27FC236}">
                <a16:creationId xmlns:a16="http://schemas.microsoft.com/office/drawing/2014/main" id="{32F7D640-252C-4254-B569-55C8973B79F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Image 14">
            <a:extLst>
              <a:ext uri="{FF2B5EF4-FFF2-40B4-BE49-F238E27FC236}">
                <a16:creationId xmlns:a16="http://schemas.microsoft.com/office/drawing/2014/main" id="{7F957870-89D4-4FE1-AD6A-995907DF7BF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Image 16">
            <a:extLst>
              <a:ext uri="{FF2B5EF4-FFF2-40B4-BE49-F238E27FC236}">
                <a16:creationId xmlns:a16="http://schemas.microsoft.com/office/drawing/2014/main" id="{06CB7388-44D4-43D7-BBCE-FAABCCC4625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3BAE55-FD30-4E50-A3B7-E733F219CDD5}"/>
              </a:ext>
            </a:extLst>
          </p:cNvPr>
          <p:cNvSpPr>
            <a:spLocks noGrp="1"/>
          </p:cNvSpPr>
          <p:nvPr>
            <p:ph type="ftr" sz="quarter" idx="11"/>
          </p:nvPr>
        </p:nvSpPr>
        <p:spPr>
          <a:xfrm>
            <a:off x="3970338" y="6492875"/>
            <a:ext cx="4114800" cy="365125"/>
          </a:xfrm>
        </p:spPr>
        <p:txBody>
          <a:bodyPr/>
          <a:lstStyle/>
          <a:p>
            <a:pPr>
              <a:defRPr/>
            </a:pPr>
            <a:r>
              <a:rPr lang="fr-FR"/>
              <a:t>Haies défensives de climat tempéré et tropical - B. Lisan</a:t>
            </a:r>
          </a:p>
        </p:txBody>
      </p:sp>
      <p:sp>
        <p:nvSpPr>
          <p:cNvPr id="30723" name="ZoneTexte 3">
            <a:extLst>
              <a:ext uri="{FF2B5EF4-FFF2-40B4-BE49-F238E27FC236}">
                <a16:creationId xmlns:a16="http://schemas.microsoft.com/office/drawing/2014/main" id="{90B06FA2-12BA-4201-B894-5FF26F275D3D}"/>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30724" name="Espace réservé du numéro de diapositive 2">
            <a:extLst>
              <a:ext uri="{FF2B5EF4-FFF2-40B4-BE49-F238E27FC236}">
                <a16:creationId xmlns:a16="http://schemas.microsoft.com/office/drawing/2014/main" id="{04758900-1AF6-428B-B32A-9E08AED35FD4}"/>
              </a:ext>
            </a:extLst>
          </p:cNvPr>
          <p:cNvSpPr txBox="1">
            <a:spLocks noChangeArrowheads="1"/>
          </p:cNvSpPr>
          <p:nvPr/>
        </p:nvSpPr>
        <p:spPr bwMode="auto">
          <a:xfrm>
            <a:off x="11391900" y="214313"/>
            <a:ext cx="5635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6738077E-EDEC-40E8-92EF-98B6A1B17D53}" type="slidenum">
              <a:rPr lang="fr-FR" altLang="fr-FR" sz="1200">
                <a:solidFill>
                  <a:srgbClr val="898989"/>
                </a:solidFill>
              </a:rPr>
              <a:pPr algn="r" eaLnBrk="1" hangingPunct="1">
                <a:lnSpc>
                  <a:spcPct val="100000"/>
                </a:lnSpc>
                <a:spcBef>
                  <a:spcPct val="0"/>
                </a:spcBef>
                <a:buFontTx/>
                <a:buNone/>
              </a:pPr>
              <a:t>28</a:t>
            </a:fld>
            <a:endParaRPr lang="fr-FR" altLang="fr-FR" sz="1200">
              <a:solidFill>
                <a:srgbClr val="898989"/>
              </a:solidFill>
            </a:endParaRPr>
          </a:p>
        </p:txBody>
      </p:sp>
      <p:sp>
        <p:nvSpPr>
          <p:cNvPr id="30725" name="ZoneTexte 5">
            <a:extLst>
              <a:ext uri="{FF2B5EF4-FFF2-40B4-BE49-F238E27FC236}">
                <a16:creationId xmlns:a16="http://schemas.microsoft.com/office/drawing/2014/main" id="{7013C639-2407-47D7-A8A4-A95352C7E02A}"/>
              </a:ext>
            </a:extLst>
          </p:cNvPr>
          <p:cNvSpPr txBox="1">
            <a:spLocks noChangeArrowheads="1"/>
          </p:cNvSpPr>
          <p:nvPr/>
        </p:nvSpPr>
        <p:spPr bwMode="auto">
          <a:xfrm>
            <a:off x="139700" y="733425"/>
            <a:ext cx="1177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Églantier couleur de rouille, Rosier à odeur de pomme</a:t>
            </a:r>
            <a:r>
              <a:rPr lang="fr-FR" altLang="fr-FR" dirty="0">
                <a:solidFill>
                  <a:srgbClr val="008000"/>
                </a:solidFill>
              </a:rPr>
              <a:t> ou </a:t>
            </a:r>
            <a:r>
              <a:rPr lang="fr-FR" altLang="fr-FR" b="1" dirty="0">
                <a:solidFill>
                  <a:srgbClr val="008000"/>
                </a:solidFill>
              </a:rPr>
              <a:t>Rosier rouillé (</a:t>
            </a:r>
            <a:r>
              <a:rPr lang="fr-FR" altLang="fr-FR" b="1" i="1" dirty="0">
                <a:solidFill>
                  <a:srgbClr val="008000"/>
                </a:solidFill>
              </a:rPr>
              <a:t>Rosa </a:t>
            </a:r>
            <a:r>
              <a:rPr lang="fr-FR" altLang="fr-FR" b="1" i="1" dirty="0" err="1">
                <a:solidFill>
                  <a:srgbClr val="008000"/>
                </a:solidFill>
              </a:rPr>
              <a:t>rubiginosa</a:t>
            </a:r>
            <a:r>
              <a:rPr lang="fr-FR" altLang="fr-FR" b="1" dirty="0">
                <a:solidFill>
                  <a:srgbClr val="008000"/>
                </a:solidFill>
              </a:rPr>
              <a:t>) (</a:t>
            </a:r>
            <a:r>
              <a:rPr lang="fr-FR" altLang="fr-FR" b="1" i="1" dirty="0">
                <a:solidFill>
                  <a:srgbClr val="008000"/>
                </a:solidFill>
              </a:rPr>
              <a:t>Famille des </a:t>
            </a:r>
            <a:r>
              <a:rPr lang="fr-FR" altLang="fr-FR" b="1" i="1" dirty="0" err="1">
                <a:solidFill>
                  <a:srgbClr val="008000"/>
                </a:solidFill>
              </a:rPr>
              <a:t>Rosaceae</a:t>
            </a:r>
            <a:r>
              <a:rPr lang="fr-FR" altLang="fr-FR" b="1" dirty="0">
                <a:solidFill>
                  <a:srgbClr val="008000"/>
                </a:solidFill>
              </a:rPr>
              <a:t>)</a:t>
            </a:r>
          </a:p>
        </p:txBody>
      </p:sp>
      <p:sp>
        <p:nvSpPr>
          <p:cNvPr id="30726" name="ZoneTexte 6">
            <a:extLst>
              <a:ext uri="{FF2B5EF4-FFF2-40B4-BE49-F238E27FC236}">
                <a16:creationId xmlns:a16="http://schemas.microsoft.com/office/drawing/2014/main" id="{69259F7C-E236-4AD7-96F5-6BB3E3373C36}"/>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pic>
        <p:nvPicPr>
          <p:cNvPr id="30727" name="Image 7">
            <a:extLst>
              <a:ext uri="{FF2B5EF4-FFF2-40B4-BE49-F238E27FC236}">
                <a16:creationId xmlns:a16="http://schemas.microsoft.com/office/drawing/2014/main" id="{2FA267D5-4376-4F1A-8894-A14B7E5B7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Image 8">
            <a:extLst>
              <a:ext uri="{FF2B5EF4-FFF2-40B4-BE49-F238E27FC236}">
                <a16:creationId xmlns:a16="http://schemas.microsoft.com/office/drawing/2014/main" id="{8BFF4C18-9E87-4E93-B2EC-DF816F595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Image 9">
            <a:extLst>
              <a:ext uri="{FF2B5EF4-FFF2-40B4-BE49-F238E27FC236}">
                <a16:creationId xmlns:a16="http://schemas.microsoft.com/office/drawing/2014/main" id="{78FC2C7E-BBC3-49EC-A816-939220978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ZoneTexte 10">
            <a:extLst>
              <a:ext uri="{FF2B5EF4-FFF2-40B4-BE49-F238E27FC236}">
                <a16:creationId xmlns:a16="http://schemas.microsoft.com/office/drawing/2014/main" id="{F14C8354-E785-4D9C-A953-359A7CD492D6}"/>
              </a:ext>
            </a:extLst>
          </p:cNvPr>
          <p:cNvSpPr txBox="1">
            <a:spLocks noChangeArrowheads="1"/>
          </p:cNvSpPr>
          <p:nvPr/>
        </p:nvSpPr>
        <p:spPr bwMode="auto">
          <a:xfrm>
            <a:off x="139700" y="1103313"/>
            <a:ext cx="119094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cs typeface="Arial" panose="020B0604020202020204" pitchFamily="34" charset="0"/>
              </a:rPr>
              <a:t>Rosier originaire d'</a:t>
            </a:r>
            <a:r>
              <a:rPr lang="fr-FR" altLang="fr-FR" dirty="0">
                <a:cs typeface="Arial" panose="020B0604020202020204" pitchFamily="34" charset="0"/>
                <a:hlinkClick r:id="rId3" tooltip="Europe"/>
              </a:rPr>
              <a:t>Europe</a:t>
            </a:r>
            <a:r>
              <a:rPr lang="fr-FR" altLang="fr-FR" dirty="0">
                <a:cs typeface="Arial" panose="020B0604020202020204" pitchFamily="34" charset="0"/>
              </a:rPr>
              <a:t> et d'</a:t>
            </a:r>
            <a:r>
              <a:rPr lang="fr-FR" altLang="fr-FR" dirty="0">
                <a:cs typeface="Arial" panose="020B0604020202020204" pitchFamily="34" charset="0"/>
                <a:hlinkClick r:id="rId4" tooltip="Asie"/>
              </a:rPr>
              <a:t>Asie</a:t>
            </a:r>
            <a:r>
              <a:rPr lang="fr-FR" altLang="fr-FR" dirty="0">
                <a:cs typeface="Arial" panose="020B0604020202020204" pitchFamily="34" charset="0"/>
              </a:rPr>
              <a:t> occidentale. </a:t>
            </a:r>
            <a:r>
              <a:rPr lang="fr-FR" altLang="fr-FR" dirty="0">
                <a:cs typeface="Arial" panose="020B0604020202020204" pitchFamily="34" charset="0"/>
                <a:hlinkClick r:id="rId5" tooltip="Arbrisseau"/>
              </a:rPr>
              <a:t>Arbrisseau</a:t>
            </a:r>
            <a:r>
              <a:rPr lang="fr-FR" altLang="fr-FR" dirty="0">
                <a:cs typeface="Arial" panose="020B0604020202020204" pitchFamily="34" charset="0"/>
              </a:rPr>
              <a:t> formant un buisson dense, à feuilles caduques, </a:t>
            </a:r>
            <a:r>
              <a:rPr lang="fr-FR" altLang="fr-FR" b="1" i="1" dirty="0">
                <a:solidFill>
                  <a:srgbClr val="008000"/>
                </a:solidFill>
                <a:cs typeface="Arial" panose="020B0604020202020204" pitchFamily="34" charset="0"/>
              </a:rPr>
              <a:t>de deux à trois mètres de haut et de large</a:t>
            </a:r>
            <a:r>
              <a:rPr lang="fr-FR" altLang="fr-FR" dirty="0">
                <a:cs typeface="Arial" panose="020B0604020202020204" pitchFamily="34" charset="0"/>
              </a:rPr>
              <a:t>, dont les tiges sont munies de </a:t>
            </a:r>
            <a:r>
              <a:rPr lang="fr-FR" altLang="fr-FR" b="1" i="1" dirty="0">
                <a:solidFill>
                  <a:srgbClr val="008000"/>
                </a:solidFill>
                <a:cs typeface="Arial" panose="020B0604020202020204" pitchFamily="34" charset="0"/>
              </a:rPr>
              <a:t>nombreux </a:t>
            </a:r>
            <a:r>
              <a:rPr lang="fr-FR" altLang="fr-FR" b="1" i="1" dirty="0">
                <a:solidFill>
                  <a:srgbClr val="008000"/>
                </a:solidFill>
                <a:cs typeface="Arial" panose="020B0604020202020204" pitchFamily="34" charset="0"/>
                <a:hlinkClick r:id="rId6" tooltip="Épine"/>
              </a:rPr>
              <a:t>aiguillons</a:t>
            </a:r>
            <a:r>
              <a:rPr lang="fr-FR" altLang="fr-FR" b="1" i="1" dirty="0">
                <a:solidFill>
                  <a:srgbClr val="008000"/>
                </a:solidFill>
                <a:cs typeface="Arial" panose="020B0604020202020204" pitchFamily="34" charset="0"/>
              </a:rPr>
              <a:t> en crochet</a:t>
            </a:r>
            <a:r>
              <a:rPr lang="fr-FR" altLang="fr-FR" dirty="0">
                <a:cs typeface="Arial" panose="020B0604020202020204" pitchFamily="34" charset="0"/>
              </a:rPr>
              <a:t>. Le feuillage exhale une forte odeur de pomme. </a:t>
            </a:r>
            <a:r>
              <a:rPr lang="fr-FR" altLang="fr-FR" dirty="0">
                <a:solidFill>
                  <a:srgbClr val="222222"/>
                </a:solidFill>
                <a:cs typeface="Arial" panose="020B0604020202020204" pitchFamily="34" charset="0"/>
              </a:rPr>
              <a:t>Les </a:t>
            </a:r>
            <a:r>
              <a:rPr lang="fr-FR" altLang="fr-FR" dirty="0">
                <a:solidFill>
                  <a:srgbClr val="0B0080"/>
                </a:solidFill>
                <a:cs typeface="Arial" panose="020B0604020202020204" pitchFamily="34" charset="0"/>
                <a:hlinkClick r:id="rId7" tooltip="Feuille"/>
              </a:rPr>
              <a:t>feuilles</a:t>
            </a:r>
            <a:r>
              <a:rPr lang="fr-FR" altLang="fr-FR" dirty="0">
                <a:solidFill>
                  <a:srgbClr val="222222"/>
                </a:solidFill>
                <a:cs typeface="Arial" panose="020B0604020202020204" pitchFamily="34" charset="0"/>
              </a:rPr>
              <a:t> imparipennées, de 5 à 9 cm de long, comptent de 5 à 9 folioles ovales ou arrondies au bord serré, et sont couvertes de nombreux poils glandulaires. Les </a:t>
            </a:r>
            <a:r>
              <a:rPr lang="fr-FR" altLang="fr-FR" dirty="0">
                <a:solidFill>
                  <a:srgbClr val="0B0080"/>
                </a:solidFill>
                <a:cs typeface="Arial" panose="020B0604020202020204" pitchFamily="34" charset="0"/>
                <a:hlinkClick r:id="rId8" tooltip="Fleurs"/>
              </a:rPr>
              <a:t>fleurs</a:t>
            </a:r>
            <a:r>
              <a:rPr lang="fr-FR" altLang="fr-FR" dirty="0">
                <a:solidFill>
                  <a:srgbClr val="222222"/>
                </a:solidFill>
                <a:cs typeface="Arial" panose="020B0604020202020204" pitchFamily="34" charset="0"/>
              </a:rPr>
              <a:t>, de 1,8 à 3 cm de diamètre, ont cinq pétales roses, blancs à la base, et de nombreuses étamines jaunes ; elles sont groupées en </a:t>
            </a:r>
            <a:r>
              <a:rPr lang="fr-FR" altLang="fr-FR" dirty="0">
                <a:solidFill>
                  <a:srgbClr val="0B0080"/>
                </a:solidFill>
                <a:cs typeface="Arial" panose="020B0604020202020204" pitchFamily="34" charset="0"/>
                <a:hlinkClick r:id="rId9" tooltip="Corymbe"/>
              </a:rPr>
              <a:t>corymbes</a:t>
            </a:r>
            <a:r>
              <a:rPr lang="fr-FR" altLang="fr-FR" dirty="0">
                <a:solidFill>
                  <a:srgbClr val="222222"/>
                </a:solidFill>
                <a:cs typeface="Arial" panose="020B0604020202020204" pitchFamily="34" charset="0"/>
              </a:rPr>
              <a:t> de 2 à 7 fleurs et apparaissent de la fin du printemps au milieu de l’été. Les </a:t>
            </a:r>
            <a:r>
              <a:rPr lang="fr-FR" altLang="fr-FR" dirty="0">
                <a:solidFill>
                  <a:srgbClr val="0B0080"/>
                </a:solidFill>
                <a:cs typeface="Arial" panose="020B0604020202020204" pitchFamily="34" charset="0"/>
                <a:hlinkClick r:id="rId10" tooltip="Fruit (botanique)"/>
              </a:rPr>
              <a:t>fruits</a:t>
            </a:r>
            <a:r>
              <a:rPr lang="fr-FR" altLang="fr-FR" dirty="0">
                <a:solidFill>
                  <a:srgbClr val="222222"/>
                </a:solidFill>
                <a:cs typeface="Arial" panose="020B0604020202020204" pitchFamily="34" charset="0"/>
              </a:rPr>
              <a:t> sont des </a:t>
            </a:r>
            <a:r>
              <a:rPr lang="fr-FR" altLang="fr-FR" dirty="0">
                <a:solidFill>
                  <a:srgbClr val="0B0080"/>
                </a:solidFill>
                <a:cs typeface="Arial" panose="020B0604020202020204" pitchFamily="34" charset="0"/>
                <a:hlinkClick r:id="rId11" tooltip="Cynorrhodon"/>
              </a:rPr>
              <a:t>cynorrhodons</a:t>
            </a:r>
            <a:r>
              <a:rPr lang="fr-FR" altLang="fr-FR" dirty="0">
                <a:solidFill>
                  <a:srgbClr val="222222"/>
                </a:solidFill>
                <a:cs typeface="Arial" panose="020B0604020202020204" pitchFamily="34" charset="0"/>
              </a:rPr>
              <a:t> globuleux à oblongs de 1,2 cm de diamètre, rouges à maturité. </a:t>
            </a:r>
            <a:r>
              <a:rPr lang="fr-FR" altLang="fr-FR" b="1" dirty="0">
                <a:solidFill>
                  <a:srgbClr val="008000"/>
                </a:solidFill>
                <a:cs typeface="Arial" panose="020B0604020202020204" pitchFamily="34" charset="0"/>
              </a:rPr>
              <a:t>C'est une espèce qui tolère des sols d'alcalinité élevée et qui ne requiert ni un sol fertile, ni un bon drainage. Elle est tolérante à la sècheresse et résiste bien aux maladies</a:t>
            </a:r>
            <a:r>
              <a:rPr lang="fr-FR" altLang="fr-FR" dirty="0">
                <a:cs typeface="Arial" panose="020B0604020202020204" pitchFamily="34" charset="0"/>
              </a:rPr>
              <a:t>. </a:t>
            </a:r>
            <a:r>
              <a:rPr lang="fr-FR" altLang="fr-FR" dirty="0">
                <a:solidFill>
                  <a:srgbClr val="008000"/>
                </a:solidFill>
                <a:cs typeface="Arial" panose="020B0604020202020204" pitchFamily="34" charset="0"/>
              </a:rPr>
              <a:t>Les fruits de ce rosier sont comestibles </a:t>
            </a:r>
            <a:r>
              <a:rPr lang="fr-FR" altLang="fr-FR" dirty="0">
                <a:cs typeface="Arial" panose="020B0604020202020204" pitchFamily="34" charset="0"/>
              </a:rPr>
              <a:t>et se préparent en conserves ou </a:t>
            </a:r>
            <a:r>
              <a:rPr lang="fr-FR" altLang="fr-FR" dirty="0">
                <a:cs typeface="Arial" panose="020B0604020202020204" pitchFamily="34" charset="0"/>
                <a:hlinkClick r:id="rId12" tooltip="Confiture"/>
              </a:rPr>
              <a:t>confitures</a:t>
            </a:r>
            <a:r>
              <a:rPr lang="fr-FR" altLang="fr-FR" dirty="0">
                <a:cs typeface="Arial" panose="020B0604020202020204" pitchFamily="34" charset="0"/>
              </a:rPr>
              <a:t>.</a:t>
            </a:r>
          </a:p>
          <a:p>
            <a:pPr eaLnBrk="1" hangingPunct="1"/>
            <a:r>
              <a:rPr lang="fr-FR" altLang="fr-FR" dirty="0">
                <a:solidFill>
                  <a:srgbClr val="FF0000"/>
                </a:solidFill>
                <a:cs typeface="Arial" panose="020B0604020202020204" pitchFamily="34" charset="0"/>
              </a:rPr>
              <a:t>En </a:t>
            </a:r>
            <a:r>
              <a:rPr lang="fr-FR" altLang="fr-FR" dirty="0">
                <a:solidFill>
                  <a:srgbClr val="FF0000"/>
                </a:solidFill>
                <a:cs typeface="Arial" panose="020B0604020202020204" pitchFamily="34" charset="0"/>
                <a:hlinkClick r:id="rId13" tooltip="Nouvelle-Zélande"/>
              </a:rPr>
              <a:t>Nouvelle-Zélande</a:t>
            </a:r>
            <a:r>
              <a:rPr lang="fr-FR" altLang="fr-FR" dirty="0">
                <a:solidFill>
                  <a:srgbClr val="FF0000"/>
                </a:solidFill>
                <a:cs typeface="Arial" panose="020B0604020202020204" pitchFamily="34" charset="0"/>
              </a:rPr>
              <a:t> et dans le sud-est de l'</a:t>
            </a:r>
            <a:r>
              <a:rPr lang="fr-FR" altLang="fr-FR" dirty="0">
                <a:solidFill>
                  <a:srgbClr val="FF0000"/>
                </a:solidFill>
                <a:cs typeface="Arial" panose="020B0604020202020204" pitchFamily="34" charset="0"/>
                <a:hlinkClick r:id="rId14" tooltip="Australie"/>
              </a:rPr>
              <a:t>Australie</a:t>
            </a:r>
            <a:r>
              <a:rPr lang="fr-FR" altLang="fr-FR" dirty="0">
                <a:solidFill>
                  <a:srgbClr val="FF0000"/>
                </a:solidFill>
                <a:cs typeface="Arial" panose="020B0604020202020204" pitchFamily="34" charset="0"/>
              </a:rPr>
              <a:t>, ce rosier est considéré comme une </a:t>
            </a:r>
            <a:r>
              <a:rPr lang="fr-FR" altLang="fr-FR" dirty="0">
                <a:solidFill>
                  <a:srgbClr val="FF0000"/>
                </a:solidFill>
                <a:cs typeface="Arial" panose="020B0604020202020204" pitchFamily="34" charset="0"/>
                <a:hlinkClick r:id="rId15" tooltip="Plante envahissante"/>
              </a:rPr>
              <a:t>plante envahissante</a:t>
            </a:r>
            <a:r>
              <a:rPr lang="fr-FR" altLang="fr-FR" dirty="0">
                <a:cs typeface="Arial" panose="020B0604020202020204" pitchFamily="34" charset="0"/>
              </a:rPr>
              <a:t>.</a:t>
            </a:r>
            <a:endParaRPr lang="fr-FR" altLang="fr-FR" sz="1200" dirty="0">
              <a:cs typeface="Arial" panose="020B0604020202020204" pitchFamily="34" charset="0"/>
            </a:endParaRPr>
          </a:p>
          <a:p>
            <a:pPr eaLnBrk="1" hangingPunct="1"/>
            <a:r>
              <a:rPr lang="fr-FR" altLang="fr-FR" sz="1200" dirty="0">
                <a:cs typeface="Arial" panose="020B0604020202020204" pitchFamily="34" charset="0"/>
              </a:rPr>
              <a:t>Source : </a:t>
            </a:r>
            <a:r>
              <a:rPr lang="fr-FR" altLang="fr-FR" sz="1200" dirty="0">
                <a:cs typeface="Arial" panose="020B0604020202020204" pitchFamily="34" charset="0"/>
                <a:hlinkClick r:id="rId16"/>
              </a:rPr>
              <a:t>https://fr.wikipedia.org/wiki/Rosa_rubiginosa</a:t>
            </a:r>
            <a:r>
              <a:rPr lang="fr-FR" altLang="fr-FR" sz="1200" dirty="0">
                <a:cs typeface="Arial" panose="020B0604020202020204" pitchFamily="34" charset="0"/>
              </a:rPr>
              <a:t> </a:t>
            </a:r>
            <a:endParaRPr lang="fr-FR" altLang="fr-FR" dirty="0">
              <a:cs typeface="Arial" panose="020B0604020202020204" pitchFamily="34" charset="0"/>
            </a:endParaRPr>
          </a:p>
        </p:txBody>
      </p:sp>
      <p:sp>
        <p:nvSpPr>
          <p:cNvPr id="30731" name="Rectangle 14">
            <a:extLst>
              <a:ext uri="{FF2B5EF4-FFF2-40B4-BE49-F238E27FC236}">
                <a16:creationId xmlns:a16="http://schemas.microsoft.com/office/drawing/2014/main" id="{4B1B8192-C927-4A75-B33B-69F1567EF8CA}"/>
              </a:ext>
            </a:extLst>
          </p:cNvPr>
          <p:cNvSpPr>
            <a:spLocks noChangeArrowheads="1"/>
          </p:cNvSpPr>
          <p:nvPr/>
        </p:nvSpPr>
        <p:spPr bwMode="auto">
          <a:xfrm>
            <a:off x="4303713" y="6216650"/>
            <a:ext cx="1392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Détail de la feuille</a:t>
            </a:r>
            <a:endParaRPr lang="fr-FR" altLang="fr-FR" sz="1200">
              <a:solidFill>
                <a:srgbClr val="008000"/>
              </a:solidFill>
            </a:endParaRPr>
          </a:p>
        </p:txBody>
      </p:sp>
      <p:sp>
        <p:nvSpPr>
          <p:cNvPr id="30732" name="Rectangle 15">
            <a:extLst>
              <a:ext uri="{FF2B5EF4-FFF2-40B4-BE49-F238E27FC236}">
                <a16:creationId xmlns:a16="http://schemas.microsoft.com/office/drawing/2014/main" id="{DF48934F-0531-47C6-9FA3-1B17B2215508}"/>
              </a:ext>
            </a:extLst>
          </p:cNvPr>
          <p:cNvSpPr>
            <a:spLocks noChangeArrowheads="1"/>
          </p:cNvSpPr>
          <p:nvPr/>
        </p:nvSpPr>
        <p:spPr bwMode="auto">
          <a:xfrm>
            <a:off x="8994775" y="6381750"/>
            <a:ext cx="492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Fruit</a:t>
            </a:r>
            <a:endParaRPr lang="fr-FR" altLang="fr-FR" sz="1200">
              <a:solidFill>
                <a:srgbClr val="008000"/>
              </a:solidFill>
            </a:endParaRPr>
          </a:p>
        </p:txBody>
      </p:sp>
      <p:sp>
        <p:nvSpPr>
          <p:cNvPr id="30733" name="Rectangle 16">
            <a:extLst>
              <a:ext uri="{FF2B5EF4-FFF2-40B4-BE49-F238E27FC236}">
                <a16:creationId xmlns:a16="http://schemas.microsoft.com/office/drawing/2014/main" id="{70659F99-850F-4907-A070-4A5AF8EBFF09}"/>
              </a:ext>
            </a:extLst>
          </p:cNvPr>
          <p:cNvSpPr>
            <a:spLocks noChangeArrowheads="1"/>
          </p:cNvSpPr>
          <p:nvPr/>
        </p:nvSpPr>
        <p:spPr bwMode="auto">
          <a:xfrm>
            <a:off x="8907463" y="4784725"/>
            <a:ext cx="534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Fleur</a:t>
            </a:r>
            <a:endParaRPr lang="fr-FR" altLang="fr-FR" sz="1200">
              <a:solidFill>
                <a:srgbClr val="008000"/>
              </a:solidFill>
            </a:endParaRPr>
          </a:p>
        </p:txBody>
      </p:sp>
      <p:pic>
        <p:nvPicPr>
          <p:cNvPr id="30734" name="Image 18">
            <a:extLst>
              <a:ext uri="{FF2B5EF4-FFF2-40B4-BE49-F238E27FC236}">
                <a16:creationId xmlns:a16="http://schemas.microsoft.com/office/drawing/2014/main" id="{7FEF108F-E516-4D0D-82CA-1DE3B6DD01F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5975" y="3629025"/>
            <a:ext cx="24193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Image 20">
            <a:extLst>
              <a:ext uri="{FF2B5EF4-FFF2-40B4-BE49-F238E27FC236}">
                <a16:creationId xmlns:a16="http://schemas.microsoft.com/office/drawing/2014/main" id="{85FBB365-288C-46E4-8351-4B318855D40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34588" y="46180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Image 22">
            <a:extLst>
              <a:ext uri="{FF2B5EF4-FFF2-40B4-BE49-F238E27FC236}">
                <a16:creationId xmlns:a16="http://schemas.microsoft.com/office/drawing/2014/main" id="{6A995584-926E-4D88-B1CE-B5BE42D5F60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438" y="47482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Image 24">
            <a:extLst>
              <a:ext uri="{FF2B5EF4-FFF2-40B4-BE49-F238E27FC236}">
                <a16:creationId xmlns:a16="http://schemas.microsoft.com/office/drawing/2014/main" id="{C54767F8-0FA5-4CCE-8713-A26C69B6783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68575" y="4473575"/>
            <a:ext cx="1639888"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Image 26">
            <a:extLst>
              <a:ext uri="{FF2B5EF4-FFF2-40B4-BE49-F238E27FC236}">
                <a16:creationId xmlns:a16="http://schemas.microsoft.com/office/drawing/2014/main" id="{1B2AB9AD-C7A6-475C-BA82-EC79980B7E8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31213" y="5229225"/>
            <a:ext cx="15033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Image 28">
            <a:extLst>
              <a:ext uri="{FF2B5EF4-FFF2-40B4-BE49-F238E27FC236}">
                <a16:creationId xmlns:a16="http://schemas.microsoft.com/office/drawing/2014/main" id="{C56EC6F9-AB66-4217-9A84-F3D3CD4CFEE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69313" y="3751263"/>
            <a:ext cx="150018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Image 30">
            <a:extLst>
              <a:ext uri="{FF2B5EF4-FFF2-40B4-BE49-F238E27FC236}">
                <a16:creationId xmlns:a16="http://schemas.microsoft.com/office/drawing/2014/main" id="{D64033B6-EEE5-452B-BDD1-58FE6986217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40213" y="5149850"/>
            <a:ext cx="157003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0" descr="logo aride_s.jpg">
            <a:extLst>
              <a:ext uri="{FF2B5EF4-FFF2-40B4-BE49-F238E27FC236}">
                <a16:creationId xmlns:a16="http://schemas.microsoft.com/office/drawing/2014/main" id="{AC92C2BA-5CD5-4591-8089-94424B369E30}"/>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F30334D-5749-4718-B942-BBE1981CFAD7}"/>
              </a:ext>
            </a:extLst>
          </p:cNvPr>
          <p:cNvSpPr>
            <a:spLocks noGrp="1"/>
          </p:cNvSpPr>
          <p:nvPr>
            <p:ph type="ftr" sz="quarter" idx="11"/>
          </p:nvPr>
        </p:nvSpPr>
        <p:spPr>
          <a:xfrm>
            <a:off x="4127500" y="6491288"/>
            <a:ext cx="4114800" cy="365125"/>
          </a:xfrm>
        </p:spPr>
        <p:txBody>
          <a:bodyPr/>
          <a:lstStyle/>
          <a:p>
            <a:pPr>
              <a:defRPr/>
            </a:pPr>
            <a:r>
              <a:rPr lang="fr-FR"/>
              <a:t>Haies défensives de climat tempéré et tropical - B. Lisan</a:t>
            </a:r>
          </a:p>
        </p:txBody>
      </p:sp>
      <p:sp>
        <p:nvSpPr>
          <p:cNvPr id="31747" name="ZoneTexte 3">
            <a:extLst>
              <a:ext uri="{FF2B5EF4-FFF2-40B4-BE49-F238E27FC236}">
                <a16:creationId xmlns:a16="http://schemas.microsoft.com/office/drawing/2014/main" id="{85040329-468E-47E0-9A3F-0AC614A40852}"/>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31748" name="Espace réservé du numéro de diapositive 2">
            <a:extLst>
              <a:ext uri="{FF2B5EF4-FFF2-40B4-BE49-F238E27FC236}">
                <a16:creationId xmlns:a16="http://schemas.microsoft.com/office/drawing/2014/main" id="{F603FEF6-50FF-440D-B8DB-A35C5F7B4FAE}"/>
              </a:ext>
            </a:extLst>
          </p:cNvPr>
          <p:cNvSpPr txBox="1">
            <a:spLocks noChangeArrowheads="1"/>
          </p:cNvSpPr>
          <p:nvPr/>
        </p:nvSpPr>
        <p:spPr bwMode="auto">
          <a:xfrm>
            <a:off x="65088" y="46038"/>
            <a:ext cx="5651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29DDEF66-6722-4F68-B991-7E83B8308F55}" type="slidenum">
              <a:rPr lang="fr-FR" altLang="fr-FR" sz="1200">
                <a:solidFill>
                  <a:srgbClr val="898989"/>
                </a:solidFill>
              </a:rPr>
              <a:pPr algn="r" eaLnBrk="1" hangingPunct="1">
                <a:lnSpc>
                  <a:spcPct val="100000"/>
                </a:lnSpc>
                <a:spcBef>
                  <a:spcPct val="0"/>
                </a:spcBef>
                <a:buFontTx/>
                <a:buNone/>
              </a:pPr>
              <a:t>29</a:t>
            </a:fld>
            <a:endParaRPr lang="fr-FR" altLang="fr-FR" sz="1200">
              <a:solidFill>
                <a:srgbClr val="898989"/>
              </a:solidFill>
            </a:endParaRPr>
          </a:p>
        </p:txBody>
      </p:sp>
      <p:sp>
        <p:nvSpPr>
          <p:cNvPr id="31749" name="ZoneTexte 5">
            <a:extLst>
              <a:ext uri="{FF2B5EF4-FFF2-40B4-BE49-F238E27FC236}">
                <a16:creationId xmlns:a16="http://schemas.microsoft.com/office/drawing/2014/main" id="{CF1DF85F-C716-450F-B435-46ADC427D6FA}"/>
              </a:ext>
            </a:extLst>
          </p:cNvPr>
          <p:cNvSpPr txBox="1">
            <a:spLocks noChangeArrowheads="1"/>
          </p:cNvSpPr>
          <p:nvPr/>
        </p:nvSpPr>
        <p:spPr bwMode="auto">
          <a:xfrm>
            <a:off x="139700" y="733425"/>
            <a:ext cx="1177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Rosier des marais (</a:t>
            </a:r>
            <a:r>
              <a:rPr lang="fr-FR" altLang="fr-FR" b="1" i="1">
                <a:solidFill>
                  <a:srgbClr val="008000"/>
                </a:solidFill>
              </a:rPr>
              <a:t>Rosa palustris</a:t>
            </a:r>
            <a:r>
              <a:rPr lang="fr-FR" altLang="fr-FR" b="1">
                <a:solidFill>
                  <a:srgbClr val="008000"/>
                </a:solidFill>
              </a:rPr>
              <a:t>) (</a:t>
            </a:r>
            <a:r>
              <a:rPr lang="fr-FR" altLang="fr-FR" b="1" i="1">
                <a:solidFill>
                  <a:srgbClr val="008000"/>
                </a:solidFill>
              </a:rPr>
              <a:t>Famille des Rosaceae</a:t>
            </a:r>
            <a:r>
              <a:rPr lang="fr-FR" altLang="fr-FR" b="1">
                <a:solidFill>
                  <a:srgbClr val="008000"/>
                </a:solidFill>
              </a:rPr>
              <a:t>)</a:t>
            </a:r>
          </a:p>
        </p:txBody>
      </p:sp>
      <p:sp>
        <p:nvSpPr>
          <p:cNvPr id="31750" name="ZoneTexte 6">
            <a:extLst>
              <a:ext uri="{FF2B5EF4-FFF2-40B4-BE49-F238E27FC236}">
                <a16:creationId xmlns:a16="http://schemas.microsoft.com/office/drawing/2014/main" id="{B92F1B8B-5CB0-4AF7-B169-E0CCF3070007}"/>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pic>
        <p:nvPicPr>
          <p:cNvPr id="31751" name="Image 7">
            <a:extLst>
              <a:ext uri="{FF2B5EF4-FFF2-40B4-BE49-F238E27FC236}">
                <a16:creationId xmlns:a16="http://schemas.microsoft.com/office/drawing/2014/main" id="{C2180172-F407-4B08-97D2-92E31C03D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Image 8">
            <a:extLst>
              <a:ext uri="{FF2B5EF4-FFF2-40B4-BE49-F238E27FC236}">
                <a16:creationId xmlns:a16="http://schemas.microsoft.com/office/drawing/2014/main" id="{1AB14F20-C62F-46CD-BB15-731B48C6E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ZoneTexte 10">
            <a:extLst>
              <a:ext uri="{FF2B5EF4-FFF2-40B4-BE49-F238E27FC236}">
                <a16:creationId xmlns:a16="http://schemas.microsoft.com/office/drawing/2014/main" id="{670BF91A-5E33-468D-AA7D-09218BABD855}"/>
              </a:ext>
            </a:extLst>
          </p:cNvPr>
          <p:cNvSpPr txBox="1">
            <a:spLocks noChangeArrowheads="1"/>
          </p:cNvSpPr>
          <p:nvPr/>
        </p:nvSpPr>
        <p:spPr bwMode="auto">
          <a:xfrm>
            <a:off x="139700" y="1103313"/>
            <a:ext cx="118157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u="sng">
                <a:hlinkClick r:id="rId3"/>
              </a:rPr>
              <a:t>Rosier</a:t>
            </a:r>
            <a:r>
              <a:rPr lang="fr-FR" altLang="fr-FR"/>
              <a:t> originaire de l'est de l'Amérique de Nord, du </a:t>
            </a:r>
            <a:r>
              <a:rPr lang="fr-FR" altLang="fr-FR">
                <a:hlinkClick r:id="rId4" tooltip="Canada"/>
              </a:rPr>
              <a:t>Canada</a:t>
            </a:r>
            <a:r>
              <a:rPr lang="fr-FR" altLang="fr-FR"/>
              <a:t> (</a:t>
            </a:r>
            <a:r>
              <a:rPr lang="fr-FR" altLang="fr-FR">
                <a:hlinkClick r:id="rId5" tooltip="Québec"/>
              </a:rPr>
              <a:t>Québec</a:t>
            </a:r>
            <a:r>
              <a:rPr lang="fr-FR" altLang="fr-FR"/>
              <a:t>, </a:t>
            </a:r>
            <a:r>
              <a:rPr lang="fr-FR" altLang="fr-FR">
                <a:hlinkClick r:id="rId6" tooltip="Ontario"/>
              </a:rPr>
              <a:t>Ontario</a:t>
            </a:r>
            <a:r>
              <a:rPr lang="fr-FR" altLang="fr-FR"/>
              <a:t>) jusqu'au sud des </a:t>
            </a:r>
            <a:r>
              <a:rPr lang="fr-FR" altLang="fr-FR">
                <a:hlinkClick r:id="rId7" tooltip="États-Unis"/>
              </a:rPr>
              <a:t>États-Unis</a:t>
            </a:r>
            <a:r>
              <a:rPr lang="fr-FR" altLang="fr-FR"/>
              <a:t> (</a:t>
            </a:r>
            <a:r>
              <a:rPr lang="fr-FR" altLang="fr-FR">
                <a:hlinkClick r:id="rId8" tooltip="Floride"/>
              </a:rPr>
              <a:t>Floride</a:t>
            </a:r>
            <a:r>
              <a:rPr lang="fr-FR" altLang="fr-FR"/>
              <a:t>). C’est un arbrisseau </a:t>
            </a:r>
            <a:r>
              <a:rPr lang="fr-FR" altLang="fr-FR">
                <a:hlinkClick r:id="rId9" tooltip="Drageon"/>
              </a:rPr>
              <a:t>drageonnant</a:t>
            </a:r>
            <a:r>
              <a:rPr lang="fr-FR" altLang="fr-FR"/>
              <a:t>, </a:t>
            </a:r>
            <a:r>
              <a:rPr lang="fr-FR" altLang="fr-FR" b="1"/>
              <a:t>haut de 1 à 1,8 mètre</a:t>
            </a:r>
            <a:r>
              <a:rPr lang="fr-FR" altLang="fr-FR"/>
              <a:t>, au port dressé, qui </a:t>
            </a:r>
            <a:r>
              <a:rPr lang="fr-FR" altLang="fr-FR" b="1">
                <a:solidFill>
                  <a:srgbClr val="008000"/>
                </a:solidFill>
              </a:rPr>
              <a:t>pousse dans les marais et au bord des lacs</a:t>
            </a:r>
            <a:r>
              <a:rPr lang="fr-FR" altLang="fr-FR"/>
              <a:t>. Il présente un feuillage vert vif à vert foncé, formé de feuilles alternes, imparipennées à 5 à 9 folioles, sur </a:t>
            </a:r>
            <a:r>
              <a:rPr lang="fr-FR" altLang="fr-FR" b="1" i="1">
                <a:solidFill>
                  <a:srgbClr val="008000"/>
                </a:solidFill>
              </a:rPr>
              <a:t>tiges épineuses</a:t>
            </a:r>
            <a:r>
              <a:rPr lang="fr-FR" altLang="fr-FR"/>
              <a:t>. Les fleurs simples, rose foncé brillant, de 4,5 à 5 cm de diamètre, sont solitaires ou groupées en corymbes, portées en été. La floraison </a:t>
            </a:r>
            <a:r>
              <a:rPr lang="fr-FR" altLang="fr-FR">
                <a:solidFill>
                  <a:srgbClr val="008000"/>
                </a:solidFill>
              </a:rPr>
              <a:t>parfumée</a:t>
            </a:r>
            <a:r>
              <a:rPr lang="fr-FR" altLang="fr-FR"/>
              <a:t>, longue et tardive est suivie de fruits rouges. On le </a:t>
            </a:r>
            <a:r>
              <a:rPr lang="fr-FR" altLang="fr-FR" i="1"/>
              <a:t>place en partie terrestre des berges d'un plan d'eau</a:t>
            </a:r>
            <a:r>
              <a:rPr lang="fr-FR" altLang="fr-FR"/>
              <a:t>. </a:t>
            </a:r>
            <a:r>
              <a:rPr lang="fr-FR" altLang="fr-FR" b="1"/>
              <a:t>Sol</a:t>
            </a:r>
            <a:r>
              <a:rPr lang="fr-FR" altLang="fr-FR"/>
              <a:t> humide, sableux, acide. </a:t>
            </a:r>
            <a:r>
              <a:rPr lang="fr-FR" altLang="fr-FR" b="1"/>
              <a:t>Multiplication</a:t>
            </a:r>
            <a:r>
              <a:rPr lang="fr-FR" altLang="fr-FR"/>
              <a:t> Semis, Division, Bouturage. </a:t>
            </a:r>
          </a:p>
          <a:p>
            <a:pPr eaLnBrk="1" hangingPunct="1"/>
            <a:r>
              <a:rPr lang="fr-FR" altLang="fr-FR" sz="1200"/>
              <a:t>Sources : a) </a:t>
            </a:r>
            <a:r>
              <a:rPr lang="fr-FR" altLang="fr-FR" sz="1200">
                <a:hlinkClick r:id="rId10"/>
              </a:rPr>
              <a:t>https://fr.wikipedia.org/wiki/Rosa_palustris</a:t>
            </a:r>
            <a:r>
              <a:rPr lang="fr-FR" altLang="fr-FR" sz="1200"/>
              <a:t>, b) </a:t>
            </a:r>
            <a:r>
              <a:rPr lang="fr-FR" altLang="fr-FR" sz="1200">
                <a:hlinkClick r:id="rId11"/>
              </a:rPr>
              <a:t>https://en.wikipedia.org/wiki/Rosa_palustris</a:t>
            </a:r>
            <a:r>
              <a:rPr lang="fr-FR" altLang="fr-FR" sz="1200"/>
              <a:t>, c) </a:t>
            </a:r>
            <a:r>
              <a:rPr lang="fr-FR" altLang="fr-FR" sz="1200">
                <a:hlinkClick r:id="rId12"/>
              </a:rPr>
              <a:t>https://jardinage.ooreka.fr/plante/voir/940/rosa-palustris</a:t>
            </a:r>
            <a:r>
              <a:rPr lang="fr-FR" altLang="fr-FR" sz="1200"/>
              <a:t> </a:t>
            </a:r>
          </a:p>
        </p:txBody>
      </p:sp>
      <p:pic>
        <p:nvPicPr>
          <p:cNvPr id="31754" name="Image 12">
            <a:extLst>
              <a:ext uri="{FF2B5EF4-FFF2-40B4-BE49-F238E27FC236}">
                <a16:creationId xmlns:a16="http://schemas.microsoft.com/office/drawing/2014/main" id="{DE23DB73-D56B-40F0-B57A-1C54BF9219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59475" y="313372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Image 14">
            <a:extLst>
              <a:ext uri="{FF2B5EF4-FFF2-40B4-BE49-F238E27FC236}">
                <a16:creationId xmlns:a16="http://schemas.microsoft.com/office/drawing/2014/main" id="{C98843E7-00D6-44D1-B915-C91E6F5F16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38813" y="46529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Image 16">
            <a:extLst>
              <a:ext uri="{FF2B5EF4-FFF2-40B4-BE49-F238E27FC236}">
                <a16:creationId xmlns:a16="http://schemas.microsoft.com/office/drawing/2014/main" id="{B9D93310-B4F0-48FE-B9D8-561DEF5491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3575" y="2978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Image 18">
            <a:extLst>
              <a:ext uri="{FF2B5EF4-FFF2-40B4-BE49-F238E27FC236}">
                <a16:creationId xmlns:a16="http://schemas.microsoft.com/office/drawing/2014/main" id="{23D54E05-E4FE-4FEA-9E29-EDD645D11BF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7825" y="2994025"/>
            <a:ext cx="25622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Image 20">
            <a:extLst>
              <a:ext uri="{FF2B5EF4-FFF2-40B4-BE49-F238E27FC236}">
                <a16:creationId xmlns:a16="http://schemas.microsoft.com/office/drawing/2014/main" id="{E448641C-CFDB-4899-A768-43A5E2C7CF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84488" y="4826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Image 22">
            <a:extLst>
              <a:ext uri="{FF2B5EF4-FFF2-40B4-BE49-F238E27FC236}">
                <a16:creationId xmlns:a16="http://schemas.microsoft.com/office/drawing/2014/main" id="{9AA9C38E-07B4-4DDE-A514-5C1AC3B197B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0513" y="30384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Image 24">
            <a:extLst>
              <a:ext uri="{FF2B5EF4-FFF2-40B4-BE49-F238E27FC236}">
                <a16:creationId xmlns:a16="http://schemas.microsoft.com/office/drawing/2014/main" id="{5919BDE3-8E0E-457D-9BF5-F7FFB74BF8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4313" y="50276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Image 16">
            <a:extLst>
              <a:ext uri="{FF2B5EF4-FFF2-40B4-BE49-F238E27FC236}">
                <a16:creationId xmlns:a16="http://schemas.microsoft.com/office/drawing/2014/main" id="{B643B9AD-67AF-4778-A8B6-0D53FD83590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05838" y="236538"/>
            <a:ext cx="5873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D5B6DD9-EDE9-4D31-B630-114B8AE62EBF}"/>
              </a:ext>
            </a:extLst>
          </p:cNvPr>
          <p:cNvSpPr>
            <a:spLocks noGrp="1"/>
          </p:cNvSpPr>
          <p:nvPr>
            <p:ph type="ftr" sz="quarter" idx="11"/>
          </p:nvPr>
        </p:nvSpPr>
        <p:spPr>
          <a:xfrm>
            <a:off x="4038600" y="6491288"/>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081C18F1-5539-413F-8255-8DBAB765A633}"/>
              </a:ext>
            </a:extLst>
          </p:cNvPr>
          <p:cNvSpPr>
            <a:spLocks noGrp="1"/>
          </p:cNvSpPr>
          <p:nvPr>
            <p:ph type="sldNum" sz="quarter" idx="12"/>
          </p:nvPr>
        </p:nvSpPr>
        <p:spPr/>
        <p:txBody>
          <a:bodyPr/>
          <a:lstStyle/>
          <a:p>
            <a:pPr>
              <a:defRPr/>
            </a:pPr>
            <a:fld id="{A80CB4B5-CDAA-48D1-A035-5CDC02641F07}" type="slidenum">
              <a:rPr lang="fr-FR"/>
              <a:pPr>
                <a:defRPr/>
              </a:pPr>
              <a:t>3</a:t>
            </a:fld>
            <a:endParaRPr lang="fr-FR"/>
          </a:p>
        </p:txBody>
      </p:sp>
      <p:sp>
        <p:nvSpPr>
          <p:cNvPr id="5124" name="ZoneTexte 3">
            <a:extLst>
              <a:ext uri="{FF2B5EF4-FFF2-40B4-BE49-F238E27FC236}">
                <a16:creationId xmlns:a16="http://schemas.microsoft.com/office/drawing/2014/main" id="{98E18CB8-406A-413C-BE53-715DF8897A74}"/>
              </a:ext>
            </a:extLst>
          </p:cNvPr>
          <p:cNvSpPr txBox="1">
            <a:spLocks noChangeArrowheads="1"/>
          </p:cNvSpPr>
          <p:nvPr/>
        </p:nvSpPr>
        <p:spPr bwMode="auto">
          <a:xfrm>
            <a:off x="4117975" y="104775"/>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125" name="ZoneTexte 4">
            <a:extLst>
              <a:ext uri="{FF2B5EF4-FFF2-40B4-BE49-F238E27FC236}">
                <a16:creationId xmlns:a16="http://schemas.microsoft.com/office/drawing/2014/main" id="{0D3FDF3A-FE2B-4F3A-94A3-DCB0260EECB8}"/>
              </a:ext>
            </a:extLst>
          </p:cNvPr>
          <p:cNvSpPr txBox="1">
            <a:spLocks noChangeArrowheads="1"/>
          </p:cNvSpPr>
          <p:nvPr/>
        </p:nvSpPr>
        <p:spPr bwMode="auto">
          <a:xfrm>
            <a:off x="200025" y="600075"/>
            <a:ext cx="7434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Rôles et types d’épines et soins pour les blessures.</a:t>
            </a:r>
          </a:p>
        </p:txBody>
      </p:sp>
      <p:sp>
        <p:nvSpPr>
          <p:cNvPr id="5126" name="ZoneTexte 5">
            <a:extLst>
              <a:ext uri="{FF2B5EF4-FFF2-40B4-BE49-F238E27FC236}">
                <a16:creationId xmlns:a16="http://schemas.microsoft.com/office/drawing/2014/main" id="{29CBD6AF-9021-4471-8C65-8847998A769F}"/>
              </a:ext>
            </a:extLst>
          </p:cNvPr>
          <p:cNvSpPr txBox="1">
            <a:spLocks noChangeArrowheads="1"/>
          </p:cNvSpPr>
          <p:nvPr/>
        </p:nvSpPr>
        <p:spPr bwMode="auto">
          <a:xfrm>
            <a:off x="200025" y="1030288"/>
            <a:ext cx="117919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700"/>
              <a:t>En </a:t>
            </a:r>
            <a:r>
              <a:rPr lang="fr-FR" altLang="fr-FR" sz="1700">
                <a:hlinkClick r:id="rId2" tooltip="Botanique"/>
              </a:rPr>
              <a:t>botanique</a:t>
            </a:r>
            <a:r>
              <a:rPr lang="fr-FR" altLang="fr-FR" sz="1700"/>
              <a:t>, une </a:t>
            </a:r>
            <a:r>
              <a:rPr lang="fr-FR" altLang="fr-FR" sz="1700" b="1"/>
              <a:t>épine</a:t>
            </a:r>
            <a:r>
              <a:rPr lang="fr-FR" altLang="fr-FR" sz="1700"/>
              <a:t> est un piquant issu de la métamorphose d'organes végétatifs, tels que la racine, la tige, les stipules, et le plus souvent les feuilles modifiées qui ont abandonné leur rôle photosynthétique pour se spécialiser dans la </a:t>
            </a:r>
            <a:r>
              <a:rPr lang="fr-FR" altLang="fr-FR" sz="1700">
                <a:hlinkClick r:id="rId3" tooltip="Défense des plantes contre les herbivores"/>
              </a:rPr>
              <a:t>défense des plantes contre les herbivores</a:t>
            </a:r>
            <a:r>
              <a:rPr lang="fr-FR" altLang="fr-FR" sz="1700"/>
              <a:t>. Les épines sont en forme d'excroissance pointue et dure faisant corps avec le </a:t>
            </a:r>
            <a:r>
              <a:rPr lang="fr-FR" altLang="fr-FR" sz="1700">
                <a:hlinkClick r:id="rId4" tooltip="Bois"/>
              </a:rPr>
              <a:t>bois</a:t>
            </a:r>
            <a:r>
              <a:rPr lang="fr-FR" altLang="fr-FR" sz="1700"/>
              <a:t> de la </a:t>
            </a:r>
            <a:r>
              <a:rPr lang="fr-FR" altLang="fr-FR" sz="1700">
                <a:hlinkClick r:id="rId5" tooltip="Tige"/>
              </a:rPr>
              <a:t>tige</a:t>
            </a:r>
            <a:r>
              <a:rPr lang="fr-FR" altLang="fr-FR" sz="1700"/>
              <a:t>, des rameaux ou autres organes (dits épineux). Les épines des </a:t>
            </a:r>
            <a:r>
              <a:rPr lang="fr-FR" altLang="fr-FR" sz="1700">
                <a:hlinkClick r:id="rId6" tooltip="Cactus"/>
              </a:rPr>
              <a:t>cactus</a:t>
            </a:r>
            <a:r>
              <a:rPr lang="fr-FR" altLang="fr-FR" sz="1700"/>
              <a:t> et des </a:t>
            </a:r>
            <a:r>
              <a:rPr lang="fr-FR" altLang="fr-FR" sz="1700">
                <a:hlinkClick r:id="rId7" tooltip="Ajonc"/>
              </a:rPr>
              <a:t>ajoncs</a:t>
            </a:r>
            <a:r>
              <a:rPr lang="fr-FR" altLang="fr-FR" sz="1700"/>
              <a:t> sont des feuilles modifiées. On trouve les épines sur de nombreux </a:t>
            </a:r>
            <a:r>
              <a:rPr lang="fr-FR" altLang="fr-FR" sz="1700">
                <a:hlinkClick r:id="rId8" tooltip="Arbre"/>
              </a:rPr>
              <a:t>arbres</a:t>
            </a:r>
            <a:r>
              <a:rPr lang="fr-FR" altLang="fr-FR" sz="1700"/>
              <a:t> (</a:t>
            </a:r>
            <a:r>
              <a:rPr lang="fr-FR" altLang="fr-FR" sz="1700">
                <a:hlinkClick r:id="rId9" tooltip="Aubépine"/>
              </a:rPr>
              <a:t>aubépine</a:t>
            </a:r>
            <a:r>
              <a:rPr lang="fr-FR" altLang="fr-FR" sz="1700"/>
              <a:t>, </a:t>
            </a:r>
            <a:r>
              <a:rPr lang="fr-FR" altLang="fr-FR" sz="1700">
                <a:hlinkClick r:id="rId10" tooltip="Févier d'Amérique"/>
              </a:rPr>
              <a:t>févier d'Amérique</a:t>
            </a:r>
            <a:r>
              <a:rPr lang="fr-FR" altLang="fr-FR" sz="1700"/>
              <a:t> etc.) et arbustes des régions arides (</a:t>
            </a:r>
            <a:r>
              <a:rPr lang="fr-FR" altLang="fr-FR" sz="1700">
                <a:hlinkClick r:id="rId11" tooltip="Ocotillo"/>
              </a:rPr>
              <a:t>Ocotillo</a:t>
            </a:r>
            <a:r>
              <a:rPr lang="fr-FR" altLang="fr-FR" sz="1700"/>
              <a:t> etc.). Les feuilles persistantes en aiguille rencontrées chez de nombreuses espèces de </a:t>
            </a:r>
            <a:r>
              <a:rPr lang="fr-FR" altLang="fr-FR" sz="1700">
                <a:hlinkClick r:id="rId12" tooltip="Conifère"/>
              </a:rPr>
              <a:t>Conifères</a:t>
            </a:r>
            <a:r>
              <a:rPr lang="fr-FR" altLang="fr-FR" sz="1700"/>
              <a:t> (genévriers, ) sont appelées improprement épines, leur dénomination botanique étant l'aiguillon qui désigne spécifiquement une feuille allongée, étroite et pointue (dite </a:t>
            </a:r>
            <a:r>
              <a:rPr lang="fr-FR" altLang="fr-FR" sz="1700">
                <a:hlinkClick r:id="rId13" tooltip="wikt:aciculé"/>
              </a:rPr>
              <a:t>aciculée</a:t>
            </a:r>
            <a:r>
              <a:rPr lang="fr-FR" altLang="fr-FR" sz="1700"/>
              <a:t>). L'épine fait corps avec la plante et, sur les arbres, naît du corps ligneux ; l'aiguillon naît de l'épiderme et se détache, par simple pression du doigt, sans « blesser » la plante. Les </a:t>
            </a:r>
            <a:r>
              <a:rPr lang="fr-FR" altLang="fr-FR" sz="1700" b="1"/>
              <a:t>racines épines </a:t>
            </a:r>
            <a:r>
              <a:rPr lang="fr-FR" altLang="fr-FR" sz="1700"/>
              <a:t>sont des sortes de </a:t>
            </a:r>
            <a:r>
              <a:rPr lang="fr-FR" altLang="fr-FR" sz="1700">
                <a:hlinkClick r:id="rId14" tooltip="Racine (botanique)"/>
              </a:rPr>
              <a:t>racines</a:t>
            </a:r>
            <a:r>
              <a:rPr lang="fr-FR" altLang="fr-FR" sz="1700"/>
              <a:t> </a:t>
            </a:r>
            <a:r>
              <a:rPr lang="fr-FR" altLang="fr-FR" sz="1700">
                <a:hlinkClick r:id="rId15" tooltip="Organe adventif"/>
              </a:rPr>
              <a:t>adventives</a:t>
            </a:r>
            <a:r>
              <a:rPr lang="fr-FR" altLang="fr-FR" sz="1700"/>
              <a:t> que l'on trouve chez certaines plantes </a:t>
            </a:r>
            <a:r>
              <a:rPr lang="fr-FR" altLang="fr-FR" sz="1700">
                <a:hlinkClick r:id="rId16" tooltip="Épiphyte"/>
              </a:rPr>
              <a:t>épiphytes</a:t>
            </a:r>
            <a:r>
              <a:rPr lang="fr-FR" altLang="fr-FR" sz="1700"/>
              <a:t> et certains </a:t>
            </a:r>
            <a:r>
              <a:rPr lang="fr-FR" altLang="fr-FR" sz="1700">
                <a:hlinkClick r:id="rId17" tooltip="Palmier"/>
              </a:rPr>
              <a:t>palmiers</a:t>
            </a:r>
            <a:r>
              <a:rPr lang="fr-FR" altLang="fr-FR" sz="1700"/>
              <a:t> comme </a:t>
            </a:r>
            <a:r>
              <a:rPr lang="fr-FR" altLang="fr-FR" sz="1700" i="1">
                <a:hlinkClick r:id="rId18" tooltip="Cryosophila nana"/>
              </a:rPr>
              <a:t>Cryosophila nana</a:t>
            </a:r>
            <a:r>
              <a:rPr lang="fr-FR" altLang="fr-FR" sz="1700"/>
              <a:t>. Les </a:t>
            </a:r>
            <a:r>
              <a:rPr lang="fr-FR" altLang="fr-FR" sz="1700" b="1"/>
              <a:t>épines caulinaires</a:t>
            </a:r>
            <a:r>
              <a:rPr lang="fr-FR" altLang="fr-FR" sz="1700"/>
              <a:t> sont des </a:t>
            </a:r>
            <a:r>
              <a:rPr lang="fr-FR" altLang="fr-FR" sz="1700">
                <a:hlinkClick r:id="rId5" tooltip="Tige"/>
              </a:rPr>
              <a:t>tiges</a:t>
            </a:r>
            <a:r>
              <a:rPr lang="fr-FR" altLang="fr-FR" sz="1700"/>
              <a:t> axillaires, issues d’un bourgeon, dont le point végétatif a avorté prématurément. Les </a:t>
            </a:r>
            <a:r>
              <a:rPr lang="fr-FR" altLang="fr-FR" sz="1700" b="1"/>
              <a:t>feuilles ou stipules en épines</a:t>
            </a:r>
            <a:r>
              <a:rPr lang="fr-FR" altLang="fr-FR" sz="1700"/>
              <a:t> sont des feuilles (</a:t>
            </a:r>
            <a:r>
              <a:rPr lang="fr-FR" altLang="fr-FR" sz="1700" u="sng">
                <a:hlinkClick r:id="rId19"/>
              </a:rPr>
              <a:t>épine-vinette</a:t>
            </a:r>
            <a:r>
              <a:rPr lang="fr-FR" altLang="fr-FR" sz="1700"/>
              <a:t>) ou stipules (</a:t>
            </a:r>
            <a:r>
              <a:rPr lang="fr-FR" altLang="fr-FR" sz="1700">
                <a:hlinkClick r:id="rId20" tooltip="Robinier"/>
              </a:rPr>
              <a:t>robinier</a:t>
            </a:r>
            <a:r>
              <a:rPr lang="fr-FR" altLang="fr-FR" sz="1700"/>
              <a:t>) dont le </a:t>
            </a:r>
            <a:r>
              <a:rPr lang="fr-FR" altLang="fr-FR" sz="1700">
                <a:hlinkClick r:id="rId21" tooltip="Limbe foliaire"/>
              </a:rPr>
              <a:t>limbe</a:t>
            </a:r>
            <a:r>
              <a:rPr lang="fr-FR" altLang="fr-FR" sz="1700"/>
              <a:t> n'est pas développé.  Les </a:t>
            </a:r>
            <a:r>
              <a:rPr lang="fr-FR" altLang="fr-FR" sz="1700" b="1"/>
              <a:t>pétioles épines </a:t>
            </a:r>
            <a:r>
              <a:rPr lang="fr-FR" altLang="fr-FR" sz="1700"/>
              <a:t>sont un </a:t>
            </a:r>
            <a:r>
              <a:rPr lang="fr-FR" altLang="fr-FR" sz="1700">
                <a:hlinkClick r:id="rId22" tooltip="Pétiole"/>
              </a:rPr>
              <a:t>pétiole</a:t>
            </a:r>
            <a:r>
              <a:rPr lang="fr-FR" altLang="fr-FR" sz="1700"/>
              <a:t> d'une feuille ou foliole endurci le plus souvent en fin de vie (exemple : astragale de Marseille, </a:t>
            </a:r>
            <a:r>
              <a:rPr lang="fr-FR" altLang="fr-FR" sz="1700" i="1">
                <a:hlinkClick r:id="rId23" tooltip="Astragalus tragacantha"/>
              </a:rPr>
              <a:t>Astragalus tragacantha</a:t>
            </a:r>
            <a:r>
              <a:rPr lang="fr-FR" altLang="fr-FR" sz="1700"/>
              <a:t>). L’</a:t>
            </a:r>
            <a:r>
              <a:rPr lang="fr-FR" altLang="fr-FR" sz="1700" b="1"/>
              <a:t>aiguillon</a:t>
            </a:r>
            <a:r>
              <a:rPr lang="fr-FR" altLang="fr-FR" sz="1700"/>
              <a:t> est une excroissance dure et acérée, d’origine épidermique, en général moins développé que l'épine (ronces (</a:t>
            </a:r>
            <a:r>
              <a:rPr lang="fr-FR" altLang="fr-FR" sz="1700" i="1">
                <a:hlinkClick r:id="rId24" tooltip="Rubus"/>
              </a:rPr>
              <a:t>Rubus</a:t>
            </a:r>
            <a:r>
              <a:rPr lang="fr-FR" altLang="fr-FR" sz="1700"/>
              <a:t>), </a:t>
            </a:r>
            <a:r>
              <a:rPr lang="fr-FR" altLang="fr-FR" sz="1700">
                <a:hlinkClick r:id="rId25" tooltip="Rosier"/>
              </a:rPr>
              <a:t>Rosiers</a:t>
            </a:r>
            <a:r>
              <a:rPr lang="fr-FR" altLang="fr-FR" sz="1700"/>
              <a:t> (</a:t>
            </a:r>
            <a:r>
              <a:rPr lang="fr-FR" altLang="fr-FR" sz="1700" i="1"/>
              <a:t>Rosa</a:t>
            </a:r>
            <a:r>
              <a:rPr lang="fr-FR" altLang="fr-FR" sz="1700"/>
              <a:t>) etc.).</a:t>
            </a:r>
          </a:p>
          <a:p>
            <a:pPr algn="just" eaLnBrk="1" hangingPunct="1"/>
            <a:endParaRPr lang="fr-FR" altLang="fr-FR" sz="1700"/>
          </a:p>
          <a:p>
            <a:pPr algn="just" eaLnBrk="1" hangingPunct="1"/>
            <a:r>
              <a:rPr lang="fr-FR" altLang="fr-FR" sz="1700" u="sng"/>
              <a:t>Soins pour les blessures</a:t>
            </a:r>
          </a:p>
          <a:p>
            <a:pPr algn="just" eaLnBrk="1" hangingPunct="1"/>
            <a:r>
              <a:rPr lang="fr-FR" altLang="fr-FR" sz="1700"/>
              <a:t>L'épine en fonction de sa longueur peut occasionner l'introduction d'éléments pathogènes derrière les barrières de protection du </a:t>
            </a:r>
            <a:r>
              <a:rPr lang="fr-FR" altLang="fr-FR" sz="1700">
                <a:hlinkClick r:id="rId26" tooltip="Derme"/>
              </a:rPr>
              <a:t>derme</a:t>
            </a:r>
            <a:r>
              <a:rPr lang="fr-FR" altLang="fr-FR" sz="1700"/>
              <a:t>. La désinfection et la surveillance de ces blessures apparemment bénignes sont donc nécessaires, mais seules les </a:t>
            </a:r>
            <a:r>
              <a:rPr lang="fr-FR" altLang="fr-FR" sz="1700">
                <a:hlinkClick r:id="rId27" tooltip="Vaccination"/>
              </a:rPr>
              <a:t>vaccinations</a:t>
            </a:r>
            <a:r>
              <a:rPr lang="fr-FR" altLang="fr-FR" sz="1700"/>
              <a:t> notamment contre le </a:t>
            </a:r>
            <a:r>
              <a:rPr lang="fr-FR" altLang="fr-FR" sz="1700">
                <a:hlinkClick r:id="rId28" tooltip="Tétanos"/>
              </a:rPr>
              <a:t>tétanos</a:t>
            </a:r>
            <a:r>
              <a:rPr lang="fr-FR" altLang="fr-FR" sz="1700"/>
              <a:t> évitent de prendre des risques véritablement mortels surtout si de la terre peut avoir été en contact avec l'épine notamment au niveau de la </a:t>
            </a:r>
            <a:r>
              <a:rPr lang="fr-FR" altLang="fr-FR" sz="1700">
                <a:hlinkClick r:id="rId29" tooltip="Peau"/>
              </a:rPr>
              <a:t>peau</a:t>
            </a:r>
            <a:r>
              <a:rPr lang="fr-FR" altLang="fr-FR" sz="1700"/>
              <a:t> elle-même.</a:t>
            </a:r>
          </a:p>
          <a:p>
            <a:pPr eaLnBrk="1" hangingPunct="1"/>
            <a:r>
              <a:rPr lang="fr-FR" altLang="fr-FR" sz="1200"/>
              <a:t>Source : </a:t>
            </a:r>
            <a:r>
              <a:rPr lang="fr-FR" altLang="fr-FR" sz="1200">
                <a:hlinkClick r:id="rId30"/>
              </a:rPr>
              <a:t>https://fr.wikipedia.org/wiki/%C3%89pine</a:t>
            </a:r>
            <a:r>
              <a:rPr lang="fr-FR" altLang="fr-FR" sz="120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oneTexte 3">
            <a:extLst>
              <a:ext uri="{FF2B5EF4-FFF2-40B4-BE49-F238E27FC236}">
                <a16:creationId xmlns:a16="http://schemas.microsoft.com/office/drawing/2014/main" id="{CCA4F2FC-8F0C-4890-962B-799EF81F2464}"/>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FD7870BC-263E-4FD7-8AB3-AF684ABB7DB2}"/>
              </a:ext>
            </a:extLst>
          </p:cNvPr>
          <p:cNvSpPr>
            <a:spLocks noGrp="1"/>
          </p:cNvSpPr>
          <p:nvPr>
            <p:ph type="sldNum" sz="quarter" idx="12"/>
          </p:nvPr>
        </p:nvSpPr>
        <p:spPr>
          <a:xfrm>
            <a:off x="11391900" y="214313"/>
            <a:ext cx="563563" cy="334962"/>
          </a:xfrm>
        </p:spPr>
        <p:txBody>
          <a:bodyPr/>
          <a:lstStyle/>
          <a:p>
            <a:pPr>
              <a:defRPr/>
            </a:pPr>
            <a:fld id="{2F8E93B0-5A5F-493C-B670-C4BA2E4AACF1}" type="slidenum">
              <a:rPr lang="fr-FR"/>
              <a:pPr>
                <a:defRPr/>
              </a:pPr>
              <a:t>30</a:t>
            </a:fld>
            <a:endParaRPr lang="fr-FR"/>
          </a:p>
        </p:txBody>
      </p:sp>
      <p:sp>
        <p:nvSpPr>
          <p:cNvPr id="6" name="Espace réservé du pied de page 1">
            <a:extLst>
              <a:ext uri="{FF2B5EF4-FFF2-40B4-BE49-F238E27FC236}">
                <a16:creationId xmlns:a16="http://schemas.microsoft.com/office/drawing/2014/main" id="{1DD3B189-3C6C-4575-9B9A-E4758A113C0A}"/>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32773" name="ZoneTexte 6">
            <a:extLst>
              <a:ext uri="{FF2B5EF4-FFF2-40B4-BE49-F238E27FC236}">
                <a16:creationId xmlns:a16="http://schemas.microsoft.com/office/drawing/2014/main" id="{1D7DCA71-8073-4145-9924-3B9761F53AC1}"/>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32774" name="ZoneTexte 7">
            <a:extLst>
              <a:ext uri="{FF2B5EF4-FFF2-40B4-BE49-F238E27FC236}">
                <a16:creationId xmlns:a16="http://schemas.microsoft.com/office/drawing/2014/main" id="{13E126B0-340A-470E-8982-97A1FDBDBCD0}"/>
              </a:ext>
            </a:extLst>
          </p:cNvPr>
          <p:cNvSpPr txBox="1">
            <a:spLocks noChangeArrowheads="1"/>
          </p:cNvSpPr>
          <p:nvPr/>
        </p:nvSpPr>
        <p:spPr bwMode="auto">
          <a:xfrm>
            <a:off x="139700" y="758825"/>
            <a:ext cx="7081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Rosier rugueux ou rosier du Japon (</a:t>
            </a:r>
            <a:r>
              <a:rPr lang="fr-FR" altLang="fr-FR" b="1" i="1">
                <a:solidFill>
                  <a:srgbClr val="008000"/>
                </a:solidFill>
              </a:rPr>
              <a:t>Rosa rugosa</a:t>
            </a:r>
            <a:r>
              <a:rPr lang="fr-FR" altLang="fr-FR" b="1">
                <a:solidFill>
                  <a:srgbClr val="008000"/>
                </a:solidFill>
              </a:rPr>
              <a:t>) (</a:t>
            </a:r>
            <a:r>
              <a:rPr lang="fr-FR" altLang="fr-FR" b="1" i="1">
                <a:solidFill>
                  <a:srgbClr val="008000"/>
                </a:solidFill>
              </a:rPr>
              <a:t>Famille des Rosaceae</a:t>
            </a:r>
            <a:r>
              <a:rPr lang="fr-FR" altLang="fr-FR" b="1">
                <a:solidFill>
                  <a:srgbClr val="008000"/>
                </a:solidFill>
              </a:rPr>
              <a:t>)</a:t>
            </a:r>
            <a:endParaRPr lang="fr-FR" altLang="fr-FR"/>
          </a:p>
        </p:txBody>
      </p:sp>
      <p:sp>
        <p:nvSpPr>
          <p:cNvPr id="32775" name="ZoneTexte 9">
            <a:extLst>
              <a:ext uri="{FF2B5EF4-FFF2-40B4-BE49-F238E27FC236}">
                <a16:creationId xmlns:a16="http://schemas.microsoft.com/office/drawing/2014/main" id="{F370F54A-82BF-4B3F-BD9A-DBE1D47478E2}"/>
              </a:ext>
            </a:extLst>
          </p:cNvPr>
          <p:cNvSpPr txBox="1">
            <a:spLocks noChangeArrowheads="1"/>
          </p:cNvSpPr>
          <p:nvPr/>
        </p:nvSpPr>
        <p:spPr bwMode="auto">
          <a:xfrm>
            <a:off x="171450" y="1200150"/>
            <a:ext cx="106553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t>Le </a:t>
            </a:r>
            <a:r>
              <a:rPr lang="fr-FR" altLang="fr-FR" b="1"/>
              <a:t>Rosier rugueux</a:t>
            </a:r>
            <a:r>
              <a:rPr lang="fr-FR" altLang="fr-FR"/>
              <a:t>, ou </a:t>
            </a:r>
            <a:r>
              <a:rPr lang="fr-FR" altLang="fr-FR" b="1"/>
              <a:t>Rosier du Japon </a:t>
            </a:r>
            <a:r>
              <a:rPr lang="fr-FR" altLang="fr-FR"/>
              <a:t>est un </a:t>
            </a:r>
            <a:r>
              <a:rPr lang="fr-FR" altLang="fr-FR" i="1"/>
              <a:t>arbuste drageonnant qui émet de nouvelles tiges à partir de la souche</a:t>
            </a:r>
            <a:r>
              <a:rPr lang="fr-FR" altLang="fr-FR"/>
              <a:t> et forme des fourrés denses de 1 à 1,5 mètre de haut. Les tiges sont densément recouvertes de nombreux aiguillons droits et courts (3 à 10 mm de longs). Ce rosier supporte les sols pauvres et sablonneux. Il s'</a:t>
            </a:r>
            <a:r>
              <a:rPr lang="fr-FR" altLang="fr-FR">
                <a:hlinkClick r:id="rId2" tooltip="Hybride"/>
              </a:rPr>
              <a:t>hybride</a:t>
            </a:r>
            <a:r>
              <a:rPr lang="fr-FR" altLang="fr-FR"/>
              <a:t> facilement avec de nombreux autres rosiers et est très appréciée des sélectionneurs pour sa très grande résistance au froid (</a:t>
            </a:r>
            <a:r>
              <a:rPr lang="fr-FR" altLang="fr-FR">
                <a:hlinkClick r:id="rId3" tooltip="Zone USDA"/>
              </a:rPr>
              <a:t>zone USDA</a:t>
            </a:r>
            <a:r>
              <a:rPr lang="fr-FR" altLang="fr-FR"/>
              <a:t> 2 à 8) et aux maladies de la </a:t>
            </a:r>
            <a:r>
              <a:rPr lang="fr-FR" altLang="fr-FR">
                <a:hlinkClick r:id="rId4" tooltip="Rouille (maladie)"/>
              </a:rPr>
              <a:t>rouille</a:t>
            </a:r>
            <a:r>
              <a:rPr lang="fr-FR" altLang="fr-FR"/>
              <a:t> et des </a:t>
            </a:r>
            <a:r>
              <a:rPr lang="fr-FR" altLang="fr-FR">
                <a:hlinkClick r:id="rId5" tooltip="Maladie des taches noires"/>
              </a:rPr>
              <a:t>taches noires</a:t>
            </a:r>
            <a:r>
              <a:rPr lang="fr-FR" altLang="fr-FR"/>
              <a:t>. Il est également </a:t>
            </a:r>
            <a:r>
              <a:rPr lang="fr-FR" altLang="fr-FR">
                <a:solidFill>
                  <a:srgbClr val="008000"/>
                </a:solidFill>
              </a:rPr>
              <a:t>extrêmement tolérant aux embruns salés du littoral </a:t>
            </a:r>
            <a:r>
              <a:rPr lang="fr-FR" altLang="fr-FR"/>
              <a:t>et aux orages. Il est largement utilisé dans les aménagement </a:t>
            </a:r>
            <a:r>
              <a:rPr lang="fr-FR" altLang="fr-FR">
                <a:hlinkClick r:id="rId6" tooltip="Paysage"/>
              </a:rPr>
              <a:t>paysagers</a:t>
            </a:r>
            <a:r>
              <a:rPr lang="fr-FR" altLang="fr-FR"/>
              <a:t> pour sa robustesse et son absence de problèmes. Nécessitant peu d'entretien, c'est une plante adaptée pour les plantations en masse d'autant qu'elle pousse très bien sur ses propres racines (</a:t>
            </a:r>
            <a:r>
              <a:rPr lang="fr-FR" altLang="fr-FR">
                <a:hlinkClick r:id="rId7" tooltip="Semis (agriculture)"/>
              </a:rPr>
              <a:t>semis</a:t>
            </a:r>
            <a:r>
              <a:rPr lang="fr-FR" altLang="fr-FR"/>
              <a:t> ou </a:t>
            </a:r>
            <a:r>
              <a:rPr lang="fr-FR" altLang="fr-FR">
                <a:hlinkClick r:id="rId8" tooltip="Bouture"/>
              </a:rPr>
              <a:t>bouture</a:t>
            </a:r>
            <a:r>
              <a:rPr lang="fr-FR" altLang="fr-FR"/>
              <a:t>) et n'a donc pas impérativement besoin d'être greffée. </a:t>
            </a:r>
            <a:r>
              <a:rPr lang="fr-FR" altLang="fr-FR">
                <a:solidFill>
                  <a:srgbClr val="FF0000"/>
                </a:solidFill>
              </a:rPr>
              <a:t>Il est considérée comme une </a:t>
            </a:r>
            <a:r>
              <a:rPr lang="fr-FR" altLang="fr-FR">
                <a:solidFill>
                  <a:srgbClr val="FF0000"/>
                </a:solidFill>
                <a:hlinkClick r:id="rId9" tooltip="Plante invasive"/>
              </a:rPr>
              <a:t>plante invasive</a:t>
            </a:r>
            <a:r>
              <a:rPr lang="fr-FR" altLang="fr-FR">
                <a:solidFill>
                  <a:srgbClr val="FF0000"/>
                </a:solidFill>
              </a:rPr>
              <a:t> dans certaines régions</a:t>
            </a:r>
            <a:r>
              <a:rPr lang="fr-FR" altLang="fr-FR"/>
              <a:t>.  </a:t>
            </a:r>
            <a:r>
              <a:rPr lang="es-ES" altLang="fr-FR" b="1"/>
              <a:t>USDA Hardiness Zones</a:t>
            </a:r>
            <a:r>
              <a:rPr lang="es-ES" altLang="fr-FR"/>
              <a:t> 3 – (8)9.</a:t>
            </a:r>
            <a:r>
              <a:rPr lang="es-ES" altLang="fr-FR">
                <a:solidFill>
                  <a:srgbClr val="008000"/>
                </a:solidFill>
              </a:rPr>
              <a:t> </a:t>
            </a:r>
            <a:r>
              <a:rPr lang="fr-FR" altLang="fr-FR">
                <a:solidFill>
                  <a:srgbClr val="008000"/>
                </a:solidFill>
              </a:rPr>
              <a:t> Il est très solide.</a:t>
            </a:r>
            <a:r>
              <a:rPr lang="es-ES" altLang="fr-FR">
                <a:solidFill>
                  <a:srgbClr val="008000"/>
                </a:solidFill>
              </a:rPr>
              <a:t> </a:t>
            </a:r>
            <a:r>
              <a:rPr lang="fr-FR" altLang="fr-FR">
                <a:solidFill>
                  <a:srgbClr val="008000"/>
                </a:solidFill>
              </a:rPr>
              <a:t>Le rosier rugueux pousse très vite et </a:t>
            </a:r>
            <a:r>
              <a:rPr lang="fr-FR" altLang="fr-FR" i="1">
                <a:solidFill>
                  <a:srgbClr val="008000"/>
                </a:solidFill>
              </a:rPr>
              <a:t>peut avoir une hauteur de 2 mètres en 6 mois</a:t>
            </a:r>
            <a:r>
              <a:rPr lang="fr-FR" altLang="fr-FR">
                <a:solidFill>
                  <a:srgbClr val="008000"/>
                </a:solidFill>
              </a:rPr>
              <a:t>.</a:t>
            </a:r>
            <a:endParaRPr lang="es-ES" altLang="fr-FR" sz="1200"/>
          </a:p>
          <a:p>
            <a:pPr eaLnBrk="1" hangingPunct="1"/>
            <a:r>
              <a:rPr lang="es-ES" altLang="fr-FR" sz="1200"/>
              <a:t>Sources : a) </a:t>
            </a:r>
            <a:r>
              <a:rPr lang="es-ES" altLang="fr-FR" sz="1200">
                <a:hlinkClick r:id="rId10"/>
              </a:rPr>
              <a:t>https://fr.wikipedia.org/wiki/Rosa_rugosa</a:t>
            </a:r>
            <a:r>
              <a:rPr lang="es-ES" altLang="fr-FR" sz="1200"/>
              <a:t> , b) </a:t>
            </a:r>
            <a:r>
              <a:rPr lang="es-ES" altLang="fr-FR" sz="1200">
                <a:hlinkClick r:id="rId11"/>
              </a:rPr>
              <a:t>https://www.visoflora.com/photos-nature/photo-cameleon-de-madagascar.html</a:t>
            </a:r>
            <a:r>
              <a:rPr lang="es-ES" altLang="fr-FR" sz="1200"/>
              <a:t> </a:t>
            </a:r>
            <a:endParaRPr lang="fr-FR" altLang="fr-FR" sz="1200"/>
          </a:p>
        </p:txBody>
      </p:sp>
      <p:pic>
        <p:nvPicPr>
          <p:cNvPr id="32776" name="Image 10">
            <a:extLst>
              <a:ext uri="{FF2B5EF4-FFF2-40B4-BE49-F238E27FC236}">
                <a16:creationId xmlns:a16="http://schemas.microsoft.com/office/drawing/2014/main" id="{45A98AE2-FCF8-4B43-BDB0-21D37BDA123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77163" y="5035550"/>
            <a:ext cx="19050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Image 11">
            <a:extLst>
              <a:ext uri="{FF2B5EF4-FFF2-40B4-BE49-F238E27FC236}">
                <a16:creationId xmlns:a16="http://schemas.microsoft.com/office/drawing/2014/main" id="{5D97BF17-8772-45E3-ACC3-8CB000B7ED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550" y="4470400"/>
            <a:ext cx="20208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Image 12">
            <a:extLst>
              <a:ext uri="{FF2B5EF4-FFF2-40B4-BE49-F238E27FC236}">
                <a16:creationId xmlns:a16="http://schemas.microsoft.com/office/drawing/2014/main" id="{5618F2D6-6D2F-4C4F-86A7-B164E44228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47363" y="16256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Image 13">
            <a:extLst>
              <a:ext uri="{FF2B5EF4-FFF2-40B4-BE49-F238E27FC236}">
                <a16:creationId xmlns:a16="http://schemas.microsoft.com/office/drawing/2014/main" id="{9E261A7A-6E53-49F3-A033-A503568A422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99638" y="453231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Image 14">
            <a:extLst>
              <a:ext uri="{FF2B5EF4-FFF2-40B4-BE49-F238E27FC236}">
                <a16:creationId xmlns:a16="http://schemas.microsoft.com/office/drawing/2014/main" id="{61213B11-67D6-4F61-AA68-405CF7F3A0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89500" y="4914900"/>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Image 15">
            <a:extLst>
              <a:ext uri="{FF2B5EF4-FFF2-40B4-BE49-F238E27FC236}">
                <a16:creationId xmlns:a16="http://schemas.microsoft.com/office/drawing/2014/main" id="{378F7BC0-ECA0-44E3-9F8E-3D9A243170A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49500" y="47418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ZoneTexte 1">
            <a:extLst>
              <a:ext uri="{FF2B5EF4-FFF2-40B4-BE49-F238E27FC236}">
                <a16:creationId xmlns:a16="http://schemas.microsoft.com/office/drawing/2014/main" id="{98D99386-A64B-43DB-AF89-78D1A1361A3A}"/>
              </a:ext>
            </a:extLst>
          </p:cNvPr>
          <p:cNvSpPr txBox="1">
            <a:spLocks noChangeArrowheads="1"/>
          </p:cNvSpPr>
          <p:nvPr/>
        </p:nvSpPr>
        <p:spPr bwMode="auto">
          <a:xfrm>
            <a:off x="2220913" y="4424363"/>
            <a:ext cx="6837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t>c) R. rugueux ‘Pink Grootendorst’,  </a:t>
            </a:r>
            <a:r>
              <a:rPr lang="fr-FR" altLang="fr-FR" sz="1200">
                <a:hlinkClick r:id="rId18"/>
              </a:rPr>
              <a:t>http://nature.jardin.free.fr/1104/rosa_pink_groot.html</a:t>
            </a:r>
            <a:r>
              <a:rPr lang="fr-FR" altLang="fr-FR" sz="1200"/>
              <a:t> </a:t>
            </a:r>
          </a:p>
        </p:txBody>
      </p:sp>
      <p:sp>
        <p:nvSpPr>
          <p:cNvPr id="32783" name="ZoneTexte 2">
            <a:extLst>
              <a:ext uri="{FF2B5EF4-FFF2-40B4-BE49-F238E27FC236}">
                <a16:creationId xmlns:a16="http://schemas.microsoft.com/office/drawing/2014/main" id="{5F3C3CA7-2EB3-4A23-8BF4-F00AA3B87262}"/>
              </a:ext>
            </a:extLst>
          </p:cNvPr>
          <p:cNvSpPr txBox="1">
            <a:spLocks noChangeArrowheads="1"/>
          </p:cNvSpPr>
          <p:nvPr/>
        </p:nvSpPr>
        <p:spPr bwMode="auto">
          <a:xfrm>
            <a:off x="5359400" y="396875"/>
            <a:ext cx="186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Peu être invasif</a:t>
            </a:r>
          </a:p>
        </p:txBody>
      </p:sp>
      <p:pic>
        <p:nvPicPr>
          <p:cNvPr id="32784" name="Picture 16" descr="C:\Users\LISAN\Pictures\Plantes fourragères\logo invasive plants5_s.jpg">
            <a:extLst>
              <a:ext uri="{FF2B5EF4-FFF2-40B4-BE49-F238E27FC236}">
                <a16:creationId xmlns:a16="http://schemas.microsoft.com/office/drawing/2014/main" id="{FFFA79C7-976F-4C2B-BC80-F8408125091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64638" y="2428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Rectangle 13">
            <a:extLst>
              <a:ext uri="{FF2B5EF4-FFF2-40B4-BE49-F238E27FC236}">
                <a16:creationId xmlns:a16="http://schemas.microsoft.com/office/drawing/2014/main" id="{81CC523D-D20B-437D-AEA8-C199EA68AE92}"/>
              </a:ext>
            </a:extLst>
          </p:cNvPr>
          <p:cNvSpPr>
            <a:spLocks noChangeArrowheads="1"/>
          </p:cNvSpPr>
          <p:nvPr/>
        </p:nvSpPr>
        <p:spPr bwMode="auto">
          <a:xfrm>
            <a:off x="8399463" y="293688"/>
            <a:ext cx="573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32786" name="Image 11" descr="logo salinisation2_s.jpg">
            <a:extLst>
              <a:ext uri="{FF2B5EF4-FFF2-40B4-BE49-F238E27FC236}">
                <a16:creationId xmlns:a16="http://schemas.microsoft.com/office/drawing/2014/main" id="{3B0C0B2F-C951-4D10-8438-B9DADD7FD674}"/>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813925" y="103188"/>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Image 18">
            <a:extLst>
              <a:ext uri="{FF2B5EF4-FFF2-40B4-BE49-F238E27FC236}">
                <a16:creationId xmlns:a16="http://schemas.microsoft.com/office/drawing/2014/main" id="{F1D5509C-BDA4-43BF-BA70-F391E49177A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Image 20">
            <a:extLst>
              <a:ext uri="{FF2B5EF4-FFF2-40B4-BE49-F238E27FC236}">
                <a16:creationId xmlns:a16="http://schemas.microsoft.com/office/drawing/2014/main" id="{5316E558-98DE-4DD9-BB2F-DAA2E15A59F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Image 21">
            <a:extLst>
              <a:ext uri="{FF2B5EF4-FFF2-40B4-BE49-F238E27FC236}">
                <a16:creationId xmlns:a16="http://schemas.microsoft.com/office/drawing/2014/main" id="{6EC0BD4D-EB50-4C03-B169-F2D3C8EC3D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oneTexte 3">
            <a:extLst>
              <a:ext uri="{FF2B5EF4-FFF2-40B4-BE49-F238E27FC236}">
                <a16:creationId xmlns:a16="http://schemas.microsoft.com/office/drawing/2014/main" id="{FFDE7085-6C84-453F-AA92-A039E20AED48}"/>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FD7870BC-263E-4FD7-8AB3-AF684ABB7DB2}"/>
              </a:ext>
            </a:extLst>
          </p:cNvPr>
          <p:cNvSpPr>
            <a:spLocks noGrp="1"/>
          </p:cNvSpPr>
          <p:nvPr>
            <p:ph type="sldNum" sz="quarter" idx="12"/>
          </p:nvPr>
        </p:nvSpPr>
        <p:spPr>
          <a:xfrm>
            <a:off x="11391900" y="214313"/>
            <a:ext cx="563563" cy="334962"/>
          </a:xfrm>
        </p:spPr>
        <p:txBody>
          <a:bodyPr/>
          <a:lstStyle/>
          <a:p>
            <a:pPr>
              <a:defRPr/>
            </a:pPr>
            <a:fld id="{4B172139-0CD9-4FD7-9165-2A48A9CC378C}" type="slidenum">
              <a:rPr lang="fr-FR"/>
              <a:pPr>
                <a:defRPr/>
              </a:pPr>
              <a:t>31</a:t>
            </a:fld>
            <a:endParaRPr lang="fr-FR"/>
          </a:p>
        </p:txBody>
      </p:sp>
      <p:sp>
        <p:nvSpPr>
          <p:cNvPr id="6" name="Espace réservé du pied de page 1">
            <a:extLst>
              <a:ext uri="{FF2B5EF4-FFF2-40B4-BE49-F238E27FC236}">
                <a16:creationId xmlns:a16="http://schemas.microsoft.com/office/drawing/2014/main" id="{1DD3B189-3C6C-4575-9B9A-E4758A113C0A}"/>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33797" name="ZoneTexte 6">
            <a:extLst>
              <a:ext uri="{FF2B5EF4-FFF2-40B4-BE49-F238E27FC236}">
                <a16:creationId xmlns:a16="http://schemas.microsoft.com/office/drawing/2014/main" id="{4E1E6A41-AE3B-4F43-83F3-110EEAED17EE}"/>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33798" name="ZoneTexte 7">
            <a:extLst>
              <a:ext uri="{FF2B5EF4-FFF2-40B4-BE49-F238E27FC236}">
                <a16:creationId xmlns:a16="http://schemas.microsoft.com/office/drawing/2014/main" id="{63CB91A9-C75F-4C23-9E83-32E72E20EF7B}"/>
              </a:ext>
            </a:extLst>
          </p:cNvPr>
          <p:cNvSpPr txBox="1">
            <a:spLocks noChangeArrowheads="1"/>
          </p:cNvSpPr>
          <p:nvPr/>
        </p:nvSpPr>
        <p:spPr bwMode="auto">
          <a:xfrm>
            <a:off x="139700" y="758825"/>
            <a:ext cx="8799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Rosier rugueux ou rosier du Japon (</a:t>
            </a:r>
            <a:r>
              <a:rPr lang="fr-FR" altLang="fr-FR" b="1" i="1">
                <a:solidFill>
                  <a:srgbClr val="008000"/>
                </a:solidFill>
              </a:rPr>
              <a:t>Rosa rugosa 'Rubra</a:t>
            </a:r>
            <a:r>
              <a:rPr lang="fr-FR" altLang="fr-FR" b="1">
                <a:solidFill>
                  <a:srgbClr val="008000"/>
                </a:solidFill>
              </a:rPr>
              <a:t>’) (suite) (</a:t>
            </a:r>
            <a:r>
              <a:rPr lang="fr-FR" altLang="fr-FR" b="1" i="1">
                <a:solidFill>
                  <a:srgbClr val="008000"/>
                </a:solidFill>
              </a:rPr>
              <a:t>Famille des Rosaceae</a:t>
            </a:r>
            <a:r>
              <a:rPr lang="fr-FR" altLang="fr-FR" b="1">
                <a:solidFill>
                  <a:srgbClr val="008000"/>
                </a:solidFill>
              </a:rPr>
              <a:t>)</a:t>
            </a:r>
            <a:endParaRPr lang="fr-FR" altLang="fr-FR"/>
          </a:p>
        </p:txBody>
      </p:sp>
      <p:sp>
        <p:nvSpPr>
          <p:cNvPr id="33799" name="ZoneTexte 9">
            <a:extLst>
              <a:ext uri="{FF2B5EF4-FFF2-40B4-BE49-F238E27FC236}">
                <a16:creationId xmlns:a16="http://schemas.microsoft.com/office/drawing/2014/main" id="{C78BBAED-69A9-481B-8D1C-FC7F177B57AE}"/>
              </a:ext>
            </a:extLst>
          </p:cNvPr>
          <p:cNvSpPr txBox="1">
            <a:spLocks noChangeArrowheads="1"/>
          </p:cNvSpPr>
          <p:nvPr/>
        </p:nvSpPr>
        <p:spPr bwMode="auto">
          <a:xfrm>
            <a:off x="139700" y="1128713"/>
            <a:ext cx="11784013"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t>Le </a:t>
            </a:r>
            <a:r>
              <a:rPr lang="fr-FR" altLang="fr-FR" u="sng">
                <a:hlinkClick r:id="rId2"/>
              </a:rPr>
              <a:t>rosier rugueux </a:t>
            </a:r>
            <a:r>
              <a:rPr lang="fr-FR" altLang="fr-FR"/>
              <a:t>(</a:t>
            </a:r>
            <a:r>
              <a:rPr lang="fr-FR" altLang="fr-FR" i="1"/>
              <a:t>Rosa rugosa</a:t>
            </a:r>
            <a:r>
              <a:rPr lang="fr-FR" altLang="fr-FR"/>
              <a:t>), drageonnant, forme dans l’année un buisson érigé et compact aux </a:t>
            </a:r>
            <a:r>
              <a:rPr lang="fr-FR" altLang="fr-FR" i="1"/>
              <a:t>tiges garnies d’a</a:t>
            </a:r>
            <a:r>
              <a:rPr lang="fr-FR" altLang="fr-FR"/>
              <a:t>iguillons. Son feuillage gaufré, </a:t>
            </a:r>
            <a:r>
              <a:rPr lang="fr-FR" altLang="fr-FR" i="1"/>
              <a:t>indemne de maladie</a:t>
            </a:r>
            <a:r>
              <a:rPr lang="fr-FR" altLang="fr-FR"/>
              <a:t>, prend des tons dorés, puis tombe. Sa floraison rose ou blanche, parfumée et remontante, est suivie de gros fruits orangés. Il prospère en terre acide ou sableuse, résiste au froid et au climat maritime.</a:t>
            </a:r>
            <a:br>
              <a:rPr lang="fr-FR" altLang="fr-FR"/>
            </a:br>
            <a:r>
              <a:rPr lang="fr-FR" altLang="fr-FR" b="1"/>
              <a:t>Notre conseil : </a:t>
            </a:r>
            <a:r>
              <a:rPr lang="fr-FR" altLang="fr-FR"/>
              <a:t>ne pas tailler les fleurs fanées afin de profiter des fruits. Ce rosier intègrera avec bonheur une haie défensive, à laquelle il apportera une touche fleurie et parfumée. Les fruits d'automne (cynorrhodons) restent en outre longuement décoratifs. </a:t>
            </a:r>
            <a:r>
              <a:rPr lang="fr-FR" altLang="fr-FR" b="1"/>
              <a:t>Intérêt défensif </a:t>
            </a:r>
            <a:r>
              <a:rPr lang="fr-FR" altLang="fr-FR"/>
              <a:t>: Plein de vigueur et très robuste, </a:t>
            </a:r>
            <a:r>
              <a:rPr lang="fr-FR" altLang="fr-FR" i="1"/>
              <a:t>il porte de nombreuses branches épineuses qui forment un buisson impénétrable jusqu'à 2 m de haut</a:t>
            </a:r>
            <a:r>
              <a:rPr lang="fr-FR" altLang="fr-FR"/>
              <a:t>. </a:t>
            </a:r>
            <a:r>
              <a:rPr lang="fr-FR" altLang="fr-FR" b="1"/>
              <a:t>Exposition</a:t>
            </a:r>
            <a:r>
              <a:rPr lang="fr-FR" altLang="fr-FR"/>
              <a:t> : Soleil ou mi-ombre. </a:t>
            </a:r>
            <a:r>
              <a:rPr lang="fr-FR" altLang="fr-FR" b="1"/>
              <a:t>Plantation</a:t>
            </a:r>
            <a:r>
              <a:rPr lang="fr-FR" altLang="fr-FR"/>
              <a:t> : 1m entre chaque pied.</a:t>
            </a:r>
            <a:endParaRPr lang="fr-FR" altLang="fr-FR" sz="1200"/>
          </a:p>
          <a:p>
            <a:pPr eaLnBrk="1" hangingPunct="1"/>
            <a:r>
              <a:rPr lang="fr-FR" altLang="fr-FR" sz="1200"/>
              <a:t>Sources : a) </a:t>
            </a:r>
            <a:r>
              <a:rPr lang="fr-FR" altLang="fr-FR" sz="1200">
                <a:hlinkClick r:id="rId3"/>
              </a:rPr>
              <a:t>https://www.rustica.fr/articles-jardin/haie-defensive,3338.html</a:t>
            </a:r>
            <a:r>
              <a:rPr lang="fr-FR" altLang="fr-FR" sz="1200"/>
              <a:t> b) </a:t>
            </a:r>
            <a:r>
              <a:rPr lang="fr-FR" altLang="fr-FR" sz="1200">
                <a:hlinkClick r:id="rId4"/>
              </a:rPr>
              <a:t>http://www.gerbeaud.com/jardin/fiches/haie-defensive-2.php</a:t>
            </a:r>
            <a:r>
              <a:rPr lang="fr-FR" altLang="fr-FR" sz="1200"/>
              <a:t> </a:t>
            </a:r>
            <a:endParaRPr lang="fr-FR" altLang="fr-FR"/>
          </a:p>
        </p:txBody>
      </p:sp>
      <p:pic>
        <p:nvPicPr>
          <p:cNvPr id="33800" name="Image 8">
            <a:extLst>
              <a:ext uri="{FF2B5EF4-FFF2-40B4-BE49-F238E27FC236}">
                <a16:creationId xmlns:a16="http://schemas.microsoft.com/office/drawing/2014/main" id="{261015DA-F1F4-4719-A7FF-C8A7A1B2F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675" y="3473450"/>
            <a:ext cx="31432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10">
            <a:extLst>
              <a:ext uri="{FF2B5EF4-FFF2-40B4-BE49-F238E27FC236}">
                <a16:creationId xmlns:a16="http://schemas.microsoft.com/office/drawing/2014/main" id="{C44DEAFE-36B8-479E-8E15-B804BAA89C7D}"/>
              </a:ext>
            </a:extLst>
          </p:cNvPr>
          <p:cNvSpPr>
            <a:spLocks noChangeArrowheads="1"/>
          </p:cNvSpPr>
          <p:nvPr/>
        </p:nvSpPr>
        <p:spPr bwMode="auto">
          <a:xfrm>
            <a:off x="5551488" y="5835650"/>
            <a:ext cx="217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Rosa rugosa ‘Pink Grostendorst’</a:t>
            </a:r>
          </a:p>
          <a:p>
            <a:pPr algn="ctr" eaLnBrk="1" hangingPunct="1"/>
            <a:r>
              <a:rPr lang="fr-FR" altLang="fr-FR" sz="1200">
                <a:solidFill>
                  <a:srgbClr val="008000"/>
                </a:solidFill>
              </a:rPr>
              <a:t>K. Stueber ® </a:t>
            </a:r>
          </a:p>
        </p:txBody>
      </p:sp>
      <p:sp>
        <p:nvSpPr>
          <p:cNvPr id="33802" name="ZoneTexte 11">
            <a:extLst>
              <a:ext uri="{FF2B5EF4-FFF2-40B4-BE49-F238E27FC236}">
                <a16:creationId xmlns:a16="http://schemas.microsoft.com/office/drawing/2014/main" id="{1C861FF2-9E98-4ED0-81FC-5C2A8C6AAEB7}"/>
              </a:ext>
            </a:extLst>
          </p:cNvPr>
          <p:cNvSpPr txBox="1">
            <a:spLocks noChangeArrowheads="1"/>
          </p:cNvSpPr>
          <p:nvPr/>
        </p:nvSpPr>
        <p:spPr bwMode="auto">
          <a:xfrm>
            <a:off x="6761163" y="395288"/>
            <a:ext cx="1862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Peu être invasif</a:t>
            </a:r>
          </a:p>
        </p:txBody>
      </p:sp>
      <p:pic>
        <p:nvPicPr>
          <p:cNvPr id="33803" name="Picture 16" descr="C:\Users\LISAN\Pictures\Plantes fourragères\logo invasive plants5_s.jpg">
            <a:extLst>
              <a:ext uri="{FF2B5EF4-FFF2-40B4-BE49-F238E27FC236}">
                <a16:creationId xmlns:a16="http://schemas.microsoft.com/office/drawing/2014/main" id="{0E496F48-F4CD-4534-825C-29AADC0D2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5338" y="1412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Rectangle 13">
            <a:extLst>
              <a:ext uri="{FF2B5EF4-FFF2-40B4-BE49-F238E27FC236}">
                <a16:creationId xmlns:a16="http://schemas.microsoft.com/office/drawing/2014/main" id="{AC4309C5-07CF-4000-B1A0-167D13171EF3}"/>
              </a:ext>
            </a:extLst>
          </p:cNvPr>
          <p:cNvSpPr>
            <a:spLocks noChangeArrowheads="1"/>
          </p:cNvSpPr>
          <p:nvPr/>
        </p:nvSpPr>
        <p:spPr bwMode="auto">
          <a:xfrm>
            <a:off x="8716963" y="193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33805" name="Image 11" descr="logo salinisation2_s.jpg">
            <a:extLst>
              <a:ext uri="{FF2B5EF4-FFF2-40B4-BE49-F238E27FC236}">
                <a16:creationId xmlns:a16="http://schemas.microsoft.com/office/drawing/2014/main" id="{E417AB0E-B54F-40ED-A5DE-01416B0D9ED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4163" y="104775"/>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Image 15">
            <a:extLst>
              <a:ext uri="{FF2B5EF4-FFF2-40B4-BE49-F238E27FC236}">
                <a16:creationId xmlns:a16="http://schemas.microsoft.com/office/drawing/2014/main" id="{88716ADA-7C76-4D79-B1DA-B49CF4831D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Image 16">
            <a:extLst>
              <a:ext uri="{FF2B5EF4-FFF2-40B4-BE49-F238E27FC236}">
                <a16:creationId xmlns:a16="http://schemas.microsoft.com/office/drawing/2014/main" id="{CA51E03F-D01A-4B52-96C9-1F5F3334F0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Image 17">
            <a:extLst>
              <a:ext uri="{FF2B5EF4-FFF2-40B4-BE49-F238E27FC236}">
                <a16:creationId xmlns:a16="http://schemas.microsoft.com/office/drawing/2014/main" id="{CF8D06B5-4D24-41F5-9D5A-8AC2A1499B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709D1B8-23BF-4609-B70C-FB797B9EAA8E}"/>
              </a:ext>
            </a:extLst>
          </p:cNvPr>
          <p:cNvSpPr>
            <a:spLocks noGrp="1"/>
          </p:cNvSpPr>
          <p:nvPr>
            <p:ph type="ftr" sz="quarter" idx="11"/>
          </p:nvPr>
        </p:nvSpPr>
        <p:spPr>
          <a:xfrm>
            <a:off x="4038600" y="6492875"/>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FD1A6E32-57C0-4FD0-B074-B55C92E4C523}"/>
              </a:ext>
            </a:extLst>
          </p:cNvPr>
          <p:cNvSpPr>
            <a:spLocks noGrp="1"/>
          </p:cNvSpPr>
          <p:nvPr>
            <p:ph type="sldNum" sz="quarter" idx="12"/>
          </p:nvPr>
        </p:nvSpPr>
        <p:spPr>
          <a:xfrm>
            <a:off x="11218863" y="190500"/>
            <a:ext cx="779462" cy="377825"/>
          </a:xfrm>
        </p:spPr>
        <p:txBody>
          <a:bodyPr/>
          <a:lstStyle/>
          <a:p>
            <a:pPr>
              <a:defRPr/>
            </a:pPr>
            <a:fld id="{446AD427-DCDD-4741-B4A3-2F5EC2D1405F}" type="slidenum">
              <a:rPr lang="fr-FR"/>
              <a:pPr>
                <a:defRPr/>
              </a:pPr>
              <a:t>32</a:t>
            </a:fld>
            <a:endParaRPr lang="fr-FR"/>
          </a:p>
        </p:txBody>
      </p:sp>
      <p:sp>
        <p:nvSpPr>
          <p:cNvPr id="34820" name="Rectangle 3">
            <a:extLst>
              <a:ext uri="{FF2B5EF4-FFF2-40B4-BE49-F238E27FC236}">
                <a16:creationId xmlns:a16="http://schemas.microsoft.com/office/drawing/2014/main" id="{567B7F2C-419E-41AB-BE03-35A86B28E899}"/>
              </a:ext>
            </a:extLst>
          </p:cNvPr>
          <p:cNvSpPr>
            <a:spLocks noChangeArrowheads="1"/>
          </p:cNvSpPr>
          <p:nvPr/>
        </p:nvSpPr>
        <p:spPr bwMode="auto">
          <a:xfrm>
            <a:off x="155575" y="1160463"/>
            <a:ext cx="1184275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dirty="0"/>
              <a:t>Le </a:t>
            </a:r>
            <a:r>
              <a:rPr lang="fr-FR" altLang="fr-FR" dirty="0">
                <a:hlinkClick r:id="rId2" tooltip="Genre (biologie)"/>
              </a:rPr>
              <a:t>genre</a:t>
            </a:r>
            <a:r>
              <a:rPr lang="fr-FR" altLang="fr-FR" dirty="0"/>
              <a:t> </a:t>
            </a:r>
            <a:r>
              <a:rPr lang="fr-FR" altLang="fr-FR" b="1" i="1" dirty="0" err="1"/>
              <a:t>Berberis</a:t>
            </a:r>
            <a:r>
              <a:rPr lang="fr-FR" altLang="fr-FR" dirty="0"/>
              <a:t> (les berbéris) regroupe environ 580 </a:t>
            </a:r>
            <a:r>
              <a:rPr lang="fr-FR" altLang="fr-FR" dirty="0">
                <a:hlinkClick r:id="rId3" tooltip="Espèce"/>
              </a:rPr>
              <a:t>espèces</a:t>
            </a:r>
            <a:r>
              <a:rPr lang="fr-FR" altLang="fr-FR" dirty="0"/>
              <a:t> d'arbustes épineux à feuilles caduques et à feuilles persistantes de 1 à 5 m de hauteur, originaire des régions tempérées et subtropicales d'</a:t>
            </a:r>
            <a:r>
              <a:rPr lang="fr-FR" altLang="fr-FR" dirty="0">
                <a:hlinkClick r:id="rId4" tooltip="Europe"/>
              </a:rPr>
              <a:t>Europe</a:t>
            </a:r>
            <a:r>
              <a:rPr lang="fr-FR" altLang="fr-FR" dirty="0"/>
              <a:t>, d'</a:t>
            </a:r>
            <a:r>
              <a:rPr lang="fr-FR" altLang="fr-FR" dirty="0">
                <a:hlinkClick r:id="rId5" tooltip="Asie"/>
              </a:rPr>
              <a:t>Asie</a:t>
            </a:r>
            <a:r>
              <a:rPr lang="fr-FR" altLang="fr-FR" dirty="0"/>
              <a:t>, d'</a:t>
            </a:r>
            <a:r>
              <a:rPr lang="fr-FR" altLang="fr-FR" dirty="0">
                <a:hlinkClick r:id="rId6" tooltip="Afrique"/>
              </a:rPr>
              <a:t>Afrique</a:t>
            </a:r>
            <a:r>
              <a:rPr lang="fr-FR" altLang="fr-FR" dirty="0"/>
              <a:t>, et d'</a:t>
            </a:r>
            <a:r>
              <a:rPr lang="fr-FR" altLang="fr-FR" dirty="0">
                <a:hlinkClick r:id="rId7" tooltip="Amérique"/>
              </a:rPr>
              <a:t>Amérique</a:t>
            </a:r>
            <a:r>
              <a:rPr lang="fr-FR" altLang="fr-FR" dirty="0"/>
              <a:t>. Ils sont étroitement liés au genre </a:t>
            </a:r>
            <a:r>
              <a:rPr lang="fr-FR" altLang="fr-FR" i="1" dirty="0">
                <a:hlinkClick r:id="rId8" tooltip="Mahonia"/>
              </a:rPr>
              <a:t>Mahonia</a:t>
            </a:r>
            <a:r>
              <a:rPr lang="fr-FR" altLang="fr-FR" dirty="0"/>
              <a:t> (qui est parfois inclus dans le genre </a:t>
            </a:r>
            <a:r>
              <a:rPr lang="fr-FR" altLang="fr-FR" i="1" dirty="0" err="1"/>
              <a:t>Berberis</a:t>
            </a:r>
            <a:r>
              <a:rPr lang="fr-FR" altLang="fr-FR" dirty="0"/>
              <a:t> à cause des hybrides × </a:t>
            </a:r>
            <a:r>
              <a:rPr lang="fr-FR" altLang="fr-FR" i="1" dirty="0" err="1"/>
              <a:t>mahoberberis</a:t>
            </a:r>
            <a:r>
              <a:rPr lang="fr-FR" altLang="fr-FR" dirty="0"/>
              <a:t>). Ce sont des arbustes ou des arbrisseaux dont la hauteur varie de 10 cm à 4,5 m (certains individus atteignent exceptionnellement 8 m)</a:t>
            </a:r>
            <a:r>
              <a:rPr lang="fr-FR" altLang="fr-FR" baseline="30000" dirty="0">
                <a:hlinkClick r:id="rId9"/>
              </a:rPr>
              <a:t>1</a:t>
            </a:r>
            <a:r>
              <a:rPr lang="fr-FR" altLang="fr-FR" dirty="0"/>
              <a:t>. Les feuilles sont alternes et généralement dotées d'un </a:t>
            </a:r>
            <a:r>
              <a:rPr lang="fr-FR" altLang="fr-FR" dirty="0">
                <a:hlinkClick r:id="rId10" tooltip="Pétiole"/>
              </a:rPr>
              <a:t>pétiole</a:t>
            </a:r>
            <a:r>
              <a:rPr lang="fr-FR" altLang="fr-FR" dirty="0"/>
              <a:t>. L'inflorescence est en position terminale sur les rameaux. Les fleurs sont assez petites (3 à 8 mm), généralement en </a:t>
            </a:r>
            <a:r>
              <a:rPr lang="fr-FR" altLang="fr-FR" dirty="0">
                <a:hlinkClick r:id="rId11" tooltip="Grappe"/>
              </a:rPr>
              <a:t>grappe</a:t>
            </a:r>
            <a:r>
              <a:rPr lang="fr-FR" altLang="fr-FR" dirty="0"/>
              <a:t>, mais parfois solitaires ou en </a:t>
            </a:r>
            <a:r>
              <a:rPr lang="fr-FR" altLang="fr-FR" dirty="0">
                <a:hlinkClick r:id="rId12" tooltip="Ombelle"/>
              </a:rPr>
              <a:t>ombelle</a:t>
            </a:r>
            <a:r>
              <a:rPr lang="fr-FR" altLang="fr-FR" dirty="0"/>
              <a:t> chez certaines espèces. Les fruits sont des </a:t>
            </a:r>
            <a:r>
              <a:rPr lang="fr-FR" altLang="fr-FR" dirty="0">
                <a:hlinkClick r:id="rId13" tooltip="Baie (botanique)"/>
              </a:rPr>
              <a:t>baies</a:t>
            </a:r>
            <a:r>
              <a:rPr lang="fr-FR" altLang="fr-FR" dirty="0"/>
              <a:t> de forme arrondie, ovoïde ou ellipsoïde. Ils contiennent de 1 à 10 graines</a:t>
            </a:r>
            <a:r>
              <a:rPr lang="fr-FR" altLang="fr-FR" baseline="30000" dirty="0">
                <a:hlinkClick r:id="rId9"/>
              </a:rPr>
              <a:t>1</a:t>
            </a:r>
            <a:r>
              <a:rPr lang="fr-FR" altLang="fr-FR" dirty="0"/>
              <a:t> selon les espèces et leur couleur peut aller du brun ou brun-rouge au noir.</a:t>
            </a:r>
          </a:p>
          <a:p>
            <a:pPr eaLnBrk="1" hangingPunct="1">
              <a:lnSpc>
                <a:spcPct val="107000"/>
              </a:lnSpc>
            </a:pPr>
            <a:r>
              <a:rPr lang="fr-FR" altLang="fr-FR" sz="1200" dirty="0">
                <a:ea typeface="Calibri" panose="020F0502020204030204" pitchFamily="34" charset="0"/>
                <a:cs typeface="Times New Roman" panose="02020603050405020304" pitchFamily="18" charset="0"/>
              </a:rPr>
              <a:t>Sources : a) </a:t>
            </a:r>
            <a:r>
              <a:rPr lang="fr-FR" altLang="fr-FR" sz="1200" dirty="0">
                <a:ea typeface="Calibri" panose="020F0502020204030204" pitchFamily="34" charset="0"/>
                <a:cs typeface="Times New Roman" panose="02020603050405020304" pitchFamily="18" charset="0"/>
                <a:hlinkClick r:id="rId14"/>
              </a:rPr>
              <a:t>https://fr.wikipedia.org/wiki/Berb%C3%A9ris</a:t>
            </a:r>
            <a:r>
              <a:rPr lang="fr-FR" altLang="fr-FR" sz="1200" dirty="0">
                <a:ea typeface="Calibri" panose="020F0502020204030204" pitchFamily="34" charset="0"/>
                <a:cs typeface="Times New Roman" panose="02020603050405020304" pitchFamily="18" charset="0"/>
              </a:rPr>
              <a:t>, b) </a:t>
            </a:r>
            <a:r>
              <a:rPr lang="fr-FR" altLang="fr-FR" sz="1200" dirty="0">
                <a:ea typeface="Calibri" panose="020F0502020204030204" pitchFamily="34" charset="0"/>
                <a:cs typeface="Times New Roman" panose="02020603050405020304" pitchFamily="18" charset="0"/>
                <a:hlinkClick r:id="rId15"/>
              </a:rPr>
              <a:t>https://en.wikipedia.org/wiki/Berberis</a:t>
            </a:r>
            <a:endParaRPr lang="fr-FR" altLang="fr-FR" sz="1200" dirty="0">
              <a:ea typeface="Calibri" panose="020F0502020204030204" pitchFamily="34" charset="0"/>
              <a:cs typeface="Times New Roman" panose="02020603050405020304" pitchFamily="18" charset="0"/>
            </a:endParaRPr>
          </a:p>
          <a:p>
            <a:pPr eaLnBrk="1" hangingPunct="1">
              <a:lnSpc>
                <a:spcPct val="107000"/>
              </a:lnSpc>
            </a:pPr>
            <a:r>
              <a:rPr lang="fr-FR" altLang="fr-FR" dirty="0">
                <a:ea typeface="Calibri" panose="020F0502020204030204" pitchFamily="34" charset="0"/>
                <a:cs typeface="Times New Roman" panose="02020603050405020304" pitchFamily="18" charset="0"/>
              </a:rPr>
              <a:t>Il existe un grand nombre d'"épine-vinette". </a:t>
            </a:r>
            <a:r>
              <a:rPr lang="fr-FR" altLang="fr-FR" i="1" dirty="0" err="1">
                <a:ea typeface="Calibri" panose="020F0502020204030204" pitchFamily="34" charset="0"/>
                <a:cs typeface="Times New Roman" panose="02020603050405020304" pitchFamily="18" charset="0"/>
              </a:rPr>
              <a:t>Berberis</a:t>
            </a:r>
            <a:r>
              <a:rPr lang="fr-FR" altLang="fr-FR" i="1" dirty="0">
                <a:ea typeface="Calibri" panose="020F0502020204030204" pitchFamily="34" charset="0"/>
                <a:cs typeface="Times New Roman" panose="02020603050405020304" pitchFamily="18" charset="0"/>
              </a:rPr>
              <a:t> '</a:t>
            </a:r>
            <a:r>
              <a:rPr lang="fr-FR" altLang="fr-FR" i="1" dirty="0" err="1">
                <a:ea typeface="Calibri" panose="020F0502020204030204" pitchFamily="34" charset="0"/>
                <a:cs typeface="Times New Roman" panose="02020603050405020304" pitchFamily="18" charset="0"/>
              </a:rPr>
              <a:t>darwinii</a:t>
            </a:r>
            <a:r>
              <a:rPr lang="fr-FR" altLang="fr-FR" dirty="0">
                <a:ea typeface="Calibri" panose="020F0502020204030204" pitchFamily="34" charset="0"/>
                <a:cs typeface="Times New Roman" panose="02020603050405020304" pitchFamily="18" charset="0"/>
              </a:rPr>
              <a:t>' atteint 2 m environ; il est persistant et sa floraison jaune vif lui confère un intérêt décoratif certain. </a:t>
            </a:r>
            <a:r>
              <a:rPr lang="fr-FR" altLang="fr-FR" i="1" dirty="0" err="1">
                <a:ea typeface="Calibri" panose="020F0502020204030204" pitchFamily="34" charset="0"/>
                <a:cs typeface="Times New Roman" panose="02020603050405020304" pitchFamily="18" charset="0"/>
              </a:rPr>
              <a:t>Berberis</a:t>
            </a:r>
            <a:r>
              <a:rPr lang="fr-FR" altLang="fr-FR" i="1" dirty="0">
                <a:ea typeface="Calibri" panose="020F0502020204030204" pitchFamily="34" charset="0"/>
                <a:cs typeface="Times New Roman" panose="02020603050405020304" pitchFamily="18" charset="0"/>
              </a:rPr>
              <a:t> </a:t>
            </a:r>
            <a:r>
              <a:rPr lang="fr-FR" altLang="fr-FR" i="1" dirty="0" err="1">
                <a:ea typeface="Calibri" panose="020F0502020204030204" pitchFamily="34" charset="0"/>
                <a:cs typeface="Times New Roman" panose="02020603050405020304" pitchFamily="18" charset="0"/>
              </a:rPr>
              <a:t>Thunbergii</a:t>
            </a:r>
            <a:r>
              <a:rPr lang="fr-FR" altLang="fr-FR" i="1" dirty="0">
                <a:ea typeface="Calibri" panose="020F0502020204030204" pitchFamily="34" charset="0"/>
                <a:cs typeface="Times New Roman" panose="02020603050405020304" pitchFamily="18" charset="0"/>
              </a:rPr>
              <a:t> '</a:t>
            </a:r>
            <a:r>
              <a:rPr lang="fr-FR" altLang="fr-FR" i="1" dirty="0" err="1">
                <a:ea typeface="Calibri" panose="020F0502020204030204" pitchFamily="34" charset="0"/>
                <a:cs typeface="Times New Roman" panose="02020603050405020304" pitchFamily="18" charset="0"/>
              </a:rPr>
              <a:t>Atropurpurea</a:t>
            </a:r>
            <a:r>
              <a:rPr lang="fr-FR" altLang="fr-FR" dirty="0">
                <a:ea typeface="Calibri" panose="020F0502020204030204" pitchFamily="34" charset="0"/>
                <a:cs typeface="Times New Roman" panose="02020603050405020304" pitchFamily="18" charset="0"/>
              </a:rPr>
              <a:t>' arbore un feuillage pourpre virant à l'écarlate en automne. Il ne tombe que tardivement en hiver. </a:t>
            </a:r>
            <a:r>
              <a:rPr lang="fr-FR" altLang="fr-FR" b="1" dirty="0">
                <a:ea typeface="Calibri" panose="020F0502020204030204" pitchFamily="34" charset="0"/>
                <a:cs typeface="Times New Roman" panose="02020603050405020304" pitchFamily="18" charset="0"/>
              </a:rPr>
              <a:t>Intérêt défensif </a:t>
            </a:r>
            <a:r>
              <a:rPr lang="fr-FR" altLang="fr-FR" dirty="0">
                <a:ea typeface="Calibri" panose="020F0502020204030204" pitchFamily="34" charset="0"/>
                <a:cs typeface="Times New Roman" panose="02020603050405020304" pitchFamily="18" charset="0"/>
              </a:rPr>
              <a:t>: Les berbéris produisent des épines coriaces sur toute la longueur des rameaux. </a:t>
            </a:r>
            <a:r>
              <a:rPr lang="fr-FR" altLang="fr-FR" b="1" dirty="0">
                <a:ea typeface="Calibri" panose="020F0502020204030204" pitchFamily="34" charset="0"/>
                <a:cs typeface="Times New Roman" panose="02020603050405020304" pitchFamily="18" charset="0"/>
              </a:rPr>
              <a:t>Exposition</a:t>
            </a:r>
            <a:r>
              <a:rPr lang="fr-FR" altLang="fr-FR" dirty="0">
                <a:ea typeface="Calibri" panose="020F0502020204030204" pitchFamily="34" charset="0"/>
                <a:cs typeface="Times New Roman" panose="02020603050405020304" pitchFamily="18" charset="0"/>
              </a:rPr>
              <a:t> : Soleil ou ombre légère. </a:t>
            </a:r>
            <a:r>
              <a:rPr lang="fr-FR" altLang="fr-FR" b="1" dirty="0">
                <a:ea typeface="Calibri" panose="020F0502020204030204" pitchFamily="34" charset="0"/>
                <a:cs typeface="Times New Roman" panose="02020603050405020304" pitchFamily="18" charset="0"/>
              </a:rPr>
              <a:t>Plantation</a:t>
            </a:r>
            <a:r>
              <a:rPr lang="fr-FR" altLang="fr-FR" dirty="0">
                <a:ea typeface="Calibri" panose="020F0502020204030204" pitchFamily="34" charset="0"/>
                <a:cs typeface="Times New Roman" panose="02020603050405020304" pitchFamily="18" charset="0"/>
              </a:rPr>
              <a:t> : Comptez 0,80m à 1m entre chaque pied.</a:t>
            </a:r>
          </a:p>
          <a:p>
            <a:pPr eaLnBrk="1" hangingPunct="1">
              <a:lnSpc>
                <a:spcPct val="107000"/>
              </a:lnSpc>
            </a:pPr>
            <a:r>
              <a:rPr lang="fr-FR" altLang="fr-FR" sz="1200" dirty="0">
                <a:ea typeface="Calibri" panose="020F0502020204030204" pitchFamily="34" charset="0"/>
                <a:cs typeface="Times New Roman" panose="02020603050405020304" pitchFamily="18" charset="0"/>
              </a:rPr>
              <a:t>Source : </a:t>
            </a:r>
            <a:r>
              <a:rPr lang="fr-FR" altLang="fr-FR" sz="1200" dirty="0">
                <a:ea typeface="Calibri" panose="020F0502020204030204" pitchFamily="34" charset="0"/>
                <a:cs typeface="Times New Roman" panose="02020603050405020304" pitchFamily="18" charset="0"/>
                <a:hlinkClick r:id="rId16"/>
              </a:rPr>
              <a:t>http://www.gerbeaud.com/jardin/fiches/haie-defensive-1.php</a:t>
            </a:r>
            <a:r>
              <a:rPr lang="fr-FR" altLang="fr-FR" sz="1200" dirty="0">
                <a:ea typeface="Calibri" panose="020F0502020204030204" pitchFamily="34" charset="0"/>
                <a:cs typeface="Times New Roman" panose="02020603050405020304" pitchFamily="18" charset="0"/>
              </a:rPr>
              <a:t> </a:t>
            </a:r>
          </a:p>
        </p:txBody>
      </p:sp>
      <p:sp>
        <p:nvSpPr>
          <p:cNvPr id="34821" name="ZoneTexte 4">
            <a:extLst>
              <a:ext uri="{FF2B5EF4-FFF2-40B4-BE49-F238E27FC236}">
                <a16:creationId xmlns:a16="http://schemas.microsoft.com/office/drawing/2014/main" id="{168D9066-0509-4AE9-8679-3144102D3B8A}"/>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34822" name="ZoneTexte 5">
            <a:extLst>
              <a:ext uri="{FF2B5EF4-FFF2-40B4-BE49-F238E27FC236}">
                <a16:creationId xmlns:a16="http://schemas.microsoft.com/office/drawing/2014/main" id="{2FE72C47-7976-4A7B-86EF-49E650A2B7E4}"/>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34823" name="Rectangle 6">
            <a:extLst>
              <a:ext uri="{FF2B5EF4-FFF2-40B4-BE49-F238E27FC236}">
                <a16:creationId xmlns:a16="http://schemas.microsoft.com/office/drawing/2014/main" id="{A4BCCBE2-8BB7-4113-9B76-FF4FFF53CF46}"/>
              </a:ext>
            </a:extLst>
          </p:cNvPr>
          <p:cNvSpPr>
            <a:spLocks noChangeArrowheads="1"/>
          </p:cNvSpPr>
          <p:nvPr/>
        </p:nvSpPr>
        <p:spPr bwMode="auto">
          <a:xfrm>
            <a:off x="155575" y="7620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Berbéris (genre) (famille des </a:t>
            </a:r>
            <a:r>
              <a:rPr lang="fr-FR" altLang="fr-FR" b="1" i="1">
                <a:solidFill>
                  <a:srgbClr val="008000"/>
                </a:solidFill>
                <a:hlinkClick r:id="rId17" tooltip="Berberidaceae"/>
              </a:rPr>
              <a:t>Berbéridacées</a:t>
            </a:r>
            <a:r>
              <a:rPr lang="fr-FR" altLang="fr-FR" b="1">
                <a:solidFill>
                  <a:srgbClr val="008000"/>
                </a:solidFill>
              </a:rPr>
              <a:t>)</a:t>
            </a:r>
            <a:endParaRPr lang="fr-FR" altLang="fr-FR"/>
          </a:p>
        </p:txBody>
      </p:sp>
      <p:sp>
        <p:nvSpPr>
          <p:cNvPr id="34824" name="Rectangle 7">
            <a:extLst>
              <a:ext uri="{FF2B5EF4-FFF2-40B4-BE49-F238E27FC236}">
                <a16:creationId xmlns:a16="http://schemas.microsoft.com/office/drawing/2014/main" id="{D2FB2600-D2C3-487E-9687-550100D0C010}"/>
              </a:ext>
            </a:extLst>
          </p:cNvPr>
          <p:cNvSpPr>
            <a:spLocks noChangeArrowheads="1"/>
          </p:cNvSpPr>
          <p:nvPr/>
        </p:nvSpPr>
        <p:spPr bwMode="auto">
          <a:xfrm>
            <a:off x="9902825" y="6577013"/>
            <a:ext cx="2095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u="sng">
                <a:solidFill>
                  <a:srgbClr val="008000"/>
                </a:solidFill>
                <a:latin typeface="Arial" panose="020B0604020202020204" pitchFamily="34" charset="0"/>
                <a:hlinkClick r:id="rId18" tooltip="Berberis linearifolia (page inexistante)"/>
              </a:rPr>
              <a:t>Berberis linearifolia</a:t>
            </a:r>
            <a:r>
              <a:rPr lang="fr-FR" altLang="fr-FR" sz="1200">
                <a:solidFill>
                  <a:srgbClr val="008000"/>
                </a:solidFill>
                <a:latin typeface="Arial" panose="020B0604020202020204" pitchFamily="34" charset="0"/>
              </a:rPr>
              <a:t> (fruits)</a:t>
            </a:r>
            <a:endParaRPr lang="fr-FR" altLang="fr-FR" sz="1200">
              <a:solidFill>
                <a:srgbClr val="008000"/>
              </a:solidFill>
            </a:endParaRPr>
          </a:p>
        </p:txBody>
      </p:sp>
      <p:sp>
        <p:nvSpPr>
          <p:cNvPr id="34825" name="ZoneTexte 8">
            <a:extLst>
              <a:ext uri="{FF2B5EF4-FFF2-40B4-BE49-F238E27FC236}">
                <a16:creationId xmlns:a16="http://schemas.microsoft.com/office/drawing/2014/main" id="{48B66C2E-CB2C-48EE-9564-CA4BF7F72A73}"/>
              </a:ext>
            </a:extLst>
          </p:cNvPr>
          <p:cNvSpPr txBox="1">
            <a:spLocks noChangeArrowheads="1"/>
          </p:cNvSpPr>
          <p:nvPr/>
        </p:nvSpPr>
        <p:spPr bwMode="auto">
          <a:xfrm>
            <a:off x="139700" y="5842000"/>
            <a:ext cx="3883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222222"/>
                </a:solidFill>
                <a:cs typeface="Arial" panose="020B0604020202020204" pitchFamily="34" charset="0"/>
              </a:rPr>
              <a:t>En </a:t>
            </a:r>
            <a:r>
              <a:rPr lang="fr-FR" altLang="fr-FR" sz="1200">
                <a:solidFill>
                  <a:srgbClr val="0B0080"/>
                </a:solidFill>
                <a:cs typeface="Arial" panose="020B0604020202020204" pitchFamily="34" charset="0"/>
                <a:hlinkClick r:id="rId19" tooltip="France"/>
              </a:rPr>
              <a:t>France</a:t>
            </a:r>
            <a:r>
              <a:rPr lang="fr-FR" altLang="fr-FR" sz="1200">
                <a:solidFill>
                  <a:srgbClr val="222222"/>
                </a:solidFill>
                <a:cs typeface="Arial" panose="020B0604020202020204" pitchFamily="34" charset="0"/>
              </a:rPr>
              <a:t>, à partir du </a:t>
            </a:r>
            <a:r>
              <a:rPr lang="fr-FR" altLang="fr-FR" sz="1200">
                <a:solidFill>
                  <a:srgbClr val="0B0080"/>
                </a:solidFill>
                <a:cs typeface="Arial" panose="020B0604020202020204" pitchFamily="34" charset="0"/>
                <a:hlinkClick r:id="rId20" tooltip="XIXe siècle"/>
              </a:rPr>
              <a:t>xix</a:t>
            </a:r>
            <a:r>
              <a:rPr lang="fr-FR" altLang="fr-FR" sz="1200" baseline="30000">
                <a:solidFill>
                  <a:srgbClr val="0B0080"/>
                </a:solidFill>
                <a:cs typeface="Arial" panose="020B0604020202020204" pitchFamily="34" charset="0"/>
                <a:hlinkClick r:id="rId20" tooltip="XIXe siècle"/>
              </a:rPr>
              <a:t>e</a:t>
            </a:r>
            <a:r>
              <a:rPr lang="fr-FR" altLang="fr-FR" sz="1200">
                <a:solidFill>
                  <a:srgbClr val="0B0080"/>
                </a:solidFill>
                <a:cs typeface="Arial" panose="020B0604020202020204" pitchFamily="34" charset="0"/>
                <a:hlinkClick r:id="rId20" tooltip="XIXe siècle"/>
              </a:rPr>
              <a:t> siècle</a:t>
            </a:r>
            <a:r>
              <a:rPr lang="fr-FR" altLang="fr-FR" sz="1200">
                <a:solidFill>
                  <a:srgbClr val="222222"/>
                </a:solidFill>
                <a:cs typeface="Arial" panose="020B0604020202020204" pitchFamily="34" charset="0"/>
              </a:rPr>
              <a:t>, l'épine-vinette ou vinettier (</a:t>
            </a:r>
            <a:r>
              <a:rPr lang="fr-FR" altLang="fr-FR" sz="1200" i="1"/>
              <a:t>Berberis vulgaris</a:t>
            </a:r>
            <a:r>
              <a:rPr lang="fr-FR" altLang="fr-FR" sz="1200">
                <a:solidFill>
                  <a:srgbClr val="222222"/>
                </a:solidFill>
                <a:cs typeface="Arial" panose="020B0604020202020204" pitchFamily="34" charset="0"/>
              </a:rPr>
              <a:t>) était fréquemment éradiquée car c'est un hôte intermédiaire dans le cycle de la </a:t>
            </a:r>
            <a:r>
              <a:rPr lang="fr-FR" altLang="fr-FR" sz="1200">
                <a:solidFill>
                  <a:srgbClr val="0B0080"/>
                </a:solidFill>
                <a:cs typeface="Arial" panose="020B0604020202020204" pitchFamily="34" charset="0"/>
                <a:hlinkClick r:id="rId21" tooltip="Rouille noire"/>
              </a:rPr>
              <a:t>rouille noire</a:t>
            </a:r>
            <a:r>
              <a:rPr lang="fr-FR" altLang="fr-FR" sz="1200">
                <a:solidFill>
                  <a:srgbClr val="222222"/>
                </a:solidFill>
                <a:cs typeface="Arial" panose="020B0604020202020204" pitchFamily="34" charset="0"/>
              </a:rPr>
              <a:t> du blé, un champignon pathogène des céréales. Source : </a:t>
            </a:r>
            <a:r>
              <a:rPr lang="fr-FR" altLang="fr-FR" sz="1200">
                <a:solidFill>
                  <a:srgbClr val="222222"/>
                </a:solidFill>
                <a:cs typeface="Arial" panose="020B0604020202020204" pitchFamily="34" charset="0"/>
                <a:hlinkClick r:id="rId22"/>
              </a:rPr>
              <a:t>https://fr.wikipedia.org/wiki/%C3%89pine-vinette</a:t>
            </a:r>
            <a:r>
              <a:rPr lang="fr-FR" altLang="fr-FR" sz="1200">
                <a:solidFill>
                  <a:srgbClr val="222222"/>
                </a:solidFill>
                <a:cs typeface="Arial" panose="020B0604020202020204" pitchFamily="34" charset="0"/>
              </a:rPr>
              <a:t> </a:t>
            </a:r>
            <a:r>
              <a:rPr lang="fr-FR" altLang="fr-FR" sz="1200"/>
              <a:t> </a:t>
            </a:r>
          </a:p>
        </p:txBody>
      </p:sp>
      <p:sp>
        <p:nvSpPr>
          <p:cNvPr id="34826" name="Rectangle 10">
            <a:extLst>
              <a:ext uri="{FF2B5EF4-FFF2-40B4-BE49-F238E27FC236}">
                <a16:creationId xmlns:a16="http://schemas.microsoft.com/office/drawing/2014/main" id="{DC157E92-87B3-4F2F-B0E0-1314285CEE05}"/>
              </a:ext>
            </a:extLst>
          </p:cNvPr>
          <p:cNvSpPr>
            <a:spLocks noChangeArrowheads="1"/>
          </p:cNvSpPr>
          <p:nvPr/>
        </p:nvSpPr>
        <p:spPr bwMode="auto">
          <a:xfrm>
            <a:off x="7319963" y="6269038"/>
            <a:ext cx="243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latin typeface="Arial" panose="020B0604020202020204" pitchFamily="34" charset="0"/>
              </a:rPr>
              <a:t>Berberis darwinii</a:t>
            </a:r>
            <a:r>
              <a:rPr lang="fr-FR" altLang="fr-FR" sz="1200">
                <a:solidFill>
                  <a:srgbClr val="008000"/>
                </a:solidFill>
                <a:latin typeface="Arial" panose="020B0604020202020204" pitchFamily="34" charset="0"/>
              </a:rPr>
              <a:t> avec des fleurs</a:t>
            </a:r>
            <a:endParaRPr lang="fr-FR" altLang="fr-FR" sz="1200">
              <a:solidFill>
                <a:srgbClr val="008000"/>
              </a:solidFill>
            </a:endParaRPr>
          </a:p>
        </p:txBody>
      </p:sp>
      <p:sp>
        <p:nvSpPr>
          <p:cNvPr id="34827" name="Rectangle 11">
            <a:extLst>
              <a:ext uri="{FF2B5EF4-FFF2-40B4-BE49-F238E27FC236}">
                <a16:creationId xmlns:a16="http://schemas.microsoft.com/office/drawing/2014/main" id="{5A1FAC4C-C778-4CAB-A8D2-68992EC33828}"/>
              </a:ext>
            </a:extLst>
          </p:cNvPr>
          <p:cNvSpPr>
            <a:spLocks noChangeArrowheads="1"/>
          </p:cNvSpPr>
          <p:nvPr/>
        </p:nvSpPr>
        <p:spPr bwMode="auto">
          <a:xfrm>
            <a:off x="4405313" y="6253163"/>
            <a:ext cx="2547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latin typeface="Arial" panose="020B0604020202020204" pitchFamily="34" charset="0"/>
              </a:rPr>
              <a:t>Berberis thunbergii</a:t>
            </a:r>
            <a:r>
              <a:rPr lang="fr-FR" altLang="fr-FR" sz="1200">
                <a:solidFill>
                  <a:srgbClr val="008000"/>
                </a:solidFill>
                <a:latin typeface="Arial" panose="020B0604020202020204" pitchFamily="34" charset="0"/>
              </a:rPr>
              <a:t> avec des fruits</a:t>
            </a:r>
            <a:endParaRPr lang="fr-FR" altLang="fr-FR" sz="1200">
              <a:solidFill>
                <a:srgbClr val="008000"/>
              </a:solidFill>
            </a:endParaRPr>
          </a:p>
        </p:txBody>
      </p:sp>
      <p:pic>
        <p:nvPicPr>
          <p:cNvPr id="34828" name="Image 13">
            <a:extLst>
              <a:ext uri="{FF2B5EF4-FFF2-40B4-BE49-F238E27FC236}">
                <a16:creationId xmlns:a16="http://schemas.microsoft.com/office/drawing/2014/main" id="{86808187-A345-44DA-8B09-3029CB7DCE4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902825" y="4887913"/>
            <a:ext cx="2243138"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Image 15">
            <a:extLst>
              <a:ext uri="{FF2B5EF4-FFF2-40B4-BE49-F238E27FC236}">
                <a16:creationId xmlns:a16="http://schemas.microsoft.com/office/drawing/2014/main" id="{0F3095B2-524C-4364-BC6F-82574D4D133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04175" y="4976813"/>
            <a:ext cx="13287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Image 17">
            <a:extLst>
              <a:ext uri="{FF2B5EF4-FFF2-40B4-BE49-F238E27FC236}">
                <a16:creationId xmlns:a16="http://schemas.microsoft.com/office/drawing/2014/main" id="{0D66D899-9E1F-4A0C-8E59-DE99D5FE220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32325" y="5253038"/>
            <a:ext cx="20955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Image 14">
            <a:extLst>
              <a:ext uri="{FF2B5EF4-FFF2-40B4-BE49-F238E27FC236}">
                <a16:creationId xmlns:a16="http://schemas.microsoft.com/office/drawing/2014/main" id="{57DFFD4F-8985-4532-8F3C-0EB26CF20EE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Image 16">
            <a:extLst>
              <a:ext uri="{FF2B5EF4-FFF2-40B4-BE49-F238E27FC236}">
                <a16:creationId xmlns:a16="http://schemas.microsoft.com/office/drawing/2014/main" id="{D501AAB4-CF16-4B5B-B38E-5D4A2BA3AC0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Image 18">
            <a:extLst>
              <a:ext uri="{FF2B5EF4-FFF2-40B4-BE49-F238E27FC236}">
                <a16:creationId xmlns:a16="http://schemas.microsoft.com/office/drawing/2014/main" id="{24ECAEF1-3573-407F-971E-5E78825DBC1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oneTexte 7">
            <a:extLst>
              <a:ext uri="{FF2B5EF4-FFF2-40B4-BE49-F238E27FC236}">
                <a16:creationId xmlns:a16="http://schemas.microsoft.com/office/drawing/2014/main" id="{559957FF-3E1E-40E4-98DE-698125C018E2}"/>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39700" y="93663"/>
            <a:ext cx="563563" cy="334962"/>
          </a:xfrm>
        </p:spPr>
        <p:txBody>
          <a:bodyPr/>
          <a:lstStyle/>
          <a:p>
            <a:pPr>
              <a:defRPr/>
            </a:pPr>
            <a:fld id="{F3332437-0565-4053-A616-0034098BA589}" type="slidenum">
              <a:rPr lang="fr-FR"/>
              <a:pPr>
                <a:defRPr/>
              </a:pPr>
              <a:t>33</a:t>
            </a:fld>
            <a:endParaRPr lang="fr-FR" dirty="0"/>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35845" name="ZoneTexte 10">
            <a:extLst>
              <a:ext uri="{FF2B5EF4-FFF2-40B4-BE49-F238E27FC236}">
                <a16:creationId xmlns:a16="http://schemas.microsoft.com/office/drawing/2014/main" id="{FD3E97C3-E1BA-4430-B2AF-569459167F8C}"/>
              </a:ext>
            </a:extLst>
          </p:cNvPr>
          <p:cNvSpPr txBox="1">
            <a:spLocks noChangeArrowheads="1"/>
          </p:cNvSpPr>
          <p:nvPr/>
        </p:nvSpPr>
        <p:spPr bwMode="auto">
          <a:xfrm>
            <a:off x="139700" y="733425"/>
            <a:ext cx="11739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Berbéris à feuilles étroites ou épine-vinette à feuilles étroites (</a:t>
            </a:r>
            <a:r>
              <a:rPr lang="fr-FR" altLang="fr-FR" b="1" i="1">
                <a:solidFill>
                  <a:srgbClr val="008000"/>
                </a:solidFill>
              </a:rPr>
              <a:t>Berberis x stenophylla</a:t>
            </a:r>
            <a:r>
              <a:rPr lang="fr-FR" altLang="fr-FR" b="1">
                <a:solidFill>
                  <a:srgbClr val="008000"/>
                </a:solidFill>
              </a:rPr>
              <a:t>) (famille des </a:t>
            </a:r>
            <a:r>
              <a:rPr lang="fr-FR" altLang="fr-FR" b="1" i="1">
                <a:solidFill>
                  <a:srgbClr val="008000"/>
                </a:solidFill>
              </a:rPr>
              <a:t>Berberidacese</a:t>
            </a:r>
            <a:r>
              <a:rPr lang="fr-FR" altLang="fr-FR" b="1">
                <a:solidFill>
                  <a:srgbClr val="008000"/>
                </a:solidFill>
              </a:rPr>
              <a:t>)</a:t>
            </a:r>
          </a:p>
        </p:txBody>
      </p:sp>
      <p:sp>
        <p:nvSpPr>
          <p:cNvPr id="35846" name="ZoneTexte 6">
            <a:extLst>
              <a:ext uri="{FF2B5EF4-FFF2-40B4-BE49-F238E27FC236}">
                <a16:creationId xmlns:a16="http://schemas.microsoft.com/office/drawing/2014/main" id="{A37F758D-314B-42D4-A698-84242368133A}"/>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35847" name="Rectangle 1">
            <a:extLst>
              <a:ext uri="{FF2B5EF4-FFF2-40B4-BE49-F238E27FC236}">
                <a16:creationId xmlns:a16="http://schemas.microsoft.com/office/drawing/2014/main" id="{C0909892-29B9-4861-929D-2CD537FE6135}"/>
              </a:ext>
            </a:extLst>
          </p:cNvPr>
          <p:cNvSpPr>
            <a:spLocks noChangeArrowheads="1"/>
          </p:cNvSpPr>
          <p:nvPr/>
        </p:nvSpPr>
        <p:spPr bwMode="auto">
          <a:xfrm>
            <a:off x="139700" y="1096963"/>
            <a:ext cx="1181576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ea typeface="Calibri" panose="020F0502020204030204" pitchFamily="34" charset="0"/>
                <a:cs typeface="Times New Roman" panose="02020603050405020304" pitchFamily="18" charset="0"/>
              </a:rPr>
              <a:t>Arbuste, de 2 à 3 m de haut, pour un étalement de 3 à 5m, pourvu de très courtes (0.1 à 0.3mm) épines trifurquées. Avec son port retombant, </a:t>
            </a:r>
            <a:r>
              <a:rPr lang="fr-FR" altLang="fr-FR" i="1">
                <a:ea typeface="Calibri" panose="020F0502020204030204" pitchFamily="34" charset="0"/>
                <a:cs typeface="Times New Roman" panose="02020603050405020304" pitchFamily="18" charset="0"/>
              </a:rPr>
              <a:t>très épineux</a:t>
            </a:r>
            <a:r>
              <a:rPr lang="fr-FR" altLang="fr-FR">
                <a:ea typeface="Calibri" panose="020F0502020204030204" pitchFamily="34" charset="0"/>
                <a:cs typeface="Times New Roman" panose="02020603050405020304" pitchFamily="18" charset="0"/>
              </a:rPr>
              <a:t>, il fait des haies défensives colorées. Le berbéris peut être planté sous les fenêtres ou à la place de clôture. </a:t>
            </a:r>
            <a:r>
              <a:rPr lang="fr-FR" altLang="fr-FR" b="1">
                <a:ea typeface="Calibri" panose="020F0502020204030204" pitchFamily="34" charset="0"/>
                <a:cs typeface="Times New Roman" panose="02020603050405020304" pitchFamily="18" charset="0"/>
              </a:rPr>
              <a:t>Port</a:t>
            </a:r>
            <a:r>
              <a:rPr lang="fr-FR" altLang="fr-FR">
                <a:ea typeface="Calibri" panose="020F0502020204030204" pitchFamily="34" charset="0"/>
                <a:cs typeface="Times New Roman" panose="02020603050405020304" pitchFamily="18" charset="0"/>
              </a:rPr>
              <a:t> : très ramifié en tout sens, arqué. </a:t>
            </a:r>
            <a:r>
              <a:rPr lang="fr-FR" altLang="fr-FR" b="1">
                <a:ea typeface="Calibri" panose="020F0502020204030204" pitchFamily="34" charset="0"/>
                <a:cs typeface="Times New Roman" panose="02020603050405020304" pitchFamily="18" charset="0"/>
              </a:rPr>
              <a:t>Feuillage</a:t>
            </a:r>
            <a:r>
              <a:rPr lang="fr-FR" altLang="fr-FR">
                <a:ea typeface="Calibri" panose="020F0502020204030204" pitchFamily="34" charset="0"/>
                <a:cs typeface="Times New Roman" panose="02020603050405020304" pitchFamily="18" charset="0"/>
              </a:rPr>
              <a:t> : persistant, coriace, brillant, vert sombre virant partiellement au rouge orangé à l'automne, revers glauque, d'un vert pâle presque blanc. Minuscules feuilles (1 à 3 cm) étroites, linéaires, acuminées et piquantes, légèrement bombées et incurvées. </a:t>
            </a:r>
            <a:r>
              <a:rPr lang="fr-FR" altLang="fr-FR" b="1">
                <a:ea typeface="Calibri" panose="020F0502020204030204" pitchFamily="34" charset="0"/>
                <a:cs typeface="Times New Roman" panose="02020603050405020304" pitchFamily="18" charset="0"/>
              </a:rPr>
              <a:t>Floraison</a:t>
            </a:r>
            <a:r>
              <a:rPr lang="fr-FR" altLang="fr-FR">
                <a:ea typeface="Calibri" panose="020F0502020204030204" pitchFamily="34" charset="0"/>
                <a:cs typeface="Times New Roman" panose="02020603050405020304" pitchFamily="18" charset="0"/>
              </a:rPr>
              <a:t> : parfumée, nectarifères, ou printemps (mai-juin selon le climat) pouvant refleurir à l’arrière-saison. Courts petits bouquets pendants (1 à 6) de fleurs hermaphrodites, sphériques (1cm) au bout d'un long pédoncule jaune rougeâtre. Couleur : jaune d'or brillant lavé de rouge sur l'extérieur. </a:t>
            </a:r>
            <a:r>
              <a:rPr lang="fr-FR" altLang="fr-FR" b="1">
                <a:ea typeface="Calibri" panose="020F0502020204030204" pitchFamily="34" charset="0"/>
                <a:cs typeface="Times New Roman" panose="02020603050405020304" pitchFamily="18" charset="0"/>
              </a:rPr>
              <a:t>Fruits</a:t>
            </a:r>
            <a:r>
              <a:rPr lang="fr-FR" altLang="fr-FR">
                <a:ea typeface="Calibri" panose="020F0502020204030204" pitchFamily="34" charset="0"/>
                <a:cs typeface="Times New Roman" panose="02020603050405020304" pitchFamily="18" charset="0"/>
              </a:rPr>
              <a:t> : petites baies oblongues pruineuses d'un noir bleuté, persistant une partie de l'hiver. </a:t>
            </a:r>
            <a:r>
              <a:rPr lang="fr-FR" altLang="fr-FR" b="1">
                <a:ea typeface="Calibri" panose="020F0502020204030204" pitchFamily="34" charset="0"/>
                <a:cs typeface="Times New Roman" panose="02020603050405020304" pitchFamily="18" charset="0"/>
              </a:rPr>
              <a:t>Croissance</a:t>
            </a:r>
            <a:r>
              <a:rPr lang="fr-FR" altLang="fr-FR">
                <a:ea typeface="Calibri" panose="020F0502020204030204" pitchFamily="34" charset="0"/>
                <a:cs typeface="Times New Roman" panose="02020603050405020304" pitchFamily="18" charset="0"/>
              </a:rPr>
              <a:t> : assez lente. </a:t>
            </a:r>
            <a:r>
              <a:rPr lang="fr-FR" altLang="fr-FR" b="1">
                <a:ea typeface="Calibri" panose="020F0502020204030204" pitchFamily="34" charset="0"/>
                <a:cs typeface="Times New Roman" panose="02020603050405020304" pitchFamily="18" charset="0"/>
              </a:rPr>
              <a:t>Multiplication</a:t>
            </a:r>
            <a:r>
              <a:rPr lang="fr-FR" altLang="fr-FR">
                <a:ea typeface="Calibri" panose="020F0502020204030204" pitchFamily="34" charset="0"/>
                <a:cs typeface="Times New Roman" panose="02020603050405020304" pitchFamily="18" charset="0"/>
              </a:rPr>
              <a:t> : semis à l'automne ou en hiver après stratification à froid, plus facile bouture à talon en été. </a:t>
            </a:r>
          </a:p>
          <a:p>
            <a:pPr eaLnBrk="1" hangingPunct="1"/>
            <a:r>
              <a:rPr lang="fr-FR" altLang="fr-FR" b="1">
                <a:ea typeface="Calibri" panose="020F0502020204030204" pitchFamily="34" charset="0"/>
                <a:cs typeface="Times New Roman" panose="02020603050405020304" pitchFamily="18" charset="0"/>
              </a:rPr>
              <a:t>Sol</a:t>
            </a:r>
            <a:r>
              <a:rPr lang="fr-FR" altLang="fr-FR">
                <a:ea typeface="Calibri" panose="020F0502020204030204" pitchFamily="34" charset="0"/>
                <a:cs typeface="Times New Roman" panose="02020603050405020304" pitchFamily="18" charset="0"/>
              </a:rPr>
              <a:t> : indifférent. </a:t>
            </a:r>
            <a:r>
              <a:rPr lang="fr-FR" altLang="fr-FR">
                <a:solidFill>
                  <a:srgbClr val="008000"/>
                </a:solidFill>
                <a:ea typeface="Calibri" panose="020F0502020204030204" pitchFamily="34" charset="0"/>
                <a:cs typeface="Times New Roman" panose="02020603050405020304" pitchFamily="18" charset="0"/>
              </a:rPr>
              <a:t>Tolère bien la sécheresse et les embruns</a:t>
            </a:r>
            <a:r>
              <a:rPr lang="fr-FR" altLang="fr-FR">
                <a:ea typeface="Calibri" panose="020F0502020204030204" pitchFamily="34" charset="0"/>
                <a:cs typeface="Times New Roman" panose="02020603050405020304" pitchFamily="18" charset="0"/>
              </a:rPr>
              <a:t>. </a:t>
            </a:r>
            <a:r>
              <a:rPr lang="fr-FR" altLang="fr-FR" b="1">
                <a:ea typeface="Calibri" panose="020F0502020204030204" pitchFamily="34" charset="0"/>
                <a:cs typeface="Times New Roman" panose="02020603050405020304" pitchFamily="18" charset="0"/>
              </a:rPr>
              <a:t>Emplacement</a:t>
            </a:r>
            <a:r>
              <a:rPr lang="fr-FR" altLang="fr-FR">
                <a:ea typeface="Calibri" panose="020F0502020204030204" pitchFamily="34" charset="0"/>
                <a:cs typeface="Times New Roman" panose="02020603050405020304" pitchFamily="18" charset="0"/>
              </a:rPr>
              <a:t> : mi-ombre ou ensoleillée. Zone 6-9.</a:t>
            </a:r>
            <a:r>
              <a:rPr lang="fr-FR" altLang="fr-FR" sz="1200">
                <a:ea typeface="Calibri" panose="020F0502020204030204" pitchFamily="34" charset="0"/>
                <a:cs typeface="Times New Roman" panose="02020603050405020304" pitchFamily="18" charset="0"/>
              </a:rPr>
              <a:t> issue d'un croisement entre deux espèces sud américaines </a:t>
            </a:r>
            <a:r>
              <a:rPr lang="fr-FR" altLang="fr-FR" sz="1200" i="1">
                <a:ea typeface="Calibri" panose="020F0502020204030204" pitchFamily="34" charset="0"/>
                <a:cs typeface="Times New Roman" panose="02020603050405020304" pitchFamily="18" charset="0"/>
              </a:rPr>
              <a:t>Berberis darwinii </a:t>
            </a:r>
            <a:r>
              <a:rPr lang="fr-FR" altLang="fr-FR" sz="1200">
                <a:ea typeface="Calibri" panose="020F0502020204030204" pitchFamily="34" charset="0"/>
                <a:cs typeface="Times New Roman" panose="02020603050405020304" pitchFamily="18" charset="0"/>
              </a:rPr>
              <a:t>et </a:t>
            </a:r>
            <a:r>
              <a:rPr lang="fr-FR" altLang="fr-FR" sz="1200" i="1">
                <a:ea typeface="Calibri" panose="020F0502020204030204" pitchFamily="34" charset="0"/>
                <a:cs typeface="Times New Roman" panose="02020603050405020304" pitchFamily="18" charset="0"/>
              </a:rPr>
              <a:t>Berberis empetrifolia</a:t>
            </a:r>
            <a:r>
              <a:rPr lang="fr-FR" altLang="fr-FR" sz="1200">
                <a:ea typeface="Calibri" panose="020F0502020204030204" pitchFamily="34" charset="0"/>
                <a:cs typeface="Times New Roman" panose="02020603050405020304" pitchFamily="18" charset="0"/>
              </a:rPr>
              <a:t>. </a:t>
            </a:r>
            <a:r>
              <a:rPr lang="fr-FR" altLang="fr-FR" sz="1200" b="1">
                <a:ea typeface="Calibri" panose="020F0502020204030204" pitchFamily="34" charset="0"/>
                <a:cs typeface="Times New Roman" panose="02020603050405020304" pitchFamily="18" charset="0"/>
              </a:rPr>
              <a:t>Entretien</a:t>
            </a:r>
            <a:r>
              <a:rPr lang="fr-FR" altLang="fr-FR" sz="1200">
                <a:ea typeface="Calibri" panose="020F0502020204030204" pitchFamily="34" charset="0"/>
                <a:cs typeface="Times New Roman" panose="02020603050405020304" pitchFamily="18" charset="0"/>
              </a:rPr>
              <a:t> : taille de mise en forme si vraiment nécessaire à effectuer de préférence après la floraison.</a:t>
            </a:r>
          </a:p>
          <a:p>
            <a:pPr eaLnBrk="1" hangingPunct="1"/>
            <a:r>
              <a:rPr lang="fr-FR" altLang="fr-FR" sz="1200">
                <a:ea typeface="Calibri" panose="020F0502020204030204" pitchFamily="34" charset="0"/>
                <a:cs typeface="Times New Roman" panose="02020603050405020304" pitchFamily="18" charset="0"/>
              </a:rPr>
              <a:t>Il peut s'utiliser pour former des haies libres ou défensives ou encore en sujet isolé. Source : </a:t>
            </a:r>
            <a:r>
              <a:rPr lang="fr-FR" altLang="fr-FR" sz="1200">
                <a:ea typeface="Calibri" panose="020F0502020204030204" pitchFamily="34" charset="0"/>
                <a:cs typeface="Times New Roman" panose="02020603050405020304" pitchFamily="18" charset="0"/>
                <a:hlinkClick r:id="rId2"/>
              </a:rPr>
              <a:t>http://nature.jardin.free.fr/1104/berberis_x_stenophylla.html</a:t>
            </a:r>
            <a:r>
              <a:rPr lang="fr-FR" altLang="fr-FR" sz="1200">
                <a:ea typeface="Calibri" panose="020F0502020204030204" pitchFamily="34" charset="0"/>
                <a:cs typeface="Times New Roman" panose="02020603050405020304" pitchFamily="18" charset="0"/>
              </a:rPr>
              <a:t> </a:t>
            </a:r>
            <a:endParaRPr lang="fr-FR" altLang="fr-FR">
              <a:ea typeface="Calibri" panose="020F0502020204030204" pitchFamily="34" charset="0"/>
              <a:cs typeface="Times New Roman" panose="02020603050405020304" pitchFamily="18" charset="0"/>
            </a:endParaRPr>
          </a:p>
          <a:p>
            <a:pPr eaLnBrk="1" hangingPunct="1"/>
            <a:endParaRPr lang="fr-FR" altLang="fr-FR">
              <a:ea typeface="Calibri" panose="020F0502020204030204" pitchFamily="34" charset="0"/>
              <a:cs typeface="Times New Roman" panose="02020603050405020304" pitchFamily="18" charset="0"/>
            </a:endParaRPr>
          </a:p>
        </p:txBody>
      </p:sp>
      <p:pic>
        <p:nvPicPr>
          <p:cNvPr id="35848" name="Image 3">
            <a:extLst>
              <a:ext uri="{FF2B5EF4-FFF2-40B4-BE49-F238E27FC236}">
                <a16:creationId xmlns:a16="http://schemas.microsoft.com/office/drawing/2014/main" id="{6D5600AC-6494-4528-BFBC-E676F9B06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45704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Image 5">
            <a:extLst>
              <a:ext uri="{FF2B5EF4-FFF2-40B4-BE49-F238E27FC236}">
                <a16:creationId xmlns:a16="http://schemas.microsoft.com/office/drawing/2014/main" id="{CC97DA3A-656C-4FF4-A7DD-0C88F7A0D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613" y="4556125"/>
            <a:ext cx="15335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Image 12">
            <a:extLst>
              <a:ext uri="{FF2B5EF4-FFF2-40B4-BE49-F238E27FC236}">
                <a16:creationId xmlns:a16="http://schemas.microsoft.com/office/drawing/2014/main" id="{E76F79D0-0402-4087-BEEA-5A4492F7B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6138" y="455612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Rectangle 13">
            <a:extLst>
              <a:ext uri="{FF2B5EF4-FFF2-40B4-BE49-F238E27FC236}">
                <a16:creationId xmlns:a16="http://schemas.microsoft.com/office/drawing/2014/main" id="{981811D6-B51A-4C84-A6CD-742BEECDBD9E}"/>
              </a:ext>
            </a:extLst>
          </p:cNvPr>
          <p:cNvSpPr>
            <a:spLocks noChangeArrowheads="1"/>
          </p:cNvSpPr>
          <p:nvPr/>
        </p:nvSpPr>
        <p:spPr bwMode="auto">
          <a:xfrm>
            <a:off x="7939088" y="6313488"/>
            <a:ext cx="1543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rPr>
              <a:t>Berberis x stenophylla</a:t>
            </a:r>
            <a:endParaRPr lang="fr-FR" altLang="fr-FR" sz="1200">
              <a:solidFill>
                <a:srgbClr val="008000"/>
              </a:solidFill>
            </a:endParaRPr>
          </a:p>
          <a:p>
            <a:pPr eaLnBrk="1" hangingPunct="1"/>
            <a:r>
              <a:rPr lang="fr-FR" altLang="fr-FR" sz="1200">
                <a:solidFill>
                  <a:srgbClr val="008000"/>
                </a:solidFill>
              </a:rPr>
              <a:t>Source : nature jardin</a:t>
            </a:r>
            <a:endParaRPr lang="fr-FR" altLang="fr-FR" sz="1200"/>
          </a:p>
        </p:txBody>
      </p:sp>
      <p:pic>
        <p:nvPicPr>
          <p:cNvPr id="35852" name="Image 11" descr="logo salinisation2_s.jpg">
            <a:extLst>
              <a:ext uri="{FF2B5EF4-FFF2-40B4-BE49-F238E27FC236}">
                <a16:creationId xmlns:a16="http://schemas.microsoft.com/office/drawing/2014/main" id="{A628F466-7FB4-4268-B610-03F9944B51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07700" y="-23813"/>
            <a:ext cx="514350" cy="73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Image 10" descr="logo aride_s.jpg">
            <a:extLst>
              <a:ext uri="{FF2B5EF4-FFF2-40B4-BE49-F238E27FC236}">
                <a16:creationId xmlns:a16="http://schemas.microsoft.com/office/drawing/2014/main" id="{A35A59BD-8016-4209-ACBB-9BC4C620778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87150" y="2857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Image 15">
            <a:extLst>
              <a:ext uri="{FF2B5EF4-FFF2-40B4-BE49-F238E27FC236}">
                <a16:creationId xmlns:a16="http://schemas.microsoft.com/office/drawing/2014/main" id="{24EB9986-2347-4AEB-BC1B-CD5D0402F0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Image 16">
            <a:extLst>
              <a:ext uri="{FF2B5EF4-FFF2-40B4-BE49-F238E27FC236}">
                <a16:creationId xmlns:a16="http://schemas.microsoft.com/office/drawing/2014/main" id="{00B416FB-2F0E-4603-ACA2-ED21C73565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Image 17">
            <a:extLst>
              <a:ext uri="{FF2B5EF4-FFF2-40B4-BE49-F238E27FC236}">
                <a16:creationId xmlns:a16="http://schemas.microsoft.com/office/drawing/2014/main" id="{FF7989B0-BF61-4F3D-96B5-ABB1FA2FE4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oneTexte 7">
            <a:extLst>
              <a:ext uri="{FF2B5EF4-FFF2-40B4-BE49-F238E27FC236}">
                <a16:creationId xmlns:a16="http://schemas.microsoft.com/office/drawing/2014/main" id="{CC1370E4-29A0-47F6-B7E7-E61D00C86F12}"/>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319088" y="63500"/>
            <a:ext cx="563562" cy="334963"/>
          </a:xfrm>
        </p:spPr>
        <p:txBody>
          <a:bodyPr/>
          <a:lstStyle/>
          <a:p>
            <a:pPr>
              <a:defRPr/>
            </a:pPr>
            <a:fld id="{31A9C510-877E-4314-AE3A-37248B781EB6}" type="slidenum">
              <a:rPr lang="fr-FR"/>
              <a:pPr>
                <a:defRPr/>
              </a:pPr>
              <a:t>34</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36869" name="ZoneTexte 10">
            <a:extLst>
              <a:ext uri="{FF2B5EF4-FFF2-40B4-BE49-F238E27FC236}">
                <a16:creationId xmlns:a16="http://schemas.microsoft.com/office/drawing/2014/main" id="{90DD7801-30D8-4569-8F3C-BC25FFA93B23}"/>
              </a:ext>
            </a:extLst>
          </p:cNvPr>
          <p:cNvSpPr txBox="1">
            <a:spLocks noChangeArrowheads="1"/>
          </p:cNvSpPr>
          <p:nvPr/>
        </p:nvSpPr>
        <p:spPr bwMode="auto">
          <a:xfrm>
            <a:off x="139700" y="733425"/>
            <a:ext cx="10220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Epine-vinette ou Berbéris de Juliana (</a:t>
            </a:r>
            <a:r>
              <a:rPr lang="fr-FR" altLang="fr-FR" b="1" i="1">
                <a:solidFill>
                  <a:srgbClr val="008000"/>
                </a:solidFill>
              </a:rPr>
              <a:t>Berberis julianae</a:t>
            </a:r>
            <a:r>
              <a:rPr lang="fr-FR" altLang="fr-FR" b="1">
                <a:solidFill>
                  <a:srgbClr val="008000"/>
                </a:solidFill>
              </a:rPr>
              <a:t>) (famille des </a:t>
            </a:r>
            <a:r>
              <a:rPr lang="fr-FR" altLang="fr-FR" i="1" u="sng">
                <a:hlinkClick r:id="rId2"/>
              </a:rPr>
              <a:t>Berberidaceae</a:t>
            </a:r>
            <a:r>
              <a:rPr lang="fr-FR" altLang="fr-FR" b="1">
                <a:solidFill>
                  <a:srgbClr val="008000"/>
                </a:solidFill>
              </a:rPr>
              <a:t>, genre</a:t>
            </a:r>
            <a:r>
              <a:rPr lang="fr-FR" altLang="fr-FR"/>
              <a:t> </a:t>
            </a:r>
            <a:r>
              <a:rPr lang="fr-FR" altLang="fr-FR" i="1">
                <a:hlinkClick r:id="rId3" tooltip="Berberis"/>
              </a:rPr>
              <a:t>Berberis</a:t>
            </a:r>
            <a:r>
              <a:rPr lang="fr-FR" altLang="fr-FR" b="1">
                <a:solidFill>
                  <a:srgbClr val="008000"/>
                </a:solidFill>
              </a:rPr>
              <a:t>)</a:t>
            </a:r>
          </a:p>
        </p:txBody>
      </p:sp>
      <p:sp>
        <p:nvSpPr>
          <p:cNvPr id="36870" name="ZoneTexte 6">
            <a:extLst>
              <a:ext uri="{FF2B5EF4-FFF2-40B4-BE49-F238E27FC236}">
                <a16:creationId xmlns:a16="http://schemas.microsoft.com/office/drawing/2014/main" id="{F369D235-4855-4D03-B2E1-6B3AF734AE6F}"/>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36871" name="ZoneTexte 1">
            <a:extLst>
              <a:ext uri="{FF2B5EF4-FFF2-40B4-BE49-F238E27FC236}">
                <a16:creationId xmlns:a16="http://schemas.microsoft.com/office/drawing/2014/main" id="{0771DCAD-9052-4411-81E1-0E3452B6BBBD}"/>
              </a:ext>
            </a:extLst>
          </p:cNvPr>
          <p:cNvSpPr txBox="1">
            <a:spLocks noChangeArrowheads="1"/>
          </p:cNvSpPr>
          <p:nvPr/>
        </p:nvSpPr>
        <p:spPr bwMode="auto">
          <a:xfrm>
            <a:off x="139700" y="1103313"/>
            <a:ext cx="119205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a:t>C’est un arbuste épineux, originaire de Chine. C'est un buisson dense et persistant, mesurant jusqu'à 2,5 m de haut.</a:t>
            </a:r>
          </a:p>
          <a:p>
            <a:pPr eaLnBrk="1" hangingPunct="1"/>
            <a:r>
              <a:rPr lang="fr-FR" altLang="fr-FR"/>
              <a:t>Les feuilles sont coriaces, épaisses, réunies en fascicules alternes de couleur vert foncé, de 5 à 8 cm de long, aux bords épineux. </a:t>
            </a:r>
            <a:r>
              <a:rPr lang="fr-FR" altLang="fr-FR" i="1"/>
              <a:t>Les branches portent de fortes épines trifurquées </a:t>
            </a:r>
            <a:r>
              <a:rPr lang="fr-FR" altLang="fr-FR"/>
              <a:t>(3-4,5cm). Les </a:t>
            </a:r>
            <a:r>
              <a:rPr lang="fr-FR" altLang="fr-FR" b="1"/>
              <a:t>fleurs</a:t>
            </a:r>
            <a:r>
              <a:rPr lang="fr-FR" altLang="fr-FR"/>
              <a:t>, jaunes mesurent de 0,8 à 1 cm de diamètre et s'épanouissent d'avril à mai. Elles forment des grappes de 10 à 20 fleurs. Les </a:t>
            </a:r>
            <a:r>
              <a:rPr lang="fr-FR" altLang="fr-FR" b="1"/>
              <a:t>fruits</a:t>
            </a:r>
            <a:r>
              <a:rPr lang="fr-FR" altLang="fr-FR"/>
              <a:t> sont de couleur prune, bleu foncé, ovales, </a:t>
            </a:r>
            <a:r>
              <a:rPr lang="fr-FR" altLang="fr-FR">
                <a:solidFill>
                  <a:srgbClr val="008000"/>
                </a:solidFill>
              </a:rPr>
              <a:t>sont consommés par les oiseaux </a:t>
            </a:r>
            <a:r>
              <a:rPr lang="fr-FR" altLang="fr-FR"/>
              <a:t>et persistent l'hiver. </a:t>
            </a:r>
            <a:r>
              <a:rPr lang="fr-FR" altLang="fr-FR" b="1"/>
              <a:t>Entretien</a:t>
            </a:r>
            <a:r>
              <a:rPr lang="fr-FR" altLang="fr-FR"/>
              <a:t> : aucun. </a:t>
            </a:r>
            <a:r>
              <a:rPr lang="fr-FR" altLang="fr-FR" b="1"/>
              <a:t>Croissance</a:t>
            </a:r>
            <a:r>
              <a:rPr lang="fr-FR" altLang="fr-FR"/>
              <a:t> assez lente. Hauteur : 2.5-3 m pour un étalement eux alentours de 1.5 m. Plantation : printemps. </a:t>
            </a:r>
            <a:r>
              <a:rPr lang="fr-FR" altLang="fr-FR" b="1"/>
              <a:t>Multiplication</a:t>
            </a:r>
            <a:r>
              <a:rPr lang="fr-FR" altLang="fr-FR"/>
              <a:t> : semis à l'automne ou en hiver après stratification à froid ou encore par bouture à talon en été. </a:t>
            </a:r>
            <a:r>
              <a:rPr lang="fr-FR" altLang="fr-FR" b="1"/>
              <a:t>Sol</a:t>
            </a:r>
            <a:r>
              <a:rPr lang="fr-FR" altLang="fr-FR"/>
              <a:t> : tous, même lourd et argileux, une préférence pour les </a:t>
            </a:r>
            <a:r>
              <a:rPr lang="fr-FR" altLang="fr-FR" i="1"/>
              <a:t>sols acides</a:t>
            </a:r>
            <a:r>
              <a:rPr lang="fr-FR" altLang="fr-FR"/>
              <a:t>. </a:t>
            </a:r>
            <a:r>
              <a:rPr lang="fr-FR" altLang="fr-FR" b="1"/>
              <a:t>Emplacement</a:t>
            </a:r>
            <a:r>
              <a:rPr lang="fr-FR" altLang="fr-FR"/>
              <a:t> : soleil, mi-ombre ou ombre </a:t>
            </a:r>
            <a:r>
              <a:rPr lang="fr-FR" altLang="fr-FR" i="1"/>
              <a:t>à l'abri des vents violents </a:t>
            </a:r>
            <a:r>
              <a:rPr lang="fr-FR" altLang="fr-FR"/>
              <a:t>pour préserver la floraison. </a:t>
            </a:r>
            <a:r>
              <a:rPr lang="fr-FR" altLang="fr-FR" b="1"/>
              <a:t>USDA zone</a:t>
            </a:r>
            <a:r>
              <a:rPr lang="fr-FR" altLang="fr-FR"/>
              <a:t> : 4-9.</a:t>
            </a:r>
          </a:p>
          <a:p>
            <a:pPr eaLnBrk="1" hangingPunct="1"/>
            <a:r>
              <a:rPr lang="fr-FR" altLang="fr-FR" sz="1200"/>
              <a:t>Les tiges portent des épines raides à trois pointes, trifides, mesurant de 1 à 3 centimètres de long.</a:t>
            </a:r>
          </a:p>
          <a:p>
            <a:pPr eaLnBrk="1" hangingPunct="1"/>
            <a:r>
              <a:rPr lang="fr-FR" altLang="fr-FR" sz="1200"/>
              <a:t>Deux variétés botaniques de Berberis julianae sont reconnues :</a:t>
            </a:r>
          </a:p>
          <a:p>
            <a:pPr eaLnBrk="1" hangingPunct="1"/>
            <a:r>
              <a:rPr lang="fr-FR" altLang="fr-FR" sz="1200"/>
              <a:t>- </a:t>
            </a:r>
            <a:r>
              <a:rPr lang="fr-FR" altLang="fr-FR" sz="1200" i="1"/>
              <a:t>Berberis julianae var. oblongifolia Ahrendt.</a:t>
            </a:r>
          </a:p>
          <a:p>
            <a:pPr eaLnBrk="1" hangingPunct="1"/>
            <a:r>
              <a:rPr lang="fr-FR" altLang="fr-FR" sz="1200" i="1"/>
              <a:t>- Berberis julianae var. patungensis Ahrendt.</a:t>
            </a:r>
          </a:p>
          <a:p>
            <a:pPr eaLnBrk="1" hangingPunct="1"/>
            <a:r>
              <a:rPr lang="fr-FR" altLang="fr-FR" sz="1200"/>
              <a:t>Sources : a) </a:t>
            </a:r>
            <a:r>
              <a:rPr lang="fr-FR" altLang="fr-FR" sz="1200">
                <a:hlinkClick r:id="rId4"/>
              </a:rPr>
              <a:t>https://fr.wikipedia.org/wiki/Berberis_julianae</a:t>
            </a:r>
            <a:r>
              <a:rPr lang="fr-FR" altLang="fr-FR" sz="1200"/>
              <a:t>, b) </a:t>
            </a:r>
            <a:r>
              <a:rPr lang="fr-FR" altLang="fr-FR" sz="1200">
                <a:hlinkClick r:id="rId5"/>
              </a:rPr>
              <a:t>http://nature.jardin.free.fr/1104/berberis_julianae.html</a:t>
            </a:r>
            <a:r>
              <a:rPr lang="fr-FR" altLang="fr-FR" sz="1200"/>
              <a:t> </a:t>
            </a:r>
          </a:p>
          <a:p>
            <a:pPr eaLnBrk="1" hangingPunct="1"/>
            <a:r>
              <a:rPr lang="fr-FR" altLang="fr-FR" sz="1200"/>
              <a:t>c) </a:t>
            </a:r>
            <a:r>
              <a:rPr lang="fr-FR" altLang="fr-FR" sz="1200">
                <a:hlinkClick r:id="rId6"/>
              </a:rPr>
              <a:t>http://www.mi-aime-a-ou.com/berberis.php</a:t>
            </a:r>
            <a:r>
              <a:rPr lang="fr-FR" altLang="fr-FR" sz="1200"/>
              <a:t> </a:t>
            </a:r>
          </a:p>
        </p:txBody>
      </p:sp>
      <p:pic>
        <p:nvPicPr>
          <p:cNvPr id="36872" name="Image 4">
            <a:extLst>
              <a:ext uri="{FF2B5EF4-FFF2-40B4-BE49-F238E27FC236}">
                <a16:creationId xmlns:a16="http://schemas.microsoft.com/office/drawing/2014/main" id="{DEB3A95D-1A20-4C91-B392-621CD938F8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6988" y="3422650"/>
            <a:ext cx="15367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Image 12">
            <a:extLst>
              <a:ext uri="{FF2B5EF4-FFF2-40B4-BE49-F238E27FC236}">
                <a16:creationId xmlns:a16="http://schemas.microsoft.com/office/drawing/2014/main" id="{A304CDF1-2EDD-451D-81F4-A2379199C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88" y="470376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Image 14">
            <a:extLst>
              <a:ext uri="{FF2B5EF4-FFF2-40B4-BE49-F238E27FC236}">
                <a16:creationId xmlns:a16="http://schemas.microsoft.com/office/drawing/2014/main" id="{55BDCC44-4AAE-43CF-A2B9-91F236DAC7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7350" y="3341688"/>
            <a:ext cx="277495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Image 18">
            <a:extLst>
              <a:ext uri="{FF2B5EF4-FFF2-40B4-BE49-F238E27FC236}">
                <a16:creationId xmlns:a16="http://schemas.microsoft.com/office/drawing/2014/main" id="{D8345CEF-8764-446D-9FD4-EC30B93DD4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2513" y="4683125"/>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Image 20">
            <a:extLst>
              <a:ext uri="{FF2B5EF4-FFF2-40B4-BE49-F238E27FC236}">
                <a16:creationId xmlns:a16="http://schemas.microsoft.com/office/drawing/2014/main" id="{0E8B3207-129B-4942-8E3C-59B46D0478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2188" y="46926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Image 22">
            <a:extLst>
              <a:ext uri="{FF2B5EF4-FFF2-40B4-BE49-F238E27FC236}">
                <a16:creationId xmlns:a16="http://schemas.microsoft.com/office/drawing/2014/main" id="{74286EC5-39D5-4E46-9AC9-AF20840450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7113" y="46307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Image 24">
            <a:extLst>
              <a:ext uri="{FF2B5EF4-FFF2-40B4-BE49-F238E27FC236}">
                <a16:creationId xmlns:a16="http://schemas.microsoft.com/office/drawing/2014/main" id="{DCD25DA9-0371-4397-A471-E2C36ECC30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50138" y="46767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Image 26">
            <a:extLst>
              <a:ext uri="{FF2B5EF4-FFF2-40B4-BE49-F238E27FC236}">
                <a16:creationId xmlns:a16="http://schemas.microsoft.com/office/drawing/2014/main" id="{D94C4B77-7366-4981-8BB5-B875DDB214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39413" y="52388"/>
            <a:ext cx="1512887"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Image 15">
            <a:extLst>
              <a:ext uri="{FF2B5EF4-FFF2-40B4-BE49-F238E27FC236}">
                <a16:creationId xmlns:a16="http://schemas.microsoft.com/office/drawing/2014/main" id="{0B4B4EED-EE2C-482A-B861-B23C6391F3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Image 16">
            <a:extLst>
              <a:ext uri="{FF2B5EF4-FFF2-40B4-BE49-F238E27FC236}">
                <a16:creationId xmlns:a16="http://schemas.microsoft.com/office/drawing/2014/main" id="{3FBABD1A-70B9-44EB-BC8E-520E546743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Image 17">
            <a:extLst>
              <a:ext uri="{FF2B5EF4-FFF2-40B4-BE49-F238E27FC236}">
                <a16:creationId xmlns:a16="http://schemas.microsoft.com/office/drawing/2014/main" id="{CEED1D9D-41C1-4D95-B6F6-56CCC631E0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oneTexte 7">
            <a:extLst>
              <a:ext uri="{FF2B5EF4-FFF2-40B4-BE49-F238E27FC236}">
                <a16:creationId xmlns:a16="http://schemas.microsoft.com/office/drawing/2014/main" id="{11640A69-480C-42F2-9615-C3EDA0F71CD7}"/>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A3ABBE19-CB39-4A50-92EB-5A85E5ACF05C}" type="slidenum">
              <a:rPr lang="fr-FR"/>
              <a:pPr>
                <a:defRPr/>
              </a:pPr>
              <a:t>35</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37893" name="ZoneTexte 10">
            <a:extLst>
              <a:ext uri="{FF2B5EF4-FFF2-40B4-BE49-F238E27FC236}">
                <a16:creationId xmlns:a16="http://schemas.microsoft.com/office/drawing/2014/main" id="{6911D3F9-C0D5-4851-8438-EABE561EF020}"/>
              </a:ext>
            </a:extLst>
          </p:cNvPr>
          <p:cNvSpPr txBox="1">
            <a:spLocks noChangeArrowheads="1"/>
          </p:cNvSpPr>
          <p:nvPr/>
        </p:nvSpPr>
        <p:spPr bwMode="auto">
          <a:xfrm>
            <a:off x="139700" y="733425"/>
            <a:ext cx="613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Epine vinette de Thunberg - Vert (</a:t>
            </a:r>
            <a:r>
              <a:rPr lang="fr-FR" altLang="fr-FR" b="1" i="1">
                <a:solidFill>
                  <a:srgbClr val="008000"/>
                </a:solidFill>
              </a:rPr>
              <a:t>Berberis thunbergii</a:t>
            </a:r>
            <a:r>
              <a:rPr lang="fr-FR" altLang="fr-FR" b="1">
                <a:solidFill>
                  <a:srgbClr val="008000"/>
                </a:solidFill>
              </a:rPr>
              <a:t>)</a:t>
            </a:r>
          </a:p>
        </p:txBody>
      </p:sp>
      <p:sp>
        <p:nvSpPr>
          <p:cNvPr id="37894" name="ZoneTexte 6">
            <a:extLst>
              <a:ext uri="{FF2B5EF4-FFF2-40B4-BE49-F238E27FC236}">
                <a16:creationId xmlns:a16="http://schemas.microsoft.com/office/drawing/2014/main" id="{2BF5A7E3-8B90-407E-9BE8-ED347D0E8209}"/>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37895" name="Rectangle 1">
            <a:extLst>
              <a:ext uri="{FF2B5EF4-FFF2-40B4-BE49-F238E27FC236}">
                <a16:creationId xmlns:a16="http://schemas.microsoft.com/office/drawing/2014/main" id="{DB451A90-35FB-4B80-9F4E-D0C5BA268CA6}"/>
              </a:ext>
            </a:extLst>
          </p:cNvPr>
          <p:cNvSpPr>
            <a:spLocks noChangeArrowheads="1"/>
          </p:cNvSpPr>
          <p:nvPr/>
        </p:nvSpPr>
        <p:spPr bwMode="auto">
          <a:xfrm>
            <a:off x="139700" y="1096963"/>
            <a:ext cx="11725275"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a:ea typeface="Calibri" panose="020F0502020204030204" pitchFamily="34" charset="0"/>
                <a:cs typeface="Times New Roman" panose="02020603050405020304" pitchFamily="18" charset="0"/>
              </a:rPr>
              <a:t>Originaire du Japon, </a:t>
            </a:r>
            <a:r>
              <a:rPr lang="fr-FR" altLang="fr-FR">
                <a:solidFill>
                  <a:srgbClr val="222222"/>
                </a:solidFill>
                <a:latin typeface="Arial" panose="020B0604020202020204" pitchFamily="34" charset="0"/>
                <a:ea typeface="Calibri" panose="020F0502020204030204" pitchFamily="34" charset="0"/>
                <a:cs typeface="Arial" panose="020B0604020202020204" pitchFamily="34" charset="0"/>
              </a:rPr>
              <a:t>l’abuste</a:t>
            </a:r>
            <a:r>
              <a:rPr lang="fr-FR" altLang="fr-FR">
                <a:solidFill>
                  <a:srgbClr val="222222"/>
                </a:solidFill>
                <a:latin typeface="Arial" panose="020B0604020202020204" pitchFamily="34" charset="0"/>
                <a:cs typeface="Arial" panose="020B0604020202020204" pitchFamily="34" charset="0"/>
              </a:rPr>
              <a:t> mesure généralement entre 60 cm et 2 m de haut. Ses feuilles caduques, parfois semi-persistantes, sont vertes ou pourpres selon la variété, et virent au rouge-orangé à l'automne. Ses fleurs jaunes apparaissent en juin, et ses petites baies, rouges, persistent en hiver.</a:t>
            </a:r>
            <a:r>
              <a:rPr lang="fr-FR" altLang="fr-FR"/>
              <a:t> </a:t>
            </a:r>
            <a:endParaRPr lang="fr-FR" altLang="fr-FR">
              <a:cs typeface="Calibri" panose="020F0502020204030204" pitchFamily="34" charset="0"/>
            </a:endParaRPr>
          </a:p>
          <a:p>
            <a:pPr eaLnBrk="1" hangingPunct="1">
              <a:lnSpc>
                <a:spcPct val="107000"/>
              </a:lnSpc>
            </a:pPr>
            <a:r>
              <a:rPr lang="fr-FR" altLang="fr-FR">
                <a:cs typeface="Calibri" panose="020F0502020204030204" pitchFamily="34" charset="0"/>
              </a:rPr>
              <a:t>Arbuste de taille moyenne très ramifié et à nombreuses tiges dont celles de la base sont redressées de manière évasée. Les rameaux retombent vers l'extérieur. Dès mai, </a:t>
            </a:r>
            <a:r>
              <a:rPr lang="fr-FR" altLang="fr-FR" i="1">
                <a:cs typeface="Calibri" panose="020F0502020204030204" pitchFamily="34" charset="0"/>
              </a:rPr>
              <a:t>l'épine vinette de Thunberg verte </a:t>
            </a:r>
            <a:r>
              <a:rPr lang="fr-FR" altLang="fr-FR">
                <a:cs typeface="Calibri" panose="020F0502020204030204" pitchFamily="34" charset="0"/>
              </a:rPr>
              <a:t>produit des fleurs en bouquet jaunes à rougeâtres. Les baies rouge corail restent sur les rameaux jusqu'en hiver. </a:t>
            </a:r>
            <a:r>
              <a:rPr lang="fr-FR" altLang="fr-FR" b="1" i="1">
                <a:solidFill>
                  <a:srgbClr val="FF0000"/>
                </a:solidFill>
              </a:rPr>
              <a:t>Berberis thunbergii</a:t>
            </a:r>
            <a:r>
              <a:rPr lang="fr-FR" altLang="fr-FR" b="1">
                <a:solidFill>
                  <a:srgbClr val="FF0000"/>
                </a:solidFill>
              </a:rPr>
              <a:t> a été reconnu comme une </a:t>
            </a:r>
            <a:r>
              <a:rPr lang="fr-FR" altLang="fr-FR" b="1">
                <a:solidFill>
                  <a:srgbClr val="FF0000"/>
                </a:solidFill>
                <a:hlinkClick r:id="rId2" tooltip="Les espèces envahissantes"/>
              </a:rPr>
              <a:t>espèce envahissante</a:t>
            </a:r>
            <a:r>
              <a:rPr lang="fr-FR" altLang="fr-FR" b="1">
                <a:solidFill>
                  <a:srgbClr val="FF0000"/>
                </a:solidFill>
              </a:rPr>
              <a:t> dans de nombreuses régions de l'est des États-Unis.</a:t>
            </a:r>
            <a:r>
              <a:rPr lang="fr-FR" altLang="fr-FR" b="1"/>
              <a:t> </a:t>
            </a:r>
            <a:r>
              <a:rPr lang="it-IT" altLang="fr-FR" b="1"/>
              <a:t>USDA Hardiness Zone </a:t>
            </a:r>
            <a:r>
              <a:rPr lang="it-IT" altLang="fr-FR"/>
              <a:t>: 4 – 8.</a:t>
            </a:r>
            <a:r>
              <a:rPr lang="fr-FR" altLang="fr-FR"/>
              <a:t> </a:t>
            </a:r>
            <a:endParaRPr lang="fr-FR" altLang="fr-FR">
              <a:solidFill>
                <a:srgbClr val="FF0000"/>
              </a:solidFill>
              <a:cs typeface="Calibri" panose="020F0502020204030204" pitchFamily="34" charset="0"/>
            </a:endParaRPr>
          </a:p>
          <a:p>
            <a:pPr eaLnBrk="1" hangingPunct="1">
              <a:lnSpc>
                <a:spcPct val="107000"/>
              </a:lnSpc>
            </a:pPr>
            <a:r>
              <a:rPr lang="fr-FR" altLang="fr-FR" sz="1200">
                <a:cs typeface="Calibri" panose="020F0502020204030204" pitchFamily="34" charset="0"/>
              </a:rPr>
              <a:t>Il serait </a:t>
            </a:r>
            <a:r>
              <a:rPr lang="fr-FR" altLang="fr-FR" sz="1200"/>
              <a:t>environnement exceptionnellement favorable pour les tiques en raison de l'humidité élevée présente dans son feuillage dense et donc vecteur de la propagation de la </a:t>
            </a:r>
            <a:r>
              <a:rPr lang="fr-FR" altLang="fr-FR" sz="1200">
                <a:hlinkClick r:id="rId3" tooltip="maladie de Lyme"/>
              </a:rPr>
              <a:t>maladie</a:t>
            </a:r>
            <a:r>
              <a:rPr lang="fr-FR" altLang="fr-FR" sz="1200"/>
              <a:t> de </a:t>
            </a:r>
            <a:r>
              <a:rPr lang="fr-FR" altLang="fr-FR" sz="1200">
                <a:hlinkClick r:id="rId3" tooltip="Lyme disease"/>
              </a:rPr>
              <a:t>Lyme</a:t>
            </a:r>
            <a:r>
              <a:rPr lang="fr-FR" altLang="fr-FR" sz="1200"/>
              <a:t>. </a:t>
            </a:r>
            <a:r>
              <a:rPr lang="fr-FR" altLang="fr-FR" sz="1200">
                <a:cs typeface="Calibri" panose="020F0502020204030204" pitchFamily="34" charset="0"/>
              </a:rPr>
              <a:t>Sources : a) </a:t>
            </a:r>
            <a:r>
              <a:rPr lang="fr-FR" altLang="fr-FR" sz="1200">
                <a:cs typeface="Calibri" panose="020F0502020204030204" pitchFamily="34" charset="0"/>
                <a:hlinkClick r:id="rId4"/>
              </a:rPr>
              <a:t>http://www.gerbeaud.com/jardin/fiches/haie-defensive-1.php</a:t>
            </a:r>
            <a:r>
              <a:rPr lang="fr-FR" altLang="fr-FR" sz="1200">
                <a:cs typeface="Calibri" panose="020F0502020204030204" pitchFamily="34" charset="0"/>
              </a:rPr>
              <a:t> , b) </a:t>
            </a:r>
            <a:r>
              <a:rPr lang="fr-FR" altLang="fr-FR" sz="1200">
                <a:cs typeface="Calibri" panose="020F0502020204030204" pitchFamily="34" charset="0"/>
                <a:hlinkClick r:id="rId5"/>
              </a:rPr>
              <a:t>http://www.gerbeaud.com/jardin/fiches/haie-defensive-2.php</a:t>
            </a:r>
            <a:r>
              <a:rPr lang="fr-FR" altLang="fr-FR" sz="1200">
                <a:cs typeface="Calibri" panose="020F0502020204030204" pitchFamily="34" charset="0"/>
              </a:rPr>
              <a:t> </a:t>
            </a:r>
          </a:p>
          <a:p>
            <a:pPr eaLnBrk="1" hangingPunct="1">
              <a:lnSpc>
                <a:spcPct val="107000"/>
              </a:lnSpc>
            </a:pPr>
            <a:r>
              <a:rPr lang="fr-FR" altLang="fr-FR" sz="1200">
                <a:cs typeface="Calibri" panose="020F0502020204030204" pitchFamily="34" charset="0"/>
              </a:rPr>
              <a:t>c) </a:t>
            </a:r>
            <a:r>
              <a:rPr lang="fr-FR" altLang="fr-FR" sz="1200">
                <a:cs typeface="Calibri" panose="020F0502020204030204" pitchFamily="34" charset="0"/>
                <a:hlinkClick r:id="rId6"/>
              </a:rPr>
              <a:t>http://nature.jardin.free.fr/arbuste/nmauric.%20epine-vinette.htm</a:t>
            </a:r>
            <a:r>
              <a:rPr lang="fr-FR" altLang="fr-FR" sz="1200">
                <a:cs typeface="Calibri" panose="020F0502020204030204" pitchFamily="34" charset="0"/>
              </a:rPr>
              <a:t>, d) </a:t>
            </a:r>
            <a:r>
              <a:rPr lang="fr-FR" altLang="fr-FR" sz="1200">
                <a:cs typeface="Calibri" panose="020F0502020204030204" pitchFamily="34" charset="0"/>
                <a:hlinkClick r:id="rId7"/>
              </a:rPr>
              <a:t>https://www.jardindupicvert.com/arbustes/2414-epine-vinette-de-thunberg-atropurpurea-.html</a:t>
            </a:r>
            <a:r>
              <a:rPr lang="fr-FR" altLang="fr-FR" sz="1200">
                <a:cs typeface="Calibri" panose="020F0502020204030204" pitchFamily="34" charset="0"/>
              </a:rPr>
              <a:t>  </a:t>
            </a:r>
          </a:p>
          <a:p>
            <a:pPr eaLnBrk="1" hangingPunct="1">
              <a:lnSpc>
                <a:spcPct val="107000"/>
              </a:lnSpc>
            </a:pPr>
            <a:r>
              <a:rPr lang="fr-FR" altLang="fr-FR" sz="1200">
                <a:cs typeface="Calibri" panose="020F0502020204030204" pitchFamily="34" charset="0"/>
              </a:rPr>
              <a:t>e) </a:t>
            </a:r>
            <a:r>
              <a:rPr lang="fr-FR" altLang="fr-FR" sz="1200">
                <a:cs typeface="Calibri" panose="020F0502020204030204" pitchFamily="34" charset="0"/>
                <a:hlinkClick r:id="rId8"/>
              </a:rPr>
              <a:t>https://en.wikipedia.org/wiki/Berberis_thunbergii</a:t>
            </a:r>
            <a:r>
              <a:rPr lang="fr-FR" altLang="fr-FR" sz="1200">
                <a:cs typeface="Calibri" panose="020F0502020204030204" pitchFamily="34" charset="0"/>
              </a:rPr>
              <a:t>, f) </a:t>
            </a:r>
            <a:r>
              <a:rPr lang="fr-FR" altLang="fr-FR" sz="1200">
                <a:cs typeface="Calibri" panose="020F0502020204030204" pitchFamily="34" charset="0"/>
                <a:hlinkClick r:id="rId9"/>
              </a:rPr>
              <a:t>https://fr.wikipedia.org/wiki/Berberis_thunbergii</a:t>
            </a:r>
            <a:r>
              <a:rPr lang="fr-FR" altLang="fr-FR" sz="1200">
                <a:cs typeface="Calibri" panose="020F0502020204030204" pitchFamily="34" charset="0"/>
              </a:rPr>
              <a:t> </a:t>
            </a:r>
          </a:p>
          <a:p>
            <a:pPr eaLnBrk="1" hangingPunct="1">
              <a:lnSpc>
                <a:spcPct val="107000"/>
              </a:lnSpc>
            </a:pPr>
            <a:r>
              <a:rPr lang="fr-FR" altLang="fr-FR" sz="1200">
                <a:cs typeface="Calibri" panose="020F0502020204030204" pitchFamily="34" charset="0"/>
              </a:rPr>
              <a:t>f) </a:t>
            </a:r>
            <a:r>
              <a:rPr lang="fr-FR" altLang="fr-FR" sz="1200">
                <a:cs typeface="Calibri" panose="020F0502020204030204" pitchFamily="34" charset="0"/>
                <a:hlinkClick r:id="rId10"/>
              </a:rPr>
              <a:t>https://www.fnac.com/mp30330929/Kit-Haie-Defensive-Haie-en-Kit-20-Jeunes-Plants/w-4</a:t>
            </a:r>
            <a:r>
              <a:rPr lang="fr-FR" altLang="fr-FR" sz="1200">
                <a:cs typeface="Calibri" panose="020F0502020204030204" pitchFamily="34" charset="0"/>
              </a:rPr>
              <a:t> </a:t>
            </a:r>
          </a:p>
          <a:p>
            <a:pPr eaLnBrk="1" hangingPunct="1">
              <a:lnSpc>
                <a:spcPct val="107000"/>
              </a:lnSpc>
            </a:pPr>
            <a:r>
              <a:rPr lang="fr-FR" altLang="fr-FR" sz="1200">
                <a:cs typeface="Calibri" panose="020F0502020204030204" pitchFamily="34" charset="0"/>
              </a:rPr>
              <a:t>La forme à feuilles violet B. </a:t>
            </a:r>
            <a:r>
              <a:rPr lang="fr-FR" altLang="fr-FR" sz="1200" i="1">
                <a:cs typeface="Calibri" panose="020F0502020204030204" pitchFamily="34" charset="0"/>
              </a:rPr>
              <a:t>thunbergii atropurpurea </a:t>
            </a:r>
            <a:r>
              <a:rPr lang="fr-FR" altLang="fr-FR" sz="1200">
                <a:cs typeface="Calibri" panose="020F0502020204030204" pitchFamily="34" charset="0"/>
              </a:rPr>
              <a:t>a produit de nombreux cultivars, dont les suivants ont gagné le prix :</a:t>
            </a:r>
          </a:p>
          <a:p>
            <a:pPr eaLnBrk="1" hangingPunct="1">
              <a:lnSpc>
                <a:spcPct val="107000"/>
              </a:lnSpc>
            </a:pPr>
            <a:r>
              <a:rPr lang="fr-FR" altLang="fr-FR" sz="1200" i="1">
                <a:cs typeface="Calibri" panose="020F0502020204030204" pitchFamily="34" charset="0"/>
              </a:rPr>
              <a:t>'Atropurpurea</a:t>
            </a:r>
            <a:r>
              <a:rPr lang="fr-FR" altLang="fr-FR" sz="1200">
                <a:cs typeface="Calibri" panose="020F0502020204030204" pitchFamily="34" charset="0"/>
              </a:rPr>
              <a:t> Nana', 'Harlequin', Golden Ring', 'Rose Glow’. Source : Wikipedia English.</a:t>
            </a:r>
          </a:p>
        </p:txBody>
      </p:sp>
      <p:sp>
        <p:nvSpPr>
          <p:cNvPr id="37896" name="Rectangle 3">
            <a:extLst>
              <a:ext uri="{FF2B5EF4-FFF2-40B4-BE49-F238E27FC236}">
                <a16:creationId xmlns:a16="http://schemas.microsoft.com/office/drawing/2014/main" id="{5EF63C2A-FD71-4160-9C79-C5C2FC683F4C}"/>
              </a:ext>
            </a:extLst>
          </p:cNvPr>
          <p:cNvSpPr>
            <a:spLocks noChangeArrowheads="1"/>
          </p:cNvSpPr>
          <p:nvPr/>
        </p:nvSpPr>
        <p:spPr bwMode="auto">
          <a:xfrm>
            <a:off x="10460038" y="6540500"/>
            <a:ext cx="1214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Cultivar 'Aurea'</a:t>
            </a:r>
            <a:endParaRPr lang="fr-FR" altLang="fr-FR" sz="1200">
              <a:solidFill>
                <a:srgbClr val="008000"/>
              </a:solidFill>
            </a:endParaRPr>
          </a:p>
        </p:txBody>
      </p:sp>
      <p:sp>
        <p:nvSpPr>
          <p:cNvPr id="37897" name="Rectangle 4">
            <a:extLst>
              <a:ext uri="{FF2B5EF4-FFF2-40B4-BE49-F238E27FC236}">
                <a16:creationId xmlns:a16="http://schemas.microsoft.com/office/drawing/2014/main" id="{10456D79-81EC-46BB-8394-FC6DA06B0692}"/>
              </a:ext>
            </a:extLst>
          </p:cNvPr>
          <p:cNvSpPr>
            <a:spLocks noChangeArrowheads="1"/>
          </p:cNvSpPr>
          <p:nvPr/>
        </p:nvSpPr>
        <p:spPr bwMode="auto">
          <a:xfrm>
            <a:off x="7899400" y="6561138"/>
            <a:ext cx="1700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latin typeface="Arial" panose="020B0604020202020204" pitchFamily="34" charset="0"/>
              </a:rPr>
              <a:t>Cultivar 'Atropurpurea'</a:t>
            </a:r>
            <a:endParaRPr lang="fr-FR" altLang="fr-FR" sz="1200">
              <a:solidFill>
                <a:srgbClr val="008000"/>
              </a:solidFill>
            </a:endParaRPr>
          </a:p>
        </p:txBody>
      </p:sp>
      <p:pic>
        <p:nvPicPr>
          <p:cNvPr id="37898" name="Image 11">
            <a:extLst>
              <a:ext uri="{FF2B5EF4-FFF2-40B4-BE49-F238E27FC236}">
                <a16:creationId xmlns:a16="http://schemas.microsoft.com/office/drawing/2014/main" id="{B34A935A-82A0-419E-9B81-86E709DCAA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25038" y="3830638"/>
            <a:ext cx="20955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Image 13">
            <a:extLst>
              <a:ext uri="{FF2B5EF4-FFF2-40B4-BE49-F238E27FC236}">
                <a16:creationId xmlns:a16="http://schemas.microsoft.com/office/drawing/2014/main" id="{2726FACB-74F7-4DC1-80DB-92B2F7E96D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00" y="49704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Image 15">
            <a:extLst>
              <a:ext uri="{FF2B5EF4-FFF2-40B4-BE49-F238E27FC236}">
                <a16:creationId xmlns:a16="http://schemas.microsoft.com/office/drawing/2014/main" id="{562AD743-EB7E-4563-AD77-ADFCF1D64C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58125" y="5233988"/>
            <a:ext cx="1741488"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Image 17">
            <a:extLst>
              <a:ext uri="{FF2B5EF4-FFF2-40B4-BE49-F238E27FC236}">
                <a16:creationId xmlns:a16="http://schemas.microsoft.com/office/drawing/2014/main" id="{66A97552-AEE1-499A-9E3D-0C6A1670D7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50475" y="528161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Image 19">
            <a:extLst>
              <a:ext uri="{FF2B5EF4-FFF2-40B4-BE49-F238E27FC236}">
                <a16:creationId xmlns:a16="http://schemas.microsoft.com/office/drawing/2014/main" id="{2543C02F-4065-4831-BBEE-AD91E0B7A8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16638" y="5262563"/>
            <a:ext cx="1573212"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Image 21">
            <a:extLst>
              <a:ext uri="{FF2B5EF4-FFF2-40B4-BE49-F238E27FC236}">
                <a16:creationId xmlns:a16="http://schemas.microsoft.com/office/drawing/2014/main" id="{574C923F-6876-4A6B-9FFC-38788E5E01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81513" y="4968875"/>
            <a:ext cx="1524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Image 23">
            <a:extLst>
              <a:ext uri="{FF2B5EF4-FFF2-40B4-BE49-F238E27FC236}">
                <a16:creationId xmlns:a16="http://schemas.microsoft.com/office/drawing/2014/main" id="{3712BC2A-5AFB-4C60-98D8-3E9CF0630E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92400" y="5040313"/>
            <a:ext cx="16668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ZoneTexte 24">
            <a:extLst>
              <a:ext uri="{FF2B5EF4-FFF2-40B4-BE49-F238E27FC236}">
                <a16:creationId xmlns:a16="http://schemas.microsoft.com/office/drawing/2014/main" id="{5F6EBE1E-A9D8-449C-A07E-2AA0741DDC15}"/>
              </a:ext>
            </a:extLst>
          </p:cNvPr>
          <p:cNvSpPr txBox="1">
            <a:spLocks noChangeArrowheads="1"/>
          </p:cNvSpPr>
          <p:nvPr/>
        </p:nvSpPr>
        <p:spPr bwMode="auto">
          <a:xfrm>
            <a:off x="6116638" y="6327775"/>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graines</a:t>
            </a:r>
          </a:p>
        </p:txBody>
      </p:sp>
      <p:sp>
        <p:nvSpPr>
          <p:cNvPr id="37906" name="ZoneTexte 25">
            <a:extLst>
              <a:ext uri="{FF2B5EF4-FFF2-40B4-BE49-F238E27FC236}">
                <a16:creationId xmlns:a16="http://schemas.microsoft.com/office/drawing/2014/main" id="{3A2ABA04-9812-45B8-B877-91C441D99DF6}"/>
              </a:ext>
            </a:extLst>
          </p:cNvPr>
          <p:cNvSpPr txBox="1">
            <a:spLocks noChangeArrowheads="1"/>
          </p:cNvSpPr>
          <p:nvPr/>
        </p:nvSpPr>
        <p:spPr bwMode="auto">
          <a:xfrm>
            <a:off x="3084513" y="6283325"/>
            <a:ext cx="1524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fleurs</a:t>
            </a:r>
          </a:p>
        </p:txBody>
      </p:sp>
      <p:sp>
        <p:nvSpPr>
          <p:cNvPr id="37907" name="ZoneTexte 26">
            <a:extLst>
              <a:ext uri="{FF2B5EF4-FFF2-40B4-BE49-F238E27FC236}">
                <a16:creationId xmlns:a16="http://schemas.microsoft.com/office/drawing/2014/main" id="{5FB4CF51-EDBE-46F5-B221-AF44BCD2DB37}"/>
              </a:ext>
            </a:extLst>
          </p:cNvPr>
          <p:cNvSpPr txBox="1">
            <a:spLocks noChangeArrowheads="1"/>
          </p:cNvSpPr>
          <p:nvPr/>
        </p:nvSpPr>
        <p:spPr bwMode="auto">
          <a:xfrm>
            <a:off x="4702175" y="6313488"/>
            <a:ext cx="152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fruits</a:t>
            </a:r>
          </a:p>
        </p:txBody>
      </p:sp>
      <p:sp>
        <p:nvSpPr>
          <p:cNvPr id="37908" name="ZoneTexte 27">
            <a:extLst>
              <a:ext uri="{FF2B5EF4-FFF2-40B4-BE49-F238E27FC236}">
                <a16:creationId xmlns:a16="http://schemas.microsoft.com/office/drawing/2014/main" id="{78366F2B-7733-495F-9760-6764A38DFC7E}"/>
              </a:ext>
            </a:extLst>
          </p:cNvPr>
          <p:cNvSpPr txBox="1">
            <a:spLocks noChangeArrowheads="1"/>
          </p:cNvSpPr>
          <p:nvPr/>
        </p:nvSpPr>
        <p:spPr bwMode="auto">
          <a:xfrm>
            <a:off x="5738813" y="498475"/>
            <a:ext cx="227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Elle peut être invasive</a:t>
            </a:r>
          </a:p>
        </p:txBody>
      </p:sp>
      <p:pic>
        <p:nvPicPr>
          <p:cNvPr id="37909" name="Image 20">
            <a:extLst>
              <a:ext uri="{FF2B5EF4-FFF2-40B4-BE49-F238E27FC236}">
                <a16:creationId xmlns:a16="http://schemas.microsoft.com/office/drawing/2014/main" id="{5B7B7E05-995D-4D60-B64F-28C2691592E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0" name="Image 22">
            <a:extLst>
              <a:ext uri="{FF2B5EF4-FFF2-40B4-BE49-F238E27FC236}">
                <a16:creationId xmlns:a16="http://schemas.microsoft.com/office/drawing/2014/main" id="{44736A42-3597-4BA7-81C2-4304C09681E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1" name="Image 28">
            <a:extLst>
              <a:ext uri="{FF2B5EF4-FFF2-40B4-BE49-F238E27FC236}">
                <a16:creationId xmlns:a16="http://schemas.microsoft.com/office/drawing/2014/main" id="{BE87F9F4-0EBA-44ED-9545-4E19687B39C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2" name="Picture 16" descr="C:\Users\LISAN\Pictures\Plantes fourragères\logo invasive plants5_s.jpg">
            <a:extLst>
              <a:ext uri="{FF2B5EF4-FFF2-40B4-BE49-F238E27FC236}">
                <a16:creationId xmlns:a16="http://schemas.microsoft.com/office/drawing/2014/main" id="{7CE7FCF8-7DB2-4A73-ADC5-7EA321FF0E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85338" y="1412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3" name="Rectangle 31">
            <a:extLst>
              <a:ext uri="{FF2B5EF4-FFF2-40B4-BE49-F238E27FC236}">
                <a16:creationId xmlns:a16="http://schemas.microsoft.com/office/drawing/2014/main" id="{6B0D1A9E-8B0E-47B4-AEC9-22500D954C5B}"/>
              </a:ext>
            </a:extLst>
          </p:cNvPr>
          <p:cNvSpPr>
            <a:spLocks noChangeArrowheads="1"/>
          </p:cNvSpPr>
          <p:nvPr/>
        </p:nvSpPr>
        <p:spPr bwMode="auto">
          <a:xfrm>
            <a:off x="8716963" y="193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oneTexte 7">
            <a:extLst>
              <a:ext uri="{FF2B5EF4-FFF2-40B4-BE49-F238E27FC236}">
                <a16:creationId xmlns:a16="http://schemas.microsoft.com/office/drawing/2014/main" id="{05200AD3-0080-4427-A937-926EEECF929B}"/>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39700" y="-23813"/>
            <a:ext cx="563563" cy="334963"/>
          </a:xfrm>
        </p:spPr>
        <p:txBody>
          <a:bodyPr/>
          <a:lstStyle/>
          <a:p>
            <a:pPr>
              <a:defRPr/>
            </a:pPr>
            <a:fld id="{0EF538F1-DA5C-44B2-9472-FE450E777501}" type="slidenum">
              <a:rPr lang="fr-FR"/>
              <a:pPr>
                <a:defRPr/>
              </a:pPr>
              <a:t>36</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38917" name="ZoneTexte 10">
            <a:extLst>
              <a:ext uri="{FF2B5EF4-FFF2-40B4-BE49-F238E27FC236}">
                <a16:creationId xmlns:a16="http://schemas.microsoft.com/office/drawing/2014/main" id="{8068EF8E-C30D-4101-AC04-A700825784E0}"/>
              </a:ext>
            </a:extLst>
          </p:cNvPr>
          <p:cNvSpPr txBox="1">
            <a:spLocks noChangeArrowheads="1"/>
          </p:cNvSpPr>
          <p:nvPr/>
        </p:nvSpPr>
        <p:spPr bwMode="auto">
          <a:xfrm>
            <a:off x="139700" y="733425"/>
            <a:ext cx="1153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Épine-vinette de Thunberg pourpre (</a:t>
            </a:r>
            <a:r>
              <a:rPr lang="fr-FR" altLang="fr-FR" b="1" i="1">
                <a:solidFill>
                  <a:srgbClr val="008000"/>
                </a:solidFill>
              </a:rPr>
              <a:t>Berberis thunbergii ‘atropurpurea’, Berberis thumbergii</a:t>
            </a:r>
            <a:r>
              <a:rPr lang="fr-FR" altLang="fr-FR" b="1">
                <a:solidFill>
                  <a:srgbClr val="008000"/>
                </a:solidFill>
              </a:rPr>
              <a:t> </a:t>
            </a:r>
            <a:r>
              <a:rPr lang="fr-FR" altLang="fr-FR" b="1" i="1">
                <a:solidFill>
                  <a:srgbClr val="008000"/>
                </a:solidFill>
              </a:rPr>
              <a:t>'Red Rocket</a:t>
            </a:r>
            <a:r>
              <a:rPr lang="fr-FR" altLang="fr-FR" b="1">
                <a:solidFill>
                  <a:srgbClr val="008000"/>
                </a:solidFill>
              </a:rPr>
              <a:t>’)</a:t>
            </a:r>
          </a:p>
        </p:txBody>
      </p:sp>
      <p:sp>
        <p:nvSpPr>
          <p:cNvPr id="38918" name="ZoneTexte 6">
            <a:extLst>
              <a:ext uri="{FF2B5EF4-FFF2-40B4-BE49-F238E27FC236}">
                <a16:creationId xmlns:a16="http://schemas.microsoft.com/office/drawing/2014/main" id="{CDA25CBA-7301-4B30-ACA1-24AE61ED7C04}"/>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38919" name="Rectangle 11">
            <a:extLst>
              <a:ext uri="{FF2B5EF4-FFF2-40B4-BE49-F238E27FC236}">
                <a16:creationId xmlns:a16="http://schemas.microsoft.com/office/drawing/2014/main" id="{4CDD1DE0-E4A8-48FD-9B9A-FEDA45A38AF8}"/>
              </a:ext>
            </a:extLst>
          </p:cNvPr>
          <p:cNvSpPr>
            <a:spLocks noChangeArrowheads="1"/>
          </p:cNvSpPr>
          <p:nvPr/>
        </p:nvSpPr>
        <p:spPr bwMode="auto">
          <a:xfrm>
            <a:off x="139700" y="1187450"/>
            <a:ext cx="117252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a:ea typeface="Calibri" panose="020F0502020204030204" pitchFamily="34" charset="0"/>
                <a:cs typeface="Times New Roman" panose="02020603050405020304" pitchFamily="18" charset="0"/>
              </a:rPr>
              <a:t>Feuillage bronze et rouge. Il est utilisé pour des haies défensives basses. Arbuste de taille moyenne très ramifié et à nombreuses tiges dont celles de la base sont redressées de manière évasée. Les rameaux retombent vers l'extérieur. Dès mai, l'épine vinette de Thunberg produit des fleurs en bouquet jaunes à rougeâtres. Les baies rouge corail restent sur les rameaux jusqu'en hiver. </a:t>
            </a:r>
            <a:r>
              <a:rPr lang="fr-FR" altLang="fr-FR"/>
              <a:t>Appelé épine-vinette (</a:t>
            </a:r>
            <a:r>
              <a:rPr lang="fr-FR" altLang="fr-FR" i="1" u="sng">
                <a:hlinkClick r:id="rId2"/>
              </a:rPr>
              <a:t>Berberis</a:t>
            </a:r>
            <a:r>
              <a:rPr lang="fr-FR" altLang="fr-FR" i="1"/>
              <a:t> thunbergii</a:t>
            </a:r>
            <a:r>
              <a:rPr lang="fr-FR" altLang="fr-FR"/>
              <a:t>), cet arbuste a un feuillage caduc généralement vert, qui s’élève à 1,50 m de hauteur. En haie libre, il produit en mai des fleurs jaune et rouge, suivies de baies rouge vif. La variété ‘Rose Glow’ est pourpre panaché de rose clair, ‘</a:t>
            </a:r>
            <a:r>
              <a:rPr lang="fr-FR" altLang="fr-FR" i="1"/>
              <a:t>Atropurpurea</a:t>
            </a:r>
            <a:r>
              <a:rPr lang="fr-FR" altLang="fr-FR"/>
              <a:t>’ porte un feuil­lage pourpre. Très rustiques, ces plantes se plaisent au soleil, à la mi-ombre et en tout sol.  </a:t>
            </a:r>
            <a:r>
              <a:rPr lang="fr-FR" altLang="fr-FR" b="1"/>
              <a:t>Notre conseil : </a:t>
            </a:r>
            <a:r>
              <a:rPr lang="fr-FR" altLang="fr-FR"/>
              <a:t>tailler une seule fois en fin d’hiver les haies libres, mais plusieurs fois par an les haies strictes. </a:t>
            </a:r>
            <a:r>
              <a:rPr lang="it-IT" altLang="fr-FR" b="1"/>
              <a:t>USDA Hardiness Zone </a:t>
            </a:r>
            <a:r>
              <a:rPr lang="it-IT" altLang="fr-FR"/>
              <a:t>: 4 – 8.</a:t>
            </a:r>
            <a:r>
              <a:rPr lang="fr-FR" altLang="fr-FR"/>
              <a:t> </a:t>
            </a:r>
            <a:r>
              <a:rPr lang="fr-FR" altLang="fr-FR" sz="1200">
                <a:cs typeface="Calibri" panose="020F0502020204030204" pitchFamily="34" charset="0"/>
              </a:rPr>
              <a:t>Source : </a:t>
            </a:r>
            <a:r>
              <a:rPr lang="fr-FR" altLang="fr-FR" sz="1200">
                <a:cs typeface="Calibri" panose="020F0502020204030204" pitchFamily="34" charset="0"/>
                <a:hlinkClick r:id="rId3"/>
              </a:rPr>
              <a:t>https://www.rustica.fr/articles-jardin/haie-defensive,3338.html</a:t>
            </a:r>
            <a:r>
              <a:rPr lang="fr-FR" altLang="fr-FR" sz="1200">
                <a:cs typeface="Calibri" panose="020F0502020204030204" pitchFamily="34" charset="0"/>
              </a:rPr>
              <a:t> </a:t>
            </a:r>
          </a:p>
          <a:p>
            <a:pPr eaLnBrk="1" hangingPunct="1">
              <a:lnSpc>
                <a:spcPct val="107000"/>
              </a:lnSpc>
            </a:pPr>
            <a:r>
              <a:rPr lang="fr-FR" altLang="fr-FR" sz="1200" u="sng">
                <a:hlinkClick r:id="rId4" tooltip="L'épine-vinette"/>
              </a:rPr>
              <a:t>L'épine-vinette</a:t>
            </a:r>
            <a:r>
              <a:rPr lang="fr-FR" altLang="fr-FR" sz="1200"/>
              <a:t> est un arbuste à feuillage caduque, très facile de culture puisqu'il pousse quasiment en tous sols et en toutes expositions et qu'il est très rustique. Il est ornemental par sa floraison rose et jaune puis par ses baies rouges brillantes. Source : </a:t>
            </a:r>
            <a:r>
              <a:rPr lang="fr-FR" altLang="fr-FR" sz="1200">
                <a:hlinkClick r:id="rId5"/>
              </a:rPr>
              <a:t>https://www.aujardin.info/fiches/haie-defensive.php</a:t>
            </a:r>
            <a:endParaRPr lang="fr-FR" altLang="fr-FR" sz="1200">
              <a:cs typeface="Calibri" panose="020F0502020204030204" pitchFamily="34" charset="0"/>
            </a:endParaRPr>
          </a:p>
        </p:txBody>
      </p:sp>
      <p:pic>
        <p:nvPicPr>
          <p:cNvPr id="38920" name="Image 2">
            <a:extLst>
              <a:ext uri="{FF2B5EF4-FFF2-40B4-BE49-F238E27FC236}">
                <a16:creationId xmlns:a16="http://schemas.microsoft.com/office/drawing/2014/main" id="{C38B8F5A-8972-4C43-ACF3-51FB499777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455612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Image 4">
            <a:extLst>
              <a:ext uri="{FF2B5EF4-FFF2-40B4-BE49-F238E27FC236}">
                <a16:creationId xmlns:a16="http://schemas.microsoft.com/office/drawing/2014/main" id="{4D2E89B3-D852-4E2B-B6B0-F262635D5A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4488" y="0"/>
            <a:ext cx="1687512"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Image 12">
            <a:extLst>
              <a:ext uri="{FF2B5EF4-FFF2-40B4-BE49-F238E27FC236}">
                <a16:creationId xmlns:a16="http://schemas.microsoft.com/office/drawing/2014/main" id="{01A3F78F-57E7-42E9-869C-F230534213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0300" y="46926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Image 14">
            <a:extLst>
              <a:ext uri="{FF2B5EF4-FFF2-40B4-BE49-F238E27FC236}">
                <a16:creationId xmlns:a16="http://schemas.microsoft.com/office/drawing/2014/main" id="{39A1B961-478F-4386-B448-783D5F4BF7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125" y="4797425"/>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Image 16">
            <a:extLst>
              <a:ext uri="{FF2B5EF4-FFF2-40B4-BE49-F238E27FC236}">
                <a16:creationId xmlns:a16="http://schemas.microsoft.com/office/drawing/2014/main" id="{0AED13A4-F1B5-4AC0-AF4B-CD2E52A50A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3150" y="4692650"/>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Image 18">
            <a:extLst>
              <a:ext uri="{FF2B5EF4-FFF2-40B4-BE49-F238E27FC236}">
                <a16:creationId xmlns:a16="http://schemas.microsoft.com/office/drawing/2014/main" id="{1CFA3B38-DDC7-4C6F-A333-379BDEA789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7588" y="468471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Image 13">
            <a:extLst>
              <a:ext uri="{FF2B5EF4-FFF2-40B4-BE49-F238E27FC236}">
                <a16:creationId xmlns:a16="http://schemas.microsoft.com/office/drawing/2014/main" id="{9FDC5479-8014-4AC6-B323-B77A578452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Image 15">
            <a:extLst>
              <a:ext uri="{FF2B5EF4-FFF2-40B4-BE49-F238E27FC236}">
                <a16:creationId xmlns:a16="http://schemas.microsoft.com/office/drawing/2014/main" id="{882BBB29-B941-422E-B58F-5DE6FAE856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Image 17">
            <a:extLst>
              <a:ext uri="{FF2B5EF4-FFF2-40B4-BE49-F238E27FC236}">
                <a16:creationId xmlns:a16="http://schemas.microsoft.com/office/drawing/2014/main" id="{4163C0F1-21EA-42C5-8D91-CB6E4B3807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019C758-F0DA-4BDB-8FDF-10A7626EA451}"/>
              </a:ext>
            </a:extLst>
          </p:cNvPr>
          <p:cNvSpPr>
            <a:spLocks noGrp="1"/>
          </p:cNvSpPr>
          <p:nvPr>
            <p:ph type="ftr" sz="quarter" idx="11"/>
          </p:nvPr>
        </p:nvSpPr>
        <p:spPr>
          <a:xfrm>
            <a:off x="4127500" y="6488182"/>
            <a:ext cx="4114800" cy="365125"/>
          </a:xfrm>
        </p:spPr>
        <p:txBody>
          <a:bodyPr/>
          <a:lstStyle/>
          <a:p>
            <a:pPr>
              <a:defRPr/>
            </a:pPr>
            <a:r>
              <a:rPr lang="fr-FR" dirty="0"/>
              <a:t>Haies défensives de climat tempéré et tropical - B. Lisan</a:t>
            </a:r>
          </a:p>
        </p:txBody>
      </p:sp>
      <p:sp>
        <p:nvSpPr>
          <p:cNvPr id="4" name="ZoneTexte 7">
            <a:extLst>
              <a:ext uri="{FF2B5EF4-FFF2-40B4-BE49-F238E27FC236}">
                <a16:creationId xmlns:a16="http://schemas.microsoft.com/office/drawing/2014/main" id="{7D7D1AE4-84FC-4CB7-B1E8-D27CD66BB4D8}"/>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B0DCC0CD-7090-4EAD-ADCF-E3E0BDD8F8BA}"/>
              </a:ext>
            </a:extLst>
          </p:cNvPr>
          <p:cNvSpPr txBox="1">
            <a:spLocks/>
          </p:cNvSpPr>
          <p:nvPr/>
        </p:nvSpPr>
        <p:spPr>
          <a:xfrm>
            <a:off x="139700" y="93663"/>
            <a:ext cx="563563" cy="334962"/>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F3332437-0565-4053-A616-0034098BA589}" type="slidenum">
              <a:rPr lang="fr-FR" smtClean="0"/>
              <a:pPr>
                <a:defRPr/>
              </a:pPr>
              <a:t>37</a:t>
            </a:fld>
            <a:endParaRPr lang="fr-FR" dirty="0"/>
          </a:p>
        </p:txBody>
      </p:sp>
      <p:sp>
        <p:nvSpPr>
          <p:cNvPr id="6" name="ZoneTexte 10">
            <a:extLst>
              <a:ext uri="{FF2B5EF4-FFF2-40B4-BE49-F238E27FC236}">
                <a16:creationId xmlns:a16="http://schemas.microsoft.com/office/drawing/2014/main" id="{36075BE6-838C-4513-9345-F50AD108885C}"/>
              </a:ext>
            </a:extLst>
          </p:cNvPr>
          <p:cNvSpPr txBox="1">
            <a:spLocks noChangeArrowheads="1"/>
          </p:cNvSpPr>
          <p:nvPr/>
        </p:nvSpPr>
        <p:spPr bwMode="auto">
          <a:xfrm>
            <a:off x="139700" y="733425"/>
            <a:ext cx="11739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Epine-vinette ou vinettier (</a:t>
            </a:r>
            <a:r>
              <a:rPr lang="fr-FR" altLang="fr-FR" b="1" i="1" dirty="0" err="1">
                <a:solidFill>
                  <a:srgbClr val="008000"/>
                </a:solidFill>
              </a:rPr>
              <a:t>Berberis</a:t>
            </a:r>
            <a:r>
              <a:rPr lang="fr-FR" altLang="fr-FR" b="1" i="1" dirty="0">
                <a:solidFill>
                  <a:srgbClr val="008000"/>
                </a:solidFill>
              </a:rPr>
              <a:t> vulgaris</a:t>
            </a:r>
            <a:r>
              <a:rPr lang="fr-FR" altLang="fr-FR" b="1" dirty="0">
                <a:solidFill>
                  <a:srgbClr val="008000"/>
                </a:solidFill>
              </a:rPr>
              <a:t>) (famille des </a:t>
            </a:r>
            <a:r>
              <a:rPr lang="fr-FR" altLang="fr-FR" b="1" i="1" dirty="0" err="1">
                <a:solidFill>
                  <a:srgbClr val="008000"/>
                </a:solidFill>
              </a:rPr>
              <a:t>Berberidacese</a:t>
            </a:r>
            <a:r>
              <a:rPr lang="fr-FR" altLang="fr-FR" b="1" dirty="0">
                <a:solidFill>
                  <a:srgbClr val="008000"/>
                </a:solidFill>
              </a:rPr>
              <a:t>)</a:t>
            </a:r>
          </a:p>
        </p:txBody>
      </p:sp>
      <p:sp>
        <p:nvSpPr>
          <p:cNvPr id="7" name="ZoneTexte 6">
            <a:extLst>
              <a:ext uri="{FF2B5EF4-FFF2-40B4-BE49-F238E27FC236}">
                <a16:creationId xmlns:a16="http://schemas.microsoft.com/office/drawing/2014/main" id="{AD785365-1A5F-47B9-9663-9B718FC8D323}"/>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pic>
        <p:nvPicPr>
          <p:cNvPr id="9" name="Image 10" descr="logo aride_s.jpg">
            <a:extLst>
              <a:ext uri="{FF2B5EF4-FFF2-40B4-BE49-F238E27FC236}">
                <a16:creationId xmlns:a16="http://schemas.microsoft.com/office/drawing/2014/main" id="{6B580BA3-030A-4F46-8FFA-F95E114E9E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87150" y="2857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5">
            <a:extLst>
              <a:ext uri="{FF2B5EF4-FFF2-40B4-BE49-F238E27FC236}">
                <a16:creationId xmlns:a16="http://schemas.microsoft.com/office/drawing/2014/main" id="{C74CF90B-26E8-49BD-B515-E33C83B79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6">
            <a:extLst>
              <a:ext uri="{FF2B5EF4-FFF2-40B4-BE49-F238E27FC236}">
                <a16:creationId xmlns:a16="http://schemas.microsoft.com/office/drawing/2014/main" id="{4E82E7C0-1C07-4F51-91E9-A47B684F2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7">
            <a:extLst>
              <a:ext uri="{FF2B5EF4-FFF2-40B4-BE49-F238E27FC236}">
                <a16:creationId xmlns:a16="http://schemas.microsoft.com/office/drawing/2014/main" id="{DA5392F8-FF78-42C8-A0D5-6C27743D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43C8A7B6-894D-40A2-B8B4-7EEC64864B3B}"/>
              </a:ext>
            </a:extLst>
          </p:cNvPr>
          <p:cNvSpPr txBox="1"/>
          <p:nvPr/>
        </p:nvSpPr>
        <p:spPr>
          <a:xfrm>
            <a:off x="139700" y="1219200"/>
            <a:ext cx="11842750" cy="3416320"/>
          </a:xfrm>
          <a:prstGeom prst="rect">
            <a:avLst/>
          </a:prstGeom>
          <a:noFill/>
        </p:spPr>
        <p:txBody>
          <a:bodyPr wrap="square" rtlCol="0">
            <a:spAutoFit/>
          </a:bodyPr>
          <a:lstStyle/>
          <a:p>
            <a:pPr algn="just"/>
            <a:r>
              <a:rPr lang="fr-FR" dirty="0"/>
              <a:t>C’est un arbuste caduc à semi-persistant, épineux, très ramifié, atteignant 1,5 à 3 mètres de haut. Ses rameaux jaunâtres et ridés portent des épines trifurquées. Ses feuilles ovales, finement dentelées, glabres, alternes et fasciculées, sont vert clair au-dessus et glauques au revers. Les inflorescences consistent en des grappes de petites fleurs jaune d'or éclosant d'avril à juin. Les fruits sont des baies rouges, plus ou moins pruineuses, mesurant généralement de 7 à 12 mm de long et de 3 à 5 mm de large. Les grappes portent généralement de huit à quinze baies. Mûres en septembre, elles sont comestibles crues ou cuites. Sa longévité est de 25 à 50 ans. Toute la plante, sauf les fruits, contient des alcaloïdes (dont la berbérine) peu toxiques. Les fruits, dépourvus de toxicité, sont parfois utilisés pour préparer des gelées, confitures ou boissons. Habitat : Coteaux calcaires et friches. L'écorce des tiges et des racines possède quant à elle des propriétés anti-inflammatoires et antimicrobiennes. Son bois, fin et dur, de couleur jaune, a été utilisé en marqueterie et en teinturerie. L'épine-vinette était fréquemment éradiquée car c'est un </a:t>
            </a:r>
            <a:r>
              <a:rPr lang="fr-FR" dirty="0">
                <a:solidFill>
                  <a:srgbClr val="FF0000"/>
                </a:solidFill>
              </a:rPr>
              <a:t>hôte intermédiaire dans le cycle de la </a:t>
            </a:r>
            <a:r>
              <a:rPr lang="fr-FR" dirty="0">
                <a:solidFill>
                  <a:srgbClr val="FF0000"/>
                </a:solidFill>
                <a:hlinkClick r:id="rId4" tooltip="Rouille noire">
                  <a:extLst>
                    <a:ext uri="{A12FA001-AC4F-418D-AE19-62706E023703}">
                      <ahyp:hlinkClr xmlns:ahyp="http://schemas.microsoft.com/office/drawing/2018/hyperlinkcolor" val="tx"/>
                    </a:ext>
                  </a:extLst>
                </a:hlinkClick>
              </a:rPr>
              <a:t>rouille noire</a:t>
            </a:r>
            <a:r>
              <a:rPr lang="fr-FR" dirty="0">
                <a:solidFill>
                  <a:srgbClr val="FF0000"/>
                </a:solidFill>
              </a:rPr>
              <a:t> du blé, un champignon pathogène des céréales</a:t>
            </a:r>
            <a:r>
              <a:rPr lang="fr-FR" dirty="0"/>
              <a:t>. L'Iran est un important producteur et consommateur de baies séchées d'épine-vinette. </a:t>
            </a:r>
          </a:p>
          <a:p>
            <a:pPr algn="just"/>
            <a:r>
              <a:rPr lang="fr-FR" sz="1200" dirty="0"/>
              <a:t>Source : </a:t>
            </a:r>
            <a:r>
              <a:rPr lang="fr-FR" sz="1200" dirty="0">
                <a:hlinkClick r:id="rId5"/>
              </a:rPr>
              <a:t>https://fr.wikipedia.org/wiki/%C3%89pine-vinette</a:t>
            </a:r>
            <a:r>
              <a:rPr lang="fr-FR" sz="1200" dirty="0"/>
              <a:t> </a:t>
            </a:r>
          </a:p>
        </p:txBody>
      </p:sp>
      <p:sp>
        <p:nvSpPr>
          <p:cNvPr id="15" name="Rectangle 14">
            <a:extLst>
              <a:ext uri="{FF2B5EF4-FFF2-40B4-BE49-F238E27FC236}">
                <a16:creationId xmlns:a16="http://schemas.microsoft.com/office/drawing/2014/main" id="{5B88AC24-3566-4323-B49C-C72134E249C5}"/>
              </a:ext>
            </a:extLst>
          </p:cNvPr>
          <p:cNvSpPr/>
          <p:nvPr/>
        </p:nvSpPr>
        <p:spPr>
          <a:xfrm>
            <a:off x="9581839" y="6531168"/>
            <a:ext cx="2297424" cy="276999"/>
          </a:xfrm>
          <a:prstGeom prst="rect">
            <a:avLst/>
          </a:prstGeom>
        </p:spPr>
        <p:txBody>
          <a:bodyPr wrap="none">
            <a:spAutoFit/>
          </a:bodyPr>
          <a:lstStyle/>
          <a:p>
            <a:r>
              <a:rPr lang="fr-FR" sz="1200" dirty="0">
                <a:solidFill>
                  <a:srgbClr val="222222"/>
                </a:solidFill>
                <a:latin typeface="Arial" panose="020B0604020202020204" pitchFamily="34" charset="0"/>
              </a:rPr>
              <a:t>Inflorescence de l’épine-vinette</a:t>
            </a:r>
            <a:endParaRPr lang="fr-FR" sz="1200" dirty="0"/>
          </a:p>
        </p:txBody>
      </p:sp>
      <p:sp>
        <p:nvSpPr>
          <p:cNvPr id="16" name="Rectangle 15">
            <a:extLst>
              <a:ext uri="{FF2B5EF4-FFF2-40B4-BE49-F238E27FC236}">
                <a16:creationId xmlns:a16="http://schemas.microsoft.com/office/drawing/2014/main" id="{5630C4D3-F650-4A2F-9713-18B63995A6B7}"/>
              </a:ext>
            </a:extLst>
          </p:cNvPr>
          <p:cNvSpPr/>
          <p:nvPr/>
        </p:nvSpPr>
        <p:spPr>
          <a:xfrm>
            <a:off x="312737" y="6395005"/>
            <a:ext cx="1808508" cy="276999"/>
          </a:xfrm>
          <a:prstGeom prst="rect">
            <a:avLst/>
          </a:prstGeom>
        </p:spPr>
        <p:txBody>
          <a:bodyPr wrap="none">
            <a:spAutoFit/>
          </a:bodyPr>
          <a:lstStyle/>
          <a:p>
            <a:r>
              <a:rPr lang="fr-FR" sz="1200" dirty="0">
                <a:solidFill>
                  <a:srgbClr val="222222"/>
                </a:solidFill>
                <a:latin typeface="Arial" panose="020B0604020202020204" pitchFamily="34" charset="0"/>
              </a:rPr>
              <a:t>Fruits de l'épine-vinette.</a:t>
            </a:r>
            <a:endParaRPr lang="fr-FR" sz="1200" dirty="0"/>
          </a:p>
        </p:txBody>
      </p:sp>
      <p:sp>
        <p:nvSpPr>
          <p:cNvPr id="17" name="Rectangle 16">
            <a:extLst>
              <a:ext uri="{FF2B5EF4-FFF2-40B4-BE49-F238E27FC236}">
                <a16:creationId xmlns:a16="http://schemas.microsoft.com/office/drawing/2014/main" id="{89230EF2-BBD1-42EF-9487-A484AB57A09C}"/>
              </a:ext>
            </a:extLst>
          </p:cNvPr>
          <p:cNvSpPr/>
          <p:nvPr/>
        </p:nvSpPr>
        <p:spPr>
          <a:xfrm>
            <a:off x="2936807" y="6069503"/>
            <a:ext cx="3008243" cy="461665"/>
          </a:xfrm>
          <a:prstGeom prst="rect">
            <a:avLst/>
          </a:prstGeom>
        </p:spPr>
        <p:txBody>
          <a:bodyPr wrap="square">
            <a:spAutoFit/>
          </a:bodyPr>
          <a:lstStyle/>
          <a:p>
            <a:r>
              <a:rPr lang="fr-FR" sz="1200" dirty="0">
                <a:solidFill>
                  <a:srgbClr val="222222"/>
                </a:solidFill>
                <a:latin typeface="Arial" panose="020B0604020202020204" pitchFamily="34" charset="0"/>
              </a:rPr>
              <a:t>Épine-vinette séchée d'Ouzbékistan, utilisée comme condiment pour le </a:t>
            </a:r>
            <a:r>
              <a:rPr lang="fr-FR" sz="1200" i="1" dirty="0" err="1">
                <a:solidFill>
                  <a:srgbClr val="0B0080"/>
                </a:solidFill>
                <a:latin typeface="Arial" panose="020B0604020202020204" pitchFamily="34" charset="0"/>
                <a:hlinkClick r:id="rId6" tooltip="Plov"/>
              </a:rPr>
              <a:t>plov</a:t>
            </a:r>
            <a:endParaRPr lang="fr-FR" sz="1200" dirty="0"/>
          </a:p>
        </p:txBody>
      </p:sp>
      <p:sp>
        <p:nvSpPr>
          <p:cNvPr id="18" name="Rectangle 17">
            <a:extLst>
              <a:ext uri="{FF2B5EF4-FFF2-40B4-BE49-F238E27FC236}">
                <a16:creationId xmlns:a16="http://schemas.microsoft.com/office/drawing/2014/main" id="{D531F23C-C158-41A3-9D52-A133E82391C5}"/>
              </a:ext>
            </a:extLst>
          </p:cNvPr>
          <p:cNvSpPr/>
          <p:nvPr/>
        </p:nvSpPr>
        <p:spPr>
          <a:xfrm>
            <a:off x="5734808" y="6104256"/>
            <a:ext cx="3698185" cy="461665"/>
          </a:xfrm>
          <a:prstGeom prst="rect">
            <a:avLst/>
          </a:prstGeom>
        </p:spPr>
        <p:txBody>
          <a:bodyPr wrap="square">
            <a:spAutoFit/>
          </a:bodyPr>
          <a:lstStyle/>
          <a:p>
            <a:r>
              <a:rPr lang="fr-FR" sz="1200" dirty="0">
                <a:solidFill>
                  <a:srgbClr val="222222"/>
                </a:solidFill>
                <a:latin typeface="Arial" panose="020B0604020202020204" pitchFamily="34" charset="0"/>
              </a:rPr>
              <a:t>Une assiette de </a:t>
            </a:r>
            <a:r>
              <a:rPr lang="fr-FR" sz="1200" i="1" dirty="0" err="1">
                <a:solidFill>
                  <a:srgbClr val="222222"/>
                </a:solidFill>
                <a:latin typeface="Arial" panose="020B0604020202020204" pitchFamily="34" charset="0"/>
              </a:rPr>
              <a:t>zereshk</a:t>
            </a:r>
            <a:r>
              <a:rPr lang="fr-FR" sz="1200" i="1" dirty="0">
                <a:solidFill>
                  <a:srgbClr val="222222"/>
                </a:solidFill>
                <a:latin typeface="Arial" panose="020B0604020202020204" pitchFamily="34" charset="0"/>
              </a:rPr>
              <a:t> polo</a:t>
            </a:r>
            <a:r>
              <a:rPr lang="fr-FR" sz="1200" dirty="0">
                <a:solidFill>
                  <a:srgbClr val="222222"/>
                </a:solidFill>
                <a:latin typeface="Arial" panose="020B0604020202020204" pitchFamily="34" charset="0"/>
              </a:rPr>
              <a:t>, un plat de riz iranien avec des baies rouges d'épine-vinette séchées.</a:t>
            </a:r>
            <a:endParaRPr lang="fr-FR" sz="1200" dirty="0"/>
          </a:p>
        </p:txBody>
      </p:sp>
      <p:pic>
        <p:nvPicPr>
          <p:cNvPr id="20" name="Image 19" descr="Une image contenant herbe, arbre&#10;&#10;Description générée avec un niveau de confiance très élevé">
            <a:extLst>
              <a:ext uri="{FF2B5EF4-FFF2-40B4-BE49-F238E27FC236}">
                <a16:creationId xmlns:a16="http://schemas.microsoft.com/office/drawing/2014/main" id="{5BEAC4C8-6AE9-4EF6-822F-7E9F731ACA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0" y="4538210"/>
            <a:ext cx="2590800" cy="1762125"/>
          </a:xfrm>
          <a:prstGeom prst="rect">
            <a:avLst/>
          </a:prstGeom>
        </p:spPr>
      </p:pic>
      <p:pic>
        <p:nvPicPr>
          <p:cNvPr id="22" name="Image 21" descr="Une image contenant extérieur, roche, grand&#10;&#10;Description générée avec un niveau de confiance élevé">
            <a:extLst>
              <a:ext uri="{FF2B5EF4-FFF2-40B4-BE49-F238E27FC236}">
                <a16:creationId xmlns:a16="http://schemas.microsoft.com/office/drawing/2014/main" id="{524BD331-40C0-40AE-91B7-87B772A62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5476" y="4528787"/>
            <a:ext cx="1984409" cy="1488307"/>
          </a:xfrm>
          <a:prstGeom prst="rect">
            <a:avLst/>
          </a:prstGeom>
        </p:spPr>
      </p:pic>
      <p:pic>
        <p:nvPicPr>
          <p:cNvPr id="24" name="Image 23" descr="Une image contenant assiette, table, alimentation, blanc&#10;&#10;Description générée avec un niveau de confiance très élevé">
            <a:extLst>
              <a:ext uri="{FF2B5EF4-FFF2-40B4-BE49-F238E27FC236}">
                <a16:creationId xmlns:a16="http://schemas.microsoft.com/office/drawing/2014/main" id="{3418CE5E-071D-4385-B8A2-3815EDF845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4705" y="4538210"/>
            <a:ext cx="2074941" cy="1556206"/>
          </a:xfrm>
          <a:prstGeom prst="rect">
            <a:avLst/>
          </a:prstGeom>
        </p:spPr>
      </p:pic>
      <p:pic>
        <p:nvPicPr>
          <p:cNvPr id="26" name="Image 25" descr="Une image contenant arbre, fleur, plante, extérieur&#10;&#10;Description générée avec un niveau de confiance très élevé">
            <a:extLst>
              <a:ext uri="{FF2B5EF4-FFF2-40B4-BE49-F238E27FC236}">
                <a16:creationId xmlns:a16="http://schemas.microsoft.com/office/drawing/2014/main" id="{AB6F64F6-EEDC-4C7F-8E16-01396A9BA9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66300" y="4840156"/>
            <a:ext cx="2286000" cy="1714500"/>
          </a:xfrm>
          <a:prstGeom prst="rect">
            <a:avLst/>
          </a:prstGeom>
        </p:spPr>
      </p:pic>
      <p:pic>
        <p:nvPicPr>
          <p:cNvPr id="28" name="Image 27" descr="Une image contenant arbre, ciel, extérieur, herbe&#10;&#10;Description générée avec un niveau de confiance très élevé">
            <a:extLst>
              <a:ext uri="{FF2B5EF4-FFF2-40B4-BE49-F238E27FC236}">
                <a16:creationId xmlns:a16="http://schemas.microsoft.com/office/drawing/2014/main" id="{334AF38A-4CBE-488B-A761-D2491EEDD9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7922" y="4326428"/>
            <a:ext cx="2619375" cy="1743075"/>
          </a:xfrm>
          <a:prstGeom prst="rect">
            <a:avLst/>
          </a:prstGeom>
        </p:spPr>
      </p:pic>
    </p:spTree>
    <p:extLst>
      <p:ext uri="{BB962C8B-B14F-4D97-AF65-F5344CB8AC3E}">
        <p14:creationId xmlns:p14="http://schemas.microsoft.com/office/powerpoint/2010/main" val="636351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27A03772-A44E-4955-AB38-9AAFB6AC6BAF}"/>
              </a:ext>
            </a:extLst>
          </p:cNvPr>
          <p:cNvSpPr>
            <a:spLocks noGrp="1"/>
          </p:cNvSpPr>
          <p:nvPr>
            <p:ph type="ftr" sz="quarter" idx="11"/>
          </p:nvPr>
        </p:nvSpPr>
        <p:spPr>
          <a:xfrm>
            <a:off x="4127500" y="6492875"/>
            <a:ext cx="4114800" cy="365125"/>
          </a:xfrm>
        </p:spPr>
        <p:txBody>
          <a:bodyPr/>
          <a:lstStyle/>
          <a:p>
            <a:pPr>
              <a:defRPr/>
            </a:pPr>
            <a:r>
              <a:rPr lang="fr-FR"/>
              <a:t>Haies défensives de climat tempéré et tropical - B. Lisan</a:t>
            </a:r>
          </a:p>
        </p:txBody>
      </p:sp>
      <p:sp>
        <p:nvSpPr>
          <p:cNvPr id="39939" name="ZoneTexte 4">
            <a:extLst>
              <a:ext uri="{FF2B5EF4-FFF2-40B4-BE49-F238E27FC236}">
                <a16:creationId xmlns:a16="http://schemas.microsoft.com/office/drawing/2014/main" id="{AEB0432B-4315-4940-845A-E3C3B952C052}"/>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39940" name="Espace réservé du numéro de diapositive 2">
            <a:extLst>
              <a:ext uri="{FF2B5EF4-FFF2-40B4-BE49-F238E27FC236}">
                <a16:creationId xmlns:a16="http://schemas.microsoft.com/office/drawing/2014/main" id="{05D5E53E-AF26-49EC-8706-9BD635D7B79E}"/>
              </a:ext>
            </a:extLst>
          </p:cNvPr>
          <p:cNvSpPr txBox="1">
            <a:spLocks noChangeArrowheads="1"/>
          </p:cNvSpPr>
          <p:nvPr/>
        </p:nvSpPr>
        <p:spPr bwMode="auto">
          <a:xfrm>
            <a:off x="11391900" y="214313"/>
            <a:ext cx="5635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AC902776-AC99-47B2-80D1-6D92136BE378}" type="slidenum">
              <a:rPr lang="fr-FR" altLang="fr-FR" sz="1200">
                <a:solidFill>
                  <a:srgbClr val="898989"/>
                </a:solidFill>
              </a:rPr>
              <a:pPr algn="r" eaLnBrk="1" hangingPunct="1">
                <a:lnSpc>
                  <a:spcPct val="100000"/>
                </a:lnSpc>
                <a:spcBef>
                  <a:spcPct val="0"/>
                </a:spcBef>
                <a:buFontTx/>
                <a:buNone/>
              </a:pPr>
              <a:t>38</a:t>
            </a:fld>
            <a:endParaRPr lang="fr-FR" altLang="fr-FR" sz="1200">
              <a:solidFill>
                <a:srgbClr val="898989"/>
              </a:solidFill>
            </a:endParaRPr>
          </a:p>
        </p:txBody>
      </p:sp>
      <p:sp>
        <p:nvSpPr>
          <p:cNvPr id="39941" name="ZoneTexte 6">
            <a:extLst>
              <a:ext uri="{FF2B5EF4-FFF2-40B4-BE49-F238E27FC236}">
                <a16:creationId xmlns:a16="http://schemas.microsoft.com/office/drawing/2014/main" id="{17AFA0AD-2E96-4ACE-BCF4-F37B43168748}"/>
              </a:ext>
            </a:extLst>
          </p:cNvPr>
          <p:cNvSpPr txBox="1">
            <a:spLocks noChangeArrowheads="1"/>
          </p:cNvSpPr>
          <p:nvPr/>
        </p:nvSpPr>
        <p:spPr bwMode="auto">
          <a:xfrm>
            <a:off x="139700" y="733425"/>
            <a:ext cx="498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i="1">
                <a:solidFill>
                  <a:srgbClr val="008000"/>
                </a:solidFill>
              </a:rPr>
              <a:t>Eleagnus sp</a:t>
            </a:r>
            <a:r>
              <a:rPr lang="fr-FR" altLang="fr-FR" i="1">
                <a:solidFill>
                  <a:srgbClr val="008000"/>
                </a:solidFill>
              </a:rPr>
              <a:t>.</a:t>
            </a:r>
            <a:endParaRPr lang="fr-FR" altLang="fr-FR" b="1">
              <a:solidFill>
                <a:srgbClr val="008000"/>
              </a:solidFill>
            </a:endParaRPr>
          </a:p>
        </p:txBody>
      </p:sp>
      <p:sp>
        <p:nvSpPr>
          <p:cNvPr id="39942" name="ZoneTexte 7">
            <a:extLst>
              <a:ext uri="{FF2B5EF4-FFF2-40B4-BE49-F238E27FC236}">
                <a16:creationId xmlns:a16="http://schemas.microsoft.com/office/drawing/2014/main" id="{3F3BE556-659B-4C43-B46D-820B4F722AD6}"/>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pic>
        <p:nvPicPr>
          <p:cNvPr id="39943" name="Picture 16" descr="C:\Users\LISAN\Pictures\Plantes fourragères\logo invasive plants5_s.jpg">
            <a:extLst>
              <a:ext uri="{FF2B5EF4-FFF2-40B4-BE49-F238E27FC236}">
                <a16:creationId xmlns:a16="http://schemas.microsoft.com/office/drawing/2014/main" id="{24E810D7-DACB-4F5B-AD7B-BEF279762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3638" y="1063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ZoneTexte 9">
            <a:extLst>
              <a:ext uri="{FF2B5EF4-FFF2-40B4-BE49-F238E27FC236}">
                <a16:creationId xmlns:a16="http://schemas.microsoft.com/office/drawing/2014/main" id="{4653CC0A-B762-4660-B646-94488A246CF1}"/>
              </a:ext>
            </a:extLst>
          </p:cNvPr>
          <p:cNvSpPr txBox="1">
            <a:spLocks noChangeArrowheads="1"/>
          </p:cNvSpPr>
          <p:nvPr/>
        </p:nvSpPr>
        <p:spPr bwMode="auto">
          <a:xfrm>
            <a:off x="3676650" y="549275"/>
            <a:ext cx="2620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Peuvent-être invasif</a:t>
            </a:r>
          </a:p>
        </p:txBody>
      </p:sp>
      <p:pic>
        <p:nvPicPr>
          <p:cNvPr id="39945" name="Image 10" descr="logo aride_s.jpg">
            <a:extLst>
              <a:ext uri="{FF2B5EF4-FFF2-40B4-BE49-F238E27FC236}">
                <a16:creationId xmlns:a16="http://schemas.microsoft.com/office/drawing/2014/main" id="{F94BBF67-5F4D-4E12-B64F-08BB0AE945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Image 11" descr="logo salinisation2_s.jpg">
            <a:extLst>
              <a:ext uri="{FF2B5EF4-FFF2-40B4-BE49-F238E27FC236}">
                <a16:creationId xmlns:a16="http://schemas.microsoft.com/office/drawing/2014/main" id="{5C1C027D-8616-445D-9BB6-48A928D1A3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13763"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Rectangle 12">
            <a:extLst>
              <a:ext uri="{FF2B5EF4-FFF2-40B4-BE49-F238E27FC236}">
                <a16:creationId xmlns:a16="http://schemas.microsoft.com/office/drawing/2014/main" id="{6C2AFF75-F914-4286-AB7F-E701292C2456}"/>
              </a:ext>
            </a:extLst>
          </p:cNvPr>
          <p:cNvSpPr>
            <a:spLocks noChangeArrowheads="1"/>
          </p:cNvSpPr>
          <p:nvPr/>
        </p:nvSpPr>
        <p:spPr bwMode="auto">
          <a:xfrm>
            <a:off x="9642475" y="238125"/>
            <a:ext cx="379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sp>
        <p:nvSpPr>
          <p:cNvPr id="39948" name="ZoneTexte 13">
            <a:extLst>
              <a:ext uri="{FF2B5EF4-FFF2-40B4-BE49-F238E27FC236}">
                <a16:creationId xmlns:a16="http://schemas.microsoft.com/office/drawing/2014/main" id="{687CBC99-7ECD-4702-8B89-D40401952B91}"/>
              </a:ext>
            </a:extLst>
          </p:cNvPr>
          <p:cNvSpPr txBox="1">
            <a:spLocks noChangeArrowheads="1"/>
          </p:cNvSpPr>
          <p:nvPr/>
        </p:nvSpPr>
        <p:spPr bwMode="auto">
          <a:xfrm>
            <a:off x="100013" y="1030288"/>
            <a:ext cx="11923712"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600">
                <a:solidFill>
                  <a:srgbClr val="008000"/>
                </a:solidFill>
              </a:rPr>
              <a:t>Diverses variétés d'</a:t>
            </a:r>
            <a:r>
              <a:rPr lang="fr-FR" altLang="fr-FR" sz="1600" i="1">
                <a:solidFill>
                  <a:srgbClr val="008000"/>
                </a:solidFill>
              </a:rPr>
              <a:t>eleagnus</a:t>
            </a:r>
            <a:r>
              <a:rPr lang="fr-FR" altLang="fr-FR" sz="1600">
                <a:solidFill>
                  <a:srgbClr val="008000"/>
                </a:solidFill>
              </a:rPr>
              <a:t> à feuillage caduc ou persistant sont utilisées comme haies en bord de mer. </a:t>
            </a:r>
            <a:r>
              <a:rPr lang="fr-FR" altLang="fr-FR" sz="1600" b="1">
                <a:solidFill>
                  <a:srgbClr val="008000"/>
                </a:solidFill>
              </a:rPr>
              <a:t>Ils résistent aux embruns et aux sols salés</a:t>
            </a:r>
            <a:r>
              <a:rPr lang="fr-FR" altLang="fr-FR" sz="1600">
                <a:solidFill>
                  <a:srgbClr val="008000"/>
                </a:solidFill>
              </a:rPr>
              <a:t>. </a:t>
            </a:r>
            <a:r>
              <a:rPr lang="fr-FR" altLang="fr-FR" sz="1600" b="1">
                <a:solidFill>
                  <a:srgbClr val="008000"/>
                </a:solidFill>
              </a:rPr>
              <a:t>Ils sont à croissance rapide, résistants aux maladies, adaptés à presque tous les sols et tous les climats, supportent très bien les tailles, ont une floraison parfumée et produisent de nombreux petits fruits comestibles</a:t>
            </a:r>
            <a:r>
              <a:rPr lang="fr-FR" altLang="fr-FR" sz="1600">
                <a:solidFill>
                  <a:srgbClr val="008000"/>
                </a:solidFill>
              </a:rPr>
              <a:t>.</a:t>
            </a:r>
          </a:p>
          <a:p>
            <a:pPr algn="just" eaLnBrk="1" hangingPunct="1"/>
            <a:r>
              <a:rPr lang="fr-FR" altLang="fr-FR" sz="1600">
                <a:solidFill>
                  <a:srgbClr val="008000"/>
                </a:solidFill>
              </a:rPr>
              <a:t>Le plus courant est </a:t>
            </a:r>
            <a:r>
              <a:rPr lang="fr-FR" altLang="fr-FR" sz="1600" i="1">
                <a:solidFill>
                  <a:srgbClr val="008000"/>
                </a:solidFill>
              </a:rPr>
              <a:t>l'Eleagnus ebbingei</a:t>
            </a:r>
            <a:r>
              <a:rPr lang="fr-FR" altLang="fr-FR" sz="1600">
                <a:solidFill>
                  <a:srgbClr val="008000"/>
                </a:solidFill>
              </a:rPr>
              <a:t>, petit arbuste (2,5 mètres de haut) à feuillage persistant (mais non épineux). </a:t>
            </a:r>
          </a:p>
          <a:p>
            <a:pPr algn="just" eaLnBrk="1" hangingPunct="1"/>
            <a:r>
              <a:rPr lang="fr-FR" altLang="fr-FR" sz="1600">
                <a:solidFill>
                  <a:srgbClr val="008000"/>
                </a:solidFill>
              </a:rPr>
              <a:t>L'olivier de Bohème (</a:t>
            </a:r>
            <a:r>
              <a:rPr lang="fr-FR" altLang="fr-FR" sz="1600" i="1">
                <a:solidFill>
                  <a:srgbClr val="008000"/>
                </a:solidFill>
              </a:rPr>
              <a:t>Elaeagnus angustifoli</a:t>
            </a:r>
            <a:r>
              <a:rPr lang="fr-FR" altLang="fr-FR" sz="1600">
                <a:solidFill>
                  <a:srgbClr val="008000"/>
                </a:solidFill>
              </a:rPr>
              <a:t>), un peu plus grand (4-6 mètres) fait partie de la même famille. </a:t>
            </a:r>
            <a:r>
              <a:rPr lang="fr-FR" altLang="fr-FR" sz="1600" b="1">
                <a:solidFill>
                  <a:srgbClr val="008000"/>
                </a:solidFill>
              </a:rPr>
              <a:t>Ses </a:t>
            </a:r>
            <a:r>
              <a:rPr lang="fr-FR" altLang="fr-FR" sz="1600" b="1">
                <a:solidFill>
                  <a:srgbClr val="008000"/>
                </a:solidFill>
                <a:hlinkClick r:id="rId5" tooltip="Nodosité"/>
              </a:rPr>
              <a:t>nodules</a:t>
            </a:r>
            <a:r>
              <a:rPr lang="fr-FR" altLang="fr-FR" sz="1600" b="1">
                <a:solidFill>
                  <a:srgbClr val="008000"/>
                </a:solidFill>
              </a:rPr>
              <a:t> racinaires fixent l</a:t>
            </a:r>
            <a:r>
              <a:rPr lang="fr-FR" altLang="fr-FR" sz="1600" b="1">
                <a:solidFill>
                  <a:srgbClr val="008000"/>
                </a:solidFill>
                <a:hlinkClick r:id="rId6" tooltip="Fixation de l'azote"/>
              </a:rPr>
              <a:t>’azote</a:t>
            </a:r>
            <a:r>
              <a:rPr lang="fr-FR" altLang="fr-FR" sz="1600" b="1">
                <a:solidFill>
                  <a:srgbClr val="008000"/>
                </a:solidFill>
              </a:rPr>
              <a:t> de l'</a:t>
            </a:r>
            <a:r>
              <a:rPr lang="fr-FR" altLang="fr-FR" sz="1600" b="1">
                <a:solidFill>
                  <a:srgbClr val="008000"/>
                </a:solidFill>
                <a:hlinkClick r:id="rId7" tooltip="Air"/>
              </a:rPr>
              <a:t>air</a:t>
            </a:r>
            <a:r>
              <a:rPr lang="fr-FR" altLang="fr-FR" sz="1600">
                <a:solidFill>
                  <a:srgbClr val="008000"/>
                </a:solidFill>
              </a:rPr>
              <a:t>. Ils lui permettent de grandir sur des supports minéraux nus. Ses fleurs parfumées sont mellifères. </a:t>
            </a:r>
            <a:r>
              <a:rPr lang="fr-FR" altLang="fr-FR" sz="1600" b="1">
                <a:solidFill>
                  <a:srgbClr val="008000"/>
                </a:solidFill>
              </a:rPr>
              <a:t>Le fruit est comestible et sucré</a:t>
            </a:r>
            <a:r>
              <a:rPr lang="fr-FR" altLang="fr-FR" sz="1600">
                <a:solidFill>
                  <a:srgbClr val="008000"/>
                </a:solidFill>
              </a:rPr>
              <a:t>, mais avec une texture farineuse. Elle présente une bonne résistance au froid, supportant des températures minimales jusqu'à près de -40 °C, mais craint les gelées printanières tardives. c'est plutôt une plante </a:t>
            </a:r>
            <a:r>
              <a:rPr lang="fr-FR" altLang="fr-FR" sz="1600">
                <a:solidFill>
                  <a:srgbClr val="008000"/>
                </a:solidFill>
                <a:hlinkClick r:id="rId8" tooltip="Héliophile"/>
              </a:rPr>
              <a:t>héliophile</a:t>
            </a:r>
            <a:r>
              <a:rPr lang="fr-FR" altLang="fr-FR" sz="1600">
                <a:solidFill>
                  <a:srgbClr val="008000"/>
                </a:solidFill>
              </a:rPr>
              <a:t>, n'aimant guère l'ombrage. Elle pousse à des altitudes généralement inférieures à 2 000 m</a:t>
            </a:r>
            <a:r>
              <a:rPr lang="fr-FR" altLang="fr-FR" sz="1600" baseline="30000">
                <a:solidFill>
                  <a:srgbClr val="008000"/>
                </a:solidFill>
                <a:hlinkClick r:id="rId9"/>
              </a:rPr>
              <a:t>3</a:t>
            </a:r>
            <a:r>
              <a:rPr lang="fr-FR" altLang="fr-FR" sz="1600">
                <a:solidFill>
                  <a:srgbClr val="008000"/>
                </a:solidFill>
              </a:rPr>
              <a:t>. </a:t>
            </a:r>
            <a:r>
              <a:rPr lang="fr-FR" altLang="fr-FR" sz="1600" i="1">
                <a:solidFill>
                  <a:srgbClr val="008000"/>
                </a:solidFill>
              </a:rPr>
              <a:t>On la trouve souvent près de l'eau</a:t>
            </a:r>
            <a:r>
              <a:rPr lang="fr-FR" altLang="fr-FR" sz="1600">
                <a:solidFill>
                  <a:srgbClr val="008000"/>
                </a:solidFill>
              </a:rPr>
              <a:t> : côtes maritimes, rives de lacs et rivières, bordures de fossés, marais, plaines inondables, mais aussi dans le lit de rivières asséchées. </a:t>
            </a:r>
            <a:r>
              <a:rPr lang="fr-FR" altLang="fr-FR" sz="1600" b="1">
                <a:solidFill>
                  <a:srgbClr val="FF0000"/>
                </a:solidFill>
              </a:rPr>
              <a:t>L'espèce est invasive</a:t>
            </a:r>
            <a:r>
              <a:rPr lang="fr-FR" altLang="fr-FR" sz="1600">
                <a:solidFill>
                  <a:srgbClr val="008000"/>
                </a:solidFill>
              </a:rPr>
              <a:t>, car fructifère (un individu peut produire de nombreux fruits) et la durée de vie des individus est longue. </a:t>
            </a:r>
            <a:r>
              <a:rPr lang="fr-FR" altLang="fr-FR" sz="1200">
                <a:solidFill>
                  <a:srgbClr val="008000"/>
                </a:solidFill>
              </a:rPr>
              <a:t>Sources : a) </a:t>
            </a:r>
            <a:r>
              <a:rPr lang="fr-FR" altLang="fr-FR" sz="1200">
                <a:solidFill>
                  <a:srgbClr val="008000"/>
                </a:solidFill>
                <a:hlinkClick r:id="rId10"/>
              </a:rPr>
              <a:t>https://fr.wikipedia.org/wiki/Elaeagnus_angustifolia</a:t>
            </a:r>
            <a:r>
              <a:rPr lang="fr-FR" altLang="fr-FR" sz="1200">
                <a:solidFill>
                  <a:srgbClr val="008000"/>
                </a:solidFill>
              </a:rPr>
              <a:t>, b) </a:t>
            </a:r>
            <a:r>
              <a:rPr lang="fr-FR" altLang="fr-FR" sz="1200">
                <a:solidFill>
                  <a:srgbClr val="008000"/>
                </a:solidFill>
                <a:hlinkClick r:id="rId11"/>
              </a:rPr>
              <a:t>http://www.lagraineindocile.fr/2012/11/les-eleagnus-elaeagnus-spp.html</a:t>
            </a:r>
            <a:r>
              <a:rPr lang="fr-FR" altLang="fr-FR" sz="1200">
                <a:solidFill>
                  <a:srgbClr val="008000"/>
                </a:solidFill>
              </a:rPr>
              <a:t>  </a:t>
            </a:r>
          </a:p>
        </p:txBody>
      </p:sp>
      <p:pic>
        <p:nvPicPr>
          <p:cNvPr id="39949" name="Image 14">
            <a:extLst>
              <a:ext uri="{FF2B5EF4-FFF2-40B4-BE49-F238E27FC236}">
                <a16:creationId xmlns:a16="http://schemas.microsoft.com/office/drawing/2014/main" id="{8A039F64-CB0B-451E-BDDD-6964E65DF3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0975" y="5076825"/>
            <a:ext cx="12922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Image 15">
            <a:extLst>
              <a:ext uri="{FF2B5EF4-FFF2-40B4-BE49-F238E27FC236}">
                <a16:creationId xmlns:a16="http://schemas.microsoft.com/office/drawing/2014/main" id="{D36A8EB9-3B25-4D9D-B80B-1BDB507A20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4525" y="5094288"/>
            <a:ext cx="15621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Image 16">
            <a:extLst>
              <a:ext uri="{FF2B5EF4-FFF2-40B4-BE49-F238E27FC236}">
                <a16:creationId xmlns:a16="http://schemas.microsoft.com/office/drawing/2014/main" id="{36ABFDBE-C8AC-4359-90DE-8140E63E73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69300" y="4937125"/>
            <a:ext cx="19319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Image 17">
            <a:extLst>
              <a:ext uri="{FF2B5EF4-FFF2-40B4-BE49-F238E27FC236}">
                <a16:creationId xmlns:a16="http://schemas.microsoft.com/office/drawing/2014/main" id="{DC066D67-4CA2-41F3-8B2B-3A07E35CE5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9325" y="5084763"/>
            <a:ext cx="83343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ZoneTexte 18">
            <a:extLst>
              <a:ext uri="{FF2B5EF4-FFF2-40B4-BE49-F238E27FC236}">
                <a16:creationId xmlns:a16="http://schemas.microsoft.com/office/drawing/2014/main" id="{AA88FCDF-60D0-43EE-8968-2275F7210E7F}"/>
              </a:ext>
            </a:extLst>
          </p:cNvPr>
          <p:cNvSpPr txBox="1">
            <a:spLocks noChangeArrowheads="1"/>
          </p:cNvSpPr>
          <p:nvPr/>
        </p:nvSpPr>
        <p:spPr bwMode="auto">
          <a:xfrm>
            <a:off x="8586788" y="6384925"/>
            <a:ext cx="1422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Détail des fleurs</a:t>
            </a:r>
          </a:p>
        </p:txBody>
      </p:sp>
      <p:sp>
        <p:nvSpPr>
          <p:cNvPr id="39954" name="ZoneTexte 19">
            <a:extLst>
              <a:ext uri="{FF2B5EF4-FFF2-40B4-BE49-F238E27FC236}">
                <a16:creationId xmlns:a16="http://schemas.microsoft.com/office/drawing/2014/main" id="{43FF968F-F374-4C89-8C34-33594BE1A580}"/>
              </a:ext>
            </a:extLst>
          </p:cNvPr>
          <p:cNvSpPr txBox="1">
            <a:spLocks noChangeArrowheads="1"/>
          </p:cNvSpPr>
          <p:nvPr/>
        </p:nvSpPr>
        <p:spPr bwMode="auto">
          <a:xfrm>
            <a:off x="4706938" y="6181725"/>
            <a:ext cx="976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Écorce d'un vieux tronc</a:t>
            </a:r>
          </a:p>
        </p:txBody>
      </p:sp>
      <p:sp>
        <p:nvSpPr>
          <p:cNvPr id="39955" name="ZoneTexte 20">
            <a:extLst>
              <a:ext uri="{FF2B5EF4-FFF2-40B4-BE49-F238E27FC236}">
                <a16:creationId xmlns:a16="http://schemas.microsoft.com/office/drawing/2014/main" id="{2929E289-DD9D-4172-829D-DB9D52F349E6}"/>
              </a:ext>
            </a:extLst>
          </p:cNvPr>
          <p:cNvSpPr txBox="1">
            <a:spLocks noChangeArrowheads="1"/>
          </p:cNvSpPr>
          <p:nvPr/>
        </p:nvSpPr>
        <p:spPr bwMode="auto">
          <a:xfrm>
            <a:off x="3059113" y="6181725"/>
            <a:ext cx="1624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Fruits mûrs (</a:t>
            </a:r>
            <a:r>
              <a:rPr lang="fr-FR" altLang="fr-FR" sz="1200" i="1">
                <a:solidFill>
                  <a:srgbClr val="008000"/>
                </a:solidFill>
              </a:rPr>
              <a:t>Elaeagnus angustifoli</a:t>
            </a:r>
            <a:r>
              <a:rPr lang="fr-FR" altLang="fr-FR" sz="1200">
                <a:solidFill>
                  <a:srgbClr val="008000"/>
                </a:solidFill>
              </a:rPr>
              <a:t>)</a:t>
            </a:r>
          </a:p>
        </p:txBody>
      </p:sp>
      <p:sp>
        <p:nvSpPr>
          <p:cNvPr id="39956" name="ZoneTexte 21">
            <a:extLst>
              <a:ext uri="{FF2B5EF4-FFF2-40B4-BE49-F238E27FC236}">
                <a16:creationId xmlns:a16="http://schemas.microsoft.com/office/drawing/2014/main" id="{891F70F3-A522-4932-9072-7ED457AB3441}"/>
              </a:ext>
            </a:extLst>
          </p:cNvPr>
          <p:cNvSpPr txBox="1">
            <a:spLocks noChangeArrowheads="1"/>
          </p:cNvSpPr>
          <p:nvPr/>
        </p:nvSpPr>
        <p:spPr bwMode="auto">
          <a:xfrm>
            <a:off x="5619750" y="6078538"/>
            <a:ext cx="284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Coupe montrant l'akène englobé dans l'hypanthe charnu (</a:t>
            </a:r>
            <a:r>
              <a:rPr lang="fr-FR" altLang="fr-FR" sz="1200" i="1">
                <a:solidFill>
                  <a:srgbClr val="008000"/>
                </a:solidFill>
              </a:rPr>
              <a:t>Elaeagnus angustifoli</a:t>
            </a:r>
            <a:r>
              <a:rPr lang="fr-FR" altLang="fr-FR" sz="1200">
                <a:solidFill>
                  <a:srgbClr val="008000"/>
                </a:solidFill>
              </a:rPr>
              <a:t>).</a:t>
            </a:r>
          </a:p>
        </p:txBody>
      </p:sp>
      <p:pic>
        <p:nvPicPr>
          <p:cNvPr id="39957" name="Image 22">
            <a:extLst>
              <a:ext uri="{FF2B5EF4-FFF2-40B4-BE49-F238E27FC236}">
                <a16:creationId xmlns:a16="http://schemas.microsoft.com/office/drawing/2014/main" id="{0E335187-4FB5-4F77-AF80-44A4D72CD6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37800" y="4679950"/>
            <a:ext cx="16002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8" name="Rectangle 23">
            <a:extLst>
              <a:ext uri="{FF2B5EF4-FFF2-40B4-BE49-F238E27FC236}">
                <a16:creationId xmlns:a16="http://schemas.microsoft.com/office/drawing/2014/main" id="{C9C415D8-ACD4-4332-80A0-48EE4F5AE41A}"/>
              </a:ext>
            </a:extLst>
          </p:cNvPr>
          <p:cNvSpPr>
            <a:spLocks noChangeArrowheads="1"/>
          </p:cNvSpPr>
          <p:nvPr/>
        </p:nvSpPr>
        <p:spPr bwMode="auto">
          <a:xfrm>
            <a:off x="-65088" y="5949950"/>
            <a:ext cx="3302001"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Eleagnus ebbingei</a:t>
            </a:r>
            <a:r>
              <a:rPr lang="fr-FR" altLang="fr-FR" sz="1200">
                <a:solidFill>
                  <a:srgbClr val="008000"/>
                </a:solidFill>
              </a:rPr>
              <a:t>. Photo prise dans le parc du Fogeo sur la presqu'île du Rhuys (Commune d’Arzon, Morbihan, France). Source : </a:t>
            </a:r>
            <a:r>
              <a:rPr lang="fr-FR" altLang="fr-FR" sz="1200">
                <a:solidFill>
                  <a:srgbClr val="008000"/>
                </a:solidFill>
                <a:hlinkClick r:id="rId17"/>
              </a:rPr>
              <a:t>http://fogeo.free.fr/flore/arbustes_halophiles.pdf</a:t>
            </a:r>
            <a:r>
              <a:rPr lang="fr-FR" altLang="fr-FR" sz="1200">
                <a:solidFill>
                  <a:srgbClr val="008000"/>
                </a:solidFill>
              </a:rPr>
              <a:t> </a:t>
            </a:r>
            <a:endParaRPr lang="fr-FR" altLang="fr-FR" sz="1200" i="1">
              <a:solidFill>
                <a:srgbClr val="008000"/>
              </a:solidFill>
            </a:endParaRPr>
          </a:p>
        </p:txBody>
      </p:sp>
      <p:pic>
        <p:nvPicPr>
          <p:cNvPr id="39959" name="Image 24">
            <a:extLst>
              <a:ext uri="{FF2B5EF4-FFF2-40B4-BE49-F238E27FC236}">
                <a16:creationId xmlns:a16="http://schemas.microsoft.com/office/drawing/2014/main" id="{F746DDCB-CDAF-4D69-8D4C-4305D1B7AA3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9250" y="4016375"/>
            <a:ext cx="240665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0" name="ZoneTexte 25">
            <a:extLst>
              <a:ext uri="{FF2B5EF4-FFF2-40B4-BE49-F238E27FC236}">
                <a16:creationId xmlns:a16="http://schemas.microsoft.com/office/drawing/2014/main" id="{FA351390-495A-4B32-B60C-B80C627178D9}"/>
              </a:ext>
            </a:extLst>
          </p:cNvPr>
          <p:cNvSpPr txBox="1">
            <a:spLocks noChangeArrowheads="1"/>
          </p:cNvSpPr>
          <p:nvPr/>
        </p:nvSpPr>
        <p:spPr bwMode="auto">
          <a:xfrm>
            <a:off x="10188575" y="6365875"/>
            <a:ext cx="1835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a:solidFill>
                  <a:srgbClr val="008000"/>
                </a:solidFill>
              </a:rPr>
              <a:t>Elaeagnus angustifoli</a:t>
            </a:r>
            <a:endParaRPr lang="fr-FR" altLang="fr-FR" sz="1200">
              <a:solidFill>
                <a:srgbClr val="008000"/>
              </a:solidFill>
            </a:endParaRPr>
          </a:p>
        </p:txBody>
      </p:sp>
      <p:sp>
        <p:nvSpPr>
          <p:cNvPr id="39961" name="ZoneTexte 26">
            <a:extLst>
              <a:ext uri="{FF2B5EF4-FFF2-40B4-BE49-F238E27FC236}">
                <a16:creationId xmlns:a16="http://schemas.microsoft.com/office/drawing/2014/main" id="{F1F3B2BB-C470-4BC0-8A27-88CFAB729CE1}"/>
              </a:ext>
            </a:extLst>
          </p:cNvPr>
          <p:cNvSpPr txBox="1">
            <a:spLocks noChangeArrowheads="1"/>
          </p:cNvSpPr>
          <p:nvPr/>
        </p:nvSpPr>
        <p:spPr bwMode="auto">
          <a:xfrm>
            <a:off x="2755900" y="3763963"/>
            <a:ext cx="9204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700" b="1" i="1">
                <a:solidFill>
                  <a:srgbClr val="008000"/>
                </a:solidFill>
              </a:rPr>
              <a:t>Elaeagnus</a:t>
            </a:r>
            <a:r>
              <a:rPr lang="fr-FR" altLang="fr-FR" sz="1700">
                <a:solidFill>
                  <a:srgbClr val="008000"/>
                </a:solidFill>
              </a:rPr>
              <a:t> est un genre botanique de la famille des </a:t>
            </a:r>
            <a:r>
              <a:rPr lang="fr-FR" altLang="fr-FR" sz="1700" i="1">
                <a:solidFill>
                  <a:srgbClr val="008000"/>
                </a:solidFill>
                <a:hlinkClick r:id="rId19" tooltip="Elaeagnaceae"/>
              </a:rPr>
              <a:t>Elaeagnaceae</a:t>
            </a:r>
            <a:r>
              <a:rPr lang="fr-FR" altLang="fr-FR" sz="1700">
                <a:solidFill>
                  <a:srgbClr val="008000"/>
                </a:solidFill>
              </a:rPr>
              <a:t> composé d'une soixantaine d'espèces originaires pour la plupart des régions tempérées d'</a:t>
            </a:r>
            <a:r>
              <a:rPr lang="fr-FR" altLang="fr-FR" sz="1700">
                <a:solidFill>
                  <a:srgbClr val="008000"/>
                </a:solidFill>
                <a:hlinkClick r:id="rId20" tooltip="Asie"/>
              </a:rPr>
              <a:t>Asie</a:t>
            </a:r>
            <a:r>
              <a:rPr lang="fr-FR" altLang="fr-FR" sz="1700">
                <a:solidFill>
                  <a:srgbClr val="008000"/>
                </a:solidFill>
              </a:rPr>
              <a:t>, avec une espèce (</a:t>
            </a:r>
            <a:r>
              <a:rPr lang="fr-FR" altLang="fr-FR" sz="1700" i="1">
                <a:solidFill>
                  <a:srgbClr val="008000"/>
                </a:solidFill>
                <a:hlinkClick r:id="rId21" tooltip="Elaeagnus triflora (page inexistante)"/>
              </a:rPr>
              <a:t>Elaeagnus triflora</a:t>
            </a:r>
            <a:r>
              <a:rPr lang="fr-FR" altLang="fr-FR" sz="1700">
                <a:solidFill>
                  <a:srgbClr val="008000"/>
                </a:solidFill>
              </a:rPr>
              <a:t>) originaire d'</a:t>
            </a:r>
            <a:r>
              <a:rPr lang="fr-FR" altLang="fr-FR" sz="1700">
                <a:solidFill>
                  <a:srgbClr val="008000"/>
                </a:solidFill>
                <a:hlinkClick r:id="rId22" tooltip="Australie"/>
              </a:rPr>
              <a:t>Australie</a:t>
            </a:r>
            <a:r>
              <a:rPr lang="fr-FR" altLang="fr-FR" sz="1700">
                <a:solidFill>
                  <a:srgbClr val="008000"/>
                </a:solidFill>
              </a:rPr>
              <a:t>, une autre (</a:t>
            </a:r>
            <a:r>
              <a:rPr lang="fr-FR" altLang="fr-FR" sz="1700" i="1">
                <a:solidFill>
                  <a:srgbClr val="008000"/>
                </a:solidFill>
                <a:hlinkClick r:id="rId23" tooltip="Elaeagnus commutata"/>
              </a:rPr>
              <a:t>Elaeagnus commutata</a:t>
            </a:r>
            <a:r>
              <a:rPr lang="fr-FR" altLang="fr-FR" sz="1700">
                <a:solidFill>
                  <a:srgbClr val="008000"/>
                </a:solidFill>
              </a:rPr>
              <a:t>) originaire d'</a:t>
            </a:r>
            <a:r>
              <a:rPr lang="fr-FR" altLang="fr-FR" sz="1700">
                <a:solidFill>
                  <a:srgbClr val="008000"/>
                </a:solidFill>
                <a:hlinkClick r:id="rId24" tooltip="Amérique du Nord"/>
              </a:rPr>
              <a:t>Amérique du Nord</a:t>
            </a:r>
            <a:r>
              <a:rPr lang="fr-FR" altLang="fr-FR" sz="1700">
                <a:solidFill>
                  <a:srgbClr val="008000"/>
                </a:solidFill>
              </a:rPr>
              <a:t> et une dernière (</a:t>
            </a:r>
            <a:r>
              <a:rPr lang="fr-FR" altLang="fr-FR" sz="1700" i="1">
                <a:solidFill>
                  <a:srgbClr val="008000"/>
                </a:solidFill>
                <a:hlinkClick r:id="rId10" tooltip="Elaeagnus angustifolia"/>
              </a:rPr>
              <a:t>Elaeagnus angustifolia</a:t>
            </a:r>
            <a:r>
              <a:rPr lang="fr-FR" altLang="fr-FR" sz="1700">
                <a:solidFill>
                  <a:srgbClr val="008000"/>
                </a:solidFill>
              </a:rPr>
              <a:t>) originaire d'</a:t>
            </a:r>
            <a:r>
              <a:rPr lang="fr-FR" altLang="fr-FR" sz="1700">
                <a:solidFill>
                  <a:srgbClr val="008000"/>
                </a:solidFill>
                <a:hlinkClick r:id="rId25" tooltip="Europe"/>
              </a:rPr>
              <a:t>Europe</a:t>
            </a:r>
            <a:r>
              <a:rPr lang="fr-FR" altLang="fr-FR" sz="1700">
                <a:solidFill>
                  <a:srgbClr val="008000"/>
                </a:solidFill>
              </a:rPr>
              <a:t>.</a:t>
            </a:r>
          </a:p>
          <a:p>
            <a:pPr eaLnBrk="1" hangingPunct="1"/>
            <a:r>
              <a:rPr lang="fr-FR" altLang="fr-FR" sz="1200">
                <a:solidFill>
                  <a:srgbClr val="008000"/>
                </a:solidFill>
              </a:rPr>
              <a:t>Source : </a:t>
            </a:r>
            <a:r>
              <a:rPr lang="fr-FR" altLang="fr-FR" sz="1200">
                <a:solidFill>
                  <a:srgbClr val="008000"/>
                </a:solidFill>
                <a:hlinkClick r:id="rId26"/>
              </a:rPr>
              <a:t>https://fr.wikipedia.org/wiki/Elaeagnus</a:t>
            </a:r>
            <a:r>
              <a:rPr lang="fr-FR" altLang="fr-FR" sz="1200">
                <a:solidFill>
                  <a:srgbClr val="008000"/>
                </a:solidFill>
              </a:rPr>
              <a:t> </a:t>
            </a:r>
          </a:p>
        </p:txBody>
      </p:sp>
      <p:pic>
        <p:nvPicPr>
          <p:cNvPr id="39962" name="Image 27">
            <a:extLst>
              <a:ext uri="{FF2B5EF4-FFF2-40B4-BE49-F238E27FC236}">
                <a16:creationId xmlns:a16="http://schemas.microsoft.com/office/drawing/2014/main" id="{5414085E-FE4E-497F-8DFD-D9D348247E2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3" name="Image 28">
            <a:extLst>
              <a:ext uri="{FF2B5EF4-FFF2-40B4-BE49-F238E27FC236}">
                <a16:creationId xmlns:a16="http://schemas.microsoft.com/office/drawing/2014/main" id="{DDC8359F-217D-4A7B-8661-A961969B2A5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4" name="Image 29">
            <a:extLst>
              <a:ext uri="{FF2B5EF4-FFF2-40B4-BE49-F238E27FC236}">
                <a16:creationId xmlns:a16="http://schemas.microsoft.com/office/drawing/2014/main" id="{9DD9FB46-C403-4600-9636-B41006AF44A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5" name="Rectangle 30">
            <a:extLst>
              <a:ext uri="{FF2B5EF4-FFF2-40B4-BE49-F238E27FC236}">
                <a16:creationId xmlns:a16="http://schemas.microsoft.com/office/drawing/2014/main" id="{F52EB5EE-928A-44BF-A90A-091DA963D6DE}"/>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39966" name="Picture 2" descr="fruitsLogo9_ss">
            <a:extLst>
              <a:ext uri="{FF2B5EF4-FFF2-40B4-BE49-F238E27FC236}">
                <a16:creationId xmlns:a16="http://schemas.microsoft.com/office/drawing/2014/main" id="{FFEC4A22-DEF5-4C76-84C3-E3D720AB09C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909D1CC-BD8C-441F-9134-B2AF5AB80956}"/>
              </a:ext>
            </a:extLst>
          </p:cNvPr>
          <p:cNvSpPr>
            <a:spLocks noGrp="1"/>
          </p:cNvSpPr>
          <p:nvPr>
            <p:ph type="ftr" sz="quarter" idx="11"/>
          </p:nvPr>
        </p:nvSpPr>
        <p:spPr>
          <a:xfrm>
            <a:off x="4127500" y="6572250"/>
            <a:ext cx="4114800" cy="285750"/>
          </a:xfrm>
        </p:spPr>
        <p:txBody>
          <a:bodyPr/>
          <a:lstStyle/>
          <a:p>
            <a:pPr>
              <a:defRPr/>
            </a:pPr>
            <a:r>
              <a:rPr lang="fr-FR"/>
              <a:t>Haies défensives de climat tempéré et tropical - B. Lisan</a:t>
            </a:r>
          </a:p>
        </p:txBody>
      </p:sp>
      <p:sp>
        <p:nvSpPr>
          <p:cNvPr id="40963" name="ZoneTexte 3">
            <a:extLst>
              <a:ext uri="{FF2B5EF4-FFF2-40B4-BE49-F238E27FC236}">
                <a16:creationId xmlns:a16="http://schemas.microsoft.com/office/drawing/2014/main" id="{115BA361-A710-4B96-BA99-9F3BE20C45BD}"/>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40964" name="Espace réservé du numéro de diapositive 2">
            <a:extLst>
              <a:ext uri="{FF2B5EF4-FFF2-40B4-BE49-F238E27FC236}">
                <a16:creationId xmlns:a16="http://schemas.microsoft.com/office/drawing/2014/main" id="{DEB357C5-63A3-4612-824A-C42C4EAF09B7}"/>
              </a:ext>
            </a:extLst>
          </p:cNvPr>
          <p:cNvSpPr txBox="1">
            <a:spLocks noChangeArrowheads="1"/>
          </p:cNvSpPr>
          <p:nvPr/>
        </p:nvSpPr>
        <p:spPr bwMode="auto">
          <a:xfrm>
            <a:off x="11391900" y="214313"/>
            <a:ext cx="5635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1E5F06A9-686F-4FF0-A28F-2C659C07E10E}" type="slidenum">
              <a:rPr lang="fr-FR" altLang="fr-FR" sz="1200">
                <a:solidFill>
                  <a:srgbClr val="898989"/>
                </a:solidFill>
              </a:rPr>
              <a:pPr algn="r" eaLnBrk="1" hangingPunct="1">
                <a:lnSpc>
                  <a:spcPct val="100000"/>
                </a:lnSpc>
                <a:spcBef>
                  <a:spcPct val="0"/>
                </a:spcBef>
                <a:buFontTx/>
                <a:buNone/>
              </a:pPr>
              <a:t>39</a:t>
            </a:fld>
            <a:endParaRPr lang="fr-FR" altLang="fr-FR" sz="1200">
              <a:solidFill>
                <a:srgbClr val="898989"/>
              </a:solidFill>
            </a:endParaRPr>
          </a:p>
        </p:txBody>
      </p:sp>
      <p:sp>
        <p:nvSpPr>
          <p:cNvPr id="40965" name="ZoneTexte 5">
            <a:extLst>
              <a:ext uri="{FF2B5EF4-FFF2-40B4-BE49-F238E27FC236}">
                <a16:creationId xmlns:a16="http://schemas.microsoft.com/office/drawing/2014/main" id="{43411C18-4785-419A-98EF-8AFC5568975A}"/>
              </a:ext>
            </a:extLst>
          </p:cNvPr>
          <p:cNvSpPr txBox="1">
            <a:spLocks noChangeArrowheads="1"/>
          </p:cNvSpPr>
          <p:nvPr/>
        </p:nvSpPr>
        <p:spPr bwMode="auto">
          <a:xfrm>
            <a:off x="139700" y="733425"/>
            <a:ext cx="1181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Chalef épineux ou piquant (</a:t>
            </a:r>
            <a:r>
              <a:rPr lang="fr-FR" altLang="fr-FR" b="1" i="1" dirty="0" err="1">
                <a:solidFill>
                  <a:srgbClr val="008000"/>
                </a:solidFill>
              </a:rPr>
              <a:t>Elaeagnus</a:t>
            </a:r>
            <a:r>
              <a:rPr lang="fr-FR" altLang="fr-FR" b="1" i="1" dirty="0">
                <a:solidFill>
                  <a:srgbClr val="008000"/>
                </a:solidFill>
              </a:rPr>
              <a:t> </a:t>
            </a:r>
            <a:r>
              <a:rPr lang="fr-FR" altLang="fr-FR" b="1" i="1" dirty="0" err="1">
                <a:solidFill>
                  <a:srgbClr val="008000"/>
                </a:solidFill>
              </a:rPr>
              <a:t>pungens</a:t>
            </a:r>
            <a:r>
              <a:rPr lang="fr-FR" altLang="fr-FR" b="1" i="1" dirty="0">
                <a:solidFill>
                  <a:srgbClr val="008000"/>
                </a:solidFill>
              </a:rPr>
              <a:t> ‘Maculata’ </a:t>
            </a:r>
            <a:r>
              <a:rPr lang="fr-FR" altLang="fr-FR" b="1" dirty="0">
                <a:solidFill>
                  <a:srgbClr val="008000"/>
                </a:solidFill>
              </a:rPr>
              <a:t>ou </a:t>
            </a:r>
            <a:r>
              <a:rPr lang="fr-FR" altLang="fr-FR" b="1" i="1" dirty="0" err="1">
                <a:solidFill>
                  <a:srgbClr val="008000"/>
                </a:solidFill>
              </a:rPr>
              <a:t>Elaeagnus</a:t>
            </a:r>
            <a:r>
              <a:rPr lang="fr-FR" altLang="fr-FR" b="1" i="1" dirty="0">
                <a:solidFill>
                  <a:srgbClr val="008000"/>
                </a:solidFill>
              </a:rPr>
              <a:t> </a:t>
            </a:r>
            <a:r>
              <a:rPr lang="fr-FR" altLang="fr-FR" b="1" i="1" dirty="0" err="1">
                <a:solidFill>
                  <a:srgbClr val="008000"/>
                </a:solidFill>
              </a:rPr>
              <a:t>pungens</a:t>
            </a:r>
            <a:r>
              <a:rPr lang="fr-FR" altLang="fr-FR" b="1" i="1" dirty="0">
                <a:solidFill>
                  <a:srgbClr val="008000"/>
                </a:solidFill>
              </a:rPr>
              <a:t> var ‘</a:t>
            </a:r>
            <a:r>
              <a:rPr lang="fr-FR" altLang="fr-FR" b="1" i="1" dirty="0" err="1">
                <a:solidFill>
                  <a:srgbClr val="008000"/>
                </a:solidFill>
              </a:rPr>
              <a:t>simonii</a:t>
            </a:r>
            <a:r>
              <a:rPr lang="fr-FR" altLang="fr-FR" b="1" i="1" dirty="0">
                <a:solidFill>
                  <a:srgbClr val="008000"/>
                </a:solidFill>
              </a:rPr>
              <a:t>’</a:t>
            </a:r>
            <a:r>
              <a:rPr lang="fr-FR" altLang="fr-FR" b="1" dirty="0">
                <a:solidFill>
                  <a:srgbClr val="008000"/>
                </a:solidFill>
              </a:rPr>
              <a:t>) (</a:t>
            </a:r>
            <a:r>
              <a:rPr lang="fr-FR" altLang="fr-FR" b="1" dirty="0">
                <a:solidFill>
                  <a:srgbClr val="008000"/>
                </a:solidFill>
                <a:hlinkClick r:id="rId2" tooltip="Famille (biologie)"/>
              </a:rPr>
              <a:t>famille</a:t>
            </a:r>
            <a:r>
              <a:rPr lang="fr-FR" altLang="fr-FR" b="1" dirty="0">
                <a:solidFill>
                  <a:srgbClr val="008000"/>
                </a:solidFill>
              </a:rPr>
              <a:t> des </a:t>
            </a:r>
            <a:r>
              <a:rPr lang="fr-FR" altLang="fr-FR" b="1" i="1" dirty="0" err="1">
                <a:solidFill>
                  <a:srgbClr val="008000"/>
                </a:solidFill>
                <a:hlinkClick r:id="rId3" tooltip="Elaeagnaceae"/>
              </a:rPr>
              <a:t>Élaéagnacées</a:t>
            </a:r>
            <a:r>
              <a:rPr lang="fr-FR" altLang="fr-FR" b="1" dirty="0">
                <a:solidFill>
                  <a:srgbClr val="008000"/>
                </a:solidFill>
              </a:rPr>
              <a:t>)</a:t>
            </a:r>
          </a:p>
        </p:txBody>
      </p:sp>
      <p:sp>
        <p:nvSpPr>
          <p:cNvPr id="40966" name="ZoneTexte 6">
            <a:extLst>
              <a:ext uri="{FF2B5EF4-FFF2-40B4-BE49-F238E27FC236}">
                <a16:creationId xmlns:a16="http://schemas.microsoft.com/office/drawing/2014/main" id="{713E1105-1456-428D-A320-856C3F159D19}"/>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40967" name="ZoneTexte 7">
            <a:extLst>
              <a:ext uri="{FF2B5EF4-FFF2-40B4-BE49-F238E27FC236}">
                <a16:creationId xmlns:a16="http://schemas.microsoft.com/office/drawing/2014/main" id="{90CD8DF7-F0F5-4320-B344-93CE933CB579}"/>
              </a:ext>
            </a:extLst>
          </p:cNvPr>
          <p:cNvSpPr txBox="1">
            <a:spLocks noChangeArrowheads="1"/>
          </p:cNvSpPr>
          <p:nvPr/>
        </p:nvSpPr>
        <p:spPr bwMode="auto">
          <a:xfrm>
            <a:off x="139700" y="1103313"/>
            <a:ext cx="119094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Arbuste, de 3 à 4 m (4x4 m), grimpant, </a:t>
            </a:r>
            <a:r>
              <a:rPr lang="fr-FR" altLang="fr-FR" i="1" dirty="0">
                <a:solidFill>
                  <a:srgbClr val="008000"/>
                </a:solidFill>
              </a:rPr>
              <a:t>(peu) épineux,</a:t>
            </a:r>
            <a:r>
              <a:rPr lang="fr-FR" altLang="fr-FR" dirty="0">
                <a:solidFill>
                  <a:srgbClr val="008000"/>
                </a:solidFill>
              </a:rPr>
              <a:t> </a:t>
            </a:r>
            <a:r>
              <a:rPr lang="fr-FR" altLang="fr-FR" dirty="0"/>
              <a:t>à l'écorce d'un gris-brun parcourue de lenticelles, de très longues tiges souples couvertes de poils écailleux d'un brun-rouge. </a:t>
            </a:r>
            <a:r>
              <a:rPr lang="fr-FR" altLang="fr-FR" b="1" dirty="0"/>
              <a:t>Feuille</a:t>
            </a:r>
            <a:r>
              <a:rPr lang="fr-FR" altLang="fr-FR" dirty="0"/>
              <a:t> persistante, coriace, un peu ondulée vert foncé, brillante, recouverte de poils écailleux (formant une étoile) à reflets argentés qui disparaissent avec le temps, revers argenté. Feuilles alternes (7 cm) étroites ovales-lancéolées à marge ondulée et retroussée, pétiole de 1cm. </a:t>
            </a:r>
            <a:r>
              <a:rPr lang="fr-FR" altLang="fr-FR" b="1" dirty="0"/>
              <a:t>Floraison</a:t>
            </a:r>
            <a:r>
              <a:rPr lang="fr-FR" altLang="fr-FR" dirty="0"/>
              <a:t> : automne, nectarifère visitée par les abeilles. Bouquets axillaires de petites fleurs hermaphrodites (6 à 7mm), jaune pâle puis d'un blanc crème moucheté de points fauve dans le calice, calice tubulaire à 4 lobes effilés et 4 étamines et un style. </a:t>
            </a:r>
            <a:r>
              <a:rPr lang="fr-FR" altLang="fr-FR" b="1" dirty="0"/>
              <a:t>Fruits</a:t>
            </a:r>
            <a:r>
              <a:rPr lang="fr-FR" altLang="fr-FR" dirty="0"/>
              <a:t> : au printemps, drupes </a:t>
            </a:r>
            <a:r>
              <a:rPr lang="fr-FR" altLang="fr-FR" dirty="0">
                <a:solidFill>
                  <a:srgbClr val="008000"/>
                </a:solidFill>
              </a:rPr>
              <a:t>comestibles</a:t>
            </a:r>
            <a:r>
              <a:rPr lang="fr-FR" altLang="fr-FR" dirty="0"/>
              <a:t> (5cm) ovoïdes charnues marbré de poils argentés, rouge à maturité (compter 5 mois), contenant un noyau d'environ 1cm à 8 facettes. Drupes conservant en bout le calice. </a:t>
            </a:r>
            <a:r>
              <a:rPr lang="fr-FR" altLang="fr-FR" b="1" dirty="0"/>
              <a:t>Croissance</a:t>
            </a:r>
            <a:r>
              <a:rPr lang="fr-FR" altLang="fr-FR" dirty="0"/>
              <a:t> : </a:t>
            </a:r>
            <a:r>
              <a:rPr lang="fr-FR" altLang="fr-FR" dirty="0">
                <a:solidFill>
                  <a:srgbClr val="008000"/>
                </a:solidFill>
              </a:rPr>
              <a:t>rapide</a:t>
            </a:r>
            <a:r>
              <a:rPr lang="fr-FR" altLang="fr-FR" dirty="0"/>
              <a:t>. </a:t>
            </a:r>
            <a:r>
              <a:rPr lang="fr-FR" altLang="fr-FR" b="1" dirty="0"/>
              <a:t>Plantation</a:t>
            </a:r>
            <a:r>
              <a:rPr lang="fr-FR" altLang="fr-FR" dirty="0"/>
              <a:t> : au printemps ou à l'automne. </a:t>
            </a:r>
            <a:r>
              <a:rPr lang="fr-FR" altLang="fr-FR" b="1" dirty="0"/>
              <a:t>Multiplication</a:t>
            </a:r>
            <a:r>
              <a:rPr lang="fr-FR" altLang="fr-FR" dirty="0"/>
              <a:t> : par semis à l'automne, comptez pour la levée entre 2 et 4 mois, par bouturage en été. </a:t>
            </a:r>
            <a:r>
              <a:rPr lang="fr-FR" altLang="fr-FR" b="1" dirty="0"/>
              <a:t>Sol</a:t>
            </a:r>
            <a:r>
              <a:rPr lang="fr-FR" altLang="fr-FR" dirty="0"/>
              <a:t> : tous (pas trop calcaire), fertile et bien drainé. Dans le sud, il ne lui faut pas des expositions trop chaudes (plein sud, couchant) qui peuvent brûler le feuillage lorsqu'il a soif. </a:t>
            </a:r>
            <a:r>
              <a:rPr lang="fr-FR" altLang="fr-FR" b="1" dirty="0"/>
              <a:t>Emplacement</a:t>
            </a:r>
            <a:r>
              <a:rPr lang="fr-FR" altLang="fr-FR" dirty="0"/>
              <a:t> : soleil, </a:t>
            </a:r>
            <a:r>
              <a:rPr lang="fr-FR" altLang="fr-FR" dirty="0" err="1"/>
              <a:t>mi-ombre</a:t>
            </a:r>
            <a:r>
              <a:rPr lang="fr-FR" altLang="fr-FR" dirty="0"/>
              <a:t>, ombre. </a:t>
            </a:r>
            <a:r>
              <a:rPr lang="fr-FR" altLang="fr-FR" b="1" dirty="0"/>
              <a:t>Zone</a:t>
            </a:r>
            <a:r>
              <a:rPr lang="fr-FR" altLang="fr-FR" dirty="0"/>
              <a:t> : 7 - 10 une fois installé il a une </a:t>
            </a:r>
            <a:r>
              <a:rPr lang="fr-FR" altLang="fr-FR" dirty="0">
                <a:solidFill>
                  <a:srgbClr val="008000"/>
                </a:solidFill>
              </a:rPr>
              <a:t>bonne tolérance à la sécheresse, parfaitement adapté aux vents violents et aux embruns</a:t>
            </a:r>
            <a:r>
              <a:rPr lang="fr-FR" altLang="fr-FR" dirty="0"/>
              <a:t>. </a:t>
            </a:r>
            <a:r>
              <a:rPr lang="fr-FR" altLang="fr-FR" sz="1200" dirty="0"/>
              <a:t>Code sécheresse 2.5/5. Il améliore la qualité du sol.</a:t>
            </a:r>
          </a:p>
          <a:p>
            <a:pPr eaLnBrk="1" hangingPunct="1"/>
            <a:r>
              <a:rPr lang="fr-FR" altLang="fr-FR" sz="1200" dirty="0"/>
              <a:t>Sources : a) </a:t>
            </a:r>
            <a:r>
              <a:rPr lang="fr-FR" altLang="fr-FR" sz="1200" dirty="0">
                <a:hlinkClick r:id="rId4"/>
              </a:rPr>
              <a:t>http://nature.jardin.free.fr/arbuste/ft_elaeagnus_pu.html</a:t>
            </a:r>
            <a:r>
              <a:rPr lang="fr-FR" altLang="fr-FR" sz="1200" dirty="0"/>
              <a:t>, b) </a:t>
            </a:r>
            <a:r>
              <a:rPr lang="fr-FR" altLang="fr-FR" sz="1200" dirty="0">
                <a:hlinkClick r:id="rId5"/>
              </a:rPr>
              <a:t>https://www.jardindupicvert.com/arbustes/2436-chalef-piquant-maculata-.html</a:t>
            </a:r>
            <a:r>
              <a:rPr lang="fr-FR" altLang="fr-FR" sz="1200" dirty="0"/>
              <a:t> </a:t>
            </a:r>
          </a:p>
          <a:p>
            <a:pPr eaLnBrk="1" hangingPunct="1"/>
            <a:r>
              <a:rPr lang="fr-FR" altLang="fr-FR" sz="1200" dirty="0"/>
              <a:t>c) </a:t>
            </a:r>
            <a:r>
              <a:rPr lang="fr-FR" altLang="fr-FR" sz="1200" dirty="0">
                <a:hlinkClick r:id="rId6"/>
              </a:rPr>
              <a:t>https://www.rustica.fr/articles-jardin/l-eleagnus-elaeagnus,5621.html</a:t>
            </a:r>
            <a:r>
              <a:rPr lang="fr-FR" altLang="fr-FR" sz="1200" dirty="0"/>
              <a:t> </a:t>
            </a:r>
            <a:endParaRPr lang="fr-FR" altLang="fr-FR" dirty="0"/>
          </a:p>
        </p:txBody>
      </p:sp>
      <p:sp>
        <p:nvSpPr>
          <p:cNvPr id="40968" name="ZoneTexte 8">
            <a:extLst>
              <a:ext uri="{FF2B5EF4-FFF2-40B4-BE49-F238E27FC236}">
                <a16:creationId xmlns:a16="http://schemas.microsoft.com/office/drawing/2014/main" id="{EBBD67C5-BC8F-4925-8EB4-2401E02EAFB4}"/>
              </a:ext>
            </a:extLst>
          </p:cNvPr>
          <p:cNvSpPr txBox="1">
            <a:spLocks noChangeArrowheads="1"/>
          </p:cNvSpPr>
          <p:nvPr/>
        </p:nvSpPr>
        <p:spPr bwMode="auto">
          <a:xfrm>
            <a:off x="3335338" y="381000"/>
            <a:ext cx="310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t>
            </a:r>
            <a:r>
              <a:rPr lang="fr-FR" altLang="fr-FR" b="1" dirty="0" err="1">
                <a:solidFill>
                  <a:srgbClr val="008000"/>
                </a:solidFill>
              </a:rPr>
              <a:t>Silverthorn</a:t>
            </a:r>
            <a:r>
              <a:rPr lang="fr-FR" altLang="fr-FR" b="1" dirty="0">
                <a:solidFill>
                  <a:srgbClr val="008000"/>
                </a:solidFill>
              </a:rPr>
              <a:t>' ou '</a:t>
            </a:r>
            <a:r>
              <a:rPr lang="fr-FR" altLang="fr-FR" b="1" dirty="0" err="1">
                <a:solidFill>
                  <a:srgbClr val="008000"/>
                </a:solidFill>
              </a:rPr>
              <a:t>Thorny</a:t>
            </a:r>
            <a:r>
              <a:rPr lang="fr-FR" altLang="fr-FR" b="1" dirty="0">
                <a:solidFill>
                  <a:srgbClr val="008000"/>
                </a:solidFill>
              </a:rPr>
              <a:t> olive'</a:t>
            </a:r>
          </a:p>
        </p:txBody>
      </p:sp>
      <p:pic>
        <p:nvPicPr>
          <p:cNvPr id="40969" name="Image 12">
            <a:extLst>
              <a:ext uri="{FF2B5EF4-FFF2-40B4-BE49-F238E27FC236}">
                <a16:creationId xmlns:a16="http://schemas.microsoft.com/office/drawing/2014/main" id="{73A7C4CD-5E86-4DEB-9BA4-C7B506893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1413" y="4808538"/>
            <a:ext cx="23415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Image 14">
            <a:extLst>
              <a:ext uri="{FF2B5EF4-FFF2-40B4-BE49-F238E27FC236}">
                <a16:creationId xmlns:a16="http://schemas.microsoft.com/office/drawing/2014/main" id="{6505D4B7-2F6D-44B1-A0F8-04591CD8DA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0863" y="4800600"/>
            <a:ext cx="23812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Image 15">
            <a:extLst>
              <a:ext uri="{FF2B5EF4-FFF2-40B4-BE49-F238E27FC236}">
                <a16:creationId xmlns:a16="http://schemas.microsoft.com/office/drawing/2014/main" id="{98BBA14F-BF8D-491F-812C-188095B5A5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5475" y="4867275"/>
            <a:ext cx="7429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Rectangle 16">
            <a:extLst>
              <a:ext uri="{FF2B5EF4-FFF2-40B4-BE49-F238E27FC236}">
                <a16:creationId xmlns:a16="http://schemas.microsoft.com/office/drawing/2014/main" id="{2638F6AA-AB9E-4AE7-9B49-11FA0F8758F5}"/>
              </a:ext>
            </a:extLst>
          </p:cNvPr>
          <p:cNvSpPr>
            <a:spLocks noChangeArrowheads="1"/>
          </p:cNvSpPr>
          <p:nvPr/>
        </p:nvSpPr>
        <p:spPr bwMode="auto">
          <a:xfrm>
            <a:off x="0" y="6545263"/>
            <a:ext cx="4303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rgbClr val="008000"/>
                </a:solidFill>
                <a:latin typeface="Arial" panose="020B0604020202020204" pitchFamily="34" charset="0"/>
              </a:rPr>
              <a:t>Elaeagnus</a:t>
            </a:r>
            <a:r>
              <a:rPr lang="fr-FR" altLang="fr-FR" sz="1200" dirty="0">
                <a:solidFill>
                  <a:srgbClr val="008000"/>
                </a:solidFill>
                <a:latin typeface="Arial" panose="020B0604020202020204" pitchFamily="34" charset="0"/>
              </a:rPr>
              <a:t> panaché (</a:t>
            </a:r>
            <a:r>
              <a:rPr lang="fr-FR" altLang="fr-FR" sz="1200" i="1" dirty="0" err="1">
                <a:solidFill>
                  <a:srgbClr val="008000"/>
                </a:solidFill>
                <a:latin typeface="Arial" panose="020B0604020202020204" pitchFamily="34" charset="0"/>
              </a:rPr>
              <a:t>Elaeagnus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pungens</a:t>
            </a:r>
            <a:r>
              <a:rPr lang="fr-FR" altLang="fr-FR" sz="1200" i="1" dirty="0">
                <a:solidFill>
                  <a:srgbClr val="008000"/>
                </a:solidFill>
                <a:latin typeface="Arial" panose="020B0604020202020204" pitchFamily="34" charset="0"/>
              </a:rPr>
              <a:t> 'Maculata </a:t>
            </a:r>
            <a:r>
              <a:rPr lang="fr-FR" altLang="fr-FR" sz="1200" i="1" dirty="0" err="1">
                <a:solidFill>
                  <a:srgbClr val="008000"/>
                </a:solidFill>
                <a:latin typeface="Arial" panose="020B0604020202020204" pitchFamily="34" charset="0"/>
              </a:rPr>
              <a:t>Aurea</a:t>
            </a:r>
            <a:r>
              <a:rPr lang="fr-FR" altLang="fr-FR" sz="1200" i="1"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a:t>
            </a:r>
            <a:endParaRPr lang="fr-FR" altLang="fr-FR" sz="1200" i="1" dirty="0">
              <a:solidFill>
                <a:srgbClr val="008000"/>
              </a:solidFill>
            </a:endParaRPr>
          </a:p>
        </p:txBody>
      </p:sp>
      <p:pic>
        <p:nvPicPr>
          <p:cNvPr id="40973" name="Image 18">
            <a:extLst>
              <a:ext uri="{FF2B5EF4-FFF2-40B4-BE49-F238E27FC236}">
                <a16:creationId xmlns:a16="http://schemas.microsoft.com/office/drawing/2014/main" id="{2CFC916E-97DB-4AA5-9B4B-54CE623AFD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563" y="4818063"/>
            <a:ext cx="23034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Image 10" descr="logo aride_s.jpg">
            <a:extLst>
              <a:ext uri="{FF2B5EF4-FFF2-40B4-BE49-F238E27FC236}">
                <a16:creationId xmlns:a16="http://schemas.microsoft.com/office/drawing/2014/main" id="{DA1F5678-2D42-4242-9508-29EE2361853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Image 11" descr="logo salinisation2_s.jpg">
            <a:extLst>
              <a:ext uri="{FF2B5EF4-FFF2-40B4-BE49-F238E27FC236}">
                <a16:creationId xmlns:a16="http://schemas.microsoft.com/office/drawing/2014/main" id="{66F3C5D7-9487-43AB-90C5-50DDD258475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13763"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6" name="Rectangle 21">
            <a:extLst>
              <a:ext uri="{FF2B5EF4-FFF2-40B4-BE49-F238E27FC236}">
                <a16:creationId xmlns:a16="http://schemas.microsoft.com/office/drawing/2014/main" id="{246F3B9A-073B-4BA7-BD4A-401F21918B0B}"/>
              </a:ext>
            </a:extLst>
          </p:cNvPr>
          <p:cNvSpPr>
            <a:spLocks noChangeArrowheads="1"/>
          </p:cNvSpPr>
          <p:nvPr/>
        </p:nvSpPr>
        <p:spPr bwMode="auto">
          <a:xfrm>
            <a:off x="9642475" y="23812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40977" name="Image 17">
            <a:extLst>
              <a:ext uri="{FF2B5EF4-FFF2-40B4-BE49-F238E27FC236}">
                <a16:creationId xmlns:a16="http://schemas.microsoft.com/office/drawing/2014/main" id="{C45CD232-EF05-4796-ACE7-C824D1D987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Image 22">
            <a:extLst>
              <a:ext uri="{FF2B5EF4-FFF2-40B4-BE49-F238E27FC236}">
                <a16:creationId xmlns:a16="http://schemas.microsoft.com/office/drawing/2014/main" id="{72C1B51A-9EF7-4196-8316-0BD340594F8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Rectangle 24">
            <a:extLst>
              <a:ext uri="{FF2B5EF4-FFF2-40B4-BE49-F238E27FC236}">
                <a16:creationId xmlns:a16="http://schemas.microsoft.com/office/drawing/2014/main" id="{A7B3B150-7281-4DE6-B7D9-97CFB7BDADC7}"/>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pic>
        <p:nvPicPr>
          <p:cNvPr id="40980" name="Picture 2" descr="fruitsLogo9_ss">
            <a:extLst>
              <a:ext uri="{FF2B5EF4-FFF2-40B4-BE49-F238E27FC236}">
                <a16:creationId xmlns:a16="http://schemas.microsoft.com/office/drawing/2014/main" id="{D996BE43-1561-4325-80BA-F141398F1A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5237726-CF81-4888-93D9-752509D989C8}"/>
              </a:ext>
            </a:extLst>
          </p:cNvPr>
          <p:cNvSpPr>
            <a:spLocks noGrp="1"/>
          </p:cNvSpPr>
          <p:nvPr>
            <p:ph type="ftr" sz="quarter" idx="11"/>
          </p:nvPr>
        </p:nvSpPr>
        <p:spPr>
          <a:xfrm>
            <a:off x="4343400" y="6492875"/>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A8B419E4-489C-4A6E-922B-EEE38482416A}"/>
              </a:ext>
            </a:extLst>
          </p:cNvPr>
          <p:cNvSpPr>
            <a:spLocks noGrp="1"/>
          </p:cNvSpPr>
          <p:nvPr>
            <p:ph type="sldNum" sz="quarter" idx="12"/>
          </p:nvPr>
        </p:nvSpPr>
        <p:spPr>
          <a:xfrm>
            <a:off x="11371263" y="104775"/>
            <a:ext cx="541337" cy="368300"/>
          </a:xfrm>
        </p:spPr>
        <p:txBody>
          <a:bodyPr/>
          <a:lstStyle/>
          <a:p>
            <a:pPr>
              <a:defRPr/>
            </a:pPr>
            <a:fld id="{565FC771-F1D0-41E6-84DF-AD823CD17AC1}" type="slidenum">
              <a:rPr lang="fr-FR"/>
              <a:pPr>
                <a:defRPr/>
              </a:pPr>
              <a:t>4</a:t>
            </a:fld>
            <a:endParaRPr lang="fr-FR"/>
          </a:p>
        </p:txBody>
      </p:sp>
      <p:sp>
        <p:nvSpPr>
          <p:cNvPr id="6148" name="ZoneTexte 3">
            <a:extLst>
              <a:ext uri="{FF2B5EF4-FFF2-40B4-BE49-F238E27FC236}">
                <a16:creationId xmlns:a16="http://schemas.microsoft.com/office/drawing/2014/main" id="{A2683C10-2EEB-4B20-9EE4-5E75C59DE3DB}"/>
              </a:ext>
            </a:extLst>
          </p:cNvPr>
          <p:cNvSpPr txBox="1">
            <a:spLocks noChangeArrowheads="1"/>
          </p:cNvSpPr>
          <p:nvPr/>
        </p:nvSpPr>
        <p:spPr bwMode="auto">
          <a:xfrm>
            <a:off x="4117975" y="104775"/>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6149" name="ZoneTexte 4">
            <a:extLst>
              <a:ext uri="{FF2B5EF4-FFF2-40B4-BE49-F238E27FC236}">
                <a16:creationId xmlns:a16="http://schemas.microsoft.com/office/drawing/2014/main" id="{67BC94CB-6ADB-4F09-B087-766DC534CF29}"/>
              </a:ext>
            </a:extLst>
          </p:cNvPr>
          <p:cNvSpPr txBox="1">
            <a:spLocks noChangeArrowheads="1"/>
          </p:cNvSpPr>
          <p:nvPr/>
        </p:nvSpPr>
        <p:spPr bwMode="auto">
          <a:xfrm>
            <a:off x="200025" y="600075"/>
            <a:ext cx="7434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Types d’épines</a:t>
            </a:r>
          </a:p>
        </p:txBody>
      </p:sp>
      <p:pic>
        <p:nvPicPr>
          <p:cNvPr id="6150" name="Image 6">
            <a:extLst>
              <a:ext uri="{FF2B5EF4-FFF2-40B4-BE49-F238E27FC236}">
                <a16:creationId xmlns:a16="http://schemas.microsoft.com/office/drawing/2014/main" id="{D91FA202-4B1B-4D38-8585-737740FBF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0" y="3567113"/>
            <a:ext cx="142240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Image 8">
            <a:extLst>
              <a:ext uri="{FF2B5EF4-FFF2-40B4-BE49-F238E27FC236}">
                <a16:creationId xmlns:a16="http://schemas.microsoft.com/office/drawing/2014/main" id="{A65F9160-1406-45D1-A73F-7CD82D486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8663" y="3019425"/>
            <a:ext cx="1600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Image 10">
            <a:extLst>
              <a:ext uri="{FF2B5EF4-FFF2-40B4-BE49-F238E27FC236}">
                <a16:creationId xmlns:a16="http://schemas.microsoft.com/office/drawing/2014/main" id="{CAC21592-8922-4D89-A3C6-A9005F062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960813"/>
            <a:ext cx="18573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Image 12">
            <a:extLst>
              <a:ext uri="{FF2B5EF4-FFF2-40B4-BE49-F238E27FC236}">
                <a16:creationId xmlns:a16="http://schemas.microsoft.com/office/drawing/2014/main" id="{8582D60D-57DD-489F-BF29-8B29BC2D6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1096963"/>
            <a:ext cx="292735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Image 14">
            <a:extLst>
              <a:ext uri="{FF2B5EF4-FFF2-40B4-BE49-F238E27FC236}">
                <a16:creationId xmlns:a16="http://schemas.microsoft.com/office/drawing/2014/main" id="{8958D236-EE0D-4710-9120-94E4F32929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7288" y="1095375"/>
            <a:ext cx="20097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Image 18">
            <a:extLst>
              <a:ext uri="{FF2B5EF4-FFF2-40B4-BE49-F238E27FC236}">
                <a16:creationId xmlns:a16="http://schemas.microsoft.com/office/drawing/2014/main" id="{92DF31E6-D5A5-4E36-85C2-90C4F392A3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796925"/>
            <a:ext cx="20955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Image 20">
            <a:extLst>
              <a:ext uri="{FF2B5EF4-FFF2-40B4-BE49-F238E27FC236}">
                <a16:creationId xmlns:a16="http://schemas.microsoft.com/office/drawing/2014/main" id="{743AC824-831C-4093-BC07-F715E6CAAC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6225" y="968375"/>
            <a:ext cx="24765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Rectangle 21">
            <a:extLst>
              <a:ext uri="{FF2B5EF4-FFF2-40B4-BE49-F238E27FC236}">
                <a16:creationId xmlns:a16="http://schemas.microsoft.com/office/drawing/2014/main" id="{39479607-855C-417D-A017-9F4819ADFEF0}"/>
              </a:ext>
            </a:extLst>
          </p:cNvPr>
          <p:cNvSpPr>
            <a:spLocks noChangeArrowheads="1"/>
          </p:cNvSpPr>
          <p:nvPr/>
        </p:nvSpPr>
        <p:spPr bwMode="auto">
          <a:xfrm>
            <a:off x="9604375" y="2635250"/>
            <a:ext cx="1363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Épines d'</a:t>
            </a:r>
            <a:r>
              <a:rPr lang="fr-FR" altLang="fr-FR" sz="1200" i="1">
                <a:solidFill>
                  <a:srgbClr val="008000"/>
                </a:solidFill>
                <a:latin typeface="Arial" panose="020B0604020202020204" pitchFamily="34" charset="0"/>
                <a:hlinkClick r:id="rId9" tooltip="Ocotillo"/>
              </a:rPr>
              <a:t>Ocotillo</a:t>
            </a:r>
            <a:r>
              <a:rPr lang="fr-FR" altLang="fr-FR" sz="1200">
                <a:solidFill>
                  <a:srgbClr val="008000"/>
                </a:solidFill>
                <a:latin typeface="Arial" panose="020B0604020202020204" pitchFamily="34" charset="0"/>
              </a:rPr>
              <a:t>.</a:t>
            </a:r>
            <a:endParaRPr lang="fr-FR" altLang="fr-FR" sz="1200">
              <a:solidFill>
                <a:srgbClr val="008000"/>
              </a:solidFill>
            </a:endParaRPr>
          </a:p>
        </p:txBody>
      </p:sp>
      <p:sp>
        <p:nvSpPr>
          <p:cNvPr id="6158" name="Rectangle 22">
            <a:extLst>
              <a:ext uri="{FF2B5EF4-FFF2-40B4-BE49-F238E27FC236}">
                <a16:creationId xmlns:a16="http://schemas.microsoft.com/office/drawing/2014/main" id="{918D847F-0488-4DA6-993F-6D19011DD23F}"/>
              </a:ext>
            </a:extLst>
          </p:cNvPr>
          <p:cNvSpPr>
            <a:spLocks noChangeArrowheads="1"/>
          </p:cNvSpPr>
          <p:nvPr/>
        </p:nvSpPr>
        <p:spPr bwMode="auto">
          <a:xfrm>
            <a:off x="5748338" y="2646363"/>
            <a:ext cx="3346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Les épines de l'</a:t>
            </a:r>
            <a:r>
              <a:rPr lang="fr-FR" altLang="fr-FR" sz="1200">
                <a:solidFill>
                  <a:srgbClr val="008000"/>
                </a:solidFill>
                <a:latin typeface="Arial" panose="020B0604020202020204" pitchFamily="34" charset="0"/>
                <a:hlinkClick r:id="rId10" tooltip="Euphorbe"/>
              </a:rPr>
              <a:t>Euphorbe</a:t>
            </a:r>
            <a:r>
              <a:rPr lang="fr-FR" altLang="fr-FR" sz="1200">
                <a:solidFill>
                  <a:srgbClr val="008000"/>
                </a:solidFill>
                <a:latin typeface="Arial" panose="020B0604020202020204" pitchFamily="34" charset="0"/>
              </a:rPr>
              <a:t> rappellent celles du </a:t>
            </a:r>
            <a:r>
              <a:rPr lang="fr-FR" altLang="fr-FR" sz="1200">
                <a:solidFill>
                  <a:srgbClr val="008000"/>
                </a:solidFill>
                <a:latin typeface="Arial" panose="020B0604020202020204" pitchFamily="34" charset="0"/>
                <a:hlinkClick r:id="rId11" tooltip="Cactus"/>
              </a:rPr>
              <a:t>cactus</a:t>
            </a:r>
            <a:r>
              <a:rPr lang="fr-FR" altLang="fr-FR" sz="1200">
                <a:solidFill>
                  <a:srgbClr val="008000"/>
                </a:solidFill>
                <a:latin typeface="Arial" panose="020B0604020202020204" pitchFamily="34" charset="0"/>
              </a:rPr>
              <a:t> et sont une adaptation aux milieux très chauds</a:t>
            </a:r>
            <a:endParaRPr lang="fr-FR" altLang="fr-FR" sz="1200">
              <a:solidFill>
                <a:srgbClr val="008000"/>
              </a:solidFill>
            </a:endParaRPr>
          </a:p>
        </p:txBody>
      </p:sp>
      <p:sp>
        <p:nvSpPr>
          <p:cNvPr id="6159" name="Rectangle 23">
            <a:extLst>
              <a:ext uri="{FF2B5EF4-FFF2-40B4-BE49-F238E27FC236}">
                <a16:creationId xmlns:a16="http://schemas.microsoft.com/office/drawing/2014/main" id="{43078899-3E36-4336-8A2A-139ECF024512}"/>
              </a:ext>
            </a:extLst>
          </p:cNvPr>
          <p:cNvSpPr>
            <a:spLocks noChangeArrowheads="1"/>
          </p:cNvSpPr>
          <p:nvPr/>
        </p:nvSpPr>
        <p:spPr bwMode="auto">
          <a:xfrm>
            <a:off x="3697288" y="3370263"/>
            <a:ext cx="2127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Stipules épines sur Robinier.</a:t>
            </a:r>
            <a:endParaRPr lang="fr-FR" altLang="fr-FR" sz="1200">
              <a:solidFill>
                <a:srgbClr val="008000"/>
              </a:solidFill>
            </a:endParaRPr>
          </a:p>
        </p:txBody>
      </p:sp>
      <p:sp>
        <p:nvSpPr>
          <p:cNvPr id="6160" name="Rectangle 24">
            <a:extLst>
              <a:ext uri="{FF2B5EF4-FFF2-40B4-BE49-F238E27FC236}">
                <a16:creationId xmlns:a16="http://schemas.microsoft.com/office/drawing/2014/main" id="{4A613633-962F-4489-909C-DA3E4FA0A537}"/>
              </a:ext>
            </a:extLst>
          </p:cNvPr>
          <p:cNvSpPr>
            <a:spLocks noChangeArrowheads="1"/>
          </p:cNvSpPr>
          <p:nvPr/>
        </p:nvSpPr>
        <p:spPr bwMode="auto">
          <a:xfrm>
            <a:off x="204788" y="3282950"/>
            <a:ext cx="3005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Différence entre épine (A) et aiguillon (B).</a:t>
            </a:r>
            <a:endParaRPr lang="fr-FR" altLang="fr-FR" sz="1200">
              <a:solidFill>
                <a:srgbClr val="008000"/>
              </a:solidFill>
            </a:endParaRPr>
          </a:p>
        </p:txBody>
      </p:sp>
      <p:sp>
        <p:nvSpPr>
          <p:cNvPr id="6161" name="Rectangle 25">
            <a:extLst>
              <a:ext uri="{FF2B5EF4-FFF2-40B4-BE49-F238E27FC236}">
                <a16:creationId xmlns:a16="http://schemas.microsoft.com/office/drawing/2014/main" id="{BB0D272A-0B30-4ACA-8A82-A5E037F7A3E5}"/>
              </a:ext>
            </a:extLst>
          </p:cNvPr>
          <p:cNvSpPr>
            <a:spLocks noChangeArrowheads="1"/>
          </p:cNvSpPr>
          <p:nvPr/>
        </p:nvSpPr>
        <p:spPr bwMode="auto">
          <a:xfrm>
            <a:off x="6326188" y="5189538"/>
            <a:ext cx="2357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Aiguillons sur une </a:t>
            </a:r>
            <a:r>
              <a:rPr lang="fr-FR" altLang="fr-FR" sz="1200">
                <a:solidFill>
                  <a:srgbClr val="008000"/>
                </a:solidFill>
                <a:latin typeface="Arial" panose="020B0604020202020204" pitchFamily="34" charset="0"/>
                <a:hlinkClick r:id="rId12" tooltip="Tige"/>
              </a:rPr>
              <a:t>tige</a:t>
            </a:r>
            <a:r>
              <a:rPr lang="fr-FR" altLang="fr-FR" sz="1200">
                <a:solidFill>
                  <a:srgbClr val="008000"/>
                </a:solidFill>
                <a:latin typeface="Arial" panose="020B0604020202020204" pitchFamily="34" charset="0"/>
              </a:rPr>
              <a:t> de </a:t>
            </a:r>
            <a:r>
              <a:rPr lang="fr-FR" altLang="fr-FR" sz="1200" u="sng">
                <a:solidFill>
                  <a:srgbClr val="008000"/>
                </a:solidFill>
                <a:latin typeface="Arial" panose="020B0604020202020204" pitchFamily="34" charset="0"/>
                <a:hlinkClick r:id="rId13"/>
              </a:rPr>
              <a:t>rosier</a:t>
            </a:r>
            <a:r>
              <a:rPr lang="fr-FR" altLang="fr-FR" sz="1200">
                <a:solidFill>
                  <a:srgbClr val="008000"/>
                </a:solidFill>
                <a:latin typeface="Arial" panose="020B0604020202020204" pitchFamily="34" charset="0"/>
              </a:rPr>
              <a:t>.</a:t>
            </a:r>
            <a:endParaRPr lang="fr-FR" altLang="fr-FR" sz="1200">
              <a:solidFill>
                <a:srgbClr val="008000"/>
              </a:solidFill>
            </a:endParaRPr>
          </a:p>
        </p:txBody>
      </p:sp>
      <p:sp>
        <p:nvSpPr>
          <p:cNvPr id="6162" name="Rectangle 26">
            <a:extLst>
              <a:ext uri="{FF2B5EF4-FFF2-40B4-BE49-F238E27FC236}">
                <a16:creationId xmlns:a16="http://schemas.microsoft.com/office/drawing/2014/main" id="{C5B8EC73-6C47-461B-A0AD-4608F719CA33}"/>
              </a:ext>
            </a:extLst>
          </p:cNvPr>
          <p:cNvSpPr>
            <a:spLocks noChangeArrowheads="1"/>
          </p:cNvSpPr>
          <p:nvPr/>
        </p:nvSpPr>
        <p:spPr bwMode="auto">
          <a:xfrm>
            <a:off x="9305925" y="5876925"/>
            <a:ext cx="2606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Aiguillons de l'églantier couleur de rouille (</a:t>
            </a:r>
            <a:r>
              <a:rPr lang="fr-FR" altLang="fr-FR" sz="1200" i="1">
                <a:solidFill>
                  <a:srgbClr val="008000"/>
                </a:solidFill>
                <a:latin typeface="Arial" panose="020B0604020202020204" pitchFamily="34" charset="0"/>
              </a:rPr>
              <a:t>Rosa rubiginosa </a:t>
            </a:r>
            <a:r>
              <a:rPr lang="fr-FR" altLang="fr-FR" sz="1200">
                <a:solidFill>
                  <a:srgbClr val="008000"/>
                </a:solidFill>
                <a:latin typeface="Arial" panose="020B0604020202020204" pitchFamily="34" charset="0"/>
              </a:rPr>
              <a:t>ou </a:t>
            </a:r>
            <a:r>
              <a:rPr lang="fr-FR" altLang="fr-FR" sz="1200" i="1">
                <a:solidFill>
                  <a:srgbClr val="008000"/>
                </a:solidFill>
                <a:latin typeface="Arial" panose="020B0604020202020204" pitchFamily="34" charset="0"/>
              </a:rPr>
              <a:t>Rosa eglanteria</a:t>
            </a:r>
            <a:r>
              <a:rPr lang="fr-FR" altLang="fr-FR" sz="1200">
                <a:solidFill>
                  <a:srgbClr val="008000"/>
                </a:solidFill>
                <a:latin typeface="Arial" panose="020B0604020202020204" pitchFamily="34" charset="0"/>
              </a:rPr>
              <a:t>)</a:t>
            </a:r>
            <a:endParaRPr lang="fr-FR" altLang="fr-FR" sz="1200">
              <a:solidFill>
                <a:srgbClr val="008000"/>
              </a:solidFill>
            </a:endParaRPr>
          </a:p>
        </p:txBody>
      </p:sp>
      <p:sp>
        <p:nvSpPr>
          <p:cNvPr id="6163" name="Rectangle 27">
            <a:extLst>
              <a:ext uri="{FF2B5EF4-FFF2-40B4-BE49-F238E27FC236}">
                <a16:creationId xmlns:a16="http://schemas.microsoft.com/office/drawing/2014/main" id="{EA70399E-783B-4782-9E34-3A42D12BB50E}"/>
              </a:ext>
            </a:extLst>
          </p:cNvPr>
          <p:cNvSpPr>
            <a:spLocks noChangeArrowheads="1"/>
          </p:cNvSpPr>
          <p:nvPr/>
        </p:nvSpPr>
        <p:spPr bwMode="auto">
          <a:xfrm>
            <a:off x="2835275" y="5961063"/>
            <a:ext cx="27368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Pétioles-épines de l’astragale de Marseille (</a:t>
            </a:r>
            <a:r>
              <a:rPr lang="la-Latn" altLang="fr-FR" sz="1200" i="1">
                <a:solidFill>
                  <a:srgbClr val="008000"/>
                </a:solidFill>
              </a:rPr>
              <a:t>Astragalus tragacantha</a:t>
            </a:r>
            <a:r>
              <a:rPr lang="fr-FR" altLang="fr-FR" sz="1200">
                <a:solidFill>
                  <a:srgbClr val="008000"/>
                </a:solidFill>
              </a:rPr>
              <a:t>)</a:t>
            </a:r>
          </a:p>
        </p:txBody>
      </p:sp>
      <p:pic>
        <p:nvPicPr>
          <p:cNvPr id="6164" name="Image 29">
            <a:extLst>
              <a:ext uri="{FF2B5EF4-FFF2-40B4-BE49-F238E27FC236}">
                <a16:creationId xmlns:a16="http://schemas.microsoft.com/office/drawing/2014/main" id="{64DE72E3-A20B-4E2D-B961-7A1A6AF6EF7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5275" y="4095750"/>
            <a:ext cx="2571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Rectangle 30">
            <a:extLst>
              <a:ext uri="{FF2B5EF4-FFF2-40B4-BE49-F238E27FC236}">
                <a16:creationId xmlns:a16="http://schemas.microsoft.com/office/drawing/2014/main" id="{9D0AF5BB-7484-49BB-BF43-41416609DA78}"/>
              </a:ext>
            </a:extLst>
          </p:cNvPr>
          <p:cNvSpPr>
            <a:spLocks noChangeArrowheads="1"/>
          </p:cNvSpPr>
          <p:nvPr/>
        </p:nvSpPr>
        <p:spPr bwMode="auto">
          <a:xfrm>
            <a:off x="58738" y="6492875"/>
            <a:ext cx="314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Aiguillons du </a:t>
            </a:r>
            <a:r>
              <a:rPr lang="fr-FR" altLang="fr-FR" sz="1200">
                <a:solidFill>
                  <a:srgbClr val="008000"/>
                </a:solidFill>
              </a:rPr>
              <a:t>rosier des marais (</a:t>
            </a:r>
            <a:r>
              <a:rPr lang="fr-FR" altLang="fr-FR" sz="1200" i="1">
                <a:solidFill>
                  <a:srgbClr val="008000"/>
                </a:solidFill>
              </a:rPr>
              <a:t>Rosa palustris</a:t>
            </a:r>
            <a:r>
              <a:rPr lang="fr-FR" altLang="fr-FR" sz="1200">
                <a:solidFill>
                  <a:srgbClr val="008000"/>
                </a:solidFill>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B08ED45-82C5-457B-A4F6-E4A36775209F}"/>
              </a:ext>
            </a:extLst>
          </p:cNvPr>
          <p:cNvSpPr>
            <a:spLocks noGrp="1"/>
          </p:cNvSpPr>
          <p:nvPr>
            <p:ph type="ftr" sz="quarter" idx="11"/>
          </p:nvPr>
        </p:nvSpPr>
        <p:spPr>
          <a:xfrm>
            <a:off x="3830638" y="6450013"/>
            <a:ext cx="3665537" cy="406400"/>
          </a:xfrm>
        </p:spPr>
        <p:txBody>
          <a:bodyPr/>
          <a:lstStyle/>
          <a:p>
            <a:pPr>
              <a:defRPr/>
            </a:pPr>
            <a:r>
              <a:rPr lang="fr-FR"/>
              <a:t>Haies défensives de climat tempéré et tropical - B. Lisan</a:t>
            </a:r>
          </a:p>
        </p:txBody>
      </p:sp>
      <p:sp>
        <p:nvSpPr>
          <p:cNvPr id="41987" name="ZoneTexte 3">
            <a:extLst>
              <a:ext uri="{FF2B5EF4-FFF2-40B4-BE49-F238E27FC236}">
                <a16:creationId xmlns:a16="http://schemas.microsoft.com/office/drawing/2014/main" id="{69B22CE5-5FC2-492B-9689-48BB6C507B50}"/>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41988" name="Espace réservé du numéro de diapositive 2">
            <a:extLst>
              <a:ext uri="{FF2B5EF4-FFF2-40B4-BE49-F238E27FC236}">
                <a16:creationId xmlns:a16="http://schemas.microsoft.com/office/drawing/2014/main" id="{4ABB8B70-AF21-4605-BE43-D807D39DA10D}"/>
              </a:ext>
            </a:extLst>
          </p:cNvPr>
          <p:cNvSpPr txBox="1">
            <a:spLocks noChangeArrowheads="1"/>
          </p:cNvSpPr>
          <p:nvPr/>
        </p:nvSpPr>
        <p:spPr bwMode="auto">
          <a:xfrm>
            <a:off x="185738" y="-25400"/>
            <a:ext cx="5635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491AD0D3-371D-4C4E-8BE9-2163CB18B9CA}" type="slidenum">
              <a:rPr lang="fr-FR" altLang="fr-FR" sz="1200">
                <a:solidFill>
                  <a:srgbClr val="898989"/>
                </a:solidFill>
              </a:rPr>
              <a:pPr algn="r" eaLnBrk="1" hangingPunct="1">
                <a:lnSpc>
                  <a:spcPct val="100000"/>
                </a:lnSpc>
                <a:spcBef>
                  <a:spcPct val="0"/>
                </a:spcBef>
                <a:buFontTx/>
                <a:buNone/>
              </a:pPr>
              <a:t>40</a:t>
            </a:fld>
            <a:endParaRPr lang="fr-FR" altLang="fr-FR" sz="1200">
              <a:solidFill>
                <a:srgbClr val="898989"/>
              </a:solidFill>
            </a:endParaRPr>
          </a:p>
        </p:txBody>
      </p:sp>
      <p:sp>
        <p:nvSpPr>
          <p:cNvPr id="41989" name="ZoneTexte 5">
            <a:extLst>
              <a:ext uri="{FF2B5EF4-FFF2-40B4-BE49-F238E27FC236}">
                <a16:creationId xmlns:a16="http://schemas.microsoft.com/office/drawing/2014/main" id="{385C7890-36D6-4B43-8C78-B889F6CFB0AD}"/>
              </a:ext>
            </a:extLst>
          </p:cNvPr>
          <p:cNvSpPr txBox="1">
            <a:spLocks noChangeArrowheads="1"/>
          </p:cNvSpPr>
          <p:nvPr/>
        </p:nvSpPr>
        <p:spPr bwMode="auto">
          <a:xfrm>
            <a:off x="139700" y="733425"/>
            <a:ext cx="1191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Oléastre à Ombelles - </a:t>
            </a:r>
            <a:r>
              <a:rPr lang="fr-FR" altLang="fr-FR" b="1" dirty="0" err="1">
                <a:solidFill>
                  <a:srgbClr val="008000"/>
                </a:solidFill>
              </a:rPr>
              <a:t>Autumn</a:t>
            </a:r>
            <a:r>
              <a:rPr lang="fr-FR" altLang="fr-FR" b="1" dirty="0">
                <a:solidFill>
                  <a:srgbClr val="008000"/>
                </a:solidFill>
              </a:rPr>
              <a:t> Olive, </a:t>
            </a:r>
            <a:r>
              <a:rPr lang="fr-FR" altLang="fr-FR" b="1" dirty="0" err="1">
                <a:solidFill>
                  <a:srgbClr val="008000"/>
                </a:solidFill>
              </a:rPr>
              <a:t>umbellata</a:t>
            </a:r>
            <a:r>
              <a:rPr lang="fr-FR" altLang="fr-FR" b="1" dirty="0">
                <a:solidFill>
                  <a:srgbClr val="008000"/>
                </a:solidFill>
              </a:rPr>
              <a:t> </a:t>
            </a:r>
            <a:r>
              <a:rPr lang="fr-FR" altLang="fr-FR" b="1" dirty="0" err="1">
                <a:solidFill>
                  <a:srgbClr val="008000"/>
                </a:solidFill>
              </a:rPr>
              <a:t>oleaster</a:t>
            </a:r>
            <a:r>
              <a:rPr lang="fr-FR" altLang="fr-FR" b="1" dirty="0">
                <a:solidFill>
                  <a:srgbClr val="008000"/>
                </a:solidFill>
              </a:rPr>
              <a:t>, </a:t>
            </a:r>
            <a:r>
              <a:rPr lang="fr-FR" altLang="fr-FR" b="1" dirty="0" err="1">
                <a:solidFill>
                  <a:srgbClr val="008000"/>
                </a:solidFill>
              </a:rPr>
              <a:t>Japanese</a:t>
            </a:r>
            <a:r>
              <a:rPr lang="fr-FR" altLang="fr-FR" b="1" dirty="0">
                <a:solidFill>
                  <a:srgbClr val="008000"/>
                </a:solidFill>
              </a:rPr>
              <a:t> </a:t>
            </a:r>
            <a:r>
              <a:rPr lang="fr-FR" altLang="fr-FR" b="1" dirty="0" err="1">
                <a:solidFill>
                  <a:srgbClr val="008000"/>
                </a:solidFill>
              </a:rPr>
              <a:t>silverberry</a:t>
            </a:r>
            <a:r>
              <a:rPr lang="fr-FR" altLang="fr-FR" b="1" dirty="0">
                <a:solidFill>
                  <a:srgbClr val="008000"/>
                </a:solidFill>
              </a:rPr>
              <a:t> (</a:t>
            </a:r>
            <a:r>
              <a:rPr lang="fr-FR" altLang="fr-FR" b="1" i="1" dirty="0" err="1">
                <a:solidFill>
                  <a:srgbClr val="008000"/>
                </a:solidFill>
              </a:rPr>
              <a:t>Elaeagnus</a:t>
            </a:r>
            <a:r>
              <a:rPr lang="fr-FR" altLang="fr-FR" b="1" i="1" dirty="0">
                <a:solidFill>
                  <a:srgbClr val="008000"/>
                </a:solidFill>
              </a:rPr>
              <a:t> </a:t>
            </a:r>
            <a:r>
              <a:rPr lang="la-Latn" altLang="fr-FR" b="1" i="1" dirty="0">
                <a:solidFill>
                  <a:srgbClr val="008000"/>
                </a:solidFill>
              </a:rPr>
              <a:t>umbellata</a:t>
            </a:r>
            <a:r>
              <a:rPr lang="fr-FR" altLang="fr-FR" b="1" dirty="0">
                <a:solidFill>
                  <a:srgbClr val="008000"/>
                </a:solidFill>
              </a:rPr>
              <a:t>)(</a:t>
            </a:r>
            <a:r>
              <a:rPr lang="fr-FR" altLang="fr-FR" b="1" dirty="0" err="1">
                <a:solidFill>
                  <a:srgbClr val="008000"/>
                </a:solidFill>
                <a:hlinkClick r:id="rId2" tooltip="Famille (biologie)"/>
              </a:rPr>
              <a:t>fam</a:t>
            </a:r>
            <a:r>
              <a:rPr lang="fr-FR" altLang="fr-FR" b="1" dirty="0">
                <a:solidFill>
                  <a:srgbClr val="008000"/>
                </a:solidFill>
              </a:rPr>
              <a:t>.</a:t>
            </a:r>
            <a:r>
              <a:rPr lang="fr-FR" altLang="fr-FR" sz="1200" b="1" dirty="0">
                <a:solidFill>
                  <a:srgbClr val="008000"/>
                </a:solidFill>
              </a:rPr>
              <a:t> des</a:t>
            </a:r>
            <a:r>
              <a:rPr lang="fr-FR" altLang="fr-FR" b="1" dirty="0">
                <a:solidFill>
                  <a:srgbClr val="008000"/>
                </a:solidFill>
              </a:rPr>
              <a:t> </a:t>
            </a:r>
            <a:r>
              <a:rPr lang="fr-FR" altLang="fr-FR" b="1" i="1" dirty="0" err="1">
                <a:solidFill>
                  <a:srgbClr val="008000"/>
                </a:solidFill>
                <a:hlinkClick r:id="rId3" tooltip="Elaeagnaceae"/>
              </a:rPr>
              <a:t>Élaéagnacées</a:t>
            </a:r>
            <a:r>
              <a:rPr lang="fr-FR" altLang="fr-FR" b="1" dirty="0">
                <a:solidFill>
                  <a:srgbClr val="008000"/>
                </a:solidFill>
              </a:rPr>
              <a:t>)</a:t>
            </a:r>
          </a:p>
        </p:txBody>
      </p:sp>
      <p:sp>
        <p:nvSpPr>
          <p:cNvPr id="41990" name="ZoneTexte 6">
            <a:extLst>
              <a:ext uri="{FF2B5EF4-FFF2-40B4-BE49-F238E27FC236}">
                <a16:creationId xmlns:a16="http://schemas.microsoft.com/office/drawing/2014/main" id="{04F26B1B-9088-40EA-B9C7-2A1BC32E1541}"/>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41991" name="ZoneTexte 7">
            <a:extLst>
              <a:ext uri="{FF2B5EF4-FFF2-40B4-BE49-F238E27FC236}">
                <a16:creationId xmlns:a16="http://schemas.microsoft.com/office/drawing/2014/main" id="{28EEE4C7-1600-4E3C-9412-981CC402CBF4}"/>
              </a:ext>
            </a:extLst>
          </p:cNvPr>
          <p:cNvSpPr txBox="1">
            <a:spLocks noChangeArrowheads="1"/>
          </p:cNvSpPr>
          <p:nvPr/>
        </p:nvSpPr>
        <p:spPr bwMode="auto">
          <a:xfrm>
            <a:off x="3335338" y="381000"/>
            <a:ext cx="310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‘Silverthorn' ou 'Thorny olive'</a:t>
            </a:r>
          </a:p>
        </p:txBody>
      </p:sp>
      <p:pic>
        <p:nvPicPr>
          <p:cNvPr id="41992" name="Image 10" descr="logo aride_s.jpg">
            <a:extLst>
              <a:ext uri="{FF2B5EF4-FFF2-40B4-BE49-F238E27FC236}">
                <a16:creationId xmlns:a16="http://schemas.microsoft.com/office/drawing/2014/main" id="{B1F0E444-B7AB-4C02-A071-38AFB3D29B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06125" y="7778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Image 11" descr="logo salinisation2_s.jpg">
            <a:extLst>
              <a:ext uri="{FF2B5EF4-FFF2-40B4-BE49-F238E27FC236}">
                <a16:creationId xmlns:a16="http://schemas.microsoft.com/office/drawing/2014/main" id="{897DEFE8-E40B-4641-BE81-F080FD4F84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49063" y="53975"/>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Rectangle 10">
            <a:extLst>
              <a:ext uri="{FF2B5EF4-FFF2-40B4-BE49-F238E27FC236}">
                <a16:creationId xmlns:a16="http://schemas.microsoft.com/office/drawing/2014/main" id="{ABFA00A8-D0DC-4B3C-AC00-2DE3D7CED933}"/>
              </a:ext>
            </a:extLst>
          </p:cNvPr>
          <p:cNvSpPr>
            <a:spLocks noChangeArrowheads="1"/>
          </p:cNvSpPr>
          <p:nvPr/>
        </p:nvSpPr>
        <p:spPr bwMode="auto">
          <a:xfrm>
            <a:off x="2562225" y="3175"/>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sp>
        <p:nvSpPr>
          <p:cNvPr id="41995" name="ZoneTexte 11">
            <a:extLst>
              <a:ext uri="{FF2B5EF4-FFF2-40B4-BE49-F238E27FC236}">
                <a16:creationId xmlns:a16="http://schemas.microsoft.com/office/drawing/2014/main" id="{2474B19C-4623-4600-9A97-6C3D7245133D}"/>
              </a:ext>
            </a:extLst>
          </p:cNvPr>
          <p:cNvSpPr txBox="1">
            <a:spLocks noChangeArrowheads="1"/>
          </p:cNvSpPr>
          <p:nvPr/>
        </p:nvSpPr>
        <p:spPr bwMode="auto">
          <a:xfrm>
            <a:off x="139700" y="1103313"/>
            <a:ext cx="11815763"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petit arbre ou arbuste, </a:t>
            </a:r>
            <a:r>
              <a:rPr lang="fr-FR" altLang="fr-FR" dirty="0">
                <a:hlinkClick r:id="rId6" tooltip="Shrub"/>
              </a:rPr>
              <a:t>à </a:t>
            </a:r>
            <a:r>
              <a:rPr lang="fr-FR" altLang="fr-FR" dirty="0">
                <a:hlinkClick r:id="rId7" tooltip="À feuilles caduques"/>
              </a:rPr>
              <a:t>feuilles caduques</a:t>
            </a:r>
            <a:r>
              <a:rPr lang="fr-FR" altLang="fr-FR" dirty="0"/>
              <a:t>, jusqu'à 3,5 mètres (11 pi) de hauteur, avec une couronne dense, indigène en </a:t>
            </a:r>
            <a:r>
              <a:rPr lang="fr-FR" altLang="fr-FR" dirty="0">
                <a:hlinkClick r:id="rId8" tooltip="Asie"/>
              </a:rPr>
              <a:t>Asie de</a:t>
            </a:r>
            <a:r>
              <a:rPr lang="fr-FR" altLang="fr-FR" dirty="0"/>
              <a:t> l'</a:t>
            </a:r>
            <a:r>
              <a:rPr lang="fr-FR" altLang="fr-FR" dirty="0">
                <a:hlinkClick r:id="rId8" tooltip="Asia"/>
              </a:rPr>
              <a:t>Est</a:t>
            </a:r>
            <a:r>
              <a:rPr lang="fr-FR" altLang="fr-FR" dirty="0"/>
              <a:t> et s'étend de l’</a:t>
            </a:r>
            <a:r>
              <a:rPr lang="fr-FR" altLang="fr-FR" dirty="0">
                <a:hlinkClick r:id="rId9" tooltip="Himalaya"/>
              </a:rPr>
              <a:t>Himalaya</a:t>
            </a:r>
            <a:r>
              <a:rPr lang="fr-FR" altLang="fr-FR" dirty="0"/>
              <a:t> à l’est, jusqu’au </a:t>
            </a:r>
            <a:r>
              <a:rPr lang="fr-FR" altLang="fr-FR" u="sng" dirty="0">
                <a:hlinkClick r:id="rId10" tooltip="Japon"/>
              </a:rPr>
              <a:t>Japon</a:t>
            </a:r>
            <a:r>
              <a:rPr lang="fr-FR" altLang="fr-FR" dirty="0"/>
              <a:t>. Les </a:t>
            </a:r>
            <a:r>
              <a:rPr lang="fr-FR" altLang="fr-FR" dirty="0">
                <a:hlinkClick r:id="rId11" tooltip="Feuille"/>
              </a:rPr>
              <a:t>feuilles</a:t>
            </a:r>
            <a:r>
              <a:rPr lang="fr-FR" altLang="fr-FR" dirty="0"/>
              <a:t> sont alternées, de 4 à 10 cm de long et de 2 à 4 cm de large avec des marges ondulées. </a:t>
            </a:r>
            <a:r>
              <a:rPr lang="fr-FR" altLang="fr-FR" i="1" dirty="0"/>
              <a:t>Il a généralement des épines pointues sur les rameaux. </a:t>
            </a:r>
            <a:r>
              <a:rPr lang="fr-FR" altLang="fr-FR" dirty="0"/>
              <a:t>Les feuilles sont recouvertes de petites écailles argentées lorsqu'elles émergent au début du printemps, mais deviennent plus vertes au dessus que les écailles qui s'écoulent durant l'été. La partie inférieure est plus intensément couverte dans les écailles argentées, différente de </a:t>
            </a:r>
            <a:r>
              <a:rPr lang="fr-FR" altLang="fr-FR" i="1" dirty="0">
                <a:hlinkClick r:id="rId12" tooltip="Elaeagnus angustifolia"/>
              </a:rPr>
              <a:t>E. </a:t>
            </a:r>
            <a:r>
              <a:rPr lang="fr-FR" altLang="fr-FR" i="1" dirty="0" err="1">
                <a:hlinkClick r:id="rId12" tooltip="Elaeagnus angustifolia"/>
              </a:rPr>
              <a:t>angustifolia</a:t>
            </a:r>
            <a:r>
              <a:rPr lang="fr-FR" altLang="fr-FR" i="1" dirty="0"/>
              <a:t>,</a:t>
            </a:r>
            <a:r>
              <a:rPr lang="fr-FR" altLang="fr-FR" dirty="0"/>
              <a:t> qui reste argentée jusqu'à ce qu'elle jette ses feuilles à l'automne. Les fleurs sont parfumées et se produisent dans des grappes de blanc à jaune, de 8 à 9 mm de longueur et de 7 mm de diamètre et ont quatre lobes. </a:t>
            </a:r>
            <a:r>
              <a:rPr lang="fr-FR" altLang="fr-FR" dirty="0">
                <a:solidFill>
                  <a:srgbClr val="008000"/>
                </a:solidFill>
              </a:rPr>
              <a:t>Les fruits rouges, en grappes plus ou moins denses, sont pulpeux, juteux, acidulés et sucrés</a:t>
            </a:r>
            <a:r>
              <a:rPr lang="fr-FR" altLang="fr-FR" dirty="0"/>
              <a:t>, de 3 à 9 mm de longueur, 5 mm de diamètre et moyenne de 137 milligrammes, avec une fine peau couvrant tout le fruit. </a:t>
            </a:r>
            <a:r>
              <a:rPr lang="fr-FR" altLang="fr-FR" dirty="0">
                <a:solidFill>
                  <a:srgbClr val="FF0000"/>
                </a:solidFill>
              </a:rPr>
              <a:t>Dans certaines régions de </a:t>
            </a:r>
            <a:r>
              <a:rPr lang="fr-FR" altLang="fr-FR" dirty="0">
                <a:solidFill>
                  <a:srgbClr val="FF0000"/>
                </a:solidFill>
                <a:hlinkClick r:id="rId13" tooltip="Amérique du Nord"/>
              </a:rPr>
              <a:t>l'Amérique du Nord</a:t>
            </a:r>
            <a:r>
              <a:rPr lang="fr-FR" altLang="fr-FR" dirty="0">
                <a:solidFill>
                  <a:srgbClr val="FF0000"/>
                </a:solidFill>
              </a:rPr>
              <a:t> et du Pacifique, où il s'est </a:t>
            </a:r>
            <a:r>
              <a:rPr lang="fr-FR" altLang="fr-FR" dirty="0">
                <a:solidFill>
                  <a:srgbClr val="FF0000"/>
                </a:solidFill>
                <a:hlinkClick r:id="rId14" tooltip="La naturalisation (biologie)"/>
              </a:rPr>
              <a:t>naturalisé</a:t>
            </a:r>
            <a:r>
              <a:rPr lang="fr-FR" altLang="fr-FR" dirty="0">
                <a:solidFill>
                  <a:srgbClr val="FF0000"/>
                </a:solidFill>
              </a:rPr>
              <a:t>, </a:t>
            </a:r>
            <a:r>
              <a:rPr lang="fr-FR" altLang="fr-FR" i="1" dirty="0" err="1">
                <a:solidFill>
                  <a:srgbClr val="FF0000"/>
                </a:solidFill>
              </a:rPr>
              <a:t>Elaeagnus</a:t>
            </a:r>
            <a:r>
              <a:rPr lang="fr-FR" altLang="fr-FR" i="1" dirty="0">
                <a:solidFill>
                  <a:srgbClr val="FF0000"/>
                </a:solidFill>
              </a:rPr>
              <a:t> </a:t>
            </a:r>
            <a:r>
              <a:rPr lang="fr-FR" altLang="fr-FR" i="1" dirty="0" err="1">
                <a:solidFill>
                  <a:srgbClr val="FF0000"/>
                </a:solidFill>
              </a:rPr>
              <a:t>umbellata</a:t>
            </a:r>
            <a:r>
              <a:rPr lang="fr-FR" altLang="fr-FR" dirty="0">
                <a:solidFill>
                  <a:srgbClr val="FF0000"/>
                </a:solidFill>
              </a:rPr>
              <a:t> est considéré comme une </a:t>
            </a:r>
            <a:r>
              <a:rPr lang="fr-FR" altLang="fr-FR" u="sng" dirty="0">
                <a:solidFill>
                  <a:srgbClr val="FF0000"/>
                </a:solidFill>
                <a:hlinkClick r:id="rId15" tooltip="Les espèces envahissantes"/>
              </a:rPr>
              <a:t>espèce envahissante</a:t>
            </a:r>
            <a:r>
              <a:rPr lang="fr-FR" altLang="fr-FR" dirty="0"/>
              <a:t>. En Grande-Bretagne, il ne semble pas être envahissant.  </a:t>
            </a:r>
            <a:r>
              <a:rPr lang="fr-FR" altLang="fr-FR" dirty="0">
                <a:hlinkClick r:id="rId16" tooltip="Zone de rusticité"/>
              </a:rPr>
              <a:t>Zones USDA</a:t>
            </a:r>
            <a:r>
              <a:rPr lang="fr-FR" altLang="fr-FR" dirty="0"/>
              <a:t> </a:t>
            </a:r>
            <a:r>
              <a:rPr lang="fr-FR" altLang="fr-FR" u="sng" dirty="0">
                <a:hlinkClick r:id="rId17"/>
              </a:rPr>
              <a:t>4a à 8b</a:t>
            </a:r>
            <a:r>
              <a:rPr lang="fr-FR" altLang="fr-FR" dirty="0"/>
              <a:t>(9). </a:t>
            </a:r>
            <a:r>
              <a:rPr lang="fr-FR" altLang="fr-FR" sz="1200" dirty="0">
                <a:solidFill>
                  <a:srgbClr val="008000"/>
                </a:solidFill>
              </a:rPr>
              <a:t>Il est tolérant aux embruns et à la sècheresse</a:t>
            </a:r>
            <a:r>
              <a:rPr lang="fr-FR" altLang="fr-FR" sz="1200" dirty="0"/>
              <a:t>. Parce qu’il </a:t>
            </a:r>
            <a:r>
              <a:rPr lang="fr-FR" altLang="fr-FR" sz="1200" dirty="0">
                <a:hlinkClick r:id="rId18" tooltip="Fixation de l'azote"/>
              </a:rPr>
              <a:t>absorbe l'azote atmosphérique</a:t>
            </a:r>
            <a:r>
              <a:rPr lang="fr-FR" altLang="fr-FR" sz="1200" dirty="0"/>
              <a:t> dans ses racines, </a:t>
            </a:r>
            <a:r>
              <a:rPr lang="fr-FR" altLang="fr-FR" sz="1200" i="1" dirty="0"/>
              <a:t>il pousse souvent vigoureusement et de façon</a:t>
            </a:r>
            <a:r>
              <a:rPr lang="fr-FR" altLang="fr-FR" sz="1200" i="1" dirty="0">
                <a:hlinkClick r:id="rId19" tooltip="Concurrence (biologie)"/>
              </a:rPr>
              <a:t> compétitive</a:t>
            </a:r>
            <a:r>
              <a:rPr lang="fr-FR" altLang="fr-FR" sz="1200" i="1" dirty="0"/>
              <a:t> dans les </a:t>
            </a:r>
            <a:r>
              <a:rPr lang="fr-FR" altLang="fr-FR" sz="1200" i="1" dirty="0">
                <a:solidFill>
                  <a:srgbClr val="008000"/>
                </a:solidFill>
              </a:rPr>
              <a:t>sols infertiles</a:t>
            </a:r>
            <a:r>
              <a:rPr lang="fr-FR" altLang="fr-FR" sz="1200" dirty="0"/>
              <a:t>.  Le fruit, </a:t>
            </a:r>
            <a:r>
              <a:rPr lang="fr-FR" altLang="fr-FR" sz="1200" dirty="0">
                <a:solidFill>
                  <a:srgbClr val="008000"/>
                </a:solidFill>
              </a:rPr>
              <a:t>doux et excellent, est aromatique </a:t>
            </a:r>
            <a:r>
              <a:rPr lang="fr-FR" altLang="fr-FR" sz="1200" dirty="0"/>
              <a:t>et tanique avant maturité, à maturité complète, en décembre. Il </a:t>
            </a:r>
            <a:r>
              <a:rPr lang="fr-FR" altLang="fr-FR" sz="1200" dirty="0">
                <a:solidFill>
                  <a:srgbClr val="222222"/>
                </a:solidFill>
              </a:rPr>
              <a:t>possède des vertus antioxydantes remarquables : il contient </a:t>
            </a:r>
            <a:r>
              <a:rPr lang="fr-FR" altLang="fr-FR" sz="1200" dirty="0">
                <a:solidFill>
                  <a:srgbClr val="663366"/>
                </a:solidFill>
                <a:cs typeface="Arial" panose="020B0604020202020204" pitchFamily="34" charset="0"/>
                <a:hlinkClick r:id="rId20"/>
              </a:rPr>
              <a:t>de 0,15 à 0,5 %</a:t>
            </a:r>
            <a:r>
              <a:rPr lang="fr-FR" altLang="fr-FR" sz="1200" dirty="0">
                <a:solidFill>
                  <a:srgbClr val="3366BB"/>
                </a:solidFill>
                <a:cs typeface="Arial" panose="020B0604020202020204" pitchFamily="34" charset="0"/>
              </a:rPr>
              <a:t> </a:t>
            </a:r>
            <a:r>
              <a:rPr lang="fr-FR" altLang="fr-FR" sz="1200" dirty="0">
                <a:solidFill>
                  <a:srgbClr val="222222"/>
                </a:solidFill>
                <a:cs typeface="Arial" panose="020B0604020202020204" pitchFamily="34" charset="0"/>
              </a:rPr>
              <a:t>de </a:t>
            </a:r>
            <a:r>
              <a:rPr lang="fr-FR" altLang="fr-FR" sz="1200" dirty="0">
                <a:solidFill>
                  <a:srgbClr val="0B0080"/>
                </a:solidFill>
                <a:cs typeface="Arial" panose="020B0604020202020204" pitchFamily="34" charset="0"/>
                <a:hlinkClick r:id="rId21" tooltip="Lycopène"/>
              </a:rPr>
              <a:t>lycopène</a:t>
            </a:r>
            <a:r>
              <a:rPr lang="fr-FR" altLang="fr-FR" sz="1200" dirty="0"/>
              <a:t>.</a:t>
            </a:r>
          </a:p>
          <a:p>
            <a:pPr eaLnBrk="1" hangingPunct="1"/>
            <a:r>
              <a:rPr lang="fr-FR" altLang="fr-FR" sz="1200" dirty="0"/>
              <a:t>Sol : tous mais bien drainé. Il peut être sujet  à la chlorose. Sources : a) </a:t>
            </a:r>
            <a:r>
              <a:rPr lang="fr-FR" altLang="fr-FR" sz="1200" dirty="0">
                <a:hlinkClick r:id="rId22"/>
              </a:rPr>
              <a:t>https://en.wikipedia.org/wiki/Elaeagnus_umbellata</a:t>
            </a:r>
            <a:r>
              <a:rPr lang="fr-FR" altLang="fr-FR" sz="1200" dirty="0"/>
              <a:t>, </a:t>
            </a:r>
          </a:p>
          <a:p>
            <a:pPr eaLnBrk="1" hangingPunct="1"/>
            <a:r>
              <a:rPr lang="fr-FR" altLang="fr-FR" sz="1200" dirty="0"/>
              <a:t>b) </a:t>
            </a:r>
            <a:r>
              <a:rPr lang="fr-FR" altLang="fr-FR" sz="1200" dirty="0">
                <a:hlinkClick r:id="rId23"/>
              </a:rPr>
              <a:t>https://fr.wikipedia.org/wiki/Elaeagnus_umbellata</a:t>
            </a:r>
            <a:r>
              <a:rPr lang="fr-FR" altLang="fr-FR" sz="1200" dirty="0"/>
              <a:t>, c) </a:t>
            </a:r>
            <a:r>
              <a:rPr lang="fr-FR" altLang="fr-FR" sz="1200" dirty="0">
                <a:hlinkClick r:id="rId24"/>
              </a:rPr>
              <a:t>http://nature.jardin.free.fr/arbuste/ft_eleagnus_um.html</a:t>
            </a:r>
            <a:r>
              <a:rPr lang="fr-FR" altLang="fr-FR" sz="1200" dirty="0"/>
              <a:t> </a:t>
            </a:r>
          </a:p>
        </p:txBody>
      </p:sp>
      <p:pic>
        <p:nvPicPr>
          <p:cNvPr id="41996" name="Picture 16" descr="C:\Users\LISAN\Pictures\Plantes fourragères\logo invasive plants5_s.jpg">
            <a:extLst>
              <a:ext uri="{FF2B5EF4-FFF2-40B4-BE49-F238E27FC236}">
                <a16:creationId xmlns:a16="http://schemas.microsoft.com/office/drawing/2014/main" id="{8D1CADA3-7A5E-4906-AA0D-94F92D7C1A5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301288" y="1174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Image 15">
            <a:extLst>
              <a:ext uri="{FF2B5EF4-FFF2-40B4-BE49-F238E27FC236}">
                <a16:creationId xmlns:a16="http://schemas.microsoft.com/office/drawing/2014/main" id="{8D0B91CE-2674-438D-87E0-7E2CF988D60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68763" y="5262563"/>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Image 17">
            <a:extLst>
              <a:ext uri="{FF2B5EF4-FFF2-40B4-BE49-F238E27FC236}">
                <a16:creationId xmlns:a16="http://schemas.microsoft.com/office/drawing/2014/main" id="{EEA8F96C-C77B-4340-A36B-45603498C9D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277475" y="5695950"/>
            <a:ext cx="17526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Image 19">
            <a:extLst>
              <a:ext uri="{FF2B5EF4-FFF2-40B4-BE49-F238E27FC236}">
                <a16:creationId xmlns:a16="http://schemas.microsoft.com/office/drawing/2014/main" id="{C7E66014-2433-4367-AD38-D3D115E9B88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613025" y="5465763"/>
            <a:ext cx="141763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Image 21">
            <a:extLst>
              <a:ext uri="{FF2B5EF4-FFF2-40B4-BE49-F238E27FC236}">
                <a16:creationId xmlns:a16="http://schemas.microsoft.com/office/drawing/2014/main" id="{C927FB69-F7B8-4DD7-8D12-80BDA618206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40438" y="5321300"/>
            <a:ext cx="11938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Image 23">
            <a:extLst>
              <a:ext uri="{FF2B5EF4-FFF2-40B4-BE49-F238E27FC236}">
                <a16:creationId xmlns:a16="http://schemas.microsoft.com/office/drawing/2014/main" id="{7044DD7D-5912-47BE-900B-18522D2DC5A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251700" y="4972050"/>
            <a:ext cx="116363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2" name="ZoneTexte 24">
            <a:extLst>
              <a:ext uri="{FF2B5EF4-FFF2-40B4-BE49-F238E27FC236}">
                <a16:creationId xmlns:a16="http://schemas.microsoft.com/office/drawing/2014/main" id="{1E53A970-59D9-4EF5-AA01-7E6D99172ECD}"/>
              </a:ext>
            </a:extLst>
          </p:cNvPr>
          <p:cNvSpPr txBox="1">
            <a:spLocks noChangeArrowheads="1"/>
          </p:cNvSpPr>
          <p:nvPr/>
        </p:nvSpPr>
        <p:spPr bwMode="auto">
          <a:xfrm>
            <a:off x="6469063" y="381000"/>
            <a:ext cx="2636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PIER Score 13 (Pacifique)</a:t>
            </a:r>
          </a:p>
        </p:txBody>
      </p:sp>
      <p:pic>
        <p:nvPicPr>
          <p:cNvPr id="42003" name="Image 26">
            <a:extLst>
              <a:ext uri="{FF2B5EF4-FFF2-40B4-BE49-F238E27FC236}">
                <a16:creationId xmlns:a16="http://schemas.microsoft.com/office/drawing/2014/main" id="{8D03F791-F989-45C9-9FA3-841C7F4C886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215563" y="4389438"/>
            <a:ext cx="189865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Image 28">
            <a:extLst>
              <a:ext uri="{FF2B5EF4-FFF2-40B4-BE49-F238E27FC236}">
                <a16:creationId xmlns:a16="http://schemas.microsoft.com/office/drawing/2014/main" id="{FF736BA1-EDAA-4B14-B5F0-69FFD6687C3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451850" y="4572000"/>
            <a:ext cx="171132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Image 30">
            <a:extLst>
              <a:ext uri="{FF2B5EF4-FFF2-40B4-BE49-F238E27FC236}">
                <a16:creationId xmlns:a16="http://schemas.microsoft.com/office/drawing/2014/main" id="{745AA3AD-0772-4F1C-87FB-A24410BE919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3188" y="49720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6" name="ZoneTexte 31">
            <a:extLst>
              <a:ext uri="{FF2B5EF4-FFF2-40B4-BE49-F238E27FC236}">
                <a16:creationId xmlns:a16="http://schemas.microsoft.com/office/drawing/2014/main" id="{84F8B766-FA1E-4F80-BCE2-6B7199780C24}"/>
              </a:ext>
            </a:extLst>
          </p:cNvPr>
          <p:cNvSpPr txBox="1">
            <a:spLocks noChangeArrowheads="1"/>
          </p:cNvSpPr>
          <p:nvPr/>
        </p:nvSpPr>
        <p:spPr bwMode="auto">
          <a:xfrm>
            <a:off x="2506663" y="4870450"/>
            <a:ext cx="5891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t>d) </a:t>
            </a:r>
            <a:r>
              <a:rPr lang="fr-FR" altLang="fr-FR" sz="1200" dirty="0">
                <a:hlinkClick r:id="rId34"/>
              </a:rPr>
              <a:t>www.cabi.org/isc/datasheet/20728</a:t>
            </a:r>
            <a:r>
              <a:rPr lang="fr-FR" altLang="fr-FR" sz="1200" dirty="0"/>
              <a:t>, e) </a:t>
            </a:r>
            <a:r>
              <a:rPr lang="fr-FR" altLang="fr-FR" sz="1200" dirty="0">
                <a:hlinkClick r:id="rId35"/>
              </a:rPr>
              <a:t>http://pfaf.org/User/Plant.aspx?LatinName=Elaeagnus%20umbellata</a:t>
            </a:r>
            <a:r>
              <a:rPr lang="fr-FR" altLang="fr-FR" sz="1200" dirty="0"/>
              <a:t>  </a:t>
            </a:r>
          </a:p>
        </p:txBody>
      </p:sp>
      <p:pic>
        <p:nvPicPr>
          <p:cNvPr id="42007" name="Image 22">
            <a:extLst>
              <a:ext uri="{FF2B5EF4-FFF2-40B4-BE49-F238E27FC236}">
                <a16:creationId xmlns:a16="http://schemas.microsoft.com/office/drawing/2014/main" id="{84BB8207-FF36-4214-802B-D743C72759DA}"/>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8" name="Image 25">
            <a:extLst>
              <a:ext uri="{FF2B5EF4-FFF2-40B4-BE49-F238E27FC236}">
                <a16:creationId xmlns:a16="http://schemas.microsoft.com/office/drawing/2014/main" id="{03E89967-F23D-4F62-BB71-336D56B6AAA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Image 27">
            <a:extLst>
              <a:ext uri="{FF2B5EF4-FFF2-40B4-BE49-F238E27FC236}">
                <a16:creationId xmlns:a16="http://schemas.microsoft.com/office/drawing/2014/main" id="{AC2C666B-A076-4393-9CEB-57BCFC56079D}"/>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0" name="Rectangle 29">
            <a:extLst>
              <a:ext uri="{FF2B5EF4-FFF2-40B4-BE49-F238E27FC236}">
                <a16:creationId xmlns:a16="http://schemas.microsoft.com/office/drawing/2014/main" id="{349485D9-4318-4881-9E0A-3C26BB33657A}"/>
              </a:ext>
            </a:extLst>
          </p:cNvPr>
          <p:cNvSpPr>
            <a:spLocks noChangeArrowheads="1"/>
          </p:cNvSpPr>
          <p:nvPr/>
        </p:nvSpPr>
        <p:spPr bwMode="auto">
          <a:xfrm>
            <a:off x="9590088" y="476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42011" name="Picture 2" descr="fruitsLogo9_ss">
            <a:extLst>
              <a:ext uri="{FF2B5EF4-FFF2-40B4-BE49-F238E27FC236}">
                <a16:creationId xmlns:a16="http://schemas.microsoft.com/office/drawing/2014/main" id="{0A0C618B-063C-4DAF-850F-04864E42A543}"/>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074150" y="2143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oneTexte 7">
            <a:extLst>
              <a:ext uri="{FF2B5EF4-FFF2-40B4-BE49-F238E27FC236}">
                <a16:creationId xmlns:a16="http://schemas.microsoft.com/office/drawing/2014/main" id="{0C70E73F-F395-438F-A362-441CCD577F2B}"/>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AAD3697D-2264-4851-8106-6C9CE37D4D48}" type="slidenum">
              <a:rPr lang="fr-FR"/>
              <a:pPr>
                <a:defRPr/>
              </a:pPr>
              <a:t>41</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43013" name="ZoneTexte 10">
            <a:extLst>
              <a:ext uri="{FF2B5EF4-FFF2-40B4-BE49-F238E27FC236}">
                <a16:creationId xmlns:a16="http://schemas.microsoft.com/office/drawing/2014/main" id="{250D832D-34DF-4CF0-8074-19B3F5BA8C2B}"/>
              </a:ext>
            </a:extLst>
          </p:cNvPr>
          <p:cNvSpPr txBox="1">
            <a:spLocks noChangeArrowheads="1"/>
          </p:cNvSpPr>
          <p:nvPr/>
        </p:nvSpPr>
        <p:spPr bwMode="auto">
          <a:xfrm>
            <a:off x="139700" y="733425"/>
            <a:ext cx="498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Olivier de bohême (</a:t>
            </a:r>
            <a:r>
              <a:rPr lang="fr-FR" altLang="fr-FR" b="1" i="1" dirty="0" err="1">
                <a:solidFill>
                  <a:srgbClr val="008000"/>
                </a:solidFill>
              </a:rPr>
              <a:t>Elaeagnus</a:t>
            </a:r>
            <a:r>
              <a:rPr lang="fr-FR" altLang="fr-FR" b="1" i="1" dirty="0">
                <a:solidFill>
                  <a:srgbClr val="008000"/>
                </a:solidFill>
              </a:rPr>
              <a:t> </a:t>
            </a:r>
            <a:r>
              <a:rPr lang="fr-FR" altLang="fr-FR" b="1" i="1" dirty="0" err="1">
                <a:solidFill>
                  <a:srgbClr val="008000"/>
                </a:solidFill>
              </a:rPr>
              <a:t>angustifolia</a:t>
            </a:r>
            <a:r>
              <a:rPr lang="fr-FR" altLang="fr-FR" b="1" dirty="0">
                <a:solidFill>
                  <a:srgbClr val="008000"/>
                </a:solidFill>
              </a:rPr>
              <a:t>)</a:t>
            </a:r>
          </a:p>
        </p:txBody>
      </p:sp>
      <p:sp>
        <p:nvSpPr>
          <p:cNvPr id="43014" name="ZoneTexte 6">
            <a:extLst>
              <a:ext uri="{FF2B5EF4-FFF2-40B4-BE49-F238E27FC236}">
                <a16:creationId xmlns:a16="http://schemas.microsoft.com/office/drawing/2014/main" id="{87402E71-974A-4130-B8D7-489B509A5A7D}"/>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43015" name="ZoneTexte 1">
            <a:extLst>
              <a:ext uri="{FF2B5EF4-FFF2-40B4-BE49-F238E27FC236}">
                <a16:creationId xmlns:a16="http://schemas.microsoft.com/office/drawing/2014/main" id="{22E3CEA2-04AE-4737-81DA-CC0E4AC25231}"/>
              </a:ext>
            </a:extLst>
          </p:cNvPr>
          <p:cNvSpPr txBox="1">
            <a:spLocks noChangeArrowheads="1"/>
          </p:cNvSpPr>
          <p:nvPr/>
        </p:nvSpPr>
        <p:spPr bwMode="auto">
          <a:xfrm>
            <a:off x="139700" y="1103313"/>
            <a:ext cx="118157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petit arbre (environ 7 mètres) atypique. </a:t>
            </a:r>
            <a:r>
              <a:rPr lang="fr-FR" altLang="fr-FR" b="1" dirty="0">
                <a:hlinkClick r:id="rId2"/>
              </a:rPr>
              <a:t>Écorce</a:t>
            </a:r>
            <a:r>
              <a:rPr lang="fr-FR" altLang="fr-FR" b="1" dirty="0"/>
              <a:t> grise qui s’exfolie avec le temps</a:t>
            </a:r>
            <a:r>
              <a:rPr lang="fr-FR" altLang="fr-FR" dirty="0"/>
              <a:t>, port hirsute, branches étalées et </a:t>
            </a:r>
            <a:r>
              <a:rPr lang="fr-FR" altLang="fr-FR" b="1" i="1" dirty="0">
                <a:solidFill>
                  <a:srgbClr val="008000"/>
                </a:solidFill>
              </a:rPr>
              <a:t>rameaux épineux </a:t>
            </a:r>
            <a:r>
              <a:rPr lang="fr-FR" altLang="fr-FR" dirty="0"/>
              <a:t>(</a:t>
            </a:r>
            <a:r>
              <a:rPr lang="fr-FR" altLang="fr-FR" dirty="0">
                <a:solidFill>
                  <a:srgbClr val="222222"/>
                </a:solidFill>
                <a:latin typeface="Arial" panose="020B0604020202020204" pitchFamily="34" charset="0"/>
                <a:cs typeface="Arial" panose="020B0604020202020204" pitchFamily="34" charset="0"/>
              </a:rPr>
              <a:t>Branches et rameaux portent souvent des </a:t>
            </a:r>
            <a:r>
              <a:rPr lang="fr-FR" altLang="fr-FR" i="1" dirty="0">
                <a:solidFill>
                  <a:srgbClr val="222222"/>
                </a:solidFill>
                <a:latin typeface="Arial" panose="020B0604020202020204" pitchFamily="34" charset="0"/>
                <a:cs typeface="Arial" panose="020B0604020202020204" pitchFamily="34" charset="0"/>
              </a:rPr>
              <a:t>épines acérées </a:t>
            </a:r>
            <a:r>
              <a:rPr lang="fr-FR" altLang="fr-FR" dirty="0">
                <a:solidFill>
                  <a:srgbClr val="222222"/>
                </a:solidFill>
                <a:latin typeface="Arial" panose="020B0604020202020204" pitchFamily="34" charset="0"/>
                <a:cs typeface="Arial" panose="020B0604020202020204" pitchFamily="34" charset="0"/>
              </a:rPr>
              <a:t>qui mesurent de 0,7 à 3 cm de long)</a:t>
            </a:r>
            <a:r>
              <a:rPr lang="fr-FR" altLang="fr-FR" dirty="0"/>
              <a:t> </a:t>
            </a:r>
            <a:endParaRPr lang="fr-FR" altLang="fr-FR" sz="4000" dirty="0">
              <a:latin typeface="Arial" panose="020B0604020202020204" pitchFamily="34" charset="0"/>
            </a:endParaRPr>
          </a:p>
          <a:p>
            <a:pPr eaLnBrk="1" hangingPunct="1"/>
            <a:r>
              <a:rPr lang="fr-FR" altLang="fr-FR" dirty="0"/>
              <a:t>et retombants, il se couvre de feuilles oblongues à lancéolées, de couleur verte et </a:t>
            </a:r>
            <a:r>
              <a:rPr lang="fr-FR" altLang="fr-FR" b="1" dirty="0"/>
              <a:t>dont le revers est couvert d'écailles argentées</a:t>
            </a:r>
            <a:r>
              <a:rPr lang="fr-FR" altLang="fr-FR" dirty="0"/>
              <a:t>. Ces dernières leur confèrent un </a:t>
            </a:r>
            <a:r>
              <a:rPr lang="fr-FR" altLang="fr-FR" b="1" dirty="0"/>
              <a:t>aspect métallique très décoratif</a:t>
            </a:r>
            <a:r>
              <a:rPr lang="fr-FR" altLang="fr-FR" dirty="0"/>
              <a:t>. Bien que caduc, ce feuillage si particulier n'est pas sans nous rappeler celui d'</a:t>
            </a:r>
            <a:r>
              <a:rPr lang="fr-FR" altLang="fr-FR" b="1" i="1" dirty="0">
                <a:hlinkClick r:id="rId3"/>
              </a:rPr>
              <a:t>Olea </a:t>
            </a:r>
            <a:r>
              <a:rPr lang="fr-FR" altLang="fr-FR" b="1" i="1" dirty="0" err="1">
                <a:hlinkClick r:id="rId3"/>
              </a:rPr>
              <a:t>europaea</a:t>
            </a:r>
            <a:r>
              <a:rPr lang="fr-FR" altLang="fr-FR" b="1" dirty="0">
                <a:hlinkClick r:id="rId3"/>
              </a:rPr>
              <a:t>, l'olivier</a:t>
            </a:r>
            <a:r>
              <a:rPr lang="fr-FR" altLang="fr-FR" dirty="0"/>
              <a:t>. Les fruits, aussi : de la </a:t>
            </a:r>
            <a:r>
              <a:rPr lang="fr-FR" altLang="fr-FR" b="1" dirty="0"/>
              <a:t>même forme et de la même taille que l'</a:t>
            </a:r>
            <a:r>
              <a:rPr lang="fr-FR" altLang="fr-FR" b="1" dirty="0">
                <a:hlinkClick r:id="rId4"/>
              </a:rPr>
              <a:t>olive</a:t>
            </a:r>
            <a:r>
              <a:rPr lang="fr-FR" altLang="fr-FR" dirty="0"/>
              <a:t> ! Mais même s'ils sont </a:t>
            </a:r>
            <a:r>
              <a:rPr lang="fr-FR" altLang="fr-FR" dirty="0">
                <a:solidFill>
                  <a:srgbClr val="008000"/>
                </a:solidFill>
              </a:rPr>
              <a:t>comestibles</a:t>
            </a:r>
            <a:r>
              <a:rPr lang="fr-FR" altLang="fr-FR" dirty="0"/>
              <a:t>*, la comparaison s'arrête là. Ils arrivent à maturité vers la fin du mois d'août et la couleur de leur peau varie du jaune au brun rougeâtre. </a:t>
            </a:r>
            <a:r>
              <a:rPr lang="fr-FR" altLang="fr-FR" dirty="0">
                <a:solidFill>
                  <a:srgbClr val="008000"/>
                </a:solidFill>
              </a:rPr>
              <a:t>Très vitaminés</a:t>
            </a:r>
            <a:r>
              <a:rPr lang="fr-FR" altLang="fr-FR" dirty="0"/>
              <a:t>, leur </a:t>
            </a:r>
            <a:r>
              <a:rPr lang="fr-FR" altLang="fr-FR" dirty="0">
                <a:solidFill>
                  <a:srgbClr val="FF0000"/>
                </a:solidFill>
              </a:rPr>
              <a:t>texture farineuse </a:t>
            </a:r>
            <a:r>
              <a:rPr lang="fr-FR" altLang="fr-FR" dirty="0"/>
              <a:t>les relègue généralement au </a:t>
            </a:r>
            <a:r>
              <a:rPr lang="fr-FR" altLang="fr-FR" dirty="0">
                <a:solidFill>
                  <a:srgbClr val="008000"/>
                </a:solidFill>
              </a:rPr>
              <a:t>festin des</a:t>
            </a:r>
            <a:r>
              <a:rPr lang="fr-FR" altLang="fr-FR" dirty="0"/>
              <a:t> </a:t>
            </a:r>
            <a:r>
              <a:rPr lang="fr-FR" altLang="fr-FR" b="1" dirty="0">
                <a:hlinkClick r:id="rId5"/>
              </a:rPr>
              <a:t>oiseaux du jardin</a:t>
            </a:r>
            <a:r>
              <a:rPr lang="fr-FR" altLang="fr-FR" dirty="0"/>
              <a:t>.</a:t>
            </a:r>
            <a:r>
              <a:rPr lang="fr-FR" altLang="fr-FR" sz="1200" dirty="0"/>
              <a:t> La </a:t>
            </a:r>
            <a:r>
              <a:rPr lang="fr-FR" altLang="fr-FR" sz="1200" b="1" dirty="0"/>
              <a:t>floraison de l'olivier de Bohême</a:t>
            </a:r>
            <a:r>
              <a:rPr lang="fr-FR" altLang="fr-FR" sz="1200" dirty="0"/>
              <a:t> vous séduira peut-être encore davantage : entre mai et juin, de nombreuses petites fleurs tubulées, de couleur jaune citron répandent leur </a:t>
            </a:r>
            <a:r>
              <a:rPr lang="fr-FR" altLang="fr-FR" sz="1200" b="1" dirty="0">
                <a:hlinkClick r:id="rId6"/>
              </a:rPr>
              <a:t>parfum</a:t>
            </a:r>
            <a:r>
              <a:rPr lang="fr-FR" altLang="fr-FR" sz="1200" b="1" dirty="0"/>
              <a:t> de miel</a:t>
            </a:r>
            <a:r>
              <a:rPr lang="fr-FR" altLang="fr-FR" sz="1200" dirty="0"/>
              <a:t>. Les fleurs de l'olivier de Bohême sont, d'ailleurs, très </a:t>
            </a:r>
            <a:r>
              <a:rPr lang="fr-FR" altLang="fr-FR" sz="1200" b="1" dirty="0">
                <a:hlinkClick r:id="rId7"/>
              </a:rPr>
              <a:t>mellifères</a:t>
            </a:r>
            <a:r>
              <a:rPr lang="fr-FR" altLang="fr-FR" sz="1200" dirty="0"/>
              <a:t>. À savoir : l'olivier de Bohême appartient à la familles des éléagnacées, comme l'</a:t>
            </a:r>
            <a:r>
              <a:rPr lang="fr-FR" altLang="fr-FR" sz="1200" b="1" dirty="0">
                <a:hlinkClick r:id="rId8"/>
              </a:rPr>
              <a:t>argousier</a:t>
            </a:r>
            <a:r>
              <a:rPr lang="fr-FR" altLang="fr-FR" sz="1200" dirty="0"/>
              <a:t>. </a:t>
            </a:r>
            <a:r>
              <a:rPr lang="fr-FR" altLang="fr-FR" sz="1200" b="1" dirty="0"/>
              <a:t>Sa culture </a:t>
            </a:r>
            <a:r>
              <a:rPr lang="fr-FR" altLang="fr-FR" sz="1200" dirty="0"/>
              <a:t>: L'olivier de Bohême est un arbre qui </a:t>
            </a:r>
            <a:r>
              <a:rPr lang="fr-FR" altLang="fr-FR" sz="1200" b="1" dirty="0">
                <a:solidFill>
                  <a:srgbClr val="008000"/>
                </a:solidFill>
              </a:rPr>
              <a:t>supporte aussi bien le froid que la chaleur et la sécheresse</a:t>
            </a:r>
            <a:r>
              <a:rPr lang="fr-FR" altLang="fr-FR" sz="1200" dirty="0"/>
              <a:t>. Sa culture se fait au </a:t>
            </a:r>
            <a:r>
              <a:rPr lang="fr-FR" altLang="fr-FR" sz="1200" b="1" dirty="0"/>
              <a:t>soleil</a:t>
            </a:r>
            <a:r>
              <a:rPr lang="fr-FR" altLang="fr-FR" sz="1200" dirty="0"/>
              <a:t> (ombre légère supportée), dans un sol quelconque mais </a:t>
            </a:r>
            <a:r>
              <a:rPr lang="fr-FR" altLang="fr-FR" sz="1200" b="1" dirty="0"/>
              <a:t>léger et drainé</a:t>
            </a:r>
            <a:r>
              <a:rPr lang="fr-FR" altLang="fr-FR" sz="1200" dirty="0"/>
              <a:t>, car il craint les excès d'eau qui ont pour conséquence d'asphyxier ses racines. </a:t>
            </a:r>
            <a:r>
              <a:rPr lang="fr-FR" altLang="fr-FR" sz="1200" b="1" dirty="0">
                <a:solidFill>
                  <a:srgbClr val="008000"/>
                </a:solidFill>
              </a:rPr>
              <a:t>Bonus</a:t>
            </a:r>
            <a:r>
              <a:rPr lang="fr-FR" altLang="fr-FR" sz="1200" dirty="0">
                <a:solidFill>
                  <a:srgbClr val="008000"/>
                </a:solidFill>
              </a:rPr>
              <a:t> : il est </a:t>
            </a:r>
            <a:r>
              <a:rPr lang="fr-FR" altLang="fr-FR" sz="1200" b="1" dirty="0">
                <a:solidFill>
                  <a:srgbClr val="008000"/>
                </a:solidFill>
                <a:hlinkClick r:id="rId9"/>
              </a:rPr>
              <a:t>tolérant aux embruns</a:t>
            </a:r>
            <a:r>
              <a:rPr lang="fr-FR" altLang="fr-FR" sz="1200" b="1" dirty="0">
                <a:solidFill>
                  <a:srgbClr val="008000"/>
                </a:solidFill>
              </a:rPr>
              <a:t> et aux sols salins</a:t>
            </a:r>
            <a:r>
              <a:rPr lang="fr-FR" altLang="fr-FR" sz="1200" dirty="0">
                <a:solidFill>
                  <a:srgbClr val="008000"/>
                </a:solidFill>
              </a:rPr>
              <a:t> : parfait en </a:t>
            </a:r>
            <a:r>
              <a:rPr lang="fr-FR" altLang="fr-FR" sz="1200" b="1" dirty="0">
                <a:solidFill>
                  <a:srgbClr val="008000"/>
                </a:solidFill>
                <a:hlinkClick r:id="rId10"/>
              </a:rPr>
              <a:t>bord de mer</a:t>
            </a:r>
            <a:r>
              <a:rPr lang="fr-FR" altLang="fr-FR" sz="1200" dirty="0">
                <a:solidFill>
                  <a:srgbClr val="008000"/>
                </a:solidFill>
              </a:rPr>
              <a:t> ! </a:t>
            </a:r>
            <a:r>
              <a:rPr lang="fr-FR" altLang="fr-FR" sz="1200" dirty="0"/>
              <a:t>(où il s'associe bien au </a:t>
            </a:r>
            <a:r>
              <a:rPr lang="fr-FR" altLang="fr-FR" sz="1200" b="1" u="sng" dirty="0">
                <a:hlinkClick r:id="rId11"/>
              </a:rPr>
              <a:t>tamaris</a:t>
            </a:r>
            <a:r>
              <a:rPr lang="fr-FR" altLang="fr-FR" sz="1200" dirty="0"/>
              <a:t>, dont la </a:t>
            </a:r>
            <a:r>
              <a:rPr lang="fr-FR" altLang="fr-FR" sz="1200" b="1" dirty="0">
                <a:hlinkClick r:id="rId12"/>
              </a:rPr>
              <a:t>couleur rose des fleurs s'harmonise parfaitement</a:t>
            </a:r>
            <a:r>
              <a:rPr lang="fr-FR" altLang="fr-FR" sz="1200" dirty="0"/>
              <a:t> avec le </a:t>
            </a:r>
            <a:r>
              <a:rPr lang="fr-FR" altLang="fr-FR" sz="1200" b="1" dirty="0">
                <a:hlinkClick r:id="rId13"/>
              </a:rPr>
              <a:t>feuillage argenté</a:t>
            </a:r>
            <a:r>
              <a:rPr lang="fr-FR" altLang="fr-FR" sz="1200" dirty="0"/>
              <a:t> de l'</a:t>
            </a:r>
            <a:r>
              <a:rPr lang="fr-FR" altLang="fr-FR" sz="1200" i="1" dirty="0" err="1"/>
              <a:t>Elaeagnus</a:t>
            </a:r>
            <a:r>
              <a:rPr lang="fr-FR" altLang="fr-FR" sz="1200" i="1" dirty="0"/>
              <a:t> </a:t>
            </a:r>
            <a:r>
              <a:rPr lang="fr-FR" altLang="fr-FR" sz="1200" i="1" dirty="0" err="1"/>
              <a:t>angustifolia</a:t>
            </a:r>
            <a:r>
              <a:rPr lang="fr-FR" altLang="fr-FR" sz="1200" dirty="0"/>
              <a:t>). L'</a:t>
            </a:r>
            <a:r>
              <a:rPr lang="fr-FR" altLang="fr-FR" sz="1200" b="1" dirty="0"/>
              <a:t>olivier de Bohême se développe naturellement en cépée</a:t>
            </a:r>
            <a:r>
              <a:rPr lang="fr-FR" altLang="fr-FR" sz="1200" dirty="0"/>
              <a:t>. Si vous conservez sa forme naturelle, </a:t>
            </a:r>
            <a:r>
              <a:rPr lang="fr-FR" altLang="fr-FR" sz="1200" b="1" dirty="0"/>
              <a:t>la taille n'est pas nécessaire</a:t>
            </a:r>
            <a:r>
              <a:rPr lang="fr-FR" altLang="fr-FR" sz="1200" dirty="0"/>
              <a:t> (juste une taille d'entretien, après la floraison). Par contre, sa propension à émettre naturellement des rejets sur tronc et sur racines rend la conduite sur tige un peu délicate. De plus, ses racines traçantes sont peu profondes. Aussi une conduite sur tige peut rendre l'arbre instable. Astuce : </a:t>
            </a:r>
            <a:r>
              <a:rPr lang="fr-FR" altLang="fr-FR" sz="1200" b="1" dirty="0"/>
              <a:t>prélevez les rejets en octobre pour le multiplier</a:t>
            </a:r>
            <a:r>
              <a:rPr lang="fr-FR" altLang="fr-FR" sz="1200" dirty="0"/>
              <a:t>. </a:t>
            </a:r>
            <a:r>
              <a:rPr lang="es-ES" altLang="fr-FR" sz="1200" b="1" dirty="0"/>
              <a:t>USDA </a:t>
            </a:r>
            <a:r>
              <a:rPr lang="es-ES" altLang="fr-FR" sz="1200" b="1" dirty="0" err="1"/>
              <a:t>hardiness</a:t>
            </a:r>
            <a:r>
              <a:rPr lang="es-ES" altLang="fr-FR" sz="1200" b="1" dirty="0"/>
              <a:t> </a:t>
            </a:r>
            <a:r>
              <a:rPr lang="es-ES" altLang="fr-FR" sz="1200" b="1" dirty="0" err="1"/>
              <a:t>zones</a:t>
            </a:r>
            <a:r>
              <a:rPr lang="es-ES" altLang="fr-FR" sz="1200" b="1" dirty="0"/>
              <a:t> </a:t>
            </a:r>
            <a:r>
              <a:rPr lang="es-ES" altLang="fr-FR" sz="1200" dirty="0"/>
              <a:t>: 3 – 8. </a:t>
            </a:r>
            <a:r>
              <a:rPr lang="fr-FR" altLang="fr-FR" sz="1200" dirty="0"/>
              <a:t>Sources : a) </a:t>
            </a:r>
            <a:r>
              <a:rPr lang="fr-FR" altLang="fr-FR" sz="1200" dirty="0">
                <a:hlinkClick r:id="rId14"/>
              </a:rPr>
              <a:t>http://www.gerbeaud.com/jardin/fiches/olivier-de-boheme-elaeagnus-angustifolia,1517.html</a:t>
            </a:r>
            <a:r>
              <a:rPr lang="fr-FR" altLang="fr-FR" sz="1200" dirty="0"/>
              <a:t>, b) </a:t>
            </a:r>
            <a:r>
              <a:rPr lang="fr-FR" altLang="fr-FR" sz="1200" dirty="0">
                <a:hlinkClick r:id="rId15"/>
              </a:rPr>
              <a:t>https://fr.wikipedia.org/wiki/Elaeagnus_angustifolia</a:t>
            </a:r>
            <a:r>
              <a:rPr lang="fr-FR" altLang="fr-FR" sz="1200" dirty="0"/>
              <a:t>,  c) </a:t>
            </a:r>
            <a:r>
              <a:rPr lang="fr-FR" altLang="fr-FR" sz="1200" dirty="0">
                <a:hlinkClick r:id="rId16"/>
              </a:rPr>
              <a:t>https://en.wikipedia.org/wiki/Elaeagnus_angustifolia</a:t>
            </a:r>
            <a:r>
              <a:rPr lang="fr-FR" altLang="fr-FR" sz="1200" dirty="0"/>
              <a:t> </a:t>
            </a:r>
            <a:endParaRPr lang="fr-FR" altLang="fr-FR" dirty="0"/>
          </a:p>
        </p:txBody>
      </p:sp>
      <p:pic>
        <p:nvPicPr>
          <p:cNvPr id="43016" name="Picture 16" descr="C:\Users\LISAN\Pictures\Plantes fourragères\logo invasive plants5_s.jpg">
            <a:extLst>
              <a:ext uri="{FF2B5EF4-FFF2-40B4-BE49-F238E27FC236}">
                <a16:creationId xmlns:a16="http://schemas.microsoft.com/office/drawing/2014/main" id="{868C8407-347E-40E3-8BDA-481F4F8866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01288" y="841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ZoneTexte 3">
            <a:extLst>
              <a:ext uri="{FF2B5EF4-FFF2-40B4-BE49-F238E27FC236}">
                <a16:creationId xmlns:a16="http://schemas.microsoft.com/office/drawing/2014/main" id="{2390AB68-E885-4649-A955-D6BF8371E766}"/>
              </a:ext>
            </a:extLst>
          </p:cNvPr>
          <p:cNvSpPr txBox="1">
            <a:spLocks noChangeArrowheads="1"/>
          </p:cNvSpPr>
          <p:nvPr/>
        </p:nvSpPr>
        <p:spPr bwMode="auto">
          <a:xfrm>
            <a:off x="4899025" y="561975"/>
            <a:ext cx="2039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Peut-être invasif</a:t>
            </a:r>
          </a:p>
        </p:txBody>
      </p:sp>
      <p:pic>
        <p:nvPicPr>
          <p:cNvPr id="43018" name="Image 10" descr="logo aride_s.jpg">
            <a:extLst>
              <a:ext uri="{FF2B5EF4-FFF2-40B4-BE49-F238E27FC236}">
                <a16:creationId xmlns:a16="http://schemas.microsoft.com/office/drawing/2014/main" id="{03FA9F8C-EF95-4AD6-8A6F-3A03C24B3660}"/>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Image 11" descr="logo salinisation2_s.jpg">
            <a:extLst>
              <a:ext uri="{FF2B5EF4-FFF2-40B4-BE49-F238E27FC236}">
                <a16:creationId xmlns:a16="http://schemas.microsoft.com/office/drawing/2014/main" id="{3F9E15E5-70F5-430A-800F-C89B90999F7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513763"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Rectangle 15">
            <a:extLst>
              <a:ext uri="{FF2B5EF4-FFF2-40B4-BE49-F238E27FC236}">
                <a16:creationId xmlns:a16="http://schemas.microsoft.com/office/drawing/2014/main" id="{91CCAD12-C945-4123-A334-BC6294C49AC7}"/>
              </a:ext>
            </a:extLst>
          </p:cNvPr>
          <p:cNvSpPr>
            <a:spLocks noChangeArrowheads="1"/>
          </p:cNvSpPr>
          <p:nvPr/>
        </p:nvSpPr>
        <p:spPr bwMode="auto">
          <a:xfrm>
            <a:off x="9642475" y="23812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43021" name="Image 4">
            <a:extLst>
              <a:ext uri="{FF2B5EF4-FFF2-40B4-BE49-F238E27FC236}">
                <a16:creationId xmlns:a16="http://schemas.microsoft.com/office/drawing/2014/main" id="{37981E81-032B-42CA-8497-F8522809EC6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16800" y="4838700"/>
            <a:ext cx="2246313"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Image 16">
            <a:extLst>
              <a:ext uri="{FF2B5EF4-FFF2-40B4-BE49-F238E27FC236}">
                <a16:creationId xmlns:a16="http://schemas.microsoft.com/office/drawing/2014/main" id="{08FDCCA9-27C9-46E2-9394-58C98C3713D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55188" y="4754563"/>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Image 18">
            <a:extLst>
              <a:ext uri="{FF2B5EF4-FFF2-40B4-BE49-F238E27FC236}">
                <a16:creationId xmlns:a16="http://schemas.microsoft.com/office/drawing/2014/main" id="{2A311B4A-01EE-4011-A62E-1F4F9D43047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3513" y="48593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Image 20">
            <a:extLst>
              <a:ext uri="{FF2B5EF4-FFF2-40B4-BE49-F238E27FC236}">
                <a16:creationId xmlns:a16="http://schemas.microsoft.com/office/drawing/2014/main" id="{79DC61A1-B3A4-45E1-926B-8D14D53BB73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11450" y="4859338"/>
            <a:ext cx="225742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Image 22">
            <a:extLst>
              <a:ext uri="{FF2B5EF4-FFF2-40B4-BE49-F238E27FC236}">
                <a16:creationId xmlns:a16="http://schemas.microsoft.com/office/drawing/2014/main" id="{53A0D32E-C2BB-418B-8E43-7FAC591E284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59363" y="5345113"/>
            <a:ext cx="2132012"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Image 17">
            <a:extLst>
              <a:ext uri="{FF2B5EF4-FFF2-40B4-BE49-F238E27FC236}">
                <a16:creationId xmlns:a16="http://schemas.microsoft.com/office/drawing/2014/main" id="{CD6C2F08-F98A-4DB1-B597-104BBC05E02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Image 19">
            <a:extLst>
              <a:ext uri="{FF2B5EF4-FFF2-40B4-BE49-F238E27FC236}">
                <a16:creationId xmlns:a16="http://schemas.microsoft.com/office/drawing/2014/main" id="{03352930-C0BB-4467-8BE3-F04C4313AA9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Image 21">
            <a:extLst>
              <a:ext uri="{FF2B5EF4-FFF2-40B4-BE49-F238E27FC236}">
                <a16:creationId xmlns:a16="http://schemas.microsoft.com/office/drawing/2014/main" id="{D20FC96D-225D-4BE2-8173-E894B644C05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9" name="Rectangle 23">
            <a:extLst>
              <a:ext uri="{FF2B5EF4-FFF2-40B4-BE49-F238E27FC236}">
                <a16:creationId xmlns:a16="http://schemas.microsoft.com/office/drawing/2014/main" id="{5AE1BCBA-C195-4008-9B99-DAD1CEBCA8F2}"/>
              </a:ext>
            </a:extLst>
          </p:cNvPr>
          <p:cNvSpPr>
            <a:spLocks noChangeArrowheads="1"/>
          </p:cNvSpPr>
          <p:nvPr/>
        </p:nvSpPr>
        <p:spPr bwMode="auto">
          <a:xfrm>
            <a:off x="10996613" y="88900"/>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43030" name="Picture 2" descr="fruitsLogo9_ss">
            <a:extLst>
              <a:ext uri="{FF2B5EF4-FFF2-40B4-BE49-F238E27FC236}">
                <a16:creationId xmlns:a16="http://schemas.microsoft.com/office/drawing/2014/main" id="{BADBB1C3-AA0F-489E-B37B-6EB7EC0E0E0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05763" y="39687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oneTexte 7">
            <a:extLst>
              <a:ext uri="{FF2B5EF4-FFF2-40B4-BE49-F238E27FC236}">
                <a16:creationId xmlns:a16="http://schemas.microsoft.com/office/drawing/2014/main" id="{9102AA66-0E8C-4DD3-93B3-8CC8FD341A2B}"/>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39700" y="119063"/>
            <a:ext cx="563563" cy="334962"/>
          </a:xfrm>
        </p:spPr>
        <p:txBody>
          <a:bodyPr/>
          <a:lstStyle/>
          <a:p>
            <a:pPr>
              <a:defRPr/>
            </a:pPr>
            <a:fld id="{328C0F87-810E-48D3-B3E0-3A87F804E7AB}" type="slidenum">
              <a:rPr lang="fr-FR"/>
              <a:pPr>
                <a:defRPr/>
              </a:pPr>
              <a:t>42</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44037" name="ZoneTexte 10">
            <a:extLst>
              <a:ext uri="{FF2B5EF4-FFF2-40B4-BE49-F238E27FC236}">
                <a16:creationId xmlns:a16="http://schemas.microsoft.com/office/drawing/2014/main" id="{8E4BCD17-5B59-4538-B8ED-C85E79FFC723}"/>
              </a:ext>
            </a:extLst>
          </p:cNvPr>
          <p:cNvSpPr txBox="1">
            <a:spLocks noChangeArrowheads="1"/>
          </p:cNvSpPr>
          <p:nvPr/>
        </p:nvSpPr>
        <p:spPr bwMode="auto">
          <a:xfrm>
            <a:off x="139700" y="733425"/>
            <a:ext cx="6981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Chêne vert ou Yeuse (</a:t>
            </a:r>
            <a:r>
              <a:rPr lang="fr-FR" altLang="fr-FR" b="1" i="1" dirty="0">
                <a:solidFill>
                  <a:srgbClr val="008000"/>
                </a:solidFill>
              </a:rPr>
              <a:t>Quercus </a:t>
            </a:r>
            <a:r>
              <a:rPr lang="fr-FR" altLang="fr-FR" b="1" i="1" dirty="0" err="1">
                <a:solidFill>
                  <a:srgbClr val="008000"/>
                </a:solidFill>
              </a:rPr>
              <a:t>ilex</a:t>
            </a:r>
            <a:r>
              <a:rPr lang="fr-FR" altLang="fr-FR" b="1" dirty="0">
                <a:solidFill>
                  <a:srgbClr val="008000"/>
                </a:solidFill>
              </a:rPr>
              <a:t>) (</a:t>
            </a:r>
            <a:r>
              <a:rPr lang="fr-FR" altLang="fr-FR" b="1" dirty="0">
                <a:hlinkClick r:id="rId2" tooltip="Famille (biologie)"/>
              </a:rPr>
              <a:t>famille</a:t>
            </a:r>
            <a:r>
              <a:rPr lang="fr-FR" altLang="fr-FR" b="1" dirty="0"/>
              <a:t> </a:t>
            </a:r>
            <a:r>
              <a:rPr lang="fr-FR" altLang="fr-FR" b="1" dirty="0">
                <a:solidFill>
                  <a:srgbClr val="008000"/>
                </a:solidFill>
              </a:rPr>
              <a:t>des</a:t>
            </a:r>
            <a:r>
              <a:rPr lang="fr-FR" altLang="fr-FR" b="1" dirty="0"/>
              <a:t> </a:t>
            </a:r>
            <a:r>
              <a:rPr lang="fr-FR" altLang="fr-FR" b="1" dirty="0">
                <a:hlinkClick r:id="rId3" tooltip="Fagaceae"/>
              </a:rPr>
              <a:t>Fagacées</a:t>
            </a:r>
            <a:r>
              <a:rPr lang="fr-FR" altLang="fr-FR" b="1" dirty="0">
                <a:solidFill>
                  <a:srgbClr val="008000"/>
                </a:solidFill>
              </a:rPr>
              <a:t>)</a:t>
            </a:r>
          </a:p>
        </p:txBody>
      </p:sp>
      <p:sp>
        <p:nvSpPr>
          <p:cNvPr id="44038" name="ZoneTexte 6">
            <a:extLst>
              <a:ext uri="{FF2B5EF4-FFF2-40B4-BE49-F238E27FC236}">
                <a16:creationId xmlns:a16="http://schemas.microsoft.com/office/drawing/2014/main" id="{D1214390-BD05-4E1A-AB01-04A1520364D5}"/>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44039" name="ZoneTexte 1">
            <a:extLst>
              <a:ext uri="{FF2B5EF4-FFF2-40B4-BE49-F238E27FC236}">
                <a16:creationId xmlns:a16="http://schemas.microsoft.com/office/drawing/2014/main" id="{D4F6D257-FFE4-40CF-B660-570123F00015}"/>
              </a:ext>
            </a:extLst>
          </p:cNvPr>
          <p:cNvSpPr txBox="1">
            <a:spLocks noChangeArrowheads="1"/>
          </p:cNvSpPr>
          <p:nvPr/>
        </p:nvSpPr>
        <p:spPr bwMode="auto">
          <a:xfrm>
            <a:off x="139700" y="1182688"/>
            <a:ext cx="120523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une </a:t>
            </a:r>
            <a:r>
              <a:rPr lang="fr-FR" altLang="fr-FR" dirty="0">
                <a:hlinkClick r:id="rId4" tooltip="Espèce"/>
              </a:rPr>
              <a:t>espèce</a:t>
            </a:r>
            <a:r>
              <a:rPr lang="fr-FR" altLang="fr-FR" dirty="0"/>
              <a:t> d'</a:t>
            </a:r>
            <a:r>
              <a:rPr lang="fr-FR" altLang="fr-FR" dirty="0">
                <a:hlinkClick r:id="rId5" tooltip="Arbre"/>
              </a:rPr>
              <a:t>arbres</a:t>
            </a:r>
            <a:r>
              <a:rPr lang="fr-FR" altLang="fr-FR" dirty="0"/>
              <a:t> à feuillage persistant, présent sous forme de bois clairs et </a:t>
            </a:r>
            <a:r>
              <a:rPr lang="fr-FR" altLang="fr-FR" dirty="0">
                <a:hlinkClick r:id="rId6" tooltip="Garrigue"/>
              </a:rPr>
              <a:t>garrigues</a:t>
            </a:r>
            <a:r>
              <a:rPr lang="fr-FR" altLang="fr-FR" dirty="0"/>
              <a:t>, originaire de la </a:t>
            </a:r>
            <a:r>
              <a:rPr lang="fr-FR" altLang="fr-FR" dirty="0">
                <a:hlinkClick r:id="rId7" tooltip="la région méditerranéenne"/>
              </a:rPr>
              <a:t>région méditerranéenne</a:t>
            </a:r>
            <a:r>
              <a:rPr lang="fr-FR" altLang="fr-FR" dirty="0"/>
              <a:t>,  de grande taille, atteignant dans des endroits favorables une hauteur de 21 à 28 m. Il est parfois appelé </a:t>
            </a:r>
            <a:r>
              <a:rPr lang="fr-FR" altLang="fr-FR" b="1" dirty="0"/>
              <a:t>Chêne faux houx</a:t>
            </a:r>
            <a:r>
              <a:rPr lang="fr-FR" altLang="fr-FR" baseline="30000" dirty="0">
                <a:hlinkClick r:id="rId8"/>
              </a:rPr>
              <a:t>1</a:t>
            </a:r>
            <a:r>
              <a:rPr lang="fr-FR" altLang="fr-FR" dirty="0"/>
              <a:t> en allusion à ses feuilles qui ressemblent à celles du </a:t>
            </a:r>
            <a:r>
              <a:rPr lang="fr-FR" altLang="fr-FR" dirty="0">
                <a:hlinkClick r:id="rId9" tooltip="Houx"/>
              </a:rPr>
              <a:t>houx</a:t>
            </a:r>
            <a:r>
              <a:rPr lang="fr-FR" altLang="fr-FR" dirty="0"/>
              <a:t>. </a:t>
            </a:r>
            <a:r>
              <a:rPr lang="fr-FR" altLang="fr-FR" b="1" dirty="0"/>
              <a:t>Port</a:t>
            </a:r>
            <a:r>
              <a:rPr lang="fr-FR" altLang="fr-FR" dirty="0"/>
              <a:t> dense, voire sphérique. Espèce  </a:t>
            </a:r>
            <a:r>
              <a:rPr lang="fr-FR" altLang="fr-FR" u="sng" dirty="0">
                <a:hlinkClick r:id="rId10"/>
              </a:rPr>
              <a:t>xérophile</a:t>
            </a:r>
            <a:r>
              <a:rPr lang="fr-FR" altLang="fr-FR" dirty="0"/>
              <a:t>,  </a:t>
            </a:r>
            <a:r>
              <a:rPr lang="fr-FR" altLang="fr-FR" u="sng" dirty="0">
                <a:hlinkClick r:id="rId11"/>
              </a:rPr>
              <a:t>héliophile</a:t>
            </a:r>
            <a:r>
              <a:rPr lang="fr-FR" altLang="fr-FR" dirty="0"/>
              <a:t>, </a:t>
            </a:r>
            <a:r>
              <a:rPr lang="fr-FR" altLang="fr-FR" dirty="0">
                <a:hlinkClick r:id="rId12" tooltip="Thermophile"/>
              </a:rPr>
              <a:t>thermophile</a:t>
            </a:r>
            <a:r>
              <a:rPr lang="fr-FR" altLang="fr-FR" dirty="0"/>
              <a:t> mais résistante au froid. En milieu favorable, où l'humidité de l'air n'est pas limitante, il aura des feuilles à limbe presque ovale, tandis qu'en milieu sec, les feuilles seront pour la plupart dentées. Feuilles alternes, coriaces, petites (longues de 3-9 cm) de forme variable (entières, dentées ou épineuses) avec un pétiole court, vert foncé, luisantes sur le dessus, pubescentes et blanchâtres dessous. Les glands sont bruns, de dimension variant de 1 à 3 centimètres de long. Fleurs unisexuées, les mâles (chatons) sont très abondantes. Bonne résistance aux incendies. Utilisée pour la </a:t>
            </a:r>
            <a:r>
              <a:rPr lang="fr-FR" altLang="fr-FR" dirty="0">
                <a:hlinkClick r:id="rId13" tooltip="Trufficulture"/>
              </a:rPr>
              <a:t>trufficulture</a:t>
            </a:r>
            <a:r>
              <a:rPr lang="fr-FR" altLang="fr-FR" dirty="0"/>
              <a:t>. Il peut être taillé pour former une </a:t>
            </a:r>
            <a:r>
              <a:rPr lang="fr-FR" altLang="fr-FR" b="1" dirty="0"/>
              <a:t>haute </a:t>
            </a:r>
            <a:r>
              <a:rPr lang="fr-FR" altLang="fr-FR" b="1" dirty="0">
                <a:hlinkClick r:id="rId14" tooltip="Hedge (jardinage)"/>
              </a:rPr>
              <a:t>haie</a:t>
            </a:r>
            <a:r>
              <a:rPr lang="fr-FR" altLang="fr-FR" dirty="0"/>
              <a:t>, et il convient aux </a:t>
            </a:r>
            <a:r>
              <a:rPr lang="fr-FR" altLang="fr-FR" dirty="0">
                <a:hlinkClick r:id="rId15" tooltip="Brise-vent"/>
              </a:rPr>
              <a:t>brise</a:t>
            </a:r>
            <a:r>
              <a:rPr lang="fr-FR" altLang="fr-FR" dirty="0"/>
              <a:t>-</a:t>
            </a:r>
            <a:r>
              <a:rPr lang="fr-FR" altLang="fr-FR" dirty="0">
                <a:hlinkClick r:id="rId15" tooltip="Windbreak"/>
              </a:rPr>
              <a:t>vent</a:t>
            </a:r>
            <a:r>
              <a:rPr lang="fr-FR" altLang="fr-FR" dirty="0"/>
              <a:t> côtiers (embruns). </a:t>
            </a:r>
            <a:r>
              <a:rPr lang="fr-FR" altLang="fr-FR" dirty="0">
                <a:hlinkClick r:id="rId16" tooltip="Sol"/>
              </a:rPr>
              <a:t>Sol</a:t>
            </a:r>
            <a:r>
              <a:rPr lang="fr-FR" altLang="fr-FR" dirty="0"/>
              <a:t> : </a:t>
            </a:r>
            <a:r>
              <a:rPr lang="fr-FR" altLang="fr-FR" b="1" dirty="0"/>
              <a:t>tous même secs</a:t>
            </a:r>
            <a:r>
              <a:rPr lang="fr-FR" altLang="fr-FR" dirty="0"/>
              <a:t>, drainé, calcaire apprécié. </a:t>
            </a:r>
            <a:r>
              <a:rPr lang="fr-FR" altLang="fr-FR" dirty="0">
                <a:solidFill>
                  <a:srgbClr val="FF0000"/>
                </a:solidFill>
              </a:rPr>
              <a:t>Il est considéré comme une </a:t>
            </a:r>
            <a:r>
              <a:rPr lang="fr-FR" altLang="fr-FR" dirty="0">
                <a:solidFill>
                  <a:srgbClr val="FF0000"/>
                </a:solidFill>
                <a:hlinkClick r:id="rId17" tooltip="Espèce envahissante"/>
              </a:rPr>
              <a:t>espèce envahissante</a:t>
            </a:r>
            <a:r>
              <a:rPr lang="fr-FR" altLang="fr-FR" dirty="0">
                <a:solidFill>
                  <a:srgbClr val="FF0000"/>
                </a:solidFill>
              </a:rPr>
              <a:t> dans les </a:t>
            </a:r>
            <a:r>
              <a:rPr lang="fr-FR" altLang="fr-FR" dirty="0">
                <a:solidFill>
                  <a:srgbClr val="FF0000"/>
                </a:solidFill>
                <a:hlinkClick r:id="rId18" tooltip="Îles Britanniques"/>
              </a:rPr>
              <a:t>Îles Britanniques</a:t>
            </a:r>
            <a:r>
              <a:rPr lang="fr-FR" altLang="fr-FR" dirty="0"/>
              <a:t>. Zone 7-10.</a:t>
            </a:r>
            <a:r>
              <a:rPr lang="fr-FR" altLang="fr-FR" sz="1200" dirty="0"/>
              <a:t> Tronc court. Il ne tolère pas les hivers continentaux froids. Sources : a) </a:t>
            </a:r>
            <a:r>
              <a:rPr lang="fr-FR" altLang="fr-FR" sz="1200" dirty="0">
                <a:hlinkClick r:id="rId19"/>
              </a:rPr>
              <a:t>https://fr.wikipedia.org/wiki/Quercus_ilex</a:t>
            </a:r>
            <a:r>
              <a:rPr lang="fr-FR" altLang="fr-FR" sz="1200" dirty="0"/>
              <a:t>, b) </a:t>
            </a:r>
            <a:r>
              <a:rPr lang="fr-FR" altLang="fr-FR" sz="1200" dirty="0">
                <a:hlinkClick r:id="rId20"/>
              </a:rPr>
              <a:t>https://en.wikipedia.org/wiki/Quercus_ilex</a:t>
            </a:r>
            <a:r>
              <a:rPr lang="fr-FR" altLang="fr-FR" sz="1200" dirty="0"/>
              <a:t>, </a:t>
            </a:r>
          </a:p>
          <a:p>
            <a:pPr eaLnBrk="1" hangingPunct="1"/>
            <a:r>
              <a:rPr lang="fr-FR" altLang="fr-FR" sz="1200" dirty="0"/>
              <a:t>c) </a:t>
            </a:r>
            <a:r>
              <a:rPr lang="fr-FR" altLang="fr-FR" sz="1200" dirty="0">
                <a:hlinkClick r:id="rId21"/>
              </a:rPr>
              <a:t>http://nature.jardin.free.fr/arbre/ft_quercus_ilex.html</a:t>
            </a:r>
            <a:r>
              <a:rPr lang="fr-FR" altLang="fr-FR" sz="1200" dirty="0"/>
              <a:t> </a:t>
            </a:r>
            <a:endParaRPr lang="fr-FR" altLang="fr-FR" dirty="0"/>
          </a:p>
        </p:txBody>
      </p:sp>
      <p:pic>
        <p:nvPicPr>
          <p:cNvPr id="44040" name="Image 3">
            <a:extLst>
              <a:ext uri="{FF2B5EF4-FFF2-40B4-BE49-F238E27FC236}">
                <a16:creationId xmlns:a16="http://schemas.microsoft.com/office/drawing/2014/main" id="{7ACC8531-3CEB-41BF-BBDA-0A234323AE4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40925" y="4586288"/>
            <a:ext cx="225107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Image 5">
            <a:extLst>
              <a:ext uri="{FF2B5EF4-FFF2-40B4-BE49-F238E27FC236}">
                <a16:creationId xmlns:a16="http://schemas.microsoft.com/office/drawing/2014/main" id="{0ABAC14C-2A03-4519-8219-395A19DE1F7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78075" y="46942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Image 12">
            <a:extLst>
              <a:ext uri="{FF2B5EF4-FFF2-40B4-BE49-F238E27FC236}">
                <a16:creationId xmlns:a16="http://schemas.microsoft.com/office/drawing/2014/main" id="{0A6FE85A-9DE0-4BA8-9F89-6DA7A9CCD7E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11725" y="47275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Image 14">
            <a:extLst>
              <a:ext uri="{FF2B5EF4-FFF2-40B4-BE49-F238E27FC236}">
                <a16:creationId xmlns:a16="http://schemas.microsoft.com/office/drawing/2014/main" id="{761B5051-6317-45EA-8402-38673C2576E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74138" y="0"/>
            <a:ext cx="16668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Image 16">
            <a:extLst>
              <a:ext uri="{FF2B5EF4-FFF2-40B4-BE49-F238E27FC236}">
                <a16:creationId xmlns:a16="http://schemas.microsoft.com/office/drawing/2014/main" id="{C3F651B8-CE28-4081-90C9-915EEA13529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9700" y="47148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Image 18">
            <a:extLst>
              <a:ext uri="{FF2B5EF4-FFF2-40B4-BE49-F238E27FC236}">
                <a16:creationId xmlns:a16="http://schemas.microsoft.com/office/drawing/2014/main" id="{B7463DCF-DAFD-4601-91FE-36DDA45205D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64450" y="47244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Image 21">
            <a:extLst>
              <a:ext uri="{FF2B5EF4-FFF2-40B4-BE49-F238E27FC236}">
                <a16:creationId xmlns:a16="http://schemas.microsoft.com/office/drawing/2014/main" id="{D9FD6C85-B717-4743-B3D2-15B3CCD2276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879138" y="-23813"/>
            <a:ext cx="13335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Image 15">
            <a:extLst>
              <a:ext uri="{FF2B5EF4-FFF2-40B4-BE49-F238E27FC236}">
                <a16:creationId xmlns:a16="http://schemas.microsoft.com/office/drawing/2014/main" id="{ACD97BCB-5528-4EDA-9E60-B57AFC04CED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oneTexte 7">
            <a:extLst>
              <a:ext uri="{FF2B5EF4-FFF2-40B4-BE49-F238E27FC236}">
                <a16:creationId xmlns:a16="http://schemas.microsoft.com/office/drawing/2014/main" id="{9FB703E2-71E6-4235-99E4-8FFD328FBC7C}"/>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B8DB97A7-2A14-47BE-B864-F65E1197D566}" type="slidenum">
              <a:rPr lang="fr-FR"/>
              <a:pPr>
                <a:defRPr/>
              </a:pPr>
              <a:t>43</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45061" name="ZoneTexte 6">
            <a:extLst>
              <a:ext uri="{FF2B5EF4-FFF2-40B4-BE49-F238E27FC236}">
                <a16:creationId xmlns:a16="http://schemas.microsoft.com/office/drawing/2014/main" id="{B44EB43C-82D9-4261-B4CB-07A7FE0C7066}"/>
              </a:ext>
            </a:extLst>
          </p:cNvPr>
          <p:cNvSpPr txBox="1">
            <a:spLocks noChangeArrowheads="1"/>
          </p:cNvSpPr>
          <p:nvPr/>
        </p:nvSpPr>
        <p:spPr bwMode="auto">
          <a:xfrm>
            <a:off x="171450" y="312738"/>
            <a:ext cx="3227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45062" name="ZoneTexte 13">
            <a:extLst>
              <a:ext uri="{FF2B5EF4-FFF2-40B4-BE49-F238E27FC236}">
                <a16:creationId xmlns:a16="http://schemas.microsoft.com/office/drawing/2014/main" id="{48BCFBB5-FB00-44DC-9438-805ABABA99AD}"/>
              </a:ext>
            </a:extLst>
          </p:cNvPr>
          <p:cNvSpPr txBox="1">
            <a:spLocks noChangeArrowheads="1"/>
          </p:cNvSpPr>
          <p:nvPr/>
        </p:nvSpPr>
        <p:spPr bwMode="auto">
          <a:xfrm>
            <a:off x="171450" y="650875"/>
            <a:ext cx="1166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cs typeface="Calibri" panose="020F0502020204030204" pitchFamily="34" charset="0"/>
              </a:rPr>
              <a:t>Citronnier épineux </a:t>
            </a:r>
            <a:r>
              <a:rPr lang="fr-FR" altLang="fr-FR" dirty="0">
                <a:solidFill>
                  <a:srgbClr val="008000"/>
                </a:solidFill>
                <a:cs typeface="Calibri" panose="020F0502020204030204" pitchFamily="34" charset="0"/>
              </a:rPr>
              <a:t>ou </a:t>
            </a:r>
            <a:r>
              <a:rPr lang="fr-FR" altLang="fr-FR" b="1" dirty="0">
                <a:solidFill>
                  <a:srgbClr val="008000"/>
                </a:solidFill>
                <a:cs typeface="Calibri" panose="020F0502020204030204" pitchFamily="34" charset="0"/>
              </a:rPr>
              <a:t>Oranger trifolié – </a:t>
            </a:r>
            <a:r>
              <a:rPr lang="fr-FR" altLang="fr-FR" b="1" dirty="0" err="1">
                <a:solidFill>
                  <a:srgbClr val="008000"/>
                </a:solidFill>
                <a:cs typeface="Calibri" panose="020F0502020204030204" pitchFamily="34" charset="0"/>
              </a:rPr>
              <a:t>Japanese</a:t>
            </a:r>
            <a:r>
              <a:rPr lang="fr-FR" altLang="fr-FR" b="1" dirty="0">
                <a:solidFill>
                  <a:srgbClr val="008000"/>
                </a:solidFill>
                <a:cs typeface="Calibri" panose="020F0502020204030204" pitchFamily="34" charset="0"/>
              </a:rPr>
              <a:t> orange </a:t>
            </a:r>
            <a:r>
              <a:rPr lang="fr-FR" altLang="fr-FR" b="1" dirty="0" err="1">
                <a:solidFill>
                  <a:srgbClr val="008000"/>
                </a:solidFill>
                <a:cs typeface="Calibri" panose="020F0502020204030204" pitchFamily="34" charset="0"/>
              </a:rPr>
              <a:t>hardy</a:t>
            </a:r>
            <a:r>
              <a:rPr lang="fr-FR" altLang="fr-FR" b="1" dirty="0">
                <a:solidFill>
                  <a:srgbClr val="008000"/>
                </a:solidFill>
                <a:cs typeface="Calibri" panose="020F0502020204030204" pitchFamily="34" charset="0"/>
              </a:rPr>
              <a:t> (</a:t>
            </a:r>
            <a:r>
              <a:rPr lang="fr-FR" altLang="fr-FR" b="1" i="1" dirty="0" err="1">
                <a:solidFill>
                  <a:srgbClr val="008000"/>
                </a:solidFill>
                <a:cs typeface="Calibri" panose="020F0502020204030204" pitchFamily="34" charset="0"/>
              </a:rPr>
              <a:t>Poncirus</a:t>
            </a:r>
            <a:r>
              <a:rPr lang="fr-FR" altLang="fr-FR" b="1" i="1" dirty="0">
                <a:solidFill>
                  <a:srgbClr val="008000"/>
                </a:solidFill>
                <a:cs typeface="Calibri" panose="020F0502020204030204" pitchFamily="34" charset="0"/>
              </a:rPr>
              <a:t> </a:t>
            </a:r>
            <a:r>
              <a:rPr lang="fr-FR" altLang="fr-FR" b="1" i="1" dirty="0" err="1">
                <a:solidFill>
                  <a:srgbClr val="008000"/>
                </a:solidFill>
                <a:cs typeface="Calibri" panose="020F0502020204030204" pitchFamily="34" charset="0"/>
              </a:rPr>
              <a:t>trifoliate</a:t>
            </a:r>
            <a:r>
              <a:rPr lang="fr-FR" altLang="fr-FR" b="1" dirty="0">
                <a:solidFill>
                  <a:srgbClr val="008000"/>
                </a:solidFill>
                <a:cs typeface="Calibri" panose="020F0502020204030204" pitchFamily="34" charset="0"/>
              </a:rPr>
              <a:t>) (Famille </a:t>
            </a:r>
            <a:r>
              <a:rPr lang="fr-FR" altLang="fr-FR" b="1" i="1" dirty="0" err="1">
                <a:solidFill>
                  <a:srgbClr val="008000"/>
                </a:solidFill>
                <a:cs typeface="Calibri" panose="020F0502020204030204" pitchFamily="34" charset="0"/>
              </a:rPr>
              <a:t>Rutaceae</a:t>
            </a:r>
            <a:r>
              <a:rPr lang="fr-FR" altLang="fr-FR" b="1" dirty="0">
                <a:solidFill>
                  <a:srgbClr val="008000"/>
                </a:solidFill>
                <a:cs typeface="Calibri" panose="020F0502020204030204" pitchFamily="34" charset="0"/>
              </a:rPr>
              <a:t>)</a:t>
            </a:r>
          </a:p>
        </p:txBody>
      </p:sp>
      <p:sp>
        <p:nvSpPr>
          <p:cNvPr id="45063" name="ZoneTexte 14">
            <a:extLst>
              <a:ext uri="{FF2B5EF4-FFF2-40B4-BE49-F238E27FC236}">
                <a16:creationId xmlns:a16="http://schemas.microsoft.com/office/drawing/2014/main" id="{FCC3F814-B29E-4551-94BA-689DB70B1D3F}"/>
              </a:ext>
            </a:extLst>
          </p:cNvPr>
          <p:cNvSpPr txBox="1">
            <a:spLocks noChangeArrowheads="1"/>
          </p:cNvSpPr>
          <p:nvPr/>
        </p:nvSpPr>
        <p:spPr bwMode="auto">
          <a:xfrm>
            <a:off x="171450" y="1092200"/>
            <a:ext cx="1166495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D'une hauteur de 4 à 8 mètres, l''</a:t>
            </a:r>
            <a:r>
              <a:rPr lang="fr-FR" altLang="fr-FR" i="1" dirty="0"/>
              <a:t>Oranger trifolié</a:t>
            </a:r>
            <a:r>
              <a:rPr lang="fr-FR" altLang="fr-FR" dirty="0"/>
              <a:t> possède des feuilles </a:t>
            </a:r>
            <a:r>
              <a:rPr lang="fr-FR" altLang="fr-FR" dirty="0">
                <a:hlinkClick r:id="rId2" tooltip="wikt:trifoliées"/>
              </a:rPr>
              <a:t>trifoliées</a:t>
            </a:r>
            <a:r>
              <a:rPr lang="fr-FR" altLang="fr-FR" dirty="0"/>
              <a:t> </a:t>
            </a:r>
            <a:r>
              <a:rPr lang="fr-FR" altLang="fr-FR" dirty="0">
                <a:hlinkClick r:id="rId3" tooltip="wikt:caduques"/>
              </a:rPr>
              <a:t>caduques</a:t>
            </a:r>
            <a:r>
              <a:rPr lang="fr-FR" altLang="fr-FR" dirty="0"/>
              <a:t> et une tige très épineuse.</a:t>
            </a:r>
          </a:p>
          <a:p>
            <a:pPr eaLnBrk="1" hangingPunct="1"/>
            <a:r>
              <a:rPr lang="fr-FR" altLang="fr-FR" dirty="0"/>
              <a:t>Il produit un petit fruit jaune orangé appelé « </a:t>
            </a:r>
            <a:r>
              <a:rPr lang="fr-FR" altLang="fr-FR" dirty="0" err="1"/>
              <a:t>poncire</a:t>
            </a:r>
            <a:r>
              <a:rPr lang="fr-FR" altLang="fr-FR" dirty="0"/>
              <a:t> », de la taille d'une balle de </a:t>
            </a:r>
            <a:r>
              <a:rPr lang="fr-FR" altLang="fr-FR" dirty="0">
                <a:hlinkClick r:id="rId4" tooltip="Golf"/>
              </a:rPr>
              <a:t>golf</a:t>
            </a:r>
            <a:r>
              <a:rPr lang="fr-FR" altLang="fr-FR" dirty="0"/>
              <a:t>. Déplaisant à l'état cru (à cause de son amertume, causée en partie par la </a:t>
            </a:r>
            <a:r>
              <a:rPr lang="fr-FR" altLang="fr-FR" dirty="0" err="1">
                <a:hlinkClick r:id="rId5" tooltip="Poncirine"/>
              </a:rPr>
              <a:t>poncirine</a:t>
            </a:r>
            <a:r>
              <a:rPr lang="fr-FR" altLang="fr-FR" dirty="0"/>
              <a:t>), il peut être accommodé et préparé sous diverses formes après cuisson. On en fait entre autres une sorte de vin et des confitures. il est utilisé comme condiment. Résistant à des températures de -15 °C à -20 °C et résistant à la </a:t>
            </a:r>
            <a:r>
              <a:rPr lang="fr-FR" altLang="fr-FR" dirty="0">
                <a:hlinkClick r:id="rId6" tooltip="Virus de la tristeza des agrumes"/>
              </a:rPr>
              <a:t>tristeza</a:t>
            </a:r>
            <a:r>
              <a:rPr lang="fr-FR" altLang="fr-FR" dirty="0"/>
              <a:t>, c'est le seul agrume rustique dans l'ensemble des zones à climat tempéré. Il est souvent utilisé en </a:t>
            </a:r>
            <a:r>
              <a:rPr lang="fr-FR" altLang="fr-FR" dirty="0">
                <a:hlinkClick r:id="rId7" tooltip="Porte-greffe"/>
              </a:rPr>
              <a:t>porte-greffe</a:t>
            </a:r>
            <a:r>
              <a:rPr lang="fr-FR" altLang="fr-FR" dirty="0"/>
              <a:t> pour améliorer la résistance au froid, aux sols alcalins, et aux maladies des variétés commerciales d'agrumes. Il est également utilisé dans le jardin d'ornement où il est apprécié comme sujet isolé, original du fait de ses longues épines ligneuses, de la forme de ses feuilles, de ses fleurs blanches parfumées et de ses fruits à mi-chemin entre citron et orange. Il s'intègre parfaitement au sein de </a:t>
            </a:r>
            <a:r>
              <a:rPr lang="fr-FR" altLang="fr-FR" dirty="0">
                <a:hlinkClick r:id="rId8" tooltip="Haie"/>
              </a:rPr>
              <a:t>haies</a:t>
            </a:r>
            <a:r>
              <a:rPr lang="fr-FR" altLang="fr-FR" dirty="0"/>
              <a:t> décoratives et/ou défensives jusqu’à 5 m. La </a:t>
            </a:r>
            <a:r>
              <a:rPr lang="fr-FR" altLang="fr-FR" dirty="0">
                <a:hlinkClick r:id="rId9" tooltip="SNCF"/>
              </a:rPr>
              <a:t>SNCF</a:t>
            </a:r>
            <a:r>
              <a:rPr lang="fr-FR" altLang="fr-FR" dirty="0"/>
              <a:t> l’utile comme haie défensive depuis juillet 2009. </a:t>
            </a:r>
            <a:r>
              <a:rPr lang="sv-SE" altLang="fr-FR" b="1" i="1" dirty="0"/>
              <a:t>Flying Dragon</a:t>
            </a:r>
            <a:r>
              <a:rPr lang="sv-SE" altLang="fr-FR" dirty="0"/>
              <a:t> (P</a:t>
            </a:r>
            <a:r>
              <a:rPr lang="sv-SE" altLang="fr-FR" i="1" dirty="0"/>
              <a:t>. trifoliata var. monstrosa</a:t>
            </a:r>
            <a:r>
              <a:rPr lang="sv-SE" altLang="fr-FR" dirty="0"/>
              <a:t>), </a:t>
            </a:r>
            <a:r>
              <a:rPr lang="fr-FR" altLang="fr-FR" dirty="0"/>
              <a:t>moins rustique que </a:t>
            </a:r>
            <a:r>
              <a:rPr lang="fr-FR" altLang="fr-FR" b="1" i="1" dirty="0">
                <a:solidFill>
                  <a:srgbClr val="008000"/>
                </a:solidFill>
              </a:rPr>
              <a:t>l'espèce type, particulièrement épineux, est adapté à l'utilisation en haie défensive</a:t>
            </a:r>
            <a:r>
              <a:rPr lang="fr-FR" altLang="fr-FR" dirty="0"/>
              <a:t>. </a:t>
            </a:r>
            <a:r>
              <a:rPr lang="fr-FR" altLang="fr-FR" dirty="0">
                <a:solidFill>
                  <a:srgbClr val="008000"/>
                </a:solidFill>
              </a:rPr>
              <a:t>La plante n'a pas besoin d'être élaguée. </a:t>
            </a:r>
            <a:r>
              <a:rPr lang="fr-FR" altLang="fr-FR" dirty="0"/>
              <a:t>Cet oranger aime le plein soleil. </a:t>
            </a:r>
            <a:r>
              <a:rPr lang="fr-FR" altLang="fr-FR" sz="1200" dirty="0"/>
              <a:t>Sources : a) </a:t>
            </a:r>
            <a:r>
              <a:rPr lang="fr-FR" altLang="fr-FR" sz="1200" dirty="0">
                <a:hlinkClick r:id="rId10"/>
              </a:rPr>
              <a:t>https://fr.wikipedia.org/wiki/Poncirus_trifoliata</a:t>
            </a:r>
            <a:endParaRPr lang="fr-FR" altLang="fr-FR" sz="1200" dirty="0"/>
          </a:p>
          <a:p>
            <a:pPr eaLnBrk="1" hangingPunct="1"/>
            <a:r>
              <a:rPr lang="fr-FR" altLang="fr-FR" sz="1200" dirty="0"/>
              <a:t>b) </a:t>
            </a:r>
            <a:r>
              <a:rPr lang="fr-FR" altLang="fr-FR" sz="1200" dirty="0">
                <a:hlinkClick r:id="rId11"/>
              </a:rPr>
              <a:t>http://www.bothasigwatch.co.za/2014/05/19/making-your-garden-unattractive-to-criminals-19-may-2014/</a:t>
            </a:r>
            <a:r>
              <a:rPr lang="fr-FR" altLang="fr-FR" sz="1200" dirty="0"/>
              <a:t> </a:t>
            </a:r>
          </a:p>
        </p:txBody>
      </p:sp>
      <p:pic>
        <p:nvPicPr>
          <p:cNvPr id="45064" name="Image 15">
            <a:extLst>
              <a:ext uri="{FF2B5EF4-FFF2-40B4-BE49-F238E27FC236}">
                <a16:creationId xmlns:a16="http://schemas.microsoft.com/office/drawing/2014/main" id="{63D89B4F-3F14-41A0-95D7-B1F3F67610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1763"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Image 16">
            <a:extLst>
              <a:ext uri="{FF2B5EF4-FFF2-40B4-BE49-F238E27FC236}">
                <a16:creationId xmlns:a16="http://schemas.microsoft.com/office/drawing/2014/main" id="{04221FCA-883A-4CA4-83FD-D79A754068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51138" y="49974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Image 17">
            <a:extLst>
              <a:ext uri="{FF2B5EF4-FFF2-40B4-BE49-F238E27FC236}">
                <a16:creationId xmlns:a16="http://schemas.microsoft.com/office/drawing/2014/main" id="{1BF9EB0E-07D4-458E-B079-D2CED7CC43B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6488" y="4352925"/>
            <a:ext cx="20955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Image 18">
            <a:extLst>
              <a:ext uri="{FF2B5EF4-FFF2-40B4-BE49-F238E27FC236}">
                <a16:creationId xmlns:a16="http://schemas.microsoft.com/office/drawing/2014/main" id="{EBF7AB35-ADC5-471B-B7F1-53EF2EAB6B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26300" y="45053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Rectangle 19">
            <a:extLst>
              <a:ext uri="{FF2B5EF4-FFF2-40B4-BE49-F238E27FC236}">
                <a16:creationId xmlns:a16="http://schemas.microsoft.com/office/drawing/2014/main" id="{361349A3-3E4C-47E0-9CAE-2127CFA34A32}"/>
              </a:ext>
            </a:extLst>
          </p:cNvPr>
          <p:cNvSpPr>
            <a:spLocks noChangeArrowheads="1"/>
          </p:cNvSpPr>
          <p:nvPr/>
        </p:nvSpPr>
        <p:spPr bwMode="auto">
          <a:xfrm>
            <a:off x="4735513" y="4810125"/>
            <a:ext cx="233838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t>USDA </a:t>
            </a:r>
            <a:r>
              <a:rPr lang="fr-FR" altLang="fr-FR" b="1" dirty="0" err="1"/>
              <a:t>hardiness</a:t>
            </a:r>
            <a:r>
              <a:rPr lang="fr-FR" altLang="fr-FR" dirty="0"/>
              <a:t>‎: ‎6-9.</a:t>
            </a:r>
          </a:p>
          <a:p>
            <a:pPr eaLnBrk="1" hangingPunct="1"/>
            <a:r>
              <a:rPr lang="fr-FR" altLang="fr-FR" dirty="0">
                <a:solidFill>
                  <a:srgbClr val="008000"/>
                </a:solidFill>
              </a:rPr>
              <a:t>Normalement pas adapté à la zone, mais très résistant.</a:t>
            </a:r>
          </a:p>
        </p:txBody>
      </p:sp>
      <p:pic>
        <p:nvPicPr>
          <p:cNvPr id="45069" name="Image 12">
            <a:extLst>
              <a:ext uri="{FF2B5EF4-FFF2-40B4-BE49-F238E27FC236}">
                <a16:creationId xmlns:a16="http://schemas.microsoft.com/office/drawing/2014/main" id="{2969675C-F4AC-470C-94EA-B86E97D67D7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Image 20">
            <a:extLst>
              <a:ext uri="{FF2B5EF4-FFF2-40B4-BE49-F238E27FC236}">
                <a16:creationId xmlns:a16="http://schemas.microsoft.com/office/drawing/2014/main" id="{F4ECE8EC-0D5B-46C4-8458-6DDCB3927E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Image 21">
            <a:extLst>
              <a:ext uri="{FF2B5EF4-FFF2-40B4-BE49-F238E27FC236}">
                <a16:creationId xmlns:a16="http://schemas.microsoft.com/office/drawing/2014/main" id="{3C361506-0427-4EEA-9BFA-7369D22906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2" name="Rectangle 22">
            <a:extLst>
              <a:ext uri="{FF2B5EF4-FFF2-40B4-BE49-F238E27FC236}">
                <a16:creationId xmlns:a16="http://schemas.microsoft.com/office/drawing/2014/main" id="{1298F28C-2F2A-48CF-9E63-471D2965FEF0}"/>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pic>
        <p:nvPicPr>
          <p:cNvPr id="45073" name="Picture 2" descr="fruitsLogo9_ss">
            <a:extLst>
              <a:ext uri="{FF2B5EF4-FFF2-40B4-BE49-F238E27FC236}">
                <a16:creationId xmlns:a16="http://schemas.microsoft.com/office/drawing/2014/main" id="{6AD2DF2F-57E1-4AF1-80E5-859AFCA6A99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35988" y="857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2" descr="medicament2_s">
            <a:extLst>
              <a:ext uri="{FF2B5EF4-FFF2-40B4-BE49-F238E27FC236}">
                <a16:creationId xmlns:a16="http://schemas.microsoft.com/office/drawing/2014/main" id="{B773343B-95D0-4287-950A-9FC03F8B521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15500" y="8413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oneTexte 7">
            <a:extLst>
              <a:ext uri="{FF2B5EF4-FFF2-40B4-BE49-F238E27FC236}">
                <a16:creationId xmlns:a16="http://schemas.microsoft.com/office/drawing/2014/main" id="{FF82E8DE-E6CD-4164-9BF1-926516996A08}"/>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39700" y="58738"/>
            <a:ext cx="563563" cy="334962"/>
          </a:xfrm>
        </p:spPr>
        <p:txBody>
          <a:bodyPr/>
          <a:lstStyle/>
          <a:p>
            <a:pPr>
              <a:defRPr/>
            </a:pPr>
            <a:fld id="{36C1E80B-3571-46FC-A4D7-6FF103628745}" type="slidenum">
              <a:rPr lang="fr-FR"/>
              <a:pPr>
                <a:defRPr/>
              </a:pPr>
              <a:t>44</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46085" name="ZoneTexte 10">
            <a:extLst>
              <a:ext uri="{FF2B5EF4-FFF2-40B4-BE49-F238E27FC236}">
                <a16:creationId xmlns:a16="http://schemas.microsoft.com/office/drawing/2014/main" id="{BB34D117-2B6D-4029-82CC-3553899A7237}"/>
              </a:ext>
            </a:extLst>
          </p:cNvPr>
          <p:cNvSpPr txBox="1">
            <a:spLocks noChangeArrowheads="1"/>
          </p:cNvSpPr>
          <p:nvPr/>
        </p:nvSpPr>
        <p:spPr bwMode="auto">
          <a:xfrm>
            <a:off x="139700" y="698500"/>
            <a:ext cx="11661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Cognassier du Japon à fleur ou Cognassier splendide (</a:t>
            </a:r>
            <a:r>
              <a:rPr lang="fr-FR" altLang="fr-FR" b="1" i="1" dirty="0" err="1">
                <a:solidFill>
                  <a:srgbClr val="008000"/>
                </a:solidFill>
              </a:rPr>
              <a:t>Chaenomeles</a:t>
            </a:r>
            <a:r>
              <a:rPr lang="fr-FR" altLang="fr-FR" b="1" i="1" dirty="0">
                <a:solidFill>
                  <a:srgbClr val="008000"/>
                </a:solidFill>
              </a:rPr>
              <a:t> x </a:t>
            </a:r>
            <a:r>
              <a:rPr lang="fr-FR" altLang="fr-FR" b="1" i="1" dirty="0" err="1">
                <a:solidFill>
                  <a:srgbClr val="008000"/>
                </a:solidFill>
              </a:rPr>
              <a:t>superba</a:t>
            </a:r>
            <a:r>
              <a:rPr lang="fr-FR" altLang="fr-FR" b="1" i="1" dirty="0">
                <a:solidFill>
                  <a:srgbClr val="008000"/>
                </a:solidFill>
              </a:rPr>
              <a:t>, </a:t>
            </a:r>
            <a:r>
              <a:rPr lang="fr-FR" altLang="fr-FR" b="1" i="1" dirty="0" err="1">
                <a:solidFill>
                  <a:srgbClr val="008000"/>
                </a:solidFill>
              </a:rPr>
              <a:t>Chaenomeles</a:t>
            </a:r>
            <a:r>
              <a:rPr lang="fr-FR" altLang="fr-FR" b="1" i="1" dirty="0">
                <a:solidFill>
                  <a:srgbClr val="008000"/>
                </a:solidFill>
              </a:rPr>
              <a:t> x </a:t>
            </a:r>
            <a:r>
              <a:rPr lang="fr-FR" altLang="fr-FR" b="1" i="1" dirty="0" err="1">
                <a:solidFill>
                  <a:srgbClr val="008000"/>
                </a:solidFill>
              </a:rPr>
              <a:t>superba</a:t>
            </a:r>
            <a:r>
              <a:rPr lang="fr-FR" altLang="fr-FR" b="1" i="1" dirty="0">
                <a:solidFill>
                  <a:srgbClr val="008000"/>
                </a:solidFill>
              </a:rPr>
              <a:t> 'Crimson and Gold’, </a:t>
            </a:r>
            <a:r>
              <a:rPr lang="fr-FR" altLang="fr-FR" b="1" i="1" dirty="0" err="1">
                <a:solidFill>
                  <a:srgbClr val="008000"/>
                </a:solidFill>
              </a:rPr>
              <a:t>Chaenomeles</a:t>
            </a:r>
            <a:r>
              <a:rPr lang="fr-FR" altLang="fr-FR" b="1" i="1" dirty="0">
                <a:solidFill>
                  <a:srgbClr val="008000"/>
                </a:solidFill>
              </a:rPr>
              <a:t> </a:t>
            </a:r>
            <a:r>
              <a:rPr lang="fr-FR" altLang="fr-FR" b="1" i="1" dirty="0" err="1">
                <a:solidFill>
                  <a:srgbClr val="008000"/>
                </a:solidFill>
              </a:rPr>
              <a:t>speciosa</a:t>
            </a:r>
            <a:r>
              <a:rPr lang="fr-FR" altLang="fr-FR" b="1" i="1" dirty="0">
                <a:solidFill>
                  <a:srgbClr val="008000"/>
                </a:solidFill>
              </a:rPr>
              <a:t> '</a:t>
            </a:r>
            <a:r>
              <a:rPr lang="fr-FR" altLang="fr-FR" b="1" i="1" dirty="0" err="1">
                <a:solidFill>
                  <a:srgbClr val="008000"/>
                </a:solidFill>
              </a:rPr>
              <a:t>Fire</a:t>
            </a:r>
            <a:r>
              <a:rPr lang="fr-FR" altLang="fr-FR" b="1" i="1" dirty="0">
                <a:solidFill>
                  <a:srgbClr val="008000"/>
                </a:solidFill>
              </a:rPr>
              <a:t> Dance</a:t>
            </a:r>
            <a:r>
              <a:rPr lang="fr-FR" altLang="fr-FR" b="1" dirty="0">
                <a:solidFill>
                  <a:srgbClr val="008000"/>
                </a:solidFill>
              </a:rPr>
              <a:t>’)</a:t>
            </a:r>
          </a:p>
        </p:txBody>
      </p:sp>
      <p:sp>
        <p:nvSpPr>
          <p:cNvPr id="46086" name="ZoneTexte 6">
            <a:extLst>
              <a:ext uri="{FF2B5EF4-FFF2-40B4-BE49-F238E27FC236}">
                <a16:creationId xmlns:a16="http://schemas.microsoft.com/office/drawing/2014/main" id="{1EF25E03-566E-4715-81E9-72BD7F48DDA6}"/>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46087" name="Espace réservé du pied de page 1">
            <a:extLst>
              <a:ext uri="{FF2B5EF4-FFF2-40B4-BE49-F238E27FC236}">
                <a16:creationId xmlns:a16="http://schemas.microsoft.com/office/drawing/2014/main" id="{B0607EB8-DACD-419A-A449-49FDC2FB36C3}"/>
              </a:ext>
            </a:extLst>
          </p:cNvPr>
          <p:cNvSpPr txBox="1">
            <a:spLocks noChangeArrowheads="1"/>
          </p:cNvSpPr>
          <p:nvPr/>
        </p:nvSpPr>
        <p:spPr bwMode="auto">
          <a:xfrm>
            <a:off x="4038600" y="6492875"/>
            <a:ext cx="4972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898989"/>
                </a:solidFill>
              </a:rPr>
              <a:t>Aménagement paysager Lac Anosy (Antanarivo) – B. LISAN – Sept 2017</a:t>
            </a:r>
          </a:p>
        </p:txBody>
      </p:sp>
      <p:sp>
        <p:nvSpPr>
          <p:cNvPr id="46088" name="ZoneTexte 14">
            <a:extLst>
              <a:ext uri="{FF2B5EF4-FFF2-40B4-BE49-F238E27FC236}">
                <a16:creationId xmlns:a16="http://schemas.microsoft.com/office/drawing/2014/main" id="{FD6B9D08-B41C-40E6-9C3C-3096133E0EB4}"/>
              </a:ext>
            </a:extLst>
          </p:cNvPr>
          <p:cNvSpPr txBox="1">
            <a:spLocks noChangeArrowheads="1"/>
          </p:cNvSpPr>
          <p:nvPr/>
        </p:nvSpPr>
        <p:spPr bwMode="auto">
          <a:xfrm>
            <a:off x="139700" y="1284288"/>
            <a:ext cx="118824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arbuste épineux</a:t>
            </a:r>
            <a:r>
              <a:rPr lang="fr-FR" altLang="fr-FR" baseline="30000" dirty="0">
                <a:hlinkClick r:id="rId2"/>
              </a:rPr>
              <a:t>3</a:t>
            </a:r>
            <a:r>
              <a:rPr lang="fr-FR" altLang="fr-FR" dirty="0"/>
              <a:t> de 2-3 mètres de haut. Les fleurs rouge écarlate, parfois roses ou blanches, précoces font 3-5 cm de diamètre. Son "faux-fruit" </a:t>
            </a:r>
            <a:r>
              <a:rPr lang="fr-FR" altLang="fr-FR" dirty="0" err="1"/>
              <a:t>pommacé</a:t>
            </a:r>
            <a:r>
              <a:rPr lang="fr-FR" altLang="fr-FR" dirty="0"/>
              <a:t> fait 4-6 cm de diamètre et est très odorant, de couleur jaune ou vert jaunâtre. </a:t>
            </a:r>
            <a:r>
              <a:rPr lang="fr-FR" altLang="fr-FR" i="1" dirty="0"/>
              <a:t>C. </a:t>
            </a:r>
            <a:r>
              <a:rPr lang="fr-FR" altLang="fr-FR" i="1" dirty="0" err="1"/>
              <a:t>speciosa</a:t>
            </a:r>
            <a:r>
              <a:rPr lang="fr-FR" altLang="fr-FR" dirty="0"/>
              <a:t> croît naturellement en </a:t>
            </a:r>
            <a:r>
              <a:rPr lang="fr-FR" altLang="fr-FR" u="sng" dirty="0">
                <a:hlinkClick r:id="rId3"/>
              </a:rPr>
              <a:t>Chine</a:t>
            </a:r>
            <a:r>
              <a:rPr lang="fr-FR" altLang="fr-FR" dirty="0"/>
              <a:t>, au </a:t>
            </a:r>
            <a:r>
              <a:rPr lang="fr-FR" altLang="fr-FR" u="sng" dirty="0">
                <a:hlinkClick r:id="rId4"/>
              </a:rPr>
              <a:t>Myanmar</a:t>
            </a:r>
            <a:r>
              <a:rPr lang="fr-FR" altLang="fr-FR" dirty="0"/>
              <a:t>. Les branches épineuses et densément emmêlées du marbré flore font une barrière très efficace contre les intrus. On l'appelle souvent le vilain petit canard des arbustes car ses fleurs ne font que pousser quelques semaines au début du printemps. La plante pousse de 1,5 à 3 mètres de haut et environ la même largeur.</a:t>
            </a:r>
          </a:p>
          <a:p>
            <a:pPr eaLnBrk="1" hangingPunct="1"/>
            <a:r>
              <a:rPr lang="fr-FR" altLang="fr-FR" dirty="0"/>
              <a:t>Il pousse facilement dans n'importe quel sol, en plein soleil ou à l'ombre partielle et tolère la sécheresse. Il peut être planté dans des haies et des bordures mixtes (mixed border) et constitue un obstacle de sécurité efficace. </a:t>
            </a:r>
            <a:r>
              <a:rPr lang="it-IT" altLang="fr-FR" b="1" dirty="0"/>
              <a:t>USDA Zone</a:t>
            </a:r>
            <a:r>
              <a:rPr lang="it-IT" altLang="fr-FR" dirty="0"/>
              <a:t>: (4)5 – (8)9.</a:t>
            </a:r>
            <a:endParaRPr lang="fr-FR" altLang="fr-FR" dirty="0"/>
          </a:p>
          <a:p>
            <a:pPr eaLnBrk="1" hangingPunct="1"/>
            <a:r>
              <a:rPr lang="fr-FR" altLang="fr-FR" sz="1200" dirty="0"/>
              <a:t>Sources : a) </a:t>
            </a:r>
            <a:r>
              <a:rPr lang="fr-FR" altLang="fr-FR" sz="1200" dirty="0">
                <a:hlinkClick r:id="rId5"/>
              </a:rPr>
              <a:t>http://www.bothasigwatch.co.za/2014/05/19/making-your-garden-unattractive-to-criminals-19-may-2014/</a:t>
            </a:r>
            <a:r>
              <a:rPr lang="fr-FR" altLang="fr-FR" sz="1200" dirty="0"/>
              <a:t> </a:t>
            </a:r>
          </a:p>
          <a:p>
            <a:pPr eaLnBrk="1" hangingPunct="1"/>
            <a:r>
              <a:rPr lang="fr-FR" altLang="fr-FR" sz="1200" dirty="0"/>
              <a:t>b) </a:t>
            </a:r>
            <a:r>
              <a:rPr lang="fr-FR" altLang="fr-FR" sz="1200" dirty="0">
                <a:hlinkClick r:id="rId6"/>
              </a:rPr>
              <a:t>https://fr.wikipedia.org/wiki/Chaenomeles_speciosa</a:t>
            </a:r>
            <a:r>
              <a:rPr lang="fr-FR" altLang="fr-FR" sz="1200" dirty="0"/>
              <a:t> </a:t>
            </a:r>
          </a:p>
        </p:txBody>
      </p:sp>
      <p:pic>
        <p:nvPicPr>
          <p:cNvPr id="46089" name="Image 15">
            <a:extLst>
              <a:ext uri="{FF2B5EF4-FFF2-40B4-BE49-F238E27FC236}">
                <a16:creationId xmlns:a16="http://schemas.microsoft.com/office/drawing/2014/main" id="{5989A404-FCC9-4251-AFD9-CAC4B25855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2150" y="5056188"/>
            <a:ext cx="24399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Image 16">
            <a:extLst>
              <a:ext uri="{FF2B5EF4-FFF2-40B4-BE49-F238E27FC236}">
                <a16:creationId xmlns:a16="http://schemas.microsoft.com/office/drawing/2014/main" id="{DBE18C26-4172-406B-8418-E9E5796998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7950" y="5173663"/>
            <a:ext cx="34004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Image 17">
            <a:extLst>
              <a:ext uri="{FF2B5EF4-FFF2-40B4-BE49-F238E27FC236}">
                <a16:creationId xmlns:a16="http://schemas.microsoft.com/office/drawing/2014/main" id="{A08B5C06-2148-462C-B854-1C75381929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3325" y="505142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Image 18">
            <a:extLst>
              <a:ext uri="{FF2B5EF4-FFF2-40B4-BE49-F238E27FC236}">
                <a16:creationId xmlns:a16="http://schemas.microsoft.com/office/drawing/2014/main" id="{EB79F35A-3128-4CB4-AB01-15FEF56534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700" y="48307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Image 19">
            <a:extLst>
              <a:ext uri="{FF2B5EF4-FFF2-40B4-BE49-F238E27FC236}">
                <a16:creationId xmlns:a16="http://schemas.microsoft.com/office/drawing/2014/main" id="{408ED97E-957C-479A-B7E2-0EF5A54370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02763" y="32797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Rectangle 1">
            <a:extLst>
              <a:ext uri="{FF2B5EF4-FFF2-40B4-BE49-F238E27FC236}">
                <a16:creationId xmlns:a16="http://schemas.microsoft.com/office/drawing/2014/main" id="{55681CD3-3015-42C0-8EED-DD25B79D9340}"/>
              </a:ext>
            </a:extLst>
          </p:cNvPr>
          <p:cNvSpPr>
            <a:spLocks noChangeArrowheads="1"/>
          </p:cNvSpPr>
          <p:nvPr/>
        </p:nvSpPr>
        <p:spPr bwMode="auto">
          <a:xfrm>
            <a:off x="4467225" y="1004888"/>
            <a:ext cx="574040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dirty="0">
                <a:ea typeface="Calibri" panose="020F0502020204030204" pitchFamily="34" charset="0"/>
                <a:cs typeface="Times New Roman" panose="02020603050405020304" pitchFamily="18" charset="0"/>
              </a:rPr>
              <a:t>Fleur rose, blanche ou rouge au printemps, grandes épines.</a:t>
            </a:r>
          </a:p>
        </p:txBody>
      </p:sp>
      <p:pic>
        <p:nvPicPr>
          <p:cNvPr id="46095" name="Image 3">
            <a:extLst>
              <a:ext uri="{FF2B5EF4-FFF2-40B4-BE49-F238E27FC236}">
                <a16:creationId xmlns:a16="http://schemas.microsoft.com/office/drawing/2014/main" id="{FBD5D6BA-5801-4D7B-AFBB-B2D8E2F187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4575" y="5588000"/>
            <a:ext cx="13525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Image 5">
            <a:extLst>
              <a:ext uri="{FF2B5EF4-FFF2-40B4-BE49-F238E27FC236}">
                <a16:creationId xmlns:a16="http://schemas.microsoft.com/office/drawing/2014/main" id="{BB0B26D8-94A3-4D30-9004-B91CAC4118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38875" y="4633913"/>
            <a:ext cx="11906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7" name="Rectangle 20">
            <a:extLst>
              <a:ext uri="{FF2B5EF4-FFF2-40B4-BE49-F238E27FC236}">
                <a16:creationId xmlns:a16="http://schemas.microsoft.com/office/drawing/2014/main" id="{68D16987-6753-4879-9E73-DD7DAEC4F1C7}"/>
              </a:ext>
            </a:extLst>
          </p:cNvPr>
          <p:cNvSpPr>
            <a:spLocks noChangeArrowheads="1"/>
          </p:cNvSpPr>
          <p:nvPr/>
        </p:nvSpPr>
        <p:spPr bwMode="auto">
          <a:xfrm>
            <a:off x="10063163" y="228600"/>
            <a:ext cx="1978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t>
            </a:r>
            <a:r>
              <a:rPr lang="fr-FR" altLang="fr-FR" b="1" i="1" dirty="0">
                <a:solidFill>
                  <a:srgbClr val="008000"/>
                </a:solidFill>
              </a:rPr>
              <a:t>Famille </a:t>
            </a:r>
            <a:r>
              <a:rPr lang="fr-FR" altLang="fr-FR" b="1" i="1" dirty="0" err="1">
                <a:solidFill>
                  <a:srgbClr val="008000"/>
                </a:solidFill>
              </a:rPr>
              <a:t>Rosaceae</a:t>
            </a:r>
            <a:r>
              <a:rPr lang="fr-FR" altLang="fr-FR" b="1" dirty="0">
                <a:solidFill>
                  <a:srgbClr val="008000"/>
                </a:solidFill>
              </a:rPr>
              <a:t>)</a:t>
            </a:r>
            <a:endParaRPr lang="fr-FR" altLang="fr-FR" dirty="0"/>
          </a:p>
        </p:txBody>
      </p:sp>
      <p:pic>
        <p:nvPicPr>
          <p:cNvPr id="46098" name="Image 21">
            <a:extLst>
              <a:ext uri="{FF2B5EF4-FFF2-40B4-BE49-F238E27FC236}">
                <a16:creationId xmlns:a16="http://schemas.microsoft.com/office/drawing/2014/main" id="{2F405F86-0FA8-4C6D-A20D-132610797A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9" name="Image 22">
            <a:extLst>
              <a:ext uri="{FF2B5EF4-FFF2-40B4-BE49-F238E27FC236}">
                <a16:creationId xmlns:a16="http://schemas.microsoft.com/office/drawing/2014/main" id="{14253365-23A0-433B-994E-ABE707B3227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Image 23">
            <a:extLst>
              <a:ext uri="{FF2B5EF4-FFF2-40B4-BE49-F238E27FC236}">
                <a16:creationId xmlns:a16="http://schemas.microsoft.com/office/drawing/2014/main" id="{BB3D62DD-D51C-4E98-A8A7-BAF3F6696E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oneTexte 7">
            <a:extLst>
              <a:ext uri="{FF2B5EF4-FFF2-40B4-BE49-F238E27FC236}">
                <a16:creationId xmlns:a16="http://schemas.microsoft.com/office/drawing/2014/main" id="{9A099DEF-F62E-484A-92C3-545853BADB8D}"/>
              </a:ext>
            </a:extLst>
          </p:cNvPr>
          <p:cNvSpPr txBox="1">
            <a:spLocks noChangeArrowheads="1"/>
          </p:cNvSpPr>
          <p:nvPr/>
        </p:nvSpPr>
        <p:spPr bwMode="auto">
          <a:xfrm>
            <a:off x="3038475"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74625" y="49213"/>
            <a:ext cx="565150" cy="334962"/>
          </a:xfrm>
        </p:spPr>
        <p:txBody>
          <a:bodyPr/>
          <a:lstStyle/>
          <a:p>
            <a:pPr>
              <a:defRPr/>
            </a:pPr>
            <a:fld id="{F235C5F8-0DCC-4DE7-98C3-0351528FEAD7}" type="slidenum">
              <a:rPr lang="fr-FR"/>
              <a:pPr>
                <a:defRPr/>
              </a:pPr>
              <a:t>45</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47109" name="ZoneTexte 10">
            <a:extLst>
              <a:ext uri="{FF2B5EF4-FFF2-40B4-BE49-F238E27FC236}">
                <a16:creationId xmlns:a16="http://schemas.microsoft.com/office/drawing/2014/main" id="{679973B5-5583-4FA8-A9EA-C05580AFEBAE}"/>
              </a:ext>
            </a:extLst>
          </p:cNvPr>
          <p:cNvSpPr txBox="1">
            <a:spLocks noChangeArrowheads="1"/>
          </p:cNvSpPr>
          <p:nvPr/>
        </p:nvSpPr>
        <p:spPr bwMode="auto">
          <a:xfrm>
            <a:off x="139700" y="733425"/>
            <a:ext cx="7423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Epine noire ou prunellier (</a:t>
            </a:r>
            <a:r>
              <a:rPr lang="fr-FR" altLang="fr-FR" b="1" i="1" dirty="0">
                <a:solidFill>
                  <a:srgbClr val="008000"/>
                </a:solidFill>
              </a:rPr>
              <a:t>Prunus </a:t>
            </a:r>
            <a:r>
              <a:rPr lang="fr-FR" altLang="fr-FR" b="1" i="1" dirty="0" err="1">
                <a:solidFill>
                  <a:srgbClr val="008000"/>
                </a:solidFill>
              </a:rPr>
              <a:t>spinosa</a:t>
            </a:r>
            <a:r>
              <a:rPr lang="fr-FR" altLang="fr-FR" b="1" dirty="0">
                <a:solidFill>
                  <a:srgbClr val="008000"/>
                </a:solidFill>
              </a:rPr>
              <a:t>) (</a:t>
            </a:r>
            <a:r>
              <a:rPr lang="fr-FR" altLang="fr-FR" b="1" i="1" dirty="0">
                <a:solidFill>
                  <a:srgbClr val="008000"/>
                </a:solidFill>
              </a:rPr>
              <a:t>Famille </a:t>
            </a:r>
            <a:r>
              <a:rPr lang="fr-FR" altLang="fr-FR" b="1" i="1" dirty="0" err="1">
                <a:hlinkClick r:id="rId2" tooltip="Rosacées"/>
              </a:rPr>
              <a:t>Rosaceae</a:t>
            </a:r>
            <a:r>
              <a:rPr lang="fr-FR" altLang="fr-FR" b="1" dirty="0">
                <a:solidFill>
                  <a:srgbClr val="008000"/>
                </a:solidFill>
              </a:rPr>
              <a:t>)</a:t>
            </a:r>
          </a:p>
        </p:txBody>
      </p:sp>
      <p:sp>
        <p:nvSpPr>
          <p:cNvPr id="47110" name="ZoneTexte 6">
            <a:extLst>
              <a:ext uri="{FF2B5EF4-FFF2-40B4-BE49-F238E27FC236}">
                <a16:creationId xmlns:a16="http://schemas.microsoft.com/office/drawing/2014/main" id="{76FABA8F-7844-4A15-949D-CF3A9D312FD2}"/>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47111" name="Rectangle 1">
            <a:extLst>
              <a:ext uri="{FF2B5EF4-FFF2-40B4-BE49-F238E27FC236}">
                <a16:creationId xmlns:a16="http://schemas.microsoft.com/office/drawing/2014/main" id="{D2FC9B3F-014F-4FB9-832D-0516424552D4}"/>
              </a:ext>
            </a:extLst>
          </p:cNvPr>
          <p:cNvSpPr>
            <a:spLocks noChangeArrowheads="1"/>
          </p:cNvSpPr>
          <p:nvPr/>
        </p:nvSpPr>
        <p:spPr bwMode="auto">
          <a:xfrm>
            <a:off x="139700" y="1096963"/>
            <a:ext cx="11930063"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dirty="0">
                <a:ea typeface="Calibri" panose="020F0502020204030204" pitchFamily="34" charset="0"/>
                <a:cs typeface="Times New Roman" panose="02020603050405020304" pitchFamily="18" charset="0"/>
              </a:rPr>
              <a:t>Arbuste, </a:t>
            </a:r>
            <a:r>
              <a:rPr lang="fr-FR" altLang="fr-FR" u="sng" dirty="0">
                <a:ea typeface="Calibri" panose="020F0502020204030204" pitchFamily="34" charset="0"/>
                <a:cs typeface="Times New Roman" panose="02020603050405020304" pitchFamily="18" charset="0"/>
                <a:hlinkClick r:id="rId3"/>
              </a:rPr>
              <a:t>hermaphrodite</a:t>
            </a:r>
            <a:r>
              <a:rPr lang="fr-FR" altLang="fr-FR" dirty="0">
                <a:ea typeface="Calibri" panose="020F0502020204030204" pitchFamily="34" charset="0"/>
                <a:cs typeface="Times New Roman" panose="02020603050405020304" pitchFamily="18" charset="0"/>
              </a:rPr>
              <a:t>, de taille normale à grande (5 m), dont les branches principales sont vigoureuses et érigées. Ramification dense et buissonnante. Le prunellier forme souvent des fourrés épineux et difficiles d'accès. Croissance très lente. </a:t>
            </a:r>
            <a:r>
              <a:rPr lang="fr-FR" altLang="fr-FR" dirty="0"/>
              <a:t>En raison de son caractère </a:t>
            </a:r>
            <a:r>
              <a:rPr lang="fr-FR" altLang="fr-FR" dirty="0">
                <a:hlinkClick r:id="rId4" tooltip="Épine"/>
              </a:rPr>
              <a:t>épineux</a:t>
            </a:r>
            <a:r>
              <a:rPr lang="fr-FR" altLang="fr-FR" dirty="0"/>
              <a:t> et d'une forte tendance à </a:t>
            </a:r>
            <a:r>
              <a:rPr lang="fr-FR" altLang="fr-FR" dirty="0">
                <a:hlinkClick r:id="rId5" tooltip="Drageon"/>
              </a:rPr>
              <a:t>drageonner</a:t>
            </a:r>
            <a:r>
              <a:rPr lang="fr-FR" altLang="fr-FR" dirty="0"/>
              <a:t>, il est très utilisé pour former des </a:t>
            </a:r>
            <a:r>
              <a:rPr lang="fr-FR" altLang="fr-FR" dirty="0">
                <a:hlinkClick r:id="rId6" tooltip="Haie"/>
              </a:rPr>
              <a:t>haies</a:t>
            </a:r>
            <a:r>
              <a:rPr lang="fr-FR" altLang="fr-FR" dirty="0"/>
              <a:t> </a:t>
            </a:r>
          </a:p>
          <a:p>
            <a:pPr eaLnBrk="1" hangingPunct="1">
              <a:lnSpc>
                <a:spcPct val="107000"/>
              </a:lnSpc>
            </a:pPr>
            <a:r>
              <a:rPr lang="fr-FR" altLang="fr-FR" dirty="0"/>
              <a:t>infranchissables pour le </a:t>
            </a:r>
            <a:r>
              <a:rPr lang="fr-FR" altLang="fr-FR" dirty="0">
                <a:hlinkClick r:id="rId7" tooltip="Bétail"/>
              </a:rPr>
              <a:t>bétail</a:t>
            </a:r>
            <a:r>
              <a:rPr lang="fr-FR" altLang="fr-FR" dirty="0"/>
              <a:t>. Comme l'</a:t>
            </a:r>
            <a:r>
              <a:rPr lang="fr-FR" altLang="fr-FR" dirty="0">
                <a:hlinkClick r:id="rId8" tooltip="Aubépine"/>
              </a:rPr>
              <a:t>aubépine</a:t>
            </a:r>
            <a:r>
              <a:rPr lang="fr-FR" altLang="fr-FR" dirty="0"/>
              <a:t>, il peut former une haie ou un </a:t>
            </a:r>
            <a:r>
              <a:rPr lang="fr-FR" altLang="fr-FR" dirty="0">
                <a:hlinkClick r:id="rId9" tooltip="Taillis"/>
              </a:rPr>
              <a:t>taillis</a:t>
            </a:r>
            <a:r>
              <a:rPr lang="fr-FR" altLang="fr-FR" dirty="0"/>
              <a:t> inextricable en quelques années. Ses </a:t>
            </a:r>
            <a:r>
              <a:rPr lang="fr-FR" altLang="fr-FR" dirty="0">
                <a:hlinkClick r:id="rId10" tooltip="Fruit (botanique)"/>
              </a:rPr>
              <a:t>fruits</a:t>
            </a:r>
            <a:r>
              <a:rPr lang="fr-FR" altLang="fr-FR" dirty="0"/>
              <a:t> étant appréciés des </a:t>
            </a:r>
            <a:r>
              <a:rPr lang="fr-FR" altLang="fr-FR" dirty="0">
                <a:hlinkClick r:id="rId11" tooltip="Oiseau"/>
              </a:rPr>
              <a:t>oiseaux</a:t>
            </a:r>
            <a:r>
              <a:rPr lang="fr-FR" altLang="fr-FR" dirty="0"/>
              <a:t> qui disséminent ses </a:t>
            </a:r>
            <a:r>
              <a:rPr lang="fr-FR" altLang="fr-FR" dirty="0">
                <a:hlinkClick r:id="rId12" tooltip="Graine"/>
              </a:rPr>
              <a:t>graines</a:t>
            </a:r>
            <a:r>
              <a:rPr lang="fr-FR" altLang="fr-FR" dirty="0"/>
              <a:t>, il est une </a:t>
            </a:r>
            <a:r>
              <a:rPr lang="fr-FR" altLang="fr-FR" dirty="0">
                <a:hlinkClick r:id="rId13" tooltip="Espèce envahissante"/>
              </a:rPr>
              <a:t>espèce envahissante</a:t>
            </a:r>
            <a:r>
              <a:rPr lang="fr-FR" altLang="fr-FR" dirty="0"/>
              <a:t> des </a:t>
            </a:r>
            <a:r>
              <a:rPr lang="fr-FR" altLang="fr-FR" dirty="0">
                <a:hlinkClick r:id="rId14" tooltip="Friche"/>
              </a:rPr>
              <a:t>friches</a:t>
            </a:r>
            <a:r>
              <a:rPr lang="fr-FR" altLang="fr-FR" dirty="0"/>
              <a:t> et de certaines </a:t>
            </a:r>
            <a:r>
              <a:rPr lang="fr-FR" altLang="fr-FR" dirty="0">
                <a:hlinkClick r:id="rId15" tooltip="Pâture"/>
              </a:rPr>
              <a:t>pâtures</a:t>
            </a:r>
            <a:r>
              <a:rPr lang="fr-FR" altLang="fr-FR" dirty="0"/>
              <a:t>. C'est une </a:t>
            </a:r>
            <a:r>
              <a:rPr lang="fr-FR" altLang="fr-FR" dirty="0">
                <a:hlinkClick r:id="rId16" tooltip="Espèce pionnière"/>
              </a:rPr>
              <a:t>espèce pionnière</a:t>
            </a:r>
            <a:r>
              <a:rPr lang="fr-FR" altLang="fr-FR" dirty="0"/>
              <a:t> de </a:t>
            </a:r>
            <a:r>
              <a:rPr lang="fr-FR" altLang="fr-FR" dirty="0">
                <a:hlinkClick r:id="rId17" tooltip="Héliophile"/>
              </a:rPr>
              <a:t>pleine lumière</a:t>
            </a:r>
            <a:r>
              <a:rPr lang="fr-FR" altLang="fr-FR" dirty="0"/>
              <a:t> qui tolère mal la concurrence. est une plante vivace, jusqu’à </a:t>
            </a:r>
          </a:p>
          <a:p>
            <a:pPr eaLnBrk="1" hangingPunct="1">
              <a:lnSpc>
                <a:spcPct val="107000"/>
              </a:lnSpc>
            </a:pPr>
            <a:r>
              <a:rPr lang="fr-FR" altLang="fr-FR" dirty="0"/>
              <a:t>-20 °C, pouvant mesurer de 0,50 à 6 mètres de haut. Ses rameaux très épineux portent une </a:t>
            </a:r>
            <a:r>
              <a:rPr lang="fr-FR" altLang="fr-FR" dirty="0">
                <a:hlinkClick r:id="rId18" tooltip="Écorce"/>
              </a:rPr>
              <a:t>écorce</a:t>
            </a:r>
            <a:r>
              <a:rPr lang="fr-FR" altLang="fr-FR" dirty="0"/>
              <a:t> noirâtre, par opposition à celle de l'épine blanche (aubépine). Jeunes, ils sont pubescents. Les prunelliers forment des </a:t>
            </a:r>
            <a:r>
              <a:rPr lang="fr-FR" altLang="fr-FR" dirty="0">
                <a:hlinkClick r:id="rId19" tooltip="Arbrisseau"/>
              </a:rPr>
              <a:t>buissons</a:t>
            </a:r>
            <a:r>
              <a:rPr lang="fr-FR" altLang="fr-FR" dirty="0"/>
              <a:t> très épineux, parfois difficilement pénétrables. </a:t>
            </a:r>
            <a:r>
              <a:rPr lang="fr-FR" altLang="fr-FR" dirty="0">
                <a:solidFill>
                  <a:srgbClr val="222222"/>
                </a:solidFill>
                <a:cs typeface="Arial" panose="020B0604020202020204" pitchFamily="34" charset="0"/>
              </a:rPr>
              <a:t>Son feuillage est </a:t>
            </a:r>
            <a:r>
              <a:rPr lang="fr-FR" altLang="fr-FR" dirty="0">
                <a:solidFill>
                  <a:srgbClr val="0B0080"/>
                </a:solidFill>
                <a:cs typeface="Arial" panose="020B0604020202020204" pitchFamily="34" charset="0"/>
                <a:hlinkClick r:id="rId20" tooltip="Plante décidue"/>
              </a:rPr>
              <a:t>caduc</a:t>
            </a:r>
            <a:r>
              <a:rPr lang="fr-FR" altLang="fr-FR" dirty="0">
                <a:solidFill>
                  <a:srgbClr val="222222"/>
                </a:solidFill>
                <a:cs typeface="Arial" panose="020B0604020202020204" pitchFamily="34" charset="0"/>
              </a:rPr>
              <a:t>, ses </a:t>
            </a:r>
            <a:r>
              <a:rPr lang="fr-FR" altLang="fr-FR" dirty="0">
                <a:solidFill>
                  <a:srgbClr val="0B0080"/>
                </a:solidFill>
                <a:cs typeface="Arial" panose="020B0604020202020204" pitchFamily="34" charset="0"/>
                <a:hlinkClick r:id="rId21" tooltip="Feuille"/>
              </a:rPr>
              <a:t>feuilles</a:t>
            </a:r>
            <a:r>
              <a:rPr lang="fr-FR" altLang="fr-FR" dirty="0">
                <a:solidFill>
                  <a:srgbClr val="222222"/>
                </a:solidFill>
                <a:cs typeface="Arial" panose="020B0604020202020204" pitchFamily="34" charset="0"/>
              </a:rPr>
              <a:t> sont </a:t>
            </a:r>
            <a:r>
              <a:rPr lang="fr-FR" altLang="fr-FR" dirty="0">
                <a:solidFill>
                  <a:srgbClr val="0B0080"/>
                </a:solidFill>
                <a:cs typeface="Arial" panose="020B0604020202020204" pitchFamily="34" charset="0"/>
                <a:hlinkClick r:id="rId22" tooltip="Forme foliaire"/>
              </a:rPr>
              <a:t>oblongues ou lancéolées</a:t>
            </a:r>
            <a:r>
              <a:rPr lang="fr-FR" altLang="fr-FR" dirty="0">
                <a:solidFill>
                  <a:srgbClr val="222222"/>
                </a:solidFill>
                <a:cs typeface="Arial" panose="020B0604020202020204" pitchFamily="34" charset="0"/>
              </a:rPr>
              <a:t>, de 1-2 × 2-4 cm de long, à marge finement dentée, en coin à la base.</a:t>
            </a:r>
            <a:r>
              <a:rPr lang="fr-FR" altLang="fr-FR" dirty="0"/>
              <a:t> Les </a:t>
            </a:r>
            <a:r>
              <a:rPr lang="fr-FR" altLang="fr-FR" dirty="0">
                <a:hlinkClick r:id="rId23" tooltip="Fleur"/>
              </a:rPr>
              <a:t>fleurs</a:t>
            </a:r>
            <a:r>
              <a:rPr lang="fr-FR" altLang="fr-FR" dirty="0"/>
              <a:t> blanches apparaissent avant les feuilles. Elles apparaissent en mars-avril(-mai) et sont </a:t>
            </a:r>
            <a:r>
              <a:rPr lang="fr-FR" altLang="fr-FR" dirty="0">
                <a:hlinkClick r:id="rId24" tooltip="Flore mellifère"/>
              </a:rPr>
              <a:t>mellifères</a:t>
            </a:r>
            <a:r>
              <a:rPr lang="fr-FR" altLang="fr-FR" dirty="0"/>
              <a:t>. Les fruits bleus sont astringents et toniques, car riches en </a:t>
            </a:r>
            <a:r>
              <a:rPr lang="fr-FR" altLang="fr-FR" dirty="0">
                <a:hlinkClick r:id="rId25" tooltip="Tanin"/>
              </a:rPr>
              <a:t>tanin</a:t>
            </a:r>
            <a:r>
              <a:rPr lang="fr-FR" altLang="fr-FR" dirty="0"/>
              <a:t>, </a:t>
            </a:r>
            <a:r>
              <a:rPr lang="fr-FR" altLang="fr-FR" dirty="0">
                <a:hlinkClick r:id="rId26" tooltip="Vitamine C"/>
              </a:rPr>
              <a:t>vitamine C</a:t>
            </a:r>
            <a:r>
              <a:rPr lang="fr-FR" altLang="fr-FR" dirty="0"/>
              <a:t> et acides organiques. Cet arbuste est un excellent site d'accueil pour de nombreux </a:t>
            </a:r>
            <a:r>
              <a:rPr lang="fr-FR" altLang="fr-FR" u="sng" dirty="0">
                <a:hlinkClick r:id="rId27"/>
              </a:rPr>
              <a:t>lépidoptères</a:t>
            </a:r>
            <a:r>
              <a:rPr lang="fr-FR" altLang="fr-FR" dirty="0"/>
              <a:t>.</a:t>
            </a:r>
            <a:r>
              <a:rPr lang="fr-FR" altLang="fr-FR" sz="1200" dirty="0"/>
              <a:t> Le prunellier se reproduit par </a:t>
            </a:r>
            <a:r>
              <a:rPr lang="fr-FR" altLang="fr-FR" sz="1200" dirty="0">
                <a:hlinkClick r:id="rId28" tooltip="Semis (agriculture)"/>
              </a:rPr>
              <a:t>semis</a:t>
            </a:r>
            <a:r>
              <a:rPr lang="fr-FR" altLang="fr-FR" sz="1200" dirty="0"/>
              <a:t> ou par </a:t>
            </a:r>
            <a:r>
              <a:rPr lang="fr-FR" altLang="fr-FR" sz="1200" dirty="0">
                <a:hlinkClick r:id="rId29" tooltip="Multiplication végétative"/>
              </a:rPr>
              <a:t>multiplication végétative</a:t>
            </a:r>
            <a:r>
              <a:rPr lang="fr-FR" altLang="fr-FR" sz="1200" dirty="0"/>
              <a:t> des drageons. </a:t>
            </a:r>
            <a:r>
              <a:rPr lang="fr-FR" altLang="fr-FR" sz="1200" dirty="0">
                <a:solidFill>
                  <a:srgbClr val="008000"/>
                </a:solidFill>
              </a:rPr>
              <a:t>Il supporte très bien la </a:t>
            </a:r>
            <a:r>
              <a:rPr lang="fr-FR" altLang="fr-FR" sz="1200" dirty="0">
                <a:solidFill>
                  <a:srgbClr val="008000"/>
                </a:solidFill>
                <a:hlinkClick r:id="rId30" tooltip="Sécheresse"/>
              </a:rPr>
              <a:t>sécheresse</a:t>
            </a:r>
            <a:r>
              <a:rPr lang="fr-FR" altLang="fr-FR" sz="1200" dirty="0"/>
              <a:t> mais ne s'épanouit véritablement que dans une terre profonde (préfère les sols calcaires), le soleil, un sol frais pas trop sec. Zone 5(6)-10.  Aucun entretien. </a:t>
            </a:r>
          </a:p>
          <a:p>
            <a:pPr eaLnBrk="1" hangingPunct="1">
              <a:lnSpc>
                <a:spcPct val="107000"/>
              </a:lnSpc>
            </a:pPr>
            <a:r>
              <a:rPr lang="fr-FR" altLang="fr-FR" sz="1200" dirty="0"/>
              <a:t>Sources : a) </a:t>
            </a:r>
            <a:r>
              <a:rPr lang="fr-FR" altLang="fr-FR" sz="1200" dirty="0">
                <a:hlinkClick r:id="rId31"/>
              </a:rPr>
              <a:t>https://fr.wikipedia.org/wiki/Prunellier</a:t>
            </a:r>
            <a:r>
              <a:rPr lang="fr-FR" altLang="fr-FR" sz="1200" dirty="0"/>
              <a:t>, b) </a:t>
            </a:r>
            <a:r>
              <a:rPr lang="fr-FR" altLang="fr-FR" sz="1200" dirty="0">
                <a:hlinkClick r:id="rId32"/>
              </a:rPr>
              <a:t>https://en.wikipedia.org/wiki/Prunus_spinosa</a:t>
            </a:r>
            <a:r>
              <a:rPr lang="fr-FR" altLang="fr-FR" sz="1200" dirty="0"/>
              <a:t>, </a:t>
            </a:r>
            <a:r>
              <a:rPr lang="fr-FR" altLang="fr-FR" sz="1200" dirty="0">
                <a:cs typeface="Calibri" panose="020F0502020204030204" pitchFamily="34" charset="0"/>
              </a:rPr>
              <a:t>c) </a:t>
            </a:r>
            <a:r>
              <a:rPr lang="fr-FR" altLang="fr-FR" sz="1200" dirty="0">
                <a:cs typeface="Calibri" panose="020F0502020204030204" pitchFamily="34" charset="0"/>
                <a:hlinkClick r:id="rId33"/>
              </a:rPr>
              <a:t>https://www.jardindupicvert.com/arbres/4953-prunellier-epine-noire.html</a:t>
            </a:r>
            <a:r>
              <a:rPr lang="fr-FR" altLang="fr-FR" sz="1200" dirty="0">
                <a:cs typeface="Calibri" panose="020F0502020204030204" pitchFamily="34" charset="0"/>
              </a:rPr>
              <a:t>, </a:t>
            </a:r>
          </a:p>
          <a:p>
            <a:pPr eaLnBrk="1" hangingPunct="1">
              <a:lnSpc>
                <a:spcPct val="107000"/>
              </a:lnSpc>
            </a:pPr>
            <a:r>
              <a:rPr lang="fr-FR" altLang="fr-FR" sz="1200" dirty="0">
                <a:cs typeface="Calibri" panose="020F0502020204030204" pitchFamily="34" charset="0"/>
              </a:rPr>
              <a:t>d) </a:t>
            </a:r>
            <a:r>
              <a:rPr lang="fr-FR" altLang="fr-FR" sz="1200" dirty="0">
                <a:cs typeface="Calibri" panose="020F0502020204030204" pitchFamily="34" charset="0"/>
                <a:hlinkClick r:id="rId34"/>
              </a:rPr>
              <a:t>http://nature.jardin.free.fr/arbre/ft_prunus_spinosa.html</a:t>
            </a:r>
            <a:r>
              <a:rPr lang="fr-FR" altLang="fr-FR" sz="1200" dirty="0">
                <a:cs typeface="Calibri" panose="020F0502020204030204" pitchFamily="34" charset="0"/>
              </a:rPr>
              <a:t> </a:t>
            </a:r>
            <a:endParaRPr lang="fr-FR" altLang="fr-FR" dirty="0">
              <a:cs typeface="Calibri" panose="020F0502020204030204" pitchFamily="34" charset="0"/>
            </a:endParaRPr>
          </a:p>
        </p:txBody>
      </p:sp>
      <p:pic>
        <p:nvPicPr>
          <p:cNvPr id="47112" name="Image 5">
            <a:extLst>
              <a:ext uri="{FF2B5EF4-FFF2-40B4-BE49-F238E27FC236}">
                <a16:creationId xmlns:a16="http://schemas.microsoft.com/office/drawing/2014/main" id="{71F2F021-9337-4DD4-91BB-309040EEFD8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893050" y="-1588"/>
            <a:ext cx="2598738" cy="119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Image 14">
            <a:extLst>
              <a:ext uri="{FF2B5EF4-FFF2-40B4-BE49-F238E27FC236}">
                <a16:creationId xmlns:a16="http://schemas.microsoft.com/office/drawing/2014/main" id="{8E5BB84E-8DDD-42F7-A4E8-0FC00F6A06B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411788" y="5087938"/>
            <a:ext cx="22288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Image 16">
            <a:extLst>
              <a:ext uri="{FF2B5EF4-FFF2-40B4-BE49-F238E27FC236}">
                <a16:creationId xmlns:a16="http://schemas.microsoft.com/office/drawing/2014/main" id="{B4B9ACA7-0C54-4F4C-AF13-A58755F5CB7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693025" y="5019675"/>
            <a:ext cx="24511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Image 18">
            <a:extLst>
              <a:ext uri="{FF2B5EF4-FFF2-40B4-BE49-F238E27FC236}">
                <a16:creationId xmlns:a16="http://schemas.microsoft.com/office/drawing/2014/main" id="{8A88E347-A254-485C-8218-FF33D0D39156}"/>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39700" y="5260975"/>
            <a:ext cx="10096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Image 20">
            <a:extLst>
              <a:ext uri="{FF2B5EF4-FFF2-40B4-BE49-F238E27FC236}">
                <a16:creationId xmlns:a16="http://schemas.microsoft.com/office/drawing/2014/main" id="{E21EE5EC-9297-44A1-A697-85811DF29C8C}"/>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311275" y="5291138"/>
            <a:ext cx="2098675"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Image 22">
            <a:extLst>
              <a:ext uri="{FF2B5EF4-FFF2-40B4-BE49-F238E27FC236}">
                <a16:creationId xmlns:a16="http://schemas.microsoft.com/office/drawing/2014/main" id="{0CAE1B94-BA04-4AF8-9018-C56BFE7B544C}"/>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387013" y="5099050"/>
            <a:ext cx="16827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Image 23">
            <a:extLst>
              <a:ext uri="{FF2B5EF4-FFF2-40B4-BE49-F238E27FC236}">
                <a16:creationId xmlns:a16="http://schemas.microsoft.com/office/drawing/2014/main" id="{F637A014-BCEC-44A0-8D18-75AE09075133}"/>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649663" y="5349875"/>
            <a:ext cx="16192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Image 15">
            <a:extLst>
              <a:ext uri="{FF2B5EF4-FFF2-40B4-BE49-F238E27FC236}">
                <a16:creationId xmlns:a16="http://schemas.microsoft.com/office/drawing/2014/main" id="{315403A1-7951-4790-BB44-A135E0B75663}"/>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Image 17">
            <a:extLst>
              <a:ext uri="{FF2B5EF4-FFF2-40B4-BE49-F238E27FC236}">
                <a16:creationId xmlns:a16="http://schemas.microsoft.com/office/drawing/2014/main" id="{CCC81623-97AA-4EFC-8BF8-F49621D0C0B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Image 19">
            <a:extLst>
              <a:ext uri="{FF2B5EF4-FFF2-40B4-BE49-F238E27FC236}">
                <a16:creationId xmlns:a16="http://schemas.microsoft.com/office/drawing/2014/main" id="{D19AAB34-21BB-4A54-AC17-B328E26EB060}"/>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2" name="Rectangle 21">
            <a:extLst>
              <a:ext uri="{FF2B5EF4-FFF2-40B4-BE49-F238E27FC236}">
                <a16:creationId xmlns:a16="http://schemas.microsoft.com/office/drawing/2014/main" id="{02F6E904-1463-4CA5-9A49-D8DA9294C303}"/>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pic>
        <p:nvPicPr>
          <p:cNvPr id="47123" name="Picture 2" descr="fruitsLogo9_ss">
            <a:extLst>
              <a:ext uri="{FF2B5EF4-FFF2-40B4-BE49-F238E27FC236}">
                <a16:creationId xmlns:a16="http://schemas.microsoft.com/office/drawing/2014/main" id="{D08A6E12-62CE-46AD-B853-E6C0BA08E279}"/>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oneTexte 7">
            <a:extLst>
              <a:ext uri="{FF2B5EF4-FFF2-40B4-BE49-F238E27FC236}">
                <a16:creationId xmlns:a16="http://schemas.microsoft.com/office/drawing/2014/main" id="{C327A5C9-9520-4F29-B99B-707C78BB3E5A}"/>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4763" y="84138"/>
            <a:ext cx="563563" cy="334962"/>
          </a:xfrm>
        </p:spPr>
        <p:txBody>
          <a:bodyPr/>
          <a:lstStyle/>
          <a:p>
            <a:pPr>
              <a:defRPr/>
            </a:pPr>
            <a:fld id="{FAD47A82-7135-4154-BABE-A8E416CD7D11}" type="slidenum">
              <a:rPr lang="fr-FR"/>
              <a:pPr>
                <a:defRPr/>
              </a:pPr>
              <a:t>46</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5959475" y="6262688"/>
            <a:ext cx="2093913" cy="436562"/>
          </a:xfrm>
        </p:spPr>
        <p:txBody>
          <a:bodyPr/>
          <a:lstStyle/>
          <a:p>
            <a:pPr>
              <a:defRPr/>
            </a:pPr>
            <a:r>
              <a:rPr lang="fr-FR"/>
              <a:t>Haies défensives de climat tempéré et tropical - B. Lisan</a:t>
            </a:r>
          </a:p>
        </p:txBody>
      </p:sp>
      <p:sp>
        <p:nvSpPr>
          <p:cNvPr id="48133" name="ZoneTexte 10">
            <a:extLst>
              <a:ext uri="{FF2B5EF4-FFF2-40B4-BE49-F238E27FC236}">
                <a16:creationId xmlns:a16="http://schemas.microsoft.com/office/drawing/2014/main" id="{2AF67AA0-B319-48C6-9ABA-40FCC06EB110}"/>
              </a:ext>
            </a:extLst>
          </p:cNvPr>
          <p:cNvSpPr txBox="1">
            <a:spLocks noChangeArrowheads="1"/>
          </p:cNvSpPr>
          <p:nvPr/>
        </p:nvSpPr>
        <p:spPr bwMode="auto">
          <a:xfrm>
            <a:off x="139700" y="733425"/>
            <a:ext cx="10456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Févier d’Amérique ou Carouge à miel ou Épine du Christ (</a:t>
            </a:r>
            <a:r>
              <a:rPr lang="fr-FR" altLang="fr-FR" b="1" i="1" dirty="0" err="1">
                <a:solidFill>
                  <a:srgbClr val="008000"/>
                </a:solidFill>
              </a:rPr>
              <a:t>Gleditsia</a:t>
            </a:r>
            <a:r>
              <a:rPr lang="fr-FR" altLang="fr-FR" b="1" i="1" dirty="0">
                <a:solidFill>
                  <a:srgbClr val="008000"/>
                </a:solidFill>
              </a:rPr>
              <a:t> </a:t>
            </a:r>
            <a:r>
              <a:rPr lang="fr-FR" altLang="fr-FR" b="1" i="1" dirty="0" err="1">
                <a:solidFill>
                  <a:srgbClr val="008000"/>
                </a:solidFill>
              </a:rPr>
              <a:t>triacanthos</a:t>
            </a:r>
            <a:r>
              <a:rPr lang="fr-FR" altLang="fr-FR" b="1" i="1" dirty="0">
                <a:solidFill>
                  <a:srgbClr val="008000"/>
                </a:solidFill>
              </a:rPr>
              <a:t> </a:t>
            </a:r>
            <a:r>
              <a:rPr lang="fr-FR" altLang="fr-FR" b="1" i="1" dirty="0" err="1">
                <a:solidFill>
                  <a:srgbClr val="008000"/>
                </a:solidFill>
              </a:rPr>
              <a:t>ferox</a:t>
            </a:r>
            <a:r>
              <a:rPr lang="fr-FR" altLang="fr-FR" b="1" dirty="0">
                <a:solidFill>
                  <a:srgbClr val="008000"/>
                </a:solidFill>
              </a:rPr>
              <a:t>) (Famille de </a:t>
            </a:r>
            <a:r>
              <a:rPr lang="fr-FR" altLang="fr-FR" b="1" i="1" dirty="0" err="1">
                <a:solidFill>
                  <a:srgbClr val="008000"/>
                </a:solidFill>
              </a:rPr>
              <a:t>Fabaceae</a:t>
            </a:r>
            <a:r>
              <a:rPr lang="fr-FR" altLang="fr-FR" b="1" dirty="0">
                <a:solidFill>
                  <a:srgbClr val="008000"/>
                </a:solidFill>
              </a:rPr>
              <a:t>)</a:t>
            </a:r>
          </a:p>
        </p:txBody>
      </p:sp>
      <p:sp>
        <p:nvSpPr>
          <p:cNvPr id="48134" name="ZoneTexte 6">
            <a:extLst>
              <a:ext uri="{FF2B5EF4-FFF2-40B4-BE49-F238E27FC236}">
                <a16:creationId xmlns:a16="http://schemas.microsoft.com/office/drawing/2014/main" id="{7DEE535B-91A5-40D6-BE2F-B5E6CF12A5C3}"/>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48135" name="ZoneTexte 1">
            <a:extLst>
              <a:ext uri="{FF2B5EF4-FFF2-40B4-BE49-F238E27FC236}">
                <a16:creationId xmlns:a16="http://schemas.microsoft.com/office/drawing/2014/main" id="{A891FB7B-AD43-4BEA-A4E6-13251929902B}"/>
              </a:ext>
            </a:extLst>
          </p:cNvPr>
          <p:cNvSpPr txBox="1">
            <a:spLocks noChangeArrowheads="1"/>
          </p:cNvSpPr>
          <p:nvPr/>
        </p:nvSpPr>
        <p:spPr bwMode="auto">
          <a:xfrm>
            <a:off x="122238" y="1096963"/>
            <a:ext cx="11926887"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Ou </a:t>
            </a:r>
            <a:r>
              <a:rPr lang="fr-FR" altLang="fr-FR" b="1" dirty="0"/>
              <a:t>févier épineux</a:t>
            </a:r>
            <a:r>
              <a:rPr lang="fr-FR" altLang="fr-FR" dirty="0"/>
              <a:t>, </a:t>
            </a:r>
            <a:r>
              <a:rPr lang="fr-FR" altLang="fr-FR" b="1" dirty="0"/>
              <a:t>févier à trois épines</a:t>
            </a:r>
            <a:r>
              <a:rPr lang="fr-FR" altLang="fr-FR" dirty="0"/>
              <a:t>, c’est un grand </a:t>
            </a:r>
            <a:r>
              <a:rPr lang="fr-FR" altLang="fr-FR" dirty="0">
                <a:hlinkClick r:id="rId2" tooltip="Arbre"/>
              </a:rPr>
              <a:t>arbre</a:t>
            </a:r>
            <a:r>
              <a:rPr lang="fr-FR" altLang="fr-FR" dirty="0"/>
              <a:t>, jusqu'à 25 mètres de haut, épineux, à feuilles caduques, originaire de l’est de l’</a:t>
            </a:r>
            <a:r>
              <a:rPr lang="fr-FR" altLang="fr-FR" dirty="0">
                <a:hlinkClick r:id="rId3" tooltip="Amérique du Nord"/>
              </a:rPr>
              <a:t>Amérique du Nord</a:t>
            </a:r>
            <a:r>
              <a:rPr lang="fr-FR" altLang="fr-FR" dirty="0"/>
              <a:t>. Il apprécie les terrains alluviaux riches et humides même s’il supporte les terrains calcaires plus secs. Il arrive qu’on le plante dans les zones dégagées en vue de </a:t>
            </a:r>
            <a:r>
              <a:rPr lang="fr-FR" altLang="fr-FR" b="1" dirty="0"/>
              <a:t>couper la force du vent</a:t>
            </a:r>
            <a:r>
              <a:rPr lang="fr-FR" altLang="fr-FR" dirty="0"/>
              <a:t>. Sa cime irrégulière, étalée et ovale, porte un feuillage au couvert léger qui évoque celui du </a:t>
            </a:r>
            <a:r>
              <a:rPr lang="fr-FR" altLang="fr-FR" dirty="0">
                <a:hlinkClick r:id="rId4" tooltip="Robinier faux-acacia"/>
              </a:rPr>
              <a:t>robinier faux-acacia</a:t>
            </a:r>
            <a:r>
              <a:rPr lang="fr-FR" altLang="fr-FR" dirty="0"/>
              <a:t>. Le tronc et les branches sont garnis d'épines, de type tripartites, très acérées mesurant souvent de 6 à 9 cm, jusqu'à 30 cm. Les feuilles sont alternes, paripennées, et mesurent entre 14 et 25 cm. l'espèce est dioïque et très mellifère. Les </a:t>
            </a:r>
            <a:r>
              <a:rPr lang="fr-FR" altLang="fr-FR" dirty="0">
                <a:hlinkClick r:id="rId5" tooltip="Fleur"/>
              </a:rPr>
              <a:t>fleurs</a:t>
            </a:r>
            <a:r>
              <a:rPr lang="fr-FR" altLang="fr-FR" dirty="0"/>
              <a:t> en grappes apparaissent en juin-juillet ; elles donnent de longues </a:t>
            </a:r>
            <a:r>
              <a:rPr lang="fr-FR" altLang="fr-FR" dirty="0">
                <a:hlinkClick r:id="rId6" tooltip="Gousse"/>
              </a:rPr>
              <a:t>gousses</a:t>
            </a:r>
            <a:r>
              <a:rPr lang="fr-FR" altLang="fr-FR" dirty="0"/>
              <a:t> brunâtres aplaties persistantes à la pulpe sucrée et comestible. Ces gousses, portées par le pied femelle, atteignent 20 à 40 cm de long et contiennent 10 graines au plus ressemblant à des grains de café (7 à 10 mm).  </a:t>
            </a:r>
            <a:r>
              <a:rPr lang="fr-FR" altLang="fr-FR" i="1" dirty="0">
                <a:solidFill>
                  <a:srgbClr val="008000"/>
                </a:solidFill>
              </a:rPr>
              <a:t>On l’utilise par endroits pour faire des haies infranchissables, en profitant de ses épines</a:t>
            </a:r>
            <a:r>
              <a:rPr lang="fr-FR" altLang="fr-FR" dirty="0"/>
              <a:t>.</a:t>
            </a:r>
            <a:r>
              <a:rPr lang="fr-FR" altLang="fr-FR" dirty="0">
                <a:solidFill>
                  <a:srgbClr val="FF0000"/>
                </a:solidFill>
              </a:rPr>
              <a:t> Il peut être invasif.</a:t>
            </a:r>
            <a:endParaRPr lang="fr-FR" altLang="fr-FR" dirty="0"/>
          </a:p>
          <a:p>
            <a:pPr eaLnBrk="1" hangingPunct="1"/>
            <a:r>
              <a:rPr lang="fr-FR" altLang="fr-FR" sz="1200" dirty="0">
                <a:solidFill>
                  <a:srgbClr val="008000"/>
                </a:solidFill>
              </a:rPr>
              <a:t>Il tolère les conditions urbaines, le sol compacté, le </a:t>
            </a:r>
            <a:r>
              <a:rPr lang="fr-FR" altLang="fr-FR" sz="1200" b="1" dirty="0">
                <a:solidFill>
                  <a:srgbClr val="008000"/>
                </a:solidFill>
              </a:rPr>
              <a:t>sel routier, le sol alcalin, la chaleur et la sécheresse</a:t>
            </a:r>
            <a:r>
              <a:rPr lang="fr-FR" altLang="fr-FR" sz="1200" dirty="0">
                <a:solidFill>
                  <a:srgbClr val="008000"/>
                </a:solidFill>
              </a:rPr>
              <a:t>. </a:t>
            </a:r>
            <a:r>
              <a:rPr lang="fr-FR" altLang="fr-FR" sz="1200" dirty="0">
                <a:solidFill>
                  <a:srgbClr val="FF0000"/>
                </a:solidFill>
              </a:rPr>
              <a:t>Les graines sont toxiques.  Ses épines peuvent crever les pneus de camions.</a:t>
            </a:r>
          </a:p>
          <a:p>
            <a:pPr eaLnBrk="1" hangingPunct="1"/>
            <a:r>
              <a:rPr lang="fr-FR" altLang="fr-FR" sz="1200" b="1" dirty="0">
                <a:solidFill>
                  <a:srgbClr val="C00000"/>
                </a:solidFill>
              </a:rPr>
              <a:t>Attention aux enfants ! </a:t>
            </a:r>
            <a:r>
              <a:rPr lang="fr-FR" altLang="fr-FR" sz="1200" dirty="0">
                <a:solidFill>
                  <a:srgbClr val="008000"/>
                </a:solidFill>
              </a:rPr>
              <a:t>Ses racines fixent l’azote atmosphérique. </a:t>
            </a:r>
            <a:r>
              <a:rPr lang="fr-FR" altLang="fr-FR" sz="1200" dirty="0"/>
              <a:t>Sources : a) </a:t>
            </a:r>
            <a:r>
              <a:rPr lang="fr-FR" altLang="fr-FR" sz="1200" dirty="0">
                <a:hlinkClick r:id="rId7"/>
              </a:rPr>
              <a:t>https://fr.wikipedia.org/wiki/Févier_d%27Amérique</a:t>
            </a:r>
            <a:r>
              <a:rPr lang="fr-FR" altLang="fr-FR" sz="1200" dirty="0"/>
              <a:t>, b) </a:t>
            </a:r>
            <a:r>
              <a:rPr lang="fr-FR" altLang="fr-FR" sz="1200" dirty="0">
                <a:hlinkClick r:id="rId8"/>
              </a:rPr>
              <a:t>https://en.wikipedia.org/wiki/Honey_locust</a:t>
            </a:r>
            <a:r>
              <a:rPr lang="fr-FR" altLang="fr-FR" sz="1200" dirty="0"/>
              <a:t> </a:t>
            </a:r>
          </a:p>
        </p:txBody>
      </p:sp>
      <p:pic>
        <p:nvPicPr>
          <p:cNvPr id="48136" name="Picture 16" descr="C:\Users\LISAN\Pictures\Plantes fourragères\logo invasive plants5_s.jpg">
            <a:extLst>
              <a:ext uri="{FF2B5EF4-FFF2-40B4-BE49-F238E27FC236}">
                <a16:creationId xmlns:a16="http://schemas.microsoft.com/office/drawing/2014/main" id="{92A42AC8-7BA8-409D-A342-7B2ED946CB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1288" y="841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Image 10" descr="logo aride_s.jpg">
            <a:extLst>
              <a:ext uri="{FF2B5EF4-FFF2-40B4-BE49-F238E27FC236}">
                <a16:creationId xmlns:a16="http://schemas.microsoft.com/office/drawing/2014/main" id="{9183333C-9B52-4535-8AE9-09BF97AB493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Image 11" descr="logo salinisation2_s.jpg">
            <a:extLst>
              <a:ext uri="{FF2B5EF4-FFF2-40B4-BE49-F238E27FC236}">
                <a16:creationId xmlns:a16="http://schemas.microsoft.com/office/drawing/2014/main" id="{9624D2B6-FB6E-4D42-B3E4-7DC20F95413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13763"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14">
            <a:extLst>
              <a:ext uri="{FF2B5EF4-FFF2-40B4-BE49-F238E27FC236}">
                <a16:creationId xmlns:a16="http://schemas.microsoft.com/office/drawing/2014/main" id="{9DE46D46-1ADF-4967-BA48-0A1BB2439051}"/>
              </a:ext>
            </a:extLst>
          </p:cNvPr>
          <p:cNvSpPr>
            <a:spLocks noChangeArrowheads="1"/>
          </p:cNvSpPr>
          <p:nvPr/>
        </p:nvSpPr>
        <p:spPr bwMode="auto">
          <a:xfrm>
            <a:off x="9642475" y="23812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48140" name="Image 3">
            <a:extLst>
              <a:ext uri="{FF2B5EF4-FFF2-40B4-BE49-F238E27FC236}">
                <a16:creationId xmlns:a16="http://schemas.microsoft.com/office/drawing/2014/main" id="{C9AD45D0-5F58-44DA-A6E9-16361A49D3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238" y="4079875"/>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Image 5">
            <a:extLst>
              <a:ext uri="{FF2B5EF4-FFF2-40B4-BE49-F238E27FC236}">
                <a16:creationId xmlns:a16="http://schemas.microsoft.com/office/drawing/2014/main" id="{29778413-5969-41A0-8CE9-8E16C1A4C5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0350" y="5634038"/>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Image 18">
            <a:extLst>
              <a:ext uri="{FF2B5EF4-FFF2-40B4-BE49-F238E27FC236}">
                <a16:creationId xmlns:a16="http://schemas.microsoft.com/office/drawing/2014/main" id="{A050B821-3E35-4019-B9A2-5D46B9FE2B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3575" y="4079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Image 20">
            <a:extLst>
              <a:ext uri="{FF2B5EF4-FFF2-40B4-BE49-F238E27FC236}">
                <a16:creationId xmlns:a16="http://schemas.microsoft.com/office/drawing/2014/main" id="{ECEA193B-36B8-42E9-B525-2D7912DAA3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91500" y="405765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Image 22">
            <a:extLst>
              <a:ext uri="{FF2B5EF4-FFF2-40B4-BE49-F238E27FC236}">
                <a16:creationId xmlns:a16="http://schemas.microsoft.com/office/drawing/2014/main" id="{2DE41FE6-71CD-44A2-92F8-33366DE217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15563" y="4073525"/>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Image 24">
            <a:extLst>
              <a:ext uri="{FF2B5EF4-FFF2-40B4-BE49-F238E27FC236}">
                <a16:creationId xmlns:a16="http://schemas.microsoft.com/office/drawing/2014/main" id="{FD4BCD55-717A-4F24-A668-A34228041F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83225" y="40576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Image 17">
            <a:extLst>
              <a:ext uri="{FF2B5EF4-FFF2-40B4-BE49-F238E27FC236}">
                <a16:creationId xmlns:a16="http://schemas.microsoft.com/office/drawing/2014/main" id="{07758F99-ADCC-4798-9883-72376DED89A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7" name="Image 19">
            <a:extLst>
              <a:ext uri="{FF2B5EF4-FFF2-40B4-BE49-F238E27FC236}">
                <a16:creationId xmlns:a16="http://schemas.microsoft.com/office/drawing/2014/main" id="{C8076E79-44EE-4ABB-A1D0-8B5DB1262F6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Image 21">
            <a:extLst>
              <a:ext uri="{FF2B5EF4-FFF2-40B4-BE49-F238E27FC236}">
                <a16:creationId xmlns:a16="http://schemas.microsoft.com/office/drawing/2014/main" id="{5A409EAF-8FF1-4DA5-871C-2BFAC9403E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9" name="Rectangle 23">
            <a:extLst>
              <a:ext uri="{FF2B5EF4-FFF2-40B4-BE49-F238E27FC236}">
                <a16:creationId xmlns:a16="http://schemas.microsoft.com/office/drawing/2014/main" id="{1B39164F-9BD8-482B-BD0E-22B23271E8D6}"/>
              </a:ext>
            </a:extLst>
          </p:cNvPr>
          <p:cNvSpPr>
            <a:spLocks noChangeArrowheads="1"/>
          </p:cNvSpPr>
          <p:nvPr/>
        </p:nvSpPr>
        <p:spPr bwMode="auto">
          <a:xfrm>
            <a:off x="10996613" y="-3175"/>
            <a:ext cx="4524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638F8E9-3BC7-4EE7-8700-70192F8D2CEB}"/>
              </a:ext>
            </a:extLst>
          </p:cNvPr>
          <p:cNvSpPr>
            <a:spLocks noGrp="1"/>
          </p:cNvSpPr>
          <p:nvPr>
            <p:ph type="ftr" sz="quarter" idx="11"/>
          </p:nvPr>
        </p:nvSpPr>
        <p:spPr>
          <a:xfrm>
            <a:off x="4038600" y="6492875"/>
            <a:ext cx="4114800" cy="365125"/>
          </a:xfrm>
        </p:spPr>
        <p:txBody>
          <a:bodyPr/>
          <a:lstStyle/>
          <a:p>
            <a:pPr>
              <a:defRPr/>
            </a:pPr>
            <a:r>
              <a:rPr lang="fr-FR"/>
              <a:t>Haies défensives de climat tempéré et tropical - B. Lisan</a:t>
            </a:r>
          </a:p>
        </p:txBody>
      </p:sp>
      <p:sp>
        <p:nvSpPr>
          <p:cNvPr id="49155" name="Rectangle 3">
            <a:extLst>
              <a:ext uri="{FF2B5EF4-FFF2-40B4-BE49-F238E27FC236}">
                <a16:creationId xmlns:a16="http://schemas.microsoft.com/office/drawing/2014/main" id="{86D2CF0B-B472-4EA7-B33C-5007AC6AE27F}"/>
              </a:ext>
            </a:extLst>
          </p:cNvPr>
          <p:cNvSpPr>
            <a:spLocks noChangeArrowheads="1"/>
          </p:cNvSpPr>
          <p:nvPr/>
        </p:nvSpPr>
        <p:spPr bwMode="auto">
          <a:xfrm>
            <a:off x="139700" y="733425"/>
            <a:ext cx="938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ea typeface="Times New Roman" panose="02020603050405020304" pitchFamily="18" charset="0"/>
                <a:cs typeface="Calibri" panose="020F0502020204030204" pitchFamily="34" charset="0"/>
              </a:rPr>
              <a:t>Oranger des </a:t>
            </a:r>
            <a:r>
              <a:rPr lang="fr-FR" altLang="fr-FR" b="1" dirty="0" err="1">
                <a:solidFill>
                  <a:srgbClr val="008000"/>
                </a:solidFill>
                <a:ea typeface="Times New Roman" panose="02020603050405020304" pitchFamily="18" charset="0"/>
                <a:cs typeface="Calibri" panose="020F0502020204030204" pitchFamily="34" charset="0"/>
              </a:rPr>
              <a:t>Osages</a:t>
            </a:r>
            <a:r>
              <a:rPr lang="fr-FR" altLang="fr-FR" b="1" dirty="0">
                <a:solidFill>
                  <a:srgbClr val="008000"/>
                </a:solidFill>
                <a:ea typeface="Times New Roman" panose="02020603050405020304" pitchFamily="18" charset="0"/>
                <a:cs typeface="Calibri" panose="020F0502020204030204" pitchFamily="34" charset="0"/>
              </a:rPr>
              <a:t> ou Maclure épineux - Osage orange </a:t>
            </a:r>
            <a:r>
              <a:rPr lang="fr-FR" altLang="fr-FR" b="1" i="1" dirty="0">
                <a:solidFill>
                  <a:srgbClr val="008000"/>
                </a:solidFill>
                <a:ea typeface="Times New Roman" panose="02020603050405020304" pitchFamily="18" charset="0"/>
                <a:cs typeface="Calibri" panose="020F0502020204030204" pitchFamily="34" charset="0"/>
              </a:rPr>
              <a:t>(</a:t>
            </a:r>
            <a:r>
              <a:rPr lang="fr-FR" altLang="fr-FR" b="1" i="1" dirty="0" err="1">
                <a:solidFill>
                  <a:srgbClr val="008000"/>
                </a:solidFill>
                <a:ea typeface="Times New Roman" panose="02020603050405020304" pitchFamily="18" charset="0"/>
                <a:cs typeface="Calibri" panose="020F0502020204030204" pitchFamily="34" charset="0"/>
              </a:rPr>
              <a:t>Maclura</a:t>
            </a:r>
            <a:r>
              <a:rPr lang="fr-FR" altLang="fr-FR" b="1" i="1" dirty="0">
                <a:solidFill>
                  <a:srgbClr val="008000"/>
                </a:solidFill>
                <a:ea typeface="Times New Roman" panose="02020603050405020304" pitchFamily="18" charset="0"/>
                <a:cs typeface="Calibri" panose="020F0502020204030204" pitchFamily="34" charset="0"/>
              </a:rPr>
              <a:t> </a:t>
            </a:r>
            <a:r>
              <a:rPr lang="fr-FR" altLang="fr-FR" b="1" i="1" dirty="0" err="1">
                <a:solidFill>
                  <a:srgbClr val="008000"/>
                </a:solidFill>
                <a:ea typeface="Times New Roman" panose="02020603050405020304" pitchFamily="18" charset="0"/>
                <a:cs typeface="Calibri" panose="020F0502020204030204" pitchFamily="34" charset="0"/>
              </a:rPr>
              <a:t>pomifera</a:t>
            </a:r>
            <a:r>
              <a:rPr lang="fr-FR" altLang="fr-FR" b="1" i="1" dirty="0">
                <a:solidFill>
                  <a:srgbClr val="008000"/>
                </a:solidFill>
                <a:ea typeface="Times New Roman" panose="02020603050405020304" pitchFamily="18" charset="0"/>
                <a:cs typeface="Calibri" panose="020F0502020204030204" pitchFamily="34" charset="0"/>
              </a:rPr>
              <a:t>)</a:t>
            </a:r>
            <a:r>
              <a:rPr lang="fr-FR" altLang="fr-FR" b="1" dirty="0">
                <a:solidFill>
                  <a:srgbClr val="008000"/>
                </a:solidFill>
                <a:ea typeface="Times New Roman" panose="02020603050405020304" pitchFamily="18" charset="0"/>
                <a:cs typeface="Calibri" panose="020F0502020204030204" pitchFamily="34" charset="0"/>
              </a:rPr>
              <a:t> (</a:t>
            </a:r>
            <a:r>
              <a:rPr lang="fr-FR" altLang="fr-FR" b="1" i="1" u="sng" dirty="0" err="1">
                <a:hlinkClick r:id="rId2"/>
              </a:rPr>
              <a:t>Moraceae</a:t>
            </a:r>
            <a:r>
              <a:rPr lang="fr-FR" altLang="fr-FR" b="1" dirty="0">
                <a:solidFill>
                  <a:srgbClr val="008000"/>
                </a:solidFill>
                <a:cs typeface="Times New Roman" panose="02020603050405020304" pitchFamily="18" charset="0"/>
              </a:rPr>
              <a:t>)</a:t>
            </a:r>
            <a:endParaRPr lang="fr-FR" altLang="fr-FR" b="1" i="1" dirty="0">
              <a:solidFill>
                <a:srgbClr val="008000"/>
              </a:solidFill>
              <a:cs typeface="Times New Roman" panose="02020603050405020304" pitchFamily="18" charset="0"/>
            </a:endParaRPr>
          </a:p>
        </p:txBody>
      </p:sp>
      <p:sp>
        <p:nvSpPr>
          <p:cNvPr id="49156" name="ZoneTexte 4">
            <a:extLst>
              <a:ext uri="{FF2B5EF4-FFF2-40B4-BE49-F238E27FC236}">
                <a16:creationId xmlns:a16="http://schemas.microsoft.com/office/drawing/2014/main" id="{34D984B5-F427-4148-94AB-64150E4D6D22}"/>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49157" name="ZoneTexte 5">
            <a:extLst>
              <a:ext uri="{FF2B5EF4-FFF2-40B4-BE49-F238E27FC236}">
                <a16:creationId xmlns:a16="http://schemas.microsoft.com/office/drawing/2014/main" id="{D1FAAE3A-307E-4522-B3CF-48765686B94B}"/>
              </a:ext>
            </a:extLst>
          </p:cNvPr>
          <p:cNvSpPr txBox="1">
            <a:spLocks noChangeArrowheads="1"/>
          </p:cNvSpPr>
          <p:nvPr/>
        </p:nvSpPr>
        <p:spPr bwMode="auto">
          <a:xfrm>
            <a:off x="4397375"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49158" name="Espace réservé du numéro de diapositive 2">
            <a:extLst>
              <a:ext uri="{FF2B5EF4-FFF2-40B4-BE49-F238E27FC236}">
                <a16:creationId xmlns:a16="http://schemas.microsoft.com/office/drawing/2014/main" id="{2D088FC3-BD83-4955-93D2-E7C139C50E1F}"/>
              </a:ext>
            </a:extLst>
          </p:cNvPr>
          <p:cNvSpPr txBox="1">
            <a:spLocks noChangeArrowheads="1"/>
          </p:cNvSpPr>
          <p:nvPr/>
        </p:nvSpPr>
        <p:spPr bwMode="auto">
          <a:xfrm>
            <a:off x="139700" y="87313"/>
            <a:ext cx="5635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A72B5D7-AF5E-462D-83A5-E1E78990DDF5}" type="slidenum">
              <a:rPr lang="fr-FR" altLang="fr-FR" sz="1200">
                <a:solidFill>
                  <a:srgbClr val="898989"/>
                </a:solidFill>
              </a:rPr>
              <a:pPr algn="r" eaLnBrk="1" hangingPunct="1">
                <a:lnSpc>
                  <a:spcPct val="100000"/>
                </a:lnSpc>
                <a:spcBef>
                  <a:spcPct val="0"/>
                </a:spcBef>
                <a:buFontTx/>
                <a:buNone/>
              </a:pPr>
              <a:t>47</a:t>
            </a:fld>
            <a:endParaRPr lang="fr-FR" altLang="fr-FR" sz="1200">
              <a:solidFill>
                <a:srgbClr val="898989"/>
              </a:solidFill>
            </a:endParaRPr>
          </a:p>
        </p:txBody>
      </p:sp>
      <p:sp>
        <p:nvSpPr>
          <p:cNvPr id="49159" name="Rectangle 7">
            <a:extLst>
              <a:ext uri="{FF2B5EF4-FFF2-40B4-BE49-F238E27FC236}">
                <a16:creationId xmlns:a16="http://schemas.microsoft.com/office/drawing/2014/main" id="{C8EE2A46-D823-4D48-979C-42AF2828E97D}"/>
              </a:ext>
            </a:extLst>
          </p:cNvPr>
          <p:cNvSpPr>
            <a:spLocks noChangeArrowheads="1"/>
          </p:cNvSpPr>
          <p:nvPr/>
        </p:nvSpPr>
        <p:spPr bwMode="auto">
          <a:xfrm>
            <a:off x="139700" y="1096963"/>
            <a:ext cx="1189831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222222"/>
                </a:solidFill>
              </a:rPr>
              <a:t>C'est</a:t>
            </a:r>
            <a:r>
              <a:rPr lang="fr-FR" altLang="fr-FR" dirty="0"/>
              <a:t> un petit</a:t>
            </a:r>
            <a:r>
              <a:rPr lang="fr-FR" altLang="fr-FR" dirty="0">
                <a:hlinkClick r:id="rId3" tooltip="Tree"/>
              </a:rPr>
              <a:t> arbre à </a:t>
            </a:r>
            <a:r>
              <a:rPr lang="fr-FR" altLang="fr-FR" dirty="0">
                <a:hlinkClick r:id="rId4" tooltip="À feuilles caduques"/>
              </a:rPr>
              <a:t>feuilles </a:t>
            </a:r>
            <a:r>
              <a:rPr lang="fr-FR" altLang="fr-FR" dirty="0">
                <a:hlinkClick r:id="rId3" tooltip="Arbre"/>
              </a:rPr>
              <a:t>caduques</a:t>
            </a:r>
            <a:r>
              <a:rPr lang="fr-FR" altLang="fr-FR" dirty="0"/>
              <a:t>, </a:t>
            </a:r>
            <a:r>
              <a:rPr lang="fr-FR" altLang="fr-FR" dirty="0">
                <a:solidFill>
                  <a:srgbClr val="0B0080"/>
                </a:solidFill>
                <a:hlinkClick r:id="rId5" tooltip="Dioïque"/>
              </a:rPr>
              <a:t>dioïque</a:t>
            </a:r>
            <a:r>
              <a:rPr lang="fr-FR" altLang="fr-FR" dirty="0"/>
              <a:t> ou un gros</a:t>
            </a:r>
            <a:r>
              <a:rPr lang="fr-FR" altLang="fr-FR" dirty="0">
                <a:hlinkClick r:id="rId6" tooltip="Arbuste"/>
              </a:rPr>
              <a:t> arbuste</a:t>
            </a:r>
            <a:r>
              <a:rPr lang="fr-FR" altLang="fr-FR" dirty="0"/>
              <a:t>, généralement de 8 à 15 mètres (30 à 50 pieds) de hauteur (</a:t>
            </a:r>
            <a:r>
              <a:rPr lang="fr-FR" altLang="fr-FR" dirty="0">
                <a:solidFill>
                  <a:srgbClr val="222222"/>
                </a:solidFill>
              </a:rPr>
              <a:t>jusqu'à 18 m de haut). Le tronc est généralement court. L'écorce mature de l'arbre est grise orangé, profondément sillonnée et écailleuse. </a:t>
            </a:r>
            <a:r>
              <a:rPr lang="fr-FR" altLang="fr-FR" dirty="0"/>
              <a:t>es feuilles vertes, </a:t>
            </a:r>
            <a:r>
              <a:rPr lang="fr-FR" altLang="fr-FR" dirty="0">
                <a:hlinkClick r:id="rId7" tooltip="Glossaire de botanique"/>
              </a:rPr>
              <a:t>caduques</a:t>
            </a:r>
            <a:r>
              <a:rPr lang="fr-FR" altLang="fr-FR" dirty="0"/>
              <a:t> et simples sont alternes. Elles mesurent 8 à 13 centimètres de long et 5 à 8 centimètres de large et sont épaisses et fermes. </a:t>
            </a:r>
            <a:r>
              <a:rPr lang="fr-FR" altLang="fr-FR" b="1" dirty="0">
                <a:solidFill>
                  <a:srgbClr val="008000"/>
                </a:solidFill>
              </a:rPr>
              <a:t>Les aisselles des feuilles contiennent des épines redoutables de 2,5 cm de long à maturité</a:t>
            </a:r>
            <a:r>
              <a:rPr lang="fr-FR" altLang="fr-FR" dirty="0"/>
              <a:t>. Les feuilles virent au jaune en automne. Le fruit (°), qui n’est pas un fruit simple, mais un </a:t>
            </a:r>
            <a:r>
              <a:rPr lang="fr-FR" altLang="fr-FR" dirty="0">
                <a:hlinkClick r:id="rId8" tooltip="Fruits multiples"/>
              </a:rPr>
              <a:t>fruit multiple</a:t>
            </a:r>
            <a:r>
              <a:rPr lang="fr-FR" altLang="fr-FR" dirty="0"/>
              <a:t>, une </a:t>
            </a:r>
            <a:r>
              <a:rPr lang="fr-FR" altLang="fr-FR" u="sng" dirty="0">
                <a:hlinkClick r:id="rId9"/>
              </a:rPr>
              <a:t>infrutescence</a:t>
            </a:r>
            <a:r>
              <a:rPr lang="fr-FR" altLang="fr-FR" dirty="0"/>
              <a:t> (agglomération d'un ensemble de fruits issus d'une multitude de </a:t>
            </a:r>
            <a:r>
              <a:rPr lang="fr-FR" altLang="fr-FR" dirty="0">
                <a:hlinkClick r:id="rId10" tooltip="Fleur"/>
              </a:rPr>
              <a:t>fleurs</a:t>
            </a:r>
            <a:r>
              <a:rPr lang="fr-FR" altLang="fr-FR" dirty="0"/>
              <a:t>), ressemblant à une orange, est approximativement sphérique, bosselé, de 8 à 15 centimètres (3-6 po) de diamètre, et devient vert-jaune brillant à l'automne. Les fruits sécrètent un </a:t>
            </a:r>
            <a:r>
              <a:rPr lang="fr-FR" altLang="fr-FR" dirty="0">
                <a:hlinkClick r:id="rId11" tooltip="Latex"/>
              </a:rPr>
              <a:t>latex</a:t>
            </a:r>
            <a:r>
              <a:rPr lang="fr-FR" altLang="fr-FR" dirty="0"/>
              <a:t> blanc collant, lorsqu'ils sont coupés ou endommagés. </a:t>
            </a:r>
            <a:r>
              <a:rPr lang="fr-FR" altLang="fr-FR" sz="1200" dirty="0"/>
              <a:t>Il préfère un sol profond et fertile, mais il peut s'adapter à des terrains même pauvres. Sa croissance est rapide et peut atteindre un à deux mètres de long par an. Il supporte très bien la taille et peut être utilisée en haie. Il est remarquablement exempt d'attaques d'insectes et de maladies fongiques. Il est rustique jusqu'à environ -15°C. Multiplication par semis en automne. Comme l’extraction des graines renfermées dans un suc collant est assez fastidieuse, on peut le plonger dans un seau d’eau afin qu’il se ramollisse ou enterrer le fruit entier dans de la tourbe humide. Généralement les plantules apparaissent au printemps. Il suffit de les séparer et de les élever en pleine terre ou en pot. L'arbre est couramment utilisé comme </a:t>
            </a:r>
            <a:r>
              <a:rPr lang="fr-FR" altLang="fr-FR" sz="1200" dirty="0">
                <a:hlinkClick r:id="rId12" tooltip="Haie"/>
              </a:rPr>
              <a:t>haie</a:t>
            </a:r>
            <a:r>
              <a:rPr lang="fr-FR" altLang="fr-FR" sz="1200" dirty="0"/>
              <a:t> brise-vent et arbre ornemental. </a:t>
            </a:r>
          </a:p>
          <a:p>
            <a:pPr eaLnBrk="1" hangingPunct="1"/>
            <a:r>
              <a:rPr lang="fr-FR" altLang="fr-FR" sz="1200" dirty="0"/>
              <a:t>Sources : a) </a:t>
            </a:r>
            <a:r>
              <a:rPr lang="fr-FR" altLang="fr-FR" sz="1200" dirty="0">
                <a:hlinkClick r:id="rId13"/>
              </a:rPr>
              <a:t>https://fr.wikipedia.org/wiki/Oranger_des_Osages</a:t>
            </a:r>
            <a:r>
              <a:rPr lang="fr-FR" altLang="fr-FR" sz="1200" dirty="0"/>
              <a:t>, b) </a:t>
            </a:r>
            <a:r>
              <a:rPr lang="fr-FR" altLang="fr-FR" sz="1200" dirty="0">
                <a:hlinkClick r:id="rId14"/>
              </a:rPr>
              <a:t>https://en.wikipedia.org/wiki/Maclura_pomifera</a:t>
            </a:r>
            <a:r>
              <a:rPr lang="fr-FR" altLang="fr-FR" sz="1200" dirty="0"/>
              <a:t>, c) </a:t>
            </a:r>
            <a:r>
              <a:rPr lang="fr-FR" altLang="fr-FR" sz="1200" dirty="0">
                <a:hlinkClick r:id="rId15"/>
              </a:rPr>
              <a:t>http://nature.jardin.free.fr/arbre/nmauric_maclura_pomifera.htm</a:t>
            </a:r>
            <a:endParaRPr lang="fr-FR" altLang="fr-FR" sz="1200" dirty="0"/>
          </a:p>
          <a:p>
            <a:pPr eaLnBrk="1" hangingPunct="1"/>
            <a:r>
              <a:rPr lang="fr-FR" altLang="fr-FR" sz="1200" dirty="0"/>
              <a:t>(°) Fruit non comestible. </a:t>
            </a:r>
            <a:r>
              <a:rPr lang="fr-FR" altLang="fr-FR" b="1" dirty="0"/>
              <a:t>USDA</a:t>
            </a:r>
            <a:r>
              <a:rPr lang="fr-FR" altLang="fr-FR" dirty="0"/>
              <a:t> </a:t>
            </a:r>
            <a:r>
              <a:rPr lang="fr-FR" altLang="fr-FR" dirty="0" err="1"/>
              <a:t>hardiness</a:t>
            </a:r>
            <a:r>
              <a:rPr lang="fr-FR" altLang="fr-FR" dirty="0"/>
              <a:t>, 4-9(10).</a:t>
            </a:r>
            <a:endParaRPr lang="fr-FR" altLang="fr-FR" sz="1200" dirty="0"/>
          </a:p>
        </p:txBody>
      </p:sp>
      <p:pic>
        <p:nvPicPr>
          <p:cNvPr id="49160" name="Image 8">
            <a:extLst>
              <a:ext uri="{FF2B5EF4-FFF2-40B4-BE49-F238E27FC236}">
                <a16:creationId xmlns:a16="http://schemas.microsoft.com/office/drawing/2014/main" id="{C48C46E9-D7DC-4768-9834-6A15369DA9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13800" y="5673725"/>
            <a:ext cx="12985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Image 10">
            <a:extLst>
              <a:ext uri="{FF2B5EF4-FFF2-40B4-BE49-F238E27FC236}">
                <a16:creationId xmlns:a16="http://schemas.microsoft.com/office/drawing/2014/main" id="{5AAE33FB-DFE9-4172-838A-8C04E78445A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56313" y="4329113"/>
            <a:ext cx="25050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Image 12">
            <a:extLst>
              <a:ext uri="{FF2B5EF4-FFF2-40B4-BE49-F238E27FC236}">
                <a16:creationId xmlns:a16="http://schemas.microsoft.com/office/drawing/2014/main" id="{D879C40B-48EE-4908-A2AD-7B329D15411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93400" y="-7938"/>
            <a:ext cx="1506538" cy="113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Image 14">
            <a:extLst>
              <a:ext uri="{FF2B5EF4-FFF2-40B4-BE49-F238E27FC236}">
                <a16:creationId xmlns:a16="http://schemas.microsoft.com/office/drawing/2014/main" id="{DDBB20F0-F6A7-45FB-A7DE-36B6F47052B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68713" y="4540250"/>
            <a:ext cx="22907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Image 16">
            <a:extLst>
              <a:ext uri="{FF2B5EF4-FFF2-40B4-BE49-F238E27FC236}">
                <a16:creationId xmlns:a16="http://schemas.microsoft.com/office/drawing/2014/main" id="{FEC4C81D-2ACD-42D2-B6C4-FF5C6C64E88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02663" y="4316413"/>
            <a:ext cx="18097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Image 18">
            <a:extLst>
              <a:ext uri="{FF2B5EF4-FFF2-40B4-BE49-F238E27FC236}">
                <a16:creationId xmlns:a16="http://schemas.microsoft.com/office/drawing/2014/main" id="{5D2DF3F8-F53C-4FBF-9F5A-CE963ABB558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31975" y="4530725"/>
            <a:ext cx="1714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Image 20">
            <a:extLst>
              <a:ext uri="{FF2B5EF4-FFF2-40B4-BE49-F238E27FC236}">
                <a16:creationId xmlns:a16="http://schemas.microsoft.com/office/drawing/2014/main" id="{E3C2AFFB-0F64-4788-B6A1-7BD79522AE4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7475" y="4530725"/>
            <a:ext cx="1714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Image 22">
            <a:extLst>
              <a:ext uri="{FF2B5EF4-FFF2-40B4-BE49-F238E27FC236}">
                <a16:creationId xmlns:a16="http://schemas.microsoft.com/office/drawing/2014/main" id="{90585843-3F8D-4F9C-B2E3-C356D228B0D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433050" y="4298950"/>
            <a:ext cx="1714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Image 23">
            <a:extLst>
              <a:ext uri="{FF2B5EF4-FFF2-40B4-BE49-F238E27FC236}">
                <a16:creationId xmlns:a16="http://schemas.microsoft.com/office/drawing/2014/main" id="{C8FC9F74-8BFB-446A-90DE-CB4D2CE3B94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Image 24">
            <a:extLst>
              <a:ext uri="{FF2B5EF4-FFF2-40B4-BE49-F238E27FC236}">
                <a16:creationId xmlns:a16="http://schemas.microsoft.com/office/drawing/2014/main" id="{A553E1C3-F780-4695-B173-B580BFF42B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Image 25">
            <a:extLst>
              <a:ext uri="{FF2B5EF4-FFF2-40B4-BE49-F238E27FC236}">
                <a16:creationId xmlns:a16="http://schemas.microsoft.com/office/drawing/2014/main" id="{8A920B36-BE61-4515-829D-DC5F3C1DA3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2" descr="toxic-2ss">
            <a:extLst>
              <a:ext uri="{FF2B5EF4-FFF2-40B4-BE49-F238E27FC236}">
                <a16:creationId xmlns:a16="http://schemas.microsoft.com/office/drawing/2014/main" id="{8BC8F323-25E1-475F-A137-3AA6F9CE833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963150" y="174625"/>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468B06-D296-43AC-A118-20F578E66F76}"/>
              </a:ext>
            </a:extLst>
          </p:cNvPr>
          <p:cNvSpPr>
            <a:spLocks noGrp="1"/>
          </p:cNvSpPr>
          <p:nvPr>
            <p:ph type="ftr" sz="quarter" idx="11"/>
          </p:nvPr>
        </p:nvSpPr>
        <p:spPr>
          <a:xfrm>
            <a:off x="4127500" y="6534150"/>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6324723E-DA2F-4E8F-B1DB-0C3F39F4A2B7}"/>
              </a:ext>
            </a:extLst>
          </p:cNvPr>
          <p:cNvSpPr>
            <a:spLocks noGrp="1"/>
          </p:cNvSpPr>
          <p:nvPr>
            <p:ph type="sldNum" sz="quarter" idx="12"/>
          </p:nvPr>
        </p:nvSpPr>
        <p:spPr>
          <a:xfrm>
            <a:off x="10810875" y="187325"/>
            <a:ext cx="1004888" cy="371475"/>
          </a:xfrm>
        </p:spPr>
        <p:txBody>
          <a:bodyPr/>
          <a:lstStyle/>
          <a:p>
            <a:pPr>
              <a:defRPr/>
            </a:pPr>
            <a:fld id="{45D5E78A-1889-401B-B172-97A2BCD98EC3}" type="slidenum">
              <a:rPr lang="fr-FR"/>
              <a:pPr>
                <a:defRPr/>
              </a:pPr>
              <a:t>48</a:t>
            </a:fld>
            <a:endParaRPr lang="fr-FR"/>
          </a:p>
        </p:txBody>
      </p:sp>
      <p:sp>
        <p:nvSpPr>
          <p:cNvPr id="50180" name="ZoneTexte 3">
            <a:extLst>
              <a:ext uri="{FF2B5EF4-FFF2-40B4-BE49-F238E27FC236}">
                <a16:creationId xmlns:a16="http://schemas.microsoft.com/office/drawing/2014/main" id="{E428CB30-B1DB-4852-931C-A4527FBAF52B}"/>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0181" name="ZoneTexte 4">
            <a:extLst>
              <a:ext uri="{FF2B5EF4-FFF2-40B4-BE49-F238E27FC236}">
                <a16:creationId xmlns:a16="http://schemas.microsoft.com/office/drawing/2014/main" id="{FF96154C-2E1A-4A92-A316-CAAE42AE0949}"/>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0182" name="ZoneTexte 5">
            <a:extLst>
              <a:ext uri="{FF2B5EF4-FFF2-40B4-BE49-F238E27FC236}">
                <a16:creationId xmlns:a16="http://schemas.microsoft.com/office/drawing/2014/main" id="{D61DC5FB-AB4B-493D-B3FB-702396E63CE4}"/>
              </a:ext>
            </a:extLst>
          </p:cNvPr>
          <p:cNvSpPr txBox="1">
            <a:spLocks noChangeArrowheads="1"/>
          </p:cNvSpPr>
          <p:nvPr/>
        </p:nvSpPr>
        <p:spPr bwMode="auto">
          <a:xfrm>
            <a:off x="158750" y="733425"/>
            <a:ext cx="10028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Poirier épineux ou poirier à feuilles d'amandier ou faux-amandier (</a:t>
            </a:r>
            <a:r>
              <a:rPr lang="fr-FR" altLang="fr-FR" b="1" i="1" dirty="0" err="1">
                <a:solidFill>
                  <a:srgbClr val="008000"/>
                </a:solidFill>
              </a:rPr>
              <a:t>Pyrus</a:t>
            </a:r>
            <a:r>
              <a:rPr lang="fr-FR" altLang="fr-FR" b="1" i="1" dirty="0">
                <a:solidFill>
                  <a:srgbClr val="008000"/>
                </a:solidFill>
              </a:rPr>
              <a:t> </a:t>
            </a:r>
            <a:r>
              <a:rPr lang="fr-FR" altLang="fr-FR" b="1" i="1" dirty="0" err="1">
                <a:solidFill>
                  <a:srgbClr val="008000"/>
                </a:solidFill>
              </a:rPr>
              <a:t>spinosa</a:t>
            </a:r>
            <a:r>
              <a:rPr lang="fr-FR" altLang="fr-FR" b="1" dirty="0">
                <a:solidFill>
                  <a:srgbClr val="008000"/>
                </a:solidFill>
              </a:rPr>
              <a:t>) (famille des </a:t>
            </a:r>
            <a:r>
              <a:rPr lang="fr-FR" altLang="fr-FR" b="1" i="1" u="sng" dirty="0" err="1">
                <a:hlinkClick r:id="rId2"/>
              </a:rPr>
              <a:t>Rosaceae</a:t>
            </a:r>
            <a:r>
              <a:rPr lang="fr-FR" altLang="fr-FR" b="1" dirty="0">
                <a:solidFill>
                  <a:srgbClr val="008000"/>
                </a:solidFill>
              </a:rPr>
              <a:t>)</a:t>
            </a:r>
          </a:p>
        </p:txBody>
      </p:sp>
      <p:sp>
        <p:nvSpPr>
          <p:cNvPr id="50183" name="Rectangle 6">
            <a:extLst>
              <a:ext uri="{FF2B5EF4-FFF2-40B4-BE49-F238E27FC236}">
                <a16:creationId xmlns:a16="http://schemas.microsoft.com/office/drawing/2014/main" id="{09A18747-0425-424E-87A3-8020DA5258B8}"/>
              </a:ext>
            </a:extLst>
          </p:cNvPr>
          <p:cNvSpPr>
            <a:spLocks noChangeArrowheads="1"/>
          </p:cNvSpPr>
          <p:nvPr/>
        </p:nvSpPr>
        <p:spPr bwMode="auto">
          <a:xfrm>
            <a:off x="158750" y="1187450"/>
            <a:ext cx="118141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222222"/>
                </a:solidFill>
                <a:latin typeface="Arial" panose="020B0604020202020204" pitchFamily="34" charset="0"/>
              </a:rPr>
              <a:t>C’est une espèce d'</a:t>
            </a:r>
            <a:r>
              <a:rPr lang="fr-FR" altLang="fr-FR" dirty="0">
                <a:solidFill>
                  <a:srgbClr val="0B0080"/>
                </a:solidFill>
                <a:latin typeface="Arial" panose="020B0604020202020204" pitchFamily="34" charset="0"/>
                <a:hlinkClick r:id="rId3" tooltip="Arbrisseau"/>
              </a:rPr>
              <a:t>arbrisseaux</a:t>
            </a:r>
            <a:r>
              <a:rPr lang="fr-FR" altLang="fr-FR" dirty="0">
                <a:solidFill>
                  <a:srgbClr val="222222"/>
                </a:solidFill>
                <a:latin typeface="Arial" panose="020B0604020202020204" pitchFamily="34" charset="0"/>
              </a:rPr>
              <a:t> ou de petits </a:t>
            </a:r>
            <a:r>
              <a:rPr lang="fr-FR" altLang="fr-FR" dirty="0" err="1">
                <a:solidFill>
                  <a:srgbClr val="0B0080"/>
                </a:solidFill>
                <a:latin typeface="Arial" panose="020B0604020202020204" pitchFamily="34" charset="0"/>
                <a:hlinkClick r:id="rId4" tooltip="Arbre"/>
              </a:rPr>
              <a:t>arbres</a:t>
            </a:r>
            <a:r>
              <a:rPr lang="fr-FR" altLang="fr-FR" dirty="0" err="1">
                <a:solidFill>
                  <a:srgbClr val="222222"/>
                </a:solidFill>
                <a:latin typeface="Arial" panose="020B0604020202020204" pitchFamily="34" charset="0"/>
              </a:rPr>
              <a:t>à</a:t>
            </a:r>
            <a:r>
              <a:rPr lang="fr-FR" altLang="fr-FR" dirty="0">
                <a:solidFill>
                  <a:srgbClr val="222222"/>
                </a:solidFill>
                <a:latin typeface="Arial" panose="020B0604020202020204" pitchFamily="34" charset="0"/>
              </a:rPr>
              <a:t> feuilles </a:t>
            </a:r>
            <a:r>
              <a:rPr lang="fr-FR" altLang="fr-FR" dirty="0">
                <a:solidFill>
                  <a:srgbClr val="0B0080"/>
                </a:solidFill>
                <a:latin typeface="Arial" panose="020B0604020202020204" pitchFamily="34" charset="0"/>
                <a:hlinkClick r:id="rId5" tooltip="Glossaire de botanique"/>
              </a:rPr>
              <a:t>caduques</a:t>
            </a:r>
            <a:r>
              <a:rPr lang="fr-FR" altLang="fr-FR" dirty="0">
                <a:solidFill>
                  <a:srgbClr val="222222"/>
                </a:solidFill>
                <a:latin typeface="Arial" panose="020B0604020202020204" pitchFamily="34" charset="0"/>
              </a:rPr>
              <a:t> très ramifiés, parfois épineux. Les feuilles sont étroitement elliptiques, entières ou formées de 3 </a:t>
            </a:r>
            <a:r>
              <a:rPr lang="fr-FR" altLang="fr-FR" dirty="0">
                <a:solidFill>
                  <a:srgbClr val="0B0080"/>
                </a:solidFill>
                <a:latin typeface="Arial" panose="020B0604020202020204" pitchFamily="34" charset="0"/>
                <a:hlinkClick r:id="rId6" tooltip="Lobe (botanique)"/>
              </a:rPr>
              <a:t>lobes</a:t>
            </a:r>
            <a:r>
              <a:rPr lang="fr-FR" altLang="fr-FR" dirty="0">
                <a:solidFill>
                  <a:srgbClr val="222222"/>
                </a:solidFill>
                <a:latin typeface="Arial" panose="020B0604020202020204" pitchFamily="34" charset="0"/>
              </a:rPr>
              <a:t> très peu prononcés. Les </a:t>
            </a:r>
            <a:r>
              <a:rPr lang="fr-FR" altLang="fr-FR" dirty="0">
                <a:solidFill>
                  <a:srgbClr val="0B0080"/>
                </a:solidFill>
                <a:latin typeface="Arial" panose="020B0604020202020204" pitchFamily="34" charset="0"/>
                <a:hlinkClick r:id="rId7" tooltip="Fleur"/>
              </a:rPr>
              <a:t>fleurs</a:t>
            </a:r>
            <a:r>
              <a:rPr lang="fr-FR" altLang="fr-FR" dirty="0">
                <a:solidFill>
                  <a:srgbClr val="222222"/>
                </a:solidFill>
                <a:latin typeface="Arial" panose="020B0604020202020204" pitchFamily="34" charset="0"/>
              </a:rPr>
              <a:t> apparaissent de mars à avril; elles sont formées de 5 </a:t>
            </a:r>
            <a:r>
              <a:rPr lang="fr-FR" altLang="fr-FR" dirty="0">
                <a:solidFill>
                  <a:srgbClr val="0B0080"/>
                </a:solidFill>
                <a:latin typeface="Arial" panose="020B0604020202020204" pitchFamily="34" charset="0"/>
                <a:hlinkClick r:id="rId8" tooltip="Pétale"/>
              </a:rPr>
              <a:t>pétales</a:t>
            </a:r>
            <a:r>
              <a:rPr lang="fr-FR" altLang="fr-FR" dirty="0">
                <a:solidFill>
                  <a:srgbClr val="222222"/>
                </a:solidFill>
                <a:latin typeface="Arial" panose="020B0604020202020204" pitchFamily="34" charset="0"/>
              </a:rPr>
              <a:t> blanc obtus au sommet. </a:t>
            </a:r>
            <a:r>
              <a:rPr lang="fr-FR" altLang="fr-FR" dirty="0"/>
              <a:t>Le fruit est globuleux, de jaune à marron, et porte au sommet le reste du </a:t>
            </a:r>
            <a:r>
              <a:rPr lang="fr-FR" altLang="fr-FR" u="sng" dirty="0">
                <a:hlinkClick r:id="rId9"/>
              </a:rPr>
              <a:t>calice</a:t>
            </a:r>
            <a:r>
              <a:rPr lang="fr-FR" altLang="fr-FR" dirty="0"/>
              <a:t>.</a:t>
            </a:r>
            <a:r>
              <a:rPr lang="fr-FR" altLang="fr-FR" sz="1200" dirty="0"/>
              <a:t> Source : </a:t>
            </a:r>
            <a:r>
              <a:rPr lang="fr-FR" altLang="fr-FR" sz="1200" dirty="0">
                <a:hlinkClick r:id="rId10"/>
              </a:rPr>
              <a:t>https://fr.wikipedia.org/wiki/Pyrus_spinosa</a:t>
            </a:r>
            <a:r>
              <a:rPr lang="fr-FR" altLang="fr-FR" sz="1200" dirty="0"/>
              <a:t> </a:t>
            </a:r>
          </a:p>
          <a:p>
            <a:pPr eaLnBrk="1" hangingPunct="1"/>
            <a:r>
              <a:rPr lang="fr-FR" altLang="fr-FR" dirty="0"/>
              <a:t>Assez commun dans la région méditerranéenne. Les feuilles sont allongées, velues quant elles sont jeunes et ressemblent à celles de l'amandier. Les fleurs sont blanches, groupées par huit à douze en petites ombelles. Les fruits sont globuleux et </a:t>
            </a:r>
            <a:r>
              <a:rPr lang="fr-FR" altLang="fr-FR" dirty="0">
                <a:solidFill>
                  <a:srgbClr val="FF0000"/>
                </a:solidFill>
              </a:rPr>
              <a:t>très âpres</a:t>
            </a:r>
            <a:r>
              <a:rPr lang="fr-FR" altLang="fr-FR" dirty="0"/>
              <a:t>. </a:t>
            </a:r>
            <a:r>
              <a:rPr lang="fr-FR" altLang="fr-FR" b="1" dirty="0"/>
              <a:t>USDA Zone </a:t>
            </a:r>
            <a:r>
              <a:rPr lang="fr-FR" altLang="fr-FR" dirty="0"/>
              <a:t>: 6 -10.</a:t>
            </a:r>
            <a:r>
              <a:rPr lang="fr-FR" altLang="fr-FR" sz="1200" dirty="0"/>
              <a:t> Source : </a:t>
            </a:r>
            <a:r>
              <a:rPr lang="fr-FR" altLang="fr-FR" sz="1200" dirty="0">
                <a:hlinkClick r:id="rId11"/>
              </a:rPr>
              <a:t>http://canope.ac-besancon.fr/flore/Rosaceae/especes/pyrus_spinosa.htm</a:t>
            </a:r>
            <a:r>
              <a:rPr lang="fr-FR" altLang="fr-FR" sz="1200" dirty="0"/>
              <a:t> </a:t>
            </a:r>
            <a:endParaRPr lang="fr-FR" altLang="fr-FR" dirty="0"/>
          </a:p>
        </p:txBody>
      </p:sp>
      <p:pic>
        <p:nvPicPr>
          <p:cNvPr id="50184" name="Image 8">
            <a:extLst>
              <a:ext uri="{FF2B5EF4-FFF2-40B4-BE49-F238E27FC236}">
                <a16:creationId xmlns:a16="http://schemas.microsoft.com/office/drawing/2014/main" id="{422C938D-EAE1-4331-ABD4-6DCCC698FE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05925" y="3005138"/>
            <a:ext cx="2886075"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Image 10">
            <a:extLst>
              <a:ext uri="{FF2B5EF4-FFF2-40B4-BE49-F238E27FC236}">
                <a16:creationId xmlns:a16="http://schemas.microsoft.com/office/drawing/2014/main" id="{412C6F6C-BC94-4C0A-9561-99FE4A6EAA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5" y="4019550"/>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11">
            <a:extLst>
              <a:ext uri="{FF2B5EF4-FFF2-40B4-BE49-F238E27FC236}">
                <a16:creationId xmlns:a16="http://schemas.microsoft.com/office/drawing/2014/main" id="{E4C46651-D02F-4054-8D4D-B6A46D692907}"/>
              </a:ext>
            </a:extLst>
          </p:cNvPr>
          <p:cNvSpPr>
            <a:spLocks noChangeArrowheads="1"/>
          </p:cNvSpPr>
          <p:nvPr/>
        </p:nvSpPr>
        <p:spPr bwMode="auto">
          <a:xfrm>
            <a:off x="0" y="6184900"/>
            <a:ext cx="295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latin typeface="Arial" panose="020B0604020202020204" pitchFamily="34" charset="0"/>
              </a:rPr>
              <a:t>Rameau en fructification du poirier à feuille d'amandier (les feuilles sont parfois moins étroites).</a:t>
            </a:r>
            <a:endParaRPr lang="fr-FR" altLang="fr-FR" sz="1200" dirty="0">
              <a:solidFill>
                <a:srgbClr val="008000"/>
              </a:solidFill>
            </a:endParaRPr>
          </a:p>
        </p:txBody>
      </p:sp>
      <p:pic>
        <p:nvPicPr>
          <p:cNvPr id="50187" name="Image 13">
            <a:extLst>
              <a:ext uri="{FF2B5EF4-FFF2-40B4-BE49-F238E27FC236}">
                <a16:creationId xmlns:a16="http://schemas.microsoft.com/office/drawing/2014/main" id="{90000940-66C6-4FD2-B7B8-A931AB804F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71875" y="4622800"/>
            <a:ext cx="24193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Image 15">
            <a:extLst>
              <a:ext uri="{FF2B5EF4-FFF2-40B4-BE49-F238E27FC236}">
                <a16:creationId xmlns:a16="http://schemas.microsoft.com/office/drawing/2014/main" id="{25D08CB7-1782-4328-887B-F0A85D1EF6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29388" y="46863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Image 16">
            <a:extLst>
              <a:ext uri="{FF2B5EF4-FFF2-40B4-BE49-F238E27FC236}">
                <a16:creationId xmlns:a16="http://schemas.microsoft.com/office/drawing/2014/main" id="{F1F5643C-E444-46DD-97C3-BCD4BABE38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Image 17">
            <a:extLst>
              <a:ext uri="{FF2B5EF4-FFF2-40B4-BE49-F238E27FC236}">
                <a16:creationId xmlns:a16="http://schemas.microsoft.com/office/drawing/2014/main" id="{025FB512-3750-4687-91A2-8C7F0C13F2D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468B06-D296-43AC-A118-20F578E66F76}"/>
              </a:ext>
            </a:extLst>
          </p:cNvPr>
          <p:cNvSpPr>
            <a:spLocks noGrp="1"/>
          </p:cNvSpPr>
          <p:nvPr>
            <p:ph type="ftr" sz="quarter" idx="11"/>
          </p:nvPr>
        </p:nvSpPr>
        <p:spPr>
          <a:xfrm>
            <a:off x="4127500" y="6534150"/>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6324723E-DA2F-4E8F-B1DB-0C3F39F4A2B7}"/>
              </a:ext>
            </a:extLst>
          </p:cNvPr>
          <p:cNvSpPr>
            <a:spLocks noGrp="1"/>
          </p:cNvSpPr>
          <p:nvPr>
            <p:ph type="sldNum" sz="quarter" idx="12"/>
          </p:nvPr>
        </p:nvSpPr>
        <p:spPr>
          <a:xfrm>
            <a:off x="10810875" y="187325"/>
            <a:ext cx="1004888" cy="371475"/>
          </a:xfrm>
        </p:spPr>
        <p:txBody>
          <a:bodyPr/>
          <a:lstStyle/>
          <a:p>
            <a:pPr>
              <a:defRPr/>
            </a:pPr>
            <a:fld id="{DDAD90DB-B91A-4D30-8484-34573FBAC8BA}" type="slidenum">
              <a:rPr lang="fr-FR"/>
              <a:pPr>
                <a:defRPr/>
              </a:pPr>
              <a:t>49</a:t>
            </a:fld>
            <a:endParaRPr lang="fr-FR"/>
          </a:p>
        </p:txBody>
      </p:sp>
      <p:sp>
        <p:nvSpPr>
          <p:cNvPr id="51204" name="ZoneTexte 3">
            <a:extLst>
              <a:ext uri="{FF2B5EF4-FFF2-40B4-BE49-F238E27FC236}">
                <a16:creationId xmlns:a16="http://schemas.microsoft.com/office/drawing/2014/main" id="{805E6702-C762-4BE6-8E20-D967C6442E40}"/>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1205" name="ZoneTexte 4">
            <a:extLst>
              <a:ext uri="{FF2B5EF4-FFF2-40B4-BE49-F238E27FC236}">
                <a16:creationId xmlns:a16="http://schemas.microsoft.com/office/drawing/2014/main" id="{7A81E841-760C-4A37-8441-6EE7176667A1}"/>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1206" name="ZoneTexte 5">
            <a:extLst>
              <a:ext uri="{FF2B5EF4-FFF2-40B4-BE49-F238E27FC236}">
                <a16:creationId xmlns:a16="http://schemas.microsoft.com/office/drawing/2014/main" id="{D45A58D7-9598-4668-9275-5FBB8A79886A}"/>
              </a:ext>
            </a:extLst>
          </p:cNvPr>
          <p:cNvSpPr txBox="1">
            <a:spLocks noChangeArrowheads="1"/>
          </p:cNvSpPr>
          <p:nvPr/>
        </p:nvSpPr>
        <p:spPr bwMode="auto">
          <a:xfrm>
            <a:off x="158750" y="733425"/>
            <a:ext cx="10028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Poirier de Chine (</a:t>
            </a:r>
            <a:r>
              <a:rPr lang="fr-FR" altLang="fr-FR" b="1" i="1" dirty="0" err="1">
                <a:solidFill>
                  <a:srgbClr val="008000"/>
                </a:solidFill>
              </a:rPr>
              <a:t>Pyrus</a:t>
            </a:r>
            <a:r>
              <a:rPr lang="fr-FR" altLang="fr-FR" b="1" i="1" dirty="0">
                <a:solidFill>
                  <a:srgbClr val="008000"/>
                </a:solidFill>
              </a:rPr>
              <a:t> </a:t>
            </a:r>
            <a:r>
              <a:rPr lang="fr-FR" altLang="fr-FR" b="1" i="1" dirty="0" err="1">
                <a:solidFill>
                  <a:srgbClr val="008000"/>
                </a:solidFill>
              </a:rPr>
              <a:t>calleryana</a:t>
            </a:r>
            <a:r>
              <a:rPr lang="fr-FR" altLang="fr-FR" b="1" dirty="0">
                <a:solidFill>
                  <a:srgbClr val="008000"/>
                </a:solidFill>
              </a:rPr>
              <a:t>) (famille des </a:t>
            </a:r>
            <a:r>
              <a:rPr lang="fr-FR" altLang="fr-FR" b="1" i="1" u="sng" dirty="0" err="1">
                <a:hlinkClick r:id="rId2"/>
              </a:rPr>
              <a:t>Rosaceae</a:t>
            </a:r>
            <a:r>
              <a:rPr lang="fr-FR" altLang="fr-FR" b="1" dirty="0">
                <a:solidFill>
                  <a:srgbClr val="008000"/>
                </a:solidFill>
              </a:rPr>
              <a:t>)</a:t>
            </a:r>
          </a:p>
        </p:txBody>
      </p:sp>
      <p:sp>
        <p:nvSpPr>
          <p:cNvPr id="51207" name="Rectangle 6">
            <a:extLst>
              <a:ext uri="{FF2B5EF4-FFF2-40B4-BE49-F238E27FC236}">
                <a16:creationId xmlns:a16="http://schemas.microsoft.com/office/drawing/2014/main" id="{9AEC33EC-F1A0-4542-A883-119ADA6C0C35}"/>
              </a:ext>
            </a:extLst>
          </p:cNvPr>
          <p:cNvSpPr>
            <a:spLocks noChangeArrowheads="1"/>
          </p:cNvSpPr>
          <p:nvPr/>
        </p:nvSpPr>
        <p:spPr bwMode="auto">
          <a:xfrm>
            <a:off x="158750" y="1187450"/>
            <a:ext cx="118141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une espèce de </a:t>
            </a:r>
            <a:r>
              <a:rPr lang="fr-FR" altLang="fr-FR" dirty="0">
                <a:hlinkClick r:id="rId3" tooltip="Poirier"/>
              </a:rPr>
              <a:t>poirier</a:t>
            </a:r>
            <a:r>
              <a:rPr lang="fr-FR" altLang="fr-FR" dirty="0"/>
              <a:t> originaire de </a:t>
            </a:r>
            <a:r>
              <a:rPr lang="fr-FR" altLang="fr-FR" dirty="0">
                <a:hlinkClick r:id="rId4" tooltip="Corée"/>
              </a:rPr>
              <a:t>Corée</a:t>
            </a:r>
            <a:r>
              <a:rPr lang="fr-FR" altLang="fr-FR" dirty="0"/>
              <a:t> et du </a:t>
            </a:r>
            <a:r>
              <a:rPr lang="fr-FR" altLang="fr-FR" dirty="0">
                <a:hlinkClick r:id="rId5" tooltip="Japon"/>
              </a:rPr>
              <a:t>Japon</a:t>
            </a:r>
            <a:r>
              <a:rPr lang="fr-FR" altLang="fr-FR" dirty="0"/>
              <a:t>, à feuilles caduques au port naturellement érigé pouvant mesurer de 15 à 20 m de haut. Son écorce grise est rugueuse et fissurée. Les feuilles brillantes vert foncé alternées mesurent de 4 à 7 cm de long, ont un long </a:t>
            </a:r>
            <a:r>
              <a:rPr lang="fr-FR" altLang="fr-FR" dirty="0">
                <a:hlinkClick r:id="rId6" tooltip="Pétiole"/>
              </a:rPr>
              <a:t>pétiole</a:t>
            </a:r>
            <a:r>
              <a:rPr lang="fr-FR" altLang="fr-FR" dirty="0"/>
              <a:t> et virent au rouge vif en automne. Les </a:t>
            </a:r>
            <a:r>
              <a:rPr lang="fr-FR" altLang="fr-FR" dirty="0">
                <a:hlinkClick r:id="rId7" tooltip="Fleur"/>
              </a:rPr>
              <a:t>fleurs</a:t>
            </a:r>
            <a:r>
              <a:rPr lang="fr-FR" altLang="fr-FR" dirty="0"/>
              <a:t> blanches de 2 à 3 cm de diamètre et à 5 pétales apparaissent au début du printemps avant les feuilles. Elles sont légèrement malodorantes. Le </a:t>
            </a:r>
            <a:r>
              <a:rPr lang="fr-FR" altLang="fr-FR" dirty="0">
                <a:hlinkClick r:id="rId8" tooltip="Fruit (botanique)"/>
              </a:rPr>
              <a:t>fruit</a:t>
            </a:r>
            <a:r>
              <a:rPr lang="fr-FR" altLang="fr-FR" dirty="0"/>
              <a:t> comestible ressemble à une pommette marron très dure de 1 cm de diamètre. Il se ramollit après une période de gel mais </a:t>
            </a:r>
            <a:r>
              <a:rPr lang="fr-FR" altLang="fr-FR" dirty="0">
                <a:solidFill>
                  <a:srgbClr val="FF0000"/>
                </a:solidFill>
              </a:rPr>
              <a:t>reste très aigre et sans intérêt gustatif</a:t>
            </a:r>
            <a:r>
              <a:rPr lang="fr-FR" altLang="fr-FR" dirty="0"/>
              <a:t>. Il contient une ou deux petites graines. C’est un arbre </a:t>
            </a:r>
            <a:r>
              <a:rPr lang="fr-FR" altLang="fr-FR" dirty="0">
                <a:hlinkClick r:id="rId9" tooltip="Hermaphrodite"/>
              </a:rPr>
              <a:t>hermaphrodite</a:t>
            </a:r>
            <a:r>
              <a:rPr lang="fr-FR" altLang="fr-FR" dirty="0"/>
              <a:t> rustique (jusqu'à -25°C, </a:t>
            </a:r>
            <a:r>
              <a:rPr lang="fr-FR" altLang="fr-FR" dirty="0">
                <a:hlinkClick r:id="rId10" tooltip="Zone USDA"/>
              </a:rPr>
              <a:t>zone USDA</a:t>
            </a:r>
            <a:r>
              <a:rPr lang="fr-FR" altLang="fr-FR" dirty="0"/>
              <a:t> 5), vigoureux et </a:t>
            </a:r>
            <a:r>
              <a:rPr lang="fr-FR" altLang="fr-FR" dirty="0">
                <a:solidFill>
                  <a:srgbClr val="008000"/>
                </a:solidFill>
              </a:rPr>
              <a:t>peu regardant sur le type de sol. De croissance rapide</a:t>
            </a:r>
            <a:r>
              <a:rPr lang="fr-FR" altLang="fr-FR" dirty="0"/>
              <a:t>, il peut donner ses premiers fruits dès sa troisième année. À l'état naturel, </a:t>
            </a:r>
            <a:r>
              <a:rPr lang="fr-FR" altLang="fr-FR" i="1" dirty="0"/>
              <a:t>P. </a:t>
            </a:r>
            <a:r>
              <a:rPr lang="fr-FR" altLang="fr-FR" i="1" dirty="0" err="1"/>
              <a:t>calleryana</a:t>
            </a:r>
            <a:r>
              <a:rPr lang="fr-FR" altLang="fr-FR" dirty="0"/>
              <a:t> est un </a:t>
            </a:r>
            <a:r>
              <a:rPr lang="fr-FR" altLang="fr-FR" i="1" dirty="0">
                <a:solidFill>
                  <a:srgbClr val="008000"/>
                </a:solidFill>
              </a:rPr>
              <a:t>arbre à rameau épineux</a:t>
            </a:r>
            <a:r>
              <a:rPr lang="fr-FR" altLang="fr-FR" dirty="0"/>
              <a:t>. Il tolère l'ombre mais a besoin d'une exposition ensoleillée pour bien fructifier. Il a une période de </a:t>
            </a:r>
            <a:r>
              <a:rPr lang="fr-FR" altLang="fr-FR" dirty="0">
                <a:hlinkClick r:id="rId11" tooltip="Dormance"/>
              </a:rPr>
              <a:t>dormance</a:t>
            </a:r>
            <a:r>
              <a:rPr lang="fr-FR" altLang="fr-FR" dirty="0"/>
              <a:t> assez courte. </a:t>
            </a:r>
            <a:r>
              <a:rPr lang="fr-FR" altLang="fr-FR" i="1" dirty="0"/>
              <a:t>P. </a:t>
            </a:r>
            <a:r>
              <a:rPr lang="fr-FR" altLang="fr-FR" i="1" dirty="0" err="1"/>
              <a:t>calleryana</a:t>
            </a:r>
            <a:r>
              <a:rPr lang="fr-FR" altLang="fr-FR" dirty="0"/>
              <a:t> se reproduit facilement par </a:t>
            </a:r>
            <a:r>
              <a:rPr lang="fr-FR" altLang="fr-FR" dirty="0">
                <a:hlinkClick r:id="rId12" tooltip="Semis (agriculture)"/>
              </a:rPr>
              <a:t>semis</a:t>
            </a:r>
            <a:r>
              <a:rPr lang="fr-FR" altLang="fr-FR" dirty="0"/>
              <a:t>. Il se propage également bien par </a:t>
            </a:r>
            <a:r>
              <a:rPr lang="fr-FR" altLang="fr-FR" dirty="0">
                <a:hlinkClick r:id="rId13" tooltip="Bouture"/>
              </a:rPr>
              <a:t>bouture</a:t>
            </a:r>
            <a:r>
              <a:rPr lang="fr-FR" altLang="fr-FR" dirty="0"/>
              <a:t> prélevée au printemps ou en fin d'automne avant que l'arbre soit complètement dormant.</a:t>
            </a:r>
          </a:p>
          <a:p>
            <a:pPr eaLnBrk="1" hangingPunct="1"/>
            <a:r>
              <a:rPr lang="fr-FR" altLang="fr-FR" dirty="0">
                <a:solidFill>
                  <a:srgbClr val="FF0000"/>
                </a:solidFill>
              </a:rPr>
              <a:t>En raison de la grande dispersion de ses graines par les oiseaux et de sa grande tolérance à tous types de sols et de climats, </a:t>
            </a:r>
            <a:r>
              <a:rPr lang="fr-FR" altLang="fr-FR" i="1" dirty="0">
                <a:solidFill>
                  <a:srgbClr val="FF0000"/>
                </a:solidFill>
              </a:rPr>
              <a:t>P. </a:t>
            </a:r>
            <a:r>
              <a:rPr lang="fr-FR" altLang="fr-FR" i="1" dirty="0" err="1">
                <a:solidFill>
                  <a:srgbClr val="FF0000"/>
                </a:solidFill>
              </a:rPr>
              <a:t>calleryana</a:t>
            </a:r>
            <a:r>
              <a:rPr lang="fr-FR" altLang="fr-FR" dirty="0">
                <a:solidFill>
                  <a:srgbClr val="FF0000"/>
                </a:solidFill>
              </a:rPr>
              <a:t> peut être invasif</a:t>
            </a:r>
            <a:r>
              <a:rPr lang="fr-FR" altLang="fr-FR" dirty="0"/>
              <a:t>. </a:t>
            </a:r>
            <a:r>
              <a:rPr lang="fr-FR" altLang="fr-FR" b="1" dirty="0"/>
              <a:t>USDA </a:t>
            </a:r>
            <a:r>
              <a:rPr lang="fr-FR" altLang="fr-FR" b="1" dirty="0" err="1"/>
              <a:t>hardiness</a:t>
            </a:r>
            <a:r>
              <a:rPr lang="fr-FR" altLang="fr-FR" b="1" dirty="0"/>
              <a:t> zones</a:t>
            </a:r>
            <a:r>
              <a:rPr lang="fr-FR" altLang="fr-FR" dirty="0"/>
              <a:t>: 5 à 9a.</a:t>
            </a:r>
            <a:r>
              <a:rPr lang="fr-FR" altLang="fr-FR" sz="1200" dirty="0"/>
              <a:t> Les arbres tolèrent différents types de sols, niveaux de drainage et acidité du sol. </a:t>
            </a:r>
            <a:endParaRPr lang="fr-FR" altLang="fr-FR" dirty="0"/>
          </a:p>
          <a:p>
            <a:pPr eaLnBrk="1" hangingPunct="1"/>
            <a:r>
              <a:rPr lang="fr-FR" altLang="fr-FR" sz="1200" dirty="0"/>
              <a:t>Sources : a) </a:t>
            </a:r>
            <a:r>
              <a:rPr lang="fr-FR" altLang="fr-FR" sz="1200" dirty="0">
                <a:hlinkClick r:id="rId14"/>
              </a:rPr>
              <a:t>https://fr.wikipedia.org/wiki/Poirier_de_Chine</a:t>
            </a:r>
            <a:r>
              <a:rPr lang="fr-FR" altLang="fr-FR" sz="1200" dirty="0"/>
              <a:t>,  b) </a:t>
            </a:r>
            <a:r>
              <a:rPr lang="fr-FR" altLang="fr-FR" sz="1200" dirty="0">
                <a:hlinkClick r:id="rId15"/>
              </a:rPr>
              <a:t>https://en.wikipedia.org/wiki/Pyrus_calleryana</a:t>
            </a:r>
            <a:r>
              <a:rPr lang="fr-FR" altLang="fr-FR" sz="1200" dirty="0"/>
              <a:t> </a:t>
            </a:r>
            <a:endParaRPr lang="fr-FR" altLang="fr-FR" dirty="0"/>
          </a:p>
        </p:txBody>
      </p:sp>
      <p:pic>
        <p:nvPicPr>
          <p:cNvPr id="51208" name="Picture 16" descr="C:\Users\LISAN\Pictures\Plantes fourragères\logo invasive plants5_s.jpg">
            <a:extLst>
              <a:ext uri="{FF2B5EF4-FFF2-40B4-BE49-F238E27FC236}">
                <a16:creationId xmlns:a16="http://schemas.microsoft.com/office/drawing/2014/main" id="{740D812F-948E-495F-838C-3359B7DCAD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01288" y="841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Image 9">
            <a:extLst>
              <a:ext uri="{FF2B5EF4-FFF2-40B4-BE49-F238E27FC236}">
                <a16:creationId xmlns:a16="http://schemas.microsoft.com/office/drawing/2014/main" id="{EEAE31C8-3FC3-48A5-A045-E128C8E4214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18113" y="5159375"/>
            <a:ext cx="19732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11">
            <a:extLst>
              <a:ext uri="{FF2B5EF4-FFF2-40B4-BE49-F238E27FC236}">
                <a16:creationId xmlns:a16="http://schemas.microsoft.com/office/drawing/2014/main" id="{3F7A679D-965B-4793-AEFA-D07CBC93742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39325" y="4608513"/>
            <a:ext cx="23018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Image 13">
            <a:extLst>
              <a:ext uri="{FF2B5EF4-FFF2-40B4-BE49-F238E27FC236}">
                <a16:creationId xmlns:a16="http://schemas.microsoft.com/office/drawing/2014/main" id="{A1F72376-EB0A-41BD-8874-FBDADE0317F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43763" y="4635500"/>
            <a:ext cx="250825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14">
            <a:extLst>
              <a:ext uri="{FF2B5EF4-FFF2-40B4-BE49-F238E27FC236}">
                <a16:creationId xmlns:a16="http://schemas.microsoft.com/office/drawing/2014/main" id="{7CB7DFA4-AE0E-445D-9AE3-11912EDC076D}"/>
              </a:ext>
            </a:extLst>
          </p:cNvPr>
          <p:cNvSpPr>
            <a:spLocks noChangeArrowheads="1"/>
          </p:cNvSpPr>
          <p:nvPr/>
        </p:nvSpPr>
        <p:spPr bwMode="auto">
          <a:xfrm>
            <a:off x="9074150" y="6534150"/>
            <a:ext cx="31178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latin typeface="Arial" panose="020B0604020202020204" pitchFamily="34" charset="0"/>
              </a:rPr>
              <a:t>Couleurs d'automne de la variété 'Bradford'</a:t>
            </a:r>
            <a:endParaRPr lang="fr-FR" altLang="fr-FR" sz="1200" dirty="0">
              <a:solidFill>
                <a:srgbClr val="008000"/>
              </a:solidFill>
            </a:endParaRPr>
          </a:p>
        </p:txBody>
      </p:sp>
      <p:sp>
        <p:nvSpPr>
          <p:cNvPr id="51213" name="Rectangle 15">
            <a:extLst>
              <a:ext uri="{FF2B5EF4-FFF2-40B4-BE49-F238E27FC236}">
                <a16:creationId xmlns:a16="http://schemas.microsoft.com/office/drawing/2014/main" id="{5C381BF7-E1FF-4308-A902-C3723E616913}"/>
              </a:ext>
            </a:extLst>
          </p:cNvPr>
          <p:cNvSpPr>
            <a:spLocks noChangeArrowheads="1"/>
          </p:cNvSpPr>
          <p:nvPr/>
        </p:nvSpPr>
        <p:spPr bwMode="auto">
          <a:xfrm>
            <a:off x="7785100" y="6334125"/>
            <a:ext cx="1422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latin typeface="Arial" panose="020B0604020202020204" pitchFamily="34" charset="0"/>
              </a:rPr>
              <a:t>Fruits en automne</a:t>
            </a:r>
            <a:endParaRPr lang="fr-FR" altLang="fr-FR" sz="1200" dirty="0">
              <a:solidFill>
                <a:srgbClr val="008000"/>
              </a:solidFill>
            </a:endParaRPr>
          </a:p>
        </p:txBody>
      </p:sp>
      <p:pic>
        <p:nvPicPr>
          <p:cNvPr id="51214" name="Image 17">
            <a:extLst>
              <a:ext uri="{FF2B5EF4-FFF2-40B4-BE49-F238E27FC236}">
                <a16:creationId xmlns:a16="http://schemas.microsoft.com/office/drawing/2014/main" id="{5C6096A9-556E-4252-A47E-B234C04202F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54338" y="4787900"/>
            <a:ext cx="2119312"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19">
            <a:extLst>
              <a:ext uri="{FF2B5EF4-FFF2-40B4-BE49-F238E27FC236}">
                <a16:creationId xmlns:a16="http://schemas.microsoft.com/office/drawing/2014/main" id="{1A44EF73-58B8-4855-AEE2-B1A19EE9D2A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963" y="5026025"/>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20">
            <a:extLst>
              <a:ext uri="{FF2B5EF4-FFF2-40B4-BE49-F238E27FC236}">
                <a16:creationId xmlns:a16="http://schemas.microsoft.com/office/drawing/2014/main" id="{57299A93-2C7D-442B-9A92-FD628F37578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21">
            <a:extLst>
              <a:ext uri="{FF2B5EF4-FFF2-40B4-BE49-F238E27FC236}">
                <a16:creationId xmlns:a16="http://schemas.microsoft.com/office/drawing/2014/main" id="{AD68180D-52DE-4746-A037-4A98CDE6D8C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FDB3778-94D1-429F-BD87-19B7277A896E}"/>
              </a:ext>
            </a:extLst>
          </p:cNvPr>
          <p:cNvSpPr>
            <a:spLocks noGrp="1"/>
          </p:cNvSpPr>
          <p:nvPr>
            <p:ph type="ftr" sz="quarter" idx="11"/>
          </p:nvPr>
        </p:nvSpPr>
        <p:spPr>
          <a:xfrm>
            <a:off x="4117975" y="6516688"/>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EC679E93-015E-4221-B78C-BEFE9CA63073}"/>
              </a:ext>
            </a:extLst>
          </p:cNvPr>
          <p:cNvSpPr>
            <a:spLocks noGrp="1"/>
          </p:cNvSpPr>
          <p:nvPr>
            <p:ph type="sldNum" sz="quarter" idx="12"/>
          </p:nvPr>
        </p:nvSpPr>
        <p:spPr>
          <a:xfrm>
            <a:off x="11231563" y="258763"/>
            <a:ext cx="703262" cy="365125"/>
          </a:xfrm>
        </p:spPr>
        <p:txBody>
          <a:bodyPr/>
          <a:lstStyle/>
          <a:p>
            <a:pPr>
              <a:defRPr/>
            </a:pPr>
            <a:fld id="{1158CE10-6023-4B94-8243-59762040370F}" type="slidenum">
              <a:rPr lang="fr-FR"/>
              <a:pPr>
                <a:defRPr/>
              </a:pPr>
              <a:t>5</a:t>
            </a:fld>
            <a:endParaRPr lang="fr-FR"/>
          </a:p>
        </p:txBody>
      </p:sp>
      <p:sp>
        <p:nvSpPr>
          <p:cNvPr id="7172" name="ZoneTexte 3">
            <a:extLst>
              <a:ext uri="{FF2B5EF4-FFF2-40B4-BE49-F238E27FC236}">
                <a16:creationId xmlns:a16="http://schemas.microsoft.com/office/drawing/2014/main" id="{69B4FB63-D3CF-44D0-82D5-4645D49D4CC5}"/>
              </a:ext>
            </a:extLst>
          </p:cNvPr>
          <p:cNvSpPr txBox="1">
            <a:spLocks noChangeArrowheads="1"/>
          </p:cNvSpPr>
          <p:nvPr/>
        </p:nvSpPr>
        <p:spPr bwMode="auto">
          <a:xfrm>
            <a:off x="4117975" y="104775"/>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7173" name="ZoneTexte 4">
            <a:extLst>
              <a:ext uri="{FF2B5EF4-FFF2-40B4-BE49-F238E27FC236}">
                <a16:creationId xmlns:a16="http://schemas.microsoft.com/office/drawing/2014/main" id="{352CC4F7-1350-4D25-9A20-7096AB24022C}"/>
              </a:ext>
            </a:extLst>
          </p:cNvPr>
          <p:cNvSpPr txBox="1">
            <a:spLocks noChangeArrowheads="1"/>
          </p:cNvSpPr>
          <p:nvPr/>
        </p:nvSpPr>
        <p:spPr bwMode="auto">
          <a:xfrm>
            <a:off x="107950" y="441325"/>
            <a:ext cx="743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Choisir les espèces : Exemple de mélanges d’espèces pour haies défensives</a:t>
            </a:r>
          </a:p>
        </p:txBody>
      </p:sp>
      <p:sp>
        <p:nvSpPr>
          <p:cNvPr id="7174" name="ZoneTexte 5">
            <a:extLst>
              <a:ext uri="{FF2B5EF4-FFF2-40B4-BE49-F238E27FC236}">
                <a16:creationId xmlns:a16="http://schemas.microsoft.com/office/drawing/2014/main" id="{4939D32B-49E5-486C-A85D-81FDF489769F}"/>
              </a:ext>
            </a:extLst>
          </p:cNvPr>
          <p:cNvSpPr txBox="1">
            <a:spLocks noChangeArrowheads="1"/>
          </p:cNvSpPr>
          <p:nvPr/>
        </p:nvSpPr>
        <p:spPr bwMode="auto">
          <a:xfrm>
            <a:off x="79375" y="782638"/>
            <a:ext cx="11936413"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600" dirty="0"/>
              <a:t>Composition n°1 : Houx (</a:t>
            </a:r>
            <a:r>
              <a:rPr lang="fr-FR" altLang="fr-FR" sz="1600" i="1" dirty="0" err="1"/>
              <a:t>Ilex</a:t>
            </a:r>
            <a:r>
              <a:rPr lang="fr-FR" altLang="fr-FR" sz="1600" i="1" dirty="0"/>
              <a:t> </a:t>
            </a:r>
            <a:r>
              <a:rPr lang="fr-FR" altLang="fr-FR" sz="1600" i="1" dirty="0" err="1"/>
              <a:t>aquifolium</a:t>
            </a:r>
            <a:r>
              <a:rPr lang="fr-FR" altLang="fr-FR" sz="1600" i="1" dirty="0"/>
              <a:t> 'Alaska'</a:t>
            </a:r>
            <a:r>
              <a:rPr lang="fr-FR" altLang="fr-FR" sz="1600" dirty="0"/>
              <a:t>), Cognassier du Japon à fleur (</a:t>
            </a:r>
            <a:r>
              <a:rPr lang="fr-FR" altLang="fr-FR" sz="1600" i="1" dirty="0" err="1"/>
              <a:t>Chaenomeles</a:t>
            </a:r>
            <a:r>
              <a:rPr lang="fr-FR" altLang="fr-FR" sz="1600" i="1" dirty="0"/>
              <a:t> x </a:t>
            </a:r>
            <a:r>
              <a:rPr lang="fr-FR" altLang="fr-FR" sz="1600" i="1" dirty="0" err="1"/>
              <a:t>superba</a:t>
            </a:r>
            <a:r>
              <a:rPr lang="fr-FR" altLang="fr-FR" sz="1600" i="1" dirty="0"/>
              <a:t> 'Crimson and Gold'</a:t>
            </a:r>
            <a:r>
              <a:rPr lang="fr-FR" altLang="fr-FR" sz="1600" dirty="0"/>
              <a:t>), Ajonc d’Europe (</a:t>
            </a:r>
            <a:r>
              <a:rPr lang="fr-FR" altLang="fr-FR" sz="1600" i="1" dirty="0" err="1"/>
              <a:t>Ulex</a:t>
            </a:r>
            <a:r>
              <a:rPr lang="fr-FR" altLang="fr-FR" sz="1600" i="1" dirty="0"/>
              <a:t> europaeus</a:t>
            </a:r>
            <a:r>
              <a:rPr lang="fr-FR" altLang="fr-FR" sz="1600" dirty="0"/>
              <a:t>), berbéris à feuilles étroites ou épine-vinette à feuilles étroites (</a:t>
            </a:r>
            <a:r>
              <a:rPr lang="fr-FR" altLang="fr-FR" sz="1600" i="1" dirty="0" err="1"/>
              <a:t>Berberis</a:t>
            </a:r>
            <a:r>
              <a:rPr lang="fr-FR" altLang="fr-FR" sz="1600" i="1" dirty="0"/>
              <a:t> x </a:t>
            </a:r>
            <a:r>
              <a:rPr lang="fr-FR" altLang="fr-FR" sz="1600" i="1" dirty="0" err="1"/>
              <a:t>stenophylla</a:t>
            </a:r>
            <a:r>
              <a:rPr lang="fr-FR" altLang="fr-FR" sz="1600" dirty="0"/>
              <a:t>), </a:t>
            </a:r>
            <a:r>
              <a:rPr lang="fr-FR" altLang="fr-FR" sz="1600" dirty="0" err="1"/>
              <a:t>Osmanthe</a:t>
            </a:r>
            <a:r>
              <a:rPr lang="fr-FR" altLang="fr-FR" sz="1600" dirty="0"/>
              <a:t> à feuilles de houx ou </a:t>
            </a:r>
            <a:r>
              <a:rPr lang="fr-FR" altLang="fr-FR" sz="1600" dirty="0" err="1"/>
              <a:t>Osmanthe</a:t>
            </a:r>
            <a:r>
              <a:rPr lang="fr-FR" altLang="fr-FR" sz="1600" dirty="0"/>
              <a:t> à feuilles variables (</a:t>
            </a:r>
            <a:r>
              <a:rPr lang="fr-FR" altLang="fr-FR" sz="1600" i="1" dirty="0"/>
              <a:t>Osmanthus </a:t>
            </a:r>
            <a:r>
              <a:rPr lang="fr-FR" altLang="fr-FR" sz="1600" i="1" dirty="0" err="1"/>
              <a:t>heterophyllus</a:t>
            </a:r>
            <a:r>
              <a:rPr lang="fr-FR" altLang="fr-FR" sz="1600" dirty="0"/>
              <a:t>), Chêne vert (Quercus </a:t>
            </a:r>
            <a:r>
              <a:rPr lang="fr-FR" altLang="fr-FR" sz="1600" dirty="0" err="1"/>
              <a:t>ilex</a:t>
            </a:r>
            <a:r>
              <a:rPr lang="fr-FR" altLang="fr-FR" sz="1600" dirty="0"/>
              <a:t>), Rosier rugueux (</a:t>
            </a:r>
            <a:r>
              <a:rPr lang="fr-FR" altLang="fr-FR" sz="1600" i="1" dirty="0"/>
              <a:t>Rosa </a:t>
            </a:r>
            <a:r>
              <a:rPr lang="fr-FR" altLang="fr-FR" sz="1600" i="1" dirty="0" err="1"/>
              <a:t>rugosa</a:t>
            </a:r>
            <a:r>
              <a:rPr lang="fr-FR" altLang="fr-FR" sz="1600" i="1" dirty="0"/>
              <a:t> '</a:t>
            </a:r>
            <a:r>
              <a:rPr lang="fr-FR" altLang="fr-FR" sz="1600" i="1" dirty="0" err="1"/>
              <a:t>Rubra</a:t>
            </a:r>
            <a:r>
              <a:rPr lang="fr-FR" altLang="fr-FR" sz="1600" i="1" dirty="0"/>
              <a:t>'</a:t>
            </a:r>
            <a:r>
              <a:rPr lang="fr-FR" altLang="fr-FR" sz="1600" dirty="0"/>
              <a:t>), Genêt d'Espagne (</a:t>
            </a:r>
            <a:r>
              <a:rPr lang="fr-FR" altLang="fr-FR" sz="1600" i="1" dirty="0" err="1"/>
              <a:t>Genista</a:t>
            </a:r>
            <a:r>
              <a:rPr lang="fr-FR" altLang="fr-FR" sz="1600" i="1" dirty="0"/>
              <a:t> </a:t>
            </a:r>
            <a:r>
              <a:rPr lang="fr-FR" altLang="fr-FR" sz="1600" i="1" dirty="0" err="1"/>
              <a:t>hispanica</a:t>
            </a:r>
            <a:r>
              <a:rPr lang="fr-FR" altLang="fr-FR" sz="1600" dirty="0"/>
              <a:t>), </a:t>
            </a:r>
            <a:r>
              <a:rPr lang="fr-FR" altLang="fr-FR" sz="1600" dirty="0" err="1"/>
              <a:t>Pyracantha</a:t>
            </a:r>
            <a:r>
              <a:rPr lang="fr-FR" altLang="fr-FR" sz="1600" dirty="0"/>
              <a:t> ou buisson ardent orange </a:t>
            </a:r>
            <a:r>
              <a:rPr lang="fr-FR" altLang="fr-FR" sz="1600" dirty="0" err="1"/>
              <a:t>glow</a:t>
            </a:r>
            <a:r>
              <a:rPr lang="fr-FR" altLang="fr-FR" sz="1600" dirty="0"/>
              <a:t> (</a:t>
            </a:r>
            <a:r>
              <a:rPr lang="fr-FR" altLang="fr-FR" sz="1600" i="1" dirty="0" err="1"/>
              <a:t>Pyracantha</a:t>
            </a:r>
            <a:r>
              <a:rPr lang="fr-FR" altLang="fr-FR" sz="1600" i="1" dirty="0"/>
              <a:t> </a:t>
            </a:r>
            <a:r>
              <a:rPr lang="fr-FR" altLang="fr-FR" sz="1600" i="1" dirty="0" err="1"/>
              <a:t>coccinea</a:t>
            </a:r>
            <a:r>
              <a:rPr lang="fr-FR" altLang="fr-FR" sz="1600" i="1" dirty="0"/>
              <a:t> 'Orange </a:t>
            </a:r>
            <a:r>
              <a:rPr lang="fr-FR" altLang="fr-FR" sz="1600" i="1" dirty="0" err="1"/>
              <a:t>Glow</a:t>
            </a:r>
            <a:r>
              <a:rPr lang="fr-FR" altLang="fr-FR" sz="1600" i="1" dirty="0"/>
              <a:t>'</a:t>
            </a:r>
            <a:r>
              <a:rPr lang="fr-FR" altLang="fr-FR" sz="1600" dirty="0"/>
              <a:t>),  Mahonia faux houx (</a:t>
            </a:r>
            <a:r>
              <a:rPr lang="fr-FR" altLang="fr-FR" sz="1600" i="1" dirty="0"/>
              <a:t>Mahonia </a:t>
            </a:r>
            <a:r>
              <a:rPr lang="fr-FR" altLang="fr-FR" sz="1600" i="1" dirty="0" err="1"/>
              <a:t>aquifolium</a:t>
            </a:r>
            <a:r>
              <a:rPr lang="fr-FR" altLang="fr-FR" sz="1600" dirty="0"/>
              <a:t>)</a:t>
            </a:r>
          </a:p>
          <a:p>
            <a:pPr eaLnBrk="1" hangingPunct="1"/>
            <a:r>
              <a:rPr lang="fr-FR" altLang="fr-FR" sz="1600" dirty="0"/>
              <a:t> </a:t>
            </a:r>
          </a:p>
          <a:p>
            <a:pPr eaLnBrk="1" hangingPunct="1"/>
            <a:r>
              <a:rPr lang="fr-FR" altLang="fr-FR" sz="1600" dirty="0"/>
              <a:t>Source : </a:t>
            </a:r>
            <a:r>
              <a:rPr lang="fr-FR" altLang="fr-FR" sz="1600" u="sng" dirty="0">
                <a:hlinkClick r:id="rId2"/>
              </a:rPr>
              <a:t>https://www.mesarbustes.fr/haie-fleurie-et-decorative-defensive-en-kit-de-10-arbustes.html</a:t>
            </a:r>
            <a:r>
              <a:rPr lang="fr-FR" altLang="fr-FR" sz="1600" dirty="0"/>
              <a:t> </a:t>
            </a:r>
          </a:p>
          <a:p>
            <a:pPr eaLnBrk="1" hangingPunct="1"/>
            <a:r>
              <a:rPr lang="fr-FR" altLang="fr-FR" sz="1600" dirty="0"/>
              <a:t> </a:t>
            </a:r>
          </a:p>
          <a:p>
            <a:pPr eaLnBrk="1" hangingPunct="1"/>
            <a:r>
              <a:rPr lang="fr-FR" altLang="fr-FR" sz="1600" dirty="0"/>
              <a:t>Composition n°2 : Berbéris ou épine-vinette de Juliana (</a:t>
            </a:r>
            <a:r>
              <a:rPr lang="fr-FR" altLang="fr-FR" sz="1600" i="1" dirty="0" err="1"/>
              <a:t>Berberis</a:t>
            </a:r>
            <a:r>
              <a:rPr lang="fr-FR" altLang="fr-FR" sz="1600" i="1" dirty="0"/>
              <a:t> </a:t>
            </a:r>
            <a:r>
              <a:rPr lang="fr-FR" altLang="fr-FR" sz="1600" i="1" dirty="0" err="1"/>
              <a:t>julianae</a:t>
            </a:r>
            <a:r>
              <a:rPr lang="fr-FR" altLang="fr-FR" sz="1600" dirty="0"/>
              <a:t>), Citronnier épineux ou Oranger trifolié (</a:t>
            </a:r>
            <a:r>
              <a:rPr lang="fr-FR" altLang="fr-FR" sz="1600" i="1" dirty="0" err="1"/>
              <a:t>Poncirus</a:t>
            </a:r>
            <a:r>
              <a:rPr lang="fr-FR" altLang="fr-FR" sz="1600" i="1" dirty="0"/>
              <a:t> </a:t>
            </a:r>
            <a:r>
              <a:rPr lang="fr-FR" altLang="fr-FR" sz="1600" i="1" dirty="0" err="1"/>
              <a:t>trifoliata</a:t>
            </a:r>
            <a:r>
              <a:rPr lang="fr-FR" altLang="fr-FR" sz="1600" dirty="0"/>
              <a:t>), Févier d’Amérique ou Carouge à miel ou Épine du Christ (</a:t>
            </a:r>
            <a:r>
              <a:rPr lang="fr-FR" altLang="fr-FR" sz="1600" i="1" dirty="0" err="1"/>
              <a:t>Gleditsia</a:t>
            </a:r>
            <a:r>
              <a:rPr lang="fr-FR" altLang="fr-FR" sz="1600" i="1" dirty="0"/>
              <a:t> </a:t>
            </a:r>
            <a:r>
              <a:rPr lang="fr-FR" altLang="fr-FR" sz="1600" i="1" dirty="0" err="1"/>
              <a:t>triacanthos</a:t>
            </a:r>
            <a:r>
              <a:rPr lang="fr-FR" altLang="fr-FR" sz="1600" i="1" dirty="0"/>
              <a:t> </a:t>
            </a:r>
            <a:r>
              <a:rPr lang="fr-FR" altLang="fr-FR" sz="1600" i="1" dirty="0" err="1"/>
              <a:t>ferox</a:t>
            </a:r>
            <a:r>
              <a:rPr lang="fr-FR" altLang="fr-FR" sz="1600" dirty="0"/>
              <a:t>)</a:t>
            </a:r>
          </a:p>
          <a:p>
            <a:pPr eaLnBrk="1" hangingPunct="1"/>
            <a:r>
              <a:rPr lang="fr-FR" altLang="fr-FR" sz="1600" dirty="0"/>
              <a:t> </a:t>
            </a:r>
          </a:p>
          <a:p>
            <a:pPr eaLnBrk="1" hangingPunct="1"/>
            <a:r>
              <a:rPr lang="fr-FR" altLang="fr-FR" sz="1600" dirty="0"/>
              <a:t>Source : Haies ultra-défensives - Pour ou contre ?, </a:t>
            </a:r>
            <a:r>
              <a:rPr lang="fr-FR" altLang="fr-FR" sz="1600" u="sng" dirty="0">
                <a:hlinkClick r:id="rId3"/>
              </a:rPr>
              <a:t>http://meli.melo.photos.et.paysages.over-blog.net/article-19597806.html</a:t>
            </a:r>
            <a:endParaRPr lang="fr-FR" altLang="fr-FR" sz="1600" dirty="0"/>
          </a:p>
          <a:p>
            <a:pPr eaLnBrk="1" hangingPunct="1"/>
            <a:r>
              <a:rPr lang="fr-FR" altLang="fr-FR" sz="1600" dirty="0"/>
              <a:t> </a:t>
            </a:r>
          </a:p>
          <a:p>
            <a:pPr eaLnBrk="1" hangingPunct="1"/>
            <a:r>
              <a:rPr lang="fr-FR" altLang="fr-FR" sz="1600" dirty="0"/>
              <a:t>Composition n°3 : Chalef (</a:t>
            </a:r>
            <a:r>
              <a:rPr lang="fr-FR" altLang="fr-FR" sz="1600" i="1" dirty="0" err="1"/>
              <a:t>Elaeagnus</a:t>
            </a:r>
            <a:r>
              <a:rPr lang="fr-FR" altLang="fr-FR" sz="1600" i="1" dirty="0"/>
              <a:t> </a:t>
            </a:r>
            <a:r>
              <a:rPr lang="fr-FR" altLang="fr-FR" sz="1600" i="1" dirty="0" err="1"/>
              <a:t>ebbingei</a:t>
            </a:r>
            <a:r>
              <a:rPr lang="fr-FR" altLang="fr-FR" sz="1600" dirty="0"/>
              <a:t>), épine-vinette à feuilles étroites (</a:t>
            </a:r>
            <a:r>
              <a:rPr lang="fr-FR" altLang="fr-FR" sz="1600" i="1" dirty="0" err="1"/>
              <a:t>Berberis</a:t>
            </a:r>
            <a:r>
              <a:rPr lang="fr-FR" altLang="fr-FR" sz="1600" i="1" dirty="0"/>
              <a:t> x </a:t>
            </a:r>
            <a:r>
              <a:rPr lang="fr-FR" altLang="fr-FR" sz="1600" i="1" dirty="0" err="1"/>
              <a:t>stenophylla</a:t>
            </a:r>
            <a:r>
              <a:rPr lang="fr-FR" altLang="fr-FR" sz="1600" dirty="0"/>
              <a:t>), Épine-vinette de </a:t>
            </a:r>
            <a:r>
              <a:rPr lang="fr-FR" altLang="fr-FR" sz="1600" dirty="0" err="1"/>
              <a:t>Thunberg</a:t>
            </a:r>
            <a:r>
              <a:rPr lang="fr-FR" altLang="fr-FR" sz="1600" dirty="0"/>
              <a:t> (</a:t>
            </a:r>
            <a:r>
              <a:rPr lang="fr-FR" altLang="fr-FR" sz="1600" i="1" dirty="0"/>
              <a:t>Berbéris </a:t>
            </a:r>
            <a:r>
              <a:rPr lang="fr-FR" altLang="fr-FR" sz="1600" i="1" dirty="0" err="1"/>
              <a:t>Berberis</a:t>
            </a:r>
            <a:r>
              <a:rPr lang="fr-FR" altLang="fr-FR" sz="1600" i="1" dirty="0"/>
              <a:t> </a:t>
            </a:r>
            <a:r>
              <a:rPr lang="fr-FR" altLang="fr-FR" sz="1600" i="1" dirty="0" err="1"/>
              <a:t>thunbergii</a:t>
            </a:r>
            <a:r>
              <a:rPr lang="fr-FR" altLang="fr-FR" sz="1600" i="1" dirty="0"/>
              <a:t> '</a:t>
            </a:r>
            <a:r>
              <a:rPr lang="fr-FR" altLang="fr-FR" sz="1600" i="1" dirty="0" err="1"/>
              <a:t>Atropurpurea</a:t>
            </a:r>
            <a:r>
              <a:rPr lang="fr-FR" altLang="fr-FR" sz="1600" i="1" dirty="0"/>
              <a:t>'</a:t>
            </a:r>
            <a:r>
              <a:rPr lang="fr-FR" altLang="fr-FR" sz="1600" dirty="0"/>
              <a:t>), Cognassier du Japon à fleur (</a:t>
            </a:r>
            <a:r>
              <a:rPr lang="fr-FR" altLang="fr-FR" sz="1600" i="1" dirty="0" err="1"/>
              <a:t>Chaenomeles</a:t>
            </a:r>
            <a:r>
              <a:rPr lang="fr-FR" altLang="fr-FR" sz="1600" i="1" dirty="0"/>
              <a:t> x </a:t>
            </a:r>
            <a:r>
              <a:rPr lang="fr-FR" altLang="fr-FR" sz="1600" i="1" dirty="0" err="1"/>
              <a:t>superba</a:t>
            </a:r>
            <a:r>
              <a:rPr lang="fr-FR" altLang="fr-FR" sz="1600" dirty="0"/>
              <a:t>), Hippophaé ou Argousier (</a:t>
            </a:r>
            <a:r>
              <a:rPr lang="fr-FR" altLang="fr-FR" sz="1600" i="1" dirty="0" err="1"/>
              <a:t>Hippophae</a:t>
            </a:r>
            <a:r>
              <a:rPr lang="fr-FR" altLang="fr-FR" sz="1600" i="1" dirty="0"/>
              <a:t> </a:t>
            </a:r>
            <a:r>
              <a:rPr lang="fr-FR" altLang="fr-FR" sz="1600" i="1" dirty="0" err="1"/>
              <a:t>rhamnoides</a:t>
            </a:r>
            <a:r>
              <a:rPr lang="fr-FR" altLang="fr-FR" sz="1600" dirty="0"/>
              <a:t>), Poivre du Sichuan (</a:t>
            </a:r>
            <a:r>
              <a:rPr lang="fr-FR" altLang="fr-FR" sz="1600" i="1" dirty="0" err="1"/>
              <a:t>Zanthoxylum</a:t>
            </a:r>
            <a:r>
              <a:rPr lang="fr-FR" altLang="fr-FR" sz="1600" i="1" dirty="0"/>
              <a:t> </a:t>
            </a:r>
            <a:r>
              <a:rPr lang="fr-FR" altLang="fr-FR" sz="1600" i="1" dirty="0" err="1"/>
              <a:t>piperitum</a:t>
            </a:r>
            <a:r>
              <a:rPr lang="fr-FR" altLang="fr-FR" sz="1600" dirty="0"/>
              <a:t>)</a:t>
            </a:r>
          </a:p>
          <a:p>
            <a:pPr eaLnBrk="1" hangingPunct="1"/>
            <a:r>
              <a:rPr lang="fr-FR" altLang="fr-FR" sz="1600" dirty="0"/>
              <a:t> </a:t>
            </a:r>
          </a:p>
          <a:p>
            <a:pPr eaLnBrk="1" hangingPunct="1"/>
            <a:r>
              <a:rPr lang="fr-FR" altLang="fr-FR" sz="1600" dirty="0"/>
              <a:t>Source : Planter une haie défensive, </a:t>
            </a:r>
            <a:r>
              <a:rPr lang="fr-FR" altLang="fr-FR" sz="1600" u="sng" dirty="0">
                <a:hlinkClick r:id="rId4"/>
              </a:rPr>
              <a:t>http://plandejardin-jardinbiologique.com/crbst_261.html</a:t>
            </a:r>
            <a:r>
              <a:rPr lang="fr-FR" altLang="fr-FR" sz="1600" dirty="0"/>
              <a:t> </a:t>
            </a:r>
          </a:p>
          <a:p>
            <a:pPr eaLnBrk="1" hangingPunct="1"/>
            <a:r>
              <a:rPr lang="fr-FR" altLang="fr-FR" sz="1600" dirty="0"/>
              <a:t> </a:t>
            </a:r>
          </a:p>
          <a:p>
            <a:pPr eaLnBrk="1" hangingPunct="1"/>
            <a:r>
              <a:rPr lang="fr-FR" altLang="fr-FR" sz="1600" dirty="0"/>
              <a:t>Composition n°4 : Argousier (</a:t>
            </a:r>
            <a:r>
              <a:rPr lang="fr-FR" altLang="fr-FR" sz="1600" i="1" dirty="0" err="1"/>
              <a:t>Hippophae</a:t>
            </a:r>
            <a:r>
              <a:rPr lang="fr-FR" altLang="fr-FR" sz="1600" i="1" dirty="0"/>
              <a:t> </a:t>
            </a:r>
            <a:r>
              <a:rPr lang="fr-FR" altLang="fr-FR" sz="1600" i="1" dirty="0" err="1"/>
              <a:t>Rhamnoides</a:t>
            </a:r>
            <a:r>
              <a:rPr lang="fr-FR" altLang="fr-FR" sz="1600" dirty="0"/>
              <a:t>), Epine vinette de </a:t>
            </a:r>
            <a:r>
              <a:rPr lang="fr-FR" altLang="fr-FR" sz="1600" dirty="0" err="1"/>
              <a:t>Thunberg</a:t>
            </a:r>
            <a:r>
              <a:rPr lang="fr-FR" altLang="fr-FR" sz="1600" dirty="0"/>
              <a:t> - Vert (</a:t>
            </a:r>
            <a:r>
              <a:rPr lang="fr-FR" altLang="fr-FR" sz="1600" i="1" dirty="0" err="1"/>
              <a:t>Berberis</a:t>
            </a:r>
            <a:r>
              <a:rPr lang="fr-FR" altLang="fr-FR" sz="1600" i="1" dirty="0"/>
              <a:t> </a:t>
            </a:r>
            <a:r>
              <a:rPr lang="fr-FR" altLang="fr-FR" sz="1600" i="1" dirty="0" err="1"/>
              <a:t>Thumbergii</a:t>
            </a:r>
            <a:r>
              <a:rPr lang="fr-FR" altLang="fr-FR" sz="1600" dirty="0"/>
              <a:t>), Eglantier (</a:t>
            </a:r>
            <a:r>
              <a:rPr lang="fr-FR" altLang="fr-FR" sz="1600" i="1" dirty="0"/>
              <a:t>Rosa </a:t>
            </a:r>
            <a:r>
              <a:rPr lang="fr-FR" altLang="fr-FR" sz="1600" i="1" dirty="0" err="1"/>
              <a:t>Canina</a:t>
            </a:r>
            <a:r>
              <a:rPr lang="fr-FR" altLang="fr-FR" sz="1600" dirty="0"/>
              <a:t>), Epine noire ou prunellier (</a:t>
            </a:r>
            <a:r>
              <a:rPr lang="fr-FR" altLang="fr-FR" sz="1600" i="1" dirty="0"/>
              <a:t>Prunus </a:t>
            </a:r>
            <a:r>
              <a:rPr lang="fr-FR" altLang="fr-FR" sz="1600" i="1" dirty="0" err="1"/>
              <a:t>Spinosa</a:t>
            </a:r>
            <a:r>
              <a:rPr lang="fr-FR" altLang="fr-FR" sz="1600" dirty="0"/>
              <a:t>), </a:t>
            </a:r>
            <a:r>
              <a:rPr lang="fr-FR" altLang="fr-FR" sz="1600" dirty="0" err="1"/>
              <a:t>Pyracantha</a:t>
            </a:r>
            <a:r>
              <a:rPr lang="fr-FR" altLang="fr-FR" sz="1600" dirty="0"/>
              <a:t> ou buisson ardent (</a:t>
            </a:r>
            <a:r>
              <a:rPr lang="fr-FR" altLang="fr-FR" sz="1600" i="1" dirty="0" err="1"/>
              <a:t>Pyracantha</a:t>
            </a:r>
            <a:r>
              <a:rPr lang="fr-FR" altLang="fr-FR" sz="1600" i="1" dirty="0"/>
              <a:t> </a:t>
            </a:r>
            <a:r>
              <a:rPr lang="fr-FR" altLang="fr-FR" sz="1600" i="1" dirty="0" err="1"/>
              <a:t>coccinea</a:t>
            </a:r>
            <a:r>
              <a:rPr lang="fr-FR" altLang="fr-FR" sz="1600" i="1" dirty="0"/>
              <a:t> mohave</a:t>
            </a:r>
            <a:r>
              <a:rPr lang="fr-FR" altLang="fr-FR" sz="1600" dirty="0"/>
              <a:t>), Ronce des bois (</a:t>
            </a:r>
            <a:r>
              <a:rPr lang="fr-FR" altLang="fr-FR" sz="1600" i="1" dirty="0"/>
              <a:t>Rubus </a:t>
            </a:r>
            <a:r>
              <a:rPr lang="fr-FR" altLang="fr-FR" sz="1600" i="1" dirty="0" err="1"/>
              <a:t>fruticosus</a:t>
            </a:r>
            <a:r>
              <a:rPr lang="fr-FR" altLang="fr-FR" sz="1600" dirty="0"/>
              <a:t>), Genévrier commun ou Genièvre (</a:t>
            </a:r>
            <a:r>
              <a:rPr lang="fr-FR" altLang="fr-FR" sz="1600" i="1" dirty="0" err="1"/>
              <a:t>Juniperus</a:t>
            </a:r>
            <a:r>
              <a:rPr lang="fr-FR" altLang="fr-FR" sz="1600" i="1" dirty="0"/>
              <a:t> </a:t>
            </a:r>
            <a:r>
              <a:rPr lang="fr-FR" altLang="fr-FR" sz="1600" i="1" dirty="0" err="1"/>
              <a:t>communis</a:t>
            </a:r>
            <a:r>
              <a:rPr lang="fr-FR" altLang="fr-FR" sz="1600" dirty="0"/>
              <a:t>)</a:t>
            </a:r>
          </a:p>
          <a:p>
            <a:pPr eaLnBrk="1" hangingPunct="1"/>
            <a:r>
              <a:rPr lang="fr-FR" altLang="fr-FR" sz="1600" dirty="0"/>
              <a:t> </a:t>
            </a:r>
          </a:p>
          <a:p>
            <a:pPr eaLnBrk="1" hangingPunct="1"/>
            <a:r>
              <a:rPr lang="fr-FR" altLang="fr-FR" sz="1600" dirty="0"/>
              <a:t>Source : </a:t>
            </a:r>
            <a:r>
              <a:rPr lang="fr-FR" altLang="fr-FR" sz="1600" u="sng" dirty="0">
                <a:hlinkClick r:id="rId5"/>
              </a:rPr>
              <a:t>http://www.pepinieres-naudet.com/boutique/grands-jardins-grandes-surfaces/558-kit-haie-defensive-3546861173387.html</a:t>
            </a:r>
            <a:r>
              <a:rPr lang="fr-FR" altLang="fr-FR" sz="1600" dirty="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oneTexte 7">
            <a:extLst>
              <a:ext uri="{FF2B5EF4-FFF2-40B4-BE49-F238E27FC236}">
                <a16:creationId xmlns:a16="http://schemas.microsoft.com/office/drawing/2014/main" id="{53F29200-D81C-4EEF-9952-DF3E64F1B8B2}"/>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236538" y="69850"/>
            <a:ext cx="563562" cy="334963"/>
          </a:xfrm>
        </p:spPr>
        <p:txBody>
          <a:bodyPr/>
          <a:lstStyle/>
          <a:p>
            <a:pPr>
              <a:defRPr/>
            </a:pPr>
            <a:fld id="{A8626892-C71B-4E66-81C6-73CC28579D80}" type="slidenum">
              <a:rPr lang="fr-FR"/>
              <a:pPr>
                <a:defRPr/>
              </a:pPr>
              <a:t>50</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205163" y="6540500"/>
            <a:ext cx="3695700" cy="317500"/>
          </a:xfrm>
        </p:spPr>
        <p:txBody>
          <a:bodyPr/>
          <a:lstStyle/>
          <a:p>
            <a:pPr>
              <a:defRPr/>
            </a:pPr>
            <a:r>
              <a:rPr lang="fr-FR"/>
              <a:t>Haies défensives de climat tempéré et tropical - B. Lisan</a:t>
            </a:r>
          </a:p>
        </p:txBody>
      </p:sp>
      <p:sp>
        <p:nvSpPr>
          <p:cNvPr id="52229" name="ZoneTexte 10">
            <a:extLst>
              <a:ext uri="{FF2B5EF4-FFF2-40B4-BE49-F238E27FC236}">
                <a16:creationId xmlns:a16="http://schemas.microsoft.com/office/drawing/2014/main" id="{D26F7367-E375-4783-A6D5-18AF742727FD}"/>
              </a:ext>
            </a:extLst>
          </p:cNvPr>
          <p:cNvSpPr txBox="1">
            <a:spLocks noChangeArrowheads="1"/>
          </p:cNvSpPr>
          <p:nvPr/>
        </p:nvSpPr>
        <p:spPr bwMode="auto">
          <a:xfrm>
            <a:off x="139700" y="733425"/>
            <a:ext cx="613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Genêt d'Espagne (</a:t>
            </a:r>
            <a:r>
              <a:rPr lang="fr-FR" altLang="fr-FR" b="1" i="1" dirty="0" err="1">
                <a:solidFill>
                  <a:srgbClr val="008000"/>
                </a:solidFill>
              </a:rPr>
              <a:t>Genista</a:t>
            </a:r>
            <a:r>
              <a:rPr lang="fr-FR" altLang="fr-FR" b="1" i="1" dirty="0">
                <a:solidFill>
                  <a:srgbClr val="008000"/>
                </a:solidFill>
              </a:rPr>
              <a:t> </a:t>
            </a:r>
            <a:r>
              <a:rPr lang="fr-FR" altLang="fr-FR" b="1" i="1" dirty="0" err="1">
                <a:solidFill>
                  <a:srgbClr val="008000"/>
                </a:solidFill>
              </a:rPr>
              <a:t>hispanica</a:t>
            </a:r>
            <a:r>
              <a:rPr lang="fr-FR" altLang="fr-FR" b="1" dirty="0">
                <a:solidFill>
                  <a:srgbClr val="008000"/>
                </a:solidFill>
              </a:rPr>
              <a:t>) (famille des </a:t>
            </a:r>
            <a:r>
              <a:rPr lang="fr-FR" altLang="fr-FR" b="1" i="1" u="sng" dirty="0" err="1">
                <a:hlinkClick r:id="rId2"/>
              </a:rPr>
              <a:t>Fabaceae</a:t>
            </a:r>
            <a:r>
              <a:rPr lang="fr-FR" altLang="fr-FR" b="1" dirty="0">
                <a:solidFill>
                  <a:srgbClr val="008000"/>
                </a:solidFill>
              </a:rPr>
              <a:t>)</a:t>
            </a:r>
          </a:p>
        </p:txBody>
      </p:sp>
      <p:sp>
        <p:nvSpPr>
          <p:cNvPr id="52230" name="ZoneTexte 6">
            <a:extLst>
              <a:ext uri="{FF2B5EF4-FFF2-40B4-BE49-F238E27FC236}">
                <a16:creationId xmlns:a16="http://schemas.microsoft.com/office/drawing/2014/main" id="{9CF13ED7-556C-47A9-808C-A87507797CAF}"/>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2231" name="ZoneTexte 1">
            <a:extLst>
              <a:ext uri="{FF2B5EF4-FFF2-40B4-BE49-F238E27FC236}">
                <a16:creationId xmlns:a16="http://schemas.microsoft.com/office/drawing/2014/main" id="{7B1A96F4-3C35-4D1B-BAED-39EB7D4F3AFC}"/>
              </a:ext>
            </a:extLst>
          </p:cNvPr>
          <p:cNvSpPr txBox="1">
            <a:spLocks noChangeArrowheads="1"/>
          </p:cNvSpPr>
          <p:nvPr/>
        </p:nvSpPr>
        <p:spPr bwMode="auto">
          <a:xfrm>
            <a:off x="236538" y="1103313"/>
            <a:ext cx="117189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222222"/>
                </a:solidFill>
                <a:latin typeface="Arial" panose="020B0604020202020204" pitchFamily="34" charset="0"/>
              </a:rPr>
              <a:t>C'est une plante basse (10 à </a:t>
            </a:r>
            <a:r>
              <a:rPr lang="fr-FR" altLang="fr-FR" dirty="0">
                <a:solidFill>
                  <a:srgbClr val="222222"/>
                </a:solidFill>
                <a:latin typeface="Arial" panose="020B0604020202020204" pitchFamily="34" charset="0"/>
                <a:cs typeface="Arial" panose="020B0604020202020204" pitchFamily="34" charset="0"/>
              </a:rPr>
              <a:t>25 cm de haut) méditerranéenne, vivace, souvent </a:t>
            </a:r>
            <a:r>
              <a:rPr lang="fr-FR" altLang="fr-FR" dirty="0" err="1">
                <a:solidFill>
                  <a:srgbClr val="222222"/>
                </a:solidFill>
                <a:latin typeface="Arial" panose="020B0604020202020204" pitchFamily="34" charset="0"/>
                <a:cs typeface="Arial" panose="020B0604020202020204" pitchFamily="34" charset="0"/>
              </a:rPr>
              <a:t>tapissante</a:t>
            </a:r>
            <a:r>
              <a:rPr lang="fr-FR" altLang="fr-FR" dirty="0">
                <a:solidFill>
                  <a:srgbClr val="222222"/>
                </a:solidFill>
                <a:latin typeface="Arial" panose="020B0604020202020204" pitchFamily="34" charset="0"/>
                <a:cs typeface="Arial" panose="020B0604020202020204" pitchFamily="34" charset="0"/>
              </a:rPr>
              <a:t>, velue et </a:t>
            </a:r>
            <a:r>
              <a:rPr lang="fr-FR" altLang="fr-FR" b="1" i="1" dirty="0">
                <a:solidFill>
                  <a:srgbClr val="008000"/>
                </a:solidFill>
                <a:latin typeface="Arial" panose="020B0604020202020204" pitchFamily="34" charset="0"/>
                <a:cs typeface="Arial" panose="020B0604020202020204" pitchFamily="34" charset="0"/>
              </a:rPr>
              <a:t>très épineuse</a:t>
            </a:r>
            <a:r>
              <a:rPr lang="fr-FR" altLang="fr-FR" dirty="0">
                <a:solidFill>
                  <a:srgbClr val="222222"/>
                </a:solidFill>
                <a:latin typeface="Arial" panose="020B0604020202020204" pitchFamily="34" charset="0"/>
                <a:cs typeface="Arial" panose="020B0604020202020204" pitchFamily="34" charset="0"/>
              </a:rPr>
              <a:t>, à fleurs jaunes </a:t>
            </a:r>
            <a:r>
              <a:rPr lang="fr-FR" altLang="fr-FR" dirty="0">
                <a:solidFill>
                  <a:srgbClr val="0B0080"/>
                </a:solidFill>
                <a:latin typeface="Arial" panose="020B0604020202020204" pitchFamily="34" charset="0"/>
                <a:cs typeface="Arial" panose="020B0604020202020204" pitchFamily="34" charset="0"/>
                <a:hlinkClick r:id="rId3" tooltip="Hermaphrodite"/>
              </a:rPr>
              <a:t>hermaphrodites</a:t>
            </a:r>
            <a:r>
              <a:rPr lang="fr-FR" altLang="fr-FR" dirty="0">
                <a:solidFill>
                  <a:srgbClr val="222222"/>
                </a:solidFill>
                <a:latin typeface="Arial" panose="020B0604020202020204" pitchFamily="34" charset="0"/>
                <a:cs typeface="Arial" panose="020B0604020202020204" pitchFamily="34" charset="0"/>
              </a:rPr>
              <a:t> parfumées. Il </a:t>
            </a:r>
            <a:r>
              <a:rPr lang="fr-FR" altLang="fr-FR" dirty="0"/>
              <a:t>apprécie un sol léger, pauvre, et bien drainé. Il a besoin de beaucoup de lumière et </a:t>
            </a:r>
            <a:r>
              <a:rPr lang="fr-FR" altLang="fr-FR" b="1" dirty="0">
                <a:solidFill>
                  <a:srgbClr val="008000"/>
                </a:solidFill>
              </a:rPr>
              <a:t>tolère bien la sécheresse</a:t>
            </a:r>
            <a:r>
              <a:rPr lang="fr-FR" altLang="fr-FR" dirty="0"/>
              <a:t>. Les </a:t>
            </a:r>
            <a:r>
              <a:rPr lang="fr-FR" altLang="fr-FR" dirty="0">
                <a:hlinkClick r:id="rId4" tooltip="Graine"/>
              </a:rPr>
              <a:t>graines</a:t>
            </a:r>
            <a:r>
              <a:rPr lang="fr-FR" altLang="fr-FR" dirty="0"/>
              <a:t> ont besoin d'une stratification froide. Elles auront alors un bon taux de </a:t>
            </a:r>
            <a:r>
              <a:rPr lang="fr-FR" altLang="fr-FR" dirty="0">
                <a:hlinkClick r:id="rId5" tooltip="Germination"/>
              </a:rPr>
              <a:t>germination</a:t>
            </a:r>
            <a:r>
              <a:rPr lang="fr-FR" altLang="fr-FR" dirty="0"/>
              <a:t>. Ces plantes se </a:t>
            </a:r>
            <a:r>
              <a:rPr lang="fr-FR" altLang="fr-FR" dirty="0">
                <a:hlinkClick r:id="rId6" tooltip="Bouture"/>
              </a:rPr>
              <a:t>bouturent</a:t>
            </a:r>
            <a:r>
              <a:rPr lang="fr-FR" altLang="fr-FR" dirty="0"/>
              <a:t> également assez facilement. </a:t>
            </a:r>
            <a:r>
              <a:rPr lang="fr-FR" altLang="fr-FR" b="1" dirty="0"/>
              <a:t>Souvent utilisé en </a:t>
            </a:r>
            <a:r>
              <a:rPr lang="fr-FR" altLang="fr-FR" b="1" dirty="0">
                <a:hlinkClick r:id="rId7" tooltip="Plate-bande (jardinage)"/>
              </a:rPr>
              <a:t>massifs</a:t>
            </a:r>
            <a:r>
              <a:rPr lang="fr-FR" altLang="fr-FR" b="1" dirty="0"/>
              <a:t> dans les zones très ensoleillées</a:t>
            </a:r>
            <a:r>
              <a:rPr lang="fr-FR" altLang="fr-FR" dirty="0"/>
              <a:t>, ce genêt mettra environ deux ans pour recouvrir une surface d'un mètre de diamètre. Il pourra alors être taillé mais supportera mal d'être déplacé. Le genêt a une relation </a:t>
            </a:r>
            <a:r>
              <a:rPr lang="fr-FR" altLang="fr-FR" dirty="0">
                <a:hlinkClick r:id="rId8" tooltip="Symbiotique"/>
              </a:rPr>
              <a:t>symbiotique</a:t>
            </a:r>
            <a:r>
              <a:rPr lang="fr-FR" altLang="fr-FR" dirty="0"/>
              <a:t> avec des </a:t>
            </a:r>
            <a:r>
              <a:rPr lang="fr-FR" altLang="fr-FR" dirty="0">
                <a:hlinkClick r:id="rId9" tooltip="Bactérie"/>
              </a:rPr>
              <a:t>bactéries</a:t>
            </a:r>
            <a:r>
              <a:rPr lang="fr-FR" altLang="fr-FR" dirty="0"/>
              <a:t> présentes dans le sol et formant des </a:t>
            </a:r>
            <a:r>
              <a:rPr lang="fr-FR" altLang="fr-FR" dirty="0">
                <a:hlinkClick r:id="rId10" tooltip="Nodosité"/>
              </a:rPr>
              <a:t>nodosités</a:t>
            </a:r>
            <a:r>
              <a:rPr lang="fr-FR" altLang="fr-FR" dirty="0"/>
              <a:t> sur les racines qui permettent de fixer l'</a:t>
            </a:r>
            <a:r>
              <a:rPr lang="fr-FR" altLang="fr-FR" dirty="0">
                <a:hlinkClick r:id="rId11" tooltip="Azote"/>
              </a:rPr>
              <a:t>azote</a:t>
            </a:r>
            <a:r>
              <a:rPr lang="fr-FR" altLang="fr-FR" dirty="0"/>
              <a:t> atmosphérique dans le sol. Cet </a:t>
            </a:r>
            <a:r>
              <a:rPr lang="fr-FR" altLang="fr-FR" dirty="0">
                <a:hlinkClick r:id="rId12" tooltip="Engrais vert"/>
              </a:rPr>
              <a:t>engrais vert</a:t>
            </a:r>
            <a:r>
              <a:rPr lang="fr-FR" altLang="fr-FR" dirty="0"/>
              <a:t> sera ensuite utilisé par le genêt ou par les plantes poussant aux alentours.</a:t>
            </a:r>
            <a:r>
              <a:rPr lang="fr-FR" altLang="fr-FR" sz="1200" dirty="0"/>
              <a:t> Convient pour les sols légers (sableux) et les sols moyens (limoneux), préfèrent un sol bien drainé et peuvent cultiver des </a:t>
            </a:r>
            <a:r>
              <a:rPr lang="fr-FR" altLang="fr-FR" sz="1200" dirty="0">
                <a:solidFill>
                  <a:srgbClr val="008000"/>
                </a:solidFill>
              </a:rPr>
              <a:t>sols nutritionnellement pauvres</a:t>
            </a:r>
            <a:r>
              <a:rPr lang="fr-FR" altLang="fr-FR" sz="1200" dirty="0"/>
              <a:t>. PH approprié: sols acides, neutres et basiques (alcalins). </a:t>
            </a:r>
            <a:r>
              <a:rPr lang="fr-FR" altLang="fr-FR" sz="1200" b="1" dirty="0"/>
              <a:t>USDA zones</a:t>
            </a:r>
            <a:r>
              <a:rPr lang="fr-FR" altLang="fr-FR" sz="1200" dirty="0"/>
              <a:t> (6)6a-9b</a:t>
            </a:r>
            <a:endParaRPr lang="fr-FR" altLang="fr-FR" sz="1200" dirty="0">
              <a:latin typeface="Arial" panose="020B0604020202020204" pitchFamily="34" charset="0"/>
            </a:endParaRPr>
          </a:p>
          <a:p>
            <a:pPr eaLnBrk="1" hangingPunct="1"/>
            <a:r>
              <a:rPr lang="fr-FR" altLang="fr-FR" sz="1200" dirty="0"/>
              <a:t>Sources : a) </a:t>
            </a:r>
            <a:r>
              <a:rPr lang="fr-FR" altLang="fr-FR" sz="1200" dirty="0">
                <a:hlinkClick r:id="rId13"/>
              </a:rPr>
              <a:t>https://fr.wikipedia.org/wiki/Genista_hispanica</a:t>
            </a:r>
            <a:r>
              <a:rPr lang="fr-FR" altLang="fr-FR" sz="1200" dirty="0"/>
              <a:t>, b) </a:t>
            </a:r>
            <a:r>
              <a:rPr lang="fr-FR" altLang="fr-FR" sz="1200" dirty="0">
                <a:hlinkClick r:id="rId14"/>
              </a:rPr>
              <a:t>http://pfaf.org/user/Plant.aspx?LatinName=Genista+hispanica</a:t>
            </a:r>
            <a:r>
              <a:rPr lang="fr-FR" altLang="fr-FR" sz="1200" dirty="0"/>
              <a:t> </a:t>
            </a:r>
          </a:p>
        </p:txBody>
      </p:sp>
      <p:pic>
        <p:nvPicPr>
          <p:cNvPr id="52232" name="Image 4">
            <a:extLst>
              <a:ext uri="{FF2B5EF4-FFF2-40B4-BE49-F238E27FC236}">
                <a16:creationId xmlns:a16="http://schemas.microsoft.com/office/drawing/2014/main" id="{9616190F-866B-4709-A4DE-7C45F79762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6225" y="3797300"/>
            <a:ext cx="1779588"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11">
            <a:extLst>
              <a:ext uri="{FF2B5EF4-FFF2-40B4-BE49-F238E27FC236}">
                <a16:creationId xmlns:a16="http://schemas.microsoft.com/office/drawing/2014/main" id="{FA884F9E-E422-48FF-A941-1848E93A958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70750" y="5162550"/>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13">
            <a:extLst>
              <a:ext uri="{FF2B5EF4-FFF2-40B4-BE49-F238E27FC236}">
                <a16:creationId xmlns:a16="http://schemas.microsoft.com/office/drawing/2014/main" id="{62963CAA-BFB5-4F67-ACB1-DC4BD15365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18675" y="3390900"/>
            <a:ext cx="23622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Image 15">
            <a:extLst>
              <a:ext uri="{FF2B5EF4-FFF2-40B4-BE49-F238E27FC236}">
                <a16:creationId xmlns:a16="http://schemas.microsoft.com/office/drawing/2014/main" id="{9E4980C5-DEE5-4F77-A555-830CE34A9F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9700" y="4333875"/>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17">
            <a:extLst>
              <a:ext uri="{FF2B5EF4-FFF2-40B4-BE49-F238E27FC236}">
                <a16:creationId xmlns:a16="http://schemas.microsoft.com/office/drawing/2014/main" id="{3367841E-8EB9-433F-82A6-2FB5CED8F6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80625" y="0"/>
            <a:ext cx="21113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Image 19">
            <a:extLst>
              <a:ext uri="{FF2B5EF4-FFF2-40B4-BE49-F238E27FC236}">
                <a16:creationId xmlns:a16="http://schemas.microsoft.com/office/drawing/2014/main" id="{DFCF475B-1BFA-4C6A-B92A-0587B12B62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52963" y="4711700"/>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Image 21">
            <a:extLst>
              <a:ext uri="{FF2B5EF4-FFF2-40B4-BE49-F238E27FC236}">
                <a16:creationId xmlns:a16="http://schemas.microsoft.com/office/drawing/2014/main" id="{55ED1CB8-D46E-4B9B-BBD3-5576DE0E730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09788" y="47117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Image 23">
            <a:extLst>
              <a:ext uri="{FF2B5EF4-FFF2-40B4-BE49-F238E27FC236}">
                <a16:creationId xmlns:a16="http://schemas.microsoft.com/office/drawing/2014/main" id="{734ADC18-4769-4058-B197-334507393AE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91713" y="5121275"/>
            <a:ext cx="21891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10" descr="logo aride_s.jpg">
            <a:extLst>
              <a:ext uri="{FF2B5EF4-FFF2-40B4-BE49-F238E27FC236}">
                <a16:creationId xmlns:a16="http://schemas.microsoft.com/office/drawing/2014/main" id="{C99641A8-12BD-482A-B811-2A4B92E1DDFB}"/>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651875" y="8096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Rectangle 25">
            <a:extLst>
              <a:ext uri="{FF2B5EF4-FFF2-40B4-BE49-F238E27FC236}">
                <a16:creationId xmlns:a16="http://schemas.microsoft.com/office/drawing/2014/main" id="{D19F4006-BC4F-49F5-AD13-91FC1A8B5933}"/>
              </a:ext>
            </a:extLst>
          </p:cNvPr>
          <p:cNvSpPr>
            <a:spLocks noChangeArrowheads="1"/>
          </p:cNvSpPr>
          <p:nvPr/>
        </p:nvSpPr>
        <p:spPr bwMode="auto">
          <a:xfrm>
            <a:off x="9178925" y="271463"/>
            <a:ext cx="573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52242" name="Image 26">
            <a:extLst>
              <a:ext uri="{FF2B5EF4-FFF2-40B4-BE49-F238E27FC236}">
                <a16:creationId xmlns:a16="http://schemas.microsoft.com/office/drawing/2014/main" id="{9C5D5672-95BB-4735-B50D-2FE1B45FC1A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age 27">
            <a:extLst>
              <a:ext uri="{FF2B5EF4-FFF2-40B4-BE49-F238E27FC236}">
                <a16:creationId xmlns:a16="http://schemas.microsoft.com/office/drawing/2014/main" id="{B5491D4B-2BF7-4837-BDF3-4C57C82C723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oneTexte 7">
            <a:extLst>
              <a:ext uri="{FF2B5EF4-FFF2-40B4-BE49-F238E27FC236}">
                <a16:creationId xmlns:a16="http://schemas.microsoft.com/office/drawing/2014/main" id="{847BC28D-507B-48F1-9EC5-5099BEF2D532}"/>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B65DBD9B-42B5-46A3-9ED9-E59E820AE48B}" type="slidenum">
              <a:rPr lang="fr-FR"/>
              <a:pPr>
                <a:defRPr/>
              </a:pPr>
              <a:t>51</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53253" name="ZoneTexte 10">
            <a:extLst>
              <a:ext uri="{FF2B5EF4-FFF2-40B4-BE49-F238E27FC236}">
                <a16:creationId xmlns:a16="http://schemas.microsoft.com/office/drawing/2014/main" id="{44F9330C-560B-4C73-91F1-59A7611267A4}"/>
              </a:ext>
            </a:extLst>
          </p:cNvPr>
          <p:cNvSpPr txBox="1">
            <a:spLocks noChangeArrowheads="1"/>
          </p:cNvSpPr>
          <p:nvPr/>
        </p:nvSpPr>
        <p:spPr bwMode="auto">
          <a:xfrm>
            <a:off x="139700" y="733425"/>
            <a:ext cx="916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Genêt épineux, genêt scorpion ou épine-fleurie (</a:t>
            </a:r>
            <a:r>
              <a:rPr lang="fr-FR" altLang="fr-FR" b="1" i="1" dirty="0" err="1">
                <a:solidFill>
                  <a:srgbClr val="008000"/>
                </a:solidFill>
              </a:rPr>
              <a:t>Genista</a:t>
            </a:r>
            <a:r>
              <a:rPr lang="fr-FR" altLang="fr-FR" b="1" i="1" dirty="0">
                <a:solidFill>
                  <a:srgbClr val="008000"/>
                </a:solidFill>
              </a:rPr>
              <a:t> </a:t>
            </a:r>
            <a:r>
              <a:rPr lang="fr-FR" altLang="fr-FR" b="1" i="1" dirty="0" err="1">
                <a:solidFill>
                  <a:srgbClr val="008000"/>
                </a:solidFill>
              </a:rPr>
              <a:t>scorpius</a:t>
            </a:r>
            <a:r>
              <a:rPr lang="fr-FR" altLang="fr-FR" b="1" dirty="0">
                <a:solidFill>
                  <a:srgbClr val="008000"/>
                </a:solidFill>
              </a:rPr>
              <a:t>) (famille des </a:t>
            </a:r>
            <a:r>
              <a:rPr lang="fr-FR" altLang="fr-FR" b="1" i="1" u="sng" dirty="0" err="1">
                <a:hlinkClick r:id="rId2"/>
              </a:rPr>
              <a:t>Fabaceae</a:t>
            </a:r>
            <a:r>
              <a:rPr lang="fr-FR" altLang="fr-FR" b="1" dirty="0">
                <a:solidFill>
                  <a:srgbClr val="008000"/>
                </a:solidFill>
              </a:rPr>
              <a:t>)</a:t>
            </a:r>
          </a:p>
        </p:txBody>
      </p:sp>
      <p:sp>
        <p:nvSpPr>
          <p:cNvPr id="53254" name="ZoneTexte 6">
            <a:extLst>
              <a:ext uri="{FF2B5EF4-FFF2-40B4-BE49-F238E27FC236}">
                <a16:creationId xmlns:a16="http://schemas.microsoft.com/office/drawing/2014/main" id="{0F892A3A-3B88-486A-8924-B6A30DF2216A}"/>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3255" name="ZoneTexte 1">
            <a:extLst>
              <a:ext uri="{FF2B5EF4-FFF2-40B4-BE49-F238E27FC236}">
                <a16:creationId xmlns:a16="http://schemas.microsoft.com/office/drawing/2014/main" id="{677418FC-D7AB-4E66-897C-CE5E97FADC2C}"/>
              </a:ext>
            </a:extLst>
          </p:cNvPr>
          <p:cNvSpPr txBox="1">
            <a:spLocks noChangeArrowheads="1"/>
          </p:cNvSpPr>
          <p:nvPr/>
        </p:nvSpPr>
        <p:spPr bwMode="auto">
          <a:xfrm>
            <a:off x="236538" y="1103313"/>
            <a:ext cx="11718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Genêt méditerranéen (</a:t>
            </a:r>
            <a:r>
              <a:rPr lang="fr-FR" altLang="fr-FR" dirty="0">
                <a:solidFill>
                  <a:srgbClr val="0B0080"/>
                </a:solidFill>
                <a:latin typeface="Arial" panose="020B0604020202020204" pitchFamily="34" charset="0"/>
                <a:cs typeface="Arial" panose="020B0604020202020204" pitchFamily="34" charset="0"/>
                <a:hlinkClick r:id="rId3" tooltip="Arbuste"/>
              </a:rPr>
              <a:t>plante arbustive</a:t>
            </a:r>
            <a:r>
              <a:rPr lang="fr-FR" altLang="fr-FR" dirty="0"/>
              <a:t>) à rameaux très épineux, très raides et ramifiés, </a:t>
            </a:r>
            <a:r>
              <a:rPr lang="fr-FR" altLang="fr-FR" dirty="0">
                <a:solidFill>
                  <a:srgbClr val="222222"/>
                </a:solidFill>
                <a:latin typeface="Arial" panose="020B0604020202020204" pitchFamily="34" charset="0"/>
                <a:cs typeface="Arial" panose="020B0604020202020204" pitchFamily="34" charset="0"/>
              </a:rPr>
              <a:t>haute de 1 à 2 m</a:t>
            </a:r>
            <a:r>
              <a:rPr lang="fr-FR" altLang="fr-FR" dirty="0"/>
              <a:t>. Fruits glabres et irréguliers mais comprimés latéralement. </a:t>
            </a:r>
            <a:r>
              <a:rPr lang="fr-FR" altLang="fr-FR" b="1" dirty="0"/>
              <a:t>USDA zones</a:t>
            </a:r>
            <a:r>
              <a:rPr lang="fr-FR" altLang="fr-FR" dirty="0"/>
              <a:t> 5-10.</a:t>
            </a:r>
          </a:p>
          <a:p>
            <a:pPr eaLnBrk="1" hangingPunct="1"/>
            <a:r>
              <a:rPr lang="fr-FR" altLang="fr-FR" dirty="0"/>
              <a:t>A remarquer : le genêt d'Angleterre (</a:t>
            </a:r>
            <a:r>
              <a:rPr lang="fr-FR" altLang="fr-FR" i="1" dirty="0" err="1">
                <a:hlinkClick r:id="rId4" tooltip="Genista anglica"/>
              </a:rPr>
              <a:t>Genista</a:t>
            </a:r>
            <a:r>
              <a:rPr lang="fr-FR" altLang="fr-FR" i="1" dirty="0">
                <a:hlinkClick r:id="rId4" tooltip="Genista anglica"/>
              </a:rPr>
              <a:t> </a:t>
            </a:r>
            <a:r>
              <a:rPr lang="fr-FR" altLang="fr-FR" i="1" dirty="0" err="1">
                <a:hlinkClick r:id="rId4" tooltip="Genista anglica"/>
              </a:rPr>
              <a:t>anglica</a:t>
            </a:r>
            <a:r>
              <a:rPr lang="fr-FR" altLang="fr-FR" dirty="0"/>
              <a:t>) et le genêt d'Allemagne (</a:t>
            </a:r>
            <a:r>
              <a:rPr lang="fr-FR" altLang="fr-FR" i="1" dirty="0" err="1">
                <a:hlinkClick r:id="rId5" tooltip="Genista germanica"/>
              </a:rPr>
              <a:t>Genista</a:t>
            </a:r>
            <a:r>
              <a:rPr lang="fr-FR" altLang="fr-FR" i="1" dirty="0">
                <a:hlinkClick r:id="rId5" tooltip="Genista germanica"/>
              </a:rPr>
              <a:t> </a:t>
            </a:r>
            <a:r>
              <a:rPr lang="fr-FR" altLang="fr-FR" i="1" dirty="0" err="1">
                <a:hlinkClick r:id="rId5" tooltip="Genista germanica"/>
              </a:rPr>
              <a:t>germanica</a:t>
            </a:r>
            <a:r>
              <a:rPr lang="fr-FR" altLang="fr-FR" dirty="0"/>
              <a:t>) sont </a:t>
            </a:r>
            <a:r>
              <a:rPr lang="fr-FR" altLang="fr-FR" i="1" dirty="0">
                <a:solidFill>
                  <a:srgbClr val="008000"/>
                </a:solidFill>
              </a:rPr>
              <a:t>aussi des genêts épineux</a:t>
            </a:r>
            <a:r>
              <a:rPr lang="fr-FR" altLang="fr-FR" dirty="0"/>
              <a:t>. </a:t>
            </a:r>
            <a:r>
              <a:rPr lang="fr-FR" altLang="fr-FR" sz="1200" dirty="0"/>
              <a:t>Sources : a) </a:t>
            </a:r>
            <a:r>
              <a:rPr lang="fr-FR" altLang="fr-FR" sz="1200" dirty="0">
                <a:hlinkClick r:id="rId6"/>
              </a:rPr>
              <a:t>https://fr.wikipedia.org/wiki/Gen%C3%AAt_%C3%A9pineux</a:t>
            </a:r>
            <a:r>
              <a:rPr lang="fr-FR" altLang="fr-FR" sz="1200" dirty="0"/>
              <a:t>, b) </a:t>
            </a:r>
            <a:r>
              <a:rPr lang="fr-FR" altLang="fr-FR" sz="1200" dirty="0">
                <a:hlinkClick r:id="rId7"/>
              </a:rPr>
              <a:t>http://www.florealpes.com/fiche_genistscorpi.php</a:t>
            </a:r>
            <a:r>
              <a:rPr lang="fr-FR" altLang="fr-FR" sz="1200" dirty="0"/>
              <a:t> </a:t>
            </a:r>
          </a:p>
        </p:txBody>
      </p:sp>
      <p:pic>
        <p:nvPicPr>
          <p:cNvPr id="53256" name="Image 4">
            <a:extLst>
              <a:ext uri="{FF2B5EF4-FFF2-40B4-BE49-F238E27FC236}">
                <a16:creationId xmlns:a16="http://schemas.microsoft.com/office/drawing/2014/main" id="{D6AEF722-F341-4AE6-9F90-38ABA27357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7438" y="481012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Image 11">
            <a:extLst>
              <a:ext uri="{FF2B5EF4-FFF2-40B4-BE49-F238E27FC236}">
                <a16:creationId xmlns:a16="http://schemas.microsoft.com/office/drawing/2014/main" id="{B472761E-037D-432D-978B-69102BB923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638" y="5262563"/>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Image 13">
            <a:extLst>
              <a:ext uri="{FF2B5EF4-FFF2-40B4-BE49-F238E27FC236}">
                <a16:creationId xmlns:a16="http://schemas.microsoft.com/office/drawing/2014/main" id="{949C3046-B924-4E32-A8B5-64819DE64D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4606925"/>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Image 15">
            <a:extLst>
              <a:ext uri="{FF2B5EF4-FFF2-40B4-BE49-F238E27FC236}">
                <a16:creationId xmlns:a16="http://schemas.microsoft.com/office/drawing/2014/main" id="{C2B2887D-B74C-4203-B6E9-8DFCA49621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94550" y="4810125"/>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Image 17">
            <a:extLst>
              <a:ext uri="{FF2B5EF4-FFF2-40B4-BE49-F238E27FC236}">
                <a16:creationId xmlns:a16="http://schemas.microsoft.com/office/drawing/2014/main" id="{943EA973-4B51-4EA3-87CF-D6AD954AA6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47213" y="49561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Image 10" descr="logo aride_s.jpg">
            <a:extLst>
              <a:ext uri="{FF2B5EF4-FFF2-40B4-BE49-F238E27FC236}">
                <a16:creationId xmlns:a16="http://schemas.microsoft.com/office/drawing/2014/main" id="{ED0979B7-2E36-42CD-9A82-A32E2155FB6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Rectangle 21">
            <a:extLst>
              <a:ext uri="{FF2B5EF4-FFF2-40B4-BE49-F238E27FC236}">
                <a16:creationId xmlns:a16="http://schemas.microsoft.com/office/drawing/2014/main" id="{A1E20BD8-97AE-4C2F-AEB9-458A3E54CA64}"/>
              </a:ext>
            </a:extLst>
          </p:cNvPr>
          <p:cNvSpPr>
            <a:spLocks noChangeArrowheads="1"/>
          </p:cNvSpPr>
          <p:nvPr/>
        </p:nvSpPr>
        <p:spPr bwMode="auto">
          <a:xfrm>
            <a:off x="9642475" y="23812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53263" name="Image 22">
            <a:extLst>
              <a:ext uri="{FF2B5EF4-FFF2-40B4-BE49-F238E27FC236}">
                <a16:creationId xmlns:a16="http://schemas.microsoft.com/office/drawing/2014/main" id="{904538A5-2DB9-40A2-8E21-650C97B657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Image 23">
            <a:extLst>
              <a:ext uri="{FF2B5EF4-FFF2-40B4-BE49-F238E27FC236}">
                <a16:creationId xmlns:a16="http://schemas.microsoft.com/office/drawing/2014/main" id="{310A3A07-F3BA-43AD-A0EE-1973AF6BAF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Image 24">
            <a:extLst>
              <a:ext uri="{FF2B5EF4-FFF2-40B4-BE49-F238E27FC236}">
                <a16:creationId xmlns:a16="http://schemas.microsoft.com/office/drawing/2014/main" id="{A050103D-36D3-403B-BC63-31C4046B3B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oneTexte 7">
            <a:extLst>
              <a:ext uri="{FF2B5EF4-FFF2-40B4-BE49-F238E27FC236}">
                <a16:creationId xmlns:a16="http://schemas.microsoft.com/office/drawing/2014/main" id="{D99E5F2E-1E13-40A0-899A-7DADB85284A8}"/>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31750" y="9525"/>
            <a:ext cx="563563" cy="334963"/>
          </a:xfrm>
        </p:spPr>
        <p:txBody>
          <a:bodyPr/>
          <a:lstStyle/>
          <a:p>
            <a:pPr>
              <a:defRPr/>
            </a:pPr>
            <a:fld id="{AEDBDDF0-FFC1-4366-BE92-735099D61EE1}" type="slidenum">
              <a:rPr lang="fr-FR"/>
              <a:pPr>
                <a:defRPr/>
              </a:pPr>
              <a:t>52</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54277" name="ZoneTexte 10">
            <a:extLst>
              <a:ext uri="{FF2B5EF4-FFF2-40B4-BE49-F238E27FC236}">
                <a16:creationId xmlns:a16="http://schemas.microsoft.com/office/drawing/2014/main" id="{5C8DAF69-9587-4E42-8F2C-88606D566385}"/>
              </a:ext>
            </a:extLst>
          </p:cNvPr>
          <p:cNvSpPr txBox="1">
            <a:spLocks noChangeArrowheads="1"/>
          </p:cNvSpPr>
          <p:nvPr/>
        </p:nvSpPr>
        <p:spPr bwMode="auto">
          <a:xfrm>
            <a:off x="139700" y="733425"/>
            <a:ext cx="890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Genévrier commun ou Genièvre (</a:t>
            </a:r>
            <a:r>
              <a:rPr lang="fr-FR" altLang="fr-FR" b="1" i="1" dirty="0" err="1">
                <a:solidFill>
                  <a:srgbClr val="008000"/>
                </a:solidFill>
              </a:rPr>
              <a:t>Juniperus</a:t>
            </a:r>
            <a:r>
              <a:rPr lang="fr-FR" altLang="fr-FR" b="1" i="1" dirty="0">
                <a:solidFill>
                  <a:srgbClr val="008000"/>
                </a:solidFill>
              </a:rPr>
              <a:t> </a:t>
            </a:r>
            <a:r>
              <a:rPr lang="fr-FR" altLang="fr-FR" b="1" i="1" dirty="0" err="1">
                <a:solidFill>
                  <a:srgbClr val="008000"/>
                </a:solidFill>
              </a:rPr>
              <a:t>communis</a:t>
            </a:r>
            <a:r>
              <a:rPr lang="fr-FR" altLang="fr-FR" b="1" dirty="0">
                <a:solidFill>
                  <a:srgbClr val="008000"/>
                </a:solidFill>
              </a:rPr>
              <a:t>) (famille des </a:t>
            </a:r>
            <a:r>
              <a:rPr lang="fr-FR" altLang="fr-FR" b="1" i="1" dirty="0">
                <a:solidFill>
                  <a:srgbClr val="008000"/>
                </a:solidFill>
                <a:hlinkClick r:id="rId2" tooltip="Cupressacée"/>
              </a:rPr>
              <a:t>Cupressacées</a:t>
            </a:r>
            <a:r>
              <a:rPr lang="fr-FR" altLang="fr-FR" b="1" dirty="0">
                <a:solidFill>
                  <a:srgbClr val="008000"/>
                </a:solidFill>
              </a:rPr>
              <a:t>)</a:t>
            </a:r>
          </a:p>
        </p:txBody>
      </p:sp>
      <p:sp>
        <p:nvSpPr>
          <p:cNvPr id="54278" name="ZoneTexte 6">
            <a:extLst>
              <a:ext uri="{FF2B5EF4-FFF2-40B4-BE49-F238E27FC236}">
                <a16:creationId xmlns:a16="http://schemas.microsoft.com/office/drawing/2014/main" id="{300AE258-9565-4233-B924-D62869558D9D}"/>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4279" name="ZoneTexte 1">
            <a:extLst>
              <a:ext uri="{FF2B5EF4-FFF2-40B4-BE49-F238E27FC236}">
                <a16:creationId xmlns:a16="http://schemas.microsoft.com/office/drawing/2014/main" id="{0E8403D5-897C-41CA-9A7B-66D11C74656B}"/>
              </a:ext>
            </a:extLst>
          </p:cNvPr>
          <p:cNvSpPr txBox="1">
            <a:spLocks noChangeArrowheads="1"/>
          </p:cNvSpPr>
          <p:nvPr/>
        </p:nvSpPr>
        <p:spPr bwMode="auto">
          <a:xfrm>
            <a:off x="139700" y="1103313"/>
            <a:ext cx="11963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 C’est une </a:t>
            </a:r>
            <a:r>
              <a:rPr lang="fr-FR" altLang="fr-FR" dirty="0">
                <a:hlinkClick r:id="rId3" tooltip="Espèce"/>
              </a:rPr>
              <a:t>espèce</a:t>
            </a:r>
            <a:r>
              <a:rPr lang="fr-FR" altLang="fr-FR" dirty="0"/>
              <a:t> d'arbuste,  de 4 à 10 mètres de hauteur, à </a:t>
            </a:r>
            <a:r>
              <a:rPr lang="fr-FR" altLang="fr-FR" dirty="0">
                <a:hlinkClick r:id="rId4" tooltip="Cône (botanique)"/>
              </a:rPr>
              <a:t>cônes</a:t>
            </a:r>
            <a:r>
              <a:rPr lang="fr-FR" altLang="fr-FR" dirty="0"/>
              <a:t> bleu violacé ressemblant à des </a:t>
            </a:r>
            <a:r>
              <a:rPr lang="fr-FR" altLang="fr-FR" dirty="0">
                <a:hlinkClick r:id="rId5" tooltip="Baie (botanique)"/>
              </a:rPr>
              <a:t>baies</a:t>
            </a:r>
            <a:r>
              <a:rPr lang="fr-FR" altLang="fr-FR" dirty="0"/>
              <a:t> (cônes bacciformes). Les feuilles sont des aiguilles persistantes, </a:t>
            </a:r>
            <a:r>
              <a:rPr lang="fr-FR" altLang="fr-FR" b="1" i="1" dirty="0">
                <a:solidFill>
                  <a:srgbClr val="008000"/>
                </a:solidFill>
              </a:rPr>
              <a:t>très piquantes</a:t>
            </a:r>
            <a:r>
              <a:rPr lang="fr-FR" altLang="fr-FR" dirty="0"/>
              <a:t>. produit des </a:t>
            </a:r>
            <a:r>
              <a:rPr lang="fr-FR" altLang="fr-FR" dirty="0">
                <a:hlinkClick r:id="rId4" tooltip="Cône (botanique)"/>
              </a:rPr>
              <a:t>cônes</a:t>
            </a:r>
            <a:r>
              <a:rPr lang="fr-FR" altLang="fr-FR" dirty="0"/>
              <a:t> mâles très petits et des cônes femelles constitués d'écailles charnues qui se soudent au cours de leur développement (</a:t>
            </a:r>
            <a:r>
              <a:rPr lang="fr-FR" altLang="fr-FR" dirty="0">
                <a:hlinkClick r:id="rId6" tooltip="Glossaire de botanique"/>
              </a:rPr>
              <a:t>concrescence</a:t>
            </a:r>
            <a:r>
              <a:rPr lang="fr-FR" altLang="fr-FR" dirty="0"/>
              <a:t>). Le cône femelle, une fois fécondé et développé, a l'apparence d'une </a:t>
            </a:r>
            <a:r>
              <a:rPr lang="fr-FR" altLang="fr-FR" dirty="0">
                <a:hlinkClick r:id="rId5" tooltip="Baie (botanique)"/>
              </a:rPr>
              <a:t>baie</a:t>
            </a:r>
            <a:r>
              <a:rPr lang="fr-FR" altLang="fr-FR" dirty="0"/>
              <a:t>. D'abord vert, il devient sombre et bleuâtre en murissant. Il est indifféremment appelé « genièvre », « baie de genièvre » ou « baie de genévrier ». Il se développe durant deux ans</a:t>
            </a:r>
            <a:r>
              <a:rPr lang="fr-FR" altLang="fr-FR" b="1" dirty="0">
                <a:solidFill>
                  <a:srgbClr val="008000"/>
                </a:solidFill>
              </a:rPr>
              <a:t>. Le genévrier est utilisé pour réaliser des </a:t>
            </a:r>
            <a:r>
              <a:rPr lang="fr-FR" altLang="fr-FR" b="1" dirty="0">
                <a:solidFill>
                  <a:srgbClr val="008000"/>
                </a:solidFill>
                <a:hlinkClick r:id="rId7" tooltip="Haie"/>
              </a:rPr>
              <a:t>haies</a:t>
            </a:r>
            <a:r>
              <a:rPr lang="fr-FR" altLang="fr-FR" b="1" dirty="0">
                <a:solidFill>
                  <a:srgbClr val="008000"/>
                </a:solidFill>
              </a:rPr>
              <a:t> en raison de sa robustesse.</a:t>
            </a:r>
            <a:r>
              <a:rPr lang="fr-FR" altLang="fr-FR" dirty="0"/>
              <a:t> Cette espèce pionnière pousse dans les landes sableuses comme sur les sols calcaires. Elle est fréquente sur les </a:t>
            </a:r>
            <a:r>
              <a:rPr lang="fr-FR" altLang="fr-FR" b="1" dirty="0">
                <a:solidFill>
                  <a:srgbClr val="008000"/>
                </a:solidFill>
              </a:rPr>
              <a:t>stations arides </a:t>
            </a:r>
            <a:r>
              <a:rPr lang="fr-FR" altLang="fr-FR" dirty="0"/>
              <a:t>et ensoleillées. </a:t>
            </a:r>
            <a:r>
              <a:rPr lang="fr-FR" altLang="fr-FR" b="1" dirty="0">
                <a:solidFill>
                  <a:srgbClr val="008000"/>
                </a:solidFill>
              </a:rPr>
              <a:t>Les baies de genévrier sont aromatiques</a:t>
            </a:r>
            <a:r>
              <a:rPr lang="fr-FR" altLang="fr-FR" dirty="0"/>
              <a:t>. </a:t>
            </a:r>
            <a:r>
              <a:rPr lang="fr-FR" altLang="fr-FR" sz="1200" dirty="0"/>
              <a:t>Le genévrier commun se distingue du </a:t>
            </a:r>
            <a:r>
              <a:rPr lang="fr-FR" altLang="fr-FR" sz="1200" dirty="0">
                <a:hlinkClick r:id="rId8" tooltip="Genévrier cade"/>
              </a:rPr>
              <a:t>genévrier cade</a:t>
            </a:r>
            <a:r>
              <a:rPr lang="fr-FR" altLang="fr-FR" sz="1200" dirty="0"/>
              <a:t> (</a:t>
            </a:r>
            <a:r>
              <a:rPr lang="fr-FR" altLang="fr-FR" sz="1200" i="1" dirty="0" err="1"/>
              <a:t>Juniperus</a:t>
            </a:r>
            <a:r>
              <a:rPr lang="fr-FR" altLang="fr-FR" sz="1200" i="1" dirty="0"/>
              <a:t> </a:t>
            </a:r>
            <a:r>
              <a:rPr lang="fr-FR" altLang="fr-FR" sz="1200" i="1" dirty="0" err="1"/>
              <a:t>oxycedrus</a:t>
            </a:r>
            <a:r>
              <a:rPr lang="fr-FR" altLang="fr-FR" sz="1200" dirty="0"/>
              <a:t>) par ses aiguilles n'ayant qu'une seule large bande blanche (alors que les aiguilles du cade ont deux bandes parallèles plus étroites), et par des fruits plus petits et plus sombres. Sources : a) </a:t>
            </a:r>
            <a:r>
              <a:rPr lang="fr-FR" altLang="fr-FR" sz="1200" dirty="0">
                <a:hlinkClick r:id="rId9"/>
              </a:rPr>
              <a:t>https://fr.wikipedia.org/wiki/Juniperus_communis</a:t>
            </a:r>
            <a:r>
              <a:rPr lang="fr-FR" altLang="fr-FR" sz="1200" dirty="0"/>
              <a:t> </a:t>
            </a:r>
          </a:p>
        </p:txBody>
      </p:sp>
      <p:pic>
        <p:nvPicPr>
          <p:cNvPr id="54280" name="Image 3">
            <a:extLst>
              <a:ext uri="{FF2B5EF4-FFF2-40B4-BE49-F238E27FC236}">
                <a16:creationId xmlns:a16="http://schemas.microsoft.com/office/drawing/2014/main" id="{E21281B5-81D8-4E51-9987-DA51C6C7A2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8475" y="325437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Image 5">
            <a:extLst>
              <a:ext uri="{FF2B5EF4-FFF2-40B4-BE49-F238E27FC236}">
                <a16:creationId xmlns:a16="http://schemas.microsoft.com/office/drawing/2014/main" id="{319826BF-0FB9-48A9-804F-6F398C5AD1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0350" y="47148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Image 14">
            <a:extLst>
              <a:ext uri="{FF2B5EF4-FFF2-40B4-BE49-F238E27FC236}">
                <a16:creationId xmlns:a16="http://schemas.microsoft.com/office/drawing/2014/main" id="{690C72D5-5BBA-49EC-8ECE-2C08E8C510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78138" y="4765675"/>
            <a:ext cx="22733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Image 16">
            <a:extLst>
              <a:ext uri="{FF2B5EF4-FFF2-40B4-BE49-F238E27FC236}">
                <a16:creationId xmlns:a16="http://schemas.microsoft.com/office/drawing/2014/main" id="{C2A136BE-3330-4465-9B2D-F9F325BA58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700" y="5207000"/>
            <a:ext cx="236855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Image 20">
            <a:extLst>
              <a:ext uri="{FF2B5EF4-FFF2-40B4-BE49-F238E27FC236}">
                <a16:creationId xmlns:a16="http://schemas.microsoft.com/office/drawing/2014/main" id="{004B8271-FECB-4FE8-A9C5-82B987AE3F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55250" y="4325938"/>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Image 22">
            <a:extLst>
              <a:ext uri="{FF2B5EF4-FFF2-40B4-BE49-F238E27FC236}">
                <a16:creationId xmlns:a16="http://schemas.microsoft.com/office/drawing/2014/main" id="{B65F943D-0A04-4B51-9757-C6ED4777E6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11763" y="47656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Image 24">
            <a:extLst>
              <a:ext uri="{FF2B5EF4-FFF2-40B4-BE49-F238E27FC236}">
                <a16:creationId xmlns:a16="http://schemas.microsoft.com/office/drawing/2014/main" id="{255C7E7F-A0F2-4CA0-B537-1CCAA65542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0025" y="3465513"/>
            <a:ext cx="24717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Image 25">
            <a:extLst>
              <a:ext uri="{FF2B5EF4-FFF2-40B4-BE49-F238E27FC236}">
                <a16:creationId xmlns:a16="http://schemas.microsoft.com/office/drawing/2014/main" id="{D5E966E5-EEEF-409E-8C22-EA492D65FC6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55250" y="3281363"/>
            <a:ext cx="178752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8" name="Rectangle 26">
            <a:extLst>
              <a:ext uri="{FF2B5EF4-FFF2-40B4-BE49-F238E27FC236}">
                <a16:creationId xmlns:a16="http://schemas.microsoft.com/office/drawing/2014/main" id="{0CBD4D14-1F11-4D03-B4A1-F6932C3E8674}"/>
              </a:ext>
            </a:extLst>
          </p:cNvPr>
          <p:cNvSpPr>
            <a:spLocks noChangeArrowheads="1"/>
          </p:cNvSpPr>
          <p:nvPr/>
        </p:nvSpPr>
        <p:spPr bwMode="auto">
          <a:xfrm>
            <a:off x="2867025" y="6264275"/>
            <a:ext cx="2112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err="1">
                <a:solidFill>
                  <a:srgbClr val="008000"/>
                </a:solidFill>
              </a:rPr>
              <a:t>Juniperus</a:t>
            </a:r>
            <a:r>
              <a:rPr lang="fr-FR" altLang="fr-FR" sz="1200" dirty="0">
                <a:solidFill>
                  <a:srgbClr val="008000"/>
                </a:solidFill>
              </a:rPr>
              <a:t> </a:t>
            </a:r>
            <a:r>
              <a:rPr lang="fr-FR" altLang="fr-FR" sz="1200" dirty="0" err="1">
                <a:solidFill>
                  <a:srgbClr val="008000"/>
                </a:solidFill>
              </a:rPr>
              <a:t>communis</a:t>
            </a:r>
            <a:r>
              <a:rPr lang="fr-FR" altLang="fr-FR" sz="1200" dirty="0">
                <a:solidFill>
                  <a:srgbClr val="008000"/>
                </a:solidFill>
              </a:rPr>
              <a:t> '</a:t>
            </a:r>
            <a:r>
              <a:rPr lang="fr-FR" altLang="fr-FR" sz="1200" dirty="0" err="1">
                <a:solidFill>
                  <a:srgbClr val="008000"/>
                </a:solidFill>
              </a:rPr>
              <a:t>Repanda</a:t>
            </a:r>
            <a:r>
              <a:rPr lang="fr-FR" altLang="fr-FR" sz="1200" dirty="0">
                <a:solidFill>
                  <a:srgbClr val="008000"/>
                </a:solidFill>
              </a:rPr>
              <a:t>'</a:t>
            </a:r>
          </a:p>
        </p:txBody>
      </p:sp>
      <p:pic>
        <p:nvPicPr>
          <p:cNvPr id="54289" name="Image 10" descr="logo aride_s.jpg">
            <a:extLst>
              <a:ext uri="{FF2B5EF4-FFF2-40B4-BE49-F238E27FC236}">
                <a16:creationId xmlns:a16="http://schemas.microsoft.com/office/drawing/2014/main" id="{D1A70F5B-24C7-4DFC-8C1B-7E051EED122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947275" y="857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Image 28">
            <a:extLst>
              <a:ext uri="{FF2B5EF4-FFF2-40B4-BE49-F238E27FC236}">
                <a16:creationId xmlns:a16="http://schemas.microsoft.com/office/drawing/2014/main" id="{8271CC6C-D81A-4F2E-A308-0231239265B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Image 29">
            <a:extLst>
              <a:ext uri="{FF2B5EF4-FFF2-40B4-BE49-F238E27FC236}">
                <a16:creationId xmlns:a16="http://schemas.microsoft.com/office/drawing/2014/main" id="{E586BC62-CC73-4F28-BD16-56FA61CA072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Image 30">
            <a:extLst>
              <a:ext uri="{FF2B5EF4-FFF2-40B4-BE49-F238E27FC236}">
                <a16:creationId xmlns:a16="http://schemas.microsoft.com/office/drawing/2014/main" id="{E7C55496-A7EB-457C-9CF7-65F221453C6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3" name="Rectangle 31">
            <a:extLst>
              <a:ext uri="{FF2B5EF4-FFF2-40B4-BE49-F238E27FC236}">
                <a16:creationId xmlns:a16="http://schemas.microsoft.com/office/drawing/2014/main" id="{0FA2115E-675B-460E-9D70-07D04875A946}"/>
              </a:ext>
            </a:extLst>
          </p:cNvPr>
          <p:cNvSpPr>
            <a:spLocks noChangeArrowheads="1"/>
          </p:cNvSpPr>
          <p:nvPr/>
        </p:nvSpPr>
        <p:spPr bwMode="auto">
          <a:xfrm>
            <a:off x="2851150" y="3476625"/>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latin typeface="Arial" panose="020B0604020202020204" pitchFamily="34" charset="0"/>
              </a:rPr>
              <a:t>USDA</a:t>
            </a:r>
            <a:r>
              <a:rPr lang="fr-FR" altLang="fr-FR" dirty="0">
                <a:latin typeface="Arial" panose="020B0604020202020204" pitchFamily="34" charset="0"/>
              </a:rPr>
              <a:t> </a:t>
            </a:r>
            <a:r>
              <a:rPr lang="fr-FR" altLang="fr-FR" dirty="0" err="1">
                <a:latin typeface="Arial" panose="020B0604020202020204" pitchFamily="34" charset="0"/>
              </a:rPr>
              <a:t>hardiness</a:t>
            </a:r>
            <a:r>
              <a:rPr lang="fr-FR" altLang="fr-FR" dirty="0">
                <a:latin typeface="Arial" panose="020B0604020202020204" pitchFamily="34" charset="0"/>
              </a:rPr>
              <a:t> zone 4-10</a:t>
            </a:r>
            <a:endParaRPr lang="fr-FR" altLang="fr-FR" dirty="0"/>
          </a:p>
        </p:txBody>
      </p:sp>
      <p:sp>
        <p:nvSpPr>
          <p:cNvPr id="54294" name="Rectangle 32">
            <a:extLst>
              <a:ext uri="{FF2B5EF4-FFF2-40B4-BE49-F238E27FC236}">
                <a16:creationId xmlns:a16="http://schemas.microsoft.com/office/drawing/2014/main" id="{648D5CAB-32B4-4083-8E72-207BDA1D193E}"/>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7">
            <a:extLst>
              <a:ext uri="{FF2B5EF4-FFF2-40B4-BE49-F238E27FC236}">
                <a16:creationId xmlns:a16="http://schemas.microsoft.com/office/drawing/2014/main" id="{5EB08C2E-D9B0-4418-878D-B2EEB0E5A415}"/>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255588" y="49213"/>
            <a:ext cx="563562" cy="334962"/>
          </a:xfrm>
        </p:spPr>
        <p:txBody>
          <a:bodyPr/>
          <a:lstStyle/>
          <a:p>
            <a:pPr>
              <a:defRPr/>
            </a:pPr>
            <a:fld id="{4FABDBCB-C6A6-4D68-AFF8-9174AAD3EEB4}" type="slidenum">
              <a:rPr lang="fr-FR"/>
              <a:pPr>
                <a:defRPr/>
              </a:pPr>
              <a:t>53</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55301" name="ZoneTexte 10">
            <a:extLst>
              <a:ext uri="{FF2B5EF4-FFF2-40B4-BE49-F238E27FC236}">
                <a16:creationId xmlns:a16="http://schemas.microsoft.com/office/drawing/2014/main" id="{9B5C70C3-41FF-4DC8-B90D-771B9471CDF1}"/>
              </a:ext>
            </a:extLst>
          </p:cNvPr>
          <p:cNvSpPr txBox="1">
            <a:spLocks noChangeArrowheads="1"/>
          </p:cNvSpPr>
          <p:nvPr/>
        </p:nvSpPr>
        <p:spPr bwMode="auto">
          <a:xfrm>
            <a:off x="139700" y="733425"/>
            <a:ext cx="1166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Cade ou genévrier cade, cèdre piquant, oxycèdre, petit cèdre, genévrier oxycèdre (</a:t>
            </a:r>
            <a:r>
              <a:rPr lang="fr-FR" altLang="fr-FR" b="1" i="1" dirty="0" err="1">
                <a:solidFill>
                  <a:srgbClr val="008000"/>
                </a:solidFill>
              </a:rPr>
              <a:t>Juniperus</a:t>
            </a:r>
            <a:r>
              <a:rPr lang="fr-FR" altLang="fr-FR" b="1" i="1" dirty="0">
                <a:solidFill>
                  <a:srgbClr val="008000"/>
                </a:solidFill>
              </a:rPr>
              <a:t> </a:t>
            </a:r>
            <a:r>
              <a:rPr lang="fr-FR" altLang="fr-FR" b="1" i="1" dirty="0" err="1">
                <a:solidFill>
                  <a:srgbClr val="008000"/>
                </a:solidFill>
              </a:rPr>
              <a:t>oxycedrus</a:t>
            </a:r>
            <a:r>
              <a:rPr lang="fr-FR" altLang="fr-FR" b="1" dirty="0">
                <a:solidFill>
                  <a:srgbClr val="008000"/>
                </a:solidFill>
              </a:rPr>
              <a:t>)</a:t>
            </a:r>
          </a:p>
        </p:txBody>
      </p:sp>
      <p:sp>
        <p:nvSpPr>
          <p:cNvPr id="55302" name="ZoneTexte 6">
            <a:extLst>
              <a:ext uri="{FF2B5EF4-FFF2-40B4-BE49-F238E27FC236}">
                <a16:creationId xmlns:a16="http://schemas.microsoft.com/office/drawing/2014/main" id="{8D9C29B5-2AC1-4E3E-8BD1-04E554373BCE}"/>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5303" name="Rectangle 1">
            <a:extLst>
              <a:ext uri="{FF2B5EF4-FFF2-40B4-BE49-F238E27FC236}">
                <a16:creationId xmlns:a16="http://schemas.microsoft.com/office/drawing/2014/main" id="{EFBB9F18-7FE7-42CA-97E7-45AE1931B1A8}"/>
              </a:ext>
            </a:extLst>
          </p:cNvPr>
          <p:cNvSpPr>
            <a:spLocks noChangeArrowheads="1"/>
          </p:cNvSpPr>
          <p:nvPr/>
        </p:nvSpPr>
        <p:spPr bwMode="auto">
          <a:xfrm>
            <a:off x="139700" y="1096963"/>
            <a:ext cx="11815763"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222222"/>
                </a:solidFill>
                <a:latin typeface="Arial" panose="020B0604020202020204" pitchFamily="34" charset="0"/>
              </a:rPr>
              <a:t>C’est un petit </a:t>
            </a:r>
            <a:r>
              <a:rPr lang="fr-FR" altLang="fr-FR" dirty="0">
                <a:solidFill>
                  <a:srgbClr val="0B0080"/>
                </a:solidFill>
                <a:latin typeface="Arial" panose="020B0604020202020204" pitchFamily="34" charset="0"/>
                <a:hlinkClick r:id="rId2" tooltip="Arbre"/>
              </a:rPr>
              <a:t>arbre</a:t>
            </a:r>
            <a:r>
              <a:rPr lang="fr-FR" altLang="fr-FR" dirty="0">
                <a:solidFill>
                  <a:srgbClr val="222222"/>
                </a:solidFill>
                <a:latin typeface="Arial" panose="020B0604020202020204" pitchFamily="34" charset="0"/>
              </a:rPr>
              <a:t> ou un </a:t>
            </a:r>
            <a:r>
              <a:rPr lang="fr-FR" altLang="fr-FR" dirty="0">
                <a:solidFill>
                  <a:srgbClr val="0B0080"/>
                </a:solidFill>
                <a:latin typeface="Arial" panose="020B0604020202020204" pitchFamily="34" charset="0"/>
                <a:hlinkClick r:id="rId3" tooltip="Arbrisseau"/>
              </a:rPr>
              <a:t>arbrisseau</a:t>
            </a:r>
            <a:r>
              <a:rPr lang="fr-FR" altLang="fr-FR" dirty="0">
                <a:solidFill>
                  <a:srgbClr val="0B0080"/>
                </a:solidFill>
                <a:latin typeface="Arial" panose="020B0604020202020204" pitchFamily="34" charset="0"/>
              </a:rPr>
              <a:t> </a:t>
            </a:r>
            <a:r>
              <a:rPr lang="fr-FR" altLang="fr-FR" dirty="0"/>
              <a:t>dioïque,</a:t>
            </a:r>
            <a:r>
              <a:rPr lang="fr-FR" altLang="fr-FR" dirty="0">
                <a:solidFill>
                  <a:srgbClr val="222222"/>
                </a:solidFill>
                <a:latin typeface="Arial" panose="020B0604020202020204" pitchFamily="34" charset="0"/>
              </a:rPr>
              <a:t> fréquent en région côtière </a:t>
            </a:r>
            <a:r>
              <a:rPr lang="fr-FR" altLang="fr-FR" dirty="0">
                <a:solidFill>
                  <a:srgbClr val="0B0080"/>
                </a:solidFill>
                <a:latin typeface="Arial" panose="020B0604020202020204" pitchFamily="34" charset="0"/>
                <a:hlinkClick r:id="rId4" tooltip="Méditerranée"/>
              </a:rPr>
              <a:t>méditerranéenne</a:t>
            </a:r>
            <a:r>
              <a:rPr lang="fr-FR" altLang="fr-FR" dirty="0">
                <a:solidFill>
                  <a:srgbClr val="222222"/>
                </a:solidFill>
                <a:latin typeface="Arial" panose="020B0604020202020204" pitchFamily="34" charset="0"/>
              </a:rPr>
              <a:t> (du </a:t>
            </a:r>
            <a:r>
              <a:rPr lang="fr-FR" altLang="fr-FR" dirty="0">
                <a:solidFill>
                  <a:srgbClr val="0B0080"/>
                </a:solidFill>
                <a:latin typeface="Arial" panose="020B0604020202020204" pitchFamily="34" charset="0"/>
                <a:hlinkClick r:id="rId5" tooltip="Maroc"/>
              </a:rPr>
              <a:t>Maroc</a:t>
            </a:r>
            <a:r>
              <a:rPr lang="fr-FR" altLang="fr-FR" dirty="0">
                <a:solidFill>
                  <a:srgbClr val="222222"/>
                </a:solidFill>
                <a:latin typeface="Arial" panose="020B0604020202020204" pitchFamily="34" charset="0"/>
              </a:rPr>
              <a:t> à l'</a:t>
            </a:r>
            <a:r>
              <a:rPr lang="fr-FR" altLang="fr-FR" dirty="0">
                <a:solidFill>
                  <a:srgbClr val="0B0080"/>
                </a:solidFill>
                <a:latin typeface="Arial" panose="020B0604020202020204" pitchFamily="34" charset="0"/>
                <a:hlinkClick r:id="rId6" tooltip="Iran"/>
              </a:rPr>
              <a:t>Iran</a:t>
            </a:r>
            <a:r>
              <a:rPr lang="fr-FR" altLang="fr-FR" dirty="0">
                <a:solidFill>
                  <a:srgbClr val="222222"/>
                </a:solidFill>
                <a:latin typeface="Arial" panose="020B0604020202020204" pitchFamily="34" charset="0"/>
              </a:rPr>
              <a:t>), où il est l'une des plantes caractéristiques des </a:t>
            </a:r>
            <a:r>
              <a:rPr lang="fr-FR" altLang="fr-FR" dirty="0">
                <a:solidFill>
                  <a:srgbClr val="0B0080"/>
                </a:solidFill>
                <a:latin typeface="Arial" panose="020B0604020202020204" pitchFamily="34" charset="0"/>
                <a:hlinkClick r:id="rId7" tooltip="Garrigue"/>
              </a:rPr>
              <a:t>garrigues</a:t>
            </a:r>
            <a:r>
              <a:rPr lang="fr-FR" altLang="fr-FR" dirty="0">
                <a:solidFill>
                  <a:srgbClr val="222222"/>
                </a:solidFill>
                <a:latin typeface="Arial" panose="020B0604020202020204" pitchFamily="34" charset="0"/>
              </a:rPr>
              <a:t> et des </a:t>
            </a:r>
            <a:r>
              <a:rPr lang="fr-FR" altLang="fr-FR" dirty="0">
                <a:solidFill>
                  <a:srgbClr val="0B0080"/>
                </a:solidFill>
                <a:latin typeface="Arial" panose="020B0604020202020204" pitchFamily="34" charset="0"/>
                <a:hlinkClick r:id="rId8" tooltip="Maquis (botanique)"/>
              </a:rPr>
              <a:t>maquis</a:t>
            </a:r>
            <a:r>
              <a:rPr lang="fr-FR" altLang="fr-FR" dirty="0">
                <a:solidFill>
                  <a:srgbClr val="222222"/>
                </a:solidFill>
                <a:latin typeface="Arial" panose="020B0604020202020204" pitchFamily="34" charset="0"/>
              </a:rPr>
              <a:t>. Les cônes, comestibles frais, sont bruns à orange. </a:t>
            </a:r>
            <a:r>
              <a:rPr lang="fr-FR" altLang="fr-FR" dirty="0"/>
              <a:t> Il apprécie les lieux arides, rocailleux, sur calcaire ou sur sols acides, où il est fréquemment associé au </a:t>
            </a:r>
            <a:r>
              <a:rPr lang="fr-FR" altLang="fr-FR" dirty="0">
                <a:hlinkClick r:id="rId9" tooltip="Chêne vert"/>
              </a:rPr>
              <a:t>chêne vert</a:t>
            </a:r>
            <a:r>
              <a:rPr lang="fr-FR" altLang="fr-FR" dirty="0"/>
              <a:t> et au </a:t>
            </a:r>
            <a:r>
              <a:rPr lang="fr-FR" altLang="fr-FR" dirty="0">
                <a:hlinkClick r:id="rId10" tooltip="Chêne kermès"/>
              </a:rPr>
              <a:t>chêne kermès</a:t>
            </a:r>
            <a:r>
              <a:rPr lang="fr-FR" altLang="fr-FR" dirty="0">
                <a:solidFill>
                  <a:srgbClr val="222222"/>
                </a:solidFill>
                <a:latin typeface="Arial" panose="020B0604020202020204" pitchFamily="34" charset="0"/>
              </a:rPr>
              <a:t>. </a:t>
            </a:r>
            <a:r>
              <a:rPr lang="fr-FR" altLang="fr-FR" dirty="0"/>
              <a:t>Arbre pouvant atteindre 14 mètres, mais dont les dimensions sont en général beaucoup plus modestes (1 à 2 mètres, parfois moins). Écorce grise ou rougeâtre, plutôt rugueuse. Feuillage persistant se présentant sous forme d'aiguilles. </a:t>
            </a:r>
            <a:r>
              <a:rPr lang="fr-FR" altLang="fr-FR" b="1" i="1" dirty="0">
                <a:solidFill>
                  <a:srgbClr val="008000"/>
                </a:solidFill>
              </a:rPr>
              <a:t>Ces aiguilles, à pointe fine et piquante</a:t>
            </a:r>
            <a:r>
              <a:rPr lang="fr-FR" altLang="fr-FR" dirty="0"/>
              <a:t>, sont disposées en verticilles de 3 sur 6 rangs. </a:t>
            </a:r>
            <a:r>
              <a:rPr lang="fr-FR" altLang="fr-FR" sz="1200" dirty="0"/>
              <a:t>Leur face supérieure porte deux bandes blanches, ce qui permet de faire la distinction avec le </a:t>
            </a:r>
            <a:r>
              <a:rPr lang="fr-FR" altLang="fr-FR" sz="1200" dirty="0">
                <a:hlinkClick r:id="rId11" tooltip="Genévrier commun"/>
              </a:rPr>
              <a:t>genévrier commun</a:t>
            </a:r>
            <a:r>
              <a:rPr lang="fr-FR" altLang="fr-FR" sz="1200" dirty="0"/>
              <a:t> (aiguilles à une seule bande blanche). </a:t>
            </a:r>
            <a:r>
              <a:rPr lang="fr-FR" altLang="fr-FR" dirty="0"/>
              <a:t>Les cônes femelles prennent peu à peu l'apparence de baies, les écailles se soudant les unes aux autres. Ces cônes arrivent à maturité au bout de deux ans environ. </a:t>
            </a:r>
            <a:r>
              <a:rPr lang="fr-FR" altLang="fr-FR" b="1" dirty="0">
                <a:solidFill>
                  <a:srgbClr val="008000"/>
                </a:solidFill>
              </a:rPr>
              <a:t>Ils forment des baies brun-rouge aromatiques et comestibles</a:t>
            </a:r>
            <a:r>
              <a:rPr lang="fr-FR" altLang="fr-FR" dirty="0"/>
              <a:t>. Son bois de cœur est très dur et quasiment imputrescible. </a:t>
            </a:r>
            <a:r>
              <a:rPr lang="fr-FR" altLang="fr-FR" sz="1200" dirty="0">
                <a:solidFill>
                  <a:srgbClr val="222222"/>
                </a:solidFill>
                <a:latin typeface="Arial" panose="020B0604020202020204" pitchFamily="34" charset="0"/>
              </a:rPr>
              <a:t>On distingue couramment deux sous-espèces : </a:t>
            </a:r>
            <a:r>
              <a:rPr lang="fr-FR" altLang="fr-FR" sz="1200" i="1" dirty="0">
                <a:solidFill>
                  <a:srgbClr val="222222"/>
                </a:solidFill>
                <a:latin typeface="Arial" panose="020B0604020202020204" pitchFamily="34" charset="0"/>
              </a:rPr>
              <a:t>1)J. </a:t>
            </a:r>
            <a:r>
              <a:rPr lang="fr-FR" altLang="fr-FR" sz="1200" i="1" dirty="0" err="1">
                <a:solidFill>
                  <a:srgbClr val="222222"/>
                </a:solidFill>
                <a:latin typeface="Arial" panose="020B0604020202020204" pitchFamily="34" charset="0"/>
              </a:rPr>
              <a:t>oxycedrus</a:t>
            </a:r>
            <a:r>
              <a:rPr lang="fr-FR" altLang="fr-FR" sz="1200" dirty="0">
                <a:solidFill>
                  <a:srgbClr val="222222"/>
                </a:solidFill>
                <a:latin typeface="Arial" panose="020B0604020202020204" pitchFamily="34" charset="0"/>
              </a:rPr>
              <a:t> </a:t>
            </a:r>
            <a:r>
              <a:rPr lang="fr-FR" altLang="fr-FR" sz="1200" dirty="0" err="1">
                <a:solidFill>
                  <a:srgbClr val="222222"/>
                </a:solidFill>
                <a:latin typeface="Arial" panose="020B0604020202020204" pitchFamily="34" charset="0"/>
              </a:rPr>
              <a:t>subsp</a:t>
            </a:r>
            <a:r>
              <a:rPr lang="fr-FR" altLang="fr-FR" sz="1200" dirty="0">
                <a:solidFill>
                  <a:srgbClr val="222222"/>
                </a:solidFill>
                <a:latin typeface="Arial" panose="020B0604020202020204" pitchFamily="34" charset="0"/>
              </a:rPr>
              <a:t>. </a:t>
            </a:r>
            <a:r>
              <a:rPr lang="fr-FR" altLang="fr-FR" sz="1200" i="1" dirty="0" err="1">
                <a:solidFill>
                  <a:srgbClr val="222222"/>
                </a:solidFill>
                <a:latin typeface="Arial" panose="020B0604020202020204" pitchFamily="34" charset="0"/>
              </a:rPr>
              <a:t>oxycedrus</a:t>
            </a:r>
            <a:r>
              <a:rPr lang="fr-FR" altLang="fr-FR" sz="1200" dirty="0">
                <a:solidFill>
                  <a:srgbClr val="222222"/>
                </a:solidFill>
                <a:latin typeface="Arial" panose="020B0604020202020204" pitchFamily="34" charset="0"/>
              </a:rPr>
              <a:t>, à port érigé, à feuilles très étroites, à fruits petits ; 2) </a:t>
            </a:r>
            <a:r>
              <a:rPr lang="fr-FR" altLang="fr-FR" sz="1200" i="1" dirty="0">
                <a:solidFill>
                  <a:srgbClr val="222222"/>
                </a:solidFill>
                <a:latin typeface="Arial" panose="020B0604020202020204" pitchFamily="34" charset="0"/>
              </a:rPr>
              <a:t>J. </a:t>
            </a:r>
            <a:r>
              <a:rPr lang="fr-FR" altLang="fr-FR" sz="1200" i="1" dirty="0" err="1">
                <a:solidFill>
                  <a:srgbClr val="222222"/>
                </a:solidFill>
                <a:latin typeface="Arial" panose="020B0604020202020204" pitchFamily="34" charset="0"/>
              </a:rPr>
              <a:t>oxycedrus</a:t>
            </a:r>
            <a:r>
              <a:rPr lang="fr-FR" altLang="fr-FR" sz="1200" dirty="0">
                <a:solidFill>
                  <a:srgbClr val="222222"/>
                </a:solidFill>
                <a:latin typeface="Arial" panose="020B0604020202020204" pitchFamily="34" charset="0"/>
              </a:rPr>
              <a:t> </a:t>
            </a:r>
            <a:r>
              <a:rPr lang="fr-FR" altLang="fr-FR" sz="1200" dirty="0" err="1">
                <a:solidFill>
                  <a:srgbClr val="222222"/>
                </a:solidFill>
                <a:latin typeface="Arial" panose="020B0604020202020204" pitchFamily="34" charset="0"/>
              </a:rPr>
              <a:t>subsp</a:t>
            </a:r>
            <a:r>
              <a:rPr lang="fr-FR" altLang="fr-FR" sz="1200" dirty="0">
                <a:solidFill>
                  <a:srgbClr val="222222"/>
                </a:solidFill>
                <a:latin typeface="Arial" panose="020B0604020202020204" pitchFamily="34" charset="0"/>
              </a:rPr>
              <a:t>. </a:t>
            </a:r>
            <a:r>
              <a:rPr lang="fr-FR" altLang="fr-FR" sz="1200" i="1" dirty="0" err="1">
                <a:solidFill>
                  <a:srgbClr val="222222"/>
                </a:solidFill>
                <a:latin typeface="Arial" panose="020B0604020202020204" pitchFamily="34" charset="0"/>
              </a:rPr>
              <a:t>macrocarpa</a:t>
            </a:r>
            <a:r>
              <a:rPr lang="fr-FR" altLang="fr-FR" sz="1200" dirty="0">
                <a:solidFill>
                  <a:srgbClr val="222222"/>
                </a:solidFill>
                <a:latin typeface="Arial" panose="020B0604020202020204" pitchFamily="34" charset="0"/>
              </a:rPr>
              <a:t>, plus buissonnant et à gros fruits. Sources : a) </a:t>
            </a:r>
            <a:r>
              <a:rPr lang="fr-FR" altLang="fr-FR" sz="1200" dirty="0">
                <a:solidFill>
                  <a:srgbClr val="222222"/>
                </a:solidFill>
                <a:latin typeface="Arial" panose="020B0604020202020204" pitchFamily="34" charset="0"/>
                <a:hlinkClick r:id="rId12"/>
              </a:rPr>
              <a:t>https://fr.wikipedia.org/wiki/Juniperus_oxycedrus</a:t>
            </a:r>
            <a:r>
              <a:rPr lang="fr-FR" altLang="fr-FR" sz="1200" dirty="0">
                <a:solidFill>
                  <a:srgbClr val="222222"/>
                </a:solidFill>
                <a:latin typeface="Arial" panose="020B0604020202020204" pitchFamily="34" charset="0"/>
              </a:rPr>
              <a:t> </a:t>
            </a:r>
          </a:p>
        </p:txBody>
      </p:sp>
      <p:pic>
        <p:nvPicPr>
          <p:cNvPr id="55304" name="Image 3">
            <a:extLst>
              <a:ext uri="{FF2B5EF4-FFF2-40B4-BE49-F238E27FC236}">
                <a16:creationId xmlns:a16="http://schemas.microsoft.com/office/drawing/2014/main" id="{FB110262-A707-442C-A0A4-C7C1FB7696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4700" y="4640263"/>
            <a:ext cx="141605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Image 5">
            <a:extLst>
              <a:ext uri="{FF2B5EF4-FFF2-40B4-BE49-F238E27FC236}">
                <a16:creationId xmlns:a16="http://schemas.microsoft.com/office/drawing/2014/main" id="{2D02BBC3-8A3B-46C4-A831-DE8B930B7B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00" y="4232275"/>
            <a:ext cx="18573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Image 12">
            <a:extLst>
              <a:ext uri="{FF2B5EF4-FFF2-40B4-BE49-F238E27FC236}">
                <a16:creationId xmlns:a16="http://schemas.microsoft.com/office/drawing/2014/main" id="{E12DD4B1-4727-4589-82D4-6426353658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31238" y="4805363"/>
            <a:ext cx="151606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Image 14">
            <a:extLst>
              <a:ext uri="{FF2B5EF4-FFF2-40B4-BE49-F238E27FC236}">
                <a16:creationId xmlns:a16="http://schemas.microsoft.com/office/drawing/2014/main" id="{20C23C16-E75F-4661-8061-76470A0847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84575" y="4968875"/>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Image 16">
            <a:extLst>
              <a:ext uri="{FF2B5EF4-FFF2-40B4-BE49-F238E27FC236}">
                <a16:creationId xmlns:a16="http://schemas.microsoft.com/office/drawing/2014/main" id="{403AD09E-D47B-47F2-BF7A-20D0AC36C22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99725" y="0"/>
            <a:ext cx="169227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Image 18">
            <a:extLst>
              <a:ext uri="{FF2B5EF4-FFF2-40B4-BE49-F238E27FC236}">
                <a16:creationId xmlns:a16="http://schemas.microsoft.com/office/drawing/2014/main" id="{2BA58585-E0FF-479D-A796-A398C4C4821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33025" y="4314825"/>
            <a:ext cx="1819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Image 20">
            <a:extLst>
              <a:ext uri="{FF2B5EF4-FFF2-40B4-BE49-F238E27FC236}">
                <a16:creationId xmlns:a16="http://schemas.microsoft.com/office/drawing/2014/main" id="{38F2687E-9185-4635-A0EF-A3D4AA0AF92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45175" y="4806950"/>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Image 21">
            <a:extLst>
              <a:ext uri="{FF2B5EF4-FFF2-40B4-BE49-F238E27FC236}">
                <a16:creationId xmlns:a16="http://schemas.microsoft.com/office/drawing/2014/main" id="{1BD9A61F-2C1D-4B9F-850C-E9400561070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Image 22">
            <a:extLst>
              <a:ext uri="{FF2B5EF4-FFF2-40B4-BE49-F238E27FC236}">
                <a16:creationId xmlns:a16="http://schemas.microsoft.com/office/drawing/2014/main" id="{793DBF9B-C827-40A0-BA01-D2E3935F5CF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Image 23">
            <a:extLst>
              <a:ext uri="{FF2B5EF4-FFF2-40B4-BE49-F238E27FC236}">
                <a16:creationId xmlns:a16="http://schemas.microsoft.com/office/drawing/2014/main" id="{77448824-DC98-4266-9E0B-ACCB9DF1241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4" name="Rectangle 24">
            <a:extLst>
              <a:ext uri="{FF2B5EF4-FFF2-40B4-BE49-F238E27FC236}">
                <a16:creationId xmlns:a16="http://schemas.microsoft.com/office/drawing/2014/main" id="{9842F4DF-AB0B-435D-81BB-D08F369EAD51}"/>
              </a:ext>
            </a:extLst>
          </p:cNvPr>
          <p:cNvSpPr>
            <a:spLocks noChangeArrowheads="1"/>
          </p:cNvSpPr>
          <p:nvPr/>
        </p:nvSpPr>
        <p:spPr bwMode="auto">
          <a:xfrm>
            <a:off x="5680075" y="3802063"/>
            <a:ext cx="2098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latin typeface="Arial" panose="020B0604020202020204" pitchFamily="34" charset="0"/>
              </a:rPr>
              <a:t>USDA Zones</a:t>
            </a:r>
            <a:r>
              <a:rPr lang="fr-FR" altLang="fr-FR" dirty="0">
                <a:latin typeface="Arial" panose="020B0604020202020204" pitchFamily="34" charset="0"/>
              </a:rPr>
              <a:t> 8-10</a:t>
            </a:r>
            <a:endParaRPr lang="fr-FR" altLang="fr-FR" dirty="0"/>
          </a:p>
        </p:txBody>
      </p:sp>
      <p:sp>
        <p:nvSpPr>
          <p:cNvPr id="55315" name="Rectangle 25">
            <a:extLst>
              <a:ext uri="{FF2B5EF4-FFF2-40B4-BE49-F238E27FC236}">
                <a16:creationId xmlns:a16="http://schemas.microsoft.com/office/drawing/2014/main" id="{FDBB6F99-45D7-4334-BB6B-34378E760FEB}"/>
              </a:ext>
            </a:extLst>
          </p:cNvPr>
          <p:cNvSpPr>
            <a:spLocks noChangeArrowheads="1"/>
          </p:cNvSpPr>
          <p:nvPr/>
        </p:nvSpPr>
        <p:spPr bwMode="auto">
          <a:xfrm>
            <a:off x="9694863" y="25400"/>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oneTexte 7">
            <a:extLst>
              <a:ext uri="{FF2B5EF4-FFF2-40B4-BE49-F238E27FC236}">
                <a16:creationId xmlns:a16="http://schemas.microsoft.com/office/drawing/2014/main" id="{ED819451-F6B4-4FCC-84C3-CCCCD98D632D}"/>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39688" y="9525"/>
            <a:ext cx="563562" cy="334963"/>
          </a:xfrm>
        </p:spPr>
        <p:txBody>
          <a:bodyPr/>
          <a:lstStyle/>
          <a:p>
            <a:pPr>
              <a:defRPr/>
            </a:pPr>
            <a:fld id="{34AF1EE1-1F8C-4FFD-8673-93E4B79F5C43}" type="slidenum">
              <a:rPr lang="fr-FR"/>
              <a:pPr>
                <a:defRPr/>
              </a:pPr>
              <a:t>54</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56325" name="ZoneTexte 6">
            <a:extLst>
              <a:ext uri="{FF2B5EF4-FFF2-40B4-BE49-F238E27FC236}">
                <a16:creationId xmlns:a16="http://schemas.microsoft.com/office/drawing/2014/main" id="{4C7DB5B2-F46F-4F62-952A-7B079C10B9F0}"/>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6326" name="ZoneTexte 11">
            <a:extLst>
              <a:ext uri="{FF2B5EF4-FFF2-40B4-BE49-F238E27FC236}">
                <a16:creationId xmlns:a16="http://schemas.microsoft.com/office/drawing/2014/main" id="{774EB7BD-0ABE-4597-B49A-E6BC306F365E}"/>
              </a:ext>
            </a:extLst>
          </p:cNvPr>
          <p:cNvSpPr txBox="1">
            <a:spLocks noChangeArrowheads="1"/>
          </p:cNvSpPr>
          <p:nvPr/>
        </p:nvSpPr>
        <p:spPr bwMode="auto">
          <a:xfrm>
            <a:off x="139700" y="758825"/>
            <a:ext cx="11456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Houx (</a:t>
            </a:r>
            <a:r>
              <a:rPr lang="fr-FR" altLang="fr-FR" b="1" i="1" dirty="0" err="1">
                <a:solidFill>
                  <a:srgbClr val="008000"/>
                </a:solidFill>
              </a:rPr>
              <a:t>Ilex</a:t>
            </a:r>
            <a:r>
              <a:rPr lang="fr-FR" altLang="fr-FR" b="1" i="1" dirty="0">
                <a:solidFill>
                  <a:srgbClr val="008000"/>
                </a:solidFill>
              </a:rPr>
              <a:t> </a:t>
            </a:r>
            <a:r>
              <a:rPr lang="fr-FR" altLang="fr-FR" b="1" i="1" dirty="0" err="1">
                <a:solidFill>
                  <a:srgbClr val="008000"/>
                </a:solidFill>
              </a:rPr>
              <a:t>aquifolium</a:t>
            </a:r>
            <a:r>
              <a:rPr lang="fr-FR" altLang="fr-FR" b="1" i="1" dirty="0">
                <a:solidFill>
                  <a:srgbClr val="008000"/>
                </a:solidFill>
              </a:rPr>
              <a:t>, </a:t>
            </a:r>
            <a:r>
              <a:rPr lang="fr-FR" altLang="fr-FR" b="1" i="1" dirty="0" err="1">
                <a:solidFill>
                  <a:srgbClr val="008000"/>
                </a:solidFill>
              </a:rPr>
              <a:t>Ilex</a:t>
            </a:r>
            <a:r>
              <a:rPr lang="fr-FR" altLang="fr-FR" b="1" i="1" dirty="0">
                <a:solidFill>
                  <a:srgbClr val="008000"/>
                </a:solidFill>
              </a:rPr>
              <a:t> </a:t>
            </a:r>
            <a:r>
              <a:rPr lang="fr-FR" altLang="fr-FR" b="1" i="1" dirty="0" err="1">
                <a:solidFill>
                  <a:srgbClr val="008000"/>
                </a:solidFill>
              </a:rPr>
              <a:t>aquifolium</a:t>
            </a:r>
            <a:r>
              <a:rPr lang="fr-FR" altLang="fr-FR" b="1" i="1" dirty="0">
                <a:solidFill>
                  <a:srgbClr val="008000"/>
                </a:solidFill>
              </a:rPr>
              <a:t> 'Alaska</a:t>
            </a:r>
            <a:r>
              <a:rPr lang="fr-FR" altLang="fr-FR" b="1" dirty="0">
                <a:solidFill>
                  <a:srgbClr val="008000"/>
                </a:solidFill>
              </a:rPr>
              <a:t>’, </a:t>
            </a:r>
            <a:r>
              <a:rPr lang="fr-FR" altLang="fr-FR" b="1" i="1" dirty="0" err="1">
                <a:solidFill>
                  <a:srgbClr val="008000"/>
                </a:solidFill>
              </a:rPr>
              <a:t>Ilex</a:t>
            </a:r>
            <a:r>
              <a:rPr lang="fr-FR" altLang="fr-FR" b="1" i="1" dirty="0">
                <a:solidFill>
                  <a:srgbClr val="008000"/>
                </a:solidFill>
              </a:rPr>
              <a:t> </a:t>
            </a:r>
            <a:r>
              <a:rPr lang="fr-FR" altLang="fr-FR" b="1" i="1" dirty="0" err="1">
                <a:solidFill>
                  <a:srgbClr val="008000"/>
                </a:solidFill>
              </a:rPr>
              <a:t>aquifolium</a:t>
            </a:r>
            <a:r>
              <a:rPr lang="fr-FR" altLang="fr-FR" b="1" i="1" dirty="0">
                <a:solidFill>
                  <a:srgbClr val="008000"/>
                </a:solidFill>
              </a:rPr>
              <a:t> </a:t>
            </a:r>
            <a:r>
              <a:rPr lang="fr-FR" altLang="fr-FR" b="1" i="1" dirty="0" err="1">
                <a:solidFill>
                  <a:srgbClr val="008000"/>
                </a:solidFill>
              </a:rPr>
              <a:t>ferox</a:t>
            </a:r>
            <a:r>
              <a:rPr lang="fr-FR" altLang="fr-FR" b="1" i="1" dirty="0">
                <a:solidFill>
                  <a:srgbClr val="008000"/>
                </a:solidFill>
              </a:rPr>
              <a:t> '</a:t>
            </a:r>
            <a:r>
              <a:rPr lang="fr-FR" altLang="fr-FR" b="1" i="1" dirty="0" err="1">
                <a:solidFill>
                  <a:srgbClr val="008000"/>
                </a:solidFill>
              </a:rPr>
              <a:t>Argentea</a:t>
            </a:r>
            <a:r>
              <a:rPr lang="fr-FR" altLang="fr-FR" b="1" dirty="0">
                <a:solidFill>
                  <a:srgbClr val="008000"/>
                </a:solidFill>
              </a:rPr>
              <a:t>’) (famille des </a:t>
            </a:r>
            <a:r>
              <a:rPr lang="fr-FR" altLang="fr-FR" b="1" i="1" u="sng" dirty="0">
                <a:solidFill>
                  <a:srgbClr val="008000"/>
                </a:solidFill>
                <a:hlinkClick r:id="rId2"/>
              </a:rPr>
              <a:t>Aquifoliacées</a:t>
            </a:r>
            <a:r>
              <a:rPr lang="fr-FR" altLang="fr-FR" b="1" dirty="0">
                <a:solidFill>
                  <a:srgbClr val="008000"/>
                </a:solidFill>
              </a:rPr>
              <a:t>)</a:t>
            </a:r>
          </a:p>
        </p:txBody>
      </p:sp>
      <p:sp>
        <p:nvSpPr>
          <p:cNvPr id="56327" name="ZoneTexte 1">
            <a:extLst>
              <a:ext uri="{FF2B5EF4-FFF2-40B4-BE49-F238E27FC236}">
                <a16:creationId xmlns:a16="http://schemas.microsoft.com/office/drawing/2014/main" id="{25164391-A711-4263-8A80-660A2209F668}"/>
              </a:ext>
            </a:extLst>
          </p:cNvPr>
          <p:cNvSpPr txBox="1">
            <a:spLocks noChangeArrowheads="1"/>
          </p:cNvSpPr>
          <p:nvPr/>
        </p:nvSpPr>
        <p:spPr bwMode="auto">
          <a:xfrm>
            <a:off x="139700" y="1154113"/>
            <a:ext cx="1196340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Tous les houx de sont pas épineux, mais c'est bien le cas de </a:t>
            </a:r>
            <a:r>
              <a:rPr lang="fr-FR" altLang="fr-FR" i="1" dirty="0" err="1"/>
              <a:t>Ilex</a:t>
            </a:r>
            <a:r>
              <a:rPr lang="fr-FR" altLang="fr-FR" i="1" dirty="0"/>
              <a:t> </a:t>
            </a:r>
            <a:r>
              <a:rPr lang="fr-FR" altLang="fr-FR" i="1" dirty="0" err="1"/>
              <a:t>aquifolium</a:t>
            </a:r>
            <a:r>
              <a:rPr lang="fr-FR" altLang="fr-FR" dirty="0"/>
              <a:t>. </a:t>
            </a:r>
            <a:r>
              <a:rPr lang="fr-FR" altLang="fr-FR" b="1" dirty="0"/>
              <a:t>Intérêt défensif </a:t>
            </a:r>
            <a:r>
              <a:rPr lang="fr-FR" altLang="fr-FR" dirty="0"/>
              <a:t>: Les feuilles portent selon les cas des dents espacées mais très pointues ou bien plus petites mais bien serrées. </a:t>
            </a:r>
            <a:r>
              <a:rPr lang="fr-FR" altLang="fr-FR" b="1" dirty="0"/>
              <a:t>Exposition</a:t>
            </a:r>
            <a:r>
              <a:rPr lang="fr-FR" altLang="fr-FR" dirty="0"/>
              <a:t> : Soleil pour les variétés panachées; </a:t>
            </a:r>
            <a:r>
              <a:rPr lang="fr-FR" altLang="fr-FR" dirty="0" err="1"/>
              <a:t>mi-ombre</a:t>
            </a:r>
            <a:r>
              <a:rPr lang="fr-FR" altLang="fr-FR" dirty="0"/>
              <a:t> pour les autres. </a:t>
            </a:r>
            <a:r>
              <a:rPr lang="fr-FR" altLang="fr-FR" b="1" dirty="0"/>
              <a:t>Plantation</a:t>
            </a:r>
            <a:r>
              <a:rPr lang="fr-FR" altLang="fr-FR" dirty="0"/>
              <a:t> : 0,80 à 1 m entre chaque pied. Associez des pieds mâle et femelle pour avoir des fruits rouges ! </a:t>
            </a:r>
            <a:r>
              <a:rPr lang="fr-FR" altLang="fr-FR" dirty="0">
                <a:solidFill>
                  <a:srgbClr val="008000"/>
                </a:solidFill>
              </a:rPr>
              <a:t>Peu d'insectes attaquent le houx, </a:t>
            </a:r>
            <a:r>
              <a:rPr lang="fr-FR" altLang="fr-FR" sz="1200" dirty="0">
                <a:solidFill>
                  <a:srgbClr val="FF0000"/>
                </a:solidFill>
              </a:rPr>
              <a:t>sauf La mouche et le puceron du houx, tordeuse des canneberges.</a:t>
            </a:r>
            <a:endParaRPr lang="fr-FR" altLang="fr-FR" sz="1200" dirty="0"/>
          </a:p>
          <a:p>
            <a:pPr eaLnBrk="1" hangingPunct="1"/>
            <a:r>
              <a:rPr lang="fr-FR" altLang="fr-FR" dirty="0"/>
              <a:t>C’est une espèce d'</a:t>
            </a:r>
            <a:r>
              <a:rPr lang="fr-FR" altLang="fr-FR" dirty="0">
                <a:hlinkClick r:id="rId3" tooltip="Arbuste"/>
              </a:rPr>
              <a:t>arbustes</a:t>
            </a:r>
            <a:r>
              <a:rPr lang="fr-FR" altLang="fr-FR" dirty="0"/>
              <a:t>, ou de petits arbres, </a:t>
            </a:r>
            <a:r>
              <a:rPr lang="fr-FR" altLang="fr-FR" u="sng" dirty="0">
                <a:hlinkClick r:id="rId4"/>
              </a:rPr>
              <a:t>dioïque</a:t>
            </a:r>
            <a:r>
              <a:rPr lang="fr-FR" altLang="fr-FR" dirty="0"/>
              <a:t>, à croissance très lente, à port buissonneux, dont la taille adulte est généralement de quatre à six mètres, à feuillage persistant, </a:t>
            </a:r>
            <a:r>
              <a:rPr lang="fr-FR" altLang="fr-FR" dirty="0">
                <a:solidFill>
                  <a:srgbClr val="222222"/>
                </a:solidFill>
                <a:cs typeface="Arial" panose="020B0604020202020204" pitchFamily="34" charset="0"/>
              </a:rPr>
              <a:t>de sous-bois assez commune en </a:t>
            </a:r>
            <a:r>
              <a:rPr lang="fr-FR" altLang="fr-FR" dirty="0">
                <a:solidFill>
                  <a:srgbClr val="0B0080"/>
                </a:solidFill>
                <a:cs typeface="Arial" panose="020B0604020202020204" pitchFamily="34" charset="0"/>
                <a:hlinkClick r:id="rId5" tooltip="Europe"/>
              </a:rPr>
              <a:t>Europe</a:t>
            </a:r>
            <a:r>
              <a:rPr lang="fr-FR" altLang="fr-FR" dirty="0">
                <a:solidFill>
                  <a:srgbClr val="222222"/>
                </a:solidFill>
                <a:cs typeface="Arial" panose="020B0604020202020204" pitchFamily="34" charset="0"/>
              </a:rPr>
              <a:t> jusqu’à 1 500 m </a:t>
            </a:r>
          </a:p>
          <a:p>
            <a:pPr eaLnBrk="1" hangingPunct="1"/>
            <a:r>
              <a:rPr lang="fr-FR" altLang="fr-FR" dirty="0">
                <a:solidFill>
                  <a:srgbClr val="222222"/>
                </a:solidFill>
                <a:cs typeface="Arial" panose="020B0604020202020204" pitchFamily="34" charset="0"/>
              </a:rPr>
              <a:t>d'altitude, </a:t>
            </a:r>
            <a:r>
              <a:rPr lang="fr-FR" altLang="fr-FR" dirty="0"/>
              <a:t>la seule qui pousse spontanément en </a:t>
            </a:r>
            <a:r>
              <a:rPr lang="fr-FR" altLang="fr-FR" dirty="0">
                <a:hlinkClick r:id="rId5" tooltip="Europe"/>
              </a:rPr>
              <a:t>Europe</a:t>
            </a:r>
            <a:r>
              <a:rPr lang="fr-FR" altLang="fr-FR" dirty="0"/>
              <a:t>. Les fruits, d</a:t>
            </a:r>
            <a:r>
              <a:rPr lang="fr-FR" altLang="fr-FR" dirty="0">
                <a:solidFill>
                  <a:srgbClr val="222222"/>
                </a:solidFill>
                <a:cs typeface="Arial" panose="020B0604020202020204" pitchFamily="34" charset="0"/>
              </a:rPr>
              <a:t>e petites </a:t>
            </a:r>
            <a:r>
              <a:rPr lang="fr-FR" altLang="fr-FR" dirty="0">
                <a:solidFill>
                  <a:srgbClr val="0B0080"/>
                </a:solidFill>
                <a:cs typeface="Arial" panose="020B0604020202020204" pitchFamily="34" charset="0"/>
                <a:hlinkClick r:id="rId6" tooltip="Drupe"/>
              </a:rPr>
              <a:t>drupes</a:t>
            </a:r>
            <a:r>
              <a:rPr lang="fr-FR" altLang="fr-FR" dirty="0">
                <a:solidFill>
                  <a:srgbClr val="222222"/>
                </a:solidFill>
                <a:cs typeface="Arial" panose="020B0604020202020204" pitchFamily="34" charset="0"/>
              </a:rPr>
              <a:t> sphériques de 7 à 10 mm de diamètre, d'un rouge éclatant, parfois jaunes, à maturité, assez décoratifs,</a:t>
            </a:r>
            <a:r>
              <a:rPr lang="fr-FR" altLang="fr-FR" dirty="0"/>
              <a:t> qui murissent en fin d’été, sont toxiques. Ils persistent tout l'hiver. Le houx préfère la </a:t>
            </a:r>
            <a:r>
              <a:rPr lang="fr-FR" altLang="fr-FR" dirty="0" err="1"/>
              <a:t>mi-ombre</a:t>
            </a:r>
            <a:r>
              <a:rPr lang="fr-FR" altLang="fr-FR" dirty="0"/>
              <a:t> et les sols riches à tendance acide, plutôt dans des stations fraîches, mais se plaît aussi dans les terres calcaires pourvu que le degré hygrométrique de l'air soit suffisant. Ne supporte pas les situations trop froides. </a:t>
            </a:r>
            <a:r>
              <a:rPr lang="fr-FR" altLang="fr-FR" dirty="0">
                <a:solidFill>
                  <a:srgbClr val="008000"/>
                </a:solidFill>
              </a:rPr>
              <a:t>Il se </a:t>
            </a:r>
            <a:r>
              <a:rPr lang="fr-FR" altLang="fr-FR" dirty="0">
                <a:solidFill>
                  <a:srgbClr val="008000"/>
                </a:solidFill>
                <a:hlinkClick r:id="rId7" tooltip="Marcottage"/>
              </a:rPr>
              <a:t>marcotte</a:t>
            </a:r>
            <a:r>
              <a:rPr lang="fr-FR" altLang="fr-FR" dirty="0">
                <a:solidFill>
                  <a:srgbClr val="008000"/>
                </a:solidFill>
              </a:rPr>
              <a:t> et rejette facilement</a:t>
            </a:r>
            <a:r>
              <a:rPr lang="fr-FR" altLang="fr-FR" dirty="0"/>
              <a:t>. </a:t>
            </a:r>
            <a:r>
              <a:rPr lang="fr-FR" altLang="fr-FR" dirty="0">
                <a:solidFill>
                  <a:srgbClr val="FF0000"/>
                </a:solidFill>
              </a:rPr>
              <a:t>Il peut être envahissant (comme aux USA)</a:t>
            </a:r>
            <a:r>
              <a:rPr lang="fr-FR" altLang="fr-FR" dirty="0"/>
              <a:t>. </a:t>
            </a:r>
            <a:r>
              <a:rPr lang="fr-FR" altLang="fr-FR" sz="1200" dirty="0"/>
              <a:t>Sources : a) </a:t>
            </a:r>
            <a:r>
              <a:rPr lang="fr-FR" altLang="fr-FR" sz="1200" dirty="0">
                <a:hlinkClick r:id="rId8"/>
              </a:rPr>
              <a:t>https://fr.wikipedia.org/wiki/Houx</a:t>
            </a:r>
            <a:r>
              <a:rPr lang="fr-FR" altLang="fr-FR" sz="1200" dirty="0"/>
              <a:t> </a:t>
            </a:r>
          </a:p>
          <a:p>
            <a:pPr eaLnBrk="1" hangingPunct="1"/>
            <a:r>
              <a:rPr lang="fr-FR" altLang="fr-FR" sz="1200" dirty="0">
                <a:latin typeface="Arial" panose="020B0604020202020204" pitchFamily="34" charset="0"/>
              </a:rPr>
              <a:t>b) </a:t>
            </a:r>
            <a:r>
              <a:rPr lang="fr-FR" altLang="fr-FR" sz="1200" dirty="0"/>
              <a:t>Source : </a:t>
            </a:r>
            <a:r>
              <a:rPr lang="fr-FR" altLang="fr-FR" sz="1200" dirty="0">
                <a:hlinkClick r:id="rId9"/>
              </a:rPr>
              <a:t>http://www.gerbeaud.com/jardin/fiches/haie-defensive-2.php</a:t>
            </a:r>
            <a:r>
              <a:rPr lang="fr-FR" altLang="fr-FR" sz="1200" dirty="0"/>
              <a:t>  </a:t>
            </a:r>
            <a:endParaRPr lang="fr-FR" altLang="fr-FR" sz="1200" dirty="0">
              <a:latin typeface="Arial" panose="020B0604020202020204" pitchFamily="34" charset="0"/>
            </a:endParaRPr>
          </a:p>
        </p:txBody>
      </p:sp>
      <p:pic>
        <p:nvPicPr>
          <p:cNvPr id="56328" name="Image 10">
            <a:extLst>
              <a:ext uri="{FF2B5EF4-FFF2-40B4-BE49-F238E27FC236}">
                <a16:creationId xmlns:a16="http://schemas.microsoft.com/office/drawing/2014/main" id="{5FEAEA11-6D70-42AC-8FD4-8B4ECD8527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Image 12">
            <a:extLst>
              <a:ext uri="{FF2B5EF4-FFF2-40B4-BE49-F238E27FC236}">
                <a16:creationId xmlns:a16="http://schemas.microsoft.com/office/drawing/2014/main" id="{37E7BE03-4599-43E0-AC51-945F70FFF5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Image 14">
            <a:extLst>
              <a:ext uri="{FF2B5EF4-FFF2-40B4-BE49-F238E27FC236}">
                <a16:creationId xmlns:a16="http://schemas.microsoft.com/office/drawing/2014/main" id="{D4C5F01C-5327-4F38-A37D-163F8E9B02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Rectangle 4">
            <a:extLst>
              <a:ext uri="{FF2B5EF4-FFF2-40B4-BE49-F238E27FC236}">
                <a16:creationId xmlns:a16="http://schemas.microsoft.com/office/drawing/2014/main" id="{6B699141-FF86-4968-B48D-AB31AC540601}"/>
              </a:ext>
            </a:extLst>
          </p:cNvPr>
          <p:cNvSpPr>
            <a:spLocks noChangeArrowheads="1"/>
          </p:cNvSpPr>
          <p:nvPr/>
        </p:nvSpPr>
        <p:spPr bwMode="auto">
          <a:xfrm>
            <a:off x="122238" y="6540500"/>
            <a:ext cx="2363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latin typeface="Arial" panose="020B0604020202020204" pitchFamily="34" charset="0"/>
              </a:rPr>
              <a:t>Houx panaché '</a:t>
            </a:r>
            <a:r>
              <a:rPr lang="fr-FR" altLang="fr-FR" sz="1200" dirty="0" err="1">
                <a:solidFill>
                  <a:srgbClr val="008000"/>
                </a:solidFill>
                <a:latin typeface="Arial" panose="020B0604020202020204" pitchFamily="34" charset="0"/>
              </a:rPr>
              <a:t>Aureomarginata</a:t>
            </a:r>
            <a:r>
              <a:rPr lang="fr-FR" altLang="fr-FR" sz="1200" dirty="0">
                <a:solidFill>
                  <a:srgbClr val="008000"/>
                </a:solidFill>
                <a:latin typeface="Arial" panose="020B0604020202020204" pitchFamily="34" charset="0"/>
              </a:rPr>
              <a:t>'</a:t>
            </a:r>
            <a:endParaRPr lang="fr-FR" altLang="fr-FR" sz="1200" dirty="0">
              <a:solidFill>
                <a:srgbClr val="008000"/>
              </a:solidFill>
            </a:endParaRPr>
          </a:p>
        </p:txBody>
      </p:sp>
      <p:sp>
        <p:nvSpPr>
          <p:cNvPr id="56332" name="Rectangle 5">
            <a:extLst>
              <a:ext uri="{FF2B5EF4-FFF2-40B4-BE49-F238E27FC236}">
                <a16:creationId xmlns:a16="http://schemas.microsoft.com/office/drawing/2014/main" id="{8DAB1A83-5365-46B4-8F5C-69F5EC3948AC}"/>
              </a:ext>
            </a:extLst>
          </p:cNvPr>
          <p:cNvSpPr>
            <a:spLocks noChangeArrowheads="1"/>
          </p:cNvSpPr>
          <p:nvPr/>
        </p:nvSpPr>
        <p:spPr bwMode="auto">
          <a:xfrm>
            <a:off x="7897813" y="6540500"/>
            <a:ext cx="1666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latin typeface="Arial" panose="020B0604020202020204" pitchFamily="34" charset="0"/>
              </a:rPr>
              <a:t>Houx </a:t>
            </a:r>
            <a:r>
              <a:rPr lang="fr-FR" altLang="fr-FR" sz="1200" i="1" dirty="0" err="1">
                <a:solidFill>
                  <a:srgbClr val="008000"/>
                </a:solidFill>
                <a:latin typeface="Arial" panose="020B0604020202020204" pitchFamily="34" charset="0"/>
              </a:rPr>
              <a:t>aquifolium</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ferox</a:t>
            </a:r>
            <a:endParaRPr lang="fr-FR" altLang="fr-FR" sz="1200" dirty="0">
              <a:solidFill>
                <a:srgbClr val="008000"/>
              </a:solidFill>
            </a:endParaRPr>
          </a:p>
        </p:txBody>
      </p:sp>
      <p:pic>
        <p:nvPicPr>
          <p:cNvPr id="56333" name="Image 16">
            <a:extLst>
              <a:ext uri="{FF2B5EF4-FFF2-40B4-BE49-F238E27FC236}">
                <a16:creationId xmlns:a16="http://schemas.microsoft.com/office/drawing/2014/main" id="{74692C3C-0377-4011-92A1-F478B2FB0B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29150" y="4408488"/>
            <a:ext cx="13414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Image 18">
            <a:extLst>
              <a:ext uri="{FF2B5EF4-FFF2-40B4-BE49-F238E27FC236}">
                <a16:creationId xmlns:a16="http://schemas.microsoft.com/office/drawing/2014/main" id="{D19B7677-D523-4CA3-AC50-7E592054CD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5363" y="46815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Image 20">
            <a:extLst>
              <a:ext uri="{FF2B5EF4-FFF2-40B4-BE49-F238E27FC236}">
                <a16:creationId xmlns:a16="http://schemas.microsoft.com/office/drawing/2014/main" id="{8DC714C6-76BA-4C6A-AEF6-790BDD78FD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5838" y="4270375"/>
            <a:ext cx="1649412"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Image 22">
            <a:extLst>
              <a:ext uri="{FF2B5EF4-FFF2-40B4-BE49-F238E27FC236}">
                <a16:creationId xmlns:a16="http://schemas.microsoft.com/office/drawing/2014/main" id="{A026E49D-4287-43AE-9736-7A6AF6682F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54488" y="50546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Image 24">
            <a:extLst>
              <a:ext uri="{FF2B5EF4-FFF2-40B4-BE49-F238E27FC236}">
                <a16:creationId xmlns:a16="http://schemas.microsoft.com/office/drawing/2014/main" id="{B130147C-A583-4D51-8187-B0EBDDB8F3F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23975" y="4406900"/>
            <a:ext cx="27940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Image 26">
            <a:extLst>
              <a:ext uri="{FF2B5EF4-FFF2-40B4-BE49-F238E27FC236}">
                <a16:creationId xmlns:a16="http://schemas.microsoft.com/office/drawing/2014/main" id="{6FCF5D0A-6CA3-4157-8C29-1C722CD246D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04463" y="3959225"/>
            <a:ext cx="173037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Image 28">
            <a:extLst>
              <a:ext uri="{FF2B5EF4-FFF2-40B4-BE49-F238E27FC236}">
                <a16:creationId xmlns:a16="http://schemas.microsoft.com/office/drawing/2014/main" id="{C9396BC9-BD6C-497D-9677-38BC2DBD4F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15613" y="4763"/>
            <a:ext cx="1592262"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Image 31">
            <a:extLst>
              <a:ext uri="{FF2B5EF4-FFF2-40B4-BE49-F238E27FC236}">
                <a16:creationId xmlns:a16="http://schemas.microsoft.com/office/drawing/2014/main" id="{1C27438F-F0E9-48EA-A21D-0EDF2135B1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563" y="4681538"/>
            <a:ext cx="10191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1" name="Rectangle 32">
            <a:extLst>
              <a:ext uri="{FF2B5EF4-FFF2-40B4-BE49-F238E27FC236}">
                <a16:creationId xmlns:a16="http://schemas.microsoft.com/office/drawing/2014/main" id="{10975C3C-55C4-41F5-8FC3-39DFED8A24C9}"/>
              </a:ext>
            </a:extLst>
          </p:cNvPr>
          <p:cNvSpPr>
            <a:spLocks noChangeArrowheads="1"/>
          </p:cNvSpPr>
          <p:nvPr/>
        </p:nvSpPr>
        <p:spPr bwMode="auto">
          <a:xfrm>
            <a:off x="10641013" y="6540500"/>
            <a:ext cx="11382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latin typeface="Arial" panose="020B0604020202020204" pitchFamily="34" charset="0"/>
              </a:rPr>
              <a:t>Rameau fleuri</a:t>
            </a:r>
            <a:endParaRPr lang="fr-FR" altLang="fr-FR" sz="1200">
              <a:solidFill>
                <a:srgbClr val="008000"/>
              </a:solidFill>
            </a:endParaRPr>
          </a:p>
        </p:txBody>
      </p:sp>
      <p:sp>
        <p:nvSpPr>
          <p:cNvPr id="56342" name="Rectangle 33">
            <a:extLst>
              <a:ext uri="{FF2B5EF4-FFF2-40B4-BE49-F238E27FC236}">
                <a16:creationId xmlns:a16="http://schemas.microsoft.com/office/drawing/2014/main" id="{8A292BCC-F601-4325-9C5D-EBE961D70A86}"/>
              </a:ext>
            </a:extLst>
          </p:cNvPr>
          <p:cNvSpPr>
            <a:spLocks noChangeArrowheads="1"/>
          </p:cNvSpPr>
          <p:nvPr/>
        </p:nvSpPr>
        <p:spPr bwMode="auto">
          <a:xfrm>
            <a:off x="6092825" y="4283075"/>
            <a:ext cx="244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latin typeface="Arial" panose="020B0604020202020204" pitchFamily="34" charset="0"/>
              </a:rPr>
              <a:t>USDA hardiness</a:t>
            </a:r>
            <a:r>
              <a:rPr lang="fr-FR" altLang="fr-FR">
                <a:latin typeface="Arial" panose="020B0604020202020204" pitchFamily="34" charset="0"/>
              </a:rPr>
              <a:t>‎: ‎5-9</a:t>
            </a:r>
            <a:endParaRPr lang="fr-FR" altLang="fr-FR"/>
          </a:p>
        </p:txBody>
      </p:sp>
      <p:pic>
        <p:nvPicPr>
          <p:cNvPr id="56343" name="Picture 2" descr="toxic-2ss">
            <a:extLst>
              <a:ext uri="{FF2B5EF4-FFF2-40B4-BE49-F238E27FC236}">
                <a16:creationId xmlns:a16="http://schemas.microsoft.com/office/drawing/2014/main" id="{BD96AD38-6791-4909-8602-57481D44F99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58363" y="165100"/>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oneTexte 7">
            <a:extLst>
              <a:ext uri="{FF2B5EF4-FFF2-40B4-BE49-F238E27FC236}">
                <a16:creationId xmlns:a16="http://schemas.microsoft.com/office/drawing/2014/main" id="{53946E8B-AB2F-4DFD-8EC8-E5AAD213D637}"/>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247650" y="103188"/>
            <a:ext cx="563563" cy="334962"/>
          </a:xfrm>
        </p:spPr>
        <p:txBody>
          <a:bodyPr/>
          <a:lstStyle/>
          <a:p>
            <a:pPr>
              <a:defRPr/>
            </a:pPr>
            <a:fld id="{0806FA5E-2385-4F19-9C14-32A0E14CF7D4}" type="slidenum">
              <a:rPr lang="fr-FR"/>
              <a:pPr>
                <a:defRPr/>
              </a:pPr>
              <a:t>55</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57349" name="ZoneTexte 6">
            <a:extLst>
              <a:ext uri="{FF2B5EF4-FFF2-40B4-BE49-F238E27FC236}">
                <a16:creationId xmlns:a16="http://schemas.microsoft.com/office/drawing/2014/main" id="{92E04D95-2862-4462-8065-09FCE57FCA9B}"/>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7350" name="ZoneTexte 11">
            <a:extLst>
              <a:ext uri="{FF2B5EF4-FFF2-40B4-BE49-F238E27FC236}">
                <a16:creationId xmlns:a16="http://schemas.microsoft.com/office/drawing/2014/main" id="{94ECBC98-7B74-46FF-94AB-3ADC137CA9A2}"/>
              </a:ext>
            </a:extLst>
          </p:cNvPr>
          <p:cNvSpPr txBox="1">
            <a:spLocks noChangeArrowheads="1"/>
          </p:cNvSpPr>
          <p:nvPr/>
        </p:nvSpPr>
        <p:spPr bwMode="auto">
          <a:xfrm>
            <a:off x="139700" y="733425"/>
            <a:ext cx="10348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Mahonia commun, Mahonia faux houx ou </a:t>
            </a:r>
            <a:r>
              <a:rPr lang="fr-FR" altLang="fr-FR" b="1" dirty="0" err="1">
                <a:solidFill>
                  <a:srgbClr val="008000"/>
                </a:solidFill>
              </a:rPr>
              <a:t>Mahonie</a:t>
            </a:r>
            <a:r>
              <a:rPr lang="fr-FR" altLang="fr-FR" b="1" dirty="0">
                <a:solidFill>
                  <a:srgbClr val="008000"/>
                </a:solidFill>
              </a:rPr>
              <a:t> à feuilles de houx (</a:t>
            </a:r>
            <a:r>
              <a:rPr lang="fr-FR" altLang="fr-FR" b="1" i="1" dirty="0">
                <a:solidFill>
                  <a:srgbClr val="008000"/>
                </a:solidFill>
              </a:rPr>
              <a:t>Mahonia </a:t>
            </a:r>
            <a:r>
              <a:rPr lang="fr-FR" altLang="fr-FR" b="1" i="1" dirty="0" err="1">
                <a:solidFill>
                  <a:srgbClr val="008000"/>
                </a:solidFill>
              </a:rPr>
              <a:t>aquifolium</a:t>
            </a:r>
            <a:r>
              <a:rPr lang="fr-FR" altLang="fr-FR" b="1" dirty="0">
                <a:solidFill>
                  <a:srgbClr val="008000"/>
                </a:solidFill>
              </a:rPr>
              <a:t>)</a:t>
            </a:r>
          </a:p>
        </p:txBody>
      </p:sp>
      <p:sp>
        <p:nvSpPr>
          <p:cNvPr id="57351" name="Rectangle 1">
            <a:extLst>
              <a:ext uri="{FF2B5EF4-FFF2-40B4-BE49-F238E27FC236}">
                <a16:creationId xmlns:a16="http://schemas.microsoft.com/office/drawing/2014/main" id="{5EDBDC01-F9CB-4E34-9ED3-B5670D0197BF}"/>
              </a:ext>
            </a:extLst>
          </p:cNvPr>
          <p:cNvSpPr>
            <a:spLocks noChangeArrowheads="1"/>
          </p:cNvSpPr>
          <p:nvPr/>
        </p:nvSpPr>
        <p:spPr bwMode="auto">
          <a:xfrm>
            <a:off x="139700" y="1096963"/>
            <a:ext cx="12052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0000"/>
                </a:solidFill>
              </a:rPr>
              <a:t>C’est un arbuste érigé aux grandes feuilles (semi)persistantes, réunies en couronne autour des branches, </a:t>
            </a:r>
            <a:r>
              <a:rPr lang="fr-FR" altLang="fr-FR" dirty="0"/>
              <a:t>à tiges vigoureuses et peu ramifiées,</a:t>
            </a:r>
            <a:r>
              <a:rPr lang="fr-FR" altLang="fr-FR" dirty="0">
                <a:solidFill>
                  <a:srgbClr val="000000"/>
                </a:solidFill>
              </a:rPr>
              <a:t> </a:t>
            </a:r>
            <a:r>
              <a:rPr lang="fr-FR" altLang="fr-FR" dirty="0"/>
              <a:t>à </a:t>
            </a:r>
            <a:r>
              <a:rPr lang="fr-FR" altLang="fr-FR" dirty="0">
                <a:hlinkClick r:id="rId2" tooltip="Rhizome"/>
              </a:rPr>
              <a:t>rhizome</a:t>
            </a:r>
            <a:r>
              <a:rPr lang="fr-FR" altLang="fr-FR" dirty="0"/>
              <a:t> traçant</a:t>
            </a:r>
            <a:r>
              <a:rPr lang="fr-FR" altLang="fr-FR" dirty="0">
                <a:solidFill>
                  <a:srgbClr val="000000"/>
                </a:solidFill>
              </a:rPr>
              <a:t>. Il ne dépasse guère 1,50 m de hauteur (2 m max). Son feuillage vernissé, </a:t>
            </a:r>
            <a:r>
              <a:rPr lang="fr-FR" altLang="fr-FR" i="1" dirty="0">
                <a:solidFill>
                  <a:srgbClr val="008000"/>
                </a:solidFill>
              </a:rPr>
              <a:t>bordé d’épines</a:t>
            </a:r>
            <a:r>
              <a:rPr lang="fr-FR" altLang="fr-FR" dirty="0">
                <a:solidFill>
                  <a:srgbClr val="000000"/>
                </a:solidFill>
              </a:rPr>
              <a:t>, se teinte de rouge en fin de saison. En mars, des bouquets de fleurs dorées se forment à l’extrémité des rameaux. </a:t>
            </a:r>
            <a:r>
              <a:rPr lang="fr-FR" altLang="fr-FR" dirty="0"/>
              <a:t>Ses </a:t>
            </a:r>
            <a:r>
              <a:rPr lang="fr-FR" altLang="fr-FR" dirty="0">
                <a:hlinkClick r:id="rId3" tooltip="Fleur"/>
              </a:rPr>
              <a:t>fleurs</a:t>
            </a:r>
            <a:r>
              <a:rPr lang="fr-FR" altLang="fr-FR" dirty="0"/>
              <a:t> </a:t>
            </a:r>
            <a:r>
              <a:rPr lang="fr-FR" altLang="fr-FR" dirty="0">
                <a:hlinkClick r:id="rId4" tooltip="Hermaphrodite"/>
              </a:rPr>
              <a:t>hermaphrodites</a:t>
            </a:r>
            <a:r>
              <a:rPr lang="fr-FR" altLang="fr-FR" dirty="0"/>
              <a:t> jaunes, à l'odeur de </a:t>
            </a:r>
            <a:r>
              <a:rPr lang="fr-FR" altLang="fr-FR" dirty="0">
                <a:hlinkClick r:id="rId5" tooltip="Miel"/>
              </a:rPr>
              <a:t>miel</a:t>
            </a:r>
            <a:r>
              <a:rPr lang="fr-FR" altLang="fr-FR" dirty="0"/>
              <a:t>, assez petites, groupées en </a:t>
            </a:r>
            <a:r>
              <a:rPr lang="fr-FR" altLang="fr-FR" dirty="0">
                <a:hlinkClick r:id="rId6" tooltip="Racème"/>
              </a:rPr>
              <a:t>racèmes</a:t>
            </a:r>
            <a:r>
              <a:rPr lang="fr-FR" altLang="fr-FR" dirty="0"/>
              <a:t> denses, apparaissent de mars à mai et sont matures à la fin de l'été. </a:t>
            </a:r>
            <a:r>
              <a:rPr lang="fr-FR" altLang="fr-FR" dirty="0">
                <a:solidFill>
                  <a:srgbClr val="000000"/>
                </a:solidFill>
              </a:rPr>
              <a:t>Très rustique, cette plante s’accommode de toute terre fraîche, même calcaire, au soleil comme à l’ombre. </a:t>
            </a:r>
            <a:r>
              <a:rPr lang="fr-FR" altLang="fr-FR" b="1" dirty="0">
                <a:solidFill>
                  <a:srgbClr val="000000"/>
                </a:solidFill>
              </a:rPr>
              <a:t>Notre conseil : </a:t>
            </a:r>
            <a:r>
              <a:rPr lang="fr-FR" altLang="fr-FR" dirty="0">
                <a:solidFill>
                  <a:srgbClr val="000000"/>
                </a:solidFill>
              </a:rPr>
              <a:t>au départ, tailler l’extrémité des rameaux, juste après la floraison, pour qu’ils se ramifient. Le genre mahonia comporte une cinquantaine d'espèces décoratives par leur feuillage, leur floraison jaune en épis et leurs </a:t>
            </a:r>
            <a:r>
              <a:rPr lang="fr-FR" altLang="fr-FR" dirty="0">
                <a:solidFill>
                  <a:srgbClr val="008000"/>
                </a:solidFill>
              </a:rPr>
              <a:t>baies bleutées (comestibles). </a:t>
            </a:r>
            <a:r>
              <a:rPr lang="fr-FR" altLang="fr-FR" dirty="0"/>
              <a:t> Elles se consomment en confiture ou en gelée, mais aussi en vin ou en liqueur. Crues, elles sont très acides et amères.</a:t>
            </a:r>
            <a:r>
              <a:rPr lang="fr-FR" altLang="fr-FR" dirty="0">
                <a:solidFill>
                  <a:srgbClr val="008000"/>
                </a:solidFill>
              </a:rPr>
              <a:t> </a:t>
            </a:r>
            <a:r>
              <a:rPr lang="fr-FR" altLang="fr-FR" b="1" dirty="0">
                <a:solidFill>
                  <a:srgbClr val="000000"/>
                </a:solidFill>
              </a:rPr>
              <a:t>Intérêt défensif </a:t>
            </a:r>
            <a:r>
              <a:rPr lang="fr-FR" altLang="fr-FR" dirty="0">
                <a:solidFill>
                  <a:srgbClr val="000000"/>
                </a:solidFill>
              </a:rPr>
              <a:t>: Le feuillage coriace porte des </a:t>
            </a:r>
            <a:r>
              <a:rPr lang="fr-FR" altLang="fr-FR" b="1" dirty="0">
                <a:solidFill>
                  <a:srgbClr val="008000"/>
                </a:solidFill>
              </a:rPr>
              <a:t>dents épineuses </a:t>
            </a:r>
            <a:r>
              <a:rPr lang="fr-FR" altLang="fr-FR" dirty="0">
                <a:solidFill>
                  <a:srgbClr val="000000"/>
                </a:solidFill>
              </a:rPr>
              <a:t>semblables à celles du houx. </a:t>
            </a:r>
            <a:r>
              <a:rPr lang="fr-FR" altLang="fr-FR" b="1" dirty="0">
                <a:solidFill>
                  <a:srgbClr val="000000"/>
                </a:solidFill>
              </a:rPr>
              <a:t>Exposition</a:t>
            </a:r>
            <a:r>
              <a:rPr lang="fr-FR" altLang="fr-FR" dirty="0">
                <a:solidFill>
                  <a:srgbClr val="000000"/>
                </a:solidFill>
              </a:rPr>
              <a:t> : Indifférente; supporte les situations ombragées. </a:t>
            </a:r>
            <a:r>
              <a:rPr lang="fr-FR" altLang="fr-FR" b="1" dirty="0">
                <a:solidFill>
                  <a:srgbClr val="000000"/>
                </a:solidFill>
              </a:rPr>
              <a:t>Plantation</a:t>
            </a:r>
            <a:r>
              <a:rPr lang="fr-FR" altLang="fr-FR" dirty="0">
                <a:solidFill>
                  <a:srgbClr val="000000"/>
                </a:solidFill>
              </a:rPr>
              <a:t> : Pas trop serrée : ils peuvent occuper 2 m en tous sens.</a:t>
            </a:r>
          </a:p>
          <a:p>
            <a:pPr eaLnBrk="1" hangingPunct="1"/>
            <a:r>
              <a:rPr lang="fr-FR" altLang="fr-FR" sz="1200" dirty="0">
                <a:solidFill>
                  <a:srgbClr val="000000"/>
                </a:solidFill>
                <a:latin typeface="Helvetica Neue"/>
              </a:rPr>
              <a:t>Sources : a) </a:t>
            </a:r>
            <a:r>
              <a:rPr lang="fr-FR" altLang="fr-FR" sz="1200" dirty="0">
                <a:solidFill>
                  <a:srgbClr val="000000"/>
                </a:solidFill>
                <a:latin typeface="Helvetica Neue"/>
                <a:hlinkClick r:id="rId7"/>
              </a:rPr>
              <a:t>https://www.rustica.fr/articles-jardin/haie-defensive,3338.html</a:t>
            </a:r>
            <a:r>
              <a:rPr lang="fr-FR" altLang="fr-FR" sz="1200" dirty="0">
                <a:solidFill>
                  <a:srgbClr val="000000"/>
                </a:solidFill>
                <a:latin typeface="Helvetica Neue"/>
              </a:rPr>
              <a:t>, b) </a:t>
            </a:r>
            <a:r>
              <a:rPr lang="fr-FR" altLang="fr-FR" sz="1200" dirty="0">
                <a:solidFill>
                  <a:srgbClr val="000000"/>
                </a:solidFill>
                <a:latin typeface="Helvetica Neue"/>
                <a:hlinkClick r:id="rId8"/>
              </a:rPr>
              <a:t>http://www.gerbeaud.com/jardin/fiches/haie-defensive-2.php</a:t>
            </a:r>
            <a:r>
              <a:rPr lang="fr-FR" altLang="fr-FR" sz="1200" dirty="0">
                <a:solidFill>
                  <a:srgbClr val="000000"/>
                </a:solidFill>
                <a:latin typeface="Helvetica Neue"/>
              </a:rPr>
              <a:t> </a:t>
            </a:r>
            <a:endParaRPr lang="fr-FR" altLang="fr-FR" sz="1200" dirty="0"/>
          </a:p>
        </p:txBody>
      </p:sp>
      <p:pic>
        <p:nvPicPr>
          <p:cNvPr id="57352" name="Image 3">
            <a:extLst>
              <a:ext uri="{FF2B5EF4-FFF2-40B4-BE49-F238E27FC236}">
                <a16:creationId xmlns:a16="http://schemas.microsoft.com/office/drawing/2014/main" id="{30953E6A-2DD3-46F9-A31C-8AD5B9C70A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9100" y="53975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Image 5">
            <a:extLst>
              <a:ext uri="{FF2B5EF4-FFF2-40B4-BE49-F238E27FC236}">
                <a16:creationId xmlns:a16="http://schemas.microsoft.com/office/drawing/2014/main" id="{B452B0D3-DFDE-450A-AA01-9534069E63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1988" y="4440238"/>
            <a:ext cx="22098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Image 12">
            <a:extLst>
              <a:ext uri="{FF2B5EF4-FFF2-40B4-BE49-F238E27FC236}">
                <a16:creationId xmlns:a16="http://schemas.microsoft.com/office/drawing/2014/main" id="{93B2F259-902D-4091-B12A-00A11F4051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17200" y="-15875"/>
            <a:ext cx="16192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Image 14">
            <a:extLst>
              <a:ext uri="{FF2B5EF4-FFF2-40B4-BE49-F238E27FC236}">
                <a16:creationId xmlns:a16="http://schemas.microsoft.com/office/drawing/2014/main" id="{6C0FEA8F-DC6B-4BD4-A1B7-D23B622B74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31413" y="5200650"/>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Image 16">
            <a:extLst>
              <a:ext uri="{FF2B5EF4-FFF2-40B4-BE49-F238E27FC236}">
                <a16:creationId xmlns:a16="http://schemas.microsoft.com/office/drawing/2014/main" id="{E3B389AA-74D2-4CA7-A780-1502582531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0225" y="46069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Image 18">
            <a:extLst>
              <a:ext uri="{FF2B5EF4-FFF2-40B4-BE49-F238E27FC236}">
                <a16:creationId xmlns:a16="http://schemas.microsoft.com/office/drawing/2014/main" id="{154FB667-6968-4F96-8AC9-A0336A94357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9700" y="51149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Image 19">
            <a:extLst>
              <a:ext uri="{FF2B5EF4-FFF2-40B4-BE49-F238E27FC236}">
                <a16:creationId xmlns:a16="http://schemas.microsoft.com/office/drawing/2014/main" id="{67EE6A24-181C-4236-A809-0AD85991D19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9" name="Rectangle 20">
            <a:extLst>
              <a:ext uri="{FF2B5EF4-FFF2-40B4-BE49-F238E27FC236}">
                <a16:creationId xmlns:a16="http://schemas.microsoft.com/office/drawing/2014/main" id="{C5CC79CB-5B36-4A26-A910-A4BADA57C27B}"/>
              </a:ext>
            </a:extLst>
          </p:cNvPr>
          <p:cNvSpPr>
            <a:spLocks noChangeArrowheads="1"/>
          </p:cNvSpPr>
          <p:nvPr/>
        </p:nvSpPr>
        <p:spPr bwMode="auto">
          <a:xfrm>
            <a:off x="4656138" y="354013"/>
            <a:ext cx="2803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(famille des </a:t>
            </a:r>
            <a:r>
              <a:rPr lang="fr-FR" altLang="fr-FR" b="1" i="1" dirty="0" err="1">
                <a:hlinkClick r:id="rId16" tooltip="Berberidaceae"/>
              </a:rPr>
              <a:t>Berberidaceae</a:t>
            </a:r>
            <a:r>
              <a:rPr lang="fr-FR" altLang="fr-FR" b="1" dirty="0">
                <a:solidFill>
                  <a:srgbClr val="008000"/>
                </a:solidFill>
              </a:rPr>
              <a:t>)</a:t>
            </a:r>
            <a:endParaRPr lang="fr-FR" altLang="fr-FR" dirty="0"/>
          </a:p>
        </p:txBody>
      </p:sp>
      <p:sp>
        <p:nvSpPr>
          <p:cNvPr id="57360" name="Rectangle 21">
            <a:extLst>
              <a:ext uri="{FF2B5EF4-FFF2-40B4-BE49-F238E27FC236}">
                <a16:creationId xmlns:a16="http://schemas.microsoft.com/office/drawing/2014/main" id="{0FFCF5AF-8373-4FE5-956F-42F45DD63420}"/>
              </a:ext>
            </a:extLst>
          </p:cNvPr>
          <p:cNvSpPr>
            <a:spLocks noChangeArrowheads="1"/>
          </p:cNvSpPr>
          <p:nvPr/>
        </p:nvSpPr>
        <p:spPr bwMode="auto">
          <a:xfrm>
            <a:off x="9944100" y="79375"/>
            <a:ext cx="452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pic>
        <p:nvPicPr>
          <p:cNvPr id="57361" name="Picture 2" descr="fruitsLogo9_ss">
            <a:extLst>
              <a:ext uri="{FF2B5EF4-FFF2-40B4-BE49-F238E27FC236}">
                <a16:creationId xmlns:a16="http://schemas.microsoft.com/office/drawing/2014/main" id="{2D0290D3-CF63-4987-8914-61971E8788D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94825" y="2889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oneTexte 7">
            <a:extLst>
              <a:ext uri="{FF2B5EF4-FFF2-40B4-BE49-F238E27FC236}">
                <a16:creationId xmlns:a16="http://schemas.microsoft.com/office/drawing/2014/main" id="{4799E980-B31C-4DDB-951B-1BAF226EB888}"/>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99A81EAA-9F33-48AE-B13C-F34B0EDC022A}" type="slidenum">
              <a:rPr lang="fr-FR"/>
              <a:pPr>
                <a:defRPr/>
              </a:pPr>
              <a:t>56</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58373" name="ZoneTexte 6">
            <a:extLst>
              <a:ext uri="{FF2B5EF4-FFF2-40B4-BE49-F238E27FC236}">
                <a16:creationId xmlns:a16="http://schemas.microsoft.com/office/drawing/2014/main" id="{D29F2E1A-C0EC-4A8D-AC78-53345F0F8A37}"/>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8374" name="ZoneTexte 11">
            <a:extLst>
              <a:ext uri="{FF2B5EF4-FFF2-40B4-BE49-F238E27FC236}">
                <a16:creationId xmlns:a16="http://schemas.microsoft.com/office/drawing/2014/main" id="{51C08608-EC73-4D3B-AC16-B0FF8781D93F}"/>
              </a:ext>
            </a:extLst>
          </p:cNvPr>
          <p:cNvSpPr txBox="1">
            <a:spLocks noChangeArrowheads="1"/>
          </p:cNvSpPr>
          <p:nvPr/>
        </p:nvSpPr>
        <p:spPr bwMode="auto">
          <a:xfrm>
            <a:off x="139700" y="733425"/>
            <a:ext cx="891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Mahonia, vigne de l’Oregon (</a:t>
            </a:r>
            <a:r>
              <a:rPr lang="fr-FR" altLang="fr-FR" b="1" i="1" dirty="0">
                <a:solidFill>
                  <a:srgbClr val="008000"/>
                </a:solidFill>
              </a:rPr>
              <a:t>Mahonia x media ‘</a:t>
            </a:r>
            <a:r>
              <a:rPr lang="fr-FR" altLang="fr-FR" b="1" i="1" dirty="0" err="1">
                <a:solidFill>
                  <a:srgbClr val="008000"/>
                </a:solidFill>
              </a:rPr>
              <a:t>charity</a:t>
            </a:r>
            <a:r>
              <a:rPr lang="fr-FR" altLang="fr-FR" b="1" i="1" dirty="0">
                <a:solidFill>
                  <a:srgbClr val="008000"/>
                </a:solidFill>
              </a:rPr>
              <a:t>’</a:t>
            </a:r>
            <a:r>
              <a:rPr lang="fr-FR" altLang="fr-FR" b="1" dirty="0">
                <a:solidFill>
                  <a:srgbClr val="008000"/>
                </a:solidFill>
              </a:rPr>
              <a:t>) (famille des </a:t>
            </a:r>
            <a:r>
              <a:rPr lang="fr-FR" altLang="fr-FR" b="1" i="1" dirty="0" err="1">
                <a:hlinkClick r:id="rId2" tooltip="Berberidaceae"/>
              </a:rPr>
              <a:t>Berberidaceae</a:t>
            </a:r>
            <a:r>
              <a:rPr lang="fr-FR" altLang="fr-FR" b="1" dirty="0">
                <a:solidFill>
                  <a:srgbClr val="008000"/>
                </a:solidFill>
              </a:rPr>
              <a:t>)</a:t>
            </a:r>
          </a:p>
        </p:txBody>
      </p:sp>
      <p:pic>
        <p:nvPicPr>
          <p:cNvPr id="58375" name="Image 10">
            <a:extLst>
              <a:ext uri="{FF2B5EF4-FFF2-40B4-BE49-F238E27FC236}">
                <a16:creationId xmlns:a16="http://schemas.microsoft.com/office/drawing/2014/main" id="{F42BCE92-42DC-4DE8-A7BF-371079FB3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Image 12">
            <a:extLst>
              <a:ext uri="{FF2B5EF4-FFF2-40B4-BE49-F238E27FC236}">
                <a16:creationId xmlns:a16="http://schemas.microsoft.com/office/drawing/2014/main" id="{3C266467-9FD3-4D17-941A-518932985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Image 5">
            <a:extLst>
              <a:ext uri="{FF2B5EF4-FFF2-40B4-BE49-F238E27FC236}">
                <a16:creationId xmlns:a16="http://schemas.microsoft.com/office/drawing/2014/main" id="{CECAC902-8131-433F-B00C-298232339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650" y="3687763"/>
            <a:ext cx="1843088"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Image 14">
            <a:extLst>
              <a:ext uri="{FF2B5EF4-FFF2-40B4-BE49-F238E27FC236}">
                <a16:creationId xmlns:a16="http://schemas.microsoft.com/office/drawing/2014/main" id="{73EF12EA-BE6A-4E35-9F10-CF9784EEB2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4300" y="51149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Image 16">
            <a:extLst>
              <a:ext uri="{FF2B5EF4-FFF2-40B4-BE49-F238E27FC236}">
                <a16:creationId xmlns:a16="http://schemas.microsoft.com/office/drawing/2014/main" id="{7C43819C-D7D3-4320-82D4-E0FAAC541F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213" y="45243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Image 18">
            <a:extLst>
              <a:ext uri="{FF2B5EF4-FFF2-40B4-BE49-F238E27FC236}">
                <a16:creationId xmlns:a16="http://schemas.microsoft.com/office/drawing/2014/main" id="{F4824B3A-2E3A-4FF3-969F-8561EE117C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4950" y="4060825"/>
            <a:ext cx="17335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Image 20">
            <a:extLst>
              <a:ext uri="{FF2B5EF4-FFF2-40B4-BE49-F238E27FC236}">
                <a16:creationId xmlns:a16="http://schemas.microsoft.com/office/drawing/2014/main" id="{83489062-5479-4325-9980-543B0113D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2863" y="46720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Image 22">
            <a:extLst>
              <a:ext uri="{FF2B5EF4-FFF2-40B4-BE49-F238E27FC236}">
                <a16:creationId xmlns:a16="http://schemas.microsoft.com/office/drawing/2014/main" id="{2B0C4B99-B946-426B-A426-9837AB0F2E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7613" y="47132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3" name="Rectangle 24">
            <a:extLst>
              <a:ext uri="{FF2B5EF4-FFF2-40B4-BE49-F238E27FC236}">
                <a16:creationId xmlns:a16="http://schemas.microsoft.com/office/drawing/2014/main" id="{103B007C-6142-4960-8C9E-2A52522AEC82}"/>
              </a:ext>
            </a:extLst>
          </p:cNvPr>
          <p:cNvSpPr>
            <a:spLocks noChangeArrowheads="1"/>
          </p:cNvSpPr>
          <p:nvPr/>
        </p:nvSpPr>
        <p:spPr bwMode="auto">
          <a:xfrm>
            <a:off x="139700" y="1077913"/>
            <a:ext cx="120523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u="sng" dirty="0">
                <a:hlinkClick r:id="rId10" tooltip="Le mahonia est un arbuste"/>
              </a:rPr>
              <a:t>Le mahonia est un arbuste</a:t>
            </a:r>
            <a:r>
              <a:rPr lang="fr-FR" altLang="fr-FR" dirty="0"/>
              <a:t> de choix pour créer une haie défensive. Ses feuilles bordées d'épines acérées ne donnent pas vraiment l'envie de s'y frotter. Son feuillage persistant devient rouge dès l'automne servant d'écrin à sa floraison en grappes jaunes qui intervient en hiver et attire </a:t>
            </a:r>
            <a:r>
              <a:rPr lang="fr-FR" altLang="fr-FR" u="sng" dirty="0">
                <a:hlinkClick r:id="rId11" tooltip="les insectes pollinisateurs"/>
              </a:rPr>
              <a:t>les insectes pollinisateurs</a:t>
            </a:r>
            <a:r>
              <a:rPr lang="fr-FR" altLang="fr-FR" dirty="0"/>
              <a:t>. Il se plaît en sol plutôt frais et il est bien rustique. Le mahonia à feuilles de houx peut aussi être une haie très efficace. Donnant des fleurs jaunes et parfumées, ces plantes peuvent être plantées au-dessous des fenêtres. </a:t>
            </a:r>
            <a:r>
              <a:rPr lang="fr-FR" altLang="fr-FR" sz="1200" dirty="0"/>
              <a:t>Source : </a:t>
            </a:r>
            <a:r>
              <a:rPr lang="fr-FR" altLang="fr-FR" sz="1200" dirty="0">
                <a:hlinkClick r:id="rId12"/>
              </a:rPr>
              <a:t>https://www.aujardin.info/fiches/haie-defensive.php</a:t>
            </a:r>
            <a:r>
              <a:rPr lang="fr-FR" altLang="fr-FR" dirty="0"/>
              <a:t> </a:t>
            </a:r>
            <a:r>
              <a:rPr lang="fr-FR" altLang="fr-FR" sz="1200" b="1" dirty="0"/>
              <a:t>Port</a:t>
            </a:r>
            <a:r>
              <a:rPr lang="fr-FR" altLang="fr-FR" sz="1200" dirty="0"/>
              <a:t> : érigé faiblement évasé. </a:t>
            </a:r>
            <a:r>
              <a:rPr lang="fr-FR" altLang="fr-FR" sz="1200" b="1" dirty="0"/>
              <a:t>Feuillage</a:t>
            </a:r>
            <a:r>
              <a:rPr lang="fr-FR" altLang="fr-FR" sz="1200" dirty="0"/>
              <a:t> : persistant, grandes feuilles coriaces (30 à 40 cm de long) vert foncé imparipennées, à 21 folioles opposées lancéolées </a:t>
            </a:r>
            <a:r>
              <a:rPr lang="fr-FR" altLang="fr-FR" sz="1200" b="1" i="1" dirty="0">
                <a:solidFill>
                  <a:srgbClr val="008000"/>
                </a:solidFill>
              </a:rPr>
              <a:t>bordées de dents très épineuses</a:t>
            </a:r>
            <a:r>
              <a:rPr lang="fr-FR" altLang="fr-FR" sz="1200" dirty="0"/>
              <a:t>. </a:t>
            </a:r>
            <a:r>
              <a:rPr lang="fr-FR" altLang="fr-FR" sz="1200" b="1" dirty="0"/>
              <a:t>Floraison</a:t>
            </a:r>
            <a:r>
              <a:rPr lang="fr-FR" altLang="fr-FR" sz="1200" dirty="0"/>
              <a:t> : de longue durée, de la fin de l'automne à début de l'hiver encore présent mi-décembre et </a:t>
            </a:r>
            <a:r>
              <a:rPr lang="fr-FR" altLang="fr-FR" sz="1200" dirty="0">
                <a:solidFill>
                  <a:srgbClr val="008000"/>
                </a:solidFill>
              </a:rPr>
              <a:t>parfumée</a:t>
            </a:r>
            <a:r>
              <a:rPr lang="fr-FR" altLang="fr-FR" sz="1200" dirty="0"/>
              <a:t>, nectarifère visitée par les abeilles. En cime, sur les tiges de l'année bouquets de longs racèmes évasés légèrement retombants de petites fleurs campanulées. </a:t>
            </a:r>
            <a:r>
              <a:rPr lang="fr-FR" altLang="fr-FR" sz="1200" b="1" dirty="0"/>
              <a:t>Couleur</a:t>
            </a:r>
            <a:r>
              <a:rPr lang="fr-FR" altLang="fr-FR" sz="1200" dirty="0"/>
              <a:t> : jaune citron éclatant. </a:t>
            </a:r>
            <a:r>
              <a:rPr lang="fr-FR" altLang="fr-FR" sz="1200" b="1" dirty="0"/>
              <a:t>Fruits</a:t>
            </a:r>
            <a:r>
              <a:rPr lang="fr-FR" altLang="fr-FR" sz="1200" dirty="0"/>
              <a:t> : grappes retombantes de baies pruineuses </a:t>
            </a:r>
            <a:r>
              <a:rPr lang="fr-FR" altLang="fr-FR" sz="1200" dirty="0">
                <a:solidFill>
                  <a:srgbClr val="008000"/>
                </a:solidFill>
              </a:rPr>
              <a:t>comestibles</a:t>
            </a:r>
            <a:r>
              <a:rPr lang="fr-FR" altLang="fr-FR" sz="1200" dirty="0"/>
              <a:t> convoitées par les oiseaux mais excellentes pour confectionner des gelées et confitures. </a:t>
            </a:r>
            <a:r>
              <a:rPr lang="fr-FR" altLang="fr-FR" sz="1200" b="1" dirty="0"/>
              <a:t>Croissance</a:t>
            </a:r>
            <a:r>
              <a:rPr lang="fr-FR" altLang="fr-FR" sz="1200" dirty="0"/>
              <a:t> : issue de semis très lente au début. Hauteur : 2 à 3 m. </a:t>
            </a:r>
            <a:r>
              <a:rPr lang="fr-FR" altLang="fr-FR" sz="1200" b="1" dirty="0"/>
              <a:t>Plantation</a:t>
            </a:r>
            <a:r>
              <a:rPr lang="fr-FR" altLang="fr-FR" sz="1200" dirty="0"/>
              <a:t> : de l'automne d la fin de l'hiver. </a:t>
            </a:r>
            <a:r>
              <a:rPr lang="fr-FR" altLang="fr-FR" sz="1200" b="1" dirty="0"/>
              <a:t>Multiplication</a:t>
            </a:r>
            <a:r>
              <a:rPr lang="fr-FR" altLang="fr-FR" sz="1200" dirty="0"/>
              <a:t> : par bouture en fin d'été, semis de graines fraîches après stratification. </a:t>
            </a:r>
            <a:r>
              <a:rPr lang="fr-FR" altLang="fr-FR" sz="1200" b="1" dirty="0"/>
              <a:t>Sol</a:t>
            </a:r>
            <a:r>
              <a:rPr lang="fr-FR" altLang="fr-FR" sz="1200" dirty="0"/>
              <a:t> : fertile et frais, acide ou neutre ou alcalin. </a:t>
            </a:r>
            <a:r>
              <a:rPr lang="fr-FR" altLang="fr-FR" sz="1200" b="1" dirty="0"/>
              <a:t>Emplacement</a:t>
            </a:r>
            <a:r>
              <a:rPr lang="fr-FR" altLang="fr-FR" sz="1200" dirty="0"/>
              <a:t> : de préférence </a:t>
            </a:r>
            <a:r>
              <a:rPr lang="fr-FR" altLang="fr-FR" sz="1200" dirty="0" err="1"/>
              <a:t>mi-ombre</a:t>
            </a:r>
            <a:r>
              <a:rPr lang="fr-FR" altLang="fr-FR" sz="1200" dirty="0"/>
              <a:t> supporte bien le soleil, une exposition partiellement ombragée est ce qui lui conviendrait le mieux, car une ombre trop dense nuira à sa floraison hivernale. </a:t>
            </a:r>
            <a:r>
              <a:rPr lang="fr-FR" altLang="fr-FR" sz="1200" b="1" dirty="0"/>
              <a:t>Zone</a:t>
            </a:r>
            <a:r>
              <a:rPr lang="fr-FR" altLang="fr-FR" sz="1200" dirty="0"/>
              <a:t> : 6/7-9 supporte assez bien la sécheresse. </a:t>
            </a:r>
            <a:r>
              <a:rPr lang="fr-FR" altLang="fr-FR" sz="1200" b="1" dirty="0"/>
              <a:t>Origine</a:t>
            </a:r>
            <a:r>
              <a:rPr lang="fr-FR" altLang="fr-FR" sz="1200" dirty="0"/>
              <a:t> : croisement spontané entre </a:t>
            </a:r>
            <a:r>
              <a:rPr lang="fr-FR" altLang="fr-FR" sz="1200" i="1" dirty="0"/>
              <a:t>Mahonia </a:t>
            </a:r>
            <a:r>
              <a:rPr lang="fr-FR" altLang="fr-FR" sz="1200" i="1" dirty="0" err="1"/>
              <a:t>lomarii</a:t>
            </a:r>
            <a:r>
              <a:rPr lang="fr-FR" altLang="fr-FR" sz="1200" i="1" dirty="0"/>
              <a:t> folio Takeda </a:t>
            </a:r>
            <a:r>
              <a:rPr lang="fr-FR" altLang="fr-FR" sz="1200" dirty="0"/>
              <a:t>et </a:t>
            </a:r>
            <a:r>
              <a:rPr lang="fr-FR" altLang="fr-FR" sz="1200" i="1" dirty="0"/>
              <a:t>Mahonia </a:t>
            </a:r>
            <a:r>
              <a:rPr lang="fr-FR" altLang="fr-FR" sz="1200" i="1" dirty="0" err="1"/>
              <a:t>japonica</a:t>
            </a:r>
            <a:r>
              <a:rPr lang="fr-FR" altLang="fr-FR" sz="1200" dirty="0"/>
              <a:t>. </a:t>
            </a:r>
            <a:r>
              <a:rPr lang="fr-FR" altLang="fr-FR" sz="1200" b="1" dirty="0"/>
              <a:t>Entretien</a:t>
            </a:r>
            <a:r>
              <a:rPr lang="fr-FR" altLang="fr-FR" sz="1200" dirty="0"/>
              <a:t> : la taille pour favoriser la ramification s'effectue après la floraison, mettre impérativement des gants pour travailler au pied, </a:t>
            </a:r>
            <a:r>
              <a:rPr lang="fr-FR" altLang="fr-FR" sz="1200" dirty="0">
                <a:solidFill>
                  <a:srgbClr val="008000"/>
                </a:solidFill>
              </a:rPr>
              <a:t>les folioles sont trop piquants</a:t>
            </a:r>
            <a:r>
              <a:rPr lang="fr-FR" altLang="fr-FR" sz="1200" dirty="0"/>
              <a:t>. Sources : a) </a:t>
            </a:r>
            <a:r>
              <a:rPr lang="fr-FR" altLang="fr-FR" sz="1200" dirty="0">
                <a:hlinkClick r:id="rId10"/>
              </a:rPr>
              <a:t>https://www.aujardin.info/plantes/mahonia_x_media.php</a:t>
            </a:r>
            <a:r>
              <a:rPr lang="fr-FR" altLang="fr-FR" sz="1200" dirty="0"/>
              <a:t>, b) </a:t>
            </a:r>
            <a:r>
              <a:rPr lang="fr-FR" altLang="fr-FR" sz="1200" dirty="0">
                <a:hlinkClick r:id="rId10"/>
              </a:rPr>
              <a:t>https://www.aujardin.info/plantes/mahonia_x_media.php</a:t>
            </a:r>
            <a:r>
              <a:rPr lang="fr-FR" altLang="fr-FR" sz="1200" dirty="0"/>
              <a:t> </a:t>
            </a:r>
          </a:p>
        </p:txBody>
      </p:sp>
      <p:sp>
        <p:nvSpPr>
          <p:cNvPr id="58384" name="Rectangle 25">
            <a:extLst>
              <a:ext uri="{FF2B5EF4-FFF2-40B4-BE49-F238E27FC236}">
                <a16:creationId xmlns:a16="http://schemas.microsoft.com/office/drawing/2014/main" id="{6AEA0116-DCBD-458B-B745-77A6802D426F}"/>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58385" name="Picture 2" descr="fruitsLogo9_ss">
            <a:extLst>
              <a:ext uri="{FF2B5EF4-FFF2-40B4-BE49-F238E27FC236}">
                <a16:creationId xmlns:a16="http://schemas.microsoft.com/office/drawing/2014/main" id="{4EB0A49A-F0E4-4CC0-B580-D518A0F23C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20138" y="19526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oneTexte 7">
            <a:extLst>
              <a:ext uri="{FF2B5EF4-FFF2-40B4-BE49-F238E27FC236}">
                <a16:creationId xmlns:a16="http://schemas.microsoft.com/office/drawing/2014/main" id="{B7293137-CC05-4FCE-A96B-ACC5C54E1155}"/>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02D15F47-D15D-450A-A820-1FFB6215A3DD}" type="slidenum">
              <a:rPr lang="fr-FR"/>
              <a:pPr>
                <a:defRPr/>
              </a:pPr>
              <a:t>57</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59397" name="ZoneTexte 6">
            <a:extLst>
              <a:ext uri="{FF2B5EF4-FFF2-40B4-BE49-F238E27FC236}">
                <a16:creationId xmlns:a16="http://schemas.microsoft.com/office/drawing/2014/main" id="{28152311-957A-4927-94FE-1D25524B8F55}"/>
              </a:ext>
            </a:extLst>
          </p:cNvPr>
          <p:cNvSpPr txBox="1">
            <a:spLocks noChangeArrowheads="1"/>
          </p:cNvSpPr>
          <p:nvPr/>
        </p:nvSpPr>
        <p:spPr bwMode="auto">
          <a:xfrm>
            <a:off x="139700" y="357188"/>
            <a:ext cx="33464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59398" name="ZoneTexte 11">
            <a:extLst>
              <a:ext uri="{FF2B5EF4-FFF2-40B4-BE49-F238E27FC236}">
                <a16:creationId xmlns:a16="http://schemas.microsoft.com/office/drawing/2014/main" id="{F64C9277-4E83-4D91-A136-C4378A5D75A0}"/>
              </a:ext>
            </a:extLst>
          </p:cNvPr>
          <p:cNvSpPr txBox="1">
            <a:spLocks noChangeArrowheads="1"/>
          </p:cNvSpPr>
          <p:nvPr/>
        </p:nvSpPr>
        <p:spPr bwMode="auto">
          <a:xfrm>
            <a:off x="139700" y="733425"/>
            <a:ext cx="1181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err="1">
                <a:solidFill>
                  <a:srgbClr val="008000"/>
                </a:solidFill>
              </a:rPr>
              <a:t>Osmanthe</a:t>
            </a:r>
            <a:r>
              <a:rPr lang="fr-FR" altLang="fr-FR" b="1" dirty="0">
                <a:solidFill>
                  <a:srgbClr val="008000"/>
                </a:solidFill>
              </a:rPr>
              <a:t> à feuilles de houx ou </a:t>
            </a:r>
            <a:r>
              <a:rPr lang="fr-FR" altLang="fr-FR" b="1" dirty="0" err="1">
                <a:solidFill>
                  <a:srgbClr val="008000"/>
                </a:solidFill>
              </a:rPr>
              <a:t>Osmanthe</a:t>
            </a:r>
            <a:r>
              <a:rPr lang="fr-FR" altLang="fr-FR" b="1" dirty="0">
                <a:solidFill>
                  <a:srgbClr val="008000"/>
                </a:solidFill>
              </a:rPr>
              <a:t> à feuilles variables (</a:t>
            </a:r>
            <a:r>
              <a:rPr lang="fr-FR" altLang="fr-FR" b="1" i="1" dirty="0">
                <a:solidFill>
                  <a:srgbClr val="008000"/>
                </a:solidFill>
              </a:rPr>
              <a:t>Osmanthus </a:t>
            </a:r>
            <a:r>
              <a:rPr lang="fr-FR" altLang="fr-FR" b="1" i="1" dirty="0" err="1">
                <a:solidFill>
                  <a:srgbClr val="008000"/>
                </a:solidFill>
              </a:rPr>
              <a:t>heterophyllus</a:t>
            </a:r>
            <a:r>
              <a:rPr lang="fr-FR" altLang="fr-FR" b="1" dirty="0">
                <a:solidFill>
                  <a:srgbClr val="008000"/>
                </a:solidFill>
              </a:rPr>
              <a:t>) (famille des </a:t>
            </a:r>
            <a:r>
              <a:rPr lang="fr-FR" altLang="fr-FR" b="1" i="1" u="sng" dirty="0" err="1">
                <a:hlinkClick r:id="rId2"/>
              </a:rPr>
              <a:t>Oleaceae</a:t>
            </a:r>
            <a:r>
              <a:rPr lang="fr-FR" altLang="fr-FR" b="1" dirty="0">
                <a:solidFill>
                  <a:srgbClr val="008000"/>
                </a:solidFill>
              </a:rPr>
              <a:t>)</a:t>
            </a:r>
          </a:p>
        </p:txBody>
      </p:sp>
      <p:sp>
        <p:nvSpPr>
          <p:cNvPr id="59399" name="ZoneTexte 1">
            <a:extLst>
              <a:ext uri="{FF2B5EF4-FFF2-40B4-BE49-F238E27FC236}">
                <a16:creationId xmlns:a16="http://schemas.microsoft.com/office/drawing/2014/main" id="{7224F377-E228-4395-89D4-2C8CF7D3864D}"/>
              </a:ext>
            </a:extLst>
          </p:cNvPr>
          <p:cNvSpPr txBox="1">
            <a:spLocks noChangeArrowheads="1"/>
          </p:cNvSpPr>
          <p:nvPr/>
        </p:nvSpPr>
        <p:spPr bwMode="auto">
          <a:xfrm>
            <a:off x="139700" y="1103313"/>
            <a:ext cx="119094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arbuste persistant originaire d'extrême Orient faisant penser au houx. Un arbuste intéressant par son feuillage persistant rappelant celui du houx et sa floraison tardive très parfumée. Il peut être utilisé dans la composition de haies et celle des massifs arbustifs. </a:t>
            </a:r>
            <a:r>
              <a:rPr lang="fr-FR" altLang="fr-FR" sz="1700" b="1" dirty="0"/>
              <a:t>Port</a:t>
            </a:r>
            <a:r>
              <a:rPr lang="fr-FR" altLang="fr-FR" sz="1700" dirty="0"/>
              <a:t> : arrondi, port étalé. </a:t>
            </a:r>
            <a:r>
              <a:rPr lang="fr-FR" altLang="fr-FR" sz="1700" b="1" dirty="0"/>
              <a:t>Feuillage</a:t>
            </a:r>
            <a:r>
              <a:rPr lang="fr-FR" altLang="fr-FR" sz="1700" dirty="0"/>
              <a:t> : persistant. Feuilles vert foncé, brillantes, revers jaune, à dents épineuses lorsqu'elles sont jeunes. </a:t>
            </a:r>
            <a:r>
              <a:rPr lang="fr-FR" altLang="fr-FR" sz="1700" b="1" dirty="0"/>
              <a:t>Floraison</a:t>
            </a:r>
            <a:r>
              <a:rPr lang="fr-FR" altLang="fr-FR" sz="1700" dirty="0"/>
              <a:t> : fin d'été, début d'automne, très parfumée (</a:t>
            </a:r>
            <a:r>
              <a:rPr lang="fr-FR" altLang="fr-FR" sz="1700" dirty="0">
                <a:solidFill>
                  <a:srgbClr val="008000"/>
                </a:solidFill>
              </a:rPr>
              <a:t>parfum rappelant le jasmin </a:t>
            </a:r>
            <a:r>
              <a:rPr lang="fr-FR" altLang="fr-FR" sz="1700" dirty="0"/>
              <a:t>en cime bouquets compacts de fleurs Tubulaires). </a:t>
            </a:r>
            <a:r>
              <a:rPr lang="fr-FR" altLang="fr-FR" sz="1700" b="1" dirty="0"/>
              <a:t>Couleur</a:t>
            </a:r>
            <a:r>
              <a:rPr lang="fr-FR" altLang="fr-FR" sz="1700" dirty="0"/>
              <a:t> : blanches. </a:t>
            </a:r>
            <a:r>
              <a:rPr lang="fr-FR" altLang="fr-FR" sz="1700" b="1" dirty="0"/>
              <a:t>Fruits</a:t>
            </a:r>
            <a:r>
              <a:rPr lang="fr-FR" altLang="fr-FR" sz="1700" dirty="0"/>
              <a:t> : bleu-noir. </a:t>
            </a:r>
            <a:r>
              <a:rPr lang="fr-FR" altLang="fr-FR" sz="1700" b="1" dirty="0"/>
              <a:t>Croissance</a:t>
            </a:r>
            <a:r>
              <a:rPr lang="fr-FR" altLang="fr-FR" sz="1700" dirty="0"/>
              <a:t> : lente. </a:t>
            </a:r>
            <a:r>
              <a:rPr lang="fr-FR" altLang="fr-FR" sz="1700" b="1" dirty="0"/>
              <a:t>Hauteur</a:t>
            </a:r>
            <a:r>
              <a:rPr lang="fr-FR" altLang="fr-FR" sz="1700" dirty="0"/>
              <a:t> : 1.8 à 3 m. </a:t>
            </a:r>
            <a:r>
              <a:rPr lang="fr-FR" altLang="fr-FR" sz="1700" b="1" dirty="0"/>
              <a:t>Plantation</a:t>
            </a:r>
            <a:r>
              <a:rPr lang="fr-FR" altLang="fr-FR" sz="1700" dirty="0"/>
              <a:t> : hiver. </a:t>
            </a:r>
            <a:r>
              <a:rPr lang="fr-FR" altLang="fr-FR" sz="1700" b="1" dirty="0"/>
              <a:t>Multiplication</a:t>
            </a:r>
            <a:r>
              <a:rPr lang="fr-FR" altLang="fr-FR" sz="1700" dirty="0"/>
              <a:t> : semis, boutures semi-aoûtées ou marcottes. </a:t>
            </a:r>
            <a:r>
              <a:rPr lang="fr-FR" altLang="fr-FR" sz="1700" b="1" dirty="0"/>
              <a:t>Sol</a:t>
            </a:r>
            <a:r>
              <a:rPr lang="fr-FR" altLang="fr-FR" sz="1700" dirty="0"/>
              <a:t> : riche, frais, bien drainé, acide ou neutre ou alcalin. </a:t>
            </a:r>
            <a:r>
              <a:rPr lang="fr-FR" altLang="fr-FR" sz="1700" b="1" dirty="0"/>
              <a:t>Emplacement</a:t>
            </a:r>
            <a:r>
              <a:rPr lang="fr-FR" altLang="fr-FR" sz="1700" dirty="0"/>
              <a:t> : soleil ou </a:t>
            </a:r>
            <a:r>
              <a:rPr lang="fr-FR" altLang="fr-FR" sz="1700" dirty="0" err="1"/>
              <a:t>mi-ombre</a:t>
            </a:r>
            <a:r>
              <a:rPr lang="fr-FR" altLang="fr-FR" sz="1700" dirty="0"/>
              <a:t>, d l'abri des vents froids pour protéger la floraison. </a:t>
            </a:r>
            <a:r>
              <a:rPr lang="fr-FR" altLang="fr-FR" sz="1700" b="1" dirty="0"/>
              <a:t>Zone</a:t>
            </a:r>
            <a:r>
              <a:rPr lang="fr-FR" altLang="fr-FR" sz="1700" dirty="0"/>
              <a:t> : 7 - 11 USDA 8b-11. </a:t>
            </a:r>
            <a:r>
              <a:rPr lang="fr-FR" altLang="fr-FR" sz="1700" b="1" dirty="0"/>
              <a:t>Entretien</a:t>
            </a:r>
            <a:r>
              <a:rPr lang="fr-FR" altLang="fr-FR" sz="1700" dirty="0"/>
              <a:t> : en région froide, il est prudent de pailler pour l'hiver les premières années suivant la plantation. Tailler en fin d'hiver, si on souhaite maintenir un port bien compact, autrement ce n'est pas nécessaire. </a:t>
            </a:r>
            <a:r>
              <a:rPr lang="fr-FR" altLang="fr-FR" sz="1200" dirty="0"/>
              <a:t>Source : </a:t>
            </a:r>
            <a:r>
              <a:rPr lang="fr-FR" altLang="fr-FR" sz="1200" dirty="0">
                <a:hlinkClick r:id="rId3"/>
              </a:rPr>
              <a:t>http://nature.jardin.free.fr/arbuste/fbg_osmanthus_heterophyllus.htm</a:t>
            </a:r>
            <a:r>
              <a:rPr lang="fr-FR" altLang="fr-FR" sz="1200" dirty="0"/>
              <a:t> </a:t>
            </a:r>
          </a:p>
        </p:txBody>
      </p:sp>
      <p:sp>
        <p:nvSpPr>
          <p:cNvPr id="59400" name="ZoneTexte 2">
            <a:extLst>
              <a:ext uri="{FF2B5EF4-FFF2-40B4-BE49-F238E27FC236}">
                <a16:creationId xmlns:a16="http://schemas.microsoft.com/office/drawing/2014/main" id="{75C2C78D-34C0-4637-A99D-98DF49C488E4}"/>
              </a:ext>
            </a:extLst>
          </p:cNvPr>
          <p:cNvSpPr txBox="1">
            <a:spLocks noChangeArrowheads="1"/>
          </p:cNvSpPr>
          <p:nvPr/>
        </p:nvSpPr>
        <p:spPr bwMode="auto">
          <a:xfrm>
            <a:off x="4270375" y="455613"/>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Holy </a:t>
            </a:r>
            <a:r>
              <a:rPr lang="fr-FR" altLang="fr-FR" b="1" dirty="0" err="1">
                <a:solidFill>
                  <a:srgbClr val="008000"/>
                </a:solidFill>
              </a:rPr>
              <a:t>osmanthus</a:t>
            </a:r>
            <a:r>
              <a:rPr lang="fr-FR" altLang="fr-FR" b="1" dirty="0">
                <a:solidFill>
                  <a:srgbClr val="008000"/>
                </a:solidFill>
              </a:rPr>
              <a:t>, False </a:t>
            </a:r>
            <a:r>
              <a:rPr lang="fr-FR" altLang="fr-FR" b="1" dirty="0" err="1">
                <a:solidFill>
                  <a:srgbClr val="008000"/>
                </a:solidFill>
              </a:rPr>
              <a:t>holy</a:t>
            </a:r>
            <a:endParaRPr lang="fr-FR" altLang="fr-FR" b="1" dirty="0">
              <a:solidFill>
                <a:srgbClr val="008000"/>
              </a:solidFill>
            </a:endParaRPr>
          </a:p>
        </p:txBody>
      </p:sp>
      <p:pic>
        <p:nvPicPr>
          <p:cNvPr id="59401" name="Image 4" descr="Une image contenant arbre, extérieur, plante, herbe&#10;&#10;Description générée avec un niveau de confiance très élevé">
            <a:extLst>
              <a:ext uri="{FF2B5EF4-FFF2-40B4-BE49-F238E27FC236}">
                <a16:creationId xmlns:a16="http://schemas.microsoft.com/office/drawing/2014/main" id="{FE73AE6F-09D7-481E-A404-9A62F12C8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363" y="4830763"/>
            <a:ext cx="1935162"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Image 10" descr="Une image contenant plante&#10;&#10;Description générée avec un niveau de confiance élevé">
            <a:extLst>
              <a:ext uri="{FF2B5EF4-FFF2-40B4-BE49-F238E27FC236}">
                <a16:creationId xmlns:a16="http://schemas.microsoft.com/office/drawing/2014/main" id="{8B968776-E0E7-4A84-AF48-CF209FB03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9400" y="4598988"/>
            <a:ext cx="2060575"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Image 13" descr="Une image contenant fleur, plante, arbre, table&#10;&#10;Description générée avec un niveau de confiance élevé">
            <a:extLst>
              <a:ext uri="{FF2B5EF4-FFF2-40B4-BE49-F238E27FC236}">
                <a16:creationId xmlns:a16="http://schemas.microsoft.com/office/drawing/2014/main" id="{DB3F7706-DE9E-4404-B94E-947456F35C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8" y="4830763"/>
            <a:ext cx="1935162"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Image 15" descr="Une image contenant plante, extérieur, arbre&#10;&#10;Description générée avec un niveau de confiance très élevé">
            <a:extLst>
              <a:ext uri="{FF2B5EF4-FFF2-40B4-BE49-F238E27FC236}">
                <a16:creationId xmlns:a16="http://schemas.microsoft.com/office/drawing/2014/main" id="{55485284-F485-45B2-BE77-3A123FE957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3475" y="46275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Image 17" descr="Une image contenant plante, arbre, chêne, vert&#10;&#10;Description générée avec un niveau de confiance très élevé">
            <a:extLst>
              <a:ext uri="{FF2B5EF4-FFF2-40B4-BE49-F238E27FC236}">
                <a16:creationId xmlns:a16="http://schemas.microsoft.com/office/drawing/2014/main" id="{3F1E97C7-C7BE-4735-8AB2-E073A3DACC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57588"/>
            <a:ext cx="120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Image 19" descr="Une image contenant extérieur, plante, herbe, arbre&#10;&#10;Description générée avec un niveau de confiance très élevé">
            <a:extLst>
              <a:ext uri="{FF2B5EF4-FFF2-40B4-BE49-F238E27FC236}">
                <a16:creationId xmlns:a16="http://schemas.microsoft.com/office/drawing/2014/main" id="{EE5CFBAC-CB80-40A9-9AD2-D49A65FAE4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0625" y="4337050"/>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7" name="Rectangle 20">
            <a:extLst>
              <a:ext uri="{FF2B5EF4-FFF2-40B4-BE49-F238E27FC236}">
                <a16:creationId xmlns:a16="http://schemas.microsoft.com/office/drawing/2014/main" id="{242F0EEB-4261-40D4-809A-18255B95DF3C}"/>
              </a:ext>
            </a:extLst>
          </p:cNvPr>
          <p:cNvSpPr>
            <a:spLocks noChangeArrowheads="1"/>
          </p:cNvSpPr>
          <p:nvPr/>
        </p:nvSpPr>
        <p:spPr bwMode="auto">
          <a:xfrm>
            <a:off x="3997325" y="6086475"/>
            <a:ext cx="2152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a:solidFill>
                  <a:srgbClr val="008000"/>
                </a:solidFill>
              </a:rPr>
              <a:t>Osmanthus </a:t>
            </a:r>
            <a:r>
              <a:rPr lang="fr-FR" altLang="fr-FR" sz="1200" i="1" dirty="0" err="1">
                <a:solidFill>
                  <a:srgbClr val="008000"/>
                </a:solidFill>
              </a:rPr>
              <a:t>heterophyllus</a:t>
            </a:r>
            <a:r>
              <a:rPr lang="fr-FR" altLang="fr-FR" sz="1200" i="1" dirty="0">
                <a:solidFill>
                  <a:srgbClr val="008000"/>
                </a:solidFill>
              </a:rPr>
              <a:t> '</a:t>
            </a:r>
            <a:r>
              <a:rPr lang="fr-FR" altLang="fr-FR" sz="1200" i="1" dirty="0" err="1">
                <a:solidFill>
                  <a:srgbClr val="008000"/>
                </a:solidFill>
              </a:rPr>
              <a:t>Variegatus</a:t>
            </a:r>
            <a:r>
              <a:rPr lang="fr-FR" altLang="fr-FR" sz="1200" i="1" dirty="0">
                <a:solidFill>
                  <a:srgbClr val="008000"/>
                </a:solidFill>
              </a:rPr>
              <a:t>' </a:t>
            </a:r>
          </a:p>
        </p:txBody>
      </p:sp>
      <p:pic>
        <p:nvPicPr>
          <p:cNvPr id="59408" name="Image 21">
            <a:extLst>
              <a:ext uri="{FF2B5EF4-FFF2-40B4-BE49-F238E27FC236}">
                <a16:creationId xmlns:a16="http://schemas.microsoft.com/office/drawing/2014/main" id="{3AF7C0E8-8587-499C-AA64-FD39CC32FF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Image 22">
            <a:extLst>
              <a:ext uri="{FF2B5EF4-FFF2-40B4-BE49-F238E27FC236}">
                <a16:creationId xmlns:a16="http://schemas.microsoft.com/office/drawing/2014/main" id="{3DB67378-CE25-4342-972C-C0A02352DB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oneTexte 7">
            <a:extLst>
              <a:ext uri="{FF2B5EF4-FFF2-40B4-BE49-F238E27FC236}">
                <a16:creationId xmlns:a16="http://schemas.microsoft.com/office/drawing/2014/main" id="{62D5B8D5-E08C-4843-94B1-A9549A9355A3}"/>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DC06A62A-041D-4FFC-ADB0-DD9DDA4FD435}" type="slidenum">
              <a:rPr lang="fr-FR"/>
              <a:pPr>
                <a:defRPr/>
              </a:pPr>
              <a:t>58</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60421" name="ZoneTexte 6">
            <a:extLst>
              <a:ext uri="{FF2B5EF4-FFF2-40B4-BE49-F238E27FC236}">
                <a16:creationId xmlns:a16="http://schemas.microsoft.com/office/drawing/2014/main" id="{5751EBD3-5523-410B-882F-1D7B54DC125C}"/>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60422" name="ZoneTexte 11">
            <a:extLst>
              <a:ext uri="{FF2B5EF4-FFF2-40B4-BE49-F238E27FC236}">
                <a16:creationId xmlns:a16="http://schemas.microsoft.com/office/drawing/2014/main" id="{877A0A13-26C3-47E9-A1FB-B679682FD000}"/>
              </a:ext>
            </a:extLst>
          </p:cNvPr>
          <p:cNvSpPr txBox="1">
            <a:spLocks noChangeArrowheads="1"/>
          </p:cNvSpPr>
          <p:nvPr/>
        </p:nvSpPr>
        <p:spPr bwMode="auto">
          <a:xfrm>
            <a:off x="139700" y="733425"/>
            <a:ext cx="6992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Poivre du Sichuan (</a:t>
            </a:r>
            <a:r>
              <a:rPr lang="fr-FR" altLang="fr-FR" b="1" i="1" dirty="0" err="1">
                <a:solidFill>
                  <a:srgbClr val="008000"/>
                </a:solidFill>
              </a:rPr>
              <a:t>Zanthoxylum</a:t>
            </a:r>
            <a:r>
              <a:rPr lang="fr-FR" altLang="fr-FR" b="1" i="1" dirty="0">
                <a:solidFill>
                  <a:srgbClr val="008000"/>
                </a:solidFill>
              </a:rPr>
              <a:t> </a:t>
            </a:r>
            <a:r>
              <a:rPr lang="fr-FR" altLang="fr-FR" b="1" i="1" dirty="0" err="1">
                <a:solidFill>
                  <a:srgbClr val="008000"/>
                </a:solidFill>
              </a:rPr>
              <a:t>piperitum</a:t>
            </a:r>
            <a:r>
              <a:rPr lang="fr-FR" altLang="fr-FR" b="1" dirty="0">
                <a:solidFill>
                  <a:srgbClr val="008000"/>
                </a:solidFill>
              </a:rPr>
              <a:t>) (famille des </a:t>
            </a:r>
            <a:r>
              <a:rPr lang="fr-FR" altLang="fr-FR" i="1" u="sng" dirty="0" err="1">
                <a:hlinkClick r:id="rId2"/>
              </a:rPr>
              <a:t>Rutaceae</a:t>
            </a:r>
            <a:r>
              <a:rPr lang="fr-FR" altLang="fr-FR" b="1" dirty="0">
                <a:solidFill>
                  <a:srgbClr val="008000"/>
                </a:solidFill>
              </a:rPr>
              <a:t>)</a:t>
            </a:r>
          </a:p>
        </p:txBody>
      </p:sp>
      <p:sp>
        <p:nvSpPr>
          <p:cNvPr id="60423" name="Rectangle 1">
            <a:extLst>
              <a:ext uri="{FF2B5EF4-FFF2-40B4-BE49-F238E27FC236}">
                <a16:creationId xmlns:a16="http://schemas.microsoft.com/office/drawing/2014/main" id="{46D5F4F6-E047-455B-925E-4860E8F7F72E}"/>
              </a:ext>
            </a:extLst>
          </p:cNvPr>
          <p:cNvSpPr>
            <a:spLocks noChangeArrowheads="1"/>
          </p:cNvSpPr>
          <p:nvPr/>
        </p:nvSpPr>
        <p:spPr bwMode="auto">
          <a:xfrm>
            <a:off x="139700" y="1071563"/>
            <a:ext cx="118157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ea typeface="Calibri" panose="020F0502020204030204" pitchFamily="34" charset="0"/>
                <a:cs typeface="Times New Roman" panose="02020603050405020304" pitchFamily="18" charset="0"/>
              </a:rPr>
              <a:t>C’est un arbuste caduc d'environ 3 m de haut et de large. Ses feuilles pennées présentent généralement 11 à 15 folioles ovales aux bords dentés. La base des feuilles est armée de </a:t>
            </a:r>
            <a:r>
              <a:rPr lang="fr-FR" altLang="fr-FR" i="1" dirty="0">
                <a:solidFill>
                  <a:srgbClr val="008000"/>
                </a:solidFill>
                <a:ea typeface="Calibri" panose="020F0502020204030204" pitchFamily="34" charset="0"/>
                <a:cs typeface="Times New Roman" panose="02020603050405020304" pitchFamily="18" charset="0"/>
              </a:rPr>
              <a:t>deux stipules épineux</a:t>
            </a:r>
            <a:r>
              <a:rPr lang="fr-FR" altLang="fr-FR" dirty="0">
                <a:ea typeface="Calibri" panose="020F0502020204030204" pitchFamily="34" charset="0"/>
                <a:cs typeface="Times New Roman" panose="02020603050405020304" pitchFamily="18" charset="0"/>
              </a:rPr>
              <a:t>. La plante est un </a:t>
            </a:r>
            <a:r>
              <a:rPr lang="fr-FR" altLang="fr-FR" i="1" dirty="0">
                <a:solidFill>
                  <a:srgbClr val="008000"/>
                </a:solidFill>
                <a:ea typeface="Calibri" panose="020F0502020204030204" pitchFamily="34" charset="0"/>
                <a:cs typeface="Times New Roman" panose="02020603050405020304" pitchFamily="18" charset="0"/>
              </a:rPr>
              <a:t>buisson épineux </a:t>
            </a:r>
            <a:r>
              <a:rPr lang="fr-FR" altLang="fr-FR" dirty="0">
                <a:ea typeface="Calibri" panose="020F0502020204030204" pitchFamily="34" charset="0"/>
                <a:cs typeface="Times New Roman" panose="02020603050405020304" pitchFamily="18" charset="0"/>
              </a:rPr>
              <a:t>qu'il est conseillé de former sur tige afin de faciliter la récolte, et dans un endroit inaccessible aux enfants, en effet elle est couverte </a:t>
            </a:r>
            <a:r>
              <a:rPr lang="fr-FR" altLang="fr-FR" b="1" i="1" dirty="0">
                <a:solidFill>
                  <a:srgbClr val="008000"/>
                </a:solidFill>
                <a:ea typeface="Calibri" panose="020F0502020204030204" pitchFamily="34" charset="0"/>
                <a:cs typeface="Times New Roman" panose="02020603050405020304" pitchFamily="18" charset="0"/>
              </a:rPr>
              <a:t>d'épines nombreuses et acérées </a:t>
            </a:r>
            <a:r>
              <a:rPr lang="fr-FR" altLang="fr-FR" i="1" dirty="0">
                <a:solidFill>
                  <a:srgbClr val="008000"/>
                </a:solidFill>
                <a:ea typeface="Calibri" panose="020F0502020204030204" pitchFamily="34" charset="0"/>
                <a:cs typeface="Times New Roman" panose="02020603050405020304" pitchFamily="18" charset="0"/>
              </a:rPr>
              <a:t>qui ressemblent à celles des </a:t>
            </a:r>
            <a:r>
              <a:rPr lang="fr-FR" altLang="fr-FR" i="1" dirty="0">
                <a:solidFill>
                  <a:srgbClr val="008000"/>
                </a:solidFill>
                <a:ea typeface="Calibri" panose="020F0502020204030204" pitchFamily="34" charset="0"/>
                <a:cs typeface="Times New Roman" panose="02020603050405020304" pitchFamily="18" charset="0"/>
                <a:hlinkClick r:id="rId3" tooltip="Rosier"/>
              </a:rPr>
              <a:t>rosiers</a:t>
            </a:r>
            <a:r>
              <a:rPr lang="fr-FR" altLang="fr-FR" dirty="0">
                <a:ea typeface="Calibri" panose="020F0502020204030204" pitchFamily="34" charset="0"/>
                <a:cs typeface="Times New Roman" panose="02020603050405020304" pitchFamily="18" charset="0"/>
              </a:rPr>
              <a:t>. Sa</a:t>
            </a:r>
            <a:r>
              <a:rPr lang="fr-FR" altLang="fr-FR" b="1" dirty="0">
                <a:ea typeface="Calibri" panose="020F0502020204030204" pitchFamily="34" charset="0"/>
                <a:cs typeface="Times New Roman" panose="02020603050405020304" pitchFamily="18" charset="0"/>
              </a:rPr>
              <a:t> </a:t>
            </a:r>
            <a:r>
              <a:rPr lang="fr-FR" altLang="fr-FR" b="1" dirty="0">
                <a:ea typeface="Calibri" panose="020F0502020204030204" pitchFamily="34" charset="0"/>
                <a:cs typeface="Times New Roman" panose="02020603050405020304" pitchFamily="18" charset="0"/>
                <a:hlinkClick r:id="rId4" tooltip="Zone de rusticité"/>
              </a:rPr>
              <a:t>rusticité USDA</a:t>
            </a:r>
            <a:r>
              <a:rPr lang="fr-FR" altLang="fr-FR" dirty="0">
                <a:ea typeface="Calibri" panose="020F0502020204030204" pitchFamily="34" charset="0"/>
                <a:cs typeface="Times New Roman" panose="02020603050405020304" pitchFamily="18" charset="0"/>
              </a:rPr>
              <a:t> est 6 à 10. On trouve également des variétés inermes ou au feuillage pourpre. Le poivre </a:t>
            </a:r>
            <a:r>
              <a:rPr lang="fr-FR" altLang="fr-FR" i="1" dirty="0" err="1">
                <a:ea typeface="Calibri" panose="020F0502020204030204" pitchFamily="34" charset="0"/>
                <a:cs typeface="Times New Roman" panose="02020603050405020304" pitchFamily="18" charset="0"/>
              </a:rPr>
              <a:t>sanchō</a:t>
            </a:r>
            <a:r>
              <a:rPr lang="fr-FR" altLang="fr-FR" dirty="0">
                <a:ea typeface="Calibri" panose="020F0502020204030204" pitchFamily="34" charset="0"/>
                <a:cs typeface="Times New Roman" panose="02020603050405020304" pitchFamily="18" charset="0"/>
              </a:rPr>
              <a:t> est une épice à saveur produisant à la fois une sensation d'irritation dans la bouche (</a:t>
            </a:r>
            <a:r>
              <a:rPr lang="fr-FR" altLang="fr-FR" dirty="0">
                <a:ea typeface="Calibri" panose="020F0502020204030204" pitchFamily="34" charset="0"/>
                <a:cs typeface="Times New Roman" panose="02020603050405020304" pitchFamily="18" charset="0"/>
                <a:hlinkClick r:id="rId5" tooltip="Pseudo-chaleur"/>
              </a:rPr>
              <a:t>pseudo-chaleur</a:t>
            </a:r>
            <a:r>
              <a:rPr lang="fr-FR" altLang="fr-FR" dirty="0">
                <a:ea typeface="Calibri" panose="020F0502020204030204" pitchFamily="34" charset="0"/>
                <a:cs typeface="Times New Roman" panose="02020603050405020304" pitchFamily="18" charset="0"/>
              </a:rPr>
              <a:t>) comme le </a:t>
            </a:r>
            <a:r>
              <a:rPr lang="fr-FR" altLang="fr-FR" dirty="0">
                <a:ea typeface="Calibri" panose="020F0502020204030204" pitchFamily="34" charset="0"/>
                <a:cs typeface="Times New Roman" panose="02020603050405020304" pitchFamily="18" charset="0"/>
                <a:hlinkClick r:id="rId6" tooltip="Piment"/>
              </a:rPr>
              <a:t>piment</a:t>
            </a:r>
            <a:r>
              <a:rPr lang="fr-FR" altLang="fr-FR" dirty="0">
                <a:ea typeface="Calibri" panose="020F0502020204030204" pitchFamily="34" charset="0"/>
                <a:cs typeface="Times New Roman" panose="02020603050405020304" pitchFamily="18" charset="0"/>
              </a:rPr>
              <a:t>, mais aussi de picotement (ou frisson), il est aussi légèrement anesthésiant et a un goût citronné en fin de bouche.</a:t>
            </a:r>
            <a:r>
              <a:rPr lang="fr-FR" altLang="fr-FR" sz="1200" dirty="0">
                <a:ea typeface="Calibri" panose="020F0502020204030204" pitchFamily="34" charset="0"/>
                <a:cs typeface="Times New Roman" panose="02020603050405020304" pitchFamily="18" charset="0"/>
              </a:rPr>
              <a:t> Les feuilles entières et fraîches sont utilisées pour accompagner les légumes. Source : </a:t>
            </a:r>
            <a:r>
              <a:rPr lang="fr-FR" altLang="fr-FR" sz="1200" dirty="0">
                <a:ea typeface="Calibri" panose="020F0502020204030204" pitchFamily="34" charset="0"/>
                <a:cs typeface="Times New Roman" panose="02020603050405020304" pitchFamily="18" charset="0"/>
                <a:hlinkClick r:id="rId7"/>
              </a:rPr>
              <a:t>https://fr.wikipedia.org/wiki/Zanthoxylum_piperitum</a:t>
            </a:r>
            <a:r>
              <a:rPr lang="fr-FR" altLang="fr-FR" sz="1200" dirty="0">
                <a:ea typeface="Calibri" panose="020F0502020204030204" pitchFamily="34" charset="0"/>
                <a:cs typeface="Times New Roman" panose="02020603050405020304" pitchFamily="18" charset="0"/>
              </a:rPr>
              <a:t> </a:t>
            </a:r>
            <a:endParaRPr lang="fr-FR" altLang="fr-FR" dirty="0">
              <a:ea typeface="Calibri" panose="020F0502020204030204" pitchFamily="34" charset="0"/>
              <a:cs typeface="Times New Roman" panose="02020603050405020304" pitchFamily="18" charset="0"/>
            </a:endParaRPr>
          </a:p>
        </p:txBody>
      </p:sp>
      <p:pic>
        <p:nvPicPr>
          <p:cNvPr id="60424" name="Image 3" descr="Une image contenant arbre, extérieur, plante&#10;&#10;Description générée avec un niveau de confiance très élevé">
            <a:extLst>
              <a:ext uri="{FF2B5EF4-FFF2-40B4-BE49-F238E27FC236}">
                <a16:creationId xmlns:a16="http://schemas.microsoft.com/office/drawing/2014/main" id="{B347EE38-533B-4938-A709-E6DB0759D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7950" y="4814888"/>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Image 5" descr="Une image contenant plante&#10;&#10;Description générée avec un niveau de confiance très élevé">
            <a:extLst>
              <a:ext uri="{FF2B5EF4-FFF2-40B4-BE49-F238E27FC236}">
                <a16:creationId xmlns:a16="http://schemas.microsoft.com/office/drawing/2014/main" id="{C19EF7D7-F079-4C8E-B425-29FD78C302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2825" y="4957763"/>
            <a:ext cx="2809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Image 12" descr="Une image contenant ciel, arbre, extérieur&#10;&#10;Description générée avec un niveau de confiance très élevé">
            <a:extLst>
              <a:ext uri="{FF2B5EF4-FFF2-40B4-BE49-F238E27FC236}">
                <a16:creationId xmlns:a16="http://schemas.microsoft.com/office/drawing/2014/main" id="{DB4B2909-0229-4512-B0EF-1D6D1AABCF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30114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Image 14" descr="Une image contenant arbre, extérieur, plante, fruit&#10;&#10;Description générée avec un niveau de confiance très élevé">
            <a:extLst>
              <a:ext uri="{FF2B5EF4-FFF2-40B4-BE49-F238E27FC236}">
                <a16:creationId xmlns:a16="http://schemas.microsoft.com/office/drawing/2014/main" id="{535D868A-9C0F-4BF4-BAEC-02A8A79169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75" y="46513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Image 16" descr="Une image contenant herbe, extérieur, arbre, plante&#10;&#10;Description générée avec un niveau de confiance très élevé">
            <a:extLst>
              <a:ext uri="{FF2B5EF4-FFF2-40B4-BE49-F238E27FC236}">
                <a16:creationId xmlns:a16="http://schemas.microsoft.com/office/drawing/2014/main" id="{95EE570B-3D3C-4559-8A92-D32206AB9E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9450" y="47545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Image 18" descr="Une image contenant plante, feuille, fougère&#10;&#10;Description générée avec un niveau de confiance très élevé">
            <a:extLst>
              <a:ext uri="{FF2B5EF4-FFF2-40B4-BE49-F238E27FC236}">
                <a16:creationId xmlns:a16="http://schemas.microsoft.com/office/drawing/2014/main" id="{D2C40BFB-91C6-40AA-BFC9-D9F68506A6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6600" y="30305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Image 20" descr="Une image contenant plante, feuille, fougère, arbre&#10;&#10;Description générée avec un niveau de confiance très élevé">
            <a:extLst>
              <a:ext uri="{FF2B5EF4-FFF2-40B4-BE49-F238E27FC236}">
                <a16:creationId xmlns:a16="http://schemas.microsoft.com/office/drawing/2014/main" id="{2B33843D-9EE1-44B0-B844-C67501D00E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50425" y="4841875"/>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Image 22" descr="Une image contenant intérieur&#10;&#10;Description générée avec un niveau de confiance élevé">
            <a:extLst>
              <a:ext uri="{FF2B5EF4-FFF2-40B4-BE49-F238E27FC236}">
                <a16:creationId xmlns:a16="http://schemas.microsoft.com/office/drawing/2014/main" id="{B9607006-DBF3-43F2-98F9-1C12F9BAF7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338" y="3268663"/>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2" name="Image 24">
            <a:extLst>
              <a:ext uri="{FF2B5EF4-FFF2-40B4-BE49-F238E27FC236}">
                <a16:creationId xmlns:a16="http://schemas.microsoft.com/office/drawing/2014/main" id="{72FB82E2-81A3-4EEE-ACD9-046EA2AF45D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2050" y="3357563"/>
            <a:ext cx="24892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3" name="Rectangle 25">
            <a:extLst>
              <a:ext uri="{FF2B5EF4-FFF2-40B4-BE49-F238E27FC236}">
                <a16:creationId xmlns:a16="http://schemas.microsoft.com/office/drawing/2014/main" id="{2D130745-3779-460E-B2D9-93CE838411F9}"/>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60434" name="Picture 2" descr="fruitsLogo9_ss">
            <a:extLst>
              <a:ext uri="{FF2B5EF4-FFF2-40B4-BE49-F238E27FC236}">
                <a16:creationId xmlns:a16="http://schemas.microsoft.com/office/drawing/2014/main" id="{09CDF2C0-C23A-4FD7-9C4E-B1352A9C0DC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86788" y="19050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a:extLst>
              <a:ext uri="{FF2B5EF4-FFF2-40B4-BE49-F238E27FC236}">
                <a16:creationId xmlns:a16="http://schemas.microsoft.com/office/drawing/2014/main" id="{0AE64738-A95C-4E62-A4BD-FD149632D3D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a:extLst>
              <a:ext uri="{FF2B5EF4-FFF2-40B4-BE49-F238E27FC236}">
                <a16:creationId xmlns:a16="http://schemas.microsoft.com/office/drawing/2014/main" id="{5341A936-24A2-4AEE-91BE-1D1F58B0F77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F783E16-76BB-4A56-825A-552CB2E5B508}"/>
              </a:ext>
            </a:extLst>
          </p:cNvPr>
          <p:cNvSpPr>
            <a:spLocks noGrp="1"/>
          </p:cNvSpPr>
          <p:nvPr>
            <p:ph type="ftr" sz="quarter" idx="11"/>
          </p:nvPr>
        </p:nvSpPr>
        <p:spPr>
          <a:xfrm>
            <a:off x="4127500" y="6538913"/>
            <a:ext cx="4114800" cy="365125"/>
          </a:xfrm>
        </p:spPr>
        <p:txBody>
          <a:bodyPr/>
          <a:lstStyle/>
          <a:p>
            <a:pPr>
              <a:defRPr/>
            </a:pPr>
            <a:r>
              <a:rPr lang="fr-FR"/>
              <a:t>Haies défensives de climat tempéré et tropical - B. Lisan</a:t>
            </a:r>
          </a:p>
        </p:txBody>
      </p:sp>
      <p:sp>
        <p:nvSpPr>
          <p:cNvPr id="61443" name="ZoneTexte 3">
            <a:extLst>
              <a:ext uri="{FF2B5EF4-FFF2-40B4-BE49-F238E27FC236}">
                <a16:creationId xmlns:a16="http://schemas.microsoft.com/office/drawing/2014/main" id="{F8A45C58-C06B-4ED1-AF89-6901FB706913}"/>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61444" name="Espace réservé du numéro de diapositive 2">
            <a:extLst>
              <a:ext uri="{FF2B5EF4-FFF2-40B4-BE49-F238E27FC236}">
                <a16:creationId xmlns:a16="http://schemas.microsoft.com/office/drawing/2014/main" id="{22F22789-D2C6-4075-B915-3576BA342A9A}"/>
              </a:ext>
            </a:extLst>
          </p:cNvPr>
          <p:cNvSpPr txBox="1">
            <a:spLocks noChangeArrowheads="1"/>
          </p:cNvSpPr>
          <p:nvPr/>
        </p:nvSpPr>
        <p:spPr bwMode="auto">
          <a:xfrm>
            <a:off x="11391900" y="214313"/>
            <a:ext cx="5635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DD7BA8DD-6024-4BAB-94C7-27A6AB9C9EFB}" type="slidenum">
              <a:rPr lang="fr-FR" altLang="fr-FR" sz="1200">
                <a:solidFill>
                  <a:srgbClr val="898989"/>
                </a:solidFill>
              </a:rPr>
              <a:pPr algn="r" eaLnBrk="1" hangingPunct="1">
                <a:lnSpc>
                  <a:spcPct val="100000"/>
                </a:lnSpc>
                <a:spcBef>
                  <a:spcPct val="0"/>
                </a:spcBef>
                <a:buFontTx/>
                <a:buNone/>
              </a:pPr>
              <a:t>59</a:t>
            </a:fld>
            <a:endParaRPr lang="fr-FR" altLang="fr-FR" sz="1200">
              <a:solidFill>
                <a:srgbClr val="898989"/>
              </a:solidFill>
            </a:endParaRPr>
          </a:p>
        </p:txBody>
      </p:sp>
      <p:sp>
        <p:nvSpPr>
          <p:cNvPr id="61445" name="ZoneTexte 5">
            <a:extLst>
              <a:ext uri="{FF2B5EF4-FFF2-40B4-BE49-F238E27FC236}">
                <a16:creationId xmlns:a16="http://schemas.microsoft.com/office/drawing/2014/main" id="{D68ECEA6-FEC2-47B2-BA6B-1A48E0FA8E6D}"/>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61446" name="ZoneTexte 6">
            <a:extLst>
              <a:ext uri="{FF2B5EF4-FFF2-40B4-BE49-F238E27FC236}">
                <a16:creationId xmlns:a16="http://schemas.microsoft.com/office/drawing/2014/main" id="{52AB6743-966C-4A86-A733-531EB1D189A5}"/>
              </a:ext>
            </a:extLst>
          </p:cNvPr>
          <p:cNvSpPr txBox="1">
            <a:spLocks noChangeArrowheads="1"/>
          </p:cNvSpPr>
          <p:nvPr/>
        </p:nvSpPr>
        <p:spPr bwMode="auto">
          <a:xfrm>
            <a:off x="139700" y="733425"/>
            <a:ext cx="810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err="1">
                <a:solidFill>
                  <a:srgbClr val="008000"/>
                </a:solidFill>
              </a:rPr>
              <a:t>Pyracantha</a:t>
            </a:r>
            <a:r>
              <a:rPr lang="fr-FR" altLang="fr-FR" b="1" dirty="0">
                <a:solidFill>
                  <a:srgbClr val="008000"/>
                </a:solidFill>
              </a:rPr>
              <a:t>, Pyracanthe ou buisson ardent (</a:t>
            </a:r>
            <a:r>
              <a:rPr lang="fr-FR" altLang="fr-FR" b="1" i="1" dirty="0" err="1">
                <a:solidFill>
                  <a:srgbClr val="008000"/>
                </a:solidFill>
              </a:rPr>
              <a:t>Pyracantha</a:t>
            </a:r>
            <a:r>
              <a:rPr lang="fr-FR" altLang="fr-FR" b="1" i="1" dirty="0">
                <a:solidFill>
                  <a:srgbClr val="008000"/>
                </a:solidFill>
              </a:rPr>
              <a:t> </a:t>
            </a:r>
            <a:r>
              <a:rPr lang="fr-FR" altLang="fr-FR" b="1" i="1" dirty="0" err="1">
                <a:solidFill>
                  <a:srgbClr val="008000"/>
                </a:solidFill>
              </a:rPr>
              <a:t>sp</a:t>
            </a:r>
            <a:r>
              <a:rPr lang="fr-FR" altLang="fr-FR" b="1" i="1" dirty="0">
                <a:solidFill>
                  <a:srgbClr val="008000"/>
                </a:solidFill>
              </a:rPr>
              <a:t>.</a:t>
            </a:r>
            <a:r>
              <a:rPr lang="fr-FR" altLang="fr-FR" b="1" dirty="0">
                <a:solidFill>
                  <a:srgbClr val="008000"/>
                </a:solidFill>
              </a:rPr>
              <a:t>) (famille des </a:t>
            </a:r>
            <a:r>
              <a:rPr lang="fr-FR" altLang="fr-FR" b="1" i="1" dirty="0" err="1">
                <a:solidFill>
                  <a:srgbClr val="008000"/>
                </a:solidFill>
              </a:rPr>
              <a:t>Rosaceae</a:t>
            </a:r>
            <a:r>
              <a:rPr lang="fr-FR" altLang="fr-FR" b="1" dirty="0">
                <a:solidFill>
                  <a:srgbClr val="008000"/>
                </a:solidFill>
              </a:rPr>
              <a:t>)</a:t>
            </a:r>
          </a:p>
        </p:txBody>
      </p:sp>
      <p:pic>
        <p:nvPicPr>
          <p:cNvPr id="61447" name="Image 7">
            <a:extLst>
              <a:ext uri="{FF2B5EF4-FFF2-40B4-BE49-F238E27FC236}">
                <a16:creationId xmlns:a16="http://schemas.microsoft.com/office/drawing/2014/main" id="{AD2690E3-C300-4901-A42D-A044AE498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Image 8">
            <a:extLst>
              <a:ext uri="{FF2B5EF4-FFF2-40B4-BE49-F238E27FC236}">
                <a16:creationId xmlns:a16="http://schemas.microsoft.com/office/drawing/2014/main" id="{2CB00DDC-3D1D-435D-999E-776A347B1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Image 9">
            <a:extLst>
              <a:ext uri="{FF2B5EF4-FFF2-40B4-BE49-F238E27FC236}">
                <a16:creationId xmlns:a16="http://schemas.microsoft.com/office/drawing/2014/main" id="{5566E617-B51E-424A-A585-0C3E8C967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Rectangle 10">
            <a:extLst>
              <a:ext uri="{FF2B5EF4-FFF2-40B4-BE49-F238E27FC236}">
                <a16:creationId xmlns:a16="http://schemas.microsoft.com/office/drawing/2014/main" id="{3A76FE6F-3D80-4177-B014-8715D91AF61F}"/>
              </a:ext>
            </a:extLst>
          </p:cNvPr>
          <p:cNvSpPr>
            <a:spLocks noChangeArrowheads="1"/>
          </p:cNvSpPr>
          <p:nvPr/>
        </p:nvSpPr>
        <p:spPr bwMode="auto">
          <a:xfrm>
            <a:off x="139700" y="1204913"/>
            <a:ext cx="119189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222222"/>
                </a:solidFill>
              </a:rPr>
              <a:t>C’est un genre botanique de buissons </a:t>
            </a:r>
            <a:r>
              <a:rPr lang="fr-FR" altLang="fr-FR" b="1" dirty="0">
                <a:solidFill>
                  <a:srgbClr val="008000"/>
                </a:solidFill>
              </a:rPr>
              <a:t>persistants et épineux</a:t>
            </a:r>
            <a:r>
              <a:rPr lang="fr-FR" altLang="fr-FR" dirty="0">
                <a:solidFill>
                  <a:srgbClr val="222222"/>
                </a:solidFill>
              </a:rPr>
              <a:t>, o</a:t>
            </a:r>
            <a:r>
              <a:rPr lang="fr-FR" altLang="fr-FR" dirty="0">
                <a:solidFill>
                  <a:srgbClr val="222222"/>
                </a:solidFill>
                <a:cs typeface="Arial" panose="020B0604020202020204" pitchFamily="34" charset="0"/>
              </a:rPr>
              <a:t>riginaire du sud de l'</a:t>
            </a:r>
            <a:r>
              <a:rPr lang="fr-FR" altLang="fr-FR" dirty="0">
                <a:solidFill>
                  <a:srgbClr val="0B0080"/>
                </a:solidFill>
                <a:cs typeface="Arial" panose="020B0604020202020204" pitchFamily="34" charset="0"/>
                <a:hlinkClick r:id="rId3" tooltip="Europe"/>
              </a:rPr>
              <a:t>Europe</a:t>
            </a:r>
            <a:r>
              <a:rPr lang="fr-FR" altLang="fr-FR" dirty="0">
                <a:solidFill>
                  <a:srgbClr val="222222"/>
                </a:solidFill>
                <a:cs typeface="Arial" panose="020B0604020202020204" pitchFamily="34" charset="0"/>
              </a:rPr>
              <a:t> et de l'</a:t>
            </a:r>
            <a:r>
              <a:rPr lang="fr-FR" altLang="fr-FR" dirty="0">
                <a:solidFill>
                  <a:srgbClr val="0B0080"/>
                </a:solidFill>
                <a:cs typeface="Arial" panose="020B0604020202020204" pitchFamily="34" charset="0"/>
                <a:hlinkClick r:id="rId4" tooltip="Asie"/>
              </a:rPr>
              <a:t>Asie</a:t>
            </a:r>
            <a:r>
              <a:rPr lang="fr-FR" altLang="fr-FR" dirty="0">
                <a:solidFill>
                  <a:srgbClr val="222222"/>
                </a:solidFill>
                <a:cs typeface="Arial" panose="020B0604020202020204" pitchFamily="34" charset="0"/>
              </a:rPr>
              <a:t>, pouvant atteindre 6 m de haut. C'est un proche parent du </a:t>
            </a:r>
            <a:r>
              <a:rPr lang="fr-FR" altLang="fr-FR" i="1" dirty="0">
                <a:solidFill>
                  <a:srgbClr val="0B0080"/>
                </a:solidFill>
                <a:cs typeface="Arial" panose="020B0604020202020204" pitchFamily="34" charset="0"/>
                <a:hlinkClick r:id="rId5" tooltip="Cotonéaster"/>
              </a:rPr>
              <a:t>Cotonéaster</a:t>
            </a:r>
            <a:r>
              <a:rPr lang="fr-FR" altLang="fr-FR" dirty="0">
                <a:solidFill>
                  <a:srgbClr val="222222"/>
                </a:solidFill>
                <a:cs typeface="Arial" panose="020B0604020202020204" pitchFamily="34" charset="0"/>
              </a:rPr>
              <a:t>, mais les </a:t>
            </a:r>
            <a:r>
              <a:rPr lang="fr-FR" altLang="fr-FR" dirty="0" err="1">
                <a:solidFill>
                  <a:srgbClr val="222222"/>
                </a:solidFill>
                <a:cs typeface="Arial" panose="020B0604020202020204" pitchFamily="34" charset="0"/>
              </a:rPr>
              <a:t>Pyracanthas</a:t>
            </a:r>
            <a:r>
              <a:rPr lang="fr-FR" altLang="fr-FR" dirty="0">
                <a:solidFill>
                  <a:srgbClr val="222222"/>
                </a:solidFill>
                <a:cs typeface="Arial" panose="020B0604020202020204" pitchFamily="34" charset="0"/>
              </a:rPr>
              <a:t> ont des feuilles dentelées coriaces de 2 à 4 cm de long et de grosses épines alors que le </a:t>
            </a:r>
            <a:r>
              <a:rPr lang="fr-FR" altLang="fr-FR" i="1" dirty="0" err="1">
                <a:solidFill>
                  <a:srgbClr val="222222"/>
                </a:solidFill>
                <a:cs typeface="Arial" panose="020B0604020202020204" pitchFamily="34" charset="0"/>
              </a:rPr>
              <a:t>Cotoneaster</a:t>
            </a:r>
            <a:r>
              <a:rPr lang="fr-FR" altLang="fr-FR" dirty="0">
                <a:solidFill>
                  <a:srgbClr val="222222"/>
                </a:solidFill>
                <a:cs typeface="Arial" panose="020B0604020202020204" pitchFamily="34" charset="0"/>
              </a:rPr>
              <a:t> n'en a pas.</a:t>
            </a:r>
            <a:r>
              <a:rPr lang="fr-FR" altLang="fr-FR" dirty="0"/>
              <a:t> Ils donnent, en fin de printemps (juin), des fleurs blanches en </a:t>
            </a:r>
            <a:r>
              <a:rPr lang="fr-FR" altLang="fr-FR" dirty="0">
                <a:hlinkClick r:id="rId6" tooltip="Corymbe"/>
              </a:rPr>
              <a:t>corymbe</a:t>
            </a:r>
            <a:r>
              <a:rPr lang="fr-FR" altLang="fr-FR" dirty="0"/>
              <a:t> (</a:t>
            </a:r>
            <a:r>
              <a:rPr lang="fr-FR" altLang="fr-FR" dirty="0">
                <a:hlinkClick r:id="rId7" tooltip="Flore mellifère"/>
              </a:rPr>
              <a:t>mellifères</a:t>
            </a:r>
            <a:r>
              <a:rPr lang="fr-FR" altLang="fr-FR" dirty="0"/>
              <a:t> quoique malodorantes), semblables à celles de l’aubépine, donnant naissance, en automne, à une multitude de baies rouges, oranges, ou jaunes, </a:t>
            </a:r>
            <a:r>
              <a:rPr lang="fr-FR" altLang="fr-FR" dirty="0">
                <a:solidFill>
                  <a:srgbClr val="FF0000"/>
                </a:solidFill>
              </a:rPr>
              <a:t>très faiblement toxiques</a:t>
            </a:r>
            <a:r>
              <a:rPr lang="fr-FR" altLang="fr-FR" dirty="0"/>
              <a:t>, mûrs en automne. </a:t>
            </a:r>
            <a:r>
              <a:rPr lang="fr-FR" altLang="fr-FR" b="1" i="1" dirty="0">
                <a:solidFill>
                  <a:srgbClr val="008000"/>
                </a:solidFill>
              </a:rPr>
              <a:t>Leur structure très dense et leurs longues épines dissuasives les rendent très utiles quand on a besoin de créer une </a:t>
            </a:r>
            <a:r>
              <a:rPr lang="fr-FR" altLang="fr-FR" b="1" i="1" dirty="0">
                <a:solidFill>
                  <a:srgbClr val="008000"/>
                </a:solidFill>
                <a:hlinkClick r:id="rId8" tooltip="Haie"/>
              </a:rPr>
              <a:t>haie</a:t>
            </a:r>
            <a:r>
              <a:rPr lang="fr-FR" altLang="fr-FR" b="1" i="1" dirty="0">
                <a:solidFill>
                  <a:srgbClr val="008000"/>
                </a:solidFill>
              </a:rPr>
              <a:t> infranchissable</a:t>
            </a:r>
            <a:r>
              <a:rPr lang="fr-FR" altLang="fr-FR" dirty="0"/>
              <a:t>. Il sont des </a:t>
            </a:r>
            <a:r>
              <a:rPr lang="fr-FR" altLang="fr-FR" dirty="0">
                <a:hlinkClick r:id="rId9" tooltip="Plante ornementale"/>
              </a:rPr>
              <a:t>plantes ornementales</a:t>
            </a:r>
            <a:r>
              <a:rPr lang="fr-FR" altLang="fr-FR" dirty="0"/>
              <a:t>, appréciées dans les haies et jardins pour leurs </a:t>
            </a:r>
            <a:r>
              <a:rPr lang="fr-FR" altLang="fr-FR" dirty="0">
                <a:hlinkClick r:id="rId10" tooltip="Fleur"/>
              </a:rPr>
              <a:t>fleurs</a:t>
            </a:r>
            <a:r>
              <a:rPr lang="fr-FR" altLang="fr-FR" dirty="0"/>
              <a:t> et leurs </a:t>
            </a:r>
            <a:r>
              <a:rPr lang="fr-FR" altLang="fr-FR" dirty="0">
                <a:hlinkClick r:id="rId11" tooltip="Fruit (botanique)"/>
              </a:rPr>
              <a:t>fruits</a:t>
            </a:r>
            <a:r>
              <a:rPr lang="fr-FR" altLang="fr-FR" dirty="0"/>
              <a:t> colorés. </a:t>
            </a:r>
            <a:r>
              <a:rPr lang="fr-FR" altLang="fr-FR" dirty="0">
                <a:solidFill>
                  <a:srgbClr val="008000"/>
                </a:solidFill>
              </a:rPr>
              <a:t>Ils sont aussi un bon refuge pour la vie sauvage du jardin, pouvant servir de garde-manger et d'abri aux oiseaux, </a:t>
            </a:r>
            <a:r>
              <a:rPr lang="fr-FR" altLang="fr-FR" dirty="0">
                <a:solidFill>
                  <a:srgbClr val="008000"/>
                </a:solidFill>
                <a:hlinkClick r:id="rId12" tooltip="Cetoniidae"/>
              </a:rPr>
              <a:t>cétoines</a:t>
            </a:r>
            <a:r>
              <a:rPr lang="fr-FR" altLang="fr-FR" dirty="0">
                <a:solidFill>
                  <a:srgbClr val="008000"/>
                </a:solidFill>
              </a:rPr>
              <a:t>, </a:t>
            </a:r>
            <a:r>
              <a:rPr lang="fr-FR" altLang="fr-FR" dirty="0">
                <a:solidFill>
                  <a:srgbClr val="008000"/>
                </a:solidFill>
                <a:hlinkClick r:id="rId13" tooltip="Phasmatodea"/>
              </a:rPr>
              <a:t>phasmes</a:t>
            </a:r>
            <a:r>
              <a:rPr lang="fr-FR" altLang="fr-FR" dirty="0">
                <a:solidFill>
                  <a:srgbClr val="008000"/>
                </a:solidFill>
              </a:rPr>
              <a:t> et pouvant alimenter les </a:t>
            </a:r>
            <a:r>
              <a:rPr lang="fr-FR" altLang="fr-FR" dirty="0">
                <a:solidFill>
                  <a:srgbClr val="008000"/>
                </a:solidFill>
                <a:hlinkClick r:id="rId14" tooltip="Abeille"/>
              </a:rPr>
              <a:t>abeilles</a:t>
            </a:r>
            <a:r>
              <a:rPr lang="fr-FR" altLang="fr-FR" dirty="0">
                <a:solidFill>
                  <a:srgbClr val="008000"/>
                </a:solidFill>
              </a:rPr>
              <a:t> en </a:t>
            </a:r>
            <a:r>
              <a:rPr lang="fr-FR" altLang="fr-FR" dirty="0">
                <a:solidFill>
                  <a:srgbClr val="008000"/>
                </a:solidFill>
                <a:hlinkClick r:id="rId15" tooltip="Pollen"/>
              </a:rPr>
              <a:t>pollen</a:t>
            </a:r>
            <a:r>
              <a:rPr lang="fr-FR" altLang="fr-FR" dirty="0">
                <a:solidFill>
                  <a:srgbClr val="008000"/>
                </a:solidFill>
              </a:rPr>
              <a:t> et surtout en </a:t>
            </a:r>
            <a:r>
              <a:rPr lang="fr-FR" altLang="fr-FR" dirty="0">
                <a:solidFill>
                  <a:srgbClr val="008000"/>
                </a:solidFill>
                <a:hlinkClick r:id="rId16" tooltip="Nectar (botanique)"/>
              </a:rPr>
              <a:t>nectar</a:t>
            </a:r>
            <a:r>
              <a:rPr lang="fr-FR" altLang="fr-FR" dirty="0"/>
              <a:t>. </a:t>
            </a:r>
            <a:r>
              <a:rPr lang="fr-FR" altLang="fr-FR" b="1" dirty="0">
                <a:solidFill>
                  <a:srgbClr val="008000"/>
                </a:solidFill>
                <a:ea typeface="Calibri" panose="020F0502020204030204" pitchFamily="34" charset="0"/>
                <a:cs typeface="Times New Roman" panose="02020603050405020304" pitchFamily="18" charset="0"/>
              </a:rPr>
              <a:t>De croissance rapide</a:t>
            </a:r>
            <a:r>
              <a:rPr lang="fr-FR" altLang="fr-FR" dirty="0">
                <a:ea typeface="Calibri" panose="020F0502020204030204" pitchFamily="34" charset="0"/>
                <a:cs typeface="Times New Roman" panose="02020603050405020304" pitchFamily="18" charset="0"/>
              </a:rPr>
              <a:t>, c'est un arbuste buissonnant au port étalé. Feuilles persistantes vert à vert foncé, rougeâtre quand elles sont jeunes. L</a:t>
            </a:r>
            <a:r>
              <a:rPr lang="fr-FR" altLang="fr-FR" dirty="0"/>
              <a:t>aissé libre, il atteint 3 m de hauteur.</a:t>
            </a:r>
            <a:r>
              <a:rPr lang="fr-FR" altLang="fr-FR" sz="1200" dirty="0"/>
              <a:t> </a:t>
            </a:r>
            <a:r>
              <a:rPr lang="fr-FR" altLang="fr-FR" sz="1200" u="sng" dirty="0">
                <a:hlinkClick r:id="rId17" tooltip="Le Pyracantha ou buisson ardent"/>
              </a:rPr>
              <a:t>Le </a:t>
            </a:r>
            <a:r>
              <a:rPr lang="fr-FR" altLang="fr-FR" sz="1200" u="sng" dirty="0" err="1">
                <a:hlinkClick r:id="rId17" tooltip="Le Pyracantha ou buisson ardent"/>
              </a:rPr>
              <a:t>Pyracantha</a:t>
            </a:r>
            <a:r>
              <a:rPr lang="fr-FR" altLang="fr-FR" sz="1200" u="sng" dirty="0">
                <a:hlinkClick r:id="rId17" tooltip="Le Pyracantha ou buisson ardent"/>
              </a:rPr>
              <a:t> ou buisson ardent</a:t>
            </a:r>
            <a:r>
              <a:rPr lang="fr-FR" altLang="fr-FR" sz="1200" dirty="0"/>
              <a:t>, est un des arbustes les plus connus pour créer une haie défensive. </a:t>
            </a:r>
            <a:r>
              <a:rPr lang="fr-FR" altLang="fr-FR" sz="1200" b="1" dirty="0"/>
              <a:t>Très dense, d'une hauteur allant jusqu'à 3 mètre </a:t>
            </a:r>
            <a:r>
              <a:rPr lang="fr-FR" altLang="fr-FR" sz="1200" dirty="0"/>
              <a:t>et épineux à souhait, il produit des baies rouges ou orangées. Son feuillage est persistant. </a:t>
            </a:r>
            <a:r>
              <a:rPr lang="fr-FR" altLang="fr-FR" sz="1200" b="1" dirty="0">
                <a:solidFill>
                  <a:srgbClr val="008000"/>
                </a:solidFill>
              </a:rPr>
              <a:t>Cet arbuste très rustique, se plaît dans la majorité des sols. Il supporte la sécheresse et les embruns </a:t>
            </a:r>
            <a:r>
              <a:rPr lang="fr-FR" altLang="fr-FR" sz="1200" dirty="0"/>
              <a:t>et peut donc être planté dans le Sud et/ou en bord de mer. Sources : a) </a:t>
            </a:r>
            <a:r>
              <a:rPr lang="fr-FR" altLang="fr-FR" sz="1200" dirty="0">
                <a:hlinkClick r:id="rId18"/>
              </a:rPr>
              <a:t>https://fr.wikipedia.org/wiki/Pyracantha</a:t>
            </a:r>
            <a:r>
              <a:rPr lang="fr-FR" altLang="fr-FR" sz="1200" dirty="0"/>
              <a:t>, b) </a:t>
            </a:r>
            <a:r>
              <a:rPr lang="fr-FR" altLang="fr-FR" sz="1200" dirty="0">
                <a:hlinkClick r:id="rId19"/>
              </a:rPr>
              <a:t>https://www.rustica.fr/articles-jardin/haie-defensive,3338.html</a:t>
            </a:r>
            <a:r>
              <a:rPr lang="fr-FR" altLang="fr-FR" sz="1200" dirty="0"/>
              <a:t>, c) </a:t>
            </a:r>
            <a:r>
              <a:rPr lang="fr-FR" altLang="fr-FR" sz="1200" dirty="0">
                <a:hlinkClick r:id="rId20"/>
              </a:rPr>
              <a:t>https://www.aujardin.info/fiches/haie-defensive.php</a:t>
            </a:r>
            <a:endParaRPr lang="fr-FR" altLang="fr-FR" sz="1200" dirty="0"/>
          </a:p>
          <a:p>
            <a:pPr eaLnBrk="1" hangingPunct="1"/>
            <a:r>
              <a:rPr lang="fr-FR" altLang="fr-FR" sz="1200" dirty="0"/>
              <a:t>Note : entretien, voir page suivante.</a:t>
            </a:r>
          </a:p>
          <a:p>
            <a:pPr eaLnBrk="1" hangingPunct="1"/>
            <a:r>
              <a:rPr lang="fr-FR" altLang="fr-FR" sz="1200" dirty="0"/>
              <a:t> </a:t>
            </a:r>
          </a:p>
        </p:txBody>
      </p:sp>
      <p:pic>
        <p:nvPicPr>
          <p:cNvPr id="61451" name="Image 13" descr="Une image contenant extérieur, plante&#10;&#10;Description générée avec un niveau de confiance très élevé">
            <a:extLst>
              <a:ext uri="{FF2B5EF4-FFF2-40B4-BE49-F238E27FC236}">
                <a16:creationId xmlns:a16="http://schemas.microsoft.com/office/drawing/2014/main" id="{B71FA3A0-FCA3-41D5-B140-DE4859EE0A2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12350" y="457835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Image 15" descr="Une image contenant herbe, arbre, animal&#10;&#10;Description générée avec un niveau de confiance très élevé">
            <a:extLst>
              <a:ext uri="{FF2B5EF4-FFF2-40B4-BE49-F238E27FC236}">
                <a16:creationId xmlns:a16="http://schemas.microsoft.com/office/drawing/2014/main" id="{541115FB-FB11-412E-A668-E38069854B7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81588" y="4967288"/>
            <a:ext cx="29051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Image 17" descr="Une image contenant plante, arbre, fleur, herbe&#10;&#10;Description générée avec un niveau de confiance très élevé">
            <a:extLst>
              <a:ext uri="{FF2B5EF4-FFF2-40B4-BE49-F238E27FC236}">
                <a16:creationId xmlns:a16="http://schemas.microsoft.com/office/drawing/2014/main" id="{BCE30987-9B4C-4105-A3B0-DCF1978F121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0488" y="48450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Image 19" descr="Une image contenant arbre, plante, rouge, extérieur&#10;&#10;Description générée avec un niveau de confiance très élevé">
            <a:extLst>
              <a:ext uri="{FF2B5EF4-FFF2-40B4-BE49-F238E27FC236}">
                <a16:creationId xmlns:a16="http://schemas.microsoft.com/office/drawing/2014/main" id="{6B7840E8-5A41-4603-91B2-482D62942B8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86038" y="47259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Image 21" descr="Une image contenant herbe, arbre, extérieur, fruit&#10;&#10;Description générée avec un niveau de confiance élevé">
            <a:extLst>
              <a:ext uri="{FF2B5EF4-FFF2-40B4-BE49-F238E27FC236}">
                <a16:creationId xmlns:a16="http://schemas.microsoft.com/office/drawing/2014/main" id="{AD5A8197-CCEE-4C68-9314-E3256759501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97825" y="498792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6" name="Image 10" descr="logo aride_s.jpg">
            <a:extLst>
              <a:ext uri="{FF2B5EF4-FFF2-40B4-BE49-F238E27FC236}">
                <a16:creationId xmlns:a16="http://schemas.microsoft.com/office/drawing/2014/main" id="{040C6671-485E-4484-8905-E9EC0A45E631}"/>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Image 11" descr="logo salinisation2_s.jpg">
            <a:extLst>
              <a:ext uri="{FF2B5EF4-FFF2-40B4-BE49-F238E27FC236}">
                <a16:creationId xmlns:a16="http://schemas.microsoft.com/office/drawing/2014/main" id="{616EA07B-3FDE-4211-AB44-5D276955DD96}"/>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8513763"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24">
            <a:extLst>
              <a:ext uri="{FF2B5EF4-FFF2-40B4-BE49-F238E27FC236}">
                <a16:creationId xmlns:a16="http://schemas.microsoft.com/office/drawing/2014/main" id="{1AC3617B-7962-42DA-8A42-DA6E8C7F2BAC}"/>
              </a:ext>
            </a:extLst>
          </p:cNvPr>
          <p:cNvSpPr>
            <a:spLocks noChangeArrowheads="1"/>
          </p:cNvSpPr>
          <p:nvPr/>
        </p:nvSpPr>
        <p:spPr bwMode="auto">
          <a:xfrm>
            <a:off x="9642475" y="23812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sp>
        <p:nvSpPr>
          <p:cNvPr id="61459" name="Rectangle 25">
            <a:extLst>
              <a:ext uri="{FF2B5EF4-FFF2-40B4-BE49-F238E27FC236}">
                <a16:creationId xmlns:a16="http://schemas.microsoft.com/office/drawing/2014/main" id="{9FF30195-F9F6-4BE0-B4B2-1408B0DB14CC}"/>
              </a:ext>
            </a:extLst>
          </p:cNvPr>
          <p:cNvSpPr>
            <a:spLocks noChangeArrowheads="1"/>
          </p:cNvSpPr>
          <p:nvPr/>
        </p:nvSpPr>
        <p:spPr bwMode="auto">
          <a:xfrm>
            <a:off x="6015038" y="4537075"/>
            <a:ext cx="1982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t>USDA Zone </a:t>
            </a:r>
            <a:r>
              <a:rPr lang="fr-FR" altLang="fr-FR" dirty="0"/>
              <a:t>4 – 10.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12F9BE74-EE7D-4323-9D91-E7C6178FF346}"/>
              </a:ext>
            </a:extLst>
          </p:cNvPr>
          <p:cNvSpPr>
            <a:spLocks noGrp="1"/>
          </p:cNvSpPr>
          <p:nvPr>
            <p:ph type="ftr" sz="quarter" idx="11"/>
          </p:nvPr>
        </p:nvSpPr>
        <p:spPr>
          <a:xfrm>
            <a:off x="1273175" y="6508750"/>
            <a:ext cx="4114800" cy="365125"/>
          </a:xfrm>
        </p:spPr>
        <p:txBody>
          <a:bodyPr/>
          <a:lstStyle/>
          <a:p>
            <a:pPr>
              <a:defRPr/>
            </a:pPr>
            <a:r>
              <a:rPr lang="fr-FR"/>
              <a:t>Haies défensives de climat tempéré et tropical - B. Lisan</a:t>
            </a:r>
          </a:p>
        </p:txBody>
      </p:sp>
      <p:sp>
        <p:nvSpPr>
          <p:cNvPr id="5" name="Espace réservé du numéro de diapositive 2">
            <a:extLst>
              <a:ext uri="{FF2B5EF4-FFF2-40B4-BE49-F238E27FC236}">
                <a16:creationId xmlns:a16="http://schemas.microsoft.com/office/drawing/2014/main" id="{E051A92D-261F-4100-927E-86B4CD3E3C1F}"/>
              </a:ext>
            </a:extLst>
          </p:cNvPr>
          <p:cNvSpPr>
            <a:spLocks noGrp="1"/>
          </p:cNvSpPr>
          <p:nvPr>
            <p:ph type="sldNum" sz="quarter" idx="12"/>
          </p:nvPr>
        </p:nvSpPr>
        <p:spPr>
          <a:xfrm>
            <a:off x="10995025" y="195263"/>
            <a:ext cx="971550" cy="365125"/>
          </a:xfrm>
        </p:spPr>
        <p:txBody>
          <a:bodyPr/>
          <a:lstStyle/>
          <a:p>
            <a:pPr>
              <a:defRPr/>
            </a:pPr>
            <a:fld id="{95D4F817-EA11-4C91-9AEE-C03BBE6B6876}" type="slidenum">
              <a:rPr lang="fr-FR"/>
              <a:pPr>
                <a:defRPr/>
              </a:pPr>
              <a:t>6</a:t>
            </a:fld>
            <a:endParaRPr lang="fr-FR"/>
          </a:p>
        </p:txBody>
      </p:sp>
      <p:pic>
        <p:nvPicPr>
          <p:cNvPr id="8196" name="Image 5">
            <a:extLst>
              <a:ext uri="{FF2B5EF4-FFF2-40B4-BE49-F238E27FC236}">
                <a16:creationId xmlns:a16="http://schemas.microsoft.com/office/drawing/2014/main" id="{D65EA3BC-0EE8-44A9-A4F1-55151B0E2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431800"/>
            <a:ext cx="502602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ZoneTexte 6">
            <a:extLst>
              <a:ext uri="{FF2B5EF4-FFF2-40B4-BE49-F238E27FC236}">
                <a16:creationId xmlns:a16="http://schemas.microsoft.com/office/drawing/2014/main" id="{BEA31FF3-C767-4453-9861-0B2B5A38C2FC}"/>
              </a:ext>
            </a:extLst>
          </p:cNvPr>
          <p:cNvSpPr txBox="1">
            <a:spLocks noChangeArrowheads="1"/>
          </p:cNvSpPr>
          <p:nvPr/>
        </p:nvSpPr>
        <p:spPr bwMode="auto">
          <a:xfrm>
            <a:off x="3967163" y="55563"/>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8198" name="ZoneTexte 7">
            <a:extLst>
              <a:ext uri="{FF2B5EF4-FFF2-40B4-BE49-F238E27FC236}">
                <a16:creationId xmlns:a16="http://schemas.microsoft.com/office/drawing/2014/main" id="{6EEC40F6-BA0F-4242-B1AB-8CB649AA93BD}"/>
              </a:ext>
            </a:extLst>
          </p:cNvPr>
          <p:cNvSpPr txBox="1">
            <a:spLocks noChangeArrowheads="1"/>
          </p:cNvSpPr>
          <p:nvPr/>
        </p:nvSpPr>
        <p:spPr bwMode="auto">
          <a:xfrm>
            <a:off x="185738" y="5475288"/>
            <a:ext cx="5713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A) </a:t>
            </a:r>
            <a:r>
              <a:rPr lang="fr-FR" altLang="fr-FR" sz="1200" i="1" dirty="0" err="1">
                <a:solidFill>
                  <a:srgbClr val="008000"/>
                </a:solidFill>
              </a:rPr>
              <a:t>Ilex</a:t>
            </a:r>
            <a:r>
              <a:rPr lang="fr-FR" altLang="fr-FR" sz="1200" i="1" dirty="0">
                <a:solidFill>
                  <a:srgbClr val="008000"/>
                </a:solidFill>
              </a:rPr>
              <a:t> </a:t>
            </a:r>
            <a:r>
              <a:rPr lang="fr-FR" altLang="fr-FR" sz="1200" i="1" dirty="0" err="1">
                <a:solidFill>
                  <a:srgbClr val="008000"/>
                </a:solidFill>
              </a:rPr>
              <a:t>aquifolium</a:t>
            </a:r>
            <a:r>
              <a:rPr lang="fr-FR" altLang="fr-FR" sz="1200" i="1" dirty="0">
                <a:solidFill>
                  <a:srgbClr val="008000"/>
                </a:solidFill>
              </a:rPr>
              <a:t> </a:t>
            </a:r>
            <a:r>
              <a:rPr lang="fr-FR" altLang="fr-FR" sz="1200" dirty="0">
                <a:solidFill>
                  <a:srgbClr val="008000"/>
                </a:solidFill>
              </a:rPr>
              <a:t>‘Alaska’, B) </a:t>
            </a:r>
            <a:r>
              <a:rPr lang="en-US" altLang="fr-FR" sz="1200" i="1" dirty="0" err="1">
                <a:solidFill>
                  <a:srgbClr val="008000"/>
                </a:solidFill>
              </a:rPr>
              <a:t>Chaenomeles</a:t>
            </a:r>
            <a:r>
              <a:rPr lang="en-US" altLang="fr-FR" sz="1200" i="1" dirty="0">
                <a:solidFill>
                  <a:srgbClr val="008000"/>
                </a:solidFill>
              </a:rPr>
              <a:t> x </a:t>
            </a:r>
            <a:r>
              <a:rPr lang="en-US" altLang="fr-FR" sz="1200" i="1" dirty="0" err="1">
                <a:solidFill>
                  <a:srgbClr val="008000"/>
                </a:solidFill>
              </a:rPr>
              <a:t>superba</a:t>
            </a:r>
            <a:r>
              <a:rPr lang="en-US" altLang="fr-FR" sz="1200" i="1" dirty="0">
                <a:solidFill>
                  <a:srgbClr val="008000"/>
                </a:solidFill>
              </a:rPr>
              <a:t> </a:t>
            </a:r>
            <a:r>
              <a:rPr lang="en-US" altLang="fr-FR" sz="1200" dirty="0">
                <a:solidFill>
                  <a:srgbClr val="008000"/>
                </a:solidFill>
              </a:rPr>
              <a:t>'Crimson and Gold’, C) </a:t>
            </a:r>
            <a:r>
              <a:rPr lang="en-US" altLang="fr-FR" sz="1200" i="1" dirty="0" err="1">
                <a:solidFill>
                  <a:srgbClr val="008000"/>
                </a:solidFill>
              </a:rPr>
              <a:t>Ulex</a:t>
            </a:r>
            <a:r>
              <a:rPr lang="en-US" altLang="fr-FR" sz="1200" i="1" dirty="0">
                <a:solidFill>
                  <a:srgbClr val="008000"/>
                </a:solidFill>
              </a:rPr>
              <a:t> </a:t>
            </a:r>
            <a:r>
              <a:rPr lang="en-US" altLang="fr-FR" sz="1200" dirty="0" err="1">
                <a:solidFill>
                  <a:srgbClr val="008000"/>
                </a:solidFill>
              </a:rPr>
              <a:t>europaeus</a:t>
            </a:r>
            <a:r>
              <a:rPr lang="en-US" altLang="fr-FR" sz="1200" dirty="0">
                <a:solidFill>
                  <a:srgbClr val="008000"/>
                </a:solidFill>
              </a:rPr>
              <a:t>, D) </a:t>
            </a:r>
            <a:r>
              <a:rPr lang="en-US" altLang="fr-FR" sz="1200" i="1" dirty="0">
                <a:solidFill>
                  <a:srgbClr val="008000"/>
                </a:solidFill>
              </a:rPr>
              <a:t>Berberis </a:t>
            </a:r>
            <a:r>
              <a:rPr lang="en-US" altLang="fr-FR" sz="1200" i="1" dirty="0" err="1">
                <a:solidFill>
                  <a:srgbClr val="008000"/>
                </a:solidFill>
              </a:rPr>
              <a:t>stenophylla</a:t>
            </a:r>
            <a:r>
              <a:rPr lang="en-US" altLang="fr-FR" sz="1200" dirty="0">
                <a:solidFill>
                  <a:srgbClr val="008000"/>
                </a:solidFill>
              </a:rPr>
              <a:t>, E) </a:t>
            </a:r>
            <a:r>
              <a:rPr lang="en-US" altLang="fr-FR" sz="1200" i="1" dirty="0">
                <a:solidFill>
                  <a:srgbClr val="008000"/>
                </a:solidFill>
              </a:rPr>
              <a:t>Osmanthus </a:t>
            </a:r>
            <a:r>
              <a:rPr lang="en-US" altLang="fr-FR" sz="1200" i="1" dirty="0" err="1">
                <a:solidFill>
                  <a:srgbClr val="008000"/>
                </a:solidFill>
              </a:rPr>
              <a:t>heterophyllus</a:t>
            </a:r>
            <a:r>
              <a:rPr lang="en-US" altLang="fr-FR" sz="1200" dirty="0">
                <a:solidFill>
                  <a:srgbClr val="008000"/>
                </a:solidFill>
              </a:rPr>
              <a:t>. F) </a:t>
            </a:r>
            <a:r>
              <a:rPr lang="en-US" altLang="fr-FR" sz="1200" i="1" dirty="0">
                <a:solidFill>
                  <a:srgbClr val="008000"/>
                </a:solidFill>
              </a:rPr>
              <a:t>Quercus ilex</a:t>
            </a:r>
            <a:r>
              <a:rPr lang="en-US" altLang="fr-FR" sz="1200" dirty="0">
                <a:solidFill>
                  <a:srgbClr val="008000"/>
                </a:solidFill>
              </a:rPr>
              <a:t>, G) </a:t>
            </a:r>
            <a:r>
              <a:rPr lang="en-US" altLang="fr-FR" sz="1200" i="1" dirty="0">
                <a:solidFill>
                  <a:srgbClr val="008000"/>
                </a:solidFill>
              </a:rPr>
              <a:t>Rosa rugosa ‘Rubra</a:t>
            </a:r>
            <a:r>
              <a:rPr lang="en-US" altLang="fr-FR" sz="1200" dirty="0">
                <a:solidFill>
                  <a:srgbClr val="008000"/>
                </a:solidFill>
              </a:rPr>
              <a:t>’, H) </a:t>
            </a:r>
            <a:r>
              <a:rPr lang="en-US" altLang="fr-FR" sz="1200" i="1" dirty="0" err="1">
                <a:solidFill>
                  <a:srgbClr val="008000"/>
                </a:solidFill>
              </a:rPr>
              <a:t>Genista</a:t>
            </a:r>
            <a:r>
              <a:rPr lang="en-US" altLang="fr-FR" sz="1200" i="1" dirty="0">
                <a:solidFill>
                  <a:srgbClr val="008000"/>
                </a:solidFill>
              </a:rPr>
              <a:t> </a:t>
            </a:r>
            <a:r>
              <a:rPr lang="en-US" altLang="fr-FR" sz="1200" i="1" dirty="0" err="1">
                <a:solidFill>
                  <a:srgbClr val="008000"/>
                </a:solidFill>
              </a:rPr>
              <a:t>hispanica</a:t>
            </a:r>
            <a:r>
              <a:rPr lang="en-US" altLang="fr-FR" sz="1200" dirty="0">
                <a:solidFill>
                  <a:srgbClr val="008000"/>
                </a:solidFill>
              </a:rPr>
              <a:t>, I) </a:t>
            </a:r>
            <a:r>
              <a:rPr lang="en-US" altLang="fr-FR" sz="1200" i="1" dirty="0" err="1">
                <a:solidFill>
                  <a:srgbClr val="008000"/>
                </a:solidFill>
              </a:rPr>
              <a:t>Pyracantha</a:t>
            </a:r>
            <a:r>
              <a:rPr lang="en-US" altLang="fr-FR" sz="1200" i="1" dirty="0">
                <a:solidFill>
                  <a:srgbClr val="008000"/>
                </a:solidFill>
              </a:rPr>
              <a:t> coccinea </a:t>
            </a:r>
            <a:r>
              <a:rPr lang="en-US" altLang="fr-FR" sz="1200" dirty="0">
                <a:solidFill>
                  <a:srgbClr val="008000"/>
                </a:solidFill>
              </a:rPr>
              <a:t>‘Orange Glow’, J) </a:t>
            </a:r>
            <a:r>
              <a:rPr lang="en-US" altLang="fr-FR" sz="1200" i="1" dirty="0">
                <a:solidFill>
                  <a:srgbClr val="008000"/>
                </a:solidFill>
              </a:rPr>
              <a:t>Mahonia </a:t>
            </a:r>
            <a:r>
              <a:rPr lang="en-US" altLang="fr-FR" sz="1200" i="1" dirty="0" err="1">
                <a:solidFill>
                  <a:srgbClr val="008000"/>
                </a:solidFill>
              </a:rPr>
              <a:t>aquifolium</a:t>
            </a:r>
            <a:r>
              <a:rPr lang="en-US" altLang="fr-FR" sz="1200" dirty="0">
                <a:solidFill>
                  <a:srgbClr val="008000"/>
                </a:solidFill>
              </a:rPr>
              <a:t>. Source : </a:t>
            </a:r>
            <a:r>
              <a:rPr lang="en-US" altLang="fr-FR" sz="1200" dirty="0">
                <a:solidFill>
                  <a:srgbClr val="008000"/>
                </a:solidFill>
                <a:hlinkClick r:id="rId3"/>
              </a:rPr>
              <a:t>https://www.mesarbustes.fr/haie-fleurie-et-decorative-defensive-en-kit-de-10-arbustes.html</a:t>
            </a:r>
            <a:r>
              <a:rPr lang="en-US" altLang="fr-FR" sz="1200" dirty="0">
                <a:solidFill>
                  <a:srgbClr val="008000"/>
                </a:solidFill>
              </a:rPr>
              <a:t> </a:t>
            </a:r>
            <a:endParaRPr lang="fr-FR" altLang="fr-FR" sz="1200" dirty="0">
              <a:solidFill>
                <a:srgbClr val="008000"/>
              </a:solidFill>
            </a:endParaRPr>
          </a:p>
        </p:txBody>
      </p:sp>
      <p:pic>
        <p:nvPicPr>
          <p:cNvPr id="8199" name="Image 8">
            <a:extLst>
              <a:ext uri="{FF2B5EF4-FFF2-40B4-BE49-F238E27FC236}">
                <a16:creationId xmlns:a16="http://schemas.microsoft.com/office/drawing/2014/main" id="{9CBDAFD5-1AA2-48C0-8C4A-176D39193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038" y="431800"/>
            <a:ext cx="24479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ZoneTexte 9">
            <a:extLst>
              <a:ext uri="{FF2B5EF4-FFF2-40B4-BE49-F238E27FC236}">
                <a16:creationId xmlns:a16="http://schemas.microsoft.com/office/drawing/2014/main" id="{BFD012D3-BEDC-4658-97DD-F93564CA23F5}"/>
              </a:ext>
            </a:extLst>
          </p:cNvPr>
          <p:cNvSpPr txBox="1">
            <a:spLocks noChangeArrowheads="1"/>
          </p:cNvSpPr>
          <p:nvPr/>
        </p:nvSpPr>
        <p:spPr bwMode="auto">
          <a:xfrm>
            <a:off x="8593138" y="3884613"/>
            <a:ext cx="3087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a:t>
            </a:r>
            <a:r>
              <a:rPr lang="fr-FR" altLang="fr-FR" sz="1200">
                <a:solidFill>
                  <a:srgbClr val="008000"/>
                </a:solidFill>
                <a:hlinkClick r:id="rId5"/>
              </a:rPr>
              <a:t>http://www.pepiniere-lcf.fr/kit_haie-defensive,fr,4,KIT_D.cfm</a:t>
            </a:r>
            <a:r>
              <a:rPr lang="fr-FR" altLang="fr-FR" sz="1200">
                <a:solidFill>
                  <a:srgbClr val="008000"/>
                </a:solidFill>
              </a:rPr>
              <a:t> </a:t>
            </a:r>
          </a:p>
        </p:txBody>
      </p:sp>
      <p:pic>
        <p:nvPicPr>
          <p:cNvPr id="8201" name="Image 10">
            <a:extLst>
              <a:ext uri="{FF2B5EF4-FFF2-40B4-BE49-F238E27FC236}">
                <a16:creationId xmlns:a16="http://schemas.microsoft.com/office/drawing/2014/main" id="{C85F6ECF-DD44-4544-AE99-68D70B590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7775" y="74613"/>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Image 11">
            <a:extLst>
              <a:ext uri="{FF2B5EF4-FFF2-40B4-BE49-F238E27FC236}">
                <a16:creationId xmlns:a16="http://schemas.microsoft.com/office/drawing/2014/main" id="{11ECB44F-AA59-4994-BA54-D1942FF89F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9788" y="3535363"/>
            <a:ext cx="23812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Image 12">
            <a:extLst>
              <a:ext uri="{FF2B5EF4-FFF2-40B4-BE49-F238E27FC236}">
                <a16:creationId xmlns:a16="http://schemas.microsoft.com/office/drawing/2014/main" id="{0736736F-50C3-4337-A3AB-F38614C1AB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3825" y="46434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Rectangle 13">
            <a:extLst>
              <a:ext uri="{FF2B5EF4-FFF2-40B4-BE49-F238E27FC236}">
                <a16:creationId xmlns:a16="http://schemas.microsoft.com/office/drawing/2014/main" id="{1B2E8772-0506-4DFF-BDC9-394C98330244}"/>
              </a:ext>
            </a:extLst>
          </p:cNvPr>
          <p:cNvSpPr>
            <a:spLocks noChangeArrowheads="1"/>
          </p:cNvSpPr>
          <p:nvPr/>
        </p:nvSpPr>
        <p:spPr bwMode="auto">
          <a:xfrm>
            <a:off x="8994775" y="6508750"/>
            <a:ext cx="2525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Rosier des Cherokees (</a:t>
            </a:r>
            <a:r>
              <a:rPr lang="fr-FR" altLang="fr-FR" sz="1200" i="1" dirty="0">
                <a:solidFill>
                  <a:srgbClr val="008000"/>
                </a:solidFill>
              </a:rPr>
              <a:t>Rosa </a:t>
            </a:r>
            <a:r>
              <a:rPr lang="fr-FR" altLang="fr-FR" sz="1200" i="1" dirty="0" err="1">
                <a:solidFill>
                  <a:srgbClr val="008000"/>
                </a:solidFill>
              </a:rPr>
              <a:t>laevigata</a:t>
            </a:r>
            <a:r>
              <a:rPr lang="fr-FR" altLang="fr-FR" sz="1200" dirty="0">
                <a:solidFill>
                  <a:srgbClr val="008000"/>
                </a:solidFill>
              </a:rPr>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oneTexte 7">
            <a:extLst>
              <a:ext uri="{FF2B5EF4-FFF2-40B4-BE49-F238E27FC236}">
                <a16:creationId xmlns:a16="http://schemas.microsoft.com/office/drawing/2014/main" id="{50477249-50E7-421D-A606-3B1E68BCE48F}"/>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DDEDB10E-A5A7-48E0-BD42-9D559C939BCB}" type="slidenum">
              <a:rPr lang="fr-FR"/>
              <a:pPr>
                <a:defRPr/>
              </a:pPr>
              <a:t>60</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62469" name="ZoneTexte 6">
            <a:extLst>
              <a:ext uri="{FF2B5EF4-FFF2-40B4-BE49-F238E27FC236}">
                <a16:creationId xmlns:a16="http://schemas.microsoft.com/office/drawing/2014/main" id="{50CD8BB4-C27E-4056-95B6-B56CB68F15B5}"/>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62470" name="ZoneTexte 11">
            <a:extLst>
              <a:ext uri="{FF2B5EF4-FFF2-40B4-BE49-F238E27FC236}">
                <a16:creationId xmlns:a16="http://schemas.microsoft.com/office/drawing/2014/main" id="{8698C0E9-4798-4884-87DF-79CBC27803F4}"/>
              </a:ext>
            </a:extLst>
          </p:cNvPr>
          <p:cNvSpPr txBox="1">
            <a:spLocks noChangeArrowheads="1"/>
          </p:cNvSpPr>
          <p:nvPr/>
        </p:nvSpPr>
        <p:spPr bwMode="auto">
          <a:xfrm>
            <a:off x="139700" y="733425"/>
            <a:ext cx="1181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Buisson ardent, Pyracanthe, </a:t>
            </a:r>
            <a:r>
              <a:rPr lang="fr-FR" altLang="fr-FR" b="1" dirty="0" err="1">
                <a:solidFill>
                  <a:srgbClr val="008000"/>
                </a:solidFill>
              </a:rPr>
              <a:t>Pyracantha</a:t>
            </a:r>
            <a:r>
              <a:rPr lang="fr-FR" altLang="fr-FR" b="1" dirty="0">
                <a:solidFill>
                  <a:srgbClr val="008000"/>
                </a:solidFill>
              </a:rPr>
              <a:t> jaune (</a:t>
            </a:r>
            <a:r>
              <a:rPr lang="fr-FR" altLang="fr-FR" b="1" i="1" dirty="0" err="1">
                <a:solidFill>
                  <a:srgbClr val="008000"/>
                </a:solidFill>
              </a:rPr>
              <a:t>Pyracantha</a:t>
            </a:r>
            <a:r>
              <a:rPr lang="fr-FR" altLang="fr-FR" b="1" i="1" dirty="0">
                <a:solidFill>
                  <a:srgbClr val="008000"/>
                </a:solidFill>
              </a:rPr>
              <a:t> </a:t>
            </a:r>
            <a:r>
              <a:rPr lang="fr-FR" altLang="fr-FR" b="1" i="1" dirty="0" err="1">
                <a:solidFill>
                  <a:srgbClr val="008000"/>
                </a:solidFill>
              </a:rPr>
              <a:t>coccinea</a:t>
            </a:r>
            <a:r>
              <a:rPr lang="fr-FR" altLang="fr-FR" b="1" i="1" dirty="0">
                <a:solidFill>
                  <a:srgbClr val="008000"/>
                </a:solidFill>
              </a:rPr>
              <a:t> </a:t>
            </a:r>
            <a:r>
              <a:rPr lang="fr-FR" altLang="fr-FR" b="1" i="1" dirty="0" err="1">
                <a:solidFill>
                  <a:srgbClr val="008000"/>
                </a:solidFill>
              </a:rPr>
              <a:t>Saphyr</a:t>
            </a:r>
            <a:r>
              <a:rPr lang="fr-FR" altLang="fr-FR" b="1" i="1" dirty="0">
                <a:solidFill>
                  <a:srgbClr val="008000"/>
                </a:solidFill>
              </a:rPr>
              <a:t> Jaune® '</a:t>
            </a:r>
            <a:r>
              <a:rPr lang="fr-FR" altLang="fr-FR" b="1" i="1" dirty="0" err="1">
                <a:solidFill>
                  <a:srgbClr val="008000"/>
                </a:solidFill>
              </a:rPr>
              <a:t>Cadaume</a:t>
            </a:r>
            <a:r>
              <a:rPr lang="fr-FR" altLang="fr-FR" b="1" dirty="0">
                <a:solidFill>
                  <a:srgbClr val="008000"/>
                </a:solidFill>
              </a:rPr>
              <a:t>’) (famille des </a:t>
            </a:r>
            <a:r>
              <a:rPr lang="fr-FR" altLang="fr-FR" b="1" i="1" dirty="0" err="1">
                <a:solidFill>
                  <a:srgbClr val="008000"/>
                </a:solidFill>
              </a:rPr>
              <a:t>Rosaceae</a:t>
            </a:r>
            <a:r>
              <a:rPr lang="fr-FR" altLang="fr-FR" b="1" dirty="0">
                <a:solidFill>
                  <a:srgbClr val="008000"/>
                </a:solidFill>
              </a:rPr>
              <a:t>)</a:t>
            </a:r>
          </a:p>
        </p:txBody>
      </p:sp>
      <p:sp>
        <p:nvSpPr>
          <p:cNvPr id="62471" name="ZoneTexte 1">
            <a:extLst>
              <a:ext uri="{FF2B5EF4-FFF2-40B4-BE49-F238E27FC236}">
                <a16:creationId xmlns:a16="http://schemas.microsoft.com/office/drawing/2014/main" id="{1CFEDD44-E237-4926-9F87-4E2CA07A9806}"/>
              </a:ext>
            </a:extLst>
          </p:cNvPr>
          <p:cNvSpPr txBox="1">
            <a:spLocks noChangeArrowheads="1"/>
          </p:cNvSpPr>
          <p:nvPr/>
        </p:nvSpPr>
        <p:spPr bwMode="auto">
          <a:xfrm>
            <a:off x="139700" y="1162050"/>
            <a:ext cx="1195228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Les </a:t>
            </a:r>
            <a:r>
              <a:rPr lang="fr-FR" altLang="fr-FR" dirty="0">
                <a:solidFill>
                  <a:srgbClr val="008000"/>
                </a:solidFill>
              </a:rPr>
              <a:t>variétés de la gamme </a:t>
            </a:r>
            <a:r>
              <a:rPr lang="fr-FR" altLang="fr-FR" dirty="0" err="1">
                <a:solidFill>
                  <a:srgbClr val="008000"/>
                </a:solidFill>
              </a:rPr>
              <a:t>Saphyr</a:t>
            </a:r>
            <a:r>
              <a:rPr lang="fr-FR" altLang="fr-FR" dirty="0">
                <a:solidFill>
                  <a:srgbClr val="008000"/>
                </a:solidFill>
              </a:rPr>
              <a:t> résistent au feu bactérien et à la tavelure</a:t>
            </a:r>
            <a:r>
              <a:rPr lang="fr-FR" altLang="fr-FR" dirty="0"/>
              <a:t>. </a:t>
            </a:r>
            <a:r>
              <a:rPr lang="fr-FR" altLang="fr-FR" dirty="0">
                <a:solidFill>
                  <a:srgbClr val="008000"/>
                </a:solidFill>
              </a:rPr>
              <a:t>Cette plante supporte tout type de sol</a:t>
            </a:r>
            <a:r>
              <a:rPr lang="fr-FR" altLang="fr-FR" dirty="0"/>
              <a:t>. </a:t>
            </a:r>
            <a:r>
              <a:rPr lang="fr-FR" altLang="fr-FR" b="1" dirty="0"/>
              <a:t>Notre conseil :</a:t>
            </a:r>
            <a:r>
              <a:rPr lang="fr-FR" altLang="fr-FR" dirty="0"/>
              <a:t> </a:t>
            </a:r>
            <a:r>
              <a:rPr lang="fr-FR" altLang="fr-FR" u="sng" dirty="0">
                <a:hlinkClick r:id="rId2"/>
              </a:rPr>
              <a:t>tailler </a:t>
            </a:r>
            <a:r>
              <a:rPr lang="fr-FR" altLang="fr-FR" dirty="0"/>
              <a:t>une fois par an, à la sortie de l’hiver. Des coupes répétées suppriment la fructification. Choisissez </a:t>
            </a:r>
            <a:r>
              <a:rPr lang="fr-FR" altLang="fr-FR" dirty="0">
                <a:solidFill>
                  <a:srgbClr val="008000"/>
                </a:solidFill>
              </a:rPr>
              <a:t>des variétés résistantes au feu bactérien : ‘</a:t>
            </a:r>
            <a:r>
              <a:rPr lang="fr-FR" altLang="fr-FR" dirty="0" err="1">
                <a:solidFill>
                  <a:srgbClr val="008000"/>
                </a:solidFill>
              </a:rPr>
              <a:t>Dart’s</a:t>
            </a:r>
            <a:r>
              <a:rPr lang="fr-FR" altLang="fr-FR" dirty="0">
                <a:solidFill>
                  <a:srgbClr val="008000"/>
                </a:solidFill>
              </a:rPr>
              <a:t> Red’, ‘Saphir rouge, orange ou jaune’. </a:t>
            </a:r>
            <a:r>
              <a:rPr lang="fr-FR" altLang="fr-FR" b="1" dirty="0"/>
              <a:t>Intérêt défensif </a:t>
            </a:r>
            <a:r>
              <a:rPr lang="fr-FR" altLang="fr-FR" dirty="0"/>
              <a:t>: </a:t>
            </a:r>
            <a:r>
              <a:rPr lang="fr-FR" altLang="fr-FR" b="1" i="1" dirty="0">
                <a:solidFill>
                  <a:srgbClr val="008000"/>
                </a:solidFill>
              </a:rPr>
              <a:t>Ses rameaux sont dotés de longues épines (2 à 4 cm) très piquantes. Fortement ramifié, il s'avère tout à fait impénétrable. </a:t>
            </a:r>
            <a:r>
              <a:rPr lang="fr-FR" altLang="fr-FR" b="1" dirty="0"/>
              <a:t>Exposition</a:t>
            </a:r>
            <a:r>
              <a:rPr lang="fr-FR" altLang="fr-FR" dirty="0"/>
              <a:t> : Soleil ou </a:t>
            </a:r>
            <a:r>
              <a:rPr lang="fr-FR" altLang="fr-FR" dirty="0" err="1"/>
              <a:t>mi-ombre</a:t>
            </a:r>
            <a:r>
              <a:rPr lang="fr-FR" altLang="fr-FR" dirty="0"/>
              <a:t>. </a:t>
            </a:r>
            <a:r>
              <a:rPr lang="fr-FR" altLang="fr-FR" b="1" dirty="0"/>
              <a:t>Plantation</a:t>
            </a:r>
            <a:r>
              <a:rPr lang="fr-FR" altLang="fr-FR" dirty="0"/>
              <a:t> : Comptez de 1m à 1m20 entre chaque pied. Plantation en quinconce possible. </a:t>
            </a:r>
            <a:r>
              <a:rPr lang="fr-FR" altLang="fr-FR" b="1" dirty="0"/>
              <a:t>Entretien</a:t>
            </a:r>
            <a:r>
              <a:rPr lang="fr-FR" altLang="fr-FR" dirty="0"/>
              <a:t> : Taillez plusieurs fois par an l'extérieur de la clôture pour contenir une végétation exubérante. Laissez en revanche ployer les branches côté intérieur : ornées de baies, elles formeront un spectacle superbe. </a:t>
            </a:r>
            <a:r>
              <a:rPr lang="fr-FR" altLang="fr-FR" sz="1200" dirty="0"/>
              <a:t>Source : </a:t>
            </a:r>
            <a:r>
              <a:rPr lang="fr-FR" altLang="fr-FR" sz="1200" dirty="0">
                <a:hlinkClick r:id="rId3"/>
              </a:rPr>
              <a:t>https://www.rustica.fr/articles-jardin/haie-defensive,3338.html</a:t>
            </a:r>
            <a:r>
              <a:rPr lang="fr-FR" altLang="fr-FR" sz="1200" dirty="0"/>
              <a:t> </a:t>
            </a:r>
          </a:p>
        </p:txBody>
      </p:sp>
      <p:pic>
        <p:nvPicPr>
          <p:cNvPr id="62472" name="Image 10">
            <a:extLst>
              <a:ext uri="{FF2B5EF4-FFF2-40B4-BE49-F238E27FC236}">
                <a16:creationId xmlns:a16="http://schemas.microsoft.com/office/drawing/2014/main" id="{1F40C4DB-9F9E-4518-B9E6-F2B76BC40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Image 12">
            <a:extLst>
              <a:ext uri="{FF2B5EF4-FFF2-40B4-BE49-F238E27FC236}">
                <a16:creationId xmlns:a16="http://schemas.microsoft.com/office/drawing/2014/main" id="{2290E8B8-404B-463D-BC07-4002D8F07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Image 13">
            <a:extLst>
              <a:ext uri="{FF2B5EF4-FFF2-40B4-BE49-F238E27FC236}">
                <a16:creationId xmlns:a16="http://schemas.microsoft.com/office/drawing/2014/main" id="{CEEF9A3D-AE8A-44C3-967F-5F1925369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Image 3" descr="Une image contenant arbre, extérieur, plante, feuille&#10;&#10;Description générée avec un niveau de confiance très élevé">
            <a:extLst>
              <a:ext uri="{FF2B5EF4-FFF2-40B4-BE49-F238E27FC236}">
                <a16:creationId xmlns:a16="http://schemas.microsoft.com/office/drawing/2014/main" id="{6E2E52C5-D611-42AE-A49D-42CBC4476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3838" y="405606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Image 5" descr="Une image contenant plante, arbre&#10;&#10;Description générée avec un niveau de confiance très élevé">
            <a:extLst>
              <a:ext uri="{FF2B5EF4-FFF2-40B4-BE49-F238E27FC236}">
                <a16:creationId xmlns:a16="http://schemas.microsoft.com/office/drawing/2014/main" id="{D69D3EA3-9D92-4B57-B89F-5876B22628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6188" y="4184650"/>
            <a:ext cx="1819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Image 15" descr="Une image contenant fleur, plante&#10;&#10;Description générée avec un niveau de confiance très élevé">
            <a:extLst>
              <a:ext uri="{FF2B5EF4-FFF2-40B4-BE49-F238E27FC236}">
                <a16:creationId xmlns:a16="http://schemas.microsoft.com/office/drawing/2014/main" id="{D033A3F9-B8BB-4E61-AFB1-5670231C32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1575" y="44497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Image 17">
            <a:extLst>
              <a:ext uri="{FF2B5EF4-FFF2-40B4-BE49-F238E27FC236}">
                <a16:creationId xmlns:a16="http://schemas.microsoft.com/office/drawing/2014/main" id="{C0A1157C-DFAC-4039-A375-9594EAE05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4338" y="4678363"/>
            <a:ext cx="19050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Image 19" descr="Une image contenant arbre, plante, ciel, extérieur&#10;&#10;Description générée avec un niveau de confiance très élevé">
            <a:extLst>
              <a:ext uri="{FF2B5EF4-FFF2-40B4-BE49-F238E27FC236}">
                <a16:creationId xmlns:a16="http://schemas.microsoft.com/office/drawing/2014/main" id="{DA639BC5-6774-449E-8155-5C57D7E9E1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338" y="43640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oneTexte 7">
            <a:extLst>
              <a:ext uri="{FF2B5EF4-FFF2-40B4-BE49-F238E27FC236}">
                <a16:creationId xmlns:a16="http://schemas.microsoft.com/office/drawing/2014/main" id="{B9D0DFBD-6574-4985-B381-98AB7E06456A}"/>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AE94A043-54FB-40D4-98F9-28C3405BB0CC}" type="slidenum">
              <a:rPr lang="fr-FR"/>
              <a:pPr>
                <a:defRPr/>
              </a:pPr>
              <a:t>61</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63493" name="ZoneTexte 6">
            <a:extLst>
              <a:ext uri="{FF2B5EF4-FFF2-40B4-BE49-F238E27FC236}">
                <a16:creationId xmlns:a16="http://schemas.microsoft.com/office/drawing/2014/main" id="{DF9E742A-80DA-41C9-AF3C-1C7E6EB03139}"/>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63494" name="ZoneTexte 11">
            <a:extLst>
              <a:ext uri="{FF2B5EF4-FFF2-40B4-BE49-F238E27FC236}">
                <a16:creationId xmlns:a16="http://schemas.microsoft.com/office/drawing/2014/main" id="{E16C8C96-1509-498E-B60D-2814D18FC1EF}"/>
              </a:ext>
            </a:extLst>
          </p:cNvPr>
          <p:cNvSpPr txBox="1">
            <a:spLocks noChangeArrowheads="1"/>
          </p:cNvSpPr>
          <p:nvPr/>
        </p:nvSpPr>
        <p:spPr bwMode="auto">
          <a:xfrm>
            <a:off x="139700" y="733425"/>
            <a:ext cx="10448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Pyracantha, Pyracanthe ou buisson ardent (</a:t>
            </a:r>
            <a:r>
              <a:rPr lang="fr-FR" altLang="fr-FR" b="1" i="1">
                <a:solidFill>
                  <a:srgbClr val="008000"/>
                </a:solidFill>
              </a:rPr>
              <a:t>Pyracantha coccinea ‘mohave’</a:t>
            </a:r>
            <a:r>
              <a:rPr lang="fr-FR" altLang="fr-FR" b="1">
                <a:solidFill>
                  <a:srgbClr val="008000"/>
                </a:solidFill>
              </a:rPr>
              <a:t>) (famille des </a:t>
            </a:r>
            <a:r>
              <a:rPr lang="fr-FR" altLang="fr-FR" b="1" i="1">
                <a:solidFill>
                  <a:srgbClr val="008000"/>
                </a:solidFill>
              </a:rPr>
              <a:t>Rosaceae</a:t>
            </a:r>
            <a:r>
              <a:rPr lang="fr-FR" altLang="fr-FR" b="1">
                <a:solidFill>
                  <a:srgbClr val="008000"/>
                </a:solidFill>
              </a:rPr>
              <a:t>)</a:t>
            </a:r>
          </a:p>
        </p:txBody>
      </p:sp>
      <p:sp>
        <p:nvSpPr>
          <p:cNvPr id="63495" name="Rectangle 1">
            <a:extLst>
              <a:ext uri="{FF2B5EF4-FFF2-40B4-BE49-F238E27FC236}">
                <a16:creationId xmlns:a16="http://schemas.microsoft.com/office/drawing/2014/main" id="{E618C687-7FC3-4B22-957B-7C81570249B2}"/>
              </a:ext>
            </a:extLst>
          </p:cNvPr>
          <p:cNvSpPr>
            <a:spLocks noChangeArrowheads="1"/>
          </p:cNvSpPr>
          <p:nvPr/>
        </p:nvSpPr>
        <p:spPr bwMode="auto">
          <a:xfrm>
            <a:off x="139700" y="1063625"/>
            <a:ext cx="118983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dirty="0">
                <a:solidFill>
                  <a:srgbClr val="008000"/>
                </a:solidFill>
              </a:rPr>
              <a:t>Les variétés de la gamme </a:t>
            </a:r>
            <a:r>
              <a:rPr lang="fr-FR" altLang="fr-FR" b="1" dirty="0" err="1">
                <a:solidFill>
                  <a:srgbClr val="008000"/>
                </a:solidFill>
              </a:rPr>
              <a:t>Saphyr</a:t>
            </a:r>
            <a:r>
              <a:rPr lang="fr-FR" altLang="fr-FR" dirty="0">
                <a:solidFill>
                  <a:srgbClr val="008000"/>
                </a:solidFill>
              </a:rPr>
              <a:t> résistent au feu bactérien et à la tavelure. </a:t>
            </a:r>
            <a:r>
              <a:rPr lang="fr-FR" altLang="fr-FR" dirty="0"/>
              <a:t>Cette plante supporte tout type de sol. </a:t>
            </a:r>
            <a:r>
              <a:rPr lang="fr-FR" altLang="fr-FR" b="1" dirty="0"/>
              <a:t>Notre conseil :</a:t>
            </a:r>
            <a:r>
              <a:rPr lang="fr-FR" altLang="fr-FR" dirty="0"/>
              <a:t> </a:t>
            </a:r>
            <a:r>
              <a:rPr lang="fr-FR" altLang="fr-FR" u="sng" dirty="0">
                <a:hlinkClick r:id="rId2"/>
              </a:rPr>
              <a:t>tailler </a:t>
            </a:r>
            <a:r>
              <a:rPr lang="fr-FR" altLang="fr-FR" dirty="0"/>
              <a:t>une fois par an, à la sortie de l’hiver. Des coupes répétées suppriment la fructification. </a:t>
            </a:r>
            <a:r>
              <a:rPr lang="fr-FR" altLang="fr-FR" sz="1200" dirty="0"/>
              <a:t>Source : </a:t>
            </a:r>
            <a:r>
              <a:rPr lang="fr-FR" altLang="fr-FR" sz="1200" dirty="0">
                <a:hlinkClick r:id="rId3"/>
              </a:rPr>
              <a:t>https://www.rustica.fr/articles-jardin/haie-defensive,3338.html</a:t>
            </a:r>
            <a:r>
              <a:rPr lang="fr-FR" altLang="fr-FR" sz="1200" dirty="0"/>
              <a:t> </a:t>
            </a:r>
          </a:p>
        </p:txBody>
      </p:sp>
      <p:pic>
        <p:nvPicPr>
          <p:cNvPr id="63496" name="Image 10">
            <a:extLst>
              <a:ext uri="{FF2B5EF4-FFF2-40B4-BE49-F238E27FC236}">
                <a16:creationId xmlns:a16="http://schemas.microsoft.com/office/drawing/2014/main" id="{89359BF4-C589-42EE-B583-E9DE81DA2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8850" y="5273675"/>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Rectangle 2">
            <a:extLst>
              <a:ext uri="{FF2B5EF4-FFF2-40B4-BE49-F238E27FC236}">
                <a16:creationId xmlns:a16="http://schemas.microsoft.com/office/drawing/2014/main" id="{E5FCAD93-DECA-4E86-8C9F-137E2D39A593}"/>
              </a:ext>
            </a:extLst>
          </p:cNvPr>
          <p:cNvSpPr>
            <a:spLocks noChangeArrowheads="1"/>
          </p:cNvSpPr>
          <p:nvPr/>
        </p:nvSpPr>
        <p:spPr bwMode="auto">
          <a:xfrm>
            <a:off x="9928225" y="6540500"/>
            <a:ext cx="1746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err="1">
                <a:solidFill>
                  <a:srgbClr val="008000"/>
                </a:solidFill>
              </a:rPr>
              <a:t>Pyracantha</a:t>
            </a:r>
            <a:r>
              <a:rPr lang="fr-FR" altLang="fr-FR" sz="1200" dirty="0">
                <a:solidFill>
                  <a:srgbClr val="008000"/>
                </a:solidFill>
              </a:rPr>
              <a:t> </a:t>
            </a:r>
            <a:r>
              <a:rPr lang="fr-FR" altLang="fr-FR" sz="1200" dirty="0" err="1">
                <a:solidFill>
                  <a:srgbClr val="008000"/>
                </a:solidFill>
              </a:rPr>
              <a:t>Saphyr</a:t>
            </a:r>
            <a:r>
              <a:rPr lang="fr-FR" altLang="fr-FR" sz="1200" dirty="0">
                <a:solidFill>
                  <a:srgbClr val="008000"/>
                </a:solidFill>
              </a:rPr>
              <a:t> rouge</a:t>
            </a:r>
          </a:p>
        </p:txBody>
      </p:sp>
      <p:pic>
        <p:nvPicPr>
          <p:cNvPr id="63498" name="Image 12">
            <a:extLst>
              <a:ext uri="{FF2B5EF4-FFF2-40B4-BE49-F238E27FC236}">
                <a16:creationId xmlns:a16="http://schemas.microsoft.com/office/drawing/2014/main" id="{F6037237-4B96-4649-9876-D3146B0E1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Image 13">
            <a:extLst>
              <a:ext uri="{FF2B5EF4-FFF2-40B4-BE49-F238E27FC236}">
                <a16:creationId xmlns:a16="http://schemas.microsoft.com/office/drawing/2014/main" id="{8FEB9F85-E5D3-451A-B9E8-9D1FC8887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Image 14">
            <a:extLst>
              <a:ext uri="{FF2B5EF4-FFF2-40B4-BE49-F238E27FC236}">
                <a16:creationId xmlns:a16="http://schemas.microsoft.com/office/drawing/2014/main" id="{351B9BB0-0AAF-4D13-AD4E-FE614BEF2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Image 4" descr="Une image contenant arbre, extérieur, fleur, plante&#10;&#10;Description générée avec un niveau de confiance très élevé">
            <a:extLst>
              <a:ext uri="{FF2B5EF4-FFF2-40B4-BE49-F238E27FC236}">
                <a16:creationId xmlns:a16="http://schemas.microsoft.com/office/drawing/2014/main" id="{F03652FE-0E2D-4E99-AC36-8403D098B6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Image 15" descr="Une image contenant arbre, herbe, extérieur, plante&#10;&#10;Description générée avec un niveau de confiance très élevé">
            <a:extLst>
              <a:ext uri="{FF2B5EF4-FFF2-40B4-BE49-F238E27FC236}">
                <a16:creationId xmlns:a16="http://schemas.microsoft.com/office/drawing/2014/main" id="{84E48CD4-4CAD-4F88-B6E2-1B53435724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075"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Image 17" descr="Une image contenant plante, arbre, fleur, terrain&#10;&#10;Description générée avec un niveau de confiance très élevé">
            <a:extLst>
              <a:ext uri="{FF2B5EF4-FFF2-40B4-BE49-F238E27FC236}">
                <a16:creationId xmlns:a16="http://schemas.microsoft.com/office/drawing/2014/main" id="{DB052EA7-3DB7-4C78-9981-03F4C46EB0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78913" y="2868613"/>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Image 19" descr="Une image contenant arbre, bâtiment, extérieur, plante&#10;&#10;Description générée avec un niveau de confiance très élevé">
            <a:extLst>
              <a:ext uri="{FF2B5EF4-FFF2-40B4-BE49-F238E27FC236}">
                <a16:creationId xmlns:a16="http://schemas.microsoft.com/office/drawing/2014/main" id="{98B94DAE-5AFC-4678-9410-60F3C67316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3963" y="45434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Image 21" descr="Une image contenant plante, fleur&#10;&#10;Description générée avec un niveau de confiance très élevé">
            <a:extLst>
              <a:ext uri="{FF2B5EF4-FFF2-40B4-BE49-F238E27FC236}">
                <a16:creationId xmlns:a16="http://schemas.microsoft.com/office/drawing/2014/main" id="{E036AB04-34B5-49EB-BA0E-5DB3C5ED85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500" y="4237038"/>
            <a:ext cx="2057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Image 23" descr="Une image contenant arbre, extérieur, herbe&#10;&#10;Description générée avec un niveau de confiance très élevé">
            <a:extLst>
              <a:ext uri="{FF2B5EF4-FFF2-40B4-BE49-F238E27FC236}">
                <a16:creationId xmlns:a16="http://schemas.microsoft.com/office/drawing/2014/main" id="{631424CF-AB30-429E-A769-628E35C93A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700" y="454342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oneTexte 7">
            <a:extLst>
              <a:ext uri="{FF2B5EF4-FFF2-40B4-BE49-F238E27FC236}">
                <a16:creationId xmlns:a16="http://schemas.microsoft.com/office/drawing/2014/main" id="{0FAAD7FE-924F-4377-B12C-334C027AA53A}"/>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39EDFE01-3F4B-40F3-83B0-C592499F1AF9}" type="slidenum">
              <a:rPr lang="fr-FR"/>
              <a:pPr>
                <a:defRPr/>
              </a:pPr>
              <a:t>62</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64517" name="ZoneTexte 6">
            <a:extLst>
              <a:ext uri="{FF2B5EF4-FFF2-40B4-BE49-F238E27FC236}">
                <a16:creationId xmlns:a16="http://schemas.microsoft.com/office/drawing/2014/main" id="{C43B3B0A-0D4B-4456-B423-50ED86294AE2}"/>
              </a:ext>
            </a:extLst>
          </p:cNvPr>
          <p:cNvSpPr txBox="1">
            <a:spLocks noChangeArrowheads="1"/>
          </p:cNvSpPr>
          <p:nvPr/>
        </p:nvSpPr>
        <p:spPr bwMode="auto">
          <a:xfrm>
            <a:off x="171450" y="3889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64518" name="ZoneTexte 11">
            <a:extLst>
              <a:ext uri="{FF2B5EF4-FFF2-40B4-BE49-F238E27FC236}">
                <a16:creationId xmlns:a16="http://schemas.microsoft.com/office/drawing/2014/main" id="{3414CC5C-0EBD-4199-B421-C05E470104ED}"/>
              </a:ext>
            </a:extLst>
          </p:cNvPr>
          <p:cNvSpPr txBox="1">
            <a:spLocks noChangeArrowheads="1"/>
          </p:cNvSpPr>
          <p:nvPr/>
        </p:nvSpPr>
        <p:spPr bwMode="auto">
          <a:xfrm>
            <a:off x="138113" y="742950"/>
            <a:ext cx="119189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err="1">
                <a:solidFill>
                  <a:srgbClr val="008000"/>
                </a:solidFill>
              </a:rPr>
              <a:t>Pyracantha</a:t>
            </a:r>
            <a:r>
              <a:rPr lang="fr-FR" altLang="fr-FR" b="1" dirty="0">
                <a:solidFill>
                  <a:srgbClr val="008000"/>
                </a:solidFill>
              </a:rPr>
              <a:t>, Pyracanthe ou buisson ardent jaune ou orange ou rouge - </a:t>
            </a:r>
            <a:r>
              <a:rPr lang="fr-FR" altLang="fr-FR" b="1" dirty="0" err="1">
                <a:solidFill>
                  <a:srgbClr val="008000"/>
                </a:solidFill>
              </a:rPr>
              <a:t>Firethorn</a:t>
            </a:r>
            <a:r>
              <a:rPr lang="fr-FR" altLang="fr-FR" b="1" dirty="0">
                <a:solidFill>
                  <a:srgbClr val="008000"/>
                </a:solidFill>
              </a:rPr>
              <a:t> (</a:t>
            </a:r>
            <a:r>
              <a:rPr lang="fr-FR" altLang="fr-FR" b="1" i="1" dirty="0" err="1">
                <a:solidFill>
                  <a:srgbClr val="008000"/>
                </a:solidFill>
              </a:rPr>
              <a:t>Pyracantha</a:t>
            </a:r>
            <a:r>
              <a:rPr lang="fr-FR" altLang="fr-FR" b="1" i="1" dirty="0">
                <a:solidFill>
                  <a:srgbClr val="008000"/>
                </a:solidFill>
              </a:rPr>
              <a:t> </a:t>
            </a:r>
            <a:r>
              <a:rPr lang="fr-FR" altLang="fr-FR" b="1" i="1" dirty="0" err="1">
                <a:solidFill>
                  <a:srgbClr val="008000"/>
                </a:solidFill>
              </a:rPr>
              <a:t>coccinea</a:t>
            </a:r>
            <a:r>
              <a:rPr lang="fr-FR" altLang="fr-FR" b="1" i="1" dirty="0">
                <a:solidFill>
                  <a:srgbClr val="008000"/>
                </a:solidFill>
              </a:rPr>
              <a:t> 'Orange </a:t>
            </a:r>
            <a:r>
              <a:rPr lang="fr-FR" altLang="fr-FR" b="1" i="1" dirty="0" err="1">
                <a:solidFill>
                  <a:srgbClr val="008000"/>
                </a:solidFill>
              </a:rPr>
              <a:t>Glow</a:t>
            </a:r>
            <a:r>
              <a:rPr lang="fr-FR" altLang="fr-FR" b="1" dirty="0">
                <a:solidFill>
                  <a:srgbClr val="008000"/>
                </a:solidFill>
              </a:rPr>
              <a:t>’), </a:t>
            </a:r>
            <a:r>
              <a:rPr lang="en-GB" altLang="fr-FR" b="1" i="1" dirty="0" err="1">
                <a:solidFill>
                  <a:srgbClr val="008000"/>
                </a:solidFill>
              </a:rPr>
              <a:t>Pyracantha</a:t>
            </a:r>
            <a:r>
              <a:rPr lang="en-GB" altLang="fr-FR" b="1" i="1" dirty="0">
                <a:solidFill>
                  <a:srgbClr val="008000"/>
                </a:solidFill>
              </a:rPr>
              <a:t> </a:t>
            </a:r>
            <a:r>
              <a:rPr lang="fr-FR" altLang="fr-FR" b="1" i="1" dirty="0" err="1">
                <a:solidFill>
                  <a:srgbClr val="008000"/>
                </a:solidFill>
              </a:rPr>
              <a:t>coccinea</a:t>
            </a:r>
            <a:r>
              <a:rPr lang="fr-FR" altLang="fr-FR" b="1" i="1" dirty="0">
                <a:solidFill>
                  <a:srgbClr val="008000"/>
                </a:solidFill>
              </a:rPr>
              <a:t> ‘</a:t>
            </a:r>
            <a:r>
              <a:rPr lang="en-GB" altLang="fr-FR" b="1" i="1" dirty="0">
                <a:solidFill>
                  <a:srgbClr val="008000"/>
                </a:solidFill>
              </a:rPr>
              <a:t>golden glow’</a:t>
            </a:r>
            <a:r>
              <a:rPr lang="en-GB" altLang="fr-FR" b="1" dirty="0">
                <a:solidFill>
                  <a:srgbClr val="008000"/>
                </a:solidFill>
              </a:rPr>
              <a:t>),</a:t>
            </a:r>
            <a:r>
              <a:rPr lang="fr-FR" altLang="fr-FR" b="1" dirty="0">
                <a:solidFill>
                  <a:srgbClr val="008000"/>
                </a:solidFill>
              </a:rPr>
              <a:t> </a:t>
            </a:r>
            <a:r>
              <a:rPr lang="en-GB" altLang="fr-FR" b="1" i="1" dirty="0" err="1">
                <a:solidFill>
                  <a:srgbClr val="008000"/>
                </a:solidFill>
              </a:rPr>
              <a:t>Pyracantha</a:t>
            </a:r>
            <a:r>
              <a:rPr lang="en-GB" altLang="fr-FR" b="1" i="1" dirty="0">
                <a:solidFill>
                  <a:srgbClr val="008000"/>
                </a:solidFill>
              </a:rPr>
              <a:t> </a:t>
            </a:r>
            <a:r>
              <a:rPr lang="fr-FR" altLang="fr-FR" b="1" i="1" dirty="0" err="1">
                <a:solidFill>
                  <a:srgbClr val="008000"/>
                </a:solidFill>
              </a:rPr>
              <a:t>coccinea</a:t>
            </a:r>
            <a:r>
              <a:rPr lang="fr-FR" altLang="fr-FR" b="1" i="1" dirty="0">
                <a:solidFill>
                  <a:srgbClr val="008000"/>
                </a:solidFill>
              </a:rPr>
              <a:t> </a:t>
            </a:r>
            <a:r>
              <a:rPr lang="fr-FR" altLang="fr-FR" b="1" dirty="0">
                <a:solidFill>
                  <a:srgbClr val="008000"/>
                </a:solidFill>
              </a:rPr>
              <a:t>'Red </a:t>
            </a:r>
            <a:r>
              <a:rPr lang="fr-FR" altLang="fr-FR" b="1" dirty="0" err="1">
                <a:solidFill>
                  <a:srgbClr val="008000"/>
                </a:solidFill>
              </a:rPr>
              <a:t>Column</a:t>
            </a:r>
            <a:r>
              <a:rPr lang="fr-FR" altLang="fr-FR" b="1" dirty="0">
                <a:solidFill>
                  <a:srgbClr val="008000"/>
                </a:solidFill>
              </a:rPr>
              <a:t>’), </a:t>
            </a:r>
            <a:r>
              <a:rPr lang="en-GB" altLang="fr-FR" b="1" i="1" dirty="0" err="1">
                <a:solidFill>
                  <a:srgbClr val="008000"/>
                </a:solidFill>
              </a:rPr>
              <a:t>Pyracantha</a:t>
            </a:r>
            <a:r>
              <a:rPr lang="en-GB" altLang="fr-FR" b="1" i="1" dirty="0">
                <a:solidFill>
                  <a:srgbClr val="008000"/>
                </a:solidFill>
              </a:rPr>
              <a:t> </a:t>
            </a:r>
            <a:r>
              <a:rPr lang="fr-FR" altLang="fr-FR" b="1" i="1" dirty="0" err="1">
                <a:solidFill>
                  <a:srgbClr val="008000"/>
                </a:solidFill>
              </a:rPr>
              <a:t>coccinea</a:t>
            </a:r>
            <a:r>
              <a:rPr lang="fr-FR" altLang="fr-FR" b="1" i="1" dirty="0">
                <a:solidFill>
                  <a:srgbClr val="008000"/>
                </a:solidFill>
              </a:rPr>
              <a:t> </a:t>
            </a:r>
            <a:r>
              <a:rPr lang="fr-FR" altLang="fr-FR" b="1" dirty="0">
                <a:solidFill>
                  <a:srgbClr val="008000"/>
                </a:solidFill>
              </a:rPr>
              <a:t>'Soleil D’or’, </a:t>
            </a:r>
            <a:r>
              <a:rPr lang="en-GB" altLang="fr-FR" b="1" i="1" dirty="0" err="1">
                <a:solidFill>
                  <a:srgbClr val="008000"/>
                </a:solidFill>
              </a:rPr>
              <a:t>Pyracantha</a:t>
            </a:r>
            <a:r>
              <a:rPr lang="en-GB" altLang="fr-FR" b="1" i="1" dirty="0">
                <a:solidFill>
                  <a:srgbClr val="008000"/>
                </a:solidFill>
              </a:rPr>
              <a:t> </a:t>
            </a:r>
            <a:r>
              <a:rPr lang="fr-FR" altLang="fr-FR" b="1" dirty="0">
                <a:solidFill>
                  <a:srgbClr val="008000"/>
                </a:solidFill>
              </a:rPr>
              <a:t>'Orange Charmer’) (famille des </a:t>
            </a:r>
            <a:r>
              <a:rPr lang="fr-FR" altLang="fr-FR" b="1" i="1" dirty="0" err="1">
                <a:solidFill>
                  <a:srgbClr val="008000"/>
                </a:solidFill>
              </a:rPr>
              <a:t>Rosaceae</a:t>
            </a:r>
            <a:r>
              <a:rPr lang="fr-FR" altLang="fr-FR" b="1" dirty="0">
                <a:solidFill>
                  <a:srgbClr val="008000"/>
                </a:solidFill>
              </a:rPr>
              <a:t>)</a:t>
            </a:r>
          </a:p>
        </p:txBody>
      </p:sp>
      <p:sp>
        <p:nvSpPr>
          <p:cNvPr id="64519" name="ZoneTexte 12">
            <a:extLst>
              <a:ext uri="{FF2B5EF4-FFF2-40B4-BE49-F238E27FC236}">
                <a16:creationId xmlns:a16="http://schemas.microsoft.com/office/drawing/2014/main" id="{98F60281-B5A4-4499-B274-BED7A626D428}"/>
              </a:ext>
            </a:extLst>
          </p:cNvPr>
          <p:cNvSpPr txBox="1">
            <a:spLocks noChangeArrowheads="1"/>
          </p:cNvSpPr>
          <p:nvPr/>
        </p:nvSpPr>
        <p:spPr bwMode="auto">
          <a:xfrm>
            <a:off x="171450" y="1622425"/>
            <a:ext cx="11850688"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Les buissons ardents sont souvent utilisés pour constituer des </a:t>
            </a:r>
            <a:r>
              <a:rPr lang="fr-FR" altLang="fr-FR" b="1" i="1" dirty="0">
                <a:solidFill>
                  <a:srgbClr val="008000"/>
                </a:solidFill>
              </a:rPr>
              <a:t>haies défensives grâce à leurs épines acérées qui empêchent quiconque de la traverser. </a:t>
            </a:r>
            <a:r>
              <a:rPr lang="fr-FR" altLang="fr-FR" dirty="0"/>
              <a:t>Ils sont intéressants aussi pour leur abondante fructification rouge ou orange vif en automne, persistante jusqu'en hiver. Exposition au soleil ou à </a:t>
            </a:r>
            <a:r>
              <a:rPr lang="fr-FR" altLang="fr-FR" dirty="0" err="1"/>
              <a:t>mi-ombre</a:t>
            </a:r>
            <a:r>
              <a:rPr lang="fr-FR" altLang="fr-FR" dirty="0"/>
              <a:t>. </a:t>
            </a:r>
            <a:r>
              <a:rPr lang="fr-FR" altLang="fr-FR" b="1" dirty="0"/>
              <a:t>Sol</a:t>
            </a:r>
            <a:r>
              <a:rPr lang="fr-FR" altLang="fr-FR" dirty="0"/>
              <a:t> ordinaire, pas trop sec à frais. Rustique, au moins jusqu'à -15°C. Feuillage persistant. Port Buissonnant. Intérêt automnal, hivernal. Haie. Port 3 x 3 m. La floraison est blanche du mois de mai au mois de juin. Les fleurs sont regroupées par plusieurs et forment de grandes grappes tout le long des rameaux</a:t>
            </a:r>
            <a:r>
              <a:rPr lang="fr-FR" altLang="fr-FR" b="1" dirty="0">
                <a:solidFill>
                  <a:srgbClr val="008000"/>
                </a:solidFill>
              </a:rPr>
              <a:t>. Les oiseaux aiment la plante car les épines fournissent une grande protection. </a:t>
            </a:r>
            <a:r>
              <a:rPr lang="fr-FR" altLang="fr-FR" dirty="0"/>
              <a:t>En haie, ils doivent être plantés tous les 1,5 m.</a:t>
            </a:r>
          </a:p>
          <a:p>
            <a:pPr eaLnBrk="1" hangingPunct="1"/>
            <a:r>
              <a:rPr lang="fr-FR" altLang="fr-FR" sz="1400" b="1" dirty="0"/>
              <a:t>USDA Zone </a:t>
            </a:r>
            <a:r>
              <a:rPr lang="fr-FR" altLang="fr-FR" sz="1400" dirty="0"/>
              <a:t>4 – 10.  </a:t>
            </a:r>
            <a:r>
              <a:rPr lang="fr-FR" altLang="fr-FR" sz="1200" dirty="0"/>
              <a:t>A manipuler avec des gants et les EPI (visière). Source : </a:t>
            </a:r>
            <a:r>
              <a:rPr lang="fr-FR" altLang="fr-FR" sz="1200" dirty="0">
                <a:hlinkClick r:id="rId2"/>
              </a:rPr>
              <a:t>http://www.bothasigwatch.co.za/2014/05/19/making-your-garden-unattractive-to-criminals-19-may-2014/</a:t>
            </a:r>
            <a:r>
              <a:rPr lang="fr-FR" altLang="fr-FR" sz="1200" dirty="0"/>
              <a:t> </a:t>
            </a:r>
            <a:endParaRPr lang="fr-FR" altLang="fr-FR" dirty="0"/>
          </a:p>
        </p:txBody>
      </p:sp>
      <p:pic>
        <p:nvPicPr>
          <p:cNvPr id="64520" name="Image 13">
            <a:extLst>
              <a:ext uri="{FF2B5EF4-FFF2-40B4-BE49-F238E27FC236}">
                <a16:creationId xmlns:a16="http://schemas.microsoft.com/office/drawing/2014/main" id="{79EA319F-E645-4475-9F61-7CDF2BB5A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499745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Image 14">
            <a:extLst>
              <a:ext uri="{FF2B5EF4-FFF2-40B4-BE49-F238E27FC236}">
                <a16:creationId xmlns:a16="http://schemas.microsoft.com/office/drawing/2014/main" id="{23BC20FC-68D9-42DA-8BB0-AA3AE9354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00" y="3884613"/>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Image 15">
            <a:extLst>
              <a:ext uri="{FF2B5EF4-FFF2-40B4-BE49-F238E27FC236}">
                <a16:creationId xmlns:a16="http://schemas.microsoft.com/office/drawing/2014/main" id="{A6045B89-F200-40C4-9673-7E6A01199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988" y="4610100"/>
            <a:ext cx="13049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Image 16">
            <a:extLst>
              <a:ext uri="{FF2B5EF4-FFF2-40B4-BE49-F238E27FC236}">
                <a16:creationId xmlns:a16="http://schemas.microsoft.com/office/drawing/2014/main" id="{1A939D17-0817-4205-947E-2F11EF0B1F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675" y="55435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Image 17">
            <a:extLst>
              <a:ext uri="{FF2B5EF4-FFF2-40B4-BE49-F238E27FC236}">
                <a16:creationId xmlns:a16="http://schemas.microsoft.com/office/drawing/2014/main" id="{1F84D678-8DD5-4B92-B6A0-A47FE1E79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8438" y="46005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Image 19">
            <a:extLst>
              <a:ext uri="{FF2B5EF4-FFF2-40B4-BE49-F238E27FC236}">
                <a16:creationId xmlns:a16="http://schemas.microsoft.com/office/drawing/2014/main" id="{C060CAC3-C1AE-42EB-BB4F-E5BF6E08D1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3550" y="5054600"/>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6" name="Rectangle 20">
            <a:extLst>
              <a:ext uri="{FF2B5EF4-FFF2-40B4-BE49-F238E27FC236}">
                <a16:creationId xmlns:a16="http://schemas.microsoft.com/office/drawing/2014/main" id="{FF3A03F8-4FCA-4332-98C1-8A6A5E3CA4E3}"/>
              </a:ext>
            </a:extLst>
          </p:cNvPr>
          <p:cNvSpPr>
            <a:spLocks noChangeArrowheads="1"/>
          </p:cNvSpPr>
          <p:nvPr/>
        </p:nvSpPr>
        <p:spPr bwMode="auto">
          <a:xfrm>
            <a:off x="3051175" y="6343650"/>
            <a:ext cx="1808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err="1">
                <a:solidFill>
                  <a:srgbClr val="008000"/>
                </a:solidFill>
              </a:rPr>
              <a:t>Pyracantha</a:t>
            </a:r>
            <a:r>
              <a:rPr lang="fr-FR" altLang="fr-FR" sz="1200" dirty="0">
                <a:solidFill>
                  <a:srgbClr val="008000"/>
                </a:solidFill>
              </a:rPr>
              <a:t> </a:t>
            </a:r>
            <a:r>
              <a:rPr lang="fr-FR" altLang="fr-FR" sz="1200" dirty="0" err="1">
                <a:solidFill>
                  <a:srgbClr val="008000"/>
                </a:solidFill>
              </a:rPr>
              <a:t>Saphyr</a:t>
            </a:r>
            <a:r>
              <a:rPr lang="fr-FR" altLang="fr-FR" sz="1200" dirty="0">
                <a:solidFill>
                  <a:srgbClr val="008000"/>
                </a:solidFill>
              </a:rPr>
              <a:t> orange</a:t>
            </a:r>
          </a:p>
        </p:txBody>
      </p:sp>
      <p:pic>
        <p:nvPicPr>
          <p:cNvPr id="64527" name="Image 18">
            <a:extLst>
              <a:ext uri="{FF2B5EF4-FFF2-40B4-BE49-F238E27FC236}">
                <a16:creationId xmlns:a16="http://schemas.microsoft.com/office/drawing/2014/main" id="{6E1F9A53-2190-43FA-999E-9D563ED3C5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Image 21">
            <a:extLst>
              <a:ext uri="{FF2B5EF4-FFF2-40B4-BE49-F238E27FC236}">
                <a16:creationId xmlns:a16="http://schemas.microsoft.com/office/drawing/2014/main" id="{5F87EA22-A55B-4ADA-8F43-0A6249A384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Image 22">
            <a:extLst>
              <a:ext uri="{FF2B5EF4-FFF2-40B4-BE49-F238E27FC236}">
                <a16:creationId xmlns:a16="http://schemas.microsoft.com/office/drawing/2014/main" id="{E490D62B-CD01-45D9-8393-A2E874BFA4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469C51E-3225-43AB-84AD-FFA1E877B784}"/>
              </a:ext>
            </a:extLst>
          </p:cNvPr>
          <p:cNvSpPr>
            <a:spLocks noGrp="1"/>
          </p:cNvSpPr>
          <p:nvPr>
            <p:ph type="ftr" sz="quarter" idx="11"/>
          </p:nvPr>
        </p:nvSpPr>
        <p:spPr>
          <a:xfrm>
            <a:off x="4120494" y="6473443"/>
            <a:ext cx="4114800" cy="365125"/>
          </a:xfrm>
        </p:spPr>
        <p:txBody>
          <a:bodyPr/>
          <a:lstStyle/>
          <a:p>
            <a:pPr>
              <a:defRPr/>
            </a:pPr>
            <a:r>
              <a:rPr lang="fr-FR" dirty="0"/>
              <a:t>Haies défensives de climat tempéré et tropical - B. Lisan</a:t>
            </a:r>
          </a:p>
        </p:txBody>
      </p:sp>
      <p:sp>
        <p:nvSpPr>
          <p:cNvPr id="3" name="Espace réservé du numéro de diapositive 2">
            <a:extLst>
              <a:ext uri="{FF2B5EF4-FFF2-40B4-BE49-F238E27FC236}">
                <a16:creationId xmlns:a16="http://schemas.microsoft.com/office/drawing/2014/main" id="{6628312E-9ECB-4565-939E-97FAFA173C9E}"/>
              </a:ext>
            </a:extLst>
          </p:cNvPr>
          <p:cNvSpPr>
            <a:spLocks noGrp="1"/>
          </p:cNvSpPr>
          <p:nvPr>
            <p:ph type="sldNum" sz="quarter" idx="12"/>
          </p:nvPr>
        </p:nvSpPr>
        <p:spPr>
          <a:xfrm>
            <a:off x="11493776" y="180251"/>
            <a:ext cx="526774" cy="365125"/>
          </a:xfrm>
        </p:spPr>
        <p:txBody>
          <a:bodyPr/>
          <a:lstStyle/>
          <a:p>
            <a:pPr>
              <a:defRPr/>
            </a:pPr>
            <a:fld id="{3BA18BDB-DF0E-4B0B-A33B-C70EAD9123FA}" type="slidenum">
              <a:rPr lang="fr-FR" smtClean="0"/>
              <a:pPr>
                <a:defRPr/>
              </a:pPr>
              <a:t>63</a:t>
            </a:fld>
            <a:endParaRPr lang="fr-FR" dirty="0"/>
          </a:p>
        </p:txBody>
      </p:sp>
      <p:sp>
        <p:nvSpPr>
          <p:cNvPr id="4" name="ZoneTexte 7">
            <a:extLst>
              <a:ext uri="{FF2B5EF4-FFF2-40B4-BE49-F238E27FC236}">
                <a16:creationId xmlns:a16="http://schemas.microsoft.com/office/drawing/2014/main" id="{32E7858D-6558-431F-BA6C-A61531E2DE3B}"/>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ZoneTexte 6">
            <a:extLst>
              <a:ext uri="{FF2B5EF4-FFF2-40B4-BE49-F238E27FC236}">
                <a16:creationId xmlns:a16="http://schemas.microsoft.com/office/drawing/2014/main" id="{779AA096-B419-43EB-8214-349052EB72D4}"/>
              </a:ext>
            </a:extLst>
          </p:cNvPr>
          <p:cNvSpPr txBox="1">
            <a:spLocks noChangeArrowheads="1"/>
          </p:cNvSpPr>
          <p:nvPr/>
        </p:nvSpPr>
        <p:spPr bwMode="auto">
          <a:xfrm>
            <a:off x="171449" y="201994"/>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tempérés</a:t>
            </a:r>
          </a:p>
        </p:txBody>
      </p:sp>
      <p:pic>
        <p:nvPicPr>
          <p:cNvPr id="6" name="Image 18">
            <a:extLst>
              <a:ext uri="{FF2B5EF4-FFF2-40B4-BE49-F238E27FC236}">
                <a16:creationId xmlns:a16="http://schemas.microsoft.com/office/drawing/2014/main" id="{0952EEB0-1D1B-4FEC-ACFC-BFE1E3243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2353" y="6867"/>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BE8ADD39-25ED-4164-965F-AC0173094951}"/>
              </a:ext>
            </a:extLst>
          </p:cNvPr>
          <p:cNvSpPr txBox="1"/>
          <p:nvPr/>
        </p:nvSpPr>
        <p:spPr>
          <a:xfrm>
            <a:off x="171450" y="557919"/>
            <a:ext cx="8442464" cy="369332"/>
          </a:xfrm>
          <a:prstGeom prst="rect">
            <a:avLst/>
          </a:prstGeom>
          <a:noFill/>
        </p:spPr>
        <p:txBody>
          <a:bodyPr wrap="square" rtlCol="0">
            <a:spAutoFit/>
          </a:bodyPr>
          <a:lstStyle/>
          <a:p>
            <a:r>
              <a:rPr lang="fr-FR" b="1" dirty="0">
                <a:solidFill>
                  <a:srgbClr val="008000"/>
                </a:solidFill>
              </a:rPr>
              <a:t>Lyciet commun (</a:t>
            </a:r>
            <a:r>
              <a:rPr lang="fr-FR" b="1" i="1" dirty="0" err="1">
                <a:solidFill>
                  <a:srgbClr val="008000"/>
                </a:solidFill>
              </a:rPr>
              <a:t>Lycium</a:t>
            </a:r>
            <a:r>
              <a:rPr lang="fr-FR" b="1" i="1" dirty="0">
                <a:solidFill>
                  <a:srgbClr val="008000"/>
                </a:solidFill>
              </a:rPr>
              <a:t> </a:t>
            </a:r>
            <a:r>
              <a:rPr lang="fr-FR" b="1" i="1" dirty="0" err="1">
                <a:solidFill>
                  <a:srgbClr val="008000"/>
                </a:solidFill>
              </a:rPr>
              <a:t>Barbarum</a:t>
            </a:r>
            <a:r>
              <a:rPr lang="fr-FR" b="1" i="1" dirty="0">
                <a:solidFill>
                  <a:srgbClr val="008000"/>
                </a:solidFill>
              </a:rPr>
              <a:t> </a:t>
            </a:r>
            <a:r>
              <a:rPr lang="fr-FR" b="1" dirty="0">
                <a:solidFill>
                  <a:srgbClr val="008000"/>
                </a:solidFill>
              </a:rPr>
              <a:t>ou </a:t>
            </a:r>
            <a:r>
              <a:rPr lang="fr-FR" b="1" i="1" dirty="0" err="1">
                <a:solidFill>
                  <a:srgbClr val="008000"/>
                </a:solidFill>
              </a:rPr>
              <a:t>Lycium</a:t>
            </a:r>
            <a:r>
              <a:rPr lang="fr-FR" b="1" i="1" dirty="0">
                <a:solidFill>
                  <a:srgbClr val="008000"/>
                </a:solidFill>
              </a:rPr>
              <a:t> </a:t>
            </a:r>
            <a:r>
              <a:rPr lang="fr-FR" b="1" i="1" dirty="0" err="1">
                <a:solidFill>
                  <a:srgbClr val="008000"/>
                </a:solidFill>
              </a:rPr>
              <a:t>Europeanum</a:t>
            </a:r>
            <a:r>
              <a:rPr lang="fr-FR" b="1" dirty="0">
                <a:solidFill>
                  <a:srgbClr val="008000"/>
                </a:solidFill>
              </a:rPr>
              <a:t>) (</a:t>
            </a:r>
            <a:r>
              <a:rPr lang="fr-FR" b="1" dirty="0" err="1">
                <a:solidFill>
                  <a:srgbClr val="008000"/>
                </a:solidFill>
              </a:rPr>
              <a:t>Solénacée</a:t>
            </a:r>
            <a:r>
              <a:rPr lang="fr-FR" b="1" dirty="0">
                <a:solidFill>
                  <a:srgbClr val="008000"/>
                </a:solidFill>
              </a:rPr>
              <a:t>) (baie de goji) </a:t>
            </a:r>
          </a:p>
        </p:txBody>
      </p:sp>
      <p:sp>
        <p:nvSpPr>
          <p:cNvPr id="10" name="ZoneTexte 9">
            <a:extLst>
              <a:ext uri="{FF2B5EF4-FFF2-40B4-BE49-F238E27FC236}">
                <a16:creationId xmlns:a16="http://schemas.microsoft.com/office/drawing/2014/main" id="{2B191294-BD9C-4009-A4B4-F40EB5502FF3}"/>
              </a:ext>
            </a:extLst>
          </p:cNvPr>
          <p:cNvSpPr txBox="1"/>
          <p:nvPr/>
        </p:nvSpPr>
        <p:spPr>
          <a:xfrm>
            <a:off x="171449" y="901301"/>
            <a:ext cx="11835020" cy="4524315"/>
          </a:xfrm>
          <a:prstGeom prst="rect">
            <a:avLst/>
          </a:prstGeom>
          <a:noFill/>
        </p:spPr>
        <p:txBody>
          <a:bodyPr wrap="square" rtlCol="0">
            <a:spAutoFit/>
          </a:bodyPr>
          <a:lstStyle/>
          <a:p>
            <a:pPr algn="just"/>
            <a:r>
              <a:rPr lang="fr-FR" dirty="0">
                <a:solidFill>
                  <a:srgbClr val="008000"/>
                </a:solidFill>
              </a:rPr>
              <a:t>Arbuste de 80 cm à 3 m de haut, très rameux, à rameaux flexueux, pendants, un peu épineux. Les feuilles solitaires ou fasciculées sont </a:t>
            </a:r>
            <a:r>
              <a:rPr lang="fr-FR" dirty="0">
                <a:solidFill>
                  <a:srgbClr val="0070C0"/>
                </a:solidFill>
                <a:hlinkClick r:id="rId3" tooltip="Forme foliaire">
                  <a:extLst>
                    <a:ext uri="{A12FA001-AC4F-418D-AE19-62706E023703}">
                      <ahyp:hlinkClr xmlns:ahyp="http://schemas.microsoft.com/office/drawing/2018/hyperlinkcolor" val="tx"/>
                    </a:ext>
                  </a:extLst>
                </a:hlinkClick>
              </a:rPr>
              <a:t>lancéolées ou longuement elliptiques</a:t>
            </a:r>
            <a:r>
              <a:rPr lang="fr-FR" dirty="0">
                <a:solidFill>
                  <a:srgbClr val="008000"/>
                </a:solidFill>
              </a:rPr>
              <a:t>, de 2-3 cm de long sur 36 mm de large. La fleur portée par un pédicelle comporte un </a:t>
            </a:r>
            <a:r>
              <a:rPr lang="fr-FR" dirty="0">
                <a:solidFill>
                  <a:srgbClr val="0070C0"/>
                </a:solidFill>
                <a:hlinkClick r:id="rId4" tooltip="Calice (botanique)">
                  <a:extLst>
                    <a:ext uri="{A12FA001-AC4F-418D-AE19-62706E023703}">
                      <ahyp:hlinkClr xmlns:ahyp="http://schemas.microsoft.com/office/drawing/2018/hyperlinkcolor" val="tx"/>
                    </a:ext>
                  </a:extLst>
                </a:hlinkClick>
              </a:rPr>
              <a:t>calice</a:t>
            </a:r>
            <a:r>
              <a:rPr lang="fr-FR" dirty="0">
                <a:solidFill>
                  <a:srgbClr val="008000"/>
                </a:solidFill>
              </a:rPr>
              <a:t> campanulé de 4-5 mm, généralement à 2 lobes et une corolle pourpre avec un tube de 8-10 mm et des lobes plus courts. La floraison s'étale de juin à septembre. Le fruit est une </a:t>
            </a:r>
            <a:r>
              <a:rPr lang="fr-FR" dirty="0">
                <a:solidFill>
                  <a:srgbClr val="0070C0"/>
                </a:solidFill>
                <a:hlinkClick r:id="rId5" tooltip="Baie (botanique)">
                  <a:extLst>
                    <a:ext uri="{A12FA001-AC4F-418D-AE19-62706E023703}">
                      <ahyp:hlinkClr xmlns:ahyp="http://schemas.microsoft.com/office/drawing/2018/hyperlinkcolor" val="tx"/>
                    </a:ext>
                  </a:extLst>
                </a:hlinkClick>
              </a:rPr>
              <a:t>baie</a:t>
            </a:r>
            <a:r>
              <a:rPr lang="fr-FR" dirty="0">
                <a:solidFill>
                  <a:srgbClr val="008000"/>
                </a:solidFill>
              </a:rPr>
              <a:t> rouge plus ou moins orangé, oblongue, développant des saveurs suaves un peu âpres. Elles murissent d'août à octobre. Le lyciet commun est une des deux espèces de </a:t>
            </a:r>
            <a:r>
              <a:rPr lang="fr-FR" i="1" dirty="0" err="1">
                <a:solidFill>
                  <a:srgbClr val="008000"/>
                </a:solidFill>
              </a:rPr>
              <a:t>Lycium</a:t>
            </a:r>
            <a:r>
              <a:rPr lang="fr-FR" dirty="0">
                <a:solidFill>
                  <a:srgbClr val="008000"/>
                </a:solidFill>
              </a:rPr>
              <a:t> donnant des fruits rouges en vente dans les magasins de diététique sous le nom de </a:t>
            </a:r>
            <a:r>
              <a:rPr lang="fr-FR" dirty="0">
                <a:solidFill>
                  <a:srgbClr val="0070C0"/>
                </a:solidFill>
                <a:hlinkClick r:id="rId6" tooltip="Baie de Goji">
                  <a:extLst>
                    <a:ext uri="{A12FA001-AC4F-418D-AE19-62706E023703}">
                      <ahyp:hlinkClr xmlns:ahyp="http://schemas.microsoft.com/office/drawing/2018/hyperlinkcolor" val="tx"/>
                    </a:ext>
                  </a:extLst>
                </a:hlinkClick>
              </a:rPr>
              <a:t>baies de goji</a:t>
            </a:r>
            <a:r>
              <a:rPr lang="fr-FR" dirty="0">
                <a:solidFill>
                  <a:srgbClr val="008000"/>
                </a:solidFill>
              </a:rPr>
              <a:t> (l'autre étant </a:t>
            </a:r>
            <a:r>
              <a:rPr lang="fr-FR" i="1" dirty="0" err="1">
                <a:solidFill>
                  <a:srgbClr val="0070C0"/>
                </a:solidFill>
                <a:hlinkClick r:id="rId7" tooltip="Lycium chinense">
                  <a:extLst>
                    <a:ext uri="{A12FA001-AC4F-418D-AE19-62706E023703}">
                      <ahyp:hlinkClr xmlns:ahyp="http://schemas.microsoft.com/office/drawing/2018/hyperlinkcolor" val="tx"/>
                    </a:ext>
                  </a:extLst>
                </a:hlinkClick>
              </a:rPr>
              <a:t>Lycium</a:t>
            </a:r>
            <a:r>
              <a:rPr lang="fr-FR" i="1" dirty="0">
                <a:solidFill>
                  <a:srgbClr val="0070C0"/>
                </a:solidFill>
                <a:hlinkClick r:id="rId7" tooltip="Lycium chinense">
                  <a:extLst>
                    <a:ext uri="{A12FA001-AC4F-418D-AE19-62706E023703}">
                      <ahyp:hlinkClr xmlns:ahyp="http://schemas.microsoft.com/office/drawing/2018/hyperlinkcolor" val="tx"/>
                    </a:ext>
                  </a:extLst>
                </a:hlinkClick>
              </a:rPr>
              <a:t> </a:t>
            </a:r>
            <a:r>
              <a:rPr lang="fr-FR" i="1" dirty="0" err="1">
                <a:solidFill>
                  <a:srgbClr val="0070C0"/>
                </a:solidFill>
                <a:hlinkClick r:id="rId7" tooltip="Lycium chinense">
                  <a:extLst>
                    <a:ext uri="{A12FA001-AC4F-418D-AE19-62706E023703}">
                      <ahyp:hlinkClr xmlns:ahyp="http://schemas.microsoft.com/office/drawing/2018/hyperlinkcolor" val="tx"/>
                    </a:ext>
                  </a:extLst>
                </a:hlinkClick>
              </a:rPr>
              <a:t>chinense</a:t>
            </a:r>
            <a:r>
              <a:rPr lang="fr-FR" dirty="0">
                <a:solidFill>
                  <a:srgbClr val="008000"/>
                </a:solidFill>
              </a:rPr>
              <a:t>). C'est la plus riche des deux en vitamines, minéraux et </a:t>
            </a:r>
            <a:r>
              <a:rPr lang="fr-FR" u="sng" dirty="0">
                <a:solidFill>
                  <a:srgbClr val="0070C0"/>
                </a:solidFill>
                <a:hlinkClick r:id="rId8">
                  <a:extLst>
                    <a:ext uri="{A12FA001-AC4F-418D-AE19-62706E023703}">
                      <ahyp:hlinkClr xmlns:ahyp="http://schemas.microsoft.com/office/drawing/2018/hyperlinkcolor" val="tx"/>
                    </a:ext>
                  </a:extLst>
                </a:hlinkClick>
              </a:rPr>
              <a:t>antioxydants</a:t>
            </a:r>
            <a:r>
              <a:rPr lang="fr-FR" dirty="0">
                <a:solidFill>
                  <a:srgbClr val="008000"/>
                </a:solidFill>
              </a:rPr>
              <a:t>. On en tire des fruits séchés, infusions, jus, capsules. Il faut </a:t>
            </a:r>
            <a:r>
              <a:rPr lang="fr-FR" dirty="0"/>
              <a:t> </a:t>
            </a:r>
            <a:r>
              <a:rPr lang="fr-FR" dirty="0">
                <a:solidFill>
                  <a:srgbClr val="008000"/>
                </a:solidFill>
              </a:rPr>
              <a:t>consommer les baies séchées après qu'elles ont été cueillies bien mûres parce qu'alors le taux de solanine a baissé. En France, on le trouve dans les haies, sur le bord des chemins, dans les bois et broussailles anthropiques sur sols nitratés. Il est utilisé pour faire des haies. Il préfère les zones tempérées et le plein soleil, un sol </a:t>
            </a:r>
            <a:r>
              <a:rPr lang="fr-FR" dirty="0">
                <a:solidFill>
                  <a:srgbClr val="008000"/>
                </a:solidFill>
                <a:hlinkClick r:id="rId9" tooltip="Base (chimie)">
                  <a:extLst>
                    <a:ext uri="{A12FA001-AC4F-418D-AE19-62706E023703}">
                      <ahyp:hlinkClr xmlns:ahyp="http://schemas.microsoft.com/office/drawing/2018/hyperlinkcolor" val="tx"/>
                    </a:ext>
                  </a:extLst>
                </a:hlinkClick>
              </a:rPr>
              <a:t>alcalin</a:t>
            </a:r>
            <a:r>
              <a:rPr lang="fr-FR" dirty="0">
                <a:solidFill>
                  <a:srgbClr val="008000"/>
                </a:solidFill>
              </a:rPr>
              <a:t> plutôt sec. Il faut deux ans avant une première et petite production, et quatre ans avant qu'il ne puisse être pleinement récolté. C'est une plante qui ne supporte pas de températures inférieures à - 22 °C, ni le gel lorsqu'il est encore vert. La</a:t>
            </a:r>
            <a:r>
              <a:rPr lang="fr-FR" dirty="0"/>
              <a:t> </a:t>
            </a:r>
            <a:r>
              <a:rPr lang="fr-FR" dirty="0">
                <a:hlinkClick r:id="rId10" tooltip="Germination"/>
              </a:rPr>
              <a:t>germination</a:t>
            </a:r>
            <a:r>
              <a:rPr lang="fr-FR" dirty="0"/>
              <a:t> </a:t>
            </a:r>
            <a:r>
              <a:rPr lang="fr-FR" dirty="0">
                <a:solidFill>
                  <a:srgbClr val="008000"/>
                </a:solidFill>
              </a:rPr>
              <a:t>du </a:t>
            </a:r>
            <a:r>
              <a:rPr lang="fr-FR" i="1" dirty="0" err="1">
                <a:solidFill>
                  <a:srgbClr val="008000"/>
                </a:solidFill>
              </a:rPr>
              <a:t>Lycium</a:t>
            </a:r>
            <a:r>
              <a:rPr lang="fr-FR" i="1" dirty="0">
                <a:solidFill>
                  <a:srgbClr val="008000"/>
                </a:solidFill>
              </a:rPr>
              <a:t> </a:t>
            </a:r>
            <a:r>
              <a:rPr lang="fr-FR" i="1" dirty="0" err="1">
                <a:solidFill>
                  <a:srgbClr val="008000"/>
                </a:solidFill>
              </a:rPr>
              <a:t>barbarum</a:t>
            </a:r>
            <a:r>
              <a:rPr lang="fr-FR" dirty="0">
                <a:solidFill>
                  <a:srgbClr val="008000"/>
                </a:solidFill>
              </a:rPr>
              <a:t> se réalise entre 3 et 15 jours. Une levée directement en terre peut également être réalisée ; le plus important étant de conserver une humidité constante, ainsi qu'une température comprise entre 20 et 28 °C.  Il est préférable de procéder au repiquage durant la deuxième semaine. Il se bouture bien.</a:t>
            </a:r>
          </a:p>
          <a:p>
            <a:pPr algn="just"/>
            <a:r>
              <a:rPr lang="fr-FR" sz="1200" dirty="0">
                <a:solidFill>
                  <a:srgbClr val="008000"/>
                </a:solidFill>
              </a:rPr>
              <a:t>Source : </a:t>
            </a:r>
            <a:r>
              <a:rPr lang="fr-FR" sz="1200" dirty="0">
                <a:solidFill>
                  <a:srgbClr val="008000"/>
                </a:solidFill>
                <a:hlinkClick r:id="rId11"/>
              </a:rPr>
              <a:t>https://fr.wikipedia.org/wiki/Lycium_barbarum</a:t>
            </a:r>
            <a:r>
              <a:rPr lang="fr-FR" sz="1200" dirty="0">
                <a:solidFill>
                  <a:srgbClr val="008000"/>
                </a:solidFill>
              </a:rPr>
              <a:t> </a:t>
            </a:r>
          </a:p>
        </p:txBody>
      </p:sp>
      <p:pic>
        <p:nvPicPr>
          <p:cNvPr id="12" name="Image 11">
            <a:extLst>
              <a:ext uri="{FF2B5EF4-FFF2-40B4-BE49-F238E27FC236}">
                <a16:creationId xmlns:a16="http://schemas.microsoft.com/office/drawing/2014/main" id="{110D1590-7D4C-4CF6-8FCB-595DC3ADAC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331" y="5288525"/>
            <a:ext cx="1530352" cy="1530352"/>
          </a:xfrm>
          <a:prstGeom prst="rect">
            <a:avLst/>
          </a:prstGeom>
        </p:spPr>
      </p:pic>
      <p:pic>
        <p:nvPicPr>
          <p:cNvPr id="14" name="Image 13" descr="Une image contenant arbre, extérieur, ciel, terrain&#10;&#10;Description générée avec un niveau de confiance très élevé">
            <a:extLst>
              <a:ext uri="{FF2B5EF4-FFF2-40B4-BE49-F238E27FC236}">
                <a16:creationId xmlns:a16="http://schemas.microsoft.com/office/drawing/2014/main" id="{BE16E8A7-49FB-4329-B3CC-1A4D433F9C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1943" y="5075802"/>
            <a:ext cx="2619375" cy="1743075"/>
          </a:xfrm>
          <a:prstGeom prst="rect">
            <a:avLst/>
          </a:prstGeom>
        </p:spPr>
      </p:pic>
      <p:pic>
        <p:nvPicPr>
          <p:cNvPr id="16" name="Image 15" descr="Une image contenant arbre, extérieur, ciel, plante&#10;&#10;Description générée avec un niveau de confiance très élevé">
            <a:extLst>
              <a:ext uri="{FF2B5EF4-FFF2-40B4-BE49-F238E27FC236}">
                <a16:creationId xmlns:a16="http://schemas.microsoft.com/office/drawing/2014/main" id="{A730741B-9FEF-49A1-8D16-9F1C8E987E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8486" y="4782153"/>
            <a:ext cx="1537045" cy="2052034"/>
          </a:xfrm>
          <a:prstGeom prst="rect">
            <a:avLst/>
          </a:prstGeom>
        </p:spPr>
      </p:pic>
      <p:pic>
        <p:nvPicPr>
          <p:cNvPr id="18" name="Image 17" descr="Une image contenant herbe, extérieur, ciel, arbre&#10;&#10;Description générée avec un niveau de confiance très élevé">
            <a:extLst>
              <a:ext uri="{FF2B5EF4-FFF2-40B4-BE49-F238E27FC236}">
                <a16:creationId xmlns:a16="http://schemas.microsoft.com/office/drawing/2014/main" id="{00A78393-5208-48F9-9B99-9286C77BF6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42149" y="5089339"/>
            <a:ext cx="1847850" cy="1384104"/>
          </a:xfrm>
          <a:prstGeom prst="rect">
            <a:avLst/>
          </a:prstGeom>
        </p:spPr>
      </p:pic>
      <p:pic>
        <p:nvPicPr>
          <p:cNvPr id="20" name="Image 19" descr="Une image contenant fruit&#10;&#10;Description générée avec un niveau de confiance très élevé">
            <a:extLst>
              <a:ext uri="{FF2B5EF4-FFF2-40B4-BE49-F238E27FC236}">
                <a16:creationId xmlns:a16="http://schemas.microsoft.com/office/drawing/2014/main" id="{2B3DDA87-F4FC-430F-9D06-FF3F0C5535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46365" y="0"/>
            <a:ext cx="1409907" cy="967685"/>
          </a:xfrm>
          <a:prstGeom prst="rect">
            <a:avLst/>
          </a:prstGeom>
        </p:spPr>
      </p:pic>
      <p:pic>
        <p:nvPicPr>
          <p:cNvPr id="22" name="Image 21">
            <a:extLst>
              <a:ext uri="{FF2B5EF4-FFF2-40B4-BE49-F238E27FC236}">
                <a16:creationId xmlns:a16="http://schemas.microsoft.com/office/drawing/2014/main" id="{023D0C3A-ABB1-4A9A-A7C5-A7F955CDC74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47124" y="5339968"/>
            <a:ext cx="1133475" cy="1133475"/>
          </a:xfrm>
          <a:prstGeom prst="rect">
            <a:avLst/>
          </a:prstGeom>
        </p:spPr>
      </p:pic>
      <p:pic>
        <p:nvPicPr>
          <p:cNvPr id="24" name="Image 23" descr="Une image contenant légume, arbre&#10;&#10;Description générée avec un niveau de confiance très élevé">
            <a:extLst>
              <a:ext uri="{FF2B5EF4-FFF2-40B4-BE49-F238E27FC236}">
                <a16:creationId xmlns:a16="http://schemas.microsoft.com/office/drawing/2014/main" id="{F3C035AB-2097-4DCE-8ABA-BF4E34E8D5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0953" y="5591739"/>
            <a:ext cx="1076325" cy="1076325"/>
          </a:xfrm>
          <a:prstGeom prst="rect">
            <a:avLst/>
          </a:prstGeom>
        </p:spPr>
      </p:pic>
      <p:pic>
        <p:nvPicPr>
          <p:cNvPr id="26" name="Image 25" descr="Une image contenant arbre, extérieur, plante, oiseau&#10;&#10;Description générée avec un niveau de confiance très élevé">
            <a:extLst>
              <a:ext uri="{FF2B5EF4-FFF2-40B4-BE49-F238E27FC236}">
                <a16:creationId xmlns:a16="http://schemas.microsoft.com/office/drawing/2014/main" id="{0E1D8471-BEA5-4D02-8269-A9CD5FB73FB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38953" y="5492368"/>
            <a:ext cx="1304925" cy="981075"/>
          </a:xfrm>
          <a:prstGeom prst="rect">
            <a:avLst/>
          </a:prstGeom>
        </p:spPr>
      </p:pic>
      <p:pic>
        <p:nvPicPr>
          <p:cNvPr id="17" name="Picture 2" descr="fruitsLogo9_ss">
            <a:extLst>
              <a:ext uri="{FF2B5EF4-FFF2-40B4-BE49-F238E27FC236}">
                <a16:creationId xmlns:a16="http://schemas.microsoft.com/office/drawing/2014/main" id="{2D0290D3-CF63-4987-8914-61971E8788DC}"/>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9150901" y="2776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203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oneTexte 7">
            <a:extLst>
              <a:ext uri="{FF2B5EF4-FFF2-40B4-BE49-F238E27FC236}">
                <a16:creationId xmlns:a16="http://schemas.microsoft.com/office/drawing/2014/main" id="{0F12FB01-1B54-491B-B2C2-4CB6C769A736}"/>
              </a:ext>
            </a:extLst>
          </p:cNvPr>
          <p:cNvSpPr txBox="1">
            <a:spLocks noChangeArrowheads="1"/>
          </p:cNvSpPr>
          <p:nvPr/>
        </p:nvSpPr>
        <p:spPr bwMode="auto">
          <a:xfrm>
            <a:off x="3309938" y="1905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47625" y="44450"/>
            <a:ext cx="565150" cy="334963"/>
          </a:xfrm>
        </p:spPr>
        <p:txBody>
          <a:bodyPr/>
          <a:lstStyle/>
          <a:p>
            <a:pPr>
              <a:defRPr/>
            </a:pPr>
            <a:fld id="{1BC4AACB-9B37-481D-9BD7-E6C64866AE1A}" type="slidenum">
              <a:rPr lang="fr-FR"/>
              <a:pPr>
                <a:defRPr/>
              </a:pPr>
              <a:t>64</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65541" name="ZoneTexte 6">
            <a:extLst>
              <a:ext uri="{FF2B5EF4-FFF2-40B4-BE49-F238E27FC236}">
                <a16:creationId xmlns:a16="http://schemas.microsoft.com/office/drawing/2014/main" id="{95572EC2-E057-4EBE-AF59-206BFAF9174D}"/>
              </a:ext>
            </a:extLst>
          </p:cNvPr>
          <p:cNvSpPr txBox="1">
            <a:spLocks noChangeArrowheads="1"/>
          </p:cNvSpPr>
          <p:nvPr/>
        </p:nvSpPr>
        <p:spPr bwMode="auto">
          <a:xfrm>
            <a:off x="139700" y="363538"/>
            <a:ext cx="416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tempérés</a:t>
            </a:r>
          </a:p>
        </p:txBody>
      </p:sp>
      <p:sp>
        <p:nvSpPr>
          <p:cNvPr id="65542" name="ZoneTexte 11">
            <a:extLst>
              <a:ext uri="{FF2B5EF4-FFF2-40B4-BE49-F238E27FC236}">
                <a16:creationId xmlns:a16="http://schemas.microsoft.com/office/drawing/2014/main" id="{49F72A67-F957-4893-9A4F-21DEE4ED6D18}"/>
              </a:ext>
            </a:extLst>
          </p:cNvPr>
          <p:cNvSpPr txBox="1">
            <a:spLocks noChangeArrowheads="1"/>
          </p:cNvSpPr>
          <p:nvPr/>
        </p:nvSpPr>
        <p:spPr bwMode="auto">
          <a:xfrm>
            <a:off x="139700" y="758825"/>
            <a:ext cx="984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Ronce des bois, mûrier des haies (</a:t>
            </a:r>
            <a:r>
              <a:rPr lang="fr-FR" altLang="fr-FR" b="1" dirty="0">
                <a:solidFill>
                  <a:srgbClr val="008000"/>
                </a:solidFill>
                <a:hlinkClick r:id="rId2"/>
              </a:rPr>
              <a:t>ronce d'ornement</a:t>
            </a:r>
            <a:r>
              <a:rPr lang="fr-FR" altLang="fr-FR" b="1" dirty="0">
                <a:solidFill>
                  <a:srgbClr val="008000"/>
                </a:solidFill>
              </a:rPr>
              <a:t>) (</a:t>
            </a:r>
            <a:r>
              <a:rPr lang="fr-FR" altLang="fr-FR" b="1" i="1" dirty="0">
                <a:solidFill>
                  <a:srgbClr val="008000"/>
                </a:solidFill>
              </a:rPr>
              <a:t>Rubus </a:t>
            </a:r>
            <a:r>
              <a:rPr lang="fr-FR" altLang="fr-FR" b="1" i="1" dirty="0" err="1">
                <a:solidFill>
                  <a:srgbClr val="008000"/>
                </a:solidFill>
              </a:rPr>
              <a:t>fruticosus</a:t>
            </a:r>
            <a:r>
              <a:rPr lang="fr-FR" altLang="fr-FR" b="1" dirty="0">
                <a:solidFill>
                  <a:srgbClr val="008000"/>
                </a:solidFill>
              </a:rPr>
              <a:t>) (Famille des </a:t>
            </a:r>
            <a:r>
              <a:rPr lang="fr-FR" altLang="fr-FR" b="1" i="1" dirty="0" err="1">
                <a:solidFill>
                  <a:srgbClr val="008000"/>
                </a:solidFill>
              </a:rPr>
              <a:t>Rosaceae</a:t>
            </a:r>
            <a:r>
              <a:rPr lang="fr-FR" altLang="fr-FR" b="1" dirty="0">
                <a:solidFill>
                  <a:srgbClr val="008000"/>
                </a:solidFill>
              </a:rPr>
              <a:t>)</a:t>
            </a:r>
          </a:p>
        </p:txBody>
      </p:sp>
      <p:sp>
        <p:nvSpPr>
          <p:cNvPr id="65543" name="Rectangle 1">
            <a:extLst>
              <a:ext uri="{FF2B5EF4-FFF2-40B4-BE49-F238E27FC236}">
                <a16:creationId xmlns:a16="http://schemas.microsoft.com/office/drawing/2014/main" id="{A8F66F61-C9CB-4A2D-8ACF-D91CC87C10C9}"/>
              </a:ext>
            </a:extLst>
          </p:cNvPr>
          <p:cNvSpPr>
            <a:spLocks noChangeArrowheads="1"/>
          </p:cNvSpPr>
          <p:nvPr/>
        </p:nvSpPr>
        <p:spPr bwMode="auto">
          <a:xfrm>
            <a:off x="139700" y="1096963"/>
            <a:ext cx="1181576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fr-FR" altLang="fr-FR" dirty="0">
                <a:ea typeface="Calibri" panose="020F0502020204030204" pitchFamily="34" charset="0"/>
                <a:cs typeface="Times New Roman" panose="02020603050405020304" pitchFamily="18" charset="0"/>
              </a:rPr>
              <a:t>Arbuste à longs rameaux retombant en arceaux ou tapissant le sol. Les fleurs blanches ou roses de la ronce des bois sont très mellifères et apparaissent de juin à juillet. </a:t>
            </a:r>
            <a:r>
              <a:rPr lang="fr-FR" altLang="fr-FR" dirty="0">
                <a:solidFill>
                  <a:srgbClr val="008000"/>
                </a:solidFill>
                <a:ea typeface="Calibri" panose="020F0502020204030204" pitchFamily="34" charset="0"/>
                <a:cs typeface="Times New Roman" panose="02020603050405020304" pitchFamily="18" charset="0"/>
              </a:rPr>
              <a:t>Les mûres </a:t>
            </a:r>
            <a:r>
              <a:rPr lang="fr-FR" altLang="fr-FR" dirty="0">
                <a:ea typeface="Calibri" panose="020F0502020204030204" pitchFamily="34" charset="0"/>
                <a:cs typeface="Times New Roman" panose="02020603050405020304" pitchFamily="18" charset="0"/>
              </a:rPr>
              <a:t>sont noires et luisantes, et </a:t>
            </a:r>
            <a:r>
              <a:rPr lang="fr-FR" altLang="fr-FR" b="1" dirty="0">
                <a:solidFill>
                  <a:srgbClr val="008000"/>
                </a:solidFill>
                <a:ea typeface="Calibri" panose="020F0502020204030204" pitchFamily="34" charset="0"/>
                <a:cs typeface="Times New Roman" panose="02020603050405020304" pitchFamily="18" charset="0"/>
              </a:rPr>
              <a:t>sont comestibles</a:t>
            </a:r>
            <a:r>
              <a:rPr lang="fr-FR" altLang="fr-FR" dirty="0">
                <a:ea typeface="Calibri" panose="020F0502020204030204" pitchFamily="34" charset="0"/>
                <a:cs typeface="Times New Roman" panose="02020603050405020304" pitchFamily="18" charset="0"/>
              </a:rPr>
              <a:t>. Les ronces d'ornement sont généralement des </a:t>
            </a:r>
            <a:r>
              <a:rPr lang="fr-FR" altLang="fr-FR" b="1" dirty="0">
                <a:solidFill>
                  <a:srgbClr val="008000"/>
                </a:solidFill>
                <a:ea typeface="Calibri" panose="020F0502020204030204" pitchFamily="34" charset="0"/>
                <a:cs typeface="Times New Roman" panose="02020603050405020304" pitchFamily="18" charset="0"/>
              </a:rPr>
              <a:t>plantes vigoureuses, peu difficiles à cultiver</a:t>
            </a:r>
            <a:r>
              <a:rPr lang="fr-FR" altLang="fr-FR" dirty="0">
                <a:ea typeface="Calibri" panose="020F0502020204030204" pitchFamily="34" charset="0"/>
                <a:cs typeface="Times New Roman" panose="02020603050405020304" pitchFamily="18" charset="0"/>
              </a:rPr>
              <a:t>. Elles peuvent s'épanouir au soleil comme à l'ombre, mais avec une </a:t>
            </a:r>
            <a:r>
              <a:rPr lang="fr-FR" altLang="fr-FR" b="1" dirty="0">
                <a:ea typeface="Calibri" panose="020F0502020204030204" pitchFamily="34" charset="0"/>
                <a:cs typeface="Times New Roman" panose="02020603050405020304" pitchFamily="18" charset="0"/>
              </a:rPr>
              <a:t>préférence marquée pour le soleil ou les </a:t>
            </a:r>
            <a:r>
              <a:rPr lang="fr-FR" altLang="fr-FR" b="1" dirty="0">
                <a:ea typeface="Calibri" panose="020F0502020204030204" pitchFamily="34" charset="0"/>
                <a:cs typeface="Times New Roman" panose="02020603050405020304" pitchFamily="18" charset="0"/>
                <a:hlinkClick r:id="rId3"/>
              </a:rPr>
              <a:t>ombres</a:t>
            </a:r>
            <a:r>
              <a:rPr lang="fr-FR" altLang="fr-FR" b="1" dirty="0">
                <a:ea typeface="Calibri" panose="020F0502020204030204" pitchFamily="34" charset="0"/>
                <a:cs typeface="Times New Roman" panose="02020603050405020304" pitchFamily="18" charset="0"/>
              </a:rPr>
              <a:t> légères, et le sol qui les accueille doit être frais et </a:t>
            </a:r>
            <a:r>
              <a:rPr lang="fr-FR" altLang="fr-FR" b="1" dirty="0">
                <a:ea typeface="Calibri" panose="020F0502020204030204" pitchFamily="34" charset="0"/>
                <a:cs typeface="Times New Roman" panose="02020603050405020304" pitchFamily="18" charset="0"/>
                <a:hlinkClick r:id="rId4"/>
              </a:rPr>
              <a:t>humifère</a:t>
            </a:r>
            <a:r>
              <a:rPr lang="fr-FR" altLang="fr-FR" dirty="0">
                <a:ea typeface="Calibri" panose="020F0502020204030204" pitchFamily="34" charset="0"/>
                <a:cs typeface="Times New Roman" panose="02020603050405020304" pitchFamily="18" charset="0"/>
              </a:rPr>
              <a:t>. </a:t>
            </a:r>
            <a:r>
              <a:rPr lang="fr-FR" altLang="fr-FR" sz="1200" dirty="0">
                <a:ea typeface="Calibri" panose="020F0502020204030204" pitchFamily="34" charset="0"/>
                <a:cs typeface="Times New Roman" panose="02020603050405020304" pitchFamily="18" charset="0"/>
              </a:rPr>
              <a:t>Au jardin, elles trouvent place au sein d'une </a:t>
            </a:r>
            <a:r>
              <a:rPr lang="fr-FR" altLang="fr-FR" sz="1200" b="1" dirty="0">
                <a:ea typeface="Calibri" panose="020F0502020204030204" pitchFamily="34" charset="0"/>
                <a:cs typeface="Times New Roman" panose="02020603050405020304" pitchFamily="18" charset="0"/>
                <a:hlinkClick r:id="rId5"/>
              </a:rPr>
              <a:t>haie</a:t>
            </a:r>
            <a:r>
              <a:rPr lang="fr-FR" altLang="fr-FR" sz="1200" dirty="0">
                <a:ea typeface="Calibri" panose="020F0502020204030204" pitchFamily="34" charset="0"/>
                <a:cs typeface="Times New Roman" panose="02020603050405020304" pitchFamily="18" charset="0"/>
              </a:rPr>
              <a:t> libre ou d'un </a:t>
            </a:r>
            <a:r>
              <a:rPr lang="fr-FR" altLang="fr-FR" sz="1200" b="1" dirty="0">
                <a:ea typeface="Calibri" panose="020F0502020204030204" pitchFamily="34" charset="0"/>
                <a:cs typeface="Times New Roman" panose="02020603050405020304" pitchFamily="18" charset="0"/>
                <a:hlinkClick r:id="rId6"/>
              </a:rPr>
              <a:t>massif</a:t>
            </a:r>
            <a:r>
              <a:rPr lang="fr-FR" altLang="fr-FR" sz="1200" dirty="0">
                <a:ea typeface="Calibri" panose="020F0502020204030204" pitchFamily="34" charset="0"/>
                <a:cs typeface="Times New Roman" panose="02020603050405020304" pitchFamily="18" charset="0"/>
              </a:rPr>
              <a:t>, comme </a:t>
            </a:r>
            <a:r>
              <a:rPr lang="fr-FR" altLang="fr-FR" sz="1200" b="1" dirty="0">
                <a:ea typeface="Calibri" panose="020F0502020204030204" pitchFamily="34" charset="0"/>
                <a:cs typeface="Times New Roman" panose="02020603050405020304" pitchFamily="18" charset="0"/>
                <a:hlinkClick r:id="rId7"/>
              </a:rPr>
              <a:t>couvre-sol</a:t>
            </a:r>
            <a:r>
              <a:rPr lang="fr-FR" altLang="fr-FR" sz="1200" dirty="0">
                <a:ea typeface="Calibri" panose="020F0502020204030204" pitchFamily="34" charset="0"/>
                <a:cs typeface="Times New Roman" panose="02020603050405020304" pitchFamily="18" charset="0"/>
              </a:rPr>
              <a:t> ou même en sujet isolé... suivant la variété que vous choisirez. Et </a:t>
            </a:r>
            <a:r>
              <a:rPr lang="fr-FR" altLang="fr-FR" sz="1200" b="1" dirty="0">
                <a:ea typeface="Calibri" panose="020F0502020204030204" pitchFamily="34" charset="0"/>
                <a:cs typeface="Times New Roman" panose="02020603050405020304" pitchFamily="18" charset="0"/>
              </a:rPr>
              <a:t>beaucoup d'entre elles n'ont pas d'épines</a:t>
            </a:r>
            <a:r>
              <a:rPr lang="fr-FR" altLang="fr-FR" sz="1200" dirty="0">
                <a:ea typeface="Calibri" panose="020F0502020204030204" pitchFamily="34" charset="0"/>
                <a:cs typeface="Times New Roman" panose="02020603050405020304" pitchFamily="18" charset="0"/>
              </a:rPr>
              <a:t> ! </a:t>
            </a:r>
            <a:r>
              <a:rPr lang="fr-FR" altLang="fr-FR" sz="1200" b="1" dirty="0">
                <a:ea typeface="Calibri" panose="020F0502020204030204" pitchFamily="34" charset="0"/>
                <a:cs typeface="Times New Roman" panose="02020603050405020304" pitchFamily="18" charset="0"/>
              </a:rPr>
              <a:t>Sol</a:t>
            </a:r>
            <a:r>
              <a:rPr lang="fr-FR" altLang="fr-FR" sz="1200" dirty="0">
                <a:ea typeface="Calibri" panose="020F0502020204030204" pitchFamily="34" charset="0"/>
                <a:cs typeface="Times New Roman" panose="02020603050405020304" pitchFamily="18" charset="0"/>
              </a:rPr>
              <a:t> : Tous, avec une préférence pour les sols frais et riches en humus. </a:t>
            </a:r>
            <a:r>
              <a:rPr lang="fr-FR" altLang="fr-FR" sz="1200" b="1" dirty="0">
                <a:ea typeface="Calibri" panose="020F0502020204030204" pitchFamily="34" charset="0"/>
                <a:cs typeface="Times New Roman" panose="02020603050405020304" pitchFamily="18" charset="0"/>
              </a:rPr>
              <a:t>Exposition</a:t>
            </a:r>
            <a:r>
              <a:rPr lang="fr-FR" altLang="fr-FR" sz="1200" dirty="0">
                <a:ea typeface="Calibri" panose="020F0502020204030204" pitchFamily="34" charset="0"/>
                <a:cs typeface="Times New Roman" panose="02020603050405020304" pitchFamily="18" charset="0"/>
              </a:rPr>
              <a:t> : Soleil, éventuellement </a:t>
            </a:r>
            <a:r>
              <a:rPr lang="fr-FR" altLang="fr-FR" sz="1200" dirty="0" err="1">
                <a:ea typeface="Calibri" panose="020F0502020204030204" pitchFamily="34" charset="0"/>
                <a:cs typeface="Times New Roman" panose="02020603050405020304" pitchFamily="18" charset="0"/>
              </a:rPr>
              <a:t>mi-ombre</a:t>
            </a:r>
            <a:r>
              <a:rPr lang="fr-FR" altLang="fr-FR" sz="1200" dirty="0">
                <a:ea typeface="Calibri" panose="020F0502020204030204" pitchFamily="34" charset="0"/>
                <a:cs typeface="Times New Roman" panose="02020603050405020304" pitchFamily="18" charset="0"/>
              </a:rPr>
              <a:t>. </a:t>
            </a:r>
            <a:r>
              <a:rPr lang="fr-FR" altLang="fr-FR" sz="1200" b="1" dirty="0">
                <a:ea typeface="Calibri" panose="020F0502020204030204" pitchFamily="34" charset="0"/>
                <a:cs typeface="Times New Roman" panose="02020603050405020304" pitchFamily="18" charset="0"/>
              </a:rPr>
              <a:t>Floraison et fructification </a:t>
            </a:r>
            <a:r>
              <a:rPr lang="fr-FR" altLang="fr-FR" sz="1200" dirty="0">
                <a:ea typeface="Calibri" panose="020F0502020204030204" pitchFamily="34" charset="0"/>
                <a:cs typeface="Times New Roman" panose="02020603050405020304" pitchFamily="18" charset="0"/>
              </a:rPr>
              <a:t>: Les fleurs, blanches ou roses, apparaissent au printemps. Elles donnent des fruits dont la période de maturité varie entre juillet et septembre, selon les variétés. Seules les tiges de 2 ans fructifient. </a:t>
            </a:r>
            <a:r>
              <a:rPr lang="fr-FR" altLang="fr-FR" sz="1200" b="1" dirty="0">
                <a:ea typeface="Calibri" panose="020F0502020204030204" pitchFamily="34" charset="0"/>
                <a:cs typeface="Times New Roman" panose="02020603050405020304" pitchFamily="18" charset="0"/>
              </a:rPr>
              <a:t>Variétés</a:t>
            </a:r>
            <a:r>
              <a:rPr lang="fr-FR" altLang="fr-FR" sz="1200" dirty="0">
                <a:ea typeface="Calibri" panose="020F0502020204030204" pitchFamily="34" charset="0"/>
                <a:cs typeface="Times New Roman" panose="02020603050405020304" pitchFamily="18" charset="0"/>
              </a:rPr>
              <a:t> : Les variétés de ronces cultivées pour leurs fruits sont nombreuses. Les fleurs de </a:t>
            </a:r>
            <a:r>
              <a:rPr lang="fr-FR" altLang="fr-FR" sz="1200" b="1" i="1" dirty="0">
                <a:ea typeface="Calibri" panose="020F0502020204030204" pitchFamily="34" charset="0"/>
                <a:cs typeface="Times New Roman" panose="02020603050405020304" pitchFamily="18" charset="0"/>
              </a:rPr>
              <a:t>Rubus </a:t>
            </a:r>
            <a:r>
              <a:rPr lang="fr-FR" altLang="fr-FR" sz="1200" b="1" i="1" dirty="0" err="1">
                <a:ea typeface="Calibri" panose="020F0502020204030204" pitchFamily="34" charset="0"/>
                <a:cs typeface="Times New Roman" panose="02020603050405020304" pitchFamily="18" charset="0"/>
              </a:rPr>
              <a:t>thibetanus</a:t>
            </a:r>
            <a:r>
              <a:rPr lang="fr-FR" altLang="fr-FR" sz="1200" b="1" dirty="0">
                <a:ea typeface="Calibri" panose="020F0502020204030204" pitchFamily="34" charset="0"/>
                <a:cs typeface="Times New Roman" panose="02020603050405020304" pitchFamily="18" charset="0"/>
              </a:rPr>
              <a:t> '</a:t>
            </a:r>
            <a:r>
              <a:rPr lang="fr-FR" altLang="fr-FR" sz="1200" b="1" dirty="0" err="1">
                <a:ea typeface="Calibri" panose="020F0502020204030204" pitchFamily="34" charset="0"/>
                <a:cs typeface="Times New Roman" panose="02020603050405020304" pitchFamily="18" charset="0"/>
              </a:rPr>
              <a:t>Silver</a:t>
            </a:r>
            <a:r>
              <a:rPr lang="fr-FR" altLang="fr-FR" sz="1200" b="1" dirty="0">
                <a:ea typeface="Calibri" panose="020F0502020204030204" pitchFamily="34" charset="0"/>
                <a:cs typeface="Times New Roman" panose="02020603050405020304" pitchFamily="18" charset="0"/>
              </a:rPr>
              <a:t> </a:t>
            </a:r>
            <a:r>
              <a:rPr lang="fr-FR" altLang="fr-FR" sz="1200" b="1" dirty="0" err="1">
                <a:ea typeface="Calibri" panose="020F0502020204030204" pitchFamily="34" charset="0"/>
                <a:cs typeface="Times New Roman" panose="02020603050405020304" pitchFamily="18" charset="0"/>
              </a:rPr>
              <a:t>Fern</a:t>
            </a:r>
            <a:r>
              <a:rPr lang="fr-FR" altLang="fr-FR" sz="1200" b="1" dirty="0">
                <a:ea typeface="Calibri" panose="020F0502020204030204" pitchFamily="34" charset="0"/>
                <a:cs typeface="Times New Roman" panose="02020603050405020304" pitchFamily="18" charset="0"/>
              </a:rPr>
              <a:t>'</a:t>
            </a:r>
            <a:r>
              <a:rPr lang="fr-FR" altLang="fr-FR" sz="1200" dirty="0">
                <a:ea typeface="Calibri" panose="020F0502020204030204" pitchFamily="34" charset="0"/>
                <a:cs typeface="Times New Roman" panose="02020603050405020304" pitchFamily="18" charset="0"/>
              </a:rPr>
              <a:t> sont de taille plus modeste et de couleur rose (parfois blanche). Mais </a:t>
            </a:r>
            <a:r>
              <a:rPr lang="fr-FR" altLang="fr-FR" sz="1200" b="1" dirty="0">
                <a:ea typeface="Calibri" panose="020F0502020204030204" pitchFamily="34" charset="0"/>
                <a:cs typeface="Times New Roman" panose="02020603050405020304" pitchFamily="18" charset="0"/>
              </a:rPr>
              <a:t>son feuillage est étonnant</a:t>
            </a:r>
            <a:r>
              <a:rPr lang="fr-FR" altLang="fr-FR" sz="1200" dirty="0">
                <a:ea typeface="Calibri" panose="020F0502020204030204" pitchFamily="34" charset="0"/>
                <a:cs typeface="Times New Roman" panose="02020603050405020304" pitchFamily="18" charset="0"/>
              </a:rPr>
              <a:t> : composées de plusieurs folioles vert argenté, pubescentes au revers, les feuilles souples et retombantes rappellent celles des </a:t>
            </a:r>
            <a:r>
              <a:rPr lang="fr-FR" altLang="fr-FR" sz="1200" b="1" dirty="0">
                <a:ea typeface="Calibri" panose="020F0502020204030204" pitchFamily="34" charset="0"/>
                <a:cs typeface="Times New Roman" panose="02020603050405020304" pitchFamily="18" charset="0"/>
                <a:hlinkClick r:id="rId8"/>
              </a:rPr>
              <a:t>fougères</a:t>
            </a:r>
            <a:r>
              <a:rPr lang="fr-FR" altLang="fr-FR" sz="1200" dirty="0">
                <a:ea typeface="Calibri" panose="020F0502020204030204" pitchFamily="34" charset="0"/>
                <a:cs typeface="Times New Roman" panose="02020603050405020304" pitchFamily="18" charset="0"/>
              </a:rPr>
              <a:t>. En automne, les fruits rouges, puis noirs, font le régal des oiseaux. Cette ronce, de 1,50 à 2 m de haut comme de large, n'est pas dénuée d’intérêt </a:t>
            </a:r>
            <a:r>
              <a:rPr lang="fr-FR" altLang="fr-FR" sz="1200" b="1" dirty="0">
                <a:ea typeface="Calibri" panose="020F0502020204030204" pitchFamily="34" charset="0"/>
                <a:cs typeface="Times New Roman" panose="02020603050405020304" pitchFamily="18" charset="0"/>
              </a:rPr>
              <a:t>en hiver : débarrassée de ses feuilles, elle expose aux regard son écorce blanc feutré très esthétique</a:t>
            </a:r>
            <a:r>
              <a:rPr lang="fr-FR" altLang="fr-FR" sz="1200" dirty="0">
                <a:ea typeface="Calibri" panose="020F0502020204030204" pitchFamily="34" charset="0"/>
                <a:cs typeface="Times New Roman" panose="02020603050405020304" pitchFamily="18" charset="0"/>
              </a:rPr>
              <a:t>. Aussi, certains jardiniers aiment la placer en sujet isolé. Attention ! Les rameaux portent des </a:t>
            </a:r>
            <a:r>
              <a:rPr lang="fr-FR" altLang="fr-FR" sz="1200" b="1" dirty="0">
                <a:ea typeface="Calibri" panose="020F0502020204030204" pitchFamily="34" charset="0"/>
                <a:cs typeface="Times New Roman" panose="02020603050405020304" pitchFamily="18" charset="0"/>
              </a:rPr>
              <a:t>épines</a:t>
            </a:r>
            <a:r>
              <a:rPr lang="fr-FR" altLang="fr-FR" sz="1200" dirty="0">
                <a:ea typeface="Calibri" panose="020F0502020204030204" pitchFamily="34" charset="0"/>
                <a:cs typeface="Times New Roman" panose="02020603050405020304" pitchFamily="18" charset="0"/>
              </a:rPr>
              <a:t> et le pied a tendance à s'étaler ! Pensez à la rabattre à 30 cm, au moins tous les deux ans. '</a:t>
            </a:r>
            <a:r>
              <a:rPr lang="fr-FR" altLang="fr-FR" sz="1200" b="1" dirty="0" err="1">
                <a:ea typeface="Calibri" panose="020F0502020204030204" pitchFamily="34" charset="0"/>
                <a:cs typeface="Times New Roman" panose="02020603050405020304" pitchFamily="18" charset="0"/>
              </a:rPr>
              <a:t>Darrow</a:t>
            </a:r>
            <a:r>
              <a:rPr lang="fr-FR" altLang="fr-FR" sz="1200" dirty="0">
                <a:ea typeface="Calibri" panose="020F0502020204030204" pitchFamily="34" charset="0"/>
                <a:cs typeface="Times New Roman" panose="02020603050405020304" pitchFamily="18" charset="0"/>
              </a:rPr>
              <a:t>' : très rustique, </a:t>
            </a:r>
            <a:r>
              <a:rPr lang="fr-FR" altLang="fr-FR" sz="1200" b="1" dirty="0">
                <a:ea typeface="Calibri" panose="020F0502020204030204" pitchFamily="34" charset="0"/>
                <a:cs typeface="Times New Roman" panose="02020603050405020304" pitchFamily="18" charset="0"/>
              </a:rPr>
              <a:t>épineuse</a:t>
            </a:r>
            <a:r>
              <a:rPr lang="fr-FR" altLang="fr-FR" sz="1200" dirty="0">
                <a:ea typeface="Calibri" panose="020F0502020204030204" pitchFamily="34" charset="0"/>
                <a:cs typeface="Times New Roman" panose="02020603050405020304" pitchFamily="18" charset="0"/>
              </a:rPr>
              <a:t>. Sources : a) </a:t>
            </a:r>
            <a:r>
              <a:rPr lang="fr-FR" altLang="fr-FR" sz="1200" dirty="0">
                <a:ea typeface="Calibri" panose="020F0502020204030204" pitchFamily="34" charset="0"/>
                <a:cs typeface="Times New Roman" panose="02020603050405020304" pitchFamily="18" charset="0"/>
                <a:hlinkClick r:id="rId2"/>
              </a:rPr>
              <a:t>http://www.gerbeaud.com/jardin/fiches/ronces-ornementales,1434.html</a:t>
            </a:r>
            <a:r>
              <a:rPr lang="fr-FR" altLang="fr-FR" sz="1200" dirty="0">
                <a:ea typeface="Calibri" panose="020F0502020204030204" pitchFamily="34" charset="0"/>
                <a:cs typeface="Times New Roman" panose="02020603050405020304" pitchFamily="18" charset="0"/>
              </a:rPr>
              <a:t> , </a:t>
            </a:r>
          </a:p>
          <a:p>
            <a:pPr eaLnBrk="1" hangingPunct="1">
              <a:lnSpc>
                <a:spcPct val="107000"/>
              </a:lnSpc>
            </a:pPr>
            <a:r>
              <a:rPr lang="fr-FR" altLang="fr-FR" sz="1200" dirty="0">
                <a:ea typeface="Calibri" panose="020F0502020204030204" pitchFamily="34" charset="0"/>
                <a:cs typeface="Times New Roman" panose="02020603050405020304" pitchFamily="18" charset="0"/>
              </a:rPr>
              <a:t>b) </a:t>
            </a:r>
            <a:r>
              <a:rPr lang="fr-FR" altLang="fr-FR" sz="1200" dirty="0">
                <a:ea typeface="Calibri" panose="020F0502020204030204" pitchFamily="34" charset="0"/>
                <a:cs typeface="Times New Roman" panose="02020603050405020304" pitchFamily="18" charset="0"/>
                <a:hlinkClick r:id="rId9"/>
              </a:rPr>
              <a:t>http://www.gerbeaud.com/jardin/fiches/murier-ronce.php</a:t>
            </a:r>
            <a:r>
              <a:rPr lang="fr-FR" altLang="fr-FR" sz="1200" dirty="0">
                <a:ea typeface="Calibri" panose="020F0502020204030204" pitchFamily="34" charset="0"/>
                <a:cs typeface="Times New Roman" panose="02020603050405020304" pitchFamily="18" charset="0"/>
              </a:rPr>
              <a:t>  </a:t>
            </a:r>
            <a:r>
              <a:rPr lang="fr-FR" altLang="fr-FR" sz="1200" dirty="0"/>
              <a:t>Si vous n'êtes pas adeptes de jardins tirés au cordeau, ou que la propriété à protéger est un simple champ en campagne, vous pouvez planter </a:t>
            </a:r>
            <a:r>
              <a:rPr lang="fr-FR" altLang="fr-FR" sz="1200" u="sng" dirty="0">
                <a:hlinkClick r:id="rId10" tooltip="une haie de ronces"/>
              </a:rPr>
              <a:t>une haie de ronces</a:t>
            </a:r>
            <a:r>
              <a:rPr lang="fr-FR" altLang="fr-FR" sz="1200" dirty="0"/>
              <a:t>. </a:t>
            </a:r>
            <a:r>
              <a:rPr lang="fr-FR" altLang="fr-FR" sz="1200" b="1" dirty="0">
                <a:solidFill>
                  <a:srgbClr val="008000"/>
                </a:solidFill>
              </a:rPr>
              <a:t>Elle deviendra bien dense et impénétrable </a:t>
            </a:r>
            <a:r>
              <a:rPr lang="fr-FR" altLang="fr-FR" sz="1200" dirty="0"/>
              <a:t>et vous pourrez manger des mûres, </a:t>
            </a:r>
            <a:r>
              <a:rPr lang="fr-FR" altLang="fr-FR" sz="1200" dirty="0">
                <a:solidFill>
                  <a:srgbClr val="FF0000"/>
                </a:solidFill>
              </a:rPr>
              <a:t>mais attention au travail qui vous attend pour l'entretenir !  </a:t>
            </a:r>
            <a:r>
              <a:rPr lang="fr-FR" altLang="fr-FR" sz="1200" dirty="0"/>
              <a:t>Sources : a) </a:t>
            </a:r>
            <a:r>
              <a:rPr lang="fr-FR" altLang="fr-FR" sz="1200" dirty="0">
                <a:hlinkClick r:id="rId11"/>
              </a:rPr>
              <a:t>https://www.aujardin.info/fiches/haie-defensive.php</a:t>
            </a:r>
            <a:r>
              <a:rPr lang="fr-FR" altLang="fr-FR" sz="1200" dirty="0"/>
              <a:t>, b) </a:t>
            </a:r>
            <a:r>
              <a:rPr lang="fr-FR" altLang="fr-FR" sz="1200" dirty="0">
                <a:hlinkClick r:id="rId12"/>
              </a:rPr>
              <a:t>https://fr.wikipedia.org/wiki/Ronce_commune</a:t>
            </a:r>
            <a:r>
              <a:rPr lang="fr-FR" altLang="fr-FR" sz="1200" dirty="0"/>
              <a:t>, c) </a:t>
            </a:r>
            <a:r>
              <a:rPr lang="fr-FR" altLang="fr-FR" sz="1200" dirty="0">
                <a:hlinkClick r:id="rId13"/>
              </a:rPr>
              <a:t>http://nature.jardin.free.fr/vivace/ft_rubus_frut.html</a:t>
            </a:r>
            <a:r>
              <a:rPr lang="fr-FR" altLang="fr-FR" sz="1200" dirty="0"/>
              <a:t> </a:t>
            </a:r>
            <a:endParaRPr lang="fr-FR" altLang="fr-FR" sz="1200" dirty="0">
              <a:cs typeface="Calibri" panose="020F0502020204030204" pitchFamily="34" charset="0"/>
            </a:endParaRPr>
          </a:p>
        </p:txBody>
      </p:sp>
      <p:pic>
        <p:nvPicPr>
          <p:cNvPr id="65544" name="Picture 16" descr="C:\Users\LISAN\Pictures\Plantes fourragères\logo invasive plants5_s.jpg">
            <a:extLst>
              <a:ext uri="{FF2B5EF4-FFF2-40B4-BE49-F238E27FC236}">
                <a16:creationId xmlns:a16="http://schemas.microsoft.com/office/drawing/2014/main" id="{0E9E1C2A-8190-447E-9ECC-9BFAC77440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8538" y="1412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Rectangle 13">
            <a:extLst>
              <a:ext uri="{FF2B5EF4-FFF2-40B4-BE49-F238E27FC236}">
                <a16:creationId xmlns:a16="http://schemas.microsoft.com/office/drawing/2014/main" id="{5709E7B6-F92B-456A-8661-920797558D20}"/>
              </a:ext>
            </a:extLst>
          </p:cNvPr>
          <p:cNvSpPr>
            <a:spLocks noChangeArrowheads="1"/>
          </p:cNvSpPr>
          <p:nvPr/>
        </p:nvSpPr>
        <p:spPr bwMode="auto">
          <a:xfrm>
            <a:off x="8045450" y="146050"/>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dirty="0">
                <a:solidFill>
                  <a:srgbClr val="008000"/>
                </a:solidFill>
              </a:rPr>
              <a:t>↗↗</a:t>
            </a:r>
            <a:endParaRPr lang="fr-FR" altLang="fr-FR" sz="1800" dirty="0">
              <a:latin typeface="Arial" panose="020B0604020202020204" pitchFamily="34" charset="0"/>
            </a:endParaRPr>
          </a:p>
        </p:txBody>
      </p:sp>
      <p:sp>
        <p:nvSpPr>
          <p:cNvPr id="65546" name="ZoneTexte 2">
            <a:extLst>
              <a:ext uri="{FF2B5EF4-FFF2-40B4-BE49-F238E27FC236}">
                <a16:creationId xmlns:a16="http://schemas.microsoft.com/office/drawing/2014/main" id="{84B2A829-C70B-46FE-AC27-D27B58867719}"/>
              </a:ext>
            </a:extLst>
          </p:cNvPr>
          <p:cNvSpPr txBox="1">
            <a:spLocks noChangeArrowheads="1"/>
          </p:cNvSpPr>
          <p:nvPr/>
        </p:nvSpPr>
        <p:spPr bwMode="auto">
          <a:xfrm>
            <a:off x="4405313" y="412750"/>
            <a:ext cx="240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Peut être invasif</a:t>
            </a:r>
          </a:p>
        </p:txBody>
      </p:sp>
      <p:pic>
        <p:nvPicPr>
          <p:cNvPr id="65547" name="Image 13">
            <a:extLst>
              <a:ext uri="{FF2B5EF4-FFF2-40B4-BE49-F238E27FC236}">
                <a16:creationId xmlns:a16="http://schemas.microsoft.com/office/drawing/2014/main" id="{5B3D159A-CEC3-49D7-A998-82FD92E677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Image 14">
            <a:extLst>
              <a:ext uri="{FF2B5EF4-FFF2-40B4-BE49-F238E27FC236}">
                <a16:creationId xmlns:a16="http://schemas.microsoft.com/office/drawing/2014/main" id="{CB75D924-733D-4451-8ED7-525073A0899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Image 15">
            <a:extLst>
              <a:ext uri="{FF2B5EF4-FFF2-40B4-BE49-F238E27FC236}">
                <a16:creationId xmlns:a16="http://schemas.microsoft.com/office/drawing/2014/main" id="{F838CA60-DFAF-4127-8C21-171A19C92A7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Image 4" descr="Une image contenant plante, fleur, extérieur, herbe&#10;&#10;Description générée avec un niveau de confiance très élevé">
            <a:extLst>
              <a:ext uri="{FF2B5EF4-FFF2-40B4-BE49-F238E27FC236}">
                <a16:creationId xmlns:a16="http://schemas.microsoft.com/office/drawing/2014/main" id="{5AB774EA-53C9-4A95-A438-FEFFB4775B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36838" y="4827588"/>
            <a:ext cx="2095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Image 16" descr="Une image contenant extérieur, herbe, plante, arbre&#10;&#10;Description générée avec un niveau de confiance très élevé">
            <a:extLst>
              <a:ext uri="{FF2B5EF4-FFF2-40B4-BE49-F238E27FC236}">
                <a16:creationId xmlns:a16="http://schemas.microsoft.com/office/drawing/2014/main" id="{DCA2E5BE-5415-4ED4-A1E9-19A223199D3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463" y="4851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Image 18" descr="Une image contenant extérieur, arbre, oiseau, herbe&#10;&#10;Description générée avec un niveau de confiance très élevé">
            <a:extLst>
              <a:ext uri="{FF2B5EF4-FFF2-40B4-BE49-F238E27FC236}">
                <a16:creationId xmlns:a16="http://schemas.microsoft.com/office/drawing/2014/main" id="{9296FBAC-0400-4AD6-AFC8-F5ECB9B19BC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40975" y="0"/>
            <a:ext cx="17573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Image 20" descr="Une image contenant arbre, extérieur, ciel, plante&#10;&#10;Description générée avec un niveau de confiance très élevé">
            <a:extLst>
              <a:ext uri="{FF2B5EF4-FFF2-40B4-BE49-F238E27FC236}">
                <a16:creationId xmlns:a16="http://schemas.microsoft.com/office/drawing/2014/main" id="{C96B9FA6-02E0-4255-BFC5-FB143967F29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78375" y="462915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4" name="Image 22" descr="Une image contenant arbre, extérieur, herbe, plante&#10;&#10;Description générée avec un niveau de confiance très élevé">
            <a:extLst>
              <a:ext uri="{FF2B5EF4-FFF2-40B4-BE49-F238E27FC236}">
                <a16:creationId xmlns:a16="http://schemas.microsoft.com/office/drawing/2014/main" id="{2869BA84-4E4A-46C9-A1AB-322EE5B6068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94563" y="46736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5" name="Image 24" descr="Une image contenant baie, gâteau, plante, fruit&#10;&#10;Description générée avec un niveau de confiance très élevé">
            <a:extLst>
              <a:ext uri="{FF2B5EF4-FFF2-40B4-BE49-F238E27FC236}">
                <a16:creationId xmlns:a16="http://schemas.microsoft.com/office/drawing/2014/main" id="{264BA8B6-353C-423C-92CD-DD313D59A10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13938" y="47148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6" name="Rectangle 25">
            <a:extLst>
              <a:ext uri="{FF2B5EF4-FFF2-40B4-BE49-F238E27FC236}">
                <a16:creationId xmlns:a16="http://schemas.microsoft.com/office/drawing/2014/main" id="{F1E6754C-0F67-4BAB-95A1-F6DBB6A52111}"/>
              </a:ext>
            </a:extLst>
          </p:cNvPr>
          <p:cNvSpPr>
            <a:spLocks noChangeArrowheads="1"/>
          </p:cNvSpPr>
          <p:nvPr/>
        </p:nvSpPr>
        <p:spPr bwMode="auto">
          <a:xfrm>
            <a:off x="9531350" y="85725"/>
            <a:ext cx="4524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65557" name="Picture 2" descr="fruitsLogo9_ss">
            <a:extLst>
              <a:ext uri="{FF2B5EF4-FFF2-40B4-BE49-F238E27FC236}">
                <a16:creationId xmlns:a16="http://schemas.microsoft.com/office/drawing/2014/main" id="{08359CAA-861A-4F7D-A133-B6B9DF6264B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0C06DDF-011F-4AC5-8815-E6EDE6AF3558}"/>
              </a:ext>
            </a:extLst>
          </p:cNvPr>
          <p:cNvSpPr>
            <a:spLocks noGrp="1"/>
          </p:cNvSpPr>
          <p:nvPr>
            <p:ph type="ftr" sz="quarter" idx="11"/>
          </p:nvPr>
        </p:nvSpPr>
        <p:spPr>
          <a:xfrm>
            <a:off x="3309939" y="6494462"/>
            <a:ext cx="3868736" cy="303224"/>
          </a:xfrm>
        </p:spPr>
        <p:txBody>
          <a:bodyPr/>
          <a:lstStyle/>
          <a:p>
            <a:pPr>
              <a:defRPr/>
            </a:pPr>
            <a:r>
              <a:rPr lang="fr-FR" dirty="0"/>
              <a:t>Haies défensives de climat tempéré et tropical - B. Lisan</a:t>
            </a:r>
          </a:p>
        </p:txBody>
      </p:sp>
      <p:sp>
        <p:nvSpPr>
          <p:cNvPr id="4" name="ZoneTexte 7">
            <a:extLst>
              <a:ext uri="{FF2B5EF4-FFF2-40B4-BE49-F238E27FC236}">
                <a16:creationId xmlns:a16="http://schemas.microsoft.com/office/drawing/2014/main" id="{34A15EEA-EDF4-4F7D-8DFA-0A2F4888C9F6}"/>
              </a:ext>
            </a:extLst>
          </p:cNvPr>
          <p:cNvSpPr txBox="1">
            <a:spLocks noChangeArrowheads="1"/>
          </p:cNvSpPr>
          <p:nvPr/>
        </p:nvSpPr>
        <p:spPr bwMode="auto">
          <a:xfrm>
            <a:off x="3309938" y="1905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D49FE0FF-607B-47F8-931D-E571DBCE7B6D}"/>
              </a:ext>
            </a:extLst>
          </p:cNvPr>
          <p:cNvSpPr txBox="1">
            <a:spLocks/>
          </p:cNvSpPr>
          <p:nvPr/>
        </p:nvSpPr>
        <p:spPr>
          <a:xfrm>
            <a:off x="47625" y="44450"/>
            <a:ext cx="565150" cy="3349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1BC4AACB-9B37-481D-9BD7-E6C64866AE1A}" type="slidenum">
              <a:rPr lang="fr-FR" smtClean="0"/>
              <a:pPr>
                <a:defRPr/>
              </a:pPr>
              <a:t>65</a:t>
            </a:fld>
            <a:endParaRPr lang="fr-FR"/>
          </a:p>
        </p:txBody>
      </p:sp>
      <p:sp>
        <p:nvSpPr>
          <p:cNvPr id="6" name="ZoneTexte 6">
            <a:extLst>
              <a:ext uri="{FF2B5EF4-FFF2-40B4-BE49-F238E27FC236}">
                <a16:creationId xmlns:a16="http://schemas.microsoft.com/office/drawing/2014/main" id="{30120583-629D-409F-AE1B-81F75BB060D1}"/>
              </a:ext>
            </a:extLst>
          </p:cNvPr>
          <p:cNvSpPr txBox="1">
            <a:spLocks noChangeArrowheads="1"/>
          </p:cNvSpPr>
          <p:nvPr/>
        </p:nvSpPr>
        <p:spPr bwMode="auto">
          <a:xfrm>
            <a:off x="139700" y="363538"/>
            <a:ext cx="5764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tempérés et méditerranéens</a:t>
            </a:r>
          </a:p>
        </p:txBody>
      </p:sp>
      <p:sp>
        <p:nvSpPr>
          <p:cNvPr id="7" name="ZoneTexte 11">
            <a:extLst>
              <a:ext uri="{FF2B5EF4-FFF2-40B4-BE49-F238E27FC236}">
                <a16:creationId xmlns:a16="http://schemas.microsoft.com/office/drawing/2014/main" id="{7566ECBF-669E-402A-BC17-B43E24A642CB}"/>
              </a:ext>
            </a:extLst>
          </p:cNvPr>
          <p:cNvSpPr txBox="1">
            <a:spLocks noChangeArrowheads="1"/>
          </p:cNvSpPr>
          <p:nvPr/>
        </p:nvSpPr>
        <p:spPr bwMode="auto">
          <a:xfrm>
            <a:off x="139700" y="758825"/>
            <a:ext cx="7735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Epine du Christ, </a:t>
            </a:r>
            <a:r>
              <a:rPr lang="fr-FR" altLang="fr-FR" b="1" dirty="0" err="1">
                <a:solidFill>
                  <a:srgbClr val="008000"/>
                </a:solidFill>
              </a:rPr>
              <a:t>Argalou</a:t>
            </a:r>
            <a:r>
              <a:rPr lang="fr-FR" altLang="fr-FR" b="1" dirty="0">
                <a:solidFill>
                  <a:srgbClr val="008000"/>
                </a:solidFill>
              </a:rPr>
              <a:t> (</a:t>
            </a:r>
            <a:r>
              <a:rPr lang="fr-FR" altLang="fr-FR" b="1" i="1" dirty="0">
                <a:solidFill>
                  <a:srgbClr val="008000"/>
                </a:solidFill>
              </a:rPr>
              <a:t>Paliurus spina-</a:t>
            </a:r>
            <a:r>
              <a:rPr lang="fr-FR" altLang="fr-FR" b="1" i="1" dirty="0" err="1">
                <a:solidFill>
                  <a:srgbClr val="008000"/>
                </a:solidFill>
              </a:rPr>
              <a:t>christi</a:t>
            </a:r>
            <a:r>
              <a:rPr lang="fr-FR" altLang="fr-FR" b="1" dirty="0">
                <a:solidFill>
                  <a:srgbClr val="008000"/>
                </a:solidFill>
              </a:rPr>
              <a:t>) (Famille des </a:t>
            </a:r>
            <a:r>
              <a:rPr lang="fr-FR" i="1" u="sng" dirty="0" err="1">
                <a:hlinkClick r:id="rId2"/>
              </a:rPr>
              <a:t>Rhamnaceae</a:t>
            </a:r>
            <a:r>
              <a:rPr lang="fr-FR" altLang="fr-FR" b="1" dirty="0">
                <a:solidFill>
                  <a:srgbClr val="008000"/>
                </a:solidFill>
              </a:rPr>
              <a:t>)</a:t>
            </a:r>
          </a:p>
        </p:txBody>
      </p:sp>
      <p:pic>
        <p:nvPicPr>
          <p:cNvPr id="11" name="Image 13">
            <a:extLst>
              <a:ext uri="{FF2B5EF4-FFF2-40B4-BE49-F238E27FC236}">
                <a16:creationId xmlns:a16="http://schemas.microsoft.com/office/drawing/2014/main" id="{59F1331E-50A9-4398-8E03-D310A6033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4">
            <a:extLst>
              <a:ext uri="{FF2B5EF4-FFF2-40B4-BE49-F238E27FC236}">
                <a16:creationId xmlns:a16="http://schemas.microsoft.com/office/drawing/2014/main" id="{449157E7-B771-4CBF-A0F4-B04C3BA0A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5">
            <a:extLst>
              <a:ext uri="{FF2B5EF4-FFF2-40B4-BE49-F238E27FC236}">
                <a16:creationId xmlns:a16="http://schemas.microsoft.com/office/drawing/2014/main" id="{DA59F987-AD60-4C67-B52A-77BDA54D6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5">
            <a:extLst>
              <a:ext uri="{FF2B5EF4-FFF2-40B4-BE49-F238E27FC236}">
                <a16:creationId xmlns:a16="http://schemas.microsoft.com/office/drawing/2014/main" id="{B23431C1-F484-4734-B32F-6D03264201F8}"/>
              </a:ext>
            </a:extLst>
          </p:cNvPr>
          <p:cNvSpPr>
            <a:spLocks noChangeArrowheads="1"/>
          </p:cNvSpPr>
          <p:nvPr/>
        </p:nvSpPr>
        <p:spPr bwMode="auto">
          <a:xfrm>
            <a:off x="8442325" y="203994"/>
            <a:ext cx="4524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sp>
        <p:nvSpPr>
          <p:cNvPr id="16" name="ZoneTexte 15">
            <a:extLst>
              <a:ext uri="{FF2B5EF4-FFF2-40B4-BE49-F238E27FC236}">
                <a16:creationId xmlns:a16="http://schemas.microsoft.com/office/drawing/2014/main" id="{854EA282-7194-48AB-A57B-3D3FD532351B}"/>
              </a:ext>
            </a:extLst>
          </p:cNvPr>
          <p:cNvSpPr txBox="1"/>
          <p:nvPr/>
        </p:nvSpPr>
        <p:spPr>
          <a:xfrm>
            <a:off x="139701" y="1128713"/>
            <a:ext cx="7200900" cy="4893647"/>
          </a:xfrm>
          <a:prstGeom prst="rect">
            <a:avLst/>
          </a:prstGeom>
          <a:noFill/>
        </p:spPr>
        <p:txBody>
          <a:bodyPr wrap="square" rtlCol="0">
            <a:spAutoFit/>
          </a:bodyPr>
          <a:lstStyle/>
          <a:p>
            <a:pPr algn="just"/>
            <a:r>
              <a:rPr lang="fr-FR" dirty="0">
                <a:solidFill>
                  <a:srgbClr val="008000"/>
                </a:solidFill>
              </a:rPr>
              <a:t>Arbuste de 2 à 5 m de haut x 2 à 3 m de largeur. Feuilles alternes vertes. Les tiges sont couvertes d'épines. Petites fleurs jaune verdâtre, de mars-avril à juillet-septembre, suivies de fruits ailés (graine entourée d'une aile ronde plissée) en automne. Trouvé naturellement dans les vergers et clairières de chênes et de chênes liège, haies, bordures, bordures de routes, sur tous types de substrats entre 10 et 400 m d'altitude. Il pousse au Sud de l'Europe, de la péninsule ibérique à la Crimée, du Caucase, du Proche et du Moyen-Orient, jusqu'au Centre de l'Asie et de l'Himalaya, voire en Libye, en Algérie et au nord-est de la péninsule ibérique. Plante facile de culture, tolérant très bien la coupe. Rusticité : -12 à -15 °C. Code de sécheresse : 4. Sol indifférent. Supporte bien le calcaire. Exposition : soleil. Utilisation : massif d'arbustes, haie libre, haie défensive (assez impénétrables). Son bois est blanc, à cœur rose, lourd, dur et élastique, très approprié pour la fabrication de manches d'outils. Les fruits, contenant des flavonoïdes (rutine), étaient utilisées, autrefois, comme diurétiques et hypertenseur pour "faire baisser la pression sanguine".</a:t>
            </a:r>
            <a:r>
              <a:rPr lang="fr-FR" sz="1200" dirty="0">
                <a:solidFill>
                  <a:srgbClr val="008000"/>
                </a:solidFill>
              </a:rPr>
              <a:t> Source : </a:t>
            </a:r>
            <a:r>
              <a:rPr lang="fr-FR" sz="1200" dirty="0">
                <a:hlinkClick r:id="rId4"/>
              </a:rPr>
              <a:t>https://www.senteursduquercy.com/autres-arbustes/2017-paliurus-spina-christi-epine-du-christ-argalou.html</a:t>
            </a:r>
            <a:endParaRPr lang="fr-FR" sz="1200" dirty="0"/>
          </a:p>
          <a:p>
            <a:pPr algn="just"/>
            <a:r>
              <a:rPr lang="fr-FR" sz="1200" dirty="0">
                <a:solidFill>
                  <a:srgbClr val="008000"/>
                </a:solidFill>
              </a:rPr>
              <a:t>b) </a:t>
            </a:r>
            <a:r>
              <a:rPr lang="fr-FR" sz="1200" i="1" dirty="0">
                <a:solidFill>
                  <a:srgbClr val="008000"/>
                </a:solidFill>
              </a:rPr>
              <a:t>Plantes pour jardins secs, </a:t>
            </a:r>
            <a:r>
              <a:rPr lang="fr-FR" sz="1200" dirty="0">
                <a:solidFill>
                  <a:srgbClr val="008000"/>
                </a:solidFill>
              </a:rPr>
              <a:t>guide – catalogue Pépinière Filippi.</a:t>
            </a:r>
          </a:p>
        </p:txBody>
      </p:sp>
      <p:pic>
        <p:nvPicPr>
          <p:cNvPr id="18" name="Image 17" descr="Une image contenant plante, orchidée, extérieur, fleur&#10;&#10;Description générée automatiquement">
            <a:extLst>
              <a:ext uri="{FF2B5EF4-FFF2-40B4-BE49-F238E27FC236}">
                <a16:creationId xmlns:a16="http://schemas.microsoft.com/office/drawing/2014/main" id="{F8B29D95-0F35-4234-BBF4-A1821711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0300" y="2225686"/>
            <a:ext cx="4572000" cy="4572000"/>
          </a:xfrm>
          <a:prstGeom prst="rect">
            <a:avLst/>
          </a:prstGeom>
        </p:spPr>
      </p:pic>
      <p:pic>
        <p:nvPicPr>
          <p:cNvPr id="20" name="Image 19" descr="Une image contenant extérieur, arbre, herbe, vert&#10;&#10;Description générée automatiquement">
            <a:extLst>
              <a:ext uri="{FF2B5EF4-FFF2-40B4-BE49-F238E27FC236}">
                <a16:creationId xmlns:a16="http://schemas.microsoft.com/office/drawing/2014/main" id="{55DD3E23-29DB-46DC-9662-855DFDA30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0049" y="90488"/>
            <a:ext cx="2762250" cy="2076450"/>
          </a:xfrm>
          <a:prstGeom prst="rect">
            <a:avLst/>
          </a:prstGeom>
        </p:spPr>
      </p:pic>
      <p:sp>
        <p:nvSpPr>
          <p:cNvPr id="21" name="ZoneTexte 20">
            <a:extLst>
              <a:ext uri="{FF2B5EF4-FFF2-40B4-BE49-F238E27FC236}">
                <a16:creationId xmlns:a16="http://schemas.microsoft.com/office/drawing/2014/main" id="{16D721A2-3726-4CF0-A258-2A1ECEAFE611}"/>
              </a:ext>
            </a:extLst>
          </p:cNvPr>
          <p:cNvSpPr txBox="1"/>
          <p:nvPr/>
        </p:nvSpPr>
        <p:spPr>
          <a:xfrm>
            <a:off x="8184444" y="1740706"/>
            <a:ext cx="1016000" cy="276999"/>
          </a:xfrm>
          <a:prstGeom prst="rect">
            <a:avLst/>
          </a:prstGeom>
          <a:noFill/>
        </p:spPr>
        <p:txBody>
          <a:bodyPr wrap="square" rtlCol="0">
            <a:spAutoFit/>
          </a:bodyPr>
          <a:lstStyle/>
          <a:p>
            <a:pPr algn="r"/>
            <a:r>
              <a:rPr lang="fr-FR" sz="1200" dirty="0">
                <a:solidFill>
                  <a:srgbClr val="008000"/>
                </a:solidFill>
              </a:rPr>
              <a:t>© Wikipedia</a:t>
            </a:r>
          </a:p>
        </p:txBody>
      </p:sp>
      <p:sp>
        <p:nvSpPr>
          <p:cNvPr id="22" name="Rectangle 21">
            <a:extLst>
              <a:ext uri="{FF2B5EF4-FFF2-40B4-BE49-F238E27FC236}">
                <a16:creationId xmlns:a16="http://schemas.microsoft.com/office/drawing/2014/main" id="{32CA251D-5AEE-43BA-ADD5-86A83F293A8B}"/>
              </a:ext>
            </a:extLst>
          </p:cNvPr>
          <p:cNvSpPr/>
          <p:nvPr/>
        </p:nvSpPr>
        <p:spPr>
          <a:xfrm>
            <a:off x="5798262" y="6093706"/>
            <a:ext cx="1564917" cy="276999"/>
          </a:xfrm>
          <a:prstGeom prst="rect">
            <a:avLst/>
          </a:prstGeom>
        </p:spPr>
        <p:txBody>
          <a:bodyPr wrap="none">
            <a:spAutoFit/>
          </a:bodyPr>
          <a:lstStyle/>
          <a:p>
            <a:pPr algn="r"/>
            <a:r>
              <a:rPr lang="fr-FR" sz="1200" dirty="0">
                <a:solidFill>
                  <a:srgbClr val="008000"/>
                </a:solidFill>
              </a:rPr>
              <a:t>© Senteurs du Quercy</a:t>
            </a:r>
          </a:p>
        </p:txBody>
      </p:sp>
      <p:pic>
        <p:nvPicPr>
          <p:cNvPr id="23" name="Picture 2" descr="medicament2_s">
            <a:extLst>
              <a:ext uri="{FF2B5EF4-FFF2-40B4-BE49-F238E27FC236}">
                <a16:creationId xmlns:a16="http://schemas.microsoft.com/office/drawing/2014/main" id="{587D98FB-F798-494C-8B9A-BA696C01FA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9373" y="306110"/>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2471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8631C41-0ECA-4A8C-9CEE-FA92976D2BC4}"/>
              </a:ext>
            </a:extLst>
          </p:cNvPr>
          <p:cNvSpPr>
            <a:spLocks noGrp="1"/>
          </p:cNvSpPr>
          <p:nvPr>
            <p:ph type="ftr" sz="quarter" idx="11"/>
          </p:nvPr>
        </p:nvSpPr>
        <p:spPr>
          <a:xfrm>
            <a:off x="4038600" y="6473825"/>
            <a:ext cx="4114800" cy="365125"/>
          </a:xfrm>
        </p:spPr>
        <p:txBody>
          <a:bodyPr/>
          <a:lstStyle/>
          <a:p>
            <a:pPr>
              <a:defRPr/>
            </a:pPr>
            <a:r>
              <a:rPr lang="fr-FR"/>
              <a:t>Haies défensives de climat tempéré et tropical - B. Lisan</a:t>
            </a:r>
          </a:p>
        </p:txBody>
      </p:sp>
      <p:sp>
        <p:nvSpPr>
          <p:cNvPr id="4" name="ZoneTexte 7">
            <a:extLst>
              <a:ext uri="{FF2B5EF4-FFF2-40B4-BE49-F238E27FC236}">
                <a16:creationId xmlns:a16="http://schemas.microsoft.com/office/drawing/2014/main" id="{AC683406-AAA2-4FE5-8A8F-08DDB7772CD6}"/>
              </a:ext>
            </a:extLst>
          </p:cNvPr>
          <p:cNvSpPr txBox="1">
            <a:spLocks noChangeArrowheads="1"/>
          </p:cNvSpPr>
          <p:nvPr/>
        </p:nvSpPr>
        <p:spPr bwMode="auto">
          <a:xfrm>
            <a:off x="3309938" y="1905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AD4BD01F-39BB-4C88-99D3-73D2C4DE33E7}"/>
              </a:ext>
            </a:extLst>
          </p:cNvPr>
          <p:cNvSpPr txBox="1">
            <a:spLocks/>
          </p:cNvSpPr>
          <p:nvPr/>
        </p:nvSpPr>
        <p:spPr>
          <a:xfrm>
            <a:off x="47625" y="44450"/>
            <a:ext cx="565150" cy="3349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1BC4AACB-9B37-481D-9BD7-E6C64866AE1A}" type="slidenum">
              <a:rPr lang="fr-FR" smtClean="0"/>
              <a:pPr>
                <a:defRPr/>
              </a:pPr>
              <a:t>66</a:t>
            </a:fld>
            <a:endParaRPr lang="fr-FR"/>
          </a:p>
        </p:txBody>
      </p:sp>
      <p:sp>
        <p:nvSpPr>
          <p:cNvPr id="6" name="ZoneTexte 6">
            <a:extLst>
              <a:ext uri="{FF2B5EF4-FFF2-40B4-BE49-F238E27FC236}">
                <a16:creationId xmlns:a16="http://schemas.microsoft.com/office/drawing/2014/main" id="{0FFDCA8C-AA08-4861-9587-F1EF17F14FDD}"/>
              </a:ext>
            </a:extLst>
          </p:cNvPr>
          <p:cNvSpPr txBox="1">
            <a:spLocks noChangeArrowheads="1"/>
          </p:cNvSpPr>
          <p:nvPr/>
        </p:nvSpPr>
        <p:spPr bwMode="auto">
          <a:xfrm>
            <a:off x="139700" y="363538"/>
            <a:ext cx="5764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tempérés et méditerranéens</a:t>
            </a:r>
          </a:p>
        </p:txBody>
      </p:sp>
      <p:sp>
        <p:nvSpPr>
          <p:cNvPr id="7" name="ZoneTexte 11">
            <a:extLst>
              <a:ext uri="{FF2B5EF4-FFF2-40B4-BE49-F238E27FC236}">
                <a16:creationId xmlns:a16="http://schemas.microsoft.com/office/drawing/2014/main" id="{3767CB37-1F73-4999-B978-304C632BF640}"/>
              </a:ext>
            </a:extLst>
          </p:cNvPr>
          <p:cNvSpPr txBox="1">
            <a:spLocks noChangeArrowheads="1"/>
          </p:cNvSpPr>
          <p:nvPr/>
        </p:nvSpPr>
        <p:spPr bwMode="auto">
          <a:xfrm>
            <a:off x="139700" y="758826"/>
            <a:ext cx="9320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Pimprenelle épineuse (</a:t>
            </a:r>
            <a:r>
              <a:rPr lang="fr-FR" altLang="fr-FR" b="1" i="1" dirty="0" err="1">
                <a:solidFill>
                  <a:srgbClr val="008000"/>
                </a:solidFill>
              </a:rPr>
              <a:t>Sarcopoterium</a:t>
            </a:r>
            <a:r>
              <a:rPr lang="fr-FR" altLang="fr-FR" b="1" i="1" dirty="0">
                <a:solidFill>
                  <a:srgbClr val="008000"/>
                </a:solidFill>
              </a:rPr>
              <a:t> spinosum </a:t>
            </a:r>
            <a:r>
              <a:rPr lang="fr-FR" altLang="fr-FR" b="1" dirty="0">
                <a:solidFill>
                  <a:srgbClr val="008000"/>
                </a:solidFill>
              </a:rPr>
              <a:t>ou </a:t>
            </a:r>
            <a:r>
              <a:rPr lang="fr-FR" altLang="fr-FR" b="1" i="1" dirty="0" err="1">
                <a:solidFill>
                  <a:srgbClr val="008000"/>
                </a:solidFill>
              </a:rPr>
              <a:t>Poterium</a:t>
            </a:r>
            <a:r>
              <a:rPr lang="fr-FR" altLang="fr-FR" b="1" i="1" dirty="0">
                <a:solidFill>
                  <a:srgbClr val="008000"/>
                </a:solidFill>
              </a:rPr>
              <a:t> spinosum</a:t>
            </a:r>
            <a:r>
              <a:rPr lang="fr-FR" altLang="fr-FR" b="1" dirty="0">
                <a:solidFill>
                  <a:srgbClr val="008000"/>
                </a:solidFill>
              </a:rPr>
              <a:t>) (Famille des </a:t>
            </a:r>
            <a:r>
              <a:rPr lang="fr-FR" i="1" u="sng" dirty="0" err="1">
                <a:hlinkClick r:id="rId2"/>
              </a:rPr>
              <a:t>Rosaceae</a:t>
            </a:r>
            <a:r>
              <a:rPr lang="fr-FR" altLang="fr-FR" b="1" dirty="0">
                <a:solidFill>
                  <a:srgbClr val="008000"/>
                </a:solidFill>
              </a:rPr>
              <a:t>)</a:t>
            </a:r>
          </a:p>
        </p:txBody>
      </p:sp>
      <p:pic>
        <p:nvPicPr>
          <p:cNvPr id="8" name="Image 13">
            <a:extLst>
              <a:ext uri="{FF2B5EF4-FFF2-40B4-BE49-F238E27FC236}">
                <a16:creationId xmlns:a16="http://schemas.microsoft.com/office/drawing/2014/main" id="{F16D0AB7-53CD-40D1-BE73-D738BB22D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a:extLst>
              <a:ext uri="{FF2B5EF4-FFF2-40B4-BE49-F238E27FC236}">
                <a16:creationId xmlns:a16="http://schemas.microsoft.com/office/drawing/2014/main" id="{A15655EB-7232-4096-AE1A-FBEBEAA58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5">
            <a:extLst>
              <a:ext uri="{FF2B5EF4-FFF2-40B4-BE49-F238E27FC236}">
                <a16:creationId xmlns:a16="http://schemas.microsoft.com/office/drawing/2014/main" id="{682D1DD3-2D57-4293-AE66-4705BC9BA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5">
            <a:extLst>
              <a:ext uri="{FF2B5EF4-FFF2-40B4-BE49-F238E27FC236}">
                <a16:creationId xmlns:a16="http://schemas.microsoft.com/office/drawing/2014/main" id="{91B5E2C2-D64D-45A4-BCE5-A504FB9FD32A}"/>
              </a:ext>
            </a:extLst>
          </p:cNvPr>
          <p:cNvSpPr>
            <a:spLocks noChangeArrowheads="1"/>
          </p:cNvSpPr>
          <p:nvPr/>
        </p:nvSpPr>
        <p:spPr bwMode="auto">
          <a:xfrm>
            <a:off x="8442325" y="203994"/>
            <a:ext cx="4524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sp>
        <p:nvSpPr>
          <p:cNvPr id="13" name="ZoneTexte 12">
            <a:extLst>
              <a:ext uri="{FF2B5EF4-FFF2-40B4-BE49-F238E27FC236}">
                <a16:creationId xmlns:a16="http://schemas.microsoft.com/office/drawing/2014/main" id="{04C8262E-DF1A-4F53-A95A-DF099C083BE7}"/>
              </a:ext>
            </a:extLst>
          </p:cNvPr>
          <p:cNvSpPr txBox="1"/>
          <p:nvPr/>
        </p:nvSpPr>
        <p:spPr>
          <a:xfrm>
            <a:off x="139700" y="1082591"/>
            <a:ext cx="11770078" cy="2841382"/>
          </a:xfrm>
          <a:prstGeom prst="rect">
            <a:avLst/>
          </a:prstGeom>
          <a:noFill/>
        </p:spPr>
        <p:txBody>
          <a:bodyPr wrap="square" rtlCol="0">
            <a:spAutoFit/>
          </a:bodyPr>
          <a:lstStyle/>
          <a:p>
            <a:pPr algn="just"/>
            <a:r>
              <a:rPr lang="fr-FR" dirty="0">
                <a:solidFill>
                  <a:srgbClr val="008000"/>
                </a:solidFill>
              </a:rPr>
              <a:t>Arbrisseau épineux dense, haut de 30 à 60 cm (parfois plus). Largeur : 1 m à 1,50 m (parfois plus). Végétation dense et vigoureuse formant une masse impénétrable de rameaux imbriqués, épineux. Port en dôme régulier. Feuilles composées-pennées comprenant 9-15 folioles arrondies, tombant l'été. Petites feuilles persistantes vert sombre, contrastant avec les rameaux vert clair ou argentés. Têtes denses de fleurs très petites, les mâles portant de nombreuses étamines jaunes, les femelles aux styles plumeux rouge vif. Floraison peu visible de février à avril, suivie par de petites baies rouges vif, en été, devenant brunes à maturité. Densité de plantation en couvre-sol : 1 au m². Rusticité : -10 à -12 °C. Code de sécheresse : 6. Sol pauvre, caillouteux ou sablonneux, parfaitement drainé. Si la terre est trop riche, la plante a une durée de vie relativement courte. Supporte bien le calcaire. Exposition : soleil. Origine : Sicile, Albanie, Grèce, Turquie, Liban, Israël. Utilisation : massif d'arbustes, talus, grand massif couvre-sol, petite haie défensive.</a:t>
            </a:r>
            <a:r>
              <a:rPr lang="fr-FR" sz="1200" dirty="0">
                <a:solidFill>
                  <a:srgbClr val="008000"/>
                </a:solidFill>
              </a:rPr>
              <a:t> </a:t>
            </a:r>
          </a:p>
          <a:p>
            <a:pPr algn="just"/>
            <a:r>
              <a:rPr lang="fr-FR" sz="1200" dirty="0">
                <a:solidFill>
                  <a:srgbClr val="008000"/>
                </a:solidFill>
              </a:rPr>
              <a:t>Sources : a) </a:t>
            </a:r>
            <a:r>
              <a:rPr lang="fr-FR" sz="1200" dirty="0">
                <a:hlinkClick r:id="rId4"/>
              </a:rPr>
              <a:t>https://fr.wikipedia.org/wiki/Sarcopoterium_spinosum</a:t>
            </a:r>
            <a:r>
              <a:rPr lang="fr-FR" sz="1200" dirty="0"/>
              <a:t>, </a:t>
            </a:r>
            <a:r>
              <a:rPr lang="fr-FR" sz="1200" dirty="0">
                <a:solidFill>
                  <a:srgbClr val="008000"/>
                </a:solidFill>
              </a:rPr>
              <a:t>b) </a:t>
            </a:r>
            <a:r>
              <a:rPr lang="fr-FR" sz="1200" i="1" dirty="0">
                <a:solidFill>
                  <a:srgbClr val="008000"/>
                </a:solidFill>
              </a:rPr>
              <a:t>Plantes pour jardins secs, </a:t>
            </a:r>
            <a:r>
              <a:rPr lang="fr-FR" sz="1200" dirty="0">
                <a:solidFill>
                  <a:srgbClr val="008000"/>
                </a:solidFill>
              </a:rPr>
              <a:t>guide – catalogue Pépinière Filippi.</a:t>
            </a:r>
          </a:p>
        </p:txBody>
      </p:sp>
      <p:pic>
        <p:nvPicPr>
          <p:cNvPr id="15" name="Image 14" descr="Une image contenant herbe, extérieur, fleur, oiseau&#10;&#10;Description générée automatiquement">
            <a:extLst>
              <a:ext uri="{FF2B5EF4-FFF2-40B4-BE49-F238E27FC236}">
                <a16:creationId xmlns:a16="http://schemas.microsoft.com/office/drawing/2014/main" id="{B32D03D5-A094-4F0A-B0AA-7038407BC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965" y="4027547"/>
            <a:ext cx="3748537" cy="2811403"/>
          </a:xfrm>
          <a:prstGeom prst="rect">
            <a:avLst/>
          </a:prstGeom>
        </p:spPr>
      </p:pic>
      <p:pic>
        <p:nvPicPr>
          <p:cNvPr id="17" name="Image 16">
            <a:extLst>
              <a:ext uri="{FF2B5EF4-FFF2-40B4-BE49-F238E27FC236}">
                <a16:creationId xmlns:a16="http://schemas.microsoft.com/office/drawing/2014/main" id="{38A1899D-EBF8-4FBB-A6F9-6699AD174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9690" y="4027547"/>
            <a:ext cx="3239911" cy="2429933"/>
          </a:xfrm>
          <a:prstGeom prst="rect">
            <a:avLst/>
          </a:prstGeom>
        </p:spPr>
      </p:pic>
      <p:pic>
        <p:nvPicPr>
          <p:cNvPr id="21" name="Image 20" descr="Une image contenant plante, fleur, arbre&#10;&#10;Description générée automatiquement">
            <a:extLst>
              <a:ext uri="{FF2B5EF4-FFF2-40B4-BE49-F238E27FC236}">
                <a16:creationId xmlns:a16="http://schemas.microsoft.com/office/drawing/2014/main" id="{5D022756-3BC0-4D68-8775-E9E5F86042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4099513"/>
            <a:ext cx="762000" cy="1143000"/>
          </a:xfrm>
          <a:prstGeom prst="rect">
            <a:avLst/>
          </a:prstGeom>
        </p:spPr>
      </p:pic>
      <p:sp>
        <p:nvSpPr>
          <p:cNvPr id="22" name="ZoneTexte 21">
            <a:extLst>
              <a:ext uri="{FF2B5EF4-FFF2-40B4-BE49-F238E27FC236}">
                <a16:creationId xmlns:a16="http://schemas.microsoft.com/office/drawing/2014/main" id="{F4792BE8-B62B-4EAD-BA1B-39579BC70B21}"/>
              </a:ext>
            </a:extLst>
          </p:cNvPr>
          <p:cNvSpPr txBox="1"/>
          <p:nvPr/>
        </p:nvSpPr>
        <p:spPr>
          <a:xfrm>
            <a:off x="139700" y="5339644"/>
            <a:ext cx="1184275" cy="276999"/>
          </a:xfrm>
          <a:prstGeom prst="rect">
            <a:avLst/>
          </a:prstGeom>
          <a:noFill/>
        </p:spPr>
        <p:txBody>
          <a:bodyPr wrap="square" rtlCol="0">
            <a:spAutoFit/>
          </a:bodyPr>
          <a:lstStyle/>
          <a:p>
            <a:pPr algn="ctr"/>
            <a:r>
              <a:rPr lang="fr-FR" sz="1200" dirty="0">
                <a:solidFill>
                  <a:srgbClr val="008000"/>
                </a:solidFill>
              </a:rPr>
              <a:t>Fleurs mâles</a:t>
            </a:r>
          </a:p>
        </p:txBody>
      </p:sp>
      <p:pic>
        <p:nvPicPr>
          <p:cNvPr id="24" name="Image 23" descr="Une image contenant plante, fleur&#10;&#10;Description générée automatiquement">
            <a:extLst>
              <a:ext uri="{FF2B5EF4-FFF2-40B4-BE49-F238E27FC236}">
                <a16:creationId xmlns:a16="http://schemas.microsoft.com/office/drawing/2014/main" id="{CD151AED-02C0-43AA-996A-96F1B72FF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5955" y="4130029"/>
            <a:ext cx="752475" cy="1143000"/>
          </a:xfrm>
          <a:prstGeom prst="rect">
            <a:avLst/>
          </a:prstGeom>
        </p:spPr>
      </p:pic>
      <p:sp>
        <p:nvSpPr>
          <p:cNvPr id="25" name="ZoneTexte 24">
            <a:extLst>
              <a:ext uri="{FF2B5EF4-FFF2-40B4-BE49-F238E27FC236}">
                <a16:creationId xmlns:a16="http://schemas.microsoft.com/office/drawing/2014/main" id="{B13A0B1D-A474-4689-9EF8-67DD05F29B77}"/>
              </a:ext>
            </a:extLst>
          </p:cNvPr>
          <p:cNvSpPr txBox="1"/>
          <p:nvPr/>
        </p:nvSpPr>
        <p:spPr>
          <a:xfrm>
            <a:off x="1270883" y="5339644"/>
            <a:ext cx="1184275" cy="276999"/>
          </a:xfrm>
          <a:prstGeom prst="rect">
            <a:avLst/>
          </a:prstGeom>
          <a:noFill/>
        </p:spPr>
        <p:txBody>
          <a:bodyPr wrap="square" rtlCol="0">
            <a:spAutoFit/>
          </a:bodyPr>
          <a:lstStyle/>
          <a:p>
            <a:pPr algn="ctr"/>
            <a:r>
              <a:rPr lang="fr-FR" sz="1200" dirty="0">
                <a:solidFill>
                  <a:srgbClr val="008000"/>
                </a:solidFill>
              </a:rPr>
              <a:t>Fleurs femelles</a:t>
            </a:r>
          </a:p>
        </p:txBody>
      </p:sp>
      <p:pic>
        <p:nvPicPr>
          <p:cNvPr id="29" name="Image 28" descr="Une image contenant herbe, extérieur, debout, enfant&#10;&#10;Description générée automatiquement">
            <a:extLst>
              <a:ext uri="{FF2B5EF4-FFF2-40B4-BE49-F238E27FC236}">
                <a16:creationId xmlns:a16="http://schemas.microsoft.com/office/drawing/2014/main" id="{1E4CAA01-68CA-407D-9A4A-378CBA1ACA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531101" y="4119858"/>
            <a:ext cx="2216662" cy="1475228"/>
          </a:xfrm>
          <a:prstGeom prst="rect">
            <a:avLst/>
          </a:prstGeom>
        </p:spPr>
      </p:pic>
      <p:sp>
        <p:nvSpPr>
          <p:cNvPr id="30" name="ZoneTexte 29">
            <a:extLst>
              <a:ext uri="{FF2B5EF4-FFF2-40B4-BE49-F238E27FC236}">
                <a16:creationId xmlns:a16="http://schemas.microsoft.com/office/drawing/2014/main" id="{4D3E8C13-2F78-4847-9534-4C43FB77364A}"/>
              </a:ext>
            </a:extLst>
          </p:cNvPr>
          <p:cNvSpPr txBox="1"/>
          <p:nvPr/>
        </p:nvSpPr>
        <p:spPr>
          <a:xfrm>
            <a:off x="3131431" y="5618957"/>
            <a:ext cx="1016000" cy="276999"/>
          </a:xfrm>
          <a:prstGeom prst="rect">
            <a:avLst/>
          </a:prstGeom>
          <a:noFill/>
        </p:spPr>
        <p:txBody>
          <a:bodyPr wrap="square" rtlCol="0">
            <a:spAutoFit/>
          </a:bodyPr>
          <a:lstStyle/>
          <a:p>
            <a:pPr algn="r"/>
            <a:r>
              <a:rPr lang="fr-FR" sz="1200" dirty="0">
                <a:solidFill>
                  <a:srgbClr val="008000"/>
                </a:solidFill>
              </a:rPr>
              <a:t>© Wikipedia</a:t>
            </a:r>
          </a:p>
        </p:txBody>
      </p:sp>
      <p:sp>
        <p:nvSpPr>
          <p:cNvPr id="31" name="ZoneTexte 30">
            <a:extLst>
              <a:ext uri="{FF2B5EF4-FFF2-40B4-BE49-F238E27FC236}">
                <a16:creationId xmlns:a16="http://schemas.microsoft.com/office/drawing/2014/main" id="{091D52BD-4225-4398-AACF-2D33D0B14D3A}"/>
              </a:ext>
            </a:extLst>
          </p:cNvPr>
          <p:cNvSpPr txBox="1"/>
          <p:nvPr/>
        </p:nvSpPr>
        <p:spPr>
          <a:xfrm>
            <a:off x="695110" y="5618957"/>
            <a:ext cx="1016000" cy="276999"/>
          </a:xfrm>
          <a:prstGeom prst="rect">
            <a:avLst/>
          </a:prstGeom>
          <a:noFill/>
        </p:spPr>
        <p:txBody>
          <a:bodyPr wrap="square" rtlCol="0">
            <a:spAutoFit/>
          </a:bodyPr>
          <a:lstStyle/>
          <a:p>
            <a:pPr algn="r"/>
            <a:r>
              <a:rPr lang="fr-FR" sz="1200" dirty="0">
                <a:solidFill>
                  <a:srgbClr val="008000"/>
                </a:solidFill>
              </a:rPr>
              <a:t>© </a:t>
            </a:r>
            <a:r>
              <a:rPr lang="fr-FR" sz="1200" dirty="0" err="1">
                <a:solidFill>
                  <a:srgbClr val="008000"/>
                </a:solidFill>
              </a:rPr>
              <a:t>Visoflora</a:t>
            </a:r>
            <a:endParaRPr lang="fr-FR" sz="1200" dirty="0">
              <a:solidFill>
                <a:srgbClr val="008000"/>
              </a:solidFill>
            </a:endParaRPr>
          </a:p>
        </p:txBody>
      </p:sp>
      <p:sp>
        <p:nvSpPr>
          <p:cNvPr id="32" name="ZoneTexte 31">
            <a:extLst>
              <a:ext uri="{FF2B5EF4-FFF2-40B4-BE49-F238E27FC236}">
                <a16:creationId xmlns:a16="http://schemas.microsoft.com/office/drawing/2014/main" id="{87B2BEC3-3127-423E-BA1F-A6323B572657}"/>
              </a:ext>
            </a:extLst>
          </p:cNvPr>
          <p:cNvSpPr txBox="1"/>
          <p:nvPr/>
        </p:nvSpPr>
        <p:spPr>
          <a:xfrm>
            <a:off x="3973690" y="6172955"/>
            <a:ext cx="1016000" cy="276999"/>
          </a:xfrm>
          <a:prstGeom prst="rect">
            <a:avLst/>
          </a:prstGeom>
          <a:noFill/>
        </p:spPr>
        <p:txBody>
          <a:bodyPr wrap="square" rtlCol="0">
            <a:spAutoFit/>
          </a:bodyPr>
          <a:lstStyle/>
          <a:p>
            <a:pPr algn="r"/>
            <a:r>
              <a:rPr lang="fr-FR" sz="1200" dirty="0">
                <a:solidFill>
                  <a:srgbClr val="008000"/>
                </a:solidFill>
              </a:rPr>
              <a:t>© </a:t>
            </a:r>
            <a:r>
              <a:rPr lang="fr-FR" sz="1200" dirty="0" err="1">
                <a:solidFill>
                  <a:srgbClr val="008000"/>
                </a:solidFill>
              </a:rPr>
              <a:t>Visoflora</a:t>
            </a:r>
            <a:endParaRPr lang="fr-FR" sz="1200" dirty="0">
              <a:solidFill>
                <a:srgbClr val="008000"/>
              </a:solidFill>
            </a:endParaRPr>
          </a:p>
        </p:txBody>
      </p:sp>
      <p:sp>
        <p:nvSpPr>
          <p:cNvPr id="33" name="ZoneTexte 32">
            <a:extLst>
              <a:ext uri="{FF2B5EF4-FFF2-40B4-BE49-F238E27FC236}">
                <a16:creationId xmlns:a16="http://schemas.microsoft.com/office/drawing/2014/main" id="{49509D0D-F4EF-4C30-9FDE-E3887F3A92C1}"/>
              </a:ext>
            </a:extLst>
          </p:cNvPr>
          <p:cNvSpPr txBox="1"/>
          <p:nvPr/>
        </p:nvSpPr>
        <p:spPr>
          <a:xfrm>
            <a:off x="11098391" y="3750548"/>
            <a:ext cx="1016000" cy="276999"/>
          </a:xfrm>
          <a:prstGeom prst="rect">
            <a:avLst/>
          </a:prstGeom>
          <a:noFill/>
        </p:spPr>
        <p:txBody>
          <a:bodyPr wrap="square" rtlCol="0">
            <a:spAutoFit/>
          </a:bodyPr>
          <a:lstStyle/>
          <a:p>
            <a:pPr algn="r"/>
            <a:r>
              <a:rPr lang="fr-FR" sz="1200" dirty="0">
                <a:solidFill>
                  <a:srgbClr val="008000"/>
                </a:solidFill>
              </a:rPr>
              <a:t>© </a:t>
            </a:r>
            <a:r>
              <a:rPr lang="fr-FR" sz="1200" dirty="0" err="1">
                <a:solidFill>
                  <a:srgbClr val="008000"/>
                </a:solidFill>
              </a:rPr>
              <a:t>Visoflora</a:t>
            </a:r>
            <a:endParaRPr lang="fr-FR" sz="1200" dirty="0">
              <a:solidFill>
                <a:srgbClr val="008000"/>
              </a:solidFill>
            </a:endParaRPr>
          </a:p>
        </p:txBody>
      </p:sp>
    </p:spTree>
    <p:extLst>
      <p:ext uri="{BB962C8B-B14F-4D97-AF65-F5344CB8AC3E}">
        <p14:creationId xmlns:p14="http://schemas.microsoft.com/office/powerpoint/2010/main" val="23643751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3F90241-74D7-4469-9C3D-809B0A7F9EF0}"/>
              </a:ext>
            </a:extLst>
          </p:cNvPr>
          <p:cNvSpPr>
            <a:spLocks noGrp="1"/>
          </p:cNvSpPr>
          <p:nvPr>
            <p:ph type="ftr" sz="quarter" idx="11"/>
          </p:nvPr>
        </p:nvSpPr>
        <p:spPr>
          <a:xfrm>
            <a:off x="4063648" y="6473825"/>
            <a:ext cx="4114800" cy="365125"/>
          </a:xfrm>
        </p:spPr>
        <p:txBody>
          <a:bodyPr/>
          <a:lstStyle/>
          <a:p>
            <a:pPr>
              <a:defRPr/>
            </a:pPr>
            <a:r>
              <a:rPr lang="fr-FR" dirty="0"/>
              <a:t>Haies défensives de climat tempéré et tropical - B. Lisan</a:t>
            </a:r>
          </a:p>
        </p:txBody>
      </p:sp>
      <p:sp>
        <p:nvSpPr>
          <p:cNvPr id="4" name="ZoneTexte 7">
            <a:extLst>
              <a:ext uri="{FF2B5EF4-FFF2-40B4-BE49-F238E27FC236}">
                <a16:creationId xmlns:a16="http://schemas.microsoft.com/office/drawing/2014/main" id="{F1EF76C1-C8CD-42F9-9286-9614573CB782}"/>
              </a:ext>
            </a:extLst>
          </p:cNvPr>
          <p:cNvSpPr txBox="1">
            <a:spLocks noChangeArrowheads="1"/>
          </p:cNvSpPr>
          <p:nvPr/>
        </p:nvSpPr>
        <p:spPr bwMode="auto">
          <a:xfrm>
            <a:off x="3309938" y="1905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FE19D150-511A-43D8-BF61-B5073695EF8E}"/>
              </a:ext>
            </a:extLst>
          </p:cNvPr>
          <p:cNvSpPr txBox="1">
            <a:spLocks/>
          </p:cNvSpPr>
          <p:nvPr/>
        </p:nvSpPr>
        <p:spPr>
          <a:xfrm>
            <a:off x="47625" y="44450"/>
            <a:ext cx="565150" cy="3349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1BC4AACB-9B37-481D-9BD7-E6C64866AE1A}" type="slidenum">
              <a:rPr lang="fr-FR" smtClean="0"/>
              <a:pPr>
                <a:defRPr/>
              </a:pPr>
              <a:t>67</a:t>
            </a:fld>
            <a:endParaRPr lang="fr-FR"/>
          </a:p>
        </p:txBody>
      </p:sp>
      <p:sp>
        <p:nvSpPr>
          <p:cNvPr id="6" name="ZoneTexte 6">
            <a:extLst>
              <a:ext uri="{FF2B5EF4-FFF2-40B4-BE49-F238E27FC236}">
                <a16:creationId xmlns:a16="http://schemas.microsoft.com/office/drawing/2014/main" id="{26550DD9-CA82-4633-A4A2-5628F6D95B4B}"/>
              </a:ext>
            </a:extLst>
          </p:cNvPr>
          <p:cNvSpPr txBox="1">
            <a:spLocks noChangeArrowheads="1"/>
          </p:cNvSpPr>
          <p:nvPr/>
        </p:nvSpPr>
        <p:spPr bwMode="auto">
          <a:xfrm>
            <a:off x="139700" y="363538"/>
            <a:ext cx="5764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tempérés et méditerranéens</a:t>
            </a:r>
          </a:p>
        </p:txBody>
      </p:sp>
      <p:sp>
        <p:nvSpPr>
          <p:cNvPr id="7" name="ZoneTexte 11">
            <a:extLst>
              <a:ext uri="{FF2B5EF4-FFF2-40B4-BE49-F238E27FC236}">
                <a16:creationId xmlns:a16="http://schemas.microsoft.com/office/drawing/2014/main" id="{3AEF303E-AC3C-4CC4-86C4-8B877C97AF8A}"/>
              </a:ext>
            </a:extLst>
          </p:cNvPr>
          <p:cNvSpPr txBox="1">
            <a:spLocks noChangeArrowheads="1"/>
          </p:cNvSpPr>
          <p:nvPr/>
        </p:nvSpPr>
        <p:spPr bwMode="auto">
          <a:xfrm>
            <a:off x="157000" y="802760"/>
            <a:ext cx="7346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Buisson ardent ou </a:t>
            </a:r>
            <a:r>
              <a:rPr lang="fr-FR" altLang="fr-FR" b="1" dirty="0" err="1">
                <a:solidFill>
                  <a:srgbClr val="008000"/>
                </a:solidFill>
              </a:rPr>
              <a:t>Pyracantha</a:t>
            </a:r>
            <a:r>
              <a:rPr lang="fr-FR" altLang="fr-FR" b="1" i="1" dirty="0">
                <a:solidFill>
                  <a:srgbClr val="008000"/>
                </a:solidFill>
              </a:rPr>
              <a:t> </a:t>
            </a:r>
            <a:r>
              <a:rPr lang="fr-FR" altLang="fr-FR" b="1" dirty="0">
                <a:solidFill>
                  <a:srgbClr val="008000"/>
                </a:solidFill>
              </a:rPr>
              <a:t>(</a:t>
            </a:r>
            <a:r>
              <a:rPr lang="fr-FR" altLang="fr-FR" b="1" i="1" dirty="0" err="1">
                <a:solidFill>
                  <a:srgbClr val="008000"/>
                </a:solidFill>
              </a:rPr>
              <a:t>Pyracantha</a:t>
            </a:r>
            <a:r>
              <a:rPr lang="fr-FR" altLang="fr-FR" b="1" i="1" dirty="0">
                <a:solidFill>
                  <a:srgbClr val="008000"/>
                </a:solidFill>
              </a:rPr>
              <a:t> </a:t>
            </a:r>
            <a:r>
              <a:rPr lang="fr-FR" altLang="fr-FR" b="1" i="1" dirty="0" err="1">
                <a:solidFill>
                  <a:srgbClr val="008000"/>
                </a:solidFill>
              </a:rPr>
              <a:t>coccinea</a:t>
            </a:r>
            <a:r>
              <a:rPr lang="fr-FR" altLang="fr-FR" b="1" dirty="0">
                <a:solidFill>
                  <a:srgbClr val="008000"/>
                </a:solidFill>
              </a:rPr>
              <a:t>) (Famille des </a:t>
            </a:r>
            <a:r>
              <a:rPr lang="fr-FR" i="1" u="sng" dirty="0" err="1">
                <a:hlinkClick r:id="rId2"/>
              </a:rPr>
              <a:t>Rosaceae</a:t>
            </a:r>
            <a:r>
              <a:rPr lang="fr-FR" altLang="fr-FR" b="1" dirty="0">
                <a:solidFill>
                  <a:srgbClr val="008000"/>
                </a:solidFill>
              </a:rPr>
              <a:t>)</a:t>
            </a:r>
          </a:p>
        </p:txBody>
      </p:sp>
      <p:pic>
        <p:nvPicPr>
          <p:cNvPr id="8" name="Image 13">
            <a:extLst>
              <a:ext uri="{FF2B5EF4-FFF2-40B4-BE49-F238E27FC236}">
                <a16:creationId xmlns:a16="http://schemas.microsoft.com/office/drawing/2014/main" id="{2890C363-E58D-4450-AA0A-8501570B0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a:extLst>
              <a:ext uri="{FF2B5EF4-FFF2-40B4-BE49-F238E27FC236}">
                <a16:creationId xmlns:a16="http://schemas.microsoft.com/office/drawing/2014/main" id="{AAA5DBBD-823F-4F69-9C49-FF82F0521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5">
            <a:extLst>
              <a:ext uri="{FF2B5EF4-FFF2-40B4-BE49-F238E27FC236}">
                <a16:creationId xmlns:a16="http://schemas.microsoft.com/office/drawing/2014/main" id="{0997DDC0-6549-4626-A685-A031DA0E6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5">
            <a:extLst>
              <a:ext uri="{FF2B5EF4-FFF2-40B4-BE49-F238E27FC236}">
                <a16:creationId xmlns:a16="http://schemas.microsoft.com/office/drawing/2014/main" id="{2D0F73F0-269B-48BF-B5C2-B33C89AE2EF3}"/>
              </a:ext>
            </a:extLst>
          </p:cNvPr>
          <p:cNvSpPr>
            <a:spLocks noChangeArrowheads="1"/>
          </p:cNvSpPr>
          <p:nvPr/>
        </p:nvSpPr>
        <p:spPr bwMode="auto">
          <a:xfrm>
            <a:off x="8442325" y="203994"/>
            <a:ext cx="4524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sp>
        <p:nvSpPr>
          <p:cNvPr id="13" name="ZoneTexte 12">
            <a:extLst>
              <a:ext uri="{FF2B5EF4-FFF2-40B4-BE49-F238E27FC236}">
                <a16:creationId xmlns:a16="http://schemas.microsoft.com/office/drawing/2014/main" id="{F74406E9-ED5A-4219-9103-FB9AAEAC4DF6}"/>
              </a:ext>
            </a:extLst>
          </p:cNvPr>
          <p:cNvSpPr txBox="1"/>
          <p:nvPr/>
        </p:nvSpPr>
        <p:spPr>
          <a:xfrm>
            <a:off x="139700" y="1243013"/>
            <a:ext cx="11894256" cy="1661993"/>
          </a:xfrm>
          <a:prstGeom prst="rect">
            <a:avLst/>
          </a:prstGeom>
          <a:noFill/>
        </p:spPr>
        <p:txBody>
          <a:bodyPr wrap="square" rtlCol="0">
            <a:spAutoFit/>
          </a:bodyPr>
          <a:lstStyle/>
          <a:p>
            <a:pPr algn="just"/>
            <a:r>
              <a:rPr lang="fr-FR" dirty="0">
                <a:solidFill>
                  <a:srgbClr val="008000"/>
                </a:solidFill>
              </a:rPr>
              <a:t>Arbrisseau touffu à rameaux très épineux. Feuilles, en ellipse, crénelées, glabres et luisantes en dessus, persistantes vertes. Fleurs blanches en mai-juin. Petit fruits rouge écarlate ou orangé, à 5 noyaux, de septembre à décembre. Hauteur : 4 à 5 m. Largeur : 3 m et plus. Rusticité : -15 °C et plus froid. Code de sécheresse : 5. Sol indifférent. Supporte bien le calcaire. Exposition : soleil. Origine : Sud-Est de l'Europe, Caucase, Iran. Utilisation : isolé, haie libre, haie défensive, jardin sauvage. Fruits attractifs pour les oiseaux, comestible cru. On en fait de la compote.</a:t>
            </a:r>
            <a:r>
              <a:rPr lang="fr-FR" sz="1200" dirty="0">
                <a:solidFill>
                  <a:srgbClr val="008000"/>
                </a:solidFill>
              </a:rPr>
              <a:t> </a:t>
            </a:r>
          </a:p>
          <a:p>
            <a:pPr algn="just"/>
            <a:r>
              <a:rPr lang="fr-FR" sz="1200" dirty="0">
                <a:solidFill>
                  <a:srgbClr val="008000"/>
                </a:solidFill>
              </a:rPr>
              <a:t>Source : a) </a:t>
            </a:r>
            <a:r>
              <a:rPr lang="fr-FR" sz="1200" dirty="0">
                <a:hlinkClick r:id="rId4"/>
              </a:rPr>
              <a:t>https://fr.wikipedia.org/wiki/Pyracantha_coccinea</a:t>
            </a:r>
            <a:r>
              <a:rPr lang="fr-FR" sz="1200" dirty="0"/>
              <a:t> </a:t>
            </a:r>
            <a:r>
              <a:rPr lang="fr-FR" sz="1200" dirty="0">
                <a:solidFill>
                  <a:srgbClr val="008000"/>
                </a:solidFill>
              </a:rPr>
              <a:t>b) </a:t>
            </a:r>
            <a:r>
              <a:rPr lang="fr-FR" sz="1200" i="1" dirty="0">
                <a:solidFill>
                  <a:srgbClr val="008000"/>
                </a:solidFill>
              </a:rPr>
              <a:t>Plantes pour jardins secs, </a:t>
            </a:r>
            <a:r>
              <a:rPr lang="fr-FR" sz="1200" dirty="0">
                <a:solidFill>
                  <a:srgbClr val="008000"/>
                </a:solidFill>
              </a:rPr>
              <a:t>guide – catalogue Pépinière Filippi.</a:t>
            </a:r>
          </a:p>
        </p:txBody>
      </p:sp>
      <p:pic>
        <p:nvPicPr>
          <p:cNvPr id="15" name="Image 14" descr="Une image contenant herbe, alimentation, fruit, table&#10;&#10;Description générée automatiquement">
            <a:extLst>
              <a:ext uri="{FF2B5EF4-FFF2-40B4-BE49-F238E27FC236}">
                <a16:creationId xmlns:a16="http://schemas.microsoft.com/office/drawing/2014/main" id="{3681EEE9-7B58-4407-B034-CB9B073B0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22" y="3151011"/>
            <a:ext cx="3683000" cy="2768600"/>
          </a:xfrm>
          <a:prstGeom prst="rect">
            <a:avLst/>
          </a:prstGeom>
        </p:spPr>
      </p:pic>
      <p:sp>
        <p:nvSpPr>
          <p:cNvPr id="16" name="Rectangle 15">
            <a:extLst>
              <a:ext uri="{FF2B5EF4-FFF2-40B4-BE49-F238E27FC236}">
                <a16:creationId xmlns:a16="http://schemas.microsoft.com/office/drawing/2014/main" id="{208EDF54-E1D6-4FC8-8E40-8FB9293B8DB8}"/>
              </a:ext>
            </a:extLst>
          </p:cNvPr>
          <p:cNvSpPr/>
          <p:nvPr/>
        </p:nvSpPr>
        <p:spPr>
          <a:xfrm>
            <a:off x="735905" y="5935573"/>
            <a:ext cx="3156633" cy="276999"/>
          </a:xfrm>
          <a:prstGeom prst="rect">
            <a:avLst/>
          </a:prstGeom>
        </p:spPr>
        <p:txBody>
          <a:bodyPr wrap="none">
            <a:spAutoFit/>
          </a:bodyPr>
          <a:lstStyle/>
          <a:p>
            <a:r>
              <a:rPr lang="fr-FR" sz="1200" dirty="0">
                <a:solidFill>
                  <a:srgbClr val="008000"/>
                </a:solidFill>
                <a:latin typeface="Arial" panose="020B0604020202020204" pitchFamily="34" charset="0"/>
              </a:rPr>
              <a:t> Fruits de </a:t>
            </a:r>
            <a:r>
              <a:rPr lang="fr-FR" sz="1200" i="1" dirty="0" err="1">
                <a:solidFill>
                  <a:srgbClr val="008000"/>
                </a:solidFill>
                <a:latin typeface="Arial" panose="020B0604020202020204" pitchFamily="34" charset="0"/>
              </a:rPr>
              <a:t>Pyracantha</a:t>
            </a:r>
            <a:r>
              <a:rPr lang="fr-FR" sz="1200" i="1" dirty="0">
                <a:solidFill>
                  <a:srgbClr val="008000"/>
                </a:solidFill>
                <a:latin typeface="Arial" panose="020B0604020202020204" pitchFamily="34" charset="0"/>
              </a:rPr>
              <a:t> </a:t>
            </a:r>
            <a:r>
              <a:rPr lang="fr-FR" sz="1200" i="1" dirty="0" err="1">
                <a:solidFill>
                  <a:srgbClr val="008000"/>
                </a:solidFill>
                <a:latin typeface="Arial" panose="020B0604020202020204" pitchFamily="34" charset="0"/>
              </a:rPr>
              <a:t>coccinea</a:t>
            </a:r>
            <a:r>
              <a:rPr lang="fr-FR" sz="1200" dirty="0">
                <a:solidFill>
                  <a:srgbClr val="008000"/>
                </a:solidFill>
                <a:latin typeface="Arial" panose="020B0604020202020204" pitchFamily="34" charset="0"/>
              </a:rPr>
              <a:t> © Wikipedia</a:t>
            </a:r>
            <a:endParaRPr lang="fr-FR" sz="1200" dirty="0">
              <a:solidFill>
                <a:srgbClr val="008000"/>
              </a:solidFill>
            </a:endParaRPr>
          </a:p>
        </p:txBody>
      </p:sp>
      <p:pic>
        <p:nvPicPr>
          <p:cNvPr id="18" name="Image 17" descr="Une image contenant plante, extérieur, vert, fleur&#10;&#10;Description générée automatiquement">
            <a:extLst>
              <a:ext uri="{FF2B5EF4-FFF2-40B4-BE49-F238E27FC236}">
                <a16:creationId xmlns:a16="http://schemas.microsoft.com/office/drawing/2014/main" id="{53BA9DFE-3E8C-4889-97BE-0A071AAE41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6969" y="3149995"/>
            <a:ext cx="3683000" cy="2769616"/>
          </a:xfrm>
          <a:prstGeom prst="rect">
            <a:avLst/>
          </a:prstGeom>
        </p:spPr>
      </p:pic>
      <p:sp>
        <p:nvSpPr>
          <p:cNvPr id="19" name="Rectangle 18">
            <a:extLst>
              <a:ext uri="{FF2B5EF4-FFF2-40B4-BE49-F238E27FC236}">
                <a16:creationId xmlns:a16="http://schemas.microsoft.com/office/drawing/2014/main" id="{5D133331-0DEA-436C-88CC-BB16FEB1470C}"/>
              </a:ext>
            </a:extLst>
          </p:cNvPr>
          <p:cNvSpPr/>
          <p:nvPr/>
        </p:nvSpPr>
        <p:spPr>
          <a:xfrm>
            <a:off x="5904089" y="5910613"/>
            <a:ext cx="3198311" cy="276999"/>
          </a:xfrm>
          <a:prstGeom prst="rect">
            <a:avLst/>
          </a:prstGeom>
        </p:spPr>
        <p:txBody>
          <a:bodyPr wrap="none">
            <a:spAutoFit/>
          </a:bodyPr>
          <a:lstStyle/>
          <a:p>
            <a:r>
              <a:rPr lang="fr-FR" sz="1200" dirty="0">
                <a:solidFill>
                  <a:srgbClr val="008000"/>
                </a:solidFill>
                <a:latin typeface="Arial" panose="020B0604020202020204" pitchFamily="34" charset="0"/>
              </a:rPr>
              <a:t> Fleurs de </a:t>
            </a:r>
            <a:r>
              <a:rPr lang="fr-FR" sz="1200" i="1" dirty="0" err="1">
                <a:solidFill>
                  <a:srgbClr val="008000"/>
                </a:solidFill>
                <a:latin typeface="Arial" panose="020B0604020202020204" pitchFamily="34" charset="0"/>
              </a:rPr>
              <a:t>Pyracantha</a:t>
            </a:r>
            <a:r>
              <a:rPr lang="fr-FR" sz="1200" i="1" dirty="0">
                <a:solidFill>
                  <a:srgbClr val="008000"/>
                </a:solidFill>
                <a:latin typeface="Arial" panose="020B0604020202020204" pitchFamily="34" charset="0"/>
              </a:rPr>
              <a:t> </a:t>
            </a:r>
            <a:r>
              <a:rPr lang="fr-FR" sz="1200" i="1" dirty="0" err="1">
                <a:solidFill>
                  <a:srgbClr val="008000"/>
                </a:solidFill>
                <a:latin typeface="Arial" panose="020B0604020202020204" pitchFamily="34" charset="0"/>
              </a:rPr>
              <a:t>coccinea</a:t>
            </a:r>
            <a:r>
              <a:rPr lang="fr-FR" sz="1200" dirty="0">
                <a:solidFill>
                  <a:srgbClr val="008000"/>
                </a:solidFill>
                <a:latin typeface="Arial" panose="020B0604020202020204" pitchFamily="34" charset="0"/>
              </a:rPr>
              <a:t> © Wikipedia</a:t>
            </a:r>
            <a:endParaRPr lang="fr-FR" sz="1200" dirty="0">
              <a:solidFill>
                <a:srgbClr val="008000"/>
              </a:solidFill>
            </a:endParaRPr>
          </a:p>
        </p:txBody>
      </p:sp>
      <p:pic>
        <p:nvPicPr>
          <p:cNvPr id="20" name="Picture 2" descr="fruitsLogo9_ss">
            <a:extLst>
              <a:ext uri="{FF2B5EF4-FFF2-40B4-BE49-F238E27FC236}">
                <a16:creationId xmlns:a16="http://schemas.microsoft.com/office/drawing/2014/main" id="{147E1EAD-DD66-4B59-BDA5-D9AA802B30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7031" y="34925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33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F19577B-51A3-4CD3-8616-8F21DCDE8A6C}"/>
              </a:ext>
            </a:extLst>
          </p:cNvPr>
          <p:cNvSpPr>
            <a:spLocks noGrp="1"/>
          </p:cNvSpPr>
          <p:nvPr>
            <p:ph type="ftr" sz="quarter" idx="11"/>
          </p:nvPr>
        </p:nvSpPr>
        <p:spPr>
          <a:xfrm>
            <a:off x="132645" y="6483350"/>
            <a:ext cx="4114800" cy="365125"/>
          </a:xfrm>
        </p:spPr>
        <p:txBody>
          <a:bodyPr/>
          <a:lstStyle/>
          <a:p>
            <a:pPr>
              <a:defRPr/>
            </a:pPr>
            <a:r>
              <a:rPr lang="fr-FR" dirty="0"/>
              <a:t>Haies défensives de climat tempéré et tropical - B. Lisan</a:t>
            </a:r>
          </a:p>
        </p:txBody>
      </p:sp>
      <p:sp>
        <p:nvSpPr>
          <p:cNvPr id="4" name="ZoneTexte 7">
            <a:extLst>
              <a:ext uri="{FF2B5EF4-FFF2-40B4-BE49-F238E27FC236}">
                <a16:creationId xmlns:a16="http://schemas.microsoft.com/office/drawing/2014/main" id="{3CFC564A-73EC-4DDB-A2CF-C1E549D44952}"/>
              </a:ext>
            </a:extLst>
          </p:cNvPr>
          <p:cNvSpPr txBox="1">
            <a:spLocks noChangeArrowheads="1"/>
          </p:cNvSpPr>
          <p:nvPr/>
        </p:nvSpPr>
        <p:spPr bwMode="auto">
          <a:xfrm>
            <a:off x="3309938" y="1905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E0A05D73-27E4-4A0F-A030-7502419CF90C}"/>
              </a:ext>
            </a:extLst>
          </p:cNvPr>
          <p:cNvSpPr txBox="1">
            <a:spLocks/>
          </p:cNvSpPr>
          <p:nvPr/>
        </p:nvSpPr>
        <p:spPr>
          <a:xfrm>
            <a:off x="47625" y="44450"/>
            <a:ext cx="565150" cy="3349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1BC4AACB-9B37-481D-9BD7-E6C64866AE1A}" type="slidenum">
              <a:rPr lang="fr-FR" smtClean="0"/>
              <a:pPr>
                <a:defRPr/>
              </a:pPr>
              <a:t>68</a:t>
            </a:fld>
            <a:endParaRPr lang="fr-FR"/>
          </a:p>
        </p:txBody>
      </p:sp>
      <p:sp>
        <p:nvSpPr>
          <p:cNvPr id="6" name="ZoneTexte 6">
            <a:extLst>
              <a:ext uri="{FF2B5EF4-FFF2-40B4-BE49-F238E27FC236}">
                <a16:creationId xmlns:a16="http://schemas.microsoft.com/office/drawing/2014/main" id="{4798819F-FD22-49D7-B668-DE7D4023EB98}"/>
              </a:ext>
            </a:extLst>
          </p:cNvPr>
          <p:cNvSpPr txBox="1">
            <a:spLocks noChangeArrowheads="1"/>
          </p:cNvSpPr>
          <p:nvPr/>
        </p:nvSpPr>
        <p:spPr bwMode="auto">
          <a:xfrm>
            <a:off x="139700" y="363538"/>
            <a:ext cx="5764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tempérés et méditerranéens</a:t>
            </a:r>
          </a:p>
        </p:txBody>
      </p:sp>
      <p:sp>
        <p:nvSpPr>
          <p:cNvPr id="7" name="ZoneTexte 11">
            <a:extLst>
              <a:ext uri="{FF2B5EF4-FFF2-40B4-BE49-F238E27FC236}">
                <a16:creationId xmlns:a16="http://schemas.microsoft.com/office/drawing/2014/main" id="{1BCAF939-A34A-4D37-994F-FAE600202C72}"/>
              </a:ext>
            </a:extLst>
          </p:cNvPr>
          <p:cNvSpPr txBox="1">
            <a:spLocks noChangeArrowheads="1"/>
          </p:cNvSpPr>
          <p:nvPr/>
        </p:nvSpPr>
        <p:spPr bwMode="auto">
          <a:xfrm>
            <a:off x="139700" y="789782"/>
            <a:ext cx="7346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Rosier musqué (</a:t>
            </a:r>
            <a:r>
              <a:rPr lang="fr-FR" altLang="fr-FR" b="1" i="1" dirty="0">
                <a:solidFill>
                  <a:srgbClr val="008000"/>
                </a:solidFill>
              </a:rPr>
              <a:t>Rosa </a:t>
            </a:r>
            <a:r>
              <a:rPr lang="fr-FR" altLang="fr-FR" b="1" i="1" dirty="0" err="1">
                <a:solidFill>
                  <a:srgbClr val="008000"/>
                </a:solidFill>
              </a:rPr>
              <a:t>moschata</a:t>
            </a:r>
            <a:r>
              <a:rPr lang="fr-FR" altLang="fr-FR" b="1" dirty="0">
                <a:solidFill>
                  <a:srgbClr val="008000"/>
                </a:solidFill>
              </a:rPr>
              <a:t>) (Famille des </a:t>
            </a:r>
            <a:r>
              <a:rPr lang="fr-FR" i="1" u="sng" dirty="0" err="1">
                <a:hlinkClick r:id="rId2"/>
              </a:rPr>
              <a:t>Rosaceae</a:t>
            </a:r>
            <a:r>
              <a:rPr lang="fr-FR" altLang="fr-FR" b="1" dirty="0">
                <a:solidFill>
                  <a:srgbClr val="008000"/>
                </a:solidFill>
              </a:rPr>
              <a:t>)</a:t>
            </a:r>
          </a:p>
        </p:txBody>
      </p:sp>
      <p:pic>
        <p:nvPicPr>
          <p:cNvPr id="8" name="Image 13">
            <a:extLst>
              <a:ext uri="{FF2B5EF4-FFF2-40B4-BE49-F238E27FC236}">
                <a16:creationId xmlns:a16="http://schemas.microsoft.com/office/drawing/2014/main" id="{AB7ED20E-5CC8-4685-8F80-60DD1D190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a:extLst>
              <a:ext uri="{FF2B5EF4-FFF2-40B4-BE49-F238E27FC236}">
                <a16:creationId xmlns:a16="http://schemas.microsoft.com/office/drawing/2014/main" id="{71B5F4E0-BCD3-46D6-8EB5-B900D1A56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5">
            <a:extLst>
              <a:ext uri="{FF2B5EF4-FFF2-40B4-BE49-F238E27FC236}">
                <a16:creationId xmlns:a16="http://schemas.microsoft.com/office/drawing/2014/main" id="{C39F6C3E-B2CB-4394-8F63-AE7B0CC4AA74}"/>
              </a:ext>
            </a:extLst>
          </p:cNvPr>
          <p:cNvSpPr>
            <a:spLocks noChangeArrowheads="1"/>
          </p:cNvSpPr>
          <p:nvPr/>
        </p:nvSpPr>
        <p:spPr bwMode="auto">
          <a:xfrm>
            <a:off x="6601001" y="361950"/>
            <a:ext cx="4524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sp>
        <p:nvSpPr>
          <p:cNvPr id="13" name="ZoneTexte 12">
            <a:extLst>
              <a:ext uri="{FF2B5EF4-FFF2-40B4-BE49-F238E27FC236}">
                <a16:creationId xmlns:a16="http://schemas.microsoft.com/office/drawing/2014/main" id="{BB8C70A0-B160-4C67-B0A5-14DECD4FA079}"/>
              </a:ext>
            </a:extLst>
          </p:cNvPr>
          <p:cNvSpPr txBox="1"/>
          <p:nvPr/>
        </p:nvSpPr>
        <p:spPr>
          <a:xfrm>
            <a:off x="139700" y="1241778"/>
            <a:ext cx="11905544" cy="2492990"/>
          </a:xfrm>
          <a:prstGeom prst="rect">
            <a:avLst/>
          </a:prstGeom>
          <a:noFill/>
        </p:spPr>
        <p:txBody>
          <a:bodyPr wrap="square" rtlCol="0">
            <a:spAutoFit/>
          </a:bodyPr>
          <a:lstStyle/>
          <a:p>
            <a:pPr algn="just"/>
            <a:r>
              <a:rPr lang="fr-FR" dirty="0">
                <a:solidFill>
                  <a:srgbClr val="008000"/>
                </a:solidFill>
              </a:rPr>
              <a:t>Arbuste à port lâche. Hauteur : 3 m et plus. Largeur : 2 à 3 m. Feuilles semi-persistantes vert clair. Branches légèrement sarmenteuses à port arqué, végétation vigoureuse. Rameaux épineux. Fleurs de 3 à 5 cm de diamètre, simples (cinq pétales) ou doubles, blanches, délicieusement parfumées (à forte odeur musquée), regroupées en panicules à l’extrémité des tiges, de juillet à novembre. Elles sont groupées en corymbes de 5 à 7 fleurs et apparaissent en fin d'été; la floraison dure jusqu'aux premières gelées. Grappes de fruits violacés en hiver. Rusticité : -12 à -15 ° C (</a:t>
            </a:r>
            <a:r>
              <a:rPr lang="fr-FR" dirty="0">
                <a:solidFill>
                  <a:srgbClr val="FF0000"/>
                </a:solidFill>
              </a:rPr>
              <a:t>relativement peu rustique</a:t>
            </a:r>
            <a:r>
              <a:rPr lang="fr-FR" dirty="0">
                <a:solidFill>
                  <a:srgbClr val="008000"/>
                </a:solidFill>
              </a:rPr>
              <a:t>). Code de sécheresse : 3. Sol souple, assez profond. </a:t>
            </a:r>
            <a:r>
              <a:rPr lang="fr-FR" b="1" dirty="0">
                <a:solidFill>
                  <a:srgbClr val="008000"/>
                </a:solidFill>
              </a:rPr>
              <a:t>Supporte bien le calcaire</a:t>
            </a:r>
            <a:r>
              <a:rPr lang="fr-FR" dirty="0">
                <a:solidFill>
                  <a:srgbClr val="008000"/>
                </a:solidFill>
              </a:rPr>
              <a:t>. Exposition : soleil ou mi-ombre. Origine probable : Asie ou Nord de l'Afrique. Utilisation : </a:t>
            </a:r>
            <a:r>
              <a:rPr lang="fr-FR" i="1" dirty="0">
                <a:solidFill>
                  <a:srgbClr val="008000"/>
                </a:solidFill>
              </a:rPr>
              <a:t>isolé, massif d'arbustes, haie libre, haie défensive</a:t>
            </a:r>
            <a:r>
              <a:rPr lang="fr-FR" dirty="0">
                <a:solidFill>
                  <a:srgbClr val="008000"/>
                </a:solidFill>
              </a:rPr>
              <a:t>.</a:t>
            </a:r>
            <a:r>
              <a:rPr lang="fr-FR" sz="1200" dirty="0">
                <a:solidFill>
                  <a:srgbClr val="008000"/>
                </a:solidFill>
              </a:rPr>
              <a:t> </a:t>
            </a:r>
            <a:r>
              <a:rPr lang="fr-FR" dirty="0">
                <a:solidFill>
                  <a:srgbClr val="008000"/>
                </a:solidFill>
              </a:rPr>
              <a:t>Ce rosier, qui ne se trouve plus en culture de nos jours, </a:t>
            </a:r>
            <a:r>
              <a:rPr lang="fr-FR" b="1" dirty="0">
                <a:solidFill>
                  <a:srgbClr val="008000"/>
                </a:solidFill>
              </a:rPr>
              <a:t>est à l'origine de nombreux hybrides</a:t>
            </a:r>
            <a:r>
              <a:rPr lang="fr-FR" dirty="0">
                <a:solidFill>
                  <a:srgbClr val="008000"/>
                </a:solidFill>
              </a:rPr>
              <a:t>. Il est notamment l'un des ancêtres des </a:t>
            </a:r>
            <a:r>
              <a:rPr lang="fr-FR" dirty="0">
                <a:hlinkClick r:id="rId4" tooltip="Rosier de Noisette"/>
              </a:rPr>
              <a:t>rosiers Noisette</a:t>
            </a:r>
            <a:r>
              <a:rPr lang="fr-FR" dirty="0">
                <a:solidFill>
                  <a:srgbClr val="008000"/>
                </a:solidFill>
              </a:rPr>
              <a:t>.</a:t>
            </a:r>
          </a:p>
          <a:p>
            <a:pPr algn="just"/>
            <a:r>
              <a:rPr lang="fr-FR" sz="1200" dirty="0">
                <a:solidFill>
                  <a:srgbClr val="008000"/>
                </a:solidFill>
              </a:rPr>
              <a:t>Source : a) </a:t>
            </a:r>
            <a:r>
              <a:rPr lang="fr-FR" sz="1200" dirty="0">
                <a:solidFill>
                  <a:srgbClr val="008000"/>
                </a:solidFill>
                <a:hlinkClick r:id="rId5"/>
              </a:rPr>
              <a:t>https://fr.wikipedia.org/wiki/Rosa_moschata</a:t>
            </a:r>
            <a:r>
              <a:rPr lang="fr-FR" sz="1200" dirty="0">
                <a:solidFill>
                  <a:srgbClr val="008000"/>
                </a:solidFill>
              </a:rPr>
              <a:t> b) </a:t>
            </a:r>
            <a:r>
              <a:rPr lang="fr-FR" sz="1200" i="1" dirty="0">
                <a:solidFill>
                  <a:srgbClr val="008000"/>
                </a:solidFill>
              </a:rPr>
              <a:t>Plantes pour jardins secs, </a:t>
            </a:r>
            <a:r>
              <a:rPr lang="fr-FR" sz="1200" dirty="0">
                <a:solidFill>
                  <a:srgbClr val="008000"/>
                </a:solidFill>
              </a:rPr>
              <a:t>guide – catalogue Pépinière Filippi.</a:t>
            </a:r>
          </a:p>
        </p:txBody>
      </p:sp>
      <p:pic>
        <p:nvPicPr>
          <p:cNvPr id="15" name="Image 14" descr="Une image contenant plante, fleur, blanc, vase&#10;&#10;Description générée automatiquement">
            <a:extLst>
              <a:ext uri="{FF2B5EF4-FFF2-40B4-BE49-F238E27FC236}">
                <a16:creationId xmlns:a16="http://schemas.microsoft.com/office/drawing/2014/main" id="{E9EFC851-3CC6-4084-A38F-A5741429C1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2198" y="3292250"/>
            <a:ext cx="2494844" cy="3466972"/>
          </a:xfrm>
          <a:prstGeom prst="rect">
            <a:avLst/>
          </a:prstGeom>
        </p:spPr>
      </p:pic>
      <p:pic>
        <p:nvPicPr>
          <p:cNvPr id="17" name="Image 16" descr="Une image contenant extérieur, plante, fleur, jardin&#10;&#10;Description générée automatiquement">
            <a:extLst>
              <a:ext uri="{FF2B5EF4-FFF2-40B4-BE49-F238E27FC236}">
                <a16:creationId xmlns:a16="http://schemas.microsoft.com/office/drawing/2014/main" id="{86AC1B9F-3FBC-4EF6-941C-F7E7B0BBF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6406" y="3892238"/>
            <a:ext cx="2381250" cy="1790700"/>
          </a:xfrm>
          <a:prstGeom prst="rect">
            <a:avLst/>
          </a:prstGeom>
        </p:spPr>
      </p:pic>
      <p:pic>
        <p:nvPicPr>
          <p:cNvPr id="19" name="Image 18" descr="Une image contenant champignon, table, fleur, blanc&#10;&#10;Description générée automatiquement">
            <a:extLst>
              <a:ext uri="{FF2B5EF4-FFF2-40B4-BE49-F238E27FC236}">
                <a16:creationId xmlns:a16="http://schemas.microsoft.com/office/drawing/2014/main" id="{5C5B4316-19A8-4791-A6A5-E6FB48B7D3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0563" y="3892238"/>
            <a:ext cx="1130300" cy="1524000"/>
          </a:xfrm>
          <a:prstGeom prst="rect">
            <a:avLst/>
          </a:prstGeom>
        </p:spPr>
      </p:pic>
      <p:pic>
        <p:nvPicPr>
          <p:cNvPr id="21" name="Image 20" descr="Une image contenant plante, fleur, rose, assis&#10;&#10;Description générée automatiquement">
            <a:extLst>
              <a:ext uri="{FF2B5EF4-FFF2-40B4-BE49-F238E27FC236}">
                <a16:creationId xmlns:a16="http://schemas.microsoft.com/office/drawing/2014/main" id="{CCACC9F3-A167-44BA-8E46-D9A6A7B713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210" y="3892238"/>
            <a:ext cx="1295400" cy="1524000"/>
          </a:xfrm>
          <a:prstGeom prst="rect">
            <a:avLst/>
          </a:prstGeom>
        </p:spPr>
      </p:pic>
      <p:pic>
        <p:nvPicPr>
          <p:cNvPr id="23" name="Image 22" descr="Une image contenant plante, fleur, herbe, assis&#10;&#10;Description générée automatiquement">
            <a:extLst>
              <a:ext uri="{FF2B5EF4-FFF2-40B4-BE49-F238E27FC236}">
                <a16:creationId xmlns:a16="http://schemas.microsoft.com/office/drawing/2014/main" id="{C28AFF46-29C4-42DE-B301-7D34A1DCEC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9684" y="98778"/>
            <a:ext cx="1524000" cy="1143000"/>
          </a:xfrm>
          <a:prstGeom prst="rect">
            <a:avLst/>
          </a:prstGeom>
        </p:spPr>
      </p:pic>
      <p:pic>
        <p:nvPicPr>
          <p:cNvPr id="25" name="Image 24" descr="Une image contenant plante, fleur, rose, alimentation&#10;&#10;Description générée automatiquement">
            <a:extLst>
              <a:ext uri="{FF2B5EF4-FFF2-40B4-BE49-F238E27FC236}">
                <a16:creationId xmlns:a16="http://schemas.microsoft.com/office/drawing/2014/main" id="{1F65E4CC-8FC3-4913-B5D4-E8A97FCA47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3328" y="3902559"/>
            <a:ext cx="1524000" cy="1143000"/>
          </a:xfrm>
          <a:prstGeom prst="rect">
            <a:avLst/>
          </a:prstGeom>
        </p:spPr>
      </p:pic>
      <p:pic>
        <p:nvPicPr>
          <p:cNvPr id="27" name="Image 26" descr="Une image contenant fleur, plante, vase, table&#10;&#10;Description générée automatiquement">
            <a:extLst>
              <a:ext uri="{FF2B5EF4-FFF2-40B4-BE49-F238E27FC236}">
                <a16:creationId xmlns:a16="http://schemas.microsoft.com/office/drawing/2014/main" id="{69C9956E-7EE7-42F6-87A2-65D9A11FB0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4867" y="3902559"/>
            <a:ext cx="1524000" cy="1143000"/>
          </a:xfrm>
          <a:prstGeom prst="rect">
            <a:avLst/>
          </a:prstGeom>
        </p:spPr>
      </p:pic>
      <p:sp>
        <p:nvSpPr>
          <p:cNvPr id="28" name="Rectangle 27">
            <a:extLst>
              <a:ext uri="{FF2B5EF4-FFF2-40B4-BE49-F238E27FC236}">
                <a16:creationId xmlns:a16="http://schemas.microsoft.com/office/drawing/2014/main" id="{AD22CBE3-E173-4556-AEFF-E9E54842BA24}"/>
              </a:ext>
            </a:extLst>
          </p:cNvPr>
          <p:cNvSpPr/>
          <p:nvPr/>
        </p:nvSpPr>
        <p:spPr>
          <a:xfrm>
            <a:off x="7173483" y="5686241"/>
            <a:ext cx="1870577" cy="276999"/>
          </a:xfrm>
          <a:prstGeom prst="rect">
            <a:avLst/>
          </a:prstGeom>
        </p:spPr>
        <p:txBody>
          <a:bodyPr wrap="none">
            <a:spAutoFit/>
          </a:bodyPr>
          <a:lstStyle/>
          <a:p>
            <a:r>
              <a:rPr lang="fr-FR" sz="1200" dirty="0">
                <a:solidFill>
                  <a:srgbClr val="222222"/>
                </a:solidFill>
                <a:latin typeface="Arial" panose="020B0604020202020204" pitchFamily="34" charset="0"/>
              </a:rPr>
              <a:t>'</a:t>
            </a:r>
            <a:r>
              <a:rPr lang="fr-FR" sz="1200" dirty="0">
                <a:solidFill>
                  <a:srgbClr val="0B0080"/>
                </a:solidFill>
                <a:latin typeface="Arial" panose="020B0604020202020204" pitchFamily="34" charset="0"/>
                <a:hlinkClick r:id="rId13" tooltip="Madame Alfred Carrière"/>
              </a:rPr>
              <a:t>Madame Alfred Carrière</a:t>
            </a:r>
            <a:r>
              <a:rPr lang="fr-FR" sz="1200" dirty="0">
                <a:solidFill>
                  <a:srgbClr val="222222"/>
                </a:solidFill>
                <a:latin typeface="Arial" panose="020B0604020202020204" pitchFamily="34" charset="0"/>
              </a:rPr>
              <a:t>'</a:t>
            </a:r>
            <a:endParaRPr lang="fr-FR" sz="1200" dirty="0"/>
          </a:p>
        </p:txBody>
      </p:sp>
      <p:sp>
        <p:nvSpPr>
          <p:cNvPr id="29" name="Rectangle 28">
            <a:extLst>
              <a:ext uri="{FF2B5EF4-FFF2-40B4-BE49-F238E27FC236}">
                <a16:creationId xmlns:a16="http://schemas.microsoft.com/office/drawing/2014/main" id="{2FC54165-F183-427D-B029-D94F5AC1C6F1}"/>
              </a:ext>
            </a:extLst>
          </p:cNvPr>
          <p:cNvSpPr/>
          <p:nvPr/>
        </p:nvSpPr>
        <p:spPr>
          <a:xfrm>
            <a:off x="5084867" y="5178409"/>
            <a:ext cx="1577943" cy="1200329"/>
          </a:xfrm>
          <a:prstGeom prst="rect">
            <a:avLst/>
          </a:prstGeom>
        </p:spPr>
        <p:txBody>
          <a:bodyPr wrap="square">
            <a:spAutoFit/>
          </a:bodyPr>
          <a:lstStyle/>
          <a:p>
            <a:r>
              <a:rPr lang="fr-FR" sz="1200" dirty="0">
                <a:solidFill>
                  <a:srgbClr val="0000FF"/>
                </a:solidFill>
                <a:latin typeface="Arial" panose="020B0604020202020204" pitchFamily="34" charset="0"/>
              </a:rPr>
              <a:t>'</a:t>
            </a:r>
            <a:r>
              <a:rPr lang="fr-FR" sz="1200" dirty="0">
                <a:solidFill>
                  <a:srgbClr val="0000FF"/>
                </a:solidFill>
                <a:latin typeface="Arial" panose="020B0604020202020204" pitchFamily="34" charset="0"/>
                <a:hlinkClick r:id="rId14" tooltip="Sally Holmes">
                  <a:extLst>
                    <a:ext uri="{A12FA001-AC4F-418D-AE19-62706E023703}">
                      <ahyp:hlinkClr xmlns:ahyp="http://schemas.microsoft.com/office/drawing/2018/hyperlinkcolor" val="tx"/>
                    </a:ext>
                  </a:extLst>
                </a:hlinkClick>
              </a:rPr>
              <a:t>Sally Holmes</a:t>
            </a:r>
            <a:r>
              <a:rPr lang="fr-FR" sz="1200" dirty="0">
                <a:solidFill>
                  <a:srgbClr val="008000"/>
                </a:solidFill>
                <a:latin typeface="Arial" panose="020B0604020202020204" pitchFamily="34" charset="0"/>
              </a:rPr>
              <a:t>' (1976), hybride issu de '</a:t>
            </a:r>
            <a:r>
              <a:rPr lang="fr-FR" sz="1200" dirty="0" err="1">
                <a:solidFill>
                  <a:srgbClr val="0000FF"/>
                </a:solidFill>
                <a:latin typeface="Arial" panose="020B0604020202020204" pitchFamily="34" charset="0"/>
                <a:hlinkClick r:id="rId15" tooltip="Ballerina (rose)">
                  <a:extLst>
                    <a:ext uri="{A12FA001-AC4F-418D-AE19-62706E023703}">
                      <ahyp:hlinkClr xmlns:ahyp="http://schemas.microsoft.com/office/drawing/2018/hyperlinkcolor" val="tx"/>
                    </a:ext>
                  </a:extLst>
                </a:hlinkClick>
              </a:rPr>
              <a:t>Ballerina</a:t>
            </a:r>
            <a:r>
              <a:rPr lang="fr-FR" sz="1200" dirty="0">
                <a:solidFill>
                  <a:srgbClr val="008000"/>
                </a:solidFill>
                <a:latin typeface="Arial" panose="020B0604020202020204" pitchFamily="34" charset="0"/>
              </a:rPr>
              <a:t>' x 'Ivory Fashion', distingué comme </a:t>
            </a:r>
            <a:r>
              <a:rPr lang="fr-FR" sz="1200" dirty="0">
                <a:solidFill>
                  <a:srgbClr val="0000FF"/>
                </a:solidFill>
                <a:latin typeface="Arial" panose="020B0604020202020204" pitchFamily="34" charset="0"/>
                <a:hlinkClick r:id="rId16" tooltip="Rose favorite du monde">
                  <a:extLst>
                    <a:ext uri="{A12FA001-AC4F-418D-AE19-62706E023703}">
                      <ahyp:hlinkClr xmlns:ahyp="http://schemas.microsoft.com/office/drawing/2018/hyperlinkcolor" val="tx"/>
                    </a:ext>
                  </a:extLst>
                </a:hlinkClick>
              </a:rPr>
              <a:t>rose favorite du monde</a:t>
            </a:r>
            <a:r>
              <a:rPr lang="fr-FR" sz="1200" dirty="0">
                <a:solidFill>
                  <a:srgbClr val="0000FF"/>
                </a:solidFill>
                <a:latin typeface="Arial" panose="020B0604020202020204" pitchFamily="34" charset="0"/>
              </a:rPr>
              <a:t> </a:t>
            </a:r>
            <a:r>
              <a:rPr lang="fr-FR" sz="1200" dirty="0">
                <a:solidFill>
                  <a:srgbClr val="008000"/>
                </a:solidFill>
                <a:latin typeface="Arial" panose="020B0604020202020204" pitchFamily="34" charset="0"/>
              </a:rPr>
              <a:t>en 2012</a:t>
            </a:r>
            <a:endParaRPr lang="fr-FR" sz="1200" dirty="0">
              <a:solidFill>
                <a:srgbClr val="008000"/>
              </a:solidFill>
            </a:endParaRPr>
          </a:p>
        </p:txBody>
      </p:sp>
      <p:sp>
        <p:nvSpPr>
          <p:cNvPr id="30" name="Rectangle 29">
            <a:extLst>
              <a:ext uri="{FF2B5EF4-FFF2-40B4-BE49-F238E27FC236}">
                <a16:creationId xmlns:a16="http://schemas.microsoft.com/office/drawing/2014/main" id="{950384A1-8733-49B2-B1D3-3D2DFDE9FC43}"/>
              </a:ext>
            </a:extLst>
          </p:cNvPr>
          <p:cNvSpPr/>
          <p:nvPr/>
        </p:nvSpPr>
        <p:spPr>
          <a:xfrm>
            <a:off x="528680" y="5501574"/>
            <a:ext cx="928459" cy="276999"/>
          </a:xfrm>
          <a:prstGeom prst="rect">
            <a:avLst/>
          </a:prstGeom>
        </p:spPr>
        <p:txBody>
          <a:bodyPr wrap="none">
            <a:spAutoFit/>
          </a:bodyPr>
          <a:lstStyle/>
          <a:p>
            <a:r>
              <a:rPr lang="fr-FR" sz="1200" dirty="0">
                <a:solidFill>
                  <a:srgbClr val="008000"/>
                </a:solidFill>
                <a:latin typeface="Arial" panose="020B0604020202020204" pitchFamily="34" charset="0"/>
              </a:rPr>
              <a:t>'Rêve d'Or'</a:t>
            </a:r>
            <a:endParaRPr lang="fr-FR" sz="1200" dirty="0">
              <a:solidFill>
                <a:srgbClr val="008000"/>
              </a:solidFill>
            </a:endParaRPr>
          </a:p>
        </p:txBody>
      </p:sp>
      <p:sp>
        <p:nvSpPr>
          <p:cNvPr id="31" name="Rectangle 30">
            <a:extLst>
              <a:ext uri="{FF2B5EF4-FFF2-40B4-BE49-F238E27FC236}">
                <a16:creationId xmlns:a16="http://schemas.microsoft.com/office/drawing/2014/main" id="{26DB4EFD-5ED9-480F-A81B-9D345F36EE57}"/>
              </a:ext>
            </a:extLst>
          </p:cNvPr>
          <p:cNvSpPr/>
          <p:nvPr/>
        </p:nvSpPr>
        <p:spPr>
          <a:xfrm>
            <a:off x="9561035" y="882115"/>
            <a:ext cx="837089" cy="276999"/>
          </a:xfrm>
          <a:prstGeom prst="rect">
            <a:avLst/>
          </a:prstGeom>
        </p:spPr>
        <p:txBody>
          <a:bodyPr wrap="none">
            <a:spAutoFit/>
          </a:bodyPr>
          <a:lstStyle/>
          <a:p>
            <a:r>
              <a:rPr lang="fr-FR" sz="1200" dirty="0">
                <a:solidFill>
                  <a:srgbClr val="222222"/>
                </a:solidFill>
                <a:latin typeface="Arial" panose="020B0604020202020204" pitchFamily="34" charset="0"/>
              </a:rPr>
              <a:t>'</a:t>
            </a:r>
            <a:r>
              <a:rPr lang="fr-FR" sz="1200" dirty="0" err="1">
                <a:solidFill>
                  <a:srgbClr val="0B0080"/>
                </a:solidFill>
                <a:latin typeface="Arial" panose="020B0604020202020204" pitchFamily="34" charset="0"/>
                <a:hlinkClick r:id="rId15" tooltip="Ballerina (rose)"/>
              </a:rPr>
              <a:t>Ballerina</a:t>
            </a:r>
            <a:r>
              <a:rPr lang="fr-FR" sz="1200" dirty="0">
                <a:solidFill>
                  <a:srgbClr val="222222"/>
                </a:solidFill>
                <a:latin typeface="Arial" panose="020B0604020202020204" pitchFamily="34" charset="0"/>
              </a:rPr>
              <a:t>'</a:t>
            </a:r>
            <a:endParaRPr lang="fr-FR" sz="1200" dirty="0"/>
          </a:p>
        </p:txBody>
      </p:sp>
      <p:sp>
        <p:nvSpPr>
          <p:cNvPr id="32" name="ZoneTexte 31">
            <a:extLst>
              <a:ext uri="{FF2B5EF4-FFF2-40B4-BE49-F238E27FC236}">
                <a16:creationId xmlns:a16="http://schemas.microsoft.com/office/drawing/2014/main" id="{DD1D21C5-2DA7-41E0-BBD1-42211273E597}"/>
              </a:ext>
            </a:extLst>
          </p:cNvPr>
          <p:cNvSpPr txBox="1"/>
          <p:nvPr/>
        </p:nvSpPr>
        <p:spPr>
          <a:xfrm>
            <a:off x="3884364" y="5139239"/>
            <a:ext cx="481928" cy="276999"/>
          </a:xfrm>
          <a:prstGeom prst="rect">
            <a:avLst/>
          </a:prstGeom>
          <a:noFill/>
        </p:spPr>
        <p:txBody>
          <a:bodyPr wrap="none" rtlCol="0">
            <a:spAutoFit/>
          </a:bodyPr>
          <a:lstStyle/>
          <a:p>
            <a:pPr algn="ctr"/>
            <a:r>
              <a:rPr lang="fr-FR" sz="1200" dirty="0">
                <a:solidFill>
                  <a:srgbClr val="008000"/>
                </a:solidFill>
              </a:rPr>
              <a:t>‘Pax’</a:t>
            </a:r>
          </a:p>
        </p:txBody>
      </p:sp>
      <p:sp>
        <p:nvSpPr>
          <p:cNvPr id="33" name="Rectangle 32">
            <a:extLst>
              <a:ext uri="{FF2B5EF4-FFF2-40B4-BE49-F238E27FC236}">
                <a16:creationId xmlns:a16="http://schemas.microsoft.com/office/drawing/2014/main" id="{090EE55D-C807-4FFC-951E-375D5A03245B}"/>
              </a:ext>
            </a:extLst>
          </p:cNvPr>
          <p:cNvSpPr/>
          <p:nvPr/>
        </p:nvSpPr>
        <p:spPr>
          <a:xfrm>
            <a:off x="1917118" y="5430830"/>
            <a:ext cx="1173745" cy="830997"/>
          </a:xfrm>
          <a:prstGeom prst="rect">
            <a:avLst/>
          </a:prstGeom>
        </p:spPr>
        <p:txBody>
          <a:bodyPr wrap="square">
            <a:spAutoFit/>
          </a:bodyPr>
          <a:lstStyle/>
          <a:p>
            <a:pPr algn="ctr"/>
            <a:r>
              <a:rPr lang="fr-FR" sz="1200" dirty="0">
                <a:solidFill>
                  <a:srgbClr val="222222"/>
                </a:solidFill>
                <a:latin typeface="Arial" panose="020B0604020202020204" pitchFamily="34" charset="0"/>
              </a:rPr>
              <a:t>'</a:t>
            </a:r>
            <a:r>
              <a:rPr lang="fr-FR" sz="1200" dirty="0">
                <a:solidFill>
                  <a:srgbClr val="0B0080"/>
                </a:solidFill>
                <a:latin typeface="Arial" panose="020B0604020202020204" pitchFamily="34" charset="0"/>
                <a:hlinkClick r:id="rId17" tooltip="Guirlande d'Amour"/>
              </a:rPr>
              <a:t>Guirlande d'Amour</a:t>
            </a:r>
            <a:r>
              <a:rPr lang="fr-FR" sz="1200" dirty="0">
                <a:solidFill>
                  <a:srgbClr val="222222"/>
                </a:solidFill>
                <a:latin typeface="Arial" panose="020B0604020202020204" pitchFamily="34" charset="0"/>
              </a:rPr>
              <a:t>' </a:t>
            </a:r>
            <a:r>
              <a:rPr lang="fr-FR" sz="1200" dirty="0">
                <a:solidFill>
                  <a:srgbClr val="008000"/>
                </a:solidFill>
                <a:latin typeface="Arial" panose="020B0604020202020204" pitchFamily="34" charset="0"/>
              </a:rPr>
              <a:t>(</a:t>
            </a:r>
            <a:r>
              <a:rPr lang="fr-FR" sz="1200" dirty="0">
                <a:solidFill>
                  <a:srgbClr val="0B0080"/>
                </a:solidFill>
                <a:latin typeface="Arial" panose="020B0604020202020204" pitchFamily="34" charset="0"/>
                <a:hlinkClick r:id="rId18" tooltip="Louis Lens"/>
              </a:rPr>
              <a:t>Lens</a:t>
            </a:r>
            <a:r>
              <a:rPr lang="fr-FR" sz="1200" dirty="0">
                <a:solidFill>
                  <a:srgbClr val="222222"/>
                </a:solidFill>
                <a:latin typeface="Arial" panose="020B0604020202020204" pitchFamily="34" charset="0"/>
              </a:rPr>
              <a:t> </a:t>
            </a:r>
            <a:r>
              <a:rPr lang="fr-FR" sz="1200" dirty="0">
                <a:solidFill>
                  <a:srgbClr val="008000"/>
                </a:solidFill>
                <a:latin typeface="Arial" panose="020B0604020202020204" pitchFamily="34" charset="0"/>
              </a:rPr>
              <a:t>1993)</a:t>
            </a:r>
            <a:r>
              <a:rPr lang="fr-FR" sz="1200" dirty="0">
                <a:solidFill>
                  <a:srgbClr val="222222"/>
                </a:solidFill>
                <a:latin typeface="Arial" panose="020B0604020202020204" pitchFamily="34" charset="0"/>
              </a:rPr>
              <a:t> </a:t>
            </a:r>
            <a:r>
              <a:rPr lang="fr-FR" sz="1200" dirty="0">
                <a:solidFill>
                  <a:srgbClr val="0B0080"/>
                </a:solidFill>
                <a:latin typeface="Arial" panose="020B0604020202020204" pitchFamily="34" charset="0"/>
                <a:hlinkClick r:id="rId19" tooltip="Rosier ADR"/>
              </a:rPr>
              <a:t>rosier ADR</a:t>
            </a:r>
            <a:r>
              <a:rPr lang="fr-FR" sz="1200" dirty="0">
                <a:solidFill>
                  <a:srgbClr val="222222"/>
                </a:solidFill>
                <a:latin typeface="Arial" panose="020B0604020202020204" pitchFamily="34" charset="0"/>
              </a:rPr>
              <a:t> </a:t>
            </a:r>
            <a:r>
              <a:rPr lang="fr-FR" sz="1200" dirty="0">
                <a:solidFill>
                  <a:srgbClr val="008000"/>
                </a:solidFill>
                <a:latin typeface="Arial" panose="020B0604020202020204" pitchFamily="34" charset="0"/>
              </a:rPr>
              <a:t>2012</a:t>
            </a:r>
            <a:endParaRPr lang="fr-FR" sz="1200" dirty="0">
              <a:solidFill>
                <a:srgbClr val="008000"/>
              </a:solidFill>
            </a:endParaRPr>
          </a:p>
        </p:txBody>
      </p:sp>
      <p:sp>
        <p:nvSpPr>
          <p:cNvPr id="34" name="ZoneTexte 33">
            <a:extLst>
              <a:ext uri="{FF2B5EF4-FFF2-40B4-BE49-F238E27FC236}">
                <a16:creationId xmlns:a16="http://schemas.microsoft.com/office/drawing/2014/main" id="{EEF221F5-3E12-45D3-8480-1DF7B46682F0}"/>
              </a:ext>
            </a:extLst>
          </p:cNvPr>
          <p:cNvSpPr txBox="1"/>
          <p:nvPr/>
        </p:nvSpPr>
        <p:spPr>
          <a:xfrm>
            <a:off x="3559581" y="6206351"/>
            <a:ext cx="1016000" cy="276999"/>
          </a:xfrm>
          <a:prstGeom prst="rect">
            <a:avLst/>
          </a:prstGeom>
          <a:noFill/>
        </p:spPr>
        <p:txBody>
          <a:bodyPr wrap="square" rtlCol="0">
            <a:spAutoFit/>
          </a:bodyPr>
          <a:lstStyle/>
          <a:p>
            <a:pPr algn="r"/>
            <a:r>
              <a:rPr lang="fr-FR" sz="1200" dirty="0">
                <a:solidFill>
                  <a:srgbClr val="008000"/>
                </a:solidFill>
              </a:rPr>
              <a:t>© Wikipedia</a:t>
            </a:r>
          </a:p>
        </p:txBody>
      </p:sp>
      <p:sp>
        <p:nvSpPr>
          <p:cNvPr id="35" name="ZoneTexte 34">
            <a:extLst>
              <a:ext uri="{FF2B5EF4-FFF2-40B4-BE49-F238E27FC236}">
                <a16:creationId xmlns:a16="http://schemas.microsoft.com/office/drawing/2014/main" id="{1E961268-D528-4305-8DCF-3EA0D3F2FB74}"/>
              </a:ext>
            </a:extLst>
          </p:cNvPr>
          <p:cNvSpPr txBox="1"/>
          <p:nvPr/>
        </p:nvSpPr>
        <p:spPr>
          <a:xfrm>
            <a:off x="9395607" y="388938"/>
            <a:ext cx="1016000" cy="276999"/>
          </a:xfrm>
          <a:prstGeom prst="rect">
            <a:avLst/>
          </a:prstGeom>
          <a:noFill/>
        </p:spPr>
        <p:txBody>
          <a:bodyPr wrap="square" rtlCol="0">
            <a:spAutoFit/>
          </a:bodyPr>
          <a:lstStyle/>
          <a:p>
            <a:pPr algn="r"/>
            <a:r>
              <a:rPr lang="fr-FR" sz="1200" dirty="0">
                <a:solidFill>
                  <a:srgbClr val="008000"/>
                </a:solidFill>
              </a:rPr>
              <a:t>© Wikipedia</a:t>
            </a:r>
          </a:p>
        </p:txBody>
      </p:sp>
    </p:spTree>
    <p:extLst>
      <p:ext uri="{BB962C8B-B14F-4D97-AF65-F5344CB8AC3E}">
        <p14:creationId xmlns:p14="http://schemas.microsoft.com/office/powerpoint/2010/main" val="3404812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786997D-4966-4FD6-9AA5-A3FE0242CC21}"/>
              </a:ext>
            </a:extLst>
          </p:cNvPr>
          <p:cNvSpPr>
            <a:spLocks noGrp="1"/>
          </p:cNvSpPr>
          <p:nvPr>
            <p:ph type="ftr" sz="quarter" idx="11"/>
          </p:nvPr>
        </p:nvSpPr>
        <p:spPr>
          <a:xfrm>
            <a:off x="4309534" y="6494462"/>
            <a:ext cx="4114800" cy="365125"/>
          </a:xfrm>
        </p:spPr>
        <p:txBody>
          <a:bodyPr/>
          <a:lstStyle/>
          <a:p>
            <a:pPr>
              <a:defRPr/>
            </a:pPr>
            <a:r>
              <a:rPr lang="fr-FR"/>
              <a:t>Haies défensives de climat tempéré et tropical - B. Lisan</a:t>
            </a:r>
          </a:p>
        </p:txBody>
      </p:sp>
      <p:sp>
        <p:nvSpPr>
          <p:cNvPr id="4" name="ZoneTexte 7">
            <a:extLst>
              <a:ext uri="{FF2B5EF4-FFF2-40B4-BE49-F238E27FC236}">
                <a16:creationId xmlns:a16="http://schemas.microsoft.com/office/drawing/2014/main" id="{170A147E-DFAF-4AB8-A385-5C9079AE057E}"/>
              </a:ext>
            </a:extLst>
          </p:cNvPr>
          <p:cNvSpPr txBox="1">
            <a:spLocks noChangeArrowheads="1"/>
          </p:cNvSpPr>
          <p:nvPr/>
        </p:nvSpPr>
        <p:spPr bwMode="auto">
          <a:xfrm>
            <a:off x="3309938" y="1905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FCF4D652-4E14-4D4F-990C-7FFEA05AFF8D}"/>
              </a:ext>
            </a:extLst>
          </p:cNvPr>
          <p:cNvSpPr txBox="1">
            <a:spLocks/>
          </p:cNvSpPr>
          <p:nvPr/>
        </p:nvSpPr>
        <p:spPr>
          <a:xfrm>
            <a:off x="47625" y="44450"/>
            <a:ext cx="565150" cy="3349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1BC4AACB-9B37-481D-9BD7-E6C64866AE1A}" type="slidenum">
              <a:rPr lang="fr-FR" smtClean="0"/>
              <a:pPr>
                <a:defRPr/>
              </a:pPr>
              <a:t>69</a:t>
            </a:fld>
            <a:endParaRPr lang="fr-FR"/>
          </a:p>
        </p:txBody>
      </p:sp>
      <p:sp>
        <p:nvSpPr>
          <p:cNvPr id="6" name="ZoneTexte 6">
            <a:extLst>
              <a:ext uri="{FF2B5EF4-FFF2-40B4-BE49-F238E27FC236}">
                <a16:creationId xmlns:a16="http://schemas.microsoft.com/office/drawing/2014/main" id="{2D0958D2-A8C2-4F1F-AE4A-295C07DC47E7}"/>
              </a:ext>
            </a:extLst>
          </p:cNvPr>
          <p:cNvSpPr txBox="1">
            <a:spLocks noChangeArrowheads="1"/>
          </p:cNvSpPr>
          <p:nvPr/>
        </p:nvSpPr>
        <p:spPr bwMode="auto">
          <a:xfrm>
            <a:off x="139700" y="363538"/>
            <a:ext cx="5764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tempérés et méditerranéens</a:t>
            </a:r>
          </a:p>
        </p:txBody>
      </p:sp>
      <p:sp>
        <p:nvSpPr>
          <p:cNvPr id="7" name="ZoneTexte 11">
            <a:extLst>
              <a:ext uri="{FF2B5EF4-FFF2-40B4-BE49-F238E27FC236}">
                <a16:creationId xmlns:a16="http://schemas.microsoft.com/office/drawing/2014/main" id="{67C9D6E4-DF96-4B67-B35A-5F151263B0E5}"/>
              </a:ext>
            </a:extLst>
          </p:cNvPr>
          <p:cNvSpPr txBox="1">
            <a:spLocks noChangeArrowheads="1"/>
          </p:cNvSpPr>
          <p:nvPr/>
        </p:nvSpPr>
        <p:spPr bwMode="auto">
          <a:xfrm>
            <a:off x="139700" y="789782"/>
            <a:ext cx="7346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Rosa 'Blush Noisette’ (</a:t>
            </a:r>
            <a:r>
              <a:rPr lang="fr-FR" b="1" i="1" dirty="0">
                <a:solidFill>
                  <a:srgbClr val="008000"/>
                </a:solidFill>
              </a:rPr>
              <a:t>R. </a:t>
            </a:r>
            <a:r>
              <a:rPr lang="fr-FR" b="1" i="1" dirty="0" err="1">
                <a:solidFill>
                  <a:srgbClr val="008000"/>
                </a:solidFill>
              </a:rPr>
              <a:t>moschata</a:t>
            </a:r>
            <a:r>
              <a:rPr lang="fr-FR" b="1" i="1" dirty="0">
                <a:solidFill>
                  <a:srgbClr val="008000"/>
                </a:solidFill>
              </a:rPr>
              <a:t> </a:t>
            </a:r>
            <a:r>
              <a:rPr lang="fr-FR" i="1" dirty="0">
                <a:solidFill>
                  <a:srgbClr val="008000"/>
                </a:solidFill>
              </a:rPr>
              <a:t>x </a:t>
            </a:r>
            <a:r>
              <a:rPr lang="fr-FR" b="1" i="1" dirty="0">
                <a:solidFill>
                  <a:srgbClr val="008000"/>
                </a:solidFill>
              </a:rPr>
              <a:t>R. </a:t>
            </a:r>
            <a:r>
              <a:rPr lang="fr-FR" b="1" i="1" dirty="0" err="1">
                <a:solidFill>
                  <a:srgbClr val="008000"/>
                </a:solidFill>
              </a:rPr>
              <a:t>chinensis</a:t>
            </a:r>
            <a:r>
              <a:rPr lang="fr-FR" altLang="fr-FR" b="1" dirty="0">
                <a:solidFill>
                  <a:srgbClr val="008000"/>
                </a:solidFill>
              </a:rPr>
              <a:t>) (Famille des </a:t>
            </a:r>
            <a:r>
              <a:rPr lang="fr-FR" i="1" u="sng" dirty="0" err="1">
                <a:hlinkClick r:id="rId2"/>
              </a:rPr>
              <a:t>Rosaceae</a:t>
            </a:r>
            <a:r>
              <a:rPr lang="fr-FR" altLang="fr-FR" b="1" dirty="0">
                <a:solidFill>
                  <a:srgbClr val="008000"/>
                </a:solidFill>
              </a:rPr>
              <a:t>)</a:t>
            </a:r>
          </a:p>
        </p:txBody>
      </p:sp>
      <p:pic>
        <p:nvPicPr>
          <p:cNvPr id="8" name="Image 13">
            <a:extLst>
              <a:ext uri="{FF2B5EF4-FFF2-40B4-BE49-F238E27FC236}">
                <a16:creationId xmlns:a16="http://schemas.microsoft.com/office/drawing/2014/main" id="{FB5DD9AB-D4D9-4277-9A83-D8BBE884C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a:extLst>
              <a:ext uri="{FF2B5EF4-FFF2-40B4-BE49-F238E27FC236}">
                <a16:creationId xmlns:a16="http://schemas.microsoft.com/office/drawing/2014/main" id="{E7F1D619-B6F9-4EEE-B5FE-17D3CECA2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5">
            <a:extLst>
              <a:ext uri="{FF2B5EF4-FFF2-40B4-BE49-F238E27FC236}">
                <a16:creationId xmlns:a16="http://schemas.microsoft.com/office/drawing/2014/main" id="{A764D6D3-AB7D-40F6-ACCE-98242D58B90D}"/>
              </a:ext>
            </a:extLst>
          </p:cNvPr>
          <p:cNvSpPr>
            <a:spLocks noChangeArrowheads="1"/>
          </p:cNvSpPr>
          <p:nvPr/>
        </p:nvSpPr>
        <p:spPr bwMode="auto">
          <a:xfrm>
            <a:off x="6601001" y="361950"/>
            <a:ext cx="4524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sp>
        <p:nvSpPr>
          <p:cNvPr id="13" name="ZoneTexte 12">
            <a:extLst>
              <a:ext uri="{FF2B5EF4-FFF2-40B4-BE49-F238E27FC236}">
                <a16:creationId xmlns:a16="http://schemas.microsoft.com/office/drawing/2014/main" id="{F7E027A3-BC59-4C1B-9322-CFFADBB7AD0F}"/>
              </a:ext>
            </a:extLst>
          </p:cNvPr>
          <p:cNvSpPr txBox="1"/>
          <p:nvPr/>
        </p:nvSpPr>
        <p:spPr>
          <a:xfrm>
            <a:off x="139700" y="1253067"/>
            <a:ext cx="11849100" cy="2215991"/>
          </a:xfrm>
          <a:prstGeom prst="rect">
            <a:avLst/>
          </a:prstGeom>
          <a:noFill/>
        </p:spPr>
        <p:txBody>
          <a:bodyPr wrap="square" rtlCol="0">
            <a:spAutoFit/>
          </a:bodyPr>
          <a:lstStyle/>
          <a:p>
            <a:pPr algn="just"/>
            <a:r>
              <a:rPr lang="fr-FR" dirty="0">
                <a:solidFill>
                  <a:srgbClr val="008000"/>
                </a:solidFill>
              </a:rPr>
              <a:t>La plante vigoureuse est un petit grimpeur ou un grand arbuste qui atteint une hauteur de 1,5 à 2,5 m et une largeur de 1,5 m, mais qui a besoin de quelques années pour atteindre sa hauteur finale. Hauteur : 1,50 m. Largeur : 1,50 m. Feuilles semi-persistantes vertes. Rameaux épineux. Bouquets serrés de fleurs parfumées (parfum de girofle), doubles, blanc rosé en mai-juin, précédées de boutons roses. La plante se couvre en automne et hiver de petits fruits brun-rouge brillant. Rusticité : -12 à -15 °C. 'Blush Noisette' tolère la mi-ombre, résiste aux maladies et à la chaleur, </a:t>
            </a:r>
            <a:r>
              <a:rPr lang="fr-FR" dirty="0">
                <a:solidFill>
                  <a:srgbClr val="FF0000"/>
                </a:solidFill>
              </a:rPr>
              <a:t>mais ne résiste pas en hiver rigoureux </a:t>
            </a:r>
            <a:r>
              <a:rPr lang="fr-FR" dirty="0">
                <a:solidFill>
                  <a:srgbClr val="008000"/>
                </a:solidFill>
              </a:rPr>
              <a:t>(</a:t>
            </a:r>
            <a:r>
              <a:rPr lang="fr-FR" dirty="0">
                <a:hlinkClick r:id="rId4" tooltip="Zone USDA"/>
              </a:rPr>
              <a:t>Zone USDA</a:t>
            </a:r>
            <a:r>
              <a:rPr lang="fr-FR" dirty="0"/>
              <a:t> </a:t>
            </a:r>
            <a:r>
              <a:rPr lang="fr-FR" dirty="0">
                <a:solidFill>
                  <a:srgbClr val="008000"/>
                </a:solidFill>
              </a:rPr>
              <a:t>7) </a:t>
            </a:r>
            <a:r>
              <a:rPr lang="fr-FR" dirty="0">
                <a:solidFill>
                  <a:srgbClr val="FF0000"/>
                </a:solidFill>
              </a:rPr>
              <a:t>et les fleurs sont facilement endommagées par la pluie</a:t>
            </a:r>
            <a:r>
              <a:rPr lang="fr-FR" dirty="0">
                <a:solidFill>
                  <a:srgbClr val="008000"/>
                </a:solidFill>
              </a:rPr>
              <a:t>. Code de sécheresse : 3. Sol souple, assez profond. Supporte bien le calcaire. Exposition : soleil. Utilisation : massif d'arbustes, haie libre, haie défensive.</a:t>
            </a:r>
            <a:r>
              <a:rPr lang="fr-FR" sz="1200" dirty="0">
                <a:solidFill>
                  <a:srgbClr val="008000"/>
                </a:solidFill>
              </a:rPr>
              <a:t> </a:t>
            </a:r>
          </a:p>
          <a:p>
            <a:pPr algn="just"/>
            <a:r>
              <a:rPr lang="fr-FR" sz="1200" dirty="0">
                <a:solidFill>
                  <a:srgbClr val="008000"/>
                </a:solidFill>
              </a:rPr>
              <a:t>Sources : a) </a:t>
            </a:r>
            <a:r>
              <a:rPr lang="fr-FR" sz="1200" dirty="0">
                <a:solidFill>
                  <a:srgbClr val="008000"/>
                </a:solidFill>
                <a:hlinkClick r:id="rId5"/>
              </a:rPr>
              <a:t>https://en.wikipedia.org/wiki/Rosa_'</a:t>
            </a:r>
            <a:r>
              <a:rPr lang="fr-FR" sz="1200" dirty="0" err="1">
                <a:solidFill>
                  <a:srgbClr val="008000"/>
                </a:solidFill>
                <a:hlinkClick r:id="rId5"/>
              </a:rPr>
              <a:t>Blush_Noisette</a:t>
            </a:r>
            <a:r>
              <a:rPr lang="fr-FR" sz="1200" dirty="0">
                <a:solidFill>
                  <a:srgbClr val="008000"/>
                </a:solidFill>
              </a:rPr>
              <a:t>’ b) </a:t>
            </a:r>
            <a:r>
              <a:rPr lang="fr-FR" sz="1200" i="1" dirty="0">
                <a:solidFill>
                  <a:srgbClr val="008000"/>
                </a:solidFill>
              </a:rPr>
              <a:t>Plantes pour jardins secs, </a:t>
            </a:r>
            <a:r>
              <a:rPr lang="fr-FR" sz="1200" dirty="0">
                <a:solidFill>
                  <a:srgbClr val="008000"/>
                </a:solidFill>
              </a:rPr>
              <a:t>guide – catalogue Pépinière Filippi.</a:t>
            </a:r>
          </a:p>
        </p:txBody>
      </p:sp>
      <p:pic>
        <p:nvPicPr>
          <p:cNvPr id="15" name="Image 14" descr="Une image contenant fleur, plante, table, vase&#10;&#10;Description générée automatiquement">
            <a:extLst>
              <a:ext uri="{FF2B5EF4-FFF2-40B4-BE49-F238E27FC236}">
                <a16:creationId xmlns:a16="http://schemas.microsoft.com/office/drawing/2014/main" id="{81281130-254A-4451-A123-9256E557AD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109" y="3563011"/>
            <a:ext cx="2619375" cy="1743075"/>
          </a:xfrm>
          <a:prstGeom prst="rect">
            <a:avLst/>
          </a:prstGeom>
        </p:spPr>
      </p:pic>
      <p:pic>
        <p:nvPicPr>
          <p:cNvPr id="17" name="Image 16" descr="Une image contenant fleur, plante, vase, rose&#10;&#10;Description générée automatiquement">
            <a:extLst>
              <a:ext uri="{FF2B5EF4-FFF2-40B4-BE49-F238E27FC236}">
                <a16:creationId xmlns:a16="http://schemas.microsoft.com/office/drawing/2014/main" id="{AC3E4E5F-DEE1-4DD1-9FB1-A0496FC56F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8553" y="3563011"/>
            <a:ext cx="1771650" cy="1771650"/>
          </a:xfrm>
          <a:prstGeom prst="rect">
            <a:avLst/>
          </a:prstGeom>
        </p:spPr>
      </p:pic>
      <p:pic>
        <p:nvPicPr>
          <p:cNvPr id="19" name="Image 18" descr="Une image contenant fleur, plante, vase, table&#10;&#10;Description générée automatiquement">
            <a:extLst>
              <a:ext uri="{FF2B5EF4-FFF2-40B4-BE49-F238E27FC236}">
                <a16:creationId xmlns:a16="http://schemas.microsoft.com/office/drawing/2014/main" id="{B7F4F76F-0199-4172-B330-DB001B4164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7550" y="53243"/>
            <a:ext cx="1766902" cy="1175793"/>
          </a:xfrm>
          <a:prstGeom prst="rect">
            <a:avLst/>
          </a:prstGeom>
        </p:spPr>
      </p:pic>
      <p:pic>
        <p:nvPicPr>
          <p:cNvPr id="21" name="Image 20" descr="Une image contenant fleur, plante, extérieur, roche&#10;&#10;Description générée automatiquement">
            <a:extLst>
              <a:ext uri="{FF2B5EF4-FFF2-40B4-BE49-F238E27FC236}">
                <a16:creationId xmlns:a16="http://schemas.microsoft.com/office/drawing/2014/main" id="{E4253B9E-4BCB-4953-B5D8-E8D645AA06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165" y="3558351"/>
            <a:ext cx="2466975" cy="1847850"/>
          </a:xfrm>
          <a:prstGeom prst="rect">
            <a:avLst/>
          </a:prstGeom>
        </p:spPr>
      </p:pic>
      <p:pic>
        <p:nvPicPr>
          <p:cNvPr id="23" name="Image 22" descr="Une image contenant fleur, plante, extérieur, herbe&#10;&#10;Description générée automatiquement">
            <a:extLst>
              <a:ext uri="{FF2B5EF4-FFF2-40B4-BE49-F238E27FC236}">
                <a16:creationId xmlns:a16="http://schemas.microsoft.com/office/drawing/2014/main" id="{52F55475-930E-4149-AB73-AA50AADF44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300" y="3563011"/>
            <a:ext cx="2794000" cy="2273300"/>
          </a:xfrm>
          <a:prstGeom prst="rect">
            <a:avLst/>
          </a:prstGeom>
        </p:spPr>
      </p:pic>
      <p:sp>
        <p:nvSpPr>
          <p:cNvPr id="24" name="ZoneTexte 23">
            <a:extLst>
              <a:ext uri="{FF2B5EF4-FFF2-40B4-BE49-F238E27FC236}">
                <a16:creationId xmlns:a16="http://schemas.microsoft.com/office/drawing/2014/main" id="{6C88A170-51BC-4311-8D45-602DFFB35136}"/>
              </a:ext>
            </a:extLst>
          </p:cNvPr>
          <p:cNvSpPr txBox="1"/>
          <p:nvPr/>
        </p:nvSpPr>
        <p:spPr>
          <a:xfrm>
            <a:off x="1016000" y="5840574"/>
            <a:ext cx="1016000" cy="276999"/>
          </a:xfrm>
          <a:prstGeom prst="rect">
            <a:avLst/>
          </a:prstGeom>
          <a:noFill/>
        </p:spPr>
        <p:txBody>
          <a:bodyPr wrap="square" rtlCol="0">
            <a:spAutoFit/>
          </a:bodyPr>
          <a:lstStyle/>
          <a:p>
            <a:pPr algn="r"/>
            <a:r>
              <a:rPr lang="fr-FR" sz="1200" dirty="0">
                <a:solidFill>
                  <a:srgbClr val="008000"/>
                </a:solidFill>
              </a:rPr>
              <a:t>© Wikipedia</a:t>
            </a:r>
          </a:p>
        </p:txBody>
      </p:sp>
      <p:sp>
        <p:nvSpPr>
          <p:cNvPr id="25" name="ZoneTexte 24">
            <a:extLst>
              <a:ext uri="{FF2B5EF4-FFF2-40B4-BE49-F238E27FC236}">
                <a16:creationId xmlns:a16="http://schemas.microsoft.com/office/drawing/2014/main" id="{71464C61-A545-4289-A31C-661D0644A1B9}"/>
              </a:ext>
            </a:extLst>
          </p:cNvPr>
          <p:cNvSpPr txBox="1"/>
          <p:nvPr/>
        </p:nvSpPr>
        <p:spPr>
          <a:xfrm>
            <a:off x="9026969" y="5424044"/>
            <a:ext cx="3025422" cy="461665"/>
          </a:xfrm>
          <a:prstGeom prst="rect">
            <a:avLst/>
          </a:prstGeom>
          <a:noFill/>
        </p:spPr>
        <p:txBody>
          <a:bodyPr wrap="square" rtlCol="0">
            <a:spAutoFit/>
          </a:bodyPr>
          <a:lstStyle/>
          <a:p>
            <a:pPr algn="ctr"/>
            <a:r>
              <a:rPr lang="fr-FR" sz="1200" dirty="0">
                <a:solidFill>
                  <a:srgbClr val="008000"/>
                </a:solidFill>
              </a:rPr>
              <a:t>© </a:t>
            </a:r>
            <a:r>
              <a:rPr lang="fr-FR" sz="1200" dirty="0">
                <a:hlinkClick r:id="rId11"/>
              </a:rPr>
              <a:t>http://www.latelierdescouleurs.net/article-le-rosier-blush-noisette-123641238.html</a:t>
            </a:r>
            <a:endParaRPr lang="fr-FR" sz="1200" dirty="0">
              <a:solidFill>
                <a:srgbClr val="008000"/>
              </a:solidFill>
            </a:endParaRPr>
          </a:p>
        </p:txBody>
      </p:sp>
      <p:sp>
        <p:nvSpPr>
          <p:cNvPr id="26" name="ZoneTexte 25">
            <a:extLst>
              <a:ext uri="{FF2B5EF4-FFF2-40B4-BE49-F238E27FC236}">
                <a16:creationId xmlns:a16="http://schemas.microsoft.com/office/drawing/2014/main" id="{06CE68E1-2551-49C0-A797-957CE4BD3A94}"/>
              </a:ext>
            </a:extLst>
          </p:cNvPr>
          <p:cNvSpPr txBox="1"/>
          <p:nvPr/>
        </p:nvSpPr>
        <p:spPr>
          <a:xfrm>
            <a:off x="5967679" y="5331710"/>
            <a:ext cx="2706600" cy="646331"/>
          </a:xfrm>
          <a:prstGeom prst="rect">
            <a:avLst/>
          </a:prstGeom>
          <a:noFill/>
        </p:spPr>
        <p:txBody>
          <a:bodyPr wrap="square" rtlCol="0">
            <a:spAutoFit/>
          </a:bodyPr>
          <a:lstStyle/>
          <a:p>
            <a:pPr algn="ctr"/>
            <a:r>
              <a:rPr lang="fr-FR" sz="1200" dirty="0">
                <a:solidFill>
                  <a:srgbClr val="008000"/>
                </a:solidFill>
              </a:rPr>
              <a:t>© </a:t>
            </a:r>
            <a:r>
              <a:rPr lang="fr-FR" sz="1200" dirty="0">
                <a:hlinkClick r:id="rId12"/>
              </a:rPr>
              <a:t>http://www.plaisir-jardin.com/2016/02/le-rosier-blush-noisette.html</a:t>
            </a:r>
            <a:endParaRPr lang="fr-FR" sz="1200" dirty="0">
              <a:solidFill>
                <a:srgbClr val="008000"/>
              </a:solidFill>
            </a:endParaRPr>
          </a:p>
        </p:txBody>
      </p:sp>
      <p:sp>
        <p:nvSpPr>
          <p:cNvPr id="27" name="ZoneTexte 26">
            <a:extLst>
              <a:ext uri="{FF2B5EF4-FFF2-40B4-BE49-F238E27FC236}">
                <a16:creationId xmlns:a16="http://schemas.microsoft.com/office/drawing/2014/main" id="{532D9C8E-EE9D-4B39-B044-8975328A1D8D}"/>
              </a:ext>
            </a:extLst>
          </p:cNvPr>
          <p:cNvSpPr txBox="1"/>
          <p:nvPr/>
        </p:nvSpPr>
        <p:spPr>
          <a:xfrm>
            <a:off x="3197488" y="5313935"/>
            <a:ext cx="2548556" cy="646332"/>
          </a:xfrm>
          <a:prstGeom prst="rect">
            <a:avLst/>
          </a:prstGeom>
          <a:noFill/>
        </p:spPr>
        <p:txBody>
          <a:bodyPr wrap="square" rtlCol="0">
            <a:spAutoFit/>
          </a:bodyPr>
          <a:lstStyle/>
          <a:p>
            <a:pPr algn="ctr"/>
            <a:r>
              <a:rPr lang="fr-FR" sz="1200" dirty="0">
                <a:solidFill>
                  <a:srgbClr val="008000"/>
                </a:solidFill>
              </a:rPr>
              <a:t>© </a:t>
            </a:r>
            <a:r>
              <a:rPr lang="fr-FR" sz="1200" dirty="0">
                <a:hlinkClick r:id="rId13"/>
              </a:rPr>
              <a:t>https://www.truffaut.com/produit/rosier-blush-noisette/273753/10602</a:t>
            </a:r>
            <a:endParaRPr lang="fr-FR" sz="1200" dirty="0">
              <a:solidFill>
                <a:srgbClr val="008000"/>
              </a:solidFill>
            </a:endParaRPr>
          </a:p>
        </p:txBody>
      </p:sp>
    </p:spTree>
    <p:extLst>
      <p:ext uri="{BB962C8B-B14F-4D97-AF65-F5344CB8AC3E}">
        <p14:creationId xmlns:p14="http://schemas.microsoft.com/office/powerpoint/2010/main" val="402266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7675A85-9ACB-419C-8B74-60CC3739DC2B}"/>
              </a:ext>
            </a:extLst>
          </p:cNvPr>
          <p:cNvSpPr>
            <a:spLocks noGrp="1"/>
          </p:cNvSpPr>
          <p:nvPr>
            <p:ph type="ftr" sz="quarter" idx="11"/>
          </p:nvPr>
        </p:nvSpPr>
        <p:spPr>
          <a:xfrm>
            <a:off x="2057400" y="6510338"/>
            <a:ext cx="3695700" cy="317500"/>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10652ABE-B49F-4AD2-83A2-C2E87E026EA1}"/>
              </a:ext>
            </a:extLst>
          </p:cNvPr>
          <p:cNvSpPr>
            <a:spLocks noGrp="1"/>
          </p:cNvSpPr>
          <p:nvPr>
            <p:ph type="sldNum" sz="quarter" idx="12"/>
          </p:nvPr>
        </p:nvSpPr>
        <p:spPr>
          <a:xfrm>
            <a:off x="11499850" y="69850"/>
            <a:ext cx="563563" cy="334963"/>
          </a:xfrm>
        </p:spPr>
        <p:txBody>
          <a:bodyPr/>
          <a:lstStyle/>
          <a:p>
            <a:pPr>
              <a:defRPr/>
            </a:pPr>
            <a:fld id="{6A130FAC-B0AA-4989-AE25-DE440D856825}" type="slidenum">
              <a:rPr lang="fr-FR"/>
              <a:pPr>
                <a:defRPr/>
              </a:pPr>
              <a:t>7</a:t>
            </a:fld>
            <a:endParaRPr lang="fr-FR"/>
          </a:p>
        </p:txBody>
      </p:sp>
      <p:sp>
        <p:nvSpPr>
          <p:cNvPr id="9220" name="Rectangle 3">
            <a:extLst>
              <a:ext uri="{FF2B5EF4-FFF2-40B4-BE49-F238E27FC236}">
                <a16:creationId xmlns:a16="http://schemas.microsoft.com/office/drawing/2014/main" id="{D8F07DBB-3020-405A-B5B1-12839BB75D80}"/>
              </a:ext>
            </a:extLst>
          </p:cNvPr>
          <p:cNvSpPr>
            <a:spLocks noChangeArrowheads="1"/>
          </p:cNvSpPr>
          <p:nvPr/>
        </p:nvSpPr>
        <p:spPr bwMode="auto">
          <a:xfrm>
            <a:off x="107950" y="885825"/>
            <a:ext cx="118475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Composition n°5 : </a:t>
            </a:r>
            <a:r>
              <a:rPr lang="fr-FR" altLang="fr-FR" dirty="0" err="1"/>
              <a:t>Pyracantha</a:t>
            </a:r>
            <a:r>
              <a:rPr lang="fr-FR" altLang="fr-FR" dirty="0"/>
              <a:t> orange (</a:t>
            </a:r>
            <a:r>
              <a:rPr lang="fr-FR" altLang="fr-FR" i="1" dirty="0" err="1"/>
              <a:t>Pyracantha</a:t>
            </a:r>
            <a:r>
              <a:rPr lang="fr-FR" altLang="fr-FR" i="1" dirty="0"/>
              <a:t> </a:t>
            </a:r>
            <a:r>
              <a:rPr lang="fr-FR" altLang="fr-FR" i="1" dirty="0" err="1"/>
              <a:t>coccinea</a:t>
            </a:r>
            <a:r>
              <a:rPr lang="fr-FR" altLang="fr-FR" i="1" dirty="0"/>
              <a:t> orange </a:t>
            </a:r>
            <a:r>
              <a:rPr lang="fr-FR" altLang="fr-FR" i="1" dirty="0" err="1"/>
              <a:t>glow</a:t>
            </a:r>
            <a:r>
              <a:rPr lang="fr-FR" altLang="fr-FR" dirty="0"/>
              <a:t>), Mahonia (</a:t>
            </a:r>
            <a:r>
              <a:rPr lang="fr-FR" altLang="fr-FR" i="1" dirty="0"/>
              <a:t>Mahonia x media </a:t>
            </a:r>
            <a:r>
              <a:rPr lang="fr-FR" altLang="fr-FR" i="1" dirty="0" err="1"/>
              <a:t>winter</a:t>
            </a:r>
            <a:r>
              <a:rPr lang="fr-FR" altLang="fr-FR" i="1" dirty="0"/>
              <a:t> </a:t>
            </a:r>
            <a:r>
              <a:rPr lang="fr-FR" altLang="fr-FR" i="1" dirty="0" err="1"/>
              <a:t>sun</a:t>
            </a:r>
            <a:r>
              <a:rPr lang="fr-FR" altLang="fr-FR" dirty="0"/>
              <a:t>), </a:t>
            </a:r>
            <a:r>
              <a:rPr lang="fr-FR" altLang="fr-FR" dirty="0" err="1"/>
              <a:t>Berberis</a:t>
            </a:r>
            <a:r>
              <a:rPr lang="fr-FR" altLang="fr-FR" dirty="0"/>
              <a:t> (</a:t>
            </a:r>
            <a:r>
              <a:rPr lang="fr-FR" altLang="fr-FR" i="1" dirty="0" err="1"/>
              <a:t>Berberis</a:t>
            </a:r>
            <a:r>
              <a:rPr lang="fr-FR" altLang="fr-FR" i="1" dirty="0"/>
              <a:t> x </a:t>
            </a:r>
            <a:r>
              <a:rPr lang="fr-FR" altLang="fr-FR" i="1" dirty="0" err="1"/>
              <a:t>stenophylla</a:t>
            </a:r>
            <a:r>
              <a:rPr lang="fr-FR" altLang="fr-FR" dirty="0"/>
              <a:t>), Houx (</a:t>
            </a:r>
            <a:r>
              <a:rPr lang="fr-FR" altLang="fr-FR" i="1" dirty="0" err="1"/>
              <a:t>Ilex</a:t>
            </a:r>
            <a:r>
              <a:rPr lang="fr-FR" altLang="fr-FR" i="1" dirty="0"/>
              <a:t> </a:t>
            </a:r>
            <a:r>
              <a:rPr lang="fr-FR" altLang="fr-FR" i="1" dirty="0" err="1"/>
              <a:t>aquifolium</a:t>
            </a:r>
            <a:r>
              <a:rPr lang="fr-FR" altLang="fr-FR" dirty="0"/>
              <a:t>)</a:t>
            </a:r>
          </a:p>
          <a:p>
            <a:pPr eaLnBrk="1" hangingPunct="1"/>
            <a:r>
              <a:rPr lang="fr-FR" altLang="fr-FR" sz="1200" dirty="0"/>
              <a:t>Source : </a:t>
            </a:r>
            <a:r>
              <a:rPr lang="fr-FR" altLang="fr-FR" sz="1200" dirty="0">
                <a:hlinkClick r:id="rId2"/>
              </a:rPr>
              <a:t>http://www.pepiniere-lcf.fr/kit_haie-defensive,fr,4,KIT_D.cfm</a:t>
            </a:r>
            <a:r>
              <a:rPr lang="fr-FR" altLang="fr-FR" sz="1200" dirty="0"/>
              <a:t> </a:t>
            </a:r>
          </a:p>
          <a:p>
            <a:pPr eaLnBrk="1" hangingPunct="1"/>
            <a:endParaRPr lang="fr-FR" altLang="fr-FR" dirty="0"/>
          </a:p>
          <a:p>
            <a:pPr eaLnBrk="1" hangingPunct="1"/>
            <a:r>
              <a:rPr lang="fr-FR" altLang="fr-FR" dirty="0"/>
              <a:t>Composition n°6 : </a:t>
            </a:r>
            <a:r>
              <a:rPr lang="fr-FR" altLang="fr-FR" i="1" dirty="0" err="1"/>
              <a:t>Berberis</a:t>
            </a:r>
            <a:r>
              <a:rPr lang="fr-FR" altLang="fr-FR" i="1" dirty="0"/>
              <a:t> </a:t>
            </a:r>
            <a:r>
              <a:rPr lang="fr-FR" altLang="fr-FR" i="1" dirty="0" err="1"/>
              <a:t>julianae</a:t>
            </a:r>
            <a:r>
              <a:rPr lang="fr-FR" altLang="fr-FR" i="1" dirty="0"/>
              <a:t>, </a:t>
            </a:r>
            <a:r>
              <a:rPr lang="fr-FR" altLang="fr-FR" i="1" dirty="0" err="1"/>
              <a:t>Mahomia</a:t>
            </a:r>
            <a:r>
              <a:rPr lang="fr-FR" altLang="fr-FR" i="1" dirty="0"/>
              <a:t> '</a:t>
            </a:r>
            <a:r>
              <a:rPr lang="fr-FR" altLang="fr-FR" i="1" dirty="0" err="1"/>
              <a:t>Charity</a:t>
            </a:r>
            <a:r>
              <a:rPr lang="fr-FR" altLang="fr-FR" i="1" dirty="0"/>
              <a:t>', </a:t>
            </a:r>
            <a:r>
              <a:rPr lang="fr-FR" altLang="fr-FR" i="1" dirty="0" err="1"/>
              <a:t>Pyracantha</a:t>
            </a:r>
            <a:r>
              <a:rPr lang="fr-FR" altLang="fr-FR" i="1" dirty="0"/>
              <a:t> </a:t>
            </a:r>
            <a:r>
              <a:rPr lang="fr-FR" altLang="fr-FR" i="1" dirty="0" err="1"/>
              <a:t>coccinea</a:t>
            </a:r>
            <a:r>
              <a:rPr lang="fr-FR" altLang="fr-FR" i="1" dirty="0"/>
              <a:t> </a:t>
            </a:r>
            <a:r>
              <a:rPr lang="fr-FR" altLang="fr-FR" i="1" dirty="0" err="1"/>
              <a:t>Saphyr</a:t>
            </a:r>
            <a:r>
              <a:rPr lang="fr-FR" altLang="fr-FR" i="1" dirty="0"/>
              <a:t> Jaune® '</a:t>
            </a:r>
            <a:r>
              <a:rPr lang="fr-FR" altLang="fr-FR" i="1" dirty="0" err="1"/>
              <a:t>Cadaume</a:t>
            </a:r>
            <a:r>
              <a:rPr lang="fr-FR" altLang="fr-FR" i="1" dirty="0"/>
              <a:t>’, </a:t>
            </a:r>
          </a:p>
          <a:p>
            <a:pPr eaLnBrk="1" hangingPunct="1"/>
            <a:r>
              <a:rPr lang="fr-FR" altLang="fr-FR" i="1" dirty="0" err="1"/>
              <a:t>Pyracantha</a:t>
            </a:r>
            <a:r>
              <a:rPr lang="fr-FR" altLang="fr-FR" i="1" dirty="0"/>
              <a:t> golden </a:t>
            </a:r>
            <a:r>
              <a:rPr lang="fr-FR" altLang="fr-FR" i="1" dirty="0" err="1"/>
              <a:t>glow</a:t>
            </a:r>
            <a:endParaRPr lang="fr-FR" altLang="fr-FR" i="1" dirty="0"/>
          </a:p>
          <a:p>
            <a:pPr eaLnBrk="1" hangingPunct="1"/>
            <a:r>
              <a:rPr lang="fr-FR" altLang="fr-FR" sz="1200" dirty="0"/>
              <a:t>Source : </a:t>
            </a:r>
            <a:r>
              <a:rPr lang="fr-FR" altLang="fr-FR" sz="1200" dirty="0">
                <a:hlinkClick r:id="rId3"/>
              </a:rPr>
              <a:t>https://www.proflora.fr/kits-a-planter-Proflora/kit-alia-haie-coloree-defensive-80.html</a:t>
            </a:r>
            <a:r>
              <a:rPr lang="fr-FR" altLang="fr-FR" sz="1200" dirty="0"/>
              <a:t> </a:t>
            </a:r>
          </a:p>
          <a:p>
            <a:pPr eaLnBrk="1" hangingPunct="1"/>
            <a:endParaRPr lang="fr-FR" altLang="fr-FR" dirty="0"/>
          </a:p>
          <a:p>
            <a:pPr eaLnBrk="1" hangingPunct="1"/>
            <a:r>
              <a:rPr lang="fr-FR" altLang="fr-FR" dirty="0"/>
              <a:t>Composition n°7 : Cognassier du Japon '</a:t>
            </a:r>
            <a:r>
              <a:rPr lang="fr-FR" altLang="fr-FR" dirty="0" err="1"/>
              <a:t>Fire</a:t>
            </a:r>
            <a:r>
              <a:rPr lang="fr-FR" altLang="fr-FR" dirty="0"/>
              <a:t> Dance', </a:t>
            </a:r>
            <a:r>
              <a:rPr lang="fr-FR" altLang="fr-FR" dirty="0" err="1"/>
              <a:t>Osmanthe</a:t>
            </a:r>
            <a:r>
              <a:rPr lang="fr-FR" altLang="fr-FR" dirty="0"/>
              <a:t> à feuilles variables, Rosier rugueux, </a:t>
            </a:r>
            <a:r>
              <a:rPr lang="fr-FR" altLang="fr-FR" dirty="0" err="1"/>
              <a:t>Mahonie</a:t>
            </a:r>
            <a:r>
              <a:rPr lang="fr-FR" altLang="fr-FR" dirty="0"/>
              <a:t> à feuilles de houx, Épine-vinette de </a:t>
            </a:r>
            <a:r>
              <a:rPr lang="fr-FR" altLang="fr-FR" dirty="0" err="1"/>
              <a:t>Thunberg</a:t>
            </a:r>
            <a:r>
              <a:rPr lang="fr-FR" altLang="fr-FR" dirty="0"/>
              <a:t> 'Red Rocket', Aubépine, épine à fleurs '</a:t>
            </a:r>
            <a:r>
              <a:rPr lang="fr-FR" altLang="fr-FR" dirty="0" err="1"/>
              <a:t>Paul's</a:t>
            </a:r>
            <a:r>
              <a:rPr lang="fr-FR" altLang="fr-FR" dirty="0"/>
              <a:t> </a:t>
            </a:r>
            <a:r>
              <a:rPr lang="fr-FR" altLang="fr-FR" dirty="0" err="1"/>
              <a:t>Scarlet</a:t>
            </a:r>
            <a:r>
              <a:rPr lang="fr-FR" altLang="fr-FR" dirty="0"/>
              <a:t>', Houx 'Alaska’,  Buisson ardent 'Orange </a:t>
            </a:r>
            <a:r>
              <a:rPr lang="fr-FR" altLang="fr-FR" dirty="0" err="1"/>
              <a:t>Glow</a:t>
            </a:r>
            <a:r>
              <a:rPr lang="fr-FR" altLang="fr-FR" dirty="0"/>
              <a:t>', Buisson ardent 'Soleil D'or', Buisson ardent 'Red </a:t>
            </a:r>
            <a:r>
              <a:rPr lang="fr-FR" altLang="fr-FR" dirty="0" err="1"/>
              <a:t>Column</a:t>
            </a:r>
            <a:r>
              <a:rPr lang="fr-FR" altLang="fr-FR" dirty="0"/>
              <a:t>'</a:t>
            </a:r>
          </a:p>
          <a:p>
            <a:pPr eaLnBrk="1" hangingPunct="1"/>
            <a:r>
              <a:rPr lang="fr-FR" altLang="fr-FR" sz="1200" dirty="0"/>
              <a:t>Source : </a:t>
            </a:r>
            <a:r>
              <a:rPr lang="fr-FR" altLang="fr-FR" sz="1200" dirty="0">
                <a:hlinkClick r:id="rId4"/>
              </a:rPr>
              <a:t>http://www.jardindupicvert.com/4daction/w/haie_defensive.affpliol?session=194i482h73q8u&amp;nopl=14407&amp;p_cour_c=1&amp;indexpl_c=10&amp;prov_l=c</a:t>
            </a:r>
            <a:r>
              <a:rPr lang="fr-FR" altLang="fr-FR" sz="1200" dirty="0"/>
              <a:t>  </a:t>
            </a:r>
          </a:p>
          <a:p>
            <a:pPr eaLnBrk="1" hangingPunct="1"/>
            <a:endParaRPr lang="fr-FR" altLang="fr-FR" sz="1200" dirty="0"/>
          </a:p>
          <a:p>
            <a:pPr eaLnBrk="1" hangingPunct="1"/>
            <a:r>
              <a:rPr lang="fr-FR" altLang="fr-FR" dirty="0"/>
              <a:t>Composition n°8 : </a:t>
            </a:r>
            <a:r>
              <a:rPr lang="fr-FR" altLang="fr-FR" i="1" dirty="0" err="1"/>
              <a:t>Berberis</a:t>
            </a:r>
            <a:r>
              <a:rPr lang="fr-FR" altLang="fr-FR" i="1" dirty="0"/>
              <a:t> </a:t>
            </a:r>
            <a:r>
              <a:rPr lang="fr-FR" altLang="fr-FR" i="1" dirty="0" err="1"/>
              <a:t>julianae</a:t>
            </a:r>
            <a:r>
              <a:rPr lang="fr-FR" altLang="fr-FR" i="1" dirty="0"/>
              <a:t>, Prunus </a:t>
            </a:r>
            <a:r>
              <a:rPr lang="fr-FR" altLang="fr-FR" i="1" dirty="0" err="1"/>
              <a:t>spinosa</a:t>
            </a:r>
            <a:r>
              <a:rPr lang="fr-FR" altLang="fr-FR" i="1" dirty="0"/>
              <a:t> </a:t>
            </a:r>
            <a:r>
              <a:rPr lang="fr-FR" altLang="fr-FR" dirty="0"/>
              <a:t>(Epine noire), </a:t>
            </a:r>
            <a:r>
              <a:rPr lang="fr-FR" altLang="fr-FR" i="1" dirty="0" err="1"/>
              <a:t>Pyracantha</a:t>
            </a:r>
            <a:r>
              <a:rPr lang="fr-FR" altLang="fr-FR" dirty="0"/>
              <a:t> (Buisson ardent), </a:t>
            </a:r>
            <a:r>
              <a:rPr lang="fr-FR" altLang="fr-FR" i="1" dirty="0" err="1"/>
              <a:t>Ulex</a:t>
            </a:r>
            <a:r>
              <a:rPr lang="fr-FR" altLang="fr-FR" i="1" dirty="0"/>
              <a:t> europaeus </a:t>
            </a:r>
            <a:r>
              <a:rPr lang="fr-FR" altLang="fr-FR" dirty="0"/>
              <a:t>(Ajonc)</a:t>
            </a:r>
          </a:p>
          <a:p>
            <a:pPr eaLnBrk="1" hangingPunct="1"/>
            <a:r>
              <a:rPr lang="fr-FR" altLang="fr-FR" sz="1200" dirty="0"/>
              <a:t>Source : </a:t>
            </a:r>
            <a:r>
              <a:rPr lang="fr-FR" altLang="fr-FR" sz="1200" dirty="0">
                <a:hlinkClick r:id="rId5"/>
              </a:rPr>
              <a:t>https://bauchery.fr/1012-haie-defensive-kit-de-10-metres.html</a:t>
            </a:r>
            <a:r>
              <a:rPr lang="fr-FR" altLang="fr-FR" sz="1200" dirty="0"/>
              <a:t> </a:t>
            </a:r>
          </a:p>
        </p:txBody>
      </p:sp>
      <p:sp>
        <p:nvSpPr>
          <p:cNvPr id="9221" name="ZoneTexte 4">
            <a:extLst>
              <a:ext uri="{FF2B5EF4-FFF2-40B4-BE49-F238E27FC236}">
                <a16:creationId xmlns:a16="http://schemas.microsoft.com/office/drawing/2014/main" id="{C7712510-B15E-4AF1-B4CD-86886C21208F}"/>
              </a:ext>
            </a:extLst>
          </p:cNvPr>
          <p:cNvSpPr txBox="1">
            <a:spLocks noChangeArrowheads="1"/>
          </p:cNvSpPr>
          <p:nvPr/>
        </p:nvSpPr>
        <p:spPr bwMode="auto">
          <a:xfrm>
            <a:off x="4117975" y="104775"/>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pic>
        <p:nvPicPr>
          <p:cNvPr id="9222" name="Image 9">
            <a:extLst>
              <a:ext uri="{FF2B5EF4-FFF2-40B4-BE49-F238E27FC236}">
                <a16:creationId xmlns:a16="http://schemas.microsoft.com/office/drawing/2014/main" id="{48066FE3-8873-484D-AF45-EFBB63E364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5050" y="4535488"/>
            <a:ext cx="1766888"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age 10">
            <a:extLst>
              <a:ext uri="{FF2B5EF4-FFF2-40B4-BE49-F238E27FC236}">
                <a16:creationId xmlns:a16="http://schemas.microsoft.com/office/drawing/2014/main" id="{EA29784F-10BB-4205-BB66-53AB1F8686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4724400"/>
            <a:ext cx="18129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Image 11">
            <a:extLst>
              <a:ext uri="{FF2B5EF4-FFF2-40B4-BE49-F238E27FC236}">
                <a16:creationId xmlns:a16="http://schemas.microsoft.com/office/drawing/2014/main" id="{7B70A934-46F4-4B8E-8E2C-5F60CF6C76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4700588"/>
            <a:ext cx="193992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ZoneTexte 13">
            <a:extLst>
              <a:ext uri="{FF2B5EF4-FFF2-40B4-BE49-F238E27FC236}">
                <a16:creationId xmlns:a16="http://schemas.microsoft.com/office/drawing/2014/main" id="{C6634695-1EA7-4A9A-B1B4-133F0A474F40}"/>
              </a:ext>
            </a:extLst>
          </p:cNvPr>
          <p:cNvSpPr txBox="1">
            <a:spLocks noChangeArrowheads="1"/>
          </p:cNvSpPr>
          <p:nvPr/>
        </p:nvSpPr>
        <p:spPr bwMode="auto">
          <a:xfrm>
            <a:off x="107950" y="441325"/>
            <a:ext cx="743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Choisir les espèces : Exemple de mélanges d’espèces pour haies défensives</a:t>
            </a:r>
          </a:p>
        </p:txBody>
      </p:sp>
      <p:sp>
        <p:nvSpPr>
          <p:cNvPr id="9226" name="ZoneTexte 5">
            <a:extLst>
              <a:ext uri="{FF2B5EF4-FFF2-40B4-BE49-F238E27FC236}">
                <a16:creationId xmlns:a16="http://schemas.microsoft.com/office/drawing/2014/main" id="{06223104-FE01-402C-AC48-7345E1FB8795}"/>
              </a:ext>
            </a:extLst>
          </p:cNvPr>
          <p:cNvSpPr txBox="1">
            <a:spLocks noChangeArrowheads="1"/>
          </p:cNvSpPr>
          <p:nvPr/>
        </p:nvSpPr>
        <p:spPr bwMode="auto">
          <a:xfrm>
            <a:off x="7326313" y="6280150"/>
            <a:ext cx="4737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 </a:t>
            </a:r>
            <a:r>
              <a:rPr lang="fr-FR" altLang="fr-FR" sz="1200">
                <a:solidFill>
                  <a:srgbClr val="008000"/>
                </a:solidFill>
                <a:hlinkClick r:id="rId9"/>
              </a:rPr>
              <a:t>http://www.pepinieres-naudet.com/boutique/grands-jardins-grandes-surfaces/558-kit-haie-defensive-3546861173387.html</a:t>
            </a:r>
            <a:r>
              <a:rPr lang="fr-FR" altLang="fr-FR" sz="1200">
                <a:solidFill>
                  <a:srgbClr val="008000"/>
                </a:solidFill>
              </a:rPr>
              <a:t> </a:t>
            </a:r>
          </a:p>
        </p:txBody>
      </p:sp>
      <p:sp>
        <p:nvSpPr>
          <p:cNvPr id="9227" name="ZoneTexte 6">
            <a:extLst>
              <a:ext uri="{FF2B5EF4-FFF2-40B4-BE49-F238E27FC236}">
                <a16:creationId xmlns:a16="http://schemas.microsoft.com/office/drawing/2014/main" id="{F8B1C85D-191E-4E85-927B-5710A32E06A8}"/>
              </a:ext>
            </a:extLst>
          </p:cNvPr>
          <p:cNvSpPr txBox="1">
            <a:spLocks noChangeArrowheads="1"/>
          </p:cNvSpPr>
          <p:nvPr/>
        </p:nvSpPr>
        <p:spPr bwMode="auto">
          <a:xfrm>
            <a:off x="6648450" y="4724400"/>
            <a:ext cx="327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i="1" dirty="0" err="1">
                <a:solidFill>
                  <a:srgbClr val="008000"/>
                </a:solidFill>
              </a:rPr>
              <a:t>Hippophae</a:t>
            </a:r>
            <a:r>
              <a:rPr lang="fr-FR" altLang="fr-FR" sz="1200" i="1" dirty="0">
                <a:solidFill>
                  <a:srgbClr val="008000"/>
                </a:solidFill>
              </a:rPr>
              <a:t> </a:t>
            </a:r>
            <a:r>
              <a:rPr lang="fr-FR" altLang="fr-FR" sz="1200" i="1" dirty="0" err="1">
                <a:solidFill>
                  <a:srgbClr val="008000"/>
                </a:solidFill>
              </a:rPr>
              <a:t>rhamnoides</a:t>
            </a:r>
            <a:r>
              <a:rPr lang="fr-FR" altLang="fr-FR" sz="1200" i="1" dirty="0">
                <a:solidFill>
                  <a:srgbClr val="008000"/>
                </a:solidFill>
              </a:rPr>
              <a:t> </a:t>
            </a:r>
            <a:r>
              <a:rPr lang="fr-FR" altLang="fr-FR" sz="1200" dirty="0">
                <a:solidFill>
                  <a:srgbClr val="008000"/>
                </a:solidFill>
              </a:rPr>
              <a:t>(Argousier), </a:t>
            </a:r>
            <a:r>
              <a:rPr lang="fr-FR" altLang="fr-FR" sz="1200" i="1" dirty="0">
                <a:solidFill>
                  <a:srgbClr val="008000"/>
                </a:solidFill>
              </a:rPr>
              <a:t>Rosa </a:t>
            </a:r>
            <a:r>
              <a:rPr lang="fr-FR" altLang="fr-FR" sz="1200" i="1" dirty="0" err="1">
                <a:solidFill>
                  <a:srgbClr val="008000"/>
                </a:solidFill>
              </a:rPr>
              <a:t>canina</a:t>
            </a:r>
            <a:r>
              <a:rPr lang="fr-FR" altLang="fr-FR" sz="1200" i="1" dirty="0">
                <a:solidFill>
                  <a:srgbClr val="008000"/>
                </a:solidFill>
              </a:rPr>
              <a:t> </a:t>
            </a:r>
            <a:r>
              <a:rPr lang="fr-FR" altLang="fr-FR" sz="1200" dirty="0">
                <a:solidFill>
                  <a:srgbClr val="008000"/>
                </a:solidFill>
              </a:rPr>
              <a:t>(Eglantier), </a:t>
            </a:r>
            <a:r>
              <a:rPr lang="fr-FR" altLang="fr-FR" sz="1200" i="1" dirty="0" err="1">
                <a:solidFill>
                  <a:srgbClr val="008000"/>
                </a:solidFill>
              </a:rPr>
              <a:t>Berberis</a:t>
            </a:r>
            <a:r>
              <a:rPr lang="fr-FR" altLang="fr-FR" sz="1200" i="1" dirty="0">
                <a:solidFill>
                  <a:srgbClr val="008000"/>
                </a:solidFill>
              </a:rPr>
              <a:t> </a:t>
            </a:r>
            <a:r>
              <a:rPr lang="fr-FR" altLang="fr-FR" sz="1200" i="1" dirty="0" err="1">
                <a:solidFill>
                  <a:srgbClr val="008000"/>
                </a:solidFill>
              </a:rPr>
              <a:t>thumbergii</a:t>
            </a:r>
            <a:r>
              <a:rPr lang="fr-FR" altLang="fr-FR" sz="1200" i="1" dirty="0">
                <a:solidFill>
                  <a:srgbClr val="008000"/>
                </a:solidFill>
              </a:rPr>
              <a:t> </a:t>
            </a:r>
            <a:r>
              <a:rPr lang="fr-FR" altLang="fr-FR" sz="1200" i="1" dirty="0" err="1">
                <a:solidFill>
                  <a:srgbClr val="008000"/>
                </a:solidFill>
              </a:rPr>
              <a:t>atropurpurea</a:t>
            </a:r>
            <a:r>
              <a:rPr lang="fr-FR" altLang="fr-FR" sz="1200" i="1" dirty="0">
                <a:solidFill>
                  <a:srgbClr val="008000"/>
                </a:solidFill>
              </a:rPr>
              <a:t> </a:t>
            </a:r>
            <a:r>
              <a:rPr lang="fr-FR" altLang="fr-FR" sz="1200" dirty="0">
                <a:solidFill>
                  <a:srgbClr val="008000"/>
                </a:solidFill>
              </a:rPr>
              <a:t>(Epine-vinette), </a:t>
            </a:r>
            <a:r>
              <a:rPr lang="fr-FR" altLang="fr-FR" sz="1200" i="1" dirty="0">
                <a:solidFill>
                  <a:srgbClr val="008000"/>
                </a:solidFill>
              </a:rPr>
              <a:t>Prunus </a:t>
            </a:r>
            <a:r>
              <a:rPr lang="fr-FR" altLang="fr-FR" sz="1200" i="1" dirty="0" err="1">
                <a:solidFill>
                  <a:srgbClr val="008000"/>
                </a:solidFill>
              </a:rPr>
              <a:t>spinosa</a:t>
            </a:r>
            <a:r>
              <a:rPr lang="fr-FR" altLang="fr-FR" sz="1200" i="1" dirty="0">
                <a:solidFill>
                  <a:srgbClr val="008000"/>
                </a:solidFill>
              </a:rPr>
              <a:t> </a:t>
            </a:r>
            <a:r>
              <a:rPr lang="fr-FR" altLang="fr-FR" sz="1200" dirty="0">
                <a:solidFill>
                  <a:srgbClr val="008000"/>
                </a:solidFill>
              </a:rPr>
              <a:t>(Prunellier), </a:t>
            </a:r>
            <a:r>
              <a:rPr lang="fr-FR" altLang="fr-FR" sz="1200" i="1" dirty="0" err="1">
                <a:solidFill>
                  <a:srgbClr val="008000"/>
                </a:solidFill>
              </a:rPr>
              <a:t>Pyracantha</a:t>
            </a:r>
            <a:r>
              <a:rPr lang="fr-FR" altLang="fr-FR" sz="1200" dirty="0">
                <a:solidFill>
                  <a:srgbClr val="008000"/>
                </a:solidFill>
              </a:rPr>
              <a:t> (Buisson ardent), </a:t>
            </a:r>
            <a:r>
              <a:rPr lang="fr-FR" altLang="fr-FR" sz="1200" i="1" dirty="0">
                <a:solidFill>
                  <a:srgbClr val="008000"/>
                </a:solidFill>
              </a:rPr>
              <a:t>Rubus </a:t>
            </a:r>
            <a:r>
              <a:rPr lang="fr-FR" altLang="fr-FR" sz="1200" i="1" dirty="0" err="1">
                <a:solidFill>
                  <a:srgbClr val="008000"/>
                </a:solidFill>
              </a:rPr>
              <a:t>fruticosus</a:t>
            </a:r>
            <a:r>
              <a:rPr lang="fr-FR" altLang="fr-FR" sz="1200" i="1" dirty="0">
                <a:solidFill>
                  <a:srgbClr val="008000"/>
                </a:solidFill>
              </a:rPr>
              <a:t> </a:t>
            </a:r>
            <a:r>
              <a:rPr lang="fr-FR" altLang="fr-FR" sz="1200" dirty="0">
                <a:solidFill>
                  <a:srgbClr val="008000"/>
                </a:solidFill>
              </a:rPr>
              <a:t>(Ronce), </a:t>
            </a:r>
            <a:r>
              <a:rPr lang="fr-FR" altLang="fr-FR" sz="1200" i="1" dirty="0" err="1">
                <a:solidFill>
                  <a:srgbClr val="008000"/>
                </a:solidFill>
              </a:rPr>
              <a:t>Juniperus</a:t>
            </a:r>
            <a:r>
              <a:rPr lang="fr-FR" altLang="fr-FR" sz="1200" dirty="0">
                <a:solidFill>
                  <a:srgbClr val="008000"/>
                </a:solidFill>
              </a:rPr>
              <a:t> (Genévrier)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8585E4D-2B97-4958-AD28-590558D287E7}"/>
              </a:ext>
            </a:extLst>
          </p:cNvPr>
          <p:cNvSpPr>
            <a:spLocks noGrp="1"/>
          </p:cNvSpPr>
          <p:nvPr>
            <p:ph type="ftr" sz="quarter" idx="11"/>
          </p:nvPr>
        </p:nvSpPr>
        <p:spPr>
          <a:xfrm>
            <a:off x="4038600" y="6473825"/>
            <a:ext cx="4114800" cy="365125"/>
          </a:xfrm>
        </p:spPr>
        <p:txBody>
          <a:bodyPr/>
          <a:lstStyle/>
          <a:p>
            <a:pPr>
              <a:defRPr/>
            </a:pPr>
            <a:r>
              <a:rPr lang="fr-FR"/>
              <a:t>Haies défensives de climat tempéré et tropical - B. Lisan</a:t>
            </a:r>
          </a:p>
        </p:txBody>
      </p:sp>
      <p:sp>
        <p:nvSpPr>
          <p:cNvPr id="4" name="ZoneTexte 7">
            <a:extLst>
              <a:ext uri="{FF2B5EF4-FFF2-40B4-BE49-F238E27FC236}">
                <a16:creationId xmlns:a16="http://schemas.microsoft.com/office/drawing/2014/main" id="{9BC7DE26-4AC8-4B4C-92D9-263B25F93206}"/>
              </a:ext>
            </a:extLst>
          </p:cNvPr>
          <p:cNvSpPr txBox="1">
            <a:spLocks noChangeArrowheads="1"/>
          </p:cNvSpPr>
          <p:nvPr/>
        </p:nvSpPr>
        <p:spPr bwMode="auto">
          <a:xfrm>
            <a:off x="3309938" y="1905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FEAE3D63-E1F2-4EA8-BA94-A6C2E1384200}"/>
              </a:ext>
            </a:extLst>
          </p:cNvPr>
          <p:cNvSpPr txBox="1">
            <a:spLocks/>
          </p:cNvSpPr>
          <p:nvPr/>
        </p:nvSpPr>
        <p:spPr>
          <a:xfrm>
            <a:off x="47625" y="44450"/>
            <a:ext cx="565150" cy="334963"/>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1BC4AACB-9B37-481D-9BD7-E6C64866AE1A}" type="slidenum">
              <a:rPr lang="fr-FR" smtClean="0"/>
              <a:pPr>
                <a:defRPr/>
              </a:pPr>
              <a:t>70</a:t>
            </a:fld>
            <a:endParaRPr lang="fr-FR"/>
          </a:p>
        </p:txBody>
      </p:sp>
      <p:sp>
        <p:nvSpPr>
          <p:cNvPr id="6" name="ZoneTexte 6">
            <a:extLst>
              <a:ext uri="{FF2B5EF4-FFF2-40B4-BE49-F238E27FC236}">
                <a16:creationId xmlns:a16="http://schemas.microsoft.com/office/drawing/2014/main" id="{648164E2-D249-4CA1-9327-67E898CEF2E7}"/>
              </a:ext>
            </a:extLst>
          </p:cNvPr>
          <p:cNvSpPr txBox="1">
            <a:spLocks noChangeArrowheads="1"/>
          </p:cNvSpPr>
          <p:nvPr/>
        </p:nvSpPr>
        <p:spPr bwMode="auto">
          <a:xfrm>
            <a:off x="139700" y="363539"/>
            <a:ext cx="5324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tempérés et méditerranéens</a:t>
            </a:r>
          </a:p>
        </p:txBody>
      </p:sp>
      <p:sp>
        <p:nvSpPr>
          <p:cNvPr id="7" name="ZoneTexte 11">
            <a:extLst>
              <a:ext uri="{FF2B5EF4-FFF2-40B4-BE49-F238E27FC236}">
                <a16:creationId xmlns:a16="http://schemas.microsoft.com/office/drawing/2014/main" id="{CF2138A2-3A22-4B1C-B61F-8CCC1473CBF0}"/>
              </a:ext>
            </a:extLst>
          </p:cNvPr>
          <p:cNvSpPr txBox="1">
            <a:spLocks noChangeArrowheads="1"/>
          </p:cNvSpPr>
          <p:nvPr/>
        </p:nvSpPr>
        <p:spPr bwMode="auto">
          <a:xfrm>
            <a:off x="139699" y="789784"/>
            <a:ext cx="11555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Rosa x </a:t>
            </a:r>
            <a:r>
              <a:rPr lang="fr-FR" altLang="fr-FR" b="1" dirty="0" err="1">
                <a:solidFill>
                  <a:srgbClr val="008000"/>
                </a:solidFill>
              </a:rPr>
              <a:t>damascena</a:t>
            </a:r>
            <a:r>
              <a:rPr lang="fr-FR" altLang="fr-FR" b="1" dirty="0">
                <a:solidFill>
                  <a:srgbClr val="008000"/>
                </a:solidFill>
              </a:rPr>
              <a:t> – Rosier de Damas '</a:t>
            </a:r>
            <a:r>
              <a:rPr lang="fr-FR" altLang="fr-FR" b="1" dirty="0" err="1">
                <a:solidFill>
                  <a:srgbClr val="008000"/>
                </a:solidFill>
              </a:rPr>
              <a:t>Trigintipetala</a:t>
            </a:r>
            <a:r>
              <a:rPr lang="fr-FR" altLang="fr-FR" b="1" dirty="0">
                <a:solidFill>
                  <a:srgbClr val="008000"/>
                </a:solidFill>
              </a:rPr>
              <a:t>’ (</a:t>
            </a:r>
            <a:r>
              <a:rPr lang="fr-FR" altLang="fr-FR" b="1" i="1" dirty="0">
                <a:solidFill>
                  <a:srgbClr val="008000"/>
                </a:solidFill>
              </a:rPr>
              <a:t>Rosa </a:t>
            </a:r>
            <a:r>
              <a:rPr lang="fr-FR" altLang="fr-FR" b="1" i="1" dirty="0" err="1">
                <a:solidFill>
                  <a:srgbClr val="008000"/>
                </a:solidFill>
              </a:rPr>
              <a:t>gallica</a:t>
            </a:r>
            <a:r>
              <a:rPr lang="fr-FR" altLang="fr-FR" b="1" i="1" dirty="0">
                <a:solidFill>
                  <a:srgbClr val="008000"/>
                </a:solidFill>
              </a:rPr>
              <a:t> x Rosa </a:t>
            </a:r>
            <a:r>
              <a:rPr lang="fr-FR" altLang="fr-FR" b="1" i="1" dirty="0" err="1">
                <a:solidFill>
                  <a:srgbClr val="008000"/>
                </a:solidFill>
              </a:rPr>
              <a:t>phoenicea</a:t>
            </a:r>
            <a:r>
              <a:rPr lang="fr-FR" altLang="fr-FR" b="1" i="1" dirty="0">
                <a:solidFill>
                  <a:srgbClr val="008000"/>
                </a:solidFill>
              </a:rPr>
              <a:t> </a:t>
            </a:r>
            <a:r>
              <a:rPr lang="fr-FR" altLang="fr-FR" i="1" dirty="0">
                <a:solidFill>
                  <a:srgbClr val="008000"/>
                </a:solidFill>
              </a:rPr>
              <a:t>probable</a:t>
            </a:r>
            <a:r>
              <a:rPr lang="fr-FR" altLang="fr-FR" b="1" dirty="0">
                <a:solidFill>
                  <a:srgbClr val="008000"/>
                </a:solidFill>
              </a:rPr>
              <a:t>) (Famille des </a:t>
            </a:r>
            <a:r>
              <a:rPr lang="fr-FR" i="1" u="sng" dirty="0" err="1">
                <a:hlinkClick r:id="rId2"/>
              </a:rPr>
              <a:t>Rosaceae</a:t>
            </a:r>
            <a:r>
              <a:rPr lang="fr-FR" altLang="fr-FR" b="1" dirty="0">
                <a:solidFill>
                  <a:srgbClr val="008000"/>
                </a:solidFill>
              </a:rPr>
              <a:t>)</a:t>
            </a:r>
          </a:p>
        </p:txBody>
      </p:sp>
      <p:pic>
        <p:nvPicPr>
          <p:cNvPr id="8" name="Image 13">
            <a:extLst>
              <a:ext uri="{FF2B5EF4-FFF2-40B4-BE49-F238E27FC236}">
                <a16:creationId xmlns:a16="http://schemas.microsoft.com/office/drawing/2014/main" id="{B5967368-0F73-47D1-B280-4C6840330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a:extLst>
              <a:ext uri="{FF2B5EF4-FFF2-40B4-BE49-F238E27FC236}">
                <a16:creationId xmlns:a16="http://schemas.microsoft.com/office/drawing/2014/main" id="{F6B2F3CD-9185-49C9-95D6-9F002BA98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5">
            <a:extLst>
              <a:ext uri="{FF2B5EF4-FFF2-40B4-BE49-F238E27FC236}">
                <a16:creationId xmlns:a16="http://schemas.microsoft.com/office/drawing/2014/main" id="{0DD3E1D6-FAB2-46E0-9F36-1B3E33B20D3B}"/>
              </a:ext>
            </a:extLst>
          </p:cNvPr>
          <p:cNvSpPr>
            <a:spLocks noChangeArrowheads="1"/>
          </p:cNvSpPr>
          <p:nvPr/>
        </p:nvSpPr>
        <p:spPr bwMode="auto">
          <a:xfrm>
            <a:off x="6601001" y="361950"/>
            <a:ext cx="4524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sp>
        <p:nvSpPr>
          <p:cNvPr id="11" name="ZoneTexte 10">
            <a:extLst>
              <a:ext uri="{FF2B5EF4-FFF2-40B4-BE49-F238E27FC236}">
                <a16:creationId xmlns:a16="http://schemas.microsoft.com/office/drawing/2014/main" id="{10AAEE9C-F0AA-46B6-88DE-131222F8C12C}"/>
              </a:ext>
            </a:extLst>
          </p:cNvPr>
          <p:cNvSpPr txBox="1"/>
          <p:nvPr/>
        </p:nvSpPr>
        <p:spPr>
          <a:xfrm>
            <a:off x="139699" y="1216030"/>
            <a:ext cx="11905544" cy="2677656"/>
          </a:xfrm>
          <a:prstGeom prst="rect">
            <a:avLst/>
          </a:prstGeom>
          <a:noFill/>
        </p:spPr>
        <p:txBody>
          <a:bodyPr wrap="square" rtlCol="0">
            <a:spAutoFit/>
          </a:bodyPr>
          <a:lstStyle/>
          <a:p>
            <a:pPr algn="just"/>
            <a:r>
              <a:rPr lang="fr-FR" dirty="0">
                <a:solidFill>
                  <a:srgbClr val="008000"/>
                </a:solidFill>
              </a:rPr>
              <a:t>Arbrisseau à feuilles caduques, vert clair. Hauteur : 2 m. Largeur : 1,50 à 2 m. Rameaux couverts de fins aiguillons serrés. Fleurs parfumées roses, semi doubles, de mai à juillet (Ses roses semi-doubles, un peu lâches, larges de 6 cm, rassemblent 30 pétales rose pâle, d'où son autre nom de </a:t>
            </a:r>
            <a:r>
              <a:rPr lang="fr-FR" dirty="0" err="1">
                <a:solidFill>
                  <a:srgbClr val="008000"/>
                </a:solidFill>
              </a:rPr>
              <a:t>Trigintipetala</a:t>
            </a:r>
            <a:r>
              <a:rPr lang="fr-FR" dirty="0">
                <a:solidFill>
                  <a:srgbClr val="008000"/>
                </a:solidFill>
              </a:rPr>
              <a:t>). Rusticité : -15 °C et plus froid. </a:t>
            </a:r>
            <a:r>
              <a:rPr lang="fr-FR" dirty="0">
                <a:solidFill>
                  <a:srgbClr val="FF0000"/>
                </a:solidFill>
              </a:rPr>
              <a:t>L'arbuste peut geler lors d'hivers particulièrement rigoureux.</a:t>
            </a:r>
            <a:r>
              <a:rPr lang="fr-FR" dirty="0">
                <a:solidFill>
                  <a:srgbClr val="008000"/>
                </a:solidFill>
              </a:rPr>
              <a:t> Code de sécheresse : 2,5. Sol souple, assez profond, fertile, plutôt frais. Supporte bien le calcaire. Exposition : soleil. Utilisation : isolé, massif d'arbustes, haie libre, haie défensive. </a:t>
            </a:r>
            <a:r>
              <a:rPr lang="fr-FR" b="1" i="1" dirty="0">
                <a:solidFill>
                  <a:srgbClr val="008000"/>
                </a:solidFill>
              </a:rPr>
              <a:t>Rosa</a:t>
            </a:r>
            <a:r>
              <a:rPr lang="fr-FR" b="1" dirty="0">
                <a:solidFill>
                  <a:srgbClr val="008000"/>
                </a:solidFill>
              </a:rPr>
              <a:t> ×</a:t>
            </a:r>
            <a:r>
              <a:rPr lang="fr-FR" b="1" i="1" dirty="0" err="1">
                <a:solidFill>
                  <a:srgbClr val="008000"/>
                </a:solidFill>
              </a:rPr>
              <a:t>damascena</a:t>
            </a:r>
            <a:r>
              <a:rPr lang="fr-FR" b="1" dirty="0">
                <a:solidFill>
                  <a:srgbClr val="008000"/>
                </a:solidFill>
              </a:rPr>
              <a:t> '</a:t>
            </a:r>
            <a:r>
              <a:rPr lang="fr-FR" b="1" dirty="0" err="1">
                <a:solidFill>
                  <a:srgbClr val="008000"/>
                </a:solidFill>
              </a:rPr>
              <a:t>Trigintipetala</a:t>
            </a:r>
            <a:r>
              <a:rPr lang="fr-FR" dirty="0">
                <a:solidFill>
                  <a:srgbClr val="008000"/>
                </a:solidFill>
              </a:rPr>
              <a:t>' ou </a:t>
            </a:r>
            <a:r>
              <a:rPr lang="fr-FR" b="1" dirty="0">
                <a:solidFill>
                  <a:srgbClr val="008000"/>
                </a:solidFill>
              </a:rPr>
              <a:t>rose de </a:t>
            </a:r>
            <a:r>
              <a:rPr lang="fr-FR" b="1" dirty="0">
                <a:hlinkClick r:id="rId4" tooltip="Kazanlak"/>
              </a:rPr>
              <a:t>Kazanlak</a:t>
            </a:r>
            <a:r>
              <a:rPr lang="fr-FR" dirty="0">
                <a:solidFill>
                  <a:srgbClr val="008000"/>
                </a:solidFill>
              </a:rPr>
              <a:t>,</a:t>
            </a:r>
            <a:r>
              <a:rPr lang="fr-FR" dirty="0"/>
              <a:t> </a:t>
            </a:r>
            <a:r>
              <a:rPr lang="fr-FR" dirty="0">
                <a:solidFill>
                  <a:srgbClr val="008000"/>
                </a:solidFill>
              </a:rPr>
              <a:t>a une odeur très persistante et c'est lui qui a été importé de </a:t>
            </a:r>
            <a:r>
              <a:rPr lang="fr-FR" dirty="0">
                <a:hlinkClick r:id="rId5" tooltip="Turquie"/>
              </a:rPr>
              <a:t>Turquie</a:t>
            </a:r>
            <a:r>
              <a:rPr lang="fr-FR" dirty="0"/>
              <a:t> </a:t>
            </a:r>
            <a:r>
              <a:rPr lang="fr-FR" dirty="0">
                <a:solidFill>
                  <a:srgbClr val="008000"/>
                </a:solidFill>
              </a:rPr>
              <a:t>en</a:t>
            </a:r>
            <a:r>
              <a:rPr lang="fr-FR" dirty="0"/>
              <a:t> </a:t>
            </a:r>
            <a:r>
              <a:rPr lang="fr-FR" dirty="0">
                <a:hlinkClick r:id="rId6" tooltip="Bulgarie"/>
              </a:rPr>
              <a:t>Bulgarie</a:t>
            </a:r>
            <a:r>
              <a:rPr lang="fr-FR" dirty="0"/>
              <a:t> </a:t>
            </a:r>
            <a:r>
              <a:rPr lang="fr-FR" dirty="0">
                <a:solidFill>
                  <a:srgbClr val="008000"/>
                </a:solidFill>
              </a:rPr>
              <a:t>pour la culture destinée à la fabrication de l'</a:t>
            </a:r>
            <a:r>
              <a:rPr lang="fr-FR" dirty="0">
                <a:hlinkClick r:id="rId7" tooltip="Essence de rose"/>
              </a:rPr>
              <a:t>essence de rose</a:t>
            </a:r>
            <a:r>
              <a:rPr lang="fr-FR" dirty="0"/>
              <a:t>, </a:t>
            </a:r>
            <a:r>
              <a:rPr lang="fr-FR" dirty="0">
                <a:solidFill>
                  <a:srgbClr val="008000"/>
                </a:solidFill>
              </a:rPr>
              <a:t>particulièrement dans la </a:t>
            </a:r>
            <a:r>
              <a:rPr lang="fr-FR" u="sng" dirty="0">
                <a:hlinkClick r:id="rId8"/>
              </a:rPr>
              <a:t>Vallée des roses</a:t>
            </a:r>
            <a:r>
              <a:rPr lang="fr-FR" dirty="0"/>
              <a:t> </a:t>
            </a:r>
            <a:r>
              <a:rPr lang="fr-FR" dirty="0">
                <a:solidFill>
                  <a:srgbClr val="008000"/>
                </a:solidFill>
              </a:rPr>
              <a:t>(du centre de la Bulgarie). Concernant tous les rosiers de Damas, Les tiges sont armées de robustes aiguillons courbés. </a:t>
            </a:r>
            <a:r>
              <a:rPr lang="fr-FR" sz="1200" dirty="0">
                <a:solidFill>
                  <a:srgbClr val="008000"/>
                </a:solidFill>
              </a:rPr>
              <a:t>Ces roses servent à faire de l’huile essentielle, de la confiture de rose et du thé à la rose. Source : a) </a:t>
            </a:r>
            <a:r>
              <a:rPr lang="fr-FR" sz="1200" dirty="0">
                <a:hlinkClick r:id="rId9"/>
              </a:rPr>
              <a:t>https://fr.wikipedia.org/wiki/Rosa_%C3%97damascena</a:t>
            </a:r>
            <a:r>
              <a:rPr lang="fr-FR" sz="1200" dirty="0"/>
              <a:t>, </a:t>
            </a:r>
            <a:r>
              <a:rPr lang="fr-FR" sz="1200" dirty="0">
                <a:solidFill>
                  <a:srgbClr val="008000"/>
                </a:solidFill>
              </a:rPr>
              <a:t>b) </a:t>
            </a:r>
            <a:r>
              <a:rPr lang="fr-FR" sz="1200" i="1" dirty="0">
                <a:solidFill>
                  <a:srgbClr val="008000"/>
                </a:solidFill>
              </a:rPr>
              <a:t>Plantes pour jardins secs, </a:t>
            </a:r>
            <a:r>
              <a:rPr lang="fr-FR" sz="1200" dirty="0">
                <a:solidFill>
                  <a:srgbClr val="008000"/>
                </a:solidFill>
              </a:rPr>
              <a:t>guide – catalogue Pépinière Filippi.</a:t>
            </a:r>
          </a:p>
          <a:p>
            <a:pPr algn="just"/>
            <a:r>
              <a:rPr lang="fr-FR" sz="1200" dirty="0">
                <a:solidFill>
                  <a:srgbClr val="008000"/>
                </a:solidFill>
              </a:rPr>
              <a:t>c) </a:t>
            </a:r>
            <a:r>
              <a:rPr lang="fr-FR" sz="1200" dirty="0">
                <a:hlinkClick r:id="rId10"/>
              </a:rPr>
              <a:t>https://www.promessedefleurs.com/rosiers/rosiers-anciens/rosier-ancien-kazanlik-trigintipetala-parfume.html</a:t>
            </a:r>
            <a:endParaRPr lang="fr-FR" sz="1200" dirty="0">
              <a:solidFill>
                <a:srgbClr val="008000"/>
              </a:solidFill>
            </a:endParaRPr>
          </a:p>
        </p:txBody>
      </p:sp>
      <p:pic>
        <p:nvPicPr>
          <p:cNvPr id="13" name="Image 12" descr="Une image contenant plante, fleur, herbe, extérieur&#10;&#10;Description générée automatiquement">
            <a:extLst>
              <a:ext uri="{FF2B5EF4-FFF2-40B4-BE49-F238E27FC236}">
                <a16:creationId xmlns:a16="http://schemas.microsoft.com/office/drawing/2014/main" id="{D7AD29ED-7266-4DCC-8997-9967C969AC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6958" y="3985650"/>
            <a:ext cx="1771650" cy="1771650"/>
          </a:xfrm>
          <a:prstGeom prst="rect">
            <a:avLst/>
          </a:prstGeom>
        </p:spPr>
      </p:pic>
      <p:pic>
        <p:nvPicPr>
          <p:cNvPr id="15" name="Image 14" descr="Une image contenant fleur, plante, extérieur, rose&#10;&#10;Description générée automatiquement">
            <a:extLst>
              <a:ext uri="{FF2B5EF4-FFF2-40B4-BE49-F238E27FC236}">
                <a16:creationId xmlns:a16="http://schemas.microsoft.com/office/drawing/2014/main" id="{AABF6003-5786-4323-945C-929C06CE4D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84671" y="3997976"/>
            <a:ext cx="2820267" cy="2120063"/>
          </a:xfrm>
          <a:prstGeom prst="rect">
            <a:avLst/>
          </a:prstGeom>
        </p:spPr>
      </p:pic>
      <p:pic>
        <p:nvPicPr>
          <p:cNvPr id="17" name="Image 16" descr="Une image contenant extérieur, herbe, fleur, vert&#10;&#10;Description générée automatiquement">
            <a:extLst>
              <a:ext uri="{FF2B5EF4-FFF2-40B4-BE49-F238E27FC236}">
                <a16:creationId xmlns:a16="http://schemas.microsoft.com/office/drawing/2014/main" id="{3FE3A029-D8D5-4918-A7D1-1E004876AD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53400" y="3679910"/>
            <a:ext cx="3709284" cy="2781963"/>
          </a:xfrm>
          <a:prstGeom prst="rect">
            <a:avLst/>
          </a:prstGeom>
        </p:spPr>
      </p:pic>
      <p:pic>
        <p:nvPicPr>
          <p:cNvPr id="19" name="Image 18" descr="Une image contenant fleur, extérieur, plante, rose&#10;&#10;Description générée automatiquement">
            <a:extLst>
              <a:ext uri="{FF2B5EF4-FFF2-40B4-BE49-F238E27FC236}">
                <a16:creationId xmlns:a16="http://schemas.microsoft.com/office/drawing/2014/main" id="{A262B4DA-68C4-4EF2-8AF6-F240A5AD59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1553" y="3934616"/>
            <a:ext cx="2143125" cy="2133600"/>
          </a:xfrm>
          <a:prstGeom prst="rect">
            <a:avLst/>
          </a:prstGeom>
        </p:spPr>
      </p:pic>
      <p:sp>
        <p:nvSpPr>
          <p:cNvPr id="20" name="Rectangle 19">
            <a:extLst>
              <a:ext uri="{FF2B5EF4-FFF2-40B4-BE49-F238E27FC236}">
                <a16:creationId xmlns:a16="http://schemas.microsoft.com/office/drawing/2014/main" id="{42D9B455-EC37-4D26-81E9-6843C9A3A476}"/>
              </a:ext>
            </a:extLst>
          </p:cNvPr>
          <p:cNvSpPr/>
          <p:nvPr/>
        </p:nvSpPr>
        <p:spPr>
          <a:xfrm>
            <a:off x="8931568" y="6473825"/>
            <a:ext cx="2231252" cy="276999"/>
          </a:xfrm>
          <a:prstGeom prst="rect">
            <a:avLst/>
          </a:prstGeom>
        </p:spPr>
        <p:txBody>
          <a:bodyPr wrap="none">
            <a:spAutoFit/>
          </a:bodyPr>
          <a:lstStyle/>
          <a:p>
            <a:pPr algn="ctr"/>
            <a:r>
              <a:rPr lang="fr-FR" sz="1200" dirty="0">
                <a:solidFill>
                  <a:srgbClr val="008000"/>
                </a:solidFill>
              </a:rPr>
              <a:t>Rose de </a:t>
            </a:r>
            <a:r>
              <a:rPr lang="fr-FR" sz="1200" dirty="0">
                <a:hlinkClick r:id="rId4" tooltip="Kazanlak"/>
              </a:rPr>
              <a:t>Kazanlak </a:t>
            </a:r>
            <a:r>
              <a:rPr lang="fr-FR" sz="1200" dirty="0">
                <a:solidFill>
                  <a:srgbClr val="008000"/>
                </a:solidFill>
              </a:rPr>
              <a:t>© </a:t>
            </a:r>
            <a:r>
              <a:rPr lang="fr-FR" sz="1200" dirty="0" err="1">
                <a:solidFill>
                  <a:srgbClr val="008000"/>
                </a:solidFill>
              </a:rPr>
              <a:t>flowerpedia</a:t>
            </a:r>
            <a:endParaRPr lang="fr-FR" sz="1200" dirty="0">
              <a:solidFill>
                <a:srgbClr val="008000"/>
              </a:solidFill>
            </a:endParaRPr>
          </a:p>
        </p:txBody>
      </p:sp>
      <p:sp>
        <p:nvSpPr>
          <p:cNvPr id="21" name="ZoneTexte 20">
            <a:extLst>
              <a:ext uri="{FF2B5EF4-FFF2-40B4-BE49-F238E27FC236}">
                <a16:creationId xmlns:a16="http://schemas.microsoft.com/office/drawing/2014/main" id="{AEA42C63-63D0-4BE9-BF21-B86F58346526}"/>
              </a:ext>
            </a:extLst>
          </p:cNvPr>
          <p:cNvSpPr txBox="1"/>
          <p:nvPr/>
        </p:nvSpPr>
        <p:spPr>
          <a:xfrm>
            <a:off x="329316" y="6118039"/>
            <a:ext cx="2473512" cy="276999"/>
          </a:xfrm>
          <a:prstGeom prst="rect">
            <a:avLst/>
          </a:prstGeom>
          <a:noFill/>
        </p:spPr>
        <p:txBody>
          <a:bodyPr wrap="square" rtlCol="0">
            <a:spAutoFit/>
          </a:bodyPr>
          <a:lstStyle/>
          <a:p>
            <a:pPr algn="ctr"/>
            <a:r>
              <a:rPr lang="fr-FR" sz="1200" dirty="0">
                <a:solidFill>
                  <a:srgbClr val="008000"/>
                </a:solidFill>
              </a:rPr>
              <a:t>© </a:t>
            </a:r>
            <a:r>
              <a:rPr lang="fr-FR" sz="1200" dirty="0">
                <a:hlinkClick r:id="rId15"/>
              </a:rPr>
              <a:t>https://en.famousroses.eu/</a:t>
            </a:r>
            <a:endParaRPr lang="fr-FR" sz="1200" dirty="0">
              <a:solidFill>
                <a:srgbClr val="008000"/>
              </a:solidFill>
            </a:endParaRPr>
          </a:p>
        </p:txBody>
      </p:sp>
      <p:sp>
        <p:nvSpPr>
          <p:cNvPr id="22" name="ZoneTexte 21">
            <a:extLst>
              <a:ext uri="{FF2B5EF4-FFF2-40B4-BE49-F238E27FC236}">
                <a16:creationId xmlns:a16="http://schemas.microsoft.com/office/drawing/2014/main" id="{A18ED726-B5BC-439F-9D55-6A7263D56B62}"/>
              </a:ext>
            </a:extLst>
          </p:cNvPr>
          <p:cNvSpPr txBox="1"/>
          <p:nvPr/>
        </p:nvSpPr>
        <p:spPr>
          <a:xfrm>
            <a:off x="2802828" y="6130113"/>
            <a:ext cx="2921191" cy="276999"/>
          </a:xfrm>
          <a:prstGeom prst="rect">
            <a:avLst/>
          </a:prstGeom>
          <a:noFill/>
        </p:spPr>
        <p:txBody>
          <a:bodyPr wrap="square" rtlCol="0">
            <a:spAutoFit/>
          </a:bodyPr>
          <a:lstStyle/>
          <a:p>
            <a:pPr algn="ctr"/>
            <a:r>
              <a:rPr lang="fr-FR" sz="1200" i="1" dirty="0">
                <a:solidFill>
                  <a:srgbClr val="008000"/>
                </a:solidFill>
              </a:rPr>
              <a:t>Rosa</a:t>
            </a:r>
            <a:r>
              <a:rPr lang="fr-FR" sz="1200" dirty="0">
                <a:solidFill>
                  <a:srgbClr val="008000"/>
                </a:solidFill>
              </a:rPr>
              <a:t> ×</a:t>
            </a:r>
            <a:r>
              <a:rPr lang="fr-FR" sz="1200" i="1" dirty="0" err="1">
                <a:solidFill>
                  <a:srgbClr val="008000"/>
                </a:solidFill>
              </a:rPr>
              <a:t>damascena</a:t>
            </a:r>
            <a:r>
              <a:rPr lang="fr-FR" sz="1200" dirty="0"/>
              <a:t> '</a:t>
            </a:r>
            <a:r>
              <a:rPr lang="fr-FR" sz="1200" dirty="0">
                <a:hlinkClick r:id="rId16" tooltip="Ispahan (rose)"/>
              </a:rPr>
              <a:t>Ispahan</a:t>
            </a:r>
            <a:r>
              <a:rPr lang="fr-FR" sz="1200" dirty="0"/>
              <a:t>'</a:t>
            </a:r>
            <a:r>
              <a:rPr lang="fr-FR" sz="1200" dirty="0">
                <a:solidFill>
                  <a:srgbClr val="008000"/>
                </a:solidFill>
              </a:rPr>
              <a:t>© Wikipedia</a:t>
            </a:r>
          </a:p>
        </p:txBody>
      </p:sp>
      <p:sp>
        <p:nvSpPr>
          <p:cNvPr id="23" name="ZoneTexte 22">
            <a:extLst>
              <a:ext uri="{FF2B5EF4-FFF2-40B4-BE49-F238E27FC236}">
                <a16:creationId xmlns:a16="http://schemas.microsoft.com/office/drawing/2014/main" id="{3A7DC9F9-C60D-4223-A71D-524C5E994A89}"/>
              </a:ext>
            </a:extLst>
          </p:cNvPr>
          <p:cNvSpPr txBox="1"/>
          <p:nvPr/>
        </p:nvSpPr>
        <p:spPr>
          <a:xfrm>
            <a:off x="5847831" y="5763275"/>
            <a:ext cx="2027757" cy="646331"/>
          </a:xfrm>
          <a:prstGeom prst="rect">
            <a:avLst/>
          </a:prstGeom>
          <a:noFill/>
        </p:spPr>
        <p:txBody>
          <a:bodyPr wrap="square" rtlCol="0">
            <a:spAutoFit/>
          </a:bodyPr>
          <a:lstStyle/>
          <a:p>
            <a:pPr algn="ctr"/>
            <a:r>
              <a:rPr lang="fr-FR" sz="1200" dirty="0">
                <a:solidFill>
                  <a:srgbClr val="008000"/>
                </a:solidFill>
              </a:rPr>
              <a:t>© </a:t>
            </a:r>
            <a:r>
              <a:rPr lang="fr-FR" sz="1200" dirty="0">
                <a:hlinkClick r:id="rId17"/>
              </a:rPr>
              <a:t>https://aliksir.com/fr/rose-de-damas-rosa-damascena-huile-essentielle.html</a:t>
            </a:r>
            <a:endParaRPr lang="fr-FR" sz="1200" dirty="0">
              <a:solidFill>
                <a:srgbClr val="008000"/>
              </a:solidFill>
            </a:endParaRPr>
          </a:p>
        </p:txBody>
      </p:sp>
    </p:spTree>
    <p:extLst>
      <p:ext uri="{BB962C8B-B14F-4D97-AF65-F5344CB8AC3E}">
        <p14:creationId xmlns:p14="http://schemas.microsoft.com/office/powerpoint/2010/main" val="2043277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EA0A587B-8FB4-4BE4-AB62-2754328D8C59}"/>
              </a:ext>
            </a:extLst>
          </p:cNvPr>
          <p:cNvSpPr>
            <a:spLocks noGrp="1"/>
          </p:cNvSpPr>
          <p:nvPr>
            <p:ph type="ftr" sz="quarter" idx="11"/>
          </p:nvPr>
        </p:nvSpPr>
        <p:spPr>
          <a:xfrm>
            <a:off x="4254500" y="6538913"/>
            <a:ext cx="4114800" cy="365125"/>
          </a:xfrm>
        </p:spPr>
        <p:txBody>
          <a:bodyPr/>
          <a:lstStyle/>
          <a:p>
            <a:pPr>
              <a:defRPr/>
            </a:pPr>
            <a:r>
              <a:rPr lang="fr-FR"/>
              <a:t>Haies défensives de climat tempéré et tropical - B. Lisan</a:t>
            </a:r>
          </a:p>
        </p:txBody>
      </p:sp>
      <p:sp>
        <p:nvSpPr>
          <p:cNvPr id="5" name="Espace réservé du numéro de diapositive 2">
            <a:extLst>
              <a:ext uri="{FF2B5EF4-FFF2-40B4-BE49-F238E27FC236}">
                <a16:creationId xmlns:a16="http://schemas.microsoft.com/office/drawing/2014/main" id="{04701CEE-E208-48BC-A9BD-C50F76CF8723}"/>
              </a:ext>
            </a:extLst>
          </p:cNvPr>
          <p:cNvSpPr>
            <a:spLocks noGrp="1"/>
          </p:cNvSpPr>
          <p:nvPr>
            <p:ph type="sldNum" sz="quarter" idx="12"/>
          </p:nvPr>
        </p:nvSpPr>
        <p:spPr>
          <a:xfrm>
            <a:off x="0" y="11113"/>
            <a:ext cx="404813" cy="363537"/>
          </a:xfrm>
        </p:spPr>
        <p:txBody>
          <a:bodyPr/>
          <a:lstStyle/>
          <a:p>
            <a:pPr>
              <a:defRPr/>
            </a:pPr>
            <a:fld id="{4C4940E7-7C93-4928-A2E3-11584E8AFE86}" type="slidenum">
              <a:rPr lang="fr-FR"/>
              <a:pPr>
                <a:defRPr/>
              </a:pPr>
              <a:t>71</a:t>
            </a:fld>
            <a:endParaRPr lang="fr-FR"/>
          </a:p>
        </p:txBody>
      </p:sp>
      <p:sp>
        <p:nvSpPr>
          <p:cNvPr id="66564" name="Rectangle 5">
            <a:extLst>
              <a:ext uri="{FF2B5EF4-FFF2-40B4-BE49-F238E27FC236}">
                <a16:creationId xmlns:a16="http://schemas.microsoft.com/office/drawing/2014/main" id="{D7168013-FC27-4145-9FE6-A0F5EA64DE39}"/>
              </a:ext>
            </a:extLst>
          </p:cNvPr>
          <p:cNvSpPr>
            <a:spLocks noChangeArrowheads="1"/>
          </p:cNvSpPr>
          <p:nvPr/>
        </p:nvSpPr>
        <p:spPr bwMode="auto">
          <a:xfrm>
            <a:off x="139700" y="733425"/>
            <a:ext cx="729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Rosier des Cherokees (</a:t>
            </a:r>
            <a:r>
              <a:rPr lang="fr-FR" altLang="fr-FR" b="1" i="1" dirty="0">
                <a:solidFill>
                  <a:srgbClr val="008000"/>
                </a:solidFill>
              </a:rPr>
              <a:t>Rosa </a:t>
            </a:r>
            <a:r>
              <a:rPr lang="fr-FR" altLang="fr-FR" b="1" i="1" dirty="0" err="1">
                <a:solidFill>
                  <a:srgbClr val="008000"/>
                </a:solidFill>
              </a:rPr>
              <a:t>laevigata</a:t>
            </a:r>
            <a:r>
              <a:rPr lang="fr-FR" altLang="fr-FR" b="1" dirty="0">
                <a:solidFill>
                  <a:srgbClr val="008000"/>
                </a:solidFill>
              </a:rPr>
              <a:t>) (famille des </a:t>
            </a:r>
            <a:r>
              <a:rPr lang="fr-FR" altLang="fr-FR" b="1" i="1" dirty="0" err="1">
                <a:solidFill>
                  <a:srgbClr val="008000"/>
                </a:solidFill>
              </a:rPr>
              <a:t>Rosaceae</a:t>
            </a:r>
            <a:r>
              <a:rPr lang="fr-FR" altLang="fr-FR" b="1" dirty="0">
                <a:solidFill>
                  <a:srgbClr val="008000"/>
                </a:solidFill>
              </a:rPr>
              <a:t>)</a:t>
            </a:r>
          </a:p>
        </p:txBody>
      </p:sp>
      <p:sp>
        <p:nvSpPr>
          <p:cNvPr id="66565" name="ZoneTexte 6">
            <a:extLst>
              <a:ext uri="{FF2B5EF4-FFF2-40B4-BE49-F238E27FC236}">
                <a16:creationId xmlns:a16="http://schemas.microsoft.com/office/drawing/2014/main" id="{A2ED5BA9-6BED-4BD5-8028-75F6DFE0217E}"/>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66566" name="ZoneTexte 7">
            <a:extLst>
              <a:ext uri="{FF2B5EF4-FFF2-40B4-BE49-F238E27FC236}">
                <a16:creationId xmlns:a16="http://schemas.microsoft.com/office/drawing/2014/main" id="{8D55910D-8EDD-40CA-ACD5-CF1D0EF2718A}"/>
              </a:ext>
            </a:extLst>
          </p:cNvPr>
          <p:cNvSpPr txBox="1">
            <a:spLocks noChangeArrowheads="1"/>
          </p:cNvSpPr>
          <p:nvPr/>
        </p:nvSpPr>
        <p:spPr bwMode="auto">
          <a:xfrm>
            <a:off x="139700" y="363538"/>
            <a:ext cx="627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tropicaux ou </a:t>
            </a:r>
            <a:r>
              <a:rPr lang="fr-FR" altLang="fr-FR" b="1" u="sng" dirty="0" err="1">
                <a:solidFill>
                  <a:srgbClr val="008000"/>
                </a:solidFill>
              </a:rPr>
              <a:t>sub-tropicaux</a:t>
            </a:r>
            <a:endParaRPr lang="fr-FR" altLang="fr-FR" b="1" u="sng" dirty="0">
              <a:solidFill>
                <a:srgbClr val="008000"/>
              </a:solidFill>
            </a:endParaRPr>
          </a:p>
        </p:txBody>
      </p:sp>
      <p:sp>
        <p:nvSpPr>
          <p:cNvPr id="66567" name="Rectangle 8">
            <a:extLst>
              <a:ext uri="{FF2B5EF4-FFF2-40B4-BE49-F238E27FC236}">
                <a16:creationId xmlns:a16="http://schemas.microsoft.com/office/drawing/2014/main" id="{77FFB308-4D6D-4677-A377-0DF5E8F49996}"/>
              </a:ext>
            </a:extLst>
          </p:cNvPr>
          <p:cNvSpPr>
            <a:spLocks noChangeArrowheads="1"/>
          </p:cNvSpPr>
          <p:nvPr/>
        </p:nvSpPr>
        <p:spPr bwMode="auto">
          <a:xfrm>
            <a:off x="139700" y="1103313"/>
            <a:ext cx="1188085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222222"/>
                </a:solidFill>
              </a:rPr>
              <a:t>C’est</a:t>
            </a:r>
            <a:r>
              <a:rPr lang="fr-FR" altLang="fr-FR" dirty="0">
                <a:solidFill>
                  <a:srgbClr val="0B0080"/>
                </a:solidFill>
              </a:rPr>
              <a:t> un arbuste grimpant,</a:t>
            </a:r>
            <a:r>
              <a:rPr lang="fr-FR" altLang="fr-FR" dirty="0">
                <a:solidFill>
                  <a:srgbClr val="222222"/>
                </a:solidFill>
              </a:rPr>
              <a:t> un </a:t>
            </a:r>
            <a:r>
              <a:rPr lang="fr-FR" altLang="fr-FR" dirty="0">
                <a:solidFill>
                  <a:srgbClr val="0B0080"/>
                </a:solidFill>
                <a:hlinkClick r:id="rId2" tooltip="Rose"/>
              </a:rPr>
              <a:t>rosier</a:t>
            </a:r>
            <a:r>
              <a:rPr lang="fr-FR" altLang="fr-FR" dirty="0">
                <a:solidFill>
                  <a:srgbClr val="222222"/>
                </a:solidFill>
              </a:rPr>
              <a:t> blanc et parfumé, </a:t>
            </a:r>
            <a:r>
              <a:rPr lang="fr-FR" altLang="fr-FR" dirty="0"/>
              <a:t>jusqu'à 5-10 mètres (16-33 pieds)</a:t>
            </a:r>
            <a:r>
              <a:rPr lang="fr-FR" altLang="fr-FR" dirty="0">
                <a:solidFill>
                  <a:srgbClr val="222222"/>
                </a:solidFill>
              </a:rPr>
              <a:t>, originaire du sud de la</a:t>
            </a:r>
            <a:r>
              <a:rPr lang="fr-FR" altLang="fr-FR" dirty="0">
                <a:solidFill>
                  <a:srgbClr val="0B0080"/>
                </a:solidFill>
                <a:hlinkClick r:id="rId3" tooltip="Chine"/>
              </a:rPr>
              <a:t> Chine</a:t>
            </a:r>
            <a:r>
              <a:rPr lang="fr-FR" altLang="fr-FR" dirty="0">
                <a:solidFill>
                  <a:srgbClr val="222222"/>
                </a:solidFill>
              </a:rPr>
              <a:t> et</a:t>
            </a:r>
            <a:r>
              <a:rPr lang="fr-FR" altLang="fr-FR" dirty="0">
                <a:solidFill>
                  <a:srgbClr val="0B0080"/>
                </a:solidFill>
                <a:hlinkClick r:id="rId4" tooltip="Taïwan"/>
              </a:rPr>
              <a:t> Taiwan</a:t>
            </a:r>
            <a:r>
              <a:rPr lang="fr-FR" altLang="fr-FR" dirty="0">
                <a:solidFill>
                  <a:srgbClr val="222222"/>
                </a:solidFill>
              </a:rPr>
              <a:t> au sud du</a:t>
            </a:r>
            <a:r>
              <a:rPr lang="fr-FR" altLang="fr-FR" dirty="0">
                <a:solidFill>
                  <a:srgbClr val="0B0080"/>
                </a:solidFill>
                <a:hlinkClick r:id="rId5" tooltip="Laos"/>
              </a:rPr>
              <a:t> Laos</a:t>
            </a:r>
            <a:r>
              <a:rPr lang="fr-FR" altLang="fr-FR" dirty="0">
                <a:solidFill>
                  <a:srgbClr val="222222"/>
                </a:solidFill>
              </a:rPr>
              <a:t> et du</a:t>
            </a:r>
            <a:r>
              <a:rPr lang="fr-FR" altLang="fr-FR" dirty="0">
                <a:solidFill>
                  <a:srgbClr val="0B0080"/>
                </a:solidFill>
                <a:hlinkClick r:id="rId6" tooltip="Vietnam"/>
              </a:rPr>
              <a:t> Vietnam</a:t>
            </a:r>
            <a:r>
              <a:rPr lang="fr-FR" altLang="fr-FR" dirty="0">
                <a:solidFill>
                  <a:srgbClr val="222222"/>
                </a:solidFill>
              </a:rPr>
              <a:t> </a:t>
            </a:r>
            <a:r>
              <a:rPr lang="fr-FR" altLang="fr-FR" dirty="0">
                <a:solidFill>
                  <a:srgbClr val="FF0000"/>
                </a:solidFill>
              </a:rPr>
              <a:t>et </a:t>
            </a:r>
            <a:r>
              <a:rPr lang="fr-FR" altLang="fr-FR" b="1" dirty="0">
                <a:solidFill>
                  <a:srgbClr val="FF0000"/>
                </a:solidFill>
                <a:hlinkClick r:id="rId7" tooltip="Les espèces envahissantes"/>
              </a:rPr>
              <a:t>envahissante</a:t>
            </a:r>
            <a:r>
              <a:rPr lang="fr-FR" altLang="fr-FR" b="1" dirty="0">
                <a:solidFill>
                  <a:srgbClr val="FF0000"/>
                </a:solidFill>
              </a:rPr>
              <a:t> aux États-Unis</a:t>
            </a:r>
            <a:r>
              <a:rPr lang="fr-FR" altLang="fr-FR" dirty="0">
                <a:solidFill>
                  <a:srgbClr val="222222"/>
                </a:solidFill>
              </a:rPr>
              <a:t>. </a:t>
            </a:r>
            <a:r>
              <a:rPr lang="fr-FR" altLang="fr-FR" dirty="0"/>
              <a:t>C'est un arbuste grimpant à feuilles persistantes. Ses tiges sarmenteuses</a:t>
            </a:r>
            <a:r>
              <a:rPr lang="fr-FR" altLang="fr-FR" b="1" dirty="0">
                <a:solidFill>
                  <a:srgbClr val="008000"/>
                </a:solidFill>
              </a:rPr>
              <a:t>, </a:t>
            </a:r>
            <a:r>
              <a:rPr lang="fr-FR" altLang="fr-FR" b="1" i="1" dirty="0">
                <a:solidFill>
                  <a:srgbClr val="008000"/>
                </a:solidFill>
              </a:rPr>
              <a:t>munies d'aiguillons larges</a:t>
            </a:r>
            <a:r>
              <a:rPr lang="fr-FR" altLang="fr-FR" dirty="0"/>
              <a:t>, peuvent s'accrocher dans les autres arbustes et petits arbres et s'élever à des hauteurs allant jusqu'à dix mètres. Les </a:t>
            </a:r>
            <a:r>
              <a:rPr lang="fr-FR" altLang="fr-FR" dirty="0">
                <a:hlinkClick r:id="rId8" tooltip="Feuille"/>
              </a:rPr>
              <a:t>feuilles</a:t>
            </a:r>
            <a:r>
              <a:rPr lang="fr-FR" altLang="fr-FR" dirty="0"/>
              <a:t> sont de 3 à 10 centimètres (1,2-3,9 po) de long, avec généralement trois </a:t>
            </a:r>
            <a:r>
              <a:rPr lang="fr-FR" altLang="fr-FR" dirty="0">
                <a:hlinkClick r:id="rId9" tooltip="Brochure (botanique)"/>
              </a:rPr>
              <a:t>feuillets</a:t>
            </a:r>
            <a:r>
              <a:rPr lang="fr-FR" altLang="fr-FR" dirty="0"/>
              <a:t>, parfois cinq feuillets, brillant vert et glabre. Les </a:t>
            </a:r>
            <a:r>
              <a:rPr lang="fr-FR" altLang="fr-FR" dirty="0">
                <a:hlinkClick r:id="rId10" tooltip="Fleur"/>
              </a:rPr>
              <a:t>fleurs</a:t>
            </a:r>
            <a:r>
              <a:rPr lang="fr-FR" altLang="fr-FR" dirty="0"/>
              <a:t> sont de 6-10 centimètres (2,4-3,9 po) de diamètre, parfumées, avec des </a:t>
            </a:r>
            <a:r>
              <a:rPr lang="fr-FR" altLang="fr-FR" dirty="0">
                <a:hlinkClick r:id="rId11" tooltip="Pétale"/>
              </a:rPr>
              <a:t>pétales</a:t>
            </a:r>
            <a:r>
              <a:rPr lang="fr-FR" altLang="fr-FR" dirty="0"/>
              <a:t> blancs purs et des </a:t>
            </a:r>
            <a:r>
              <a:rPr lang="fr-FR" altLang="fr-FR" dirty="0">
                <a:hlinkClick r:id="rId12" tooltip="Étamine"/>
              </a:rPr>
              <a:t>étamines</a:t>
            </a:r>
            <a:r>
              <a:rPr lang="fr-FR" altLang="fr-FR" dirty="0"/>
              <a:t> jaunes. </a:t>
            </a:r>
            <a:r>
              <a:rPr lang="fr-FR" altLang="fr-FR" i="1" dirty="0"/>
              <a:t>La tige de la fleur est  très épineuse</a:t>
            </a:r>
            <a:r>
              <a:rPr lang="fr-FR" altLang="fr-FR" dirty="0"/>
              <a:t>. </a:t>
            </a:r>
            <a:r>
              <a:rPr lang="fr-FR" altLang="fr-FR" b="1" dirty="0"/>
              <a:t>Zone</a:t>
            </a:r>
            <a:r>
              <a:rPr lang="fr-FR" altLang="fr-FR" dirty="0"/>
              <a:t> 5 à 9. Port érigé, grimpant. Soleil ou </a:t>
            </a:r>
            <a:r>
              <a:rPr lang="fr-FR" altLang="fr-FR" dirty="0" err="1"/>
              <a:t>mi-ombre</a:t>
            </a:r>
            <a:r>
              <a:rPr lang="fr-FR" altLang="fr-FR" dirty="0"/>
              <a:t> légère. Sol profond et humifère, redoute le calcaire, acide ou neutre et plutôt frais. Les fruits </a:t>
            </a:r>
            <a:r>
              <a:rPr lang="fr-FR" altLang="fr-FR" dirty="0">
                <a:hlinkClick r:id="rId13" tooltip="Cynorrhodon"/>
              </a:rPr>
              <a:t>cynorrhodons</a:t>
            </a:r>
            <a:r>
              <a:rPr lang="fr-FR" altLang="fr-FR" dirty="0"/>
              <a:t> sont rouge brillant (piriformes oranges puis bruns) et épineux, de 2 à 4 cm de diamètre. Les </a:t>
            </a:r>
            <a:r>
              <a:rPr lang="fr-FR" altLang="fr-FR" i="1" dirty="0"/>
              <a:t>pédoncules floraux sont aussi </a:t>
            </a:r>
            <a:r>
              <a:rPr lang="fr-FR" altLang="fr-FR" b="1" i="1" dirty="0">
                <a:solidFill>
                  <a:srgbClr val="008000"/>
                </a:solidFill>
              </a:rPr>
              <a:t>très épineux</a:t>
            </a:r>
            <a:r>
              <a:rPr lang="fr-FR" altLang="fr-FR" dirty="0"/>
              <a:t>.</a:t>
            </a:r>
            <a:endParaRPr lang="fr-FR" altLang="fr-FR" sz="1200" dirty="0"/>
          </a:p>
          <a:p>
            <a:pPr eaLnBrk="1" hangingPunct="1"/>
            <a:r>
              <a:rPr lang="fr-FR" altLang="fr-FR" sz="1200" dirty="0"/>
              <a:t>Sources : a) </a:t>
            </a:r>
            <a:r>
              <a:rPr lang="fr-FR" altLang="fr-FR" sz="1200" dirty="0">
                <a:hlinkClick r:id="rId14"/>
              </a:rPr>
              <a:t>https://en.wikipedia.org/wiki/Rosa_laevigata</a:t>
            </a:r>
            <a:r>
              <a:rPr lang="fr-FR" altLang="fr-FR" sz="1200" dirty="0"/>
              <a:t>, b) </a:t>
            </a:r>
            <a:r>
              <a:rPr lang="fr-FR" altLang="fr-FR" sz="1200" dirty="0">
                <a:hlinkClick r:id="rId15"/>
              </a:rPr>
              <a:t>http://nature.jardin.free.fr/grimpante/fbg_rosa_laevigata.html</a:t>
            </a:r>
            <a:r>
              <a:rPr lang="fr-FR" altLang="fr-FR" sz="1200" dirty="0"/>
              <a:t>, c) </a:t>
            </a:r>
            <a:r>
              <a:rPr lang="fr-FR" altLang="fr-FR" sz="1200" dirty="0">
                <a:hlinkClick r:id="rId16"/>
              </a:rPr>
              <a:t>https://fr.wikipedia.org/wiki/Rosa_laevigata</a:t>
            </a:r>
            <a:r>
              <a:rPr lang="fr-FR" altLang="fr-FR" sz="1200" dirty="0"/>
              <a:t>   </a:t>
            </a:r>
            <a:endParaRPr lang="fr-FR" altLang="fr-FR" dirty="0"/>
          </a:p>
        </p:txBody>
      </p:sp>
      <p:pic>
        <p:nvPicPr>
          <p:cNvPr id="66568" name="Image 9">
            <a:extLst>
              <a:ext uri="{FF2B5EF4-FFF2-40B4-BE49-F238E27FC236}">
                <a16:creationId xmlns:a16="http://schemas.microsoft.com/office/drawing/2014/main" id="{7C254B46-B537-467F-A3A4-1F67E3545D2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28300" y="0"/>
            <a:ext cx="16637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Image 10">
            <a:extLst>
              <a:ext uri="{FF2B5EF4-FFF2-40B4-BE49-F238E27FC236}">
                <a16:creationId xmlns:a16="http://schemas.microsoft.com/office/drawing/2014/main" id="{A00D05B2-3861-4434-AB1E-6AE636B3E33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64113" y="47434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Image 11">
            <a:extLst>
              <a:ext uri="{FF2B5EF4-FFF2-40B4-BE49-F238E27FC236}">
                <a16:creationId xmlns:a16="http://schemas.microsoft.com/office/drawing/2014/main" id="{3A9D75F0-DDF6-43DD-A3B0-9679F08D14D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1763" y="4721225"/>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Image 12">
            <a:extLst>
              <a:ext uri="{FF2B5EF4-FFF2-40B4-BE49-F238E27FC236}">
                <a16:creationId xmlns:a16="http://schemas.microsoft.com/office/drawing/2014/main" id="{31C90116-EB11-48EF-B191-A18A78D03A0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04450" y="4348163"/>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Image 13">
            <a:extLst>
              <a:ext uri="{FF2B5EF4-FFF2-40B4-BE49-F238E27FC236}">
                <a16:creationId xmlns:a16="http://schemas.microsoft.com/office/drawing/2014/main" id="{3477741D-38B3-4945-9BBE-FC56F14C7BF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08250" y="47958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Image 14">
            <a:extLst>
              <a:ext uri="{FF2B5EF4-FFF2-40B4-BE49-F238E27FC236}">
                <a16:creationId xmlns:a16="http://schemas.microsoft.com/office/drawing/2014/main" id="{E67C0F85-408C-4D7A-8D5A-19C236D0AAB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32688" y="46910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ZoneTexte 15">
            <a:extLst>
              <a:ext uri="{FF2B5EF4-FFF2-40B4-BE49-F238E27FC236}">
                <a16:creationId xmlns:a16="http://schemas.microsoft.com/office/drawing/2014/main" id="{ADD60481-0130-43C4-B91E-D9CD99A28657}"/>
              </a:ext>
            </a:extLst>
          </p:cNvPr>
          <p:cNvSpPr txBox="1">
            <a:spLocks noChangeArrowheads="1"/>
          </p:cNvSpPr>
          <p:nvPr/>
        </p:nvSpPr>
        <p:spPr bwMode="auto">
          <a:xfrm>
            <a:off x="5641975" y="349250"/>
            <a:ext cx="2874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PIER score 16 (Pacifique)</a:t>
            </a:r>
          </a:p>
        </p:txBody>
      </p:sp>
      <p:pic>
        <p:nvPicPr>
          <p:cNvPr id="66575" name="Picture 16" descr="C:\Users\LISAN\Pictures\Plantes fourragères\logo invasive plants5_s.jpg">
            <a:extLst>
              <a:ext uri="{FF2B5EF4-FFF2-40B4-BE49-F238E27FC236}">
                <a16:creationId xmlns:a16="http://schemas.microsoft.com/office/drawing/2014/main" id="{28769F2A-0D8F-469A-84FF-FD7723785FE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685338" y="1412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6" name="Rectangle 13">
            <a:extLst>
              <a:ext uri="{FF2B5EF4-FFF2-40B4-BE49-F238E27FC236}">
                <a16:creationId xmlns:a16="http://schemas.microsoft.com/office/drawing/2014/main" id="{B221C0F1-1729-4A3C-A4DE-25EAF9BF36CC}"/>
              </a:ext>
            </a:extLst>
          </p:cNvPr>
          <p:cNvSpPr>
            <a:spLocks noChangeArrowheads="1"/>
          </p:cNvSpPr>
          <p:nvPr/>
        </p:nvSpPr>
        <p:spPr bwMode="auto">
          <a:xfrm>
            <a:off x="8716963" y="193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66577" name="Image 18">
            <a:extLst>
              <a:ext uri="{FF2B5EF4-FFF2-40B4-BE49-F238E27FC236}">
                <a16:creationId xmlns:a16="http://schemas.microsoft.com/office/drawing/2014/main" id="{7546A820-5906-49D7-AE47-D91AC876FF5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Image 19">
            <a:extLst>
              <a:ext uri="{FF2B5EF4-FFF2-40B4-BE49-F238E27FC236}">
                <a16:creationId xmlns:a16="http://schemas.microsoft.com/office/drawing/2014/main" id="{22252BD9-7E45-4E91-9E31-359570FD8F4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Image 20">
            <a:extLst>
              <a:ext uri="{FF2B5EF4-FFF2-40B4-BE49-F238E27FC236}">
                <a16:creationId xmlns:a16="http://schemas.microsoft.com/office/drawing/2014/main" id="{4EC321C5-CBB6-45FB-968F-20A0430A3FF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DB63FB3-46B2-4C72-B046-921DBFD1C175}"/>
              </a:ext>
            </a:extLst>
          </p:cNvPr>
          <p:cNvSpPr>
            <a:spLocks noGrp="1"/>
          </p:cNvSpPr>
          <p:nvPr>
            <p:ph type="ftr" sz="quarter" idx="11"/>
          </p:nvPr>
        </p:nvSpPr>
        <p:spPr>
          <a:xfrm>
            <a:off x="4038600" y="6458260"/>
            <a:ext cx="4114800" cy="365125"/>
          </a:xfrm>
        </p:spPr>
        <p:txBody>
          <a:bodyPr/>
          <a:lstStyle/>
          <a:p>
            <a:pPr>
              <a:defRPr/>
            </a:pPr>
            <a:r>
              <a:rPr lang="fr-FR"/>
              <a:t>Haies défensives de climat tempéré et tropical - B. Lisan</a:t>
            </a:r>
          </a:p>
        </p:txBody>
      </p:sp>
      <p:sp>
        <p:nvSpPr>
          <p:cNvPr id="4" name="ZoneTexte 7">
            <a:extLst>
              <a:ext uri="{FF2B5EF4-FFF2-40B4-BE49-F238E27FC236}">
                <a16:creationId xmlns:a16="http://schemas.microsoft.com/office/drawing/2014/main" id="{755F9806-8C8C-4118-BF05-E250402DA9DA}"/>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5" name="Espace réservé du numéro de diapositive 2">
            <a:extLst>
              <a:ext uri="{FF2B5EF4-FFF2-40B4-BE49-F238E27FC236}">
                <a16:creationId xmlns:a16="http://schemas.microsoft.com/office/drawing/2014/main" id="{64A0F8A6-5F9E-4155-AEEE-04C705EC9C4C}"/>
              </a:ext>
            </a:extLst>
          </p:cNvPr>
          <p:cNvSpPr txBox="1">
            <a:spLocks/>
          </p:cNvSpPr>
          <p:nvPr/>
        </p:nvSpPr>
        <p:spPr>
          <a:xfrm>
            <a:off x="11391900" y="214313"/>
            <a:ext cx="563563" cy="334962"/>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C06A62A-041D-4FFC-ADB0-DD9DDA4FD435}" type="slidenum">
              <a:rPr lang="fr-FR" smtClean="0"/>
              <a:pPr>
                <a:defRPr/>
              </a:pPr>
              <a:t>72</a:t>
            </a:fld>
            <a:endParaRPr lang="fr-FR"/>
          </a:p>
        </p:txBody>
      </p:sp>
      <p:sp>
        <p:nvSpPr>
          <p:cNvPr id="7" name="ZoneTexte 11">
            <a:extLst>
              <a:ext uri="{FF2B5EF4-FFF2-40B4-BE49-F238E27FC236}">
                <a16:creationId xmlns:a16="http://schemas.microsoft.com/office/drawing/2014/main" id="{CD3213B2-6E22-4100-85BA-20E5A559A51A}"/>
              </a:ext>
            </a:extLst>
          </p:cNvPr>
          <p:cNvSpPr txBox="1">
            <a:spLocks noChangeArrowheads="1"/>
          </p:cNvSpPr>
          <p:nvPr/>
        </p:nvSpPr>
        <p:spPr bwMode="auto">
          <a:xfrm>
            <a:off x="139699" y="733426"/>
            <a:ext cx="90573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err="1">
                <a:solidFill>
                  <a:srgbClr val="008000"/>
                </a:solidFill>
              </a:rPr>
              <a:t>Andaliman</a:t>
            </a:r>
            <a:r>
              <a:rPr lang="fr-FR" altLang="fr-FR" b="1" dirty="0">
                <a:solidFill>
                  <a:srgbClr val="008000"/>
                </a:solidFill>
              </a:rPr>
              <a:t> ou poivrier des Batak (</a:t>
            </a:r>
            <a:r>
              <a:rPr lang="fr-FR" altLang="fr-FR" b="1" i="1" dirty="0" err="1">
                <a:solidFill>
                  <a:srgbClr val="008000"/>
                </a:solidFill>
              </a:rPr>
              <a:t>Zanthoxylum</a:t>
            </a:r>
            <a:r>
              <a:rPr lang="fr-FR" altLang="fr-FR" b="1" i="1" dirty="0">
                <a:solidFill>
                  <a:srgbClr val="008000"/>
                </a:solidFill>
              </a:rPr>
              <a:t> </a:t>
            </a:r>
            <a:r>
              <a:rPr lang="fr-FR" altLang="fr-FR" b="1" i="1" dirty="0" err="1">
                <a:solidFill>
                  <a:srgbClr val="008000"/>
                </a:solidFill>
              </a:rPr>
              <a:t>acanthopodium</a:t>
            </a:r>
            <a:r>
              <a:rPr lang="fr-FR" altLang="fr-FR" b="1" dirty="0">
                <a:solidFill>
                  <a:srgbClr val="008000"/>
                </a:solidFill>
              </a:rPr>
              <a:t>) (famille des </a:t>
            </a:r>
            <a:r>
              <a:rPr lang="fr-FR" altLang="fr-FR" i="1" u="sng" dirty="0" err="1">
                <a:hlinkClick r:id="rId2"/>
              </a:rPr>
              <a:t>Rutaceae</a:t>
            </a:r>
            <a:r>
              <a:rPr lang="fr-FR" altLang="fr-FR" b="1" dirty="0">
                <a:solidFill>
                  <a:srgbClr val="008000"/>
                </a:solidFill>
              </a:rPr>
              <a:t>)</a:t>
            </a:r>
          </a:p>
        </p:txBody>
      </p:sp>
      <p:sp>
        <p:nvSpPr>
          <p:cNvPr id="8" name="Rectangle 25">
            <a:extLst>
              <a:ext uri="{FF2B5EF4-FFF2-40B4-BE49-F238E27FC236}">
                <a16:creationId xmlns:a16="http://schemas.microsoft.com/office/drawing/2014/main" id="{52C0A0E3-38B2-454F-BCE1-06A69965E85E}"/>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9" name="Picture 2" descr="fruitsLogo9_ss">
            <a:extLst>
              <a:ext uri="{FF2B5EF4-FFF2-40B4-BE49-F238E27FC236}">
                <a16:creationId xmlns:a16="http://schemas.microsoft.com/office/drawing/2014/main" id="{E154D301-5202-4B00-B64D-C08A8918A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788" y="19050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7">
            <a:extLst>
              <a:ext uri="{FF2B5EF4-FFF2-40B4-BE49-F238E27FC236}">
                <a16:creationId xmlns:a16="http://schemas.microsoft.com/office/drawing/2014/main" id="{7E65F4B5-0643-4A4D-878F-7E4F75AB78E5}"/>
              </a:ext>
            </a:extLst>
          </p:cNvPr>
          <p:cNvSpPr txBox="1">
            <a:spLocks noChangeArrowheads="1"/>
          </p:cNvSpPr>
          <p:nvPr/>
        </p:nvSpPr>
        <p:spPr bwMode="auto">
          <a:xfrm>
            <a:off x="139700" y="381794"/>
            <a:ext cx="627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solidFill>
                  <a:srgbClr val="008000"/>
                </a:solidFill>
              </a:rPr>
              <a:t>Variétés pour climats tropicaux ou </a:t>
            </a:r>
            <a:r>
              <a:rPr lang="fr-FR" altLang="fr-FR" b="1" u="sng" dirty="0" err="1">
                <a:solidFill>
                  <a:srgbClr val="008000"/>
                </a:solidFill>
              </a:rPr>
              <a:t>sub-tropicaux</a:t>
            </a:r>
            <a:endParaRPr lang="fr-FR" altLang="fr-FR" b="1" u="sng" dirty="0">
              <a:solidFill>
                <a:srgbClr val="008000"/>
              </a:solidFill>
            </a:endParaRPr>
          </a:p>
        </p:txBody>
      </p:sp>
      <p:pic>
        <p:nvPicPr>
          <p:cNvPr id="11" name="Image 18">
            <a:extLst>
              <a:ext uri="{FF2B5EF4-FFF2-40B4-BE49-F238E27FC236}">
                <a16:creationId xmlns:a16="http://schemas.microsoft.com/office/drawing/2014/main" id="{9F1F3003-D772-44D8-9646-B6BE81ED7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9">
            <a:extLst>
              <a:ext uri="{FF2B5EF4-FFF2-40B4-BE49-F238E27FC236}">
                <a16:creationId xmlns:a16="http://schemas.microsoft.com/office/drawing/2014/main" id="{11450F30-08E5-42E2-9E96-C6EBB6CCB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C93E88A6-CB80-4034-86D8-1A9DA852331C}"/>
              </a:ext>
            </a:extLst>
          </p:cNvPr>
          <p:cNvSpPr txBox="1"/>
          <p:nvPr/>
        </p:nvSpPr>
        <p:spPr>
          <a:xfrm>
            <a:off x="139699" y="1115219"/>
            <a:ext cx="11815764" cy="2215991"/>
          </a:xfrm>
          <a:prstGeom prst="rect">
            <a:avLst/>
          </a:prstGeom>
          <a:noFill/>
        </p:spPr>
        <p:txBody>
          <a:bodyPr wrap="square" rtlCol="0">
            <a:spAutoFit/>
          </a:bodyPr>
          <a:lstStyle/>
          <a:p>
            <a:pPr algn="just"/>
            <a:r>
              <a:rPr lang="fr-FR" b="1" dirty="0"/>
              <a:t>Arbuste épineux</a:t>
            </a:r>
            <a:r>
              <a:rPr lang="fr-FR" dirty="0"/>
              <a:t>, pouvant atteindre 3 mètres de haut, produisant les </a:t>
            </a:r>
            <a:r>
              <a:rPr lang="fr-FR" i="1" dirty="0"/>
              <a:t>baies des Batak</a:t>
            </a:r>
            <a:r>
              <a:rPr lang="fr-FR" dirty="0"/>
              <a:t>, souvent cueillies à l’état sauvage, </a:t>
            </a:r>
            <a:r>
              <a:rPr lang="fr-FR" i="1" dirty="0"/>
              <a:t>se développant à 1500m d’altitude</a:t>
            </a:r>
            <a:r>
              <a:rPr lang="fr-FR" dirty="0"/>
              <a:t>, sur les hauteurs de </a:t>
            </a:r>
            <a:r>
              <a:rPr lang="fr-FR" dirty="0" err="1"/>
              <a:t>Samosir</a:t>
            </a:r>
            <a:r>
              <a:rPr lang="fr-FR" dirty="0"/>
              <a:t>, au nord de </a:t>
            </a:r>
            <a:r>
              <a:rPr lang="fr-FR" dirty="0" err="1"/>
              <a:t>Tapanuli</a:t>
            </a:r>
            <a:r>
              <a:rPr lang="fr-FR" dirty="0"/>
              <a:t> et </a:t>
            </a:r>
            <a:r>
              <a:rPr lang="fr-FR" dirty="0" err="1"/>
              <a:t>Samosir</a:t>
            </a:r>
            <a:r>
              <a:rPr lang="fr-FR" dirty="0"/>
              <a:t>, près du Lac Toba, au Nord de l’ile de Sumatra, en Indonésie, dans le sud de la </a:t>
            </a:r>
            <a:r>
              <a:rPr lang="fr-FR" dirty="0">
                <a:hlinkClick r:id="rId5" tooltip="Chine"/>
              </a:rPr>
              <a:t>Chine</a:t>
            </a:r>
            <a:r>
              <a:rPr lang="fr-FR" dirty="0"/>
              <a:t> (</a:t>
            </a:r>
            <a:r>
              <a:rPr lang="fr-FR" dirty="0">
                <a:hlinkClick r:id="rId6" tooltip="Guangxi"/>
              </a:rPr>
              <a:t>Guangxi</a:t>
            </a:r>
            <a:r>
              <a:rPr lang="fr-FR" dirty="0"/>
              <a:t> </a:t>
            </a:r>
            <a:r>
              <a:rPr lang="fr-FR" dirty="0">
                <a:hlinkClick r:id="rId7" tooltip="Guizhou"/>
              </a:rPr>
              <a:t>Guizhou</a:t>
            </a:r>
            <a:r>
              <a:rPr lang="fr-FR" dirty="0"/>
              <a:t>, </a:t>
            </a:r>
            <a:r>
              <a:rPr lang="fr-FR" dirty="0">
                <a:hlinkClick r:id="rId8" tooltip="Sichuan"/>
              </a:rPr>
              <a:t>Sichuan</a:t>
            </a:r>
            <a:r>
              <a:rPr lang="fr-FR" dirty="0"/>
              <a:t>, </a:t>
            </a:r>
            <a:r>
              <a:rPr lang="fr-FR" dirty="0">
                <a:hlinkClick r:id="rId9" tooltip="Région autonome du Tibet"/>
              </a:rPr>
              <a:t>Région autonome du Tibet</a:t>
            </a:r>
            <a:r>
              <a:rPr lang="fr-FR" dirty="0"/>
              <a:t>, et </a:t>
            </a:r>
            <a:r>
              <a:rPr lang="fr-FR" dirty="0">
                <a:hlinkClick r:id="rId10" tooltip="Yunnan"/>
              </a:rPr>
              <a:t>Yunnan</a:t>
            </a:r>
            <a:r>
              <a:rPr lang="fr-FR" dirty="0"/>
              <a:t>), </a:t>
            </a:r>
            <a:r>
              <a:rPr lang="fr-FR" dirty="0">
                <a:hlinkClick r:id="rId11" tooltip="Bangladesh"/>
              </a:rPr>
              <a:t>Bangladesh</a:t>
            </a:r>
            <a:r>
              <a:rPr lang="fr-FR" dirty="0"/>
              <a:t>, </a:t>
            </a:r>
            <a:r>
              <a:rPr lang="fr-FR" dirty="0">
                <a:hlinkClick r:id="rId12" tooltip="Bhoutan"/>
              </a:rPr>
              <a:t>Bhoutan</a:t>
            </a:r>
            <a:r>
              <a:rPr lang="fr-FR" dirty="0"/>
              <a:t>, nord de l’</a:t>
            </a:r>
            <a:r>
              <a:rPr lang="fr-FR" dirty="0">
                <a:hlinkClick r:id="rId13" tooltip="Inde"/>
              </a:rPr>
              <a:t>Ind</a:t>
            </a:r>
            <a:r>
              <a:rPr lang="fr-FR" dirty="0"/>
              <a:t>e (</a:t>
            </a:r>
            <a:r>
              <a:rPr lang="fr-FR" dirty="0">
                <a:hlinkClick r:id="rId14" tooltip="Arunachal Pradesh"/>
              </a:rPr>
              <a:t>Arunachal Pradesh</a:t>
            </a:r>
            <a:r>
              <a:rPr lang="fr-FR" dirty="0"/>
              <a:t>, </a:t>
            </a:r>
            <a:r>
              <a:rPr lang="fr-FR" dirty="0">
                <a:hlinkClick r:id="rId15" tooltip="Assam"/>
              </a:rPr>
              <a:t>Assam</a:t>
            </a:r>
            <a:r>
              <a:rPr lang="fr-FR" dirty="0"/>
              <a:t>, </a:t>
            </a:r>
            <a:r>
              <a:rPr lang="fr-FR" dirty="0">
                <a:hlinkClick r:id="rId16" tooltip="Manipur"/>
              </a:rPr>
              <a:t>Manipur</a:t>
            </a:r>
            <a:r>
              <a:rPr lang="fr-FR" dirty="0"/>
              <a:t>, </a:t>
            </a:r>
            <a:r>
              <a:rPr lang="fr-FR" dirty="0">
                <a:hlinkClick r:id="rId17" tooltip="Meghalaya"/>
              </a:rPr>
              <a:t>Meghalaya</a:t>
            </a:r>
            <a:r>
              <a:rPr lang="fr-FR" dirty="0"/>
              <a:t>, </a:t>
            </a:r>
            <a:r>
              <a:rPr lang="fr-FR" dirty="0">
                <a:hlinkClick r:id="rId18" tooltip="Mizoram"/>
              </a:rPr>
              <a:t>Mizoram</a:t>
            </a:r>
            <a:r>
              <a:rPr lang="fr-FR" dirty="0"/>
              <a:t>, </a:t>
            </a:r>
            <a:r>
              <a:rPr lang="fr-FR" dirty="0">
                <a:hlinkClick r:id="rId19" tooltip="Nagaland"/>
              </a:rPr>
              <a:t>Nagaland</a:t>
            </a:r>
            <a:r>
              <a:rPr lang="fr-FR" dirty="0"/>
              <a:t>, </a:t>
            </a:r>
          </a:p>
          <a:p>
            <a:pPr algn="just"/>
            <a:r>
              <a:rPr lang="fr-FR" dirty="0">
                <a:hlinkClick r:id="rId20" tooltip="Sikkim"/>
              </a:rPr>
              <a:t>Sikkim</a:t>
            </a:r>
            <a:r>
              <a:rPr lang="fr-FR" dirty="0"/>
              <a:t>, </a:t>
            </a:r>
            <a:r>
              <a:rPr lang="fr-FR" dirty="0" err="1">
                <a:hlinkClick r:id="rId21" tooltip="Uttar Pradesh"/>
              </a:rPr>
              <a:t>Uttar</a:t>
            </a:r>
            <a:r>
              <a:rPr lang="fr-FR" dirty="0">
                <a:hlinkClick r:id="rId21" tooltip="Uttar Pradesh"/>
              </a:rPr>
              <a:t> Pradesh</a:t>
            </a:r>
            <a:r>
              <a:rPr lang="fr-FR" dirty="0"/>
              <a:t>, et </a:t>
            </a:r>
            <a:r>
              <a:rPr lang="fr-FR" dirty="0">
                <a:hlinkClick r:id="rId22" tooltip="Bengale-Occidental"/>
              </a:rPr>
              <a:t>Bengale-Occidental</a:t>
            </a:r>
            <a:r>
              <a:rPr lang="fr-FR" dirty="0"/>
              <a:t>), </a:t>
            </a:r>
            <a:r>
              <a:rPr lang="fr-FR" dirty="0">
                <a:hlinkClick r:id="rId23" tooltip="Népal"/>
              </a:rPr>
              <a:t>Népal</a:t>
            </a:r>
            <a:r>
              <a:rPr lang="fr-FR" dirty="0"/>
              <a:t>, </a:t>
            </a:r>
            <a:r>
              <a:rPr lang="fr-FR" dirty="0">
                <a:hlinkClick r:id="rId24" tooltip="Laos"/>
              </a:rPr>
              <a:t>Laos</a:t>
            </a:r>
            <a:r>
              <a:rPr lang="fr-FR" dirty="0"/>
              <a:t>, </a:t>
            </a:r>
            <a:r>
              <a:rPr lang="fr-FR" dirty="0">
                <a:hlinkClick r:id="rId25" tooltip="Birmanie"/>
              </a:rPr>
              <a:t>Birmanie</a:t>
            </a:r>
            <a:r>
              <a:rPr lang="fr-FR" dirty="0"/>
              <a:t>, nord de la </a:t>
            </a:r>
            <a:r>
              <a:rPr lang="fr-FR" dirty="0">
                <a:hlinkClick r:id="rId26" tooltip="Thaïlande"/>
              </a:rPr>
              <a:t>Thaïlande</a:t>
            </a:r>
            <a:r>
              <a:rPr lang="fr-FR" dirty="0"/>
              <a:t>,  </a:t>
            </a:r>
            <a:r>
              <a:rPr lang="fr-FR" dirty="0">
                <a:hlinkClick r:id="rId27" tooltip="Viêt Nam"/>
              </a:rPr>
              <a:t>Viêt Nam</a:t>
            </a:r>
            <a:r>
              <a:rPr lang="fr-FR" dirty="0"/>
              <a:t> et </a:t>
            </a:r>
            <a:r>
              <a:rPr lang="fr-FR" u="sng" dirty="0">
                <a:hlinkClick r:id="rId28"/>
              </a:rPr>
              <a:t>Malaisie péninsulaire</a:t>
            </a:r>
            <a:r>
              <a:rPr lang="fr-FR" dirty="0"/>
              <a:t>. Proche du </a:t>
            </a:r>
            <a:r>
              <a:rPr lang="fr-FR" dirty="0">
                <a:hlinkClick r:id="rId29" tooltip="Poivre du Sichuan"/>
              </a:rPr>
              <a:t>Poivre du Sichuan</a:t>
            </a:r>
            <a:r>
              <a:rPr lang="fr-FR" dirty="0"/>
              <a:t> (</a:t>
            </a:r>
            <a:r>
              <a:rPr lang="fr-FR" i="1" dirty="0">
                <a:hlinkClick r:id="rId30" tooltip="Zanthoxylum piperitum"/>
              </a:rPr>
              <a:t>Z. </a:t>
            </a:r>
            <a:r>
              <a:rPr lang="fr-FR" i="1" dirty="0" err="1">
                <a:hlinkClick r:id="rId30" tooltip="Zanthoxylum piperitum"/>
              </a:rPr>
              <a:t>piperitum</a:t>
            </a:r>
            <a:r>
              <a:rPr lang="fr-FR" dirty="0"/>
              <a:t>), ses graines sont utilisées en épices et utilisées en cuisine. Son goût est toutefois un peu plus citronné et se rapproche de la </a:t>
            </a:r>
            <a:r>
              <a:rPr lang="fr-FR" u="sng" dirty="0">
                <a:hlinkClick r:id="rId31"/>
              </a:rPr>
              <a:t>citronnelle</a:t>
            </a:r>
            <a:r>
              <a:rPr lang="fr-FR" dirty="0"/>
              <a:t>. </a:t>
            </a:r>
          </a:p>
          <a:p>
            <a:r>
              <a:rPr lang="fr-FR" sz="1200" dirty="0"/>
              <a:t>Sources : a) </a:t>
            </a:r>
            <a:r>
              <a:rPr lang="fr-FR" sz="1200" dirty="0">
                <a:hlinkClick r:id="rId32"/>
              </a:rPr>
              <a:t>https://fr.wikipedia.org/wiki/Zanthoxylum_acanthopodium</a:t>
            </a:r>
            <a:r>
              <a:rPr lang="fr-FR" sz="1200" dirty="0"/>
              <a:t>, b) </a:t>
            </a:r>
            <a:r>
              <a:rPr lang="fr-FR" sz="1200" dirty="0">
                <a:hlinkClick r:id="rId33"/>
              </a:rPr>
              <a:t>https://en.wikipedia.org/wiki/Andaliman</a:t>
            </a:r>
            <a:r>
              <a:rPr lang="fr-FR" sz="1200" dirty="0"/>
              <a:t>, c) </a:t>
            </a:r>
            <a:r>
              <a:rPr lang="fr-FR" sz="1200" dirty="0">
                <a:hlinkClick r:id="rId34"/>
              </a:rPr>
              <a:t>https://www.terreexotique.fr/baie-des-batak.html</a:t>
            </a:r>
            <a:r>
              <a:rPr lang="fr-FR" sz="1200" dirty="0"/>
              <a:t> </a:t>
            </a:r>
          </a:p>
        </p:txBody>
      </p:sp>
      <p:pic>
        <p:nvPicPr>
          <p:cNvPr id="15" name="Image 14" descr="Une image contenant arbre, extérieur, herbe&#10;&#10;Description générée avec un niveau de confiance très élevé">
            <a:extLst>
              <a:ext uri="{FF2B5EF4-FFF2-40B4-BE49-F238E27FC236}">
                <a16:creationId xmlns:a16="http://schemas.microsoft.com/office/drawing/2014/main" id="{30194683-20A5-46E7-A73A-9E0668B7988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389704" y="3403073"/>
            <a:ext cx="1742662" cy="1491661"/>
          </a:xfrm>
          <a:prstGeom prst="rect">
            <a:avLst/>
          </a:prstGeom>
        </p:spPr>
      </p:pic>
      <p:pic>
        <p:nvPicPr>
          <p:cNvPr id="17" name="Image 16" descr="Une image contenant arbre, plante&#10;&#10;Description générée avec un niveau de confiance élevé">
            <a:extLst>
              <a:ext uri="{FF2B5EF4-FFF2-40B4-BE49-F238E27FC236}">
                <a16:creationId xmlns:a16="http://schemas.microsoft.com/office/drawing/2014/main" id="{C760EADE-FA5F-4152-B287-478FF6362DA8}"/>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93744" y="3357006"/>
            <a:ext cx="1953590" cy="1457679"/>
          </a:xfrm>
          <a:prstGeom prst="rect">
            <a:avLst/>
          </a:prstGeom>
        </p:spPr>
      </p:pic>
      <p:pic>
        <p:nvPicPr>
          <p:cNvPr id="19" name="Image 18" descr="Une image contenant plante&#10;&#10;Description générée avec un niveau de confiance très élevé">
            <a:extLst>
              <a:ext uri="{FF2B5EF4-FFF2-40B4-BE49-F238E27FC236}">
                <a16:creationId xmlns:a16="http://schemas.microsoft.com/office/drawing/2014/main" id="{C37B36FA-B0F8-4E1C-9F84-A7280806FD0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38436" y="4814685"/>
            <a:ext cx="2619375" cy="1743075"/>
          </a:xfrm>
          <a:prstGeom prst="rect">
            <a:avLst/>
          </a:prstGeom>
        </p:spPr>
      </p:pic>
      <p:pic>
        <p:nvPicPr>
          <p:cNvPr id="21" name="Image 20" descr="Une image contenant plante&#10;&#10;Description générée avec un niveau de confiance très élevé">
            <a:extLst>
              <a:ext uri="{FF2B5EF4-FFF2-40B4-BE49-F238E27FC236}">
                <a16:creationId xmlns:a16="http://schemas.microsoft.com/office/drawing/2014/main" id="{20D0BB16-3AC3-4F71-B3F2-C5DFDAD7B13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30175" y="4959399"/>
            <a:ext cx="2476500" cy="1847850"/>
          </a:xfrm>
          <a:prstGeom prst="rect">
            <a:avLst/>
          </a:prstGeom>
        </p:spPr>
      </p:pic>
      <p:pic>
        <p:nvPicPr>
          <p:cNvPr id="23" name="Image 22">
            <a:extLst>
              <a:ext uri="{FF2B5EF4-FFF2-40B4-BE49-F238E27FC236}">
                <a16:creationId xmlns:a16="http://schemas.microsoft.com/office/drawing/2014/main" id="{652920AF-D76C-45B8-957D-3ADE6F33BC3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022202" y="4744623"/>
            <a:ext cx="2686050" cy="1704975"/>
          </a:xfrm>
          <a:prstGeom prst="rect">
            <a:avLst/>
          </a:prstGeom>
        </p:spPr>
      </p:pic>
      <p:pic>
        <p:nvPicPr>
          <p:cNvPr id="25" name="Image 24" descr="Une image contenant fruit, baie de sureau&#10;&#10;Description générée avec un niveau de confiance élevé">
            <a:extLst>
              <a:ext uri="{FF2B5EF4-FFF2-40B4-BE49-F238E27FC236}">
                <a16:creationId xmlns:a16="http://schemas.microsoft.com/office/drawing/2014/main" id="{42192F0B-40E7-4088-9F77-9C91E29867E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817791" y="4994275"/>
            <a:ext cx="2495550" cy="1828800"/>
          </a:xfrm>
          <a:prstGeom prst="rect">
            <a:avLst/>
          </a:prstGeom>
        </p:spPr>
      </p:pic>
      <p:pic>
        <p:nvPicPr>
          <p:cNvPr id="27" name="Image 26">
            <a:extLst>
              <a:ext uri="{FF2B5EF4-FFF2-40B4-BE49-F238E27FC236}">
                <a16:creationId xmlns:a16="http://schemas.microsoft.com/office/drawing/2014/main" id="{C9E23638-2304-4566-BEA0-06C438622B08}"/>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298217" y="3265964"/>
            <a:ext cx="1953590" cy="1465192"/>
          </a:xfrm>
          <a:prstGeom prst="rect">
            <a:avLst/>
          </a:prstGeom>
        </p:spPr>
      </p:pic>
      <p:pic>
        <p:nvPicPr>
          <p:cNvPr id="29" name="Image 28" descr="Une image contenant plante, arbre&#10;&#10;Description générée avec un niveau de confiance très élevé">
            <a:extLst>
              <a:ext uri="{FF2B5EF4-FFF2-40B4-BE49-F238E27FC236}">
                <a16:creationId xmlns:a16="http://schemas.microsoft.com/office/drawing/2014/main" id="{043863C2-00FD-4857-BD45-79FCAA61AB18}"/>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498013" y="4454458"/>
            <a:ext cx="1383986" cy="2077278"/>
          </a:xfrm>
          <a:prstGeom prst="rect">
            <a:avLst/>
          </a:prstGeom>
        </p:spPr>
      </p:pic>
      <p:sp>
        <p:nvSpPr>
          <p:cNvPr id="30" name="ZoneTexte 29">
            <a:extLst>
              <a:ext uri="{FF2B5EF4-FFF2-40B4-BE49-F238E27FC236}">
                <a16:creationId xmlns:a16="http://schemas.microsoft.com/office/drawing/2014/main" id="{B31A25F2-0DBF-447B-9B04-9E8EB6F6DBEF}"/>
              </a:ext>
            </a:extLst>
          </p:cNvPr>
          <p:cNvSpPr txBox="1"/>
          <p:nvPr/>
        </p:nvSpPr>
        <p:spPr>
          <a:xfrm>
            <a:off x="4402690" y="3357006"/>
            <a:ext cx="5880997" cy="1077218"/>
          </a:xfrm>
          <a:prstGeom prst="rect">
            <a:avLst/>
          </a:prstGeom>
          <a:noFill/>
        </p:spPr>
        <p:txBody>
          <a:bodyPr wrap="square" rtlCol="0">
            <a:spAutoFit/>
          </a:bodyPr>
          <a:lstStyle/>
          <a:p>
            <a:r>
              <a:rPr lang="fr-FR" sz="1600" dirty="0"/>
              <a:t>Notons encore </a:t>
            </a:r>
            <a:r>
              <a:rPr lang="fr-FR" sz="1600" b="1" i="1" dirty="0" err="1"/>
              <a:t>Zanthoxylum</a:t>
            </a:r>
            <a:r>
              <a:rPr lang="fr-FR" sz="1600" b="1" i="1" dirty="0"/>
              <a:t> </a:t>
            </a:r>
            <a:r>
              <a:rPr lang="fr-FR" sz="1600" b="1" i="1" dirty="0" err="1"/>
              <a:t>armatum</a:t>
            </a:r>
            <a:r>
              <a:rPr lang="fr-FR" sz="1600" dirty="0"/>
              <a:t> , également appelé</a:t>
            </a:r>
            <a:r>
              <a:rPr lang="fr-FR" sz="1600" b="1" dirty="0"/>
              <a:t> </a:t>
            </a:r>
            <a:r>
              <a:rPr lang="fr-FR" sz="1600" b="1" dirty="0" err="1"/>
              <a:t>Clavalier</a:t>
            </a:r>
            <a:r>
              <a:rPr lang="fr-FR" sz="1600" b="1" dirty="0"/>
              <a:t> ailé</a:t>
            </a:r>
            <a:r>
              <a:rPr lang="fr-FR" sz="1600" dirty="0"/>
              <a:t>, est un</a:t>
            </a:r>
            <a:r>
              <a:rPr lang="fr-FR" sz="1600" dirty="0">
                <a:hlinkClick r:id="rId43" tooltip="Arbuste"/>
              </a:rPr>
              <a:t> arbuste</a:t>
            </a:r>
            <a:r>
              <a:rPr lang="fr-FR" sz="1600" dirty="0"/>
              <a:t> aromatique, </a:t>
            </a:r>
            <a:r>
              <a:rPr lang="fr-FR" sz="1600" b="1" dirty="0"/>
              <a:t>épineux</a:t>
            </a:r>
            <a:r>
              <a:rPr lang="fr-FR" sz="1600" dirty="0"/>
              <a:t> et caduque pouvant atteindre 3,5 mètres de haut, endémique de la</a:t>
            </a:r>
            <a:r>
              <a:rPr lang="fr-FR" sz="1600" dirty="0">
                <a:hlinkClick r:id="rId44" tooltip="Chine"/>
              </a:rPr>
              <a:t> Chine</a:t>
            </a:r>
            <a:r>
              <a:rPr lang="fr-FR" sz="1600" dirty="0"/>
              <a:t> , du</a:t>
            </a:r>
            <a:r>
              <a:rPr lang="fr-FR" sz="1600" dirty="0">
                <a:hlinkClick r:id="rId45" tooltip="Japon"/>
              </a:rPr>
              <a:t> Japon</a:t>
            </a:r>
            <a:r>
              <a:rPr lang="fr-FR" sz="1600" dirty="0"/>
              <a:t> , de la</a:t>
            </a:r>
            <a:r>
              <a:rPr lang="fr-FR" sz="1600" dirty="0">
                <a:hlinkClick r:id="rId46" tooltip="Corée"/>
              </a:rPr>
              <a:t> Corée</a:t>
            </a:r>
            <a:r>
              <a:rPr lang="fr-FR" sz="1600" dirty="0"/>
              <a:t> et du</a:t>
            </a:r>
            <a:r>
              <a:rPr lang="fr-FR" sz="1600" dirty="0">
                <a:hlinkClick r:id="rId47" tooltip="Pakistan"/>
              </a:rPr>
              <a:t> Pakistan</a:t>
            </a:r>
            <a:r>
              <a:rPr lang="fr-FR" sz="1600" dirty="0"/>
              <a:t> .</a:t>
            </a:r>
          </a:p>
        </p:txBody>
      </p:sp>
    </p:spTree>
    <p:extLst>
      <p:ext uri="{BB962C8B-B14F-4D97-AF65-F5344CB8AC3E}">
        <p14:creationId xmlns:p14="http://schemas.microsoft.com/office/powerpoint/2010/main" val="1251580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oneTexte 7">
            <a:extLst>
              <a:ext uri="{FF2B5EF4-FFF2-40B4-BE49-F238E27FC236}">
                <a16:creationId xmlns:a16="http://schemas.microsoft.com/office/drawing/2014/main" id="{DDBA9242-A2AB-47CB-A9FB-018E32D84485}"/>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61925" y="52388"/>
            <a:ext cx="563563" cy="334962"/>
          </a:xfrm>
        </p:spPr>
        <p:txBody>
          <a:bodyPr/>
          <a:lstStyle/>
          <a:p>
            <a:pPr>
              <a:defRPr/>
            </a:pPr>
            <a:fld id="{0F6FF8B8-D73C-40E7-AA6A-FAE2296340EE}" type="slidenum">
              <a:rPr lang="fr-FR"/>
              <a:pPr>
                <a:defRPr/>
              </a:pPr>
              <a:t>73</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67589" name="ZoneTexte 6">
            <a:extLst>
              <a:ext uri="{FF2B5EF4-FFF2-40B4-BE49-F238E27FC236}">
                <a16:creationId xmlns:a16="http://schemas.microsoft.com/office/drawing/2014/main" id="{4915D4BE-2DCA-482B-8D6E-F048D6532717}"/>
              </a:ext>
            </a:extLst>
          </p:cNvPr>
          <p:cNvSpPr txBox="1">
            <a:spLocks noChangeArrowheads="1"/>
          </p:cNvSpPr>
          <p:nvPr/>
        </p:nvSpPr>
        <p:spPr bwMode="auto">
          <a:xfrm>
            <a:off x="161925" y="381000"/>
            <a:ext cx="3376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67590" name="ZoneTexte 1">
            <a:extLst>
              <a:ext uri="{FF2B5EF4-FFF2-40B4-BE49-F238E27FC236}">
                <a16:creationId xmlns:a16="http://schemas.microsoft.com/office/drawing/2014/main" id="{42C33045-D4A9-44DF-9222-4DE94C2562EC}"/>
              </a:ext>
            </a:extLst>
          </p:cNvPr>
          <p:cNvSpPr txBox="1">
            <a:spLocks noChangeArrowheads="1"/>
          </p:cNvSpPr>
          <p:nvPr/>
        </p:nvSpPr>
        <p:spPr bwMode="auto">
          <a:xfrm>
            <a:off x="161925" y="1184275"/>
            <a:ext cx="118967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Arbuste tropical (</a:t>
            </a:r>
            <a:r>
              <a:rPr lang="fr-FR" altLang="fr-FR" dirty="0">
                <a:hlinkClick r:id="rId2" tooltip="Pantropical"/>
              </a:rPr>
              <a:t>pantropicale</a:t>
            </a:r>
            <a:r>
              <a:rPr lang="fr-FR" altLang="fr-FR" dirty="0"/>
              <a:t>), de </a:t>
            </a:r>
            <a:r>
              <a:rPr lang="fr-FR" altLang="fr-FR" dirty="0">
                <a:solidFill>
                  <a:srgbClr val="222222"/>
                </a:solidFill>
                <a:cs typeface="Arial" panose="020B0604020202020204" pitchFamily="34" charset="0"/>
              </a:rPr>
              <a:t>un mètre de haut,</a:t>
            </a:r>
            <a:r>
              <a:rPr lang="fr-FR" altLang="fr-FR" dirty="0"/>
              <a:t> </a:t>
            </a:r>
            <a:r>
              <a:rPr lang="fr-FR" altLang="fr-FR" dirty="0">
                <a:solidFill>
                  <a:srgbClr val="222222"/>
                </a:solidFill>
                <a:cs typeface="Arial" panose="020B0604020202020204" pitchFamily="34" charset="0"/>
              </a:rPr>
              <a:t>entièrement couvert </a:t>
            </a:r>
            <a:r>
              <a:rPr lang="fr-FR" altLang="fr-FR" b="1" dirty="0">
                <a:solidFill>
                  <a:srgbClr val="008000"/>
                </a:solidFill>
                <a:cs typeface="Arial" panose="020B0604020202020204" pitchFamily="34" charset="0"/>
              </a:rPr>
              <a:t>d'</a:t>
            </a:r>
            <a:r>
              <a:rPr lang="fr-FR" altLang="fr-FR" b="1" i="1" dirty="0">
                <a:solidFill>
                  <a:srgbClr val="008000"/>
                </a:solidFill>
                <a:cs typeface="Arial" panose="020B0604020202020204" pitchFamily="34" charset="0"/>
              </a:rPr>
              <a:t>épines courtes et très acérées</a:t>
            </a:r>
            <a:r>
              <a:rPr lang="fr-FR" altLang="fr-FR" dirty="0">
                <a:solidFill>
                  <a:srgbClr val="222222"/>
                </a:solidFill>
                <a:cs typeface="Arial" panose="020B0604020202020204" pitchFamily="34" charset="0"/>
              </a:rPr>
              <a:t>, jaunâtres ou brunes, droites ou courbes de 2 à 4 mm, </a:t>
            </a:r>
            <a:r>
              <a:rPr lang="fr-FR" altLang="fr-FR" dirty="0"/>
              <a:t>repliées vers l'intérieur</a:t>
            </a:r>
            <a:r>
              <a:rPr lang="fr-FR" altLang="fr-FR" dirty="0">
                <a:solidFill>
                  <a:srgbClr val="222222"/>
                </a:solidFill>
                <a:cs typeface="Arial" panose="020B0604020202020204" pitchFamily="34" charset="0"/>
              </a:rPr>
              <a:t>. C</a:t>
            </a:r>
            <a:r>
              <a:rPr lang="fr-FR" altLang="fr-FR" dirty="0"/>
              <a:t>'est une</a:t>
            </a:r>
            <a:r>
              <a:rPr lang="fr-FR" altLang="fr-FR" dirty="0">
                <a:hlinkClick r:id="rId3" tooltip="Liane"/>
              </a:rPr>
              <a:t> liane</a:t>
            </a:r>
            <a:r>
              <a:rPr lang="fr-FR" altLang="fr-FR" dirty="0"/>
              <a:t> qui atteint une longueur de 6 m (20 pi) et grimpe sur les autres végétaux. Ses graines grises, de 2 cm (0,79 po), sont </a:t>
            </a:r>
            <a:r>
              <a:rPr lang="fr-FR" altLang="fr-FR" dirty="0">
                <a:hlinkClick r:id="rId4" tooltip="Semence de dérive"/>
              </a:rPr>
              <a:t>dispersés</a:t>
            </a:r>
            <a:r>
              <a:rPr lang="fr-FR" altLang="fr-FR" dirty="0"/>
              <a:t> par les rivières et courants océaniques. </a:t>
            </a:r>
            <a:endParaRPr lang="fr-FR" altLang="fr-FR" dirty="0">
              <a:solidFill>
                <a:srgbClr val="222222"/>
              </a:solidFill>
              <a:cs typeface="Arial" panose="020B0604020202020204" pitchFamily="34" charset="0"/>
            </a:endParaRPr>
          </a:p>
          <a:p>
            <a:pPr eaLnBrk="1" hangingPunct="1"/>
            <a:r>
              <a:rPr lang="fr-FR" altLang="fr-FR" dirty="0"/>
              <a:t>Cette espèce pantropicale se rencontre sur les plages et les arrières-plages du littoral </a:t>
            </a:r>
            <a:r>
              <a:rPr lang="fr-FR" altLang="fr-FR" dirty="0" err="1"/>
              <a:t>xéro</a:t>
            </a:r>
            <a:r>
              <a:rPr lang="fr-FR" altLang="fr-FR" dirty="0"/>
              <a:t>-héliophile. </a:t>
            </a:r>
            <a:r>
              <a:rPr lang="fr-FR" altLang="fr-FR" b="1" i="1" dirty="0">
                <a:solidFill>
                  <a:srgbClr val="008000"/>
                </a:solidFill>
              </a:rPr>
              <a:t>Elle constitue souvent des fourrés épineux impénétrables</a:t>
            </a:r>
            <a:r>
              <a:rPr lang="fr-FR" altLang="fr-FR" dirty="0"/>
              <a:t>. </a:t>
            </a:r>
            <a:r>
              <a:rPr lang="it-IT" altLang="fr-FR" b="1" dirty="0"/>
              <a:t>USDA zone</a:t>
            </a:r>
            <a:r>
              <a:rPr lang="it-IT" altLang="fr-FR" dirty="0"/>
              <a:t> 8B - 11.</a:t>
            </a:r>
            <a:r>
              <a:rPr lang="it-IT" altLang="fr-FR" sz="1200" dirty="0"/>
              <a:t> </a:t>
            </a:r>
            <a:r>
              <a:rPr lang="fr-FR" altLang="fr-FR" sz="1200" dirty="0"/>
              <a:t>Elle fleurit et fructifie toute l’année. Les graines de </a:t>
            </a:r>
            <a:r>
              <a:rPr lang="fr-FR" altLang="fr-FR" sz="1200" i="1" dirty="0" err="1"/>
              <a:t>Caesalpinia</a:t>
            </a:r>
            <a:r>
              <a:rPr lang="fr-FR" altLang="fr-FR" sz="1200" i="1" dirty="0"/>
              <a:t> bonduc</a:t>
            </a:r>
            <a:r>
              <a:rPr lang="fr-FR" altLang="fr-FR" sz="1200" dirty="0"/>
              <a:t> flottent et conservent très longtemps leur viabilité dans l’eau. Cela explique sa présence dans les régions côtières de tous les tropiques. Elle est présente surtout dans les lieux perturbés et autour des villages. Elle est connue sous les noms de </a:t>
            </a:r>
            <a:r>
              <a:rPr lang="fr-FR" altLang="fr-FR" sz="1200" b="1" dirty="0" err="1"/>
              <a:t>z'yeux</a:t>
            </a:r>
            <a:r>
              <a:rPr lang="fr-FR" altLang="fr-FR" sz="1200" b="1" dirty="0"/>
              <a:t> à chatte</a:t>
            </a:r>
            <a:r>
              <a:rPr lang="fr-FR" altLang="fr-FR" sz="1200" dirty="0"/>
              <a:t> ou </a:t>
            </a:r>
            <a:r>
              <a:rPr lang="fr-FR" altLang="fr-FR" sz="1200" b="1" dirty="0" err="1"/>
              <a:t>canique</a:t>
            </a:r>
            <a:r>
              <a:rPr lang="fr-FR" altLang="fr-FR" sz="1200" b="1" dirty="0"/>
              <a:t> grise</a:t>
            </a:r>
            <a:r>
              <a:rPr lang="fr-FR" altLang="fr-FR" sz="1200" dirty="0"/>
              <a:t> aux </a:t>
            </a:r>
            <a:r>
              <a:rPr lang="fr-FR" altLang="fr-FR" sz="1200" dirty="0">
                <a:hlinkClick r:id="rId5" tooltip="Antilles françaises"/>
              </a:rPr>
              <a:t>Antilles françaises</a:t>
            </a:r>
            <a:r>
              <a:rPr lang="fr-FR" altLang="fr-FR" sz="1200" dirty="0"/>
              <a:t> et de </a:t>
            </a:r>
            <a:r>
              <a:rPr lang="fr-FR" altLang="fr-FR" sz="1200" b="1" dirty="0" err="1"/>
              <a:t>cadoc</a:t>
            </a:r>
            <a:r>
              <a:rPr lang="fr-FR" altLang="fr-FR" sz="1200" dirty="0"/>
              <a:t> à </a:t>
            </a:r>
            <a:r>
              <a:rPr lang="fr-FR" altLang="fr-FR" sz="1200" dirty="0">
                <a:hlinkClick r:id="rId6" tooltip="La Réunion"/>
              </a:rPr>
              <a:t>La Réunion</a:t>
            </a:r>
            <a:r>
              <a:rPr lang="fr-FR" altLang="fr-FR" sz="1200" dirty="0"/>
              <a:t> et </a:t>
            </a:r>
            <a:r>
              <a:rPr lang="fr-FR" altLang="fr-FR" sz="1200" dirty="0">
                <a:hlinkClick r:id="rId7" tooltip="Maurice (pays)"/>
              </a:rPr>
              <a:t>Maurice</a:t>
            </a:r>
            <a:r>
              <a:rPr lang="fr-FR" altLang="fr-FR" sz="1200" dirty="0"/>
              <a:t>.  </a:t>
            </a:r>
            <a:r>
              <a:rPr lang="fr-FR" altLang="fr-FR" sz="1200" dirty="0">
                <a:solidFill>
                  <a:srgbClr val="008000"/>
                </a:solidFill>
              </a:rPr>
              <a:t>Elle a une grande importance médicinale</a:t>
            </a:r>
            <a:r>
              <a:rPr lang="fr-FR" altLang="fr-FR" sz="1200" dirty="0"/>
              <a:t>. </a:t>
            </a:r>
          </a:p>
          <a:p>
            <a:pPr eaLnBrk="1" hangingPunct="1"/>
            <a:r>
              <a:rPr lang="it-IT" altLang="fr-FR" sz="1200" dirty="0"/>
              <a:t>Sources : a) </a:t>
            </a:r>
            <a:r>
              <a:rPr lang="it-IT" altLang="fr-FR" sz="1200" dirty="0">
                <a:hlinkClick r:id="rId8"/>
              </a:rPr>
              <a:t>https://en.wikipedia.org/wiki/Guilandina_bonduc</a:t>
            </a:r>
            <a:r>
              <a:rPr lang="it-IT" altLang="fr-FR" sz="1200" dirty="0"/>
              <a:t>, b) </a:t>
            </a:r>
            <a:r>
              <a:rPr lang="it-IT" altLang="fr-FR" sz="1200" dirty="0">
                <a:hlinkClick r:id="rId9"/>
              </a:rPr>
              <a:t>https://fr.wikipedia.org/wiki/Caesalpinia_bonduc</a:t>
            </a:r>
            <a:r>
              <a:rPr lang="it-IT" altLang="fr-FR" sz="1200" dirty="0"/>
              <a:t>,  c) </a:t>
            </a:r>
            <a:r>
              <a:rPr lang="it-IT" altLang="fr-FR" sz="1200" dirty="0">
                <a:hlinkClick r:id="rId10"/>
              </a:rPr>
              <a:t>http://uses.plantnet-project.org/fr/Caesalpinia_bonduc_(PROTA)</a:t>
            </a:r>
            <a:r>
              <a:rPr lang="it-IT" altLang="fr-FR" sz="1200" dirty="0"/>
              <a:t> </a:t>
            </a:r>
            <a:endParaRPr lang="fr-FR" altLang="fr-FR" dirty="0"/>
          </a:p>
        </p:txBody>
      </p:sp>
      <p:sp>
        <p:nvSpPr>
          <p:cNvPr id="67591" name="Rectangle 2">
            <a:extLst>
              <a:ext uri="{FF2B5EF4-FFF2-40B4-BE49-F238E27FC236}">
                <a16:creationId xmlns:a16="http://schemas.microsoft.com/office/drawing/2014/main" id="{A04584A3-B83C-44B7-98E5-CF42D4787E6D}"/>
              </a:ext>
            </a:extLst>
          </p:cNvPr>
          <p:cNvSpPr>
            <a:spLocks noChangeArrowheads="1"/>
          </p:cNvSpPr>
          <p:nvPr/>
        </p:nvSpPr>
        <p:spPr bwMode="auto">
          <a:xfrm>
            <a:off x="122238" y="663575"/>
            <a:ext cx="1005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err="1">
                <a:solidFill>
                  <a:srgbClr val="008000"/>
                </a:solidFill>
              </a:rPr>
              <a:t>Cesalpinie</a:t>
            </a:r>
            <a:r>
              <a:rPr lang="fr-FR" altLang="fr-FR" b="1" dirty="0">
                <a:solidFill>
                  <a:srgbClr val="008000"/>
                </a:solidFill>
              </a:rPr>
              <a:t>, bonduc - Grey </a:t>
            </a:r>
            <a:r>
              <a:rPr lang="fr-FR" altLang="fr-FR" b="1" dirty="0" err="1">
                <a:solidFill>
                  <a:srgbClr val="008000"/>
                </a:solidFill>
              </a:rPr>
              <a:t>Nicker</a:t>
            </a:r>
            <a:r>
              <a:rPr lang="fr-FR" altLang="fr-FR" dirty="0">
                <a:solidFill>
                  <a:srgbClr val="008000"/>
                </a:solidFill>
              </a:rPr>
              <a:t> (</a:t>
            </a:r>
            <a:r>
              <a:rPr lang="fr-FR" altLang="fr-FR" b="1" i="1" dirty="0" err="1">
                <a:solidFill>
                  <a:srgbClr val="008000"/>
                </a:solidFill>
              </a:rPr>
              <a:t>Caesalpinea</a:t>
            </a:r>
            <a:r>
              <a:rPr lang="fr-FR" altLang="fr-FR" b="1" i="1" dirty="0">
                <a:solidFill>
                  <a:srgbClr val="008000"/>
                </a:solidFill>
              </a:rPr>
              <a:t> </a:t>
            </a:r>
            <a:r>
              <a:rPr lang="fr-FR" altLang="fr-FR" b="1" i="1" dirty="0" err="1">
                <a:solidFill>
                  <a:srgbClr val="008000"/>
                </a:solidFill>
              </a:rPr>
              <a:t>bonducella</a:t>
            </a:r>
            <a:r>
              <a:rPr lang="fr-FR" altLang="fr-FR" b="1" dirty="0">
                <a:solidFill>
                  <a:srgbClr val="008000"/>
                </a:solidFill>
              </a:rPr>
              <a:t> </a:t>
            </a:r>
            <a:r>
              <a:rPr lang="fr-FR" altLang="fr-FR" dirty="0">
                <a:solidFill>
                  <a:srgbClr val="008000"/>
                </a:solidFill>
              </a:rPr>
              <a:t>ou </a:t>
            </a:r>
            <a:r>
              <a:rPr lang="fr-FR" altLang="fr-FR" b="1" i="1" dirty="0" err="1">
                <a:solidFill>
                  <a:srgbClr val="008000"/>
                </a:solidFill>
              </a:rPr>
              <a:t>Caesalpinia</a:t>
            </a:r>
            <a:r>
              <a:rPr lang="fr-FR" altLang="fr-FR" b="1" i="1" dirty="0">
                <a:solidFill>
                  <a:srgbClr val="008000"/>
                </a:solidFill>
              </a:rPr>
              <a:t> bonduc</a:t>
            </a:r>
            <a:r>
              <a:rPr lang="fr-FR" altLang="fr-FR" dirty="0">
                <a:solidFill>
                  <a:srgbClr val="008000"/>
                </a:solidFill>
              </a:rPr>
              <a:t> ou </a:t>
            </a:r>
            <a:r>
              <a:rPr lang="fr-FR" altLang="fr-FR" b="1" i="1" dirty="0" err="1">
                <a:solidFill>
                  <a:srgbClr val="008000"/>
                </a:solidFill>
              </a:rPr>
              <a:t>Guilandina</a:t>
            </a:r>
            <a:r>
              <a:rPr lang="fr-FR" altLang="fr-FR" b="1" i="1" dirty="0">
                <a:solidFill>
                  <a:srgbClr val="008000"/>
                </a:solidFill>
              </a:rPr>
              <a:t> bonduc</a:t>
            </a:r>
            <a:r>
              <a:rPr lang="fr-FR" altLang="fr-FR" b="1" dirty="0">
                <a:solidFill>
                  <a:srgbClr val="008000"/>
                </a:solidFill>
              </a:rPr>
              <a:t>)</a:t>
            </a:r>
          </a:p>
        </p:txBody>
      </p:sp>
      <p:pic>
        <p:nvPicPr>
          <p:cNvPr id="67592" name="Image 10">
            <a:extLst>
              <a:ext uri="{FF2B5EF4-FFF2-40B4-BE49-F238E27FC236}">
                <a16:creationId xmlns:a16="http://schemas.microsoft.com/office/drawing/2014/main" id="{D48B5DB4-6F51-4114-BF65-D5F71DBFA8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0025" y="5033963"/>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Rectangle 12">
            <a:extLst>
              <a:ext uri="{FF2B5EF4-FFF2-40B4-BE49-F238E27FC236}">
                <a16:creationId xmlns:a16="http://schemas.microsoft.com/office/drawing/2014/main" id="{77CF8730-7EA9-434A-AC63-FF6D75063D24}"/>
              </a:ext>
            </a:extLst>
          </p:cNvPr>
          <p:cNvSpPr>
            <a:spLocks noChangeArrowheads="1"/>
          </p:cNvSpPr>
          <p:nvPr/>
        </p:nvSpPr>
        <p:spPr bwMode="auto">
          <a:xfrm>
            <a:off x="10210800" y="6545263"/>
            <a:ext cx="820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Cesalpinie</a:t>
            </a:r>
          </a:p>
        </p:txBody>
      </p:sp>
      <p:sp>
        <p:nvSpPr>
          <p:cNvPr id="67594" name="Rectangle 13">
            <a:extLst>
              <a:ext uri="{FF2B5EF4-FFF2-40B4-BE49-F238E27FC236}">
                <a16:creationId xmlns:a16="http://schemas.microsoft.com/office/drawing/2014/main" id="{2258CC35-0D08-40FB-B299-9AC596A6546E}"/>
              </a:ext>
            </a:extLst>
          </p:cNvPr>
          <p:cNvSpPr>
            <a:spLocks noChangeArrowheads="1"/>
          </p:cNvSpPr>
          <p:nvPr/>
        </p:nvSpPr>
        <p:spPr bwMode="auto">
          <a:xfrm>
            <a:off x="8189913" y="6581775"/>
            <a:ext cx="820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008000"/>
                </a:solidFill>
              </a:rPr>
              <a:t>Cesalpinie</a:t>
            </a:r>
          </a:p>
        </p:txBody>
      </p:sp>
      <p:pic>
        <p:nvPicPr>
          <p:cNvPr id="67595" name="Image 14">
            <a:extLst>
              <a:ext uri="{FF2B5EF4-FFF2-40B4-BE49-F238E27FC236}">
                <a16:creationId xmlns:a16="http://schemas.microsoft.com/office/drawing/2014/main" id="{EA63A083-960B-400B-81FD-B5868BA280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82175" y="5072063"/>
            <a:ext cx="227647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Image 11">
            <a:extLst>
              <a:ext uri="{FF2B5EF4-FFF2-40B4-BE49-F238E27FC236}">
                <a16:creationId xmlns:a16="http://schemas.microsoft.com/office/drawing/2014/main" id="{615E2901-D8B8-4FC7-A679-382D281401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Image 15">
            <a:extLst>
              <a:ext uri="{FF2B5EF4-FFF2-40B4-BE49-F238E27FC236}">
                <a16:creationId xmlns:a16="http://schemas.microsoft.com/office/drawing/2014/main" id="{1005B2F6-C47B-4A3D-B66A-78ED034D97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Image 16">
            <a:extLst>
              <a:ext uri="{FF2B5EF4-FFF2-40B4-BE49-F238E27FC236}">
                <a16:creationId xmlns:a16="http://schemas.microsoft.com/office/drawing/2014/main" id="{E596852E-04DF-4682-8151-DFB7B43A78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9" name="Rectangle 3">
            <a:extLst>
              <a:ext uri="{FF2B5EF4-FFF2-40B4-BE49-F238E27FC236}">
                <a16:creationId xmlns:a16="http://schemas.microsoft.com/office/drawing/2014/main" id="{42EC54E5-ACF1-49CF-AB30-7219DFB4A632}"/>
              </a:ext>
            </a:extLst>
          </p:cNvPr>
          <p:cNvSpPr>
            <a:spLocks noChangeArrowheads="1"/>
          </p:cNvSpPr>
          <p:nvPr/>
        </p:nvSpPr>
        <p:spPr bwMode="auto">
          <a:xfrm>
            <a:off x="9266238" y="904875"/>
            <a:ext cx="2965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(famille des </a:t>
            </a:r>
            <a:r>
              <a:rPr lang="fr-FR" altLang="fr-FR" b="1" i="1" u="sng" dirty="0" err="1">
                <a:hlinkClick r:id="rId14" tooltip="Caesalpiniaceae"/>
              </a:rPr>
              <a:t>Caesalpiniaceae</a:t>
            </a:r>
            <a:r>
              <a:rPr lang="fr-FR" altLang="fr-FR" b="1" dirty="0">
                <a:solidFill>
                  <a:srgbClr val="008000"/>
                </a:solidFill>
              </a:rPr>
              <a:t>)</a:t>
            </a:r>
            <a:endParaRPr lang="fr-FR" altLang="fr-FR" dirty="0"/>
          </a:p>
        </p:txBody>
      </p:sp>
      <p:pic>
        <p:nvPicPr>
          <p:cNvPr id="67600" name="Image 5" descr="Une image contenant arbre, extérieur, herbe&#10;&#10;Description générée avec un niveau de confiance très élevé">
            <a:extLst>
              <a:ext uri="{FF2B5EF4-FFF2-40B4-BE49-F238E27FC236}">
                <a16:creationId xmlns:a16="http://schemas.microsoft.com/office/drawing/2014/main" id="{AB5FDD66-A60A-4070-B017-AD35F3E75F7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33925" y="3241675"/>
            <a:ext cx="18923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Image 18" descr="Une image contenant alimentation, intérieur, personne&#10;&#10;Description générée avec un niveau de confiance élevé">
            <a:extLst>
              <a:ext uri="{FF2B5EF4-FFF2-40B4-BE49-F238E27FC236}">
                <a16:creationId xmlns:a16="http://schemas.microsoft.com/office/drawing/2014/main" id="{891F262C-B3B8-4890-8E89-48BE84AE89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88650" y="33338"/>
            <a:ext cx="11049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Image 20" descr="Une image contenant en bois&#10;&#10;Description générée avec un niveau de confiance très élevé">
            <a:extLst>
              <a:ext uri="{FF2B5EF4-FFF2-40B4-BE49-F238E27FC236}">
                <a16:creationId xmlns:a16="http://schemas.microsoft.com/office/drawing/2014/main" id="{E2E6276B-9EA8-470C-8D60-BC38F37B7C8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88275" y="3292475"/>
            <a:ext cx="1524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3" name="Image 22" descr="Une image contenant herbe, extérieur, arbre, vert&#10;&#10;Description générée avec un niveau de confiance très élevé">
            <a:extLst>
              <a:ext uri="{FF2B5EF4-FFF2-40B4-BE49-F238E27FC236}">
                <a16:creationId xmlns:a16="http://schemas.microsoft.com/office/drawing/2014/main" id="{7E04958C-B85D-40DE-A843-8FCCC742510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62563" y="46672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Image 24" descr="Une image contenant arbre, extérieur, champignon&#10;&#10;Description générée avec un niveau de confiance très élevé">
            <a:extLst>
              <a:ext uri="{FF2B5EF4-FFF2-40B4-BE49-F238E27FC236}">
                <a16:creationId xmlns:a16="http://schemas.microsoft.com/office/drawing/2014/main" id="{7FC75B85-5387-4E18-B5EC-C36122F26EA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39275" y="32146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5" name="Image 26" descr="Une image contenant plante, feuille, fougère, arbre&#10;&#10;Description générée avec un niveau de confiance très élevé">
            <a:extLst>
              <a:ext uri="{FF2B5EF4-FFF2-40B4-BE49-F238E27FC236}">
                <a16:creationId xmlns:a16="http://schemas.microsoft.com/office/drawing/2014/main" id="{C93C9299-44DB-4ED9-B9C5-A0572DD599B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38438" y="46672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6" name="Image 30" descr="Une image contenant arbre, durian, extérieur, fruit&#10;&#10;Description générée avec un niveau de confiance très élevé">
            <a:extLst>
              <a:ext uri="{FF2B5EF4-FFF2-40B4-BE49-F238E27FC236}">
                <a16:creationId xmlns:a16="http://schemas.microsoft.com/office/drawing/2014/main" id="{0226B4EE-8F5D-4EB3-88A6-8D201BB0F09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2238" y="50292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Image 32" descr="Une image contenant plante, feuille, vert&#10;&#10;Description générée avec un niveau de confiance très élevé">
            <a:extLst>
              <a:ext uri="{FF2B5EF4-FFF2-40B4-BE49-F238E27FC236}">
                <a16:creationId xmlns:a16="http://schemas.microsoft.com/office/drawing/2014/main" id="{6D1CDAF3-B43C-494D-8D66-88F39F5EDA4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2238" y="3159125"/>
            <a:ext cx="26289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8" name="Rectangle 33">
            <a:extLst>
              <a:ext uri="{FF2B5EF4-FFF2-40B4-BE49-F238E27FC236}">
                <a16:creationId xmlns:a16="http://schemas.microsoft.com/office/drawing/2014/main" id="{AAC5E5F0-DAF0-436F-B8BD-EBF476AEBAB1}"/>
              </a:ext>
            </a:extLst>
          </p:cNvPr>
          <p:cNvSpPr>
            <a:spLocks noChangeArrowheads="1"/>
          </p:cNvSpPr>
          <p:nvPr/>
        </p:nvSpPr>
        <p:spPr bwMode="auto">
          <a:xfrm>
            <a:off x="9998075" y="95250"/>
            <a:ext cx="452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67609" name="Picture 2" descr="medicament2_s">
            <a:extLst>
              <a:ext uri="{FF2B5EF4-FFF2-40B4-BE49-F238E27FC236}">
                <a16:creationId xmlns:a16="http://schemas.microsoft.com/office/drawing/2014/main" id="{2B08E794-F264-4FCC-AFA7-59A4C42C1CE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70988" y="14446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oneTexte 7">
            <a:extLst>
              <a:ext uri="{FF2B5EF4-FFF2-40B4-BE49-F238E27FC236}">
                <a16:creationId xmlns:a16="http://schemas.microsoft.com/office/drawing/2014/main" id="{52E2DDF3-2EDB-47F4-8170-B73ADF2E2230}"/>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74613" y="93663"/>
            <a:ext cx="565150" cy="334962"/>
          </a:xfrm>
        </p:spPr>
        <p:txBody>
          <a:bodyPr/>
          <a:lstStyle/>
          <a:p>
            <a:pPr>
              <a:defRPr/>
            </a:pPr>
            <a:fld id="{108C4CF8-B28B-46FC-9B83-7BD65C49AF96}" type="slidenum">
              <a:rPr lang="fr-FR"/>
              <a:pPr>
                <a:defRPr/>
              </a:pPr>
              <a:t>74</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68613" name="ZoneTexte 6">
            <a:extLst>
              <a:ext uri="{FF2B5EF4-FFF2-40B4-BE49-F238E27FC236}">
                <a16:creationId xmlns:a16="http://schemas.microsoft.com/office/drawing/2014/main" id="{9DAF8733-C981-4BB6-95B5-23EEAD87070B}"/>
              </a:ext>
            </a:extLst>
          </p:cNvPr>
          <p:cNvSpPr txBox="1">
            <a:spLocks noChangeArrowheads="1"/>
          </p:cNvSpPr>
          <p:nvPr/>
        </p:nvSpPr>
        <p:spPr bwMode="auto">
          <a:xfrm>
            <a:off x="139700" y="476250"/>
            <a:ext cx="353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68614" name="ZoneTexte 12">
            <a:extLst>
              <a:ext uri="{FF2B5EF4-FFF2-40B4-BE49-F238E27FC236}">
                <a16:creationId xmlns:a16="http://schemas.microsoft.com/office/drawing/2014/main" id="{A576B63E-6A10-431B-A826-10F166E3B54B}"/>
              </a:ext>
            </a:extLst>
          </p:cNvPr>
          <p:cNvSpPr txBox="1">
            <a:spLocks noChangeArrowheads="1"/>
          </p:cNvSpPr>
          <p:nvPr/>
        </p:nvSpPr>
        <p:spPr bwMode="auto">
          <a:xfrm>
            <a:off x="139700" y="893763"/>
            <a:ext cx="1184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err="1">
                <a:solidFill>
                  <a:srgbClr val="008000"/>
                </a:solidFill>
              </a:rPr>
              <a:t>Barlélia</a:t>
            </a:r>
            <a:r>
              <a:rPr lang="fr-FR" altLang="fr-FR" b="1" dirty="0">
                <a:solidFill>
                  <a:srgbClr val="008000"/>
                </a:solidFill>
              </a:rPr>
              <a:t> lupuline, herbe tac-tac - </a:t>
            </a:r>
            <a:r>
              <a:rPr lang="fr-FR" altLang="fr-FR" b="1" dirty="0" err="1">
                <a:solidFill>
                  <a:srgbClr val="008000"/>
                </a:solidFill>
              </a:rPr>
              <a:t>Hoping</a:t>
            </a:r>
            <a:r>
              <a:rPr lang="fr-FR" altLang="fr-FR" b="1" dirty="0">
                <a:solidFill>
                  <a:srgbClr val="008000"/>
                </a:solidFill>
              </a:rPr>
              <a:t>-Barleria, </a:t>
            </a:r>
            <a:r>
              <a:rPr lang="fr-FR" altLang="fr-FR" b="1" dirty="0" err="1">
                <a:solidFill>
                  <a:srgbClr val="008000"/>
                </a:solidFill>
              </a:rPr>
              <a:t>hophead</a:t>
            </a:r>
            <a:r>
              <a:rPr lang="fr-FR" altLang="fr-FR" b="1" dirty="0">
                <a:solidFill>
                  <a:srgbClr val="008000"/>
                </a:solidFill>
              </a:rPr>
              <a:t>, Dog bush </a:t>
            </a:r>
            <a:r>
              <a:rPr lang="fr-FR" altLang="fr-FR" b="1" dirty="0">
                <a:solidFill>
                  <a:srgbClr val="008000"/>
                </a:solidFill>
                <a:cs typeface="Times New Roman" panose="02020603050405020304" pitchFamily="18" charset="0"/>
              </a:rPr>
              <a:t>(</a:t>
            </a:r>
            <a:r>
              <a:rPr lang="fr-FR" altLang="fr-FR" b="1" i="1" dirty="0">
                <a:solidFill>
                  <a:srgbClr val="008000"/>
                </a:solidFill>
                <a:cs typeface="Times New Roman" panose="02020603050405020304" pitchFamily="18" charset="0"/>
              </a:rPr>
              <a:t>Barleria </a:t>
            </a:r>
            <a:r>
              <a:rPr lang="fr-FR" altLang="fr-FR" b="1" i="1" dirty="0" err="1">
                <a:solidFill>
                  <a:srgbClr val="008000"/>
                </a:solidFill>
                <a:cs typeface="Times New Roman" panose="02020603050405020304" pitchFamily="18" charset="0"/>
              </a:rPr>
              <a:t>lupulina</a:t>
            </a:r>
            <a:r>
              <a:rPr lang="fr-FR" altLang="fr-FR" b="1" dirty="0">
                <a:solidFill>
                  <a:srgbClr val="008000"/>
                </a:solidFill>
                <a:cs typeface="Times New Roman" panose="02020603050405020304" pitchFamily="18" charset="0"/>
              </a:rPr>
              <a:t>)</a:t>
            </a:r>
            <a:endParaRPr lang="fr-FR" altLang="fr-FR" i="1" dirty="0">
              <a:solidFill>
                <a:srgbClr val="008000"/>
              </a:solidFill>
              <a:cs typeface="Times New Roman" panose="02020603050405020304" pitchFamily="18" charset="0"/>
            </a:endParaRPr>
          </a:p>
        </p:txBody>
      </p:sp>
      <p:pic>
        <p:nvPicPr>
          <p:cNvPr id="68615" name="Picture 5" descr="Barleria lupulina_ss">
            <a:extLst>
              <a:ext uri="{FF2B5EF4-FFF2-40B4-BE49-F238E27FC236}">
                <a16:creationId xmlns:a16="http://schemas.microsoft.com/office/drawing/2014/main" id="{5C63B3CB-85C2-48D6-A8A0-CBAEA1CF2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575" y="4464050"/>
            <a:ext cx="16668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6" descr="Barleria lupulina">
            <a:extLst>
              <a:ext uri="{FF2B5EF4-FFF2-40B4-BE49-F238E27FC236}">
                <a16:creationId xmlns:a16="http://schemas.microsoft.com/office/drawing/2014/main" id="{4280D8B5-708D-46CD-B0B4-C8E47CAB2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0613" y="4376738"/>
            <a:ext cx="13239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ectangle 15">
            <a:extLst>
              <a:ext uri="{FF2B5EF4-FFF2-40B4-BE49-F238E27FC236}">
                <a16:creationId xmlns:a16="http://schemas.microsoft.com/office/drawing/2014/main" id="{9AB57851-453E-4EFE-B8B1-ADC55614BB3D}"/>
              </a:ext>
            </a:extLst>
          </p:cNvPr>
          <p:cNvSpPr>
            <a:spLocks noChangeArrowheads="1"/>
          </p:cNvSpPr>
          <p:nvPr/>
        </p:nvSpPr>
        <p:spPr bwMode="auto">
          <a:xfrm>
            <a:off x="6985000" y="6272213"/>
            <a:ext cx="339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dirty="0">
                <a:solidFill>
                  <a:srgbClr val="008000"/>
                </a:solidFill>
                <a:latin typeface="Arial" panose="020B0604020202020204" pitchFamily="34" charset="0"/>
                <a:cs typeface="Times New Roman" panose="02020603050405020304" pitchFamily="18" charset="0"/>
              </a:rPr>
              <a:t>Barleria </a:t>
            </a:r>
            <a:r>
              <a:rPr lang="fr-FR" altLang="fr-FR" sz="1200" i="1" dirty="0" err="1">
                <a:solidFill>
                  <a:srgbClr val="008000"/>
                </a:solidFill>
                <a:latin typeface="Arial" panose="020B0604020202020204" pitchFamily="34" charset="0"/>
                <a:cs typeface="Times New Roman" panose="02020603050405020304" pitchFamily="18" charset="0"/>
              </a:rPr>
              <a:t>lupulina</a:t>
            </a:r>
            <a:r>
              <a:rPr lang="fr-FR" altLang="fr-FR" sz="1200" i="1" dirty="0">
                <a:solidFill>
                  <a:srgbClr val="008000"/>
                </a:solidFill>
                <a:latin typeface="Arial" panose="020B0604020202020204" pitchFamily="34" charset="0"/>
                <a:cs typeface="Times New Roman" panose="02020603050405020304" pitchFamily="18" charset="0"/>
              </a:rPr>
              <a:t> (</a:t>
            </a:r>
            <a:r>
              <a:rPr lang="fr-FR" altLang="fr-FR" sz="1200" i="1" dirty="0" err="1">
                <a:solidFill>
                  <a:srgbClr val="008000"/>
                </a:solidFill>
                <a:latin typeface="Arial" panose="020B0604020202020204" pitchFamily="34" charset="0"/>
                <a:cs typeface="Times New Roman" panose="02020603050405020304" pitchFamily="18" charset="0"/>
              </a:rPr>
              <a:t>Acanthaceae</a:t>
            </a:r>
            <a:r>
              <a:rPr lang="fr-FR" altLang="fr-FR" sz="1200" i="1" dirty="0">
                <a:solidFill>
                  <a:srgbClr val="008000"/>
                </a:solidFill>
                <a:latin typeface="Arial" panose="020B0604020202020204" pitchFamily="34" charset="0"/>
                <a:cs typeface="Times New Roman" panose="02020603050405020304" pitchFamily="18" charset="0"/>
              </a:rPr>
              <a:t>) </a:t>
            </a:r>
            <a:r>
              <a:rPr lang="fr-FR" altLang="fr-FR" sz="1200" dirty="0">
                <a:solidFill>
                  <a:srgbClr val="008000"/>
                </a:solidFill>
                <a:latin typeface="Arial" panose="020B0604020202020204" pitchFamily="34" charset="0"/>
                <a:cs typeface="Times New Roman" panose="02020603050405020304" pitchFamily="18" charset="0"/>
              </a:rPr>
              <a:t>©Lucile Allorge</a:t>
            </a:r>
            <a:endParaRPr lang="fr-FR" altLang="fr-FR" sz="1200" dirty="0"/>
          </a:p>
        </p:txBody>
      </p:sp>
      <p:pic>
        <p:nvPicPr>
          <p:cNvPr id="68618" name="Image 16">
            <a:extLst>
              <a:ext uri="{FF2B5EF4-FFF2-40B4-BE49-F238E27FC236}">
                <a16:creationId xmlns:a16="http://schemas.microsoft.com/office/drawing/2014/main" id="{F9C13B62-0AE5-4FEE-874F-49B571485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975" y="4425950"/>
            <a:ext cx="11715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Image 17">
            <a:extLst>
              <a:ext uri="{FF2B5EF4-FFF2-40B4-BE49-F238E27FC236}">
                <a16:creationId xmlns:a16="http://schemas.microsoft.com/office/drawing/2014/main" id="{BA32D311-4790-4B6B-B7B9-8ED7518F5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43957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Image 18">
            <a:extLst>
              <a:ext uri="{FF2B5EF4-FFF2-40B4-BE49-F238E27FC236}">
                <a16:creationId xmlns:a16="http://schemas.microsoft.com/office/drawing/2014/main" id="{EB6A5132-502C-4300-AEA5-BE08B8DEBB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88" y="4425950"/>
            <a:ext cx="20478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Image 19">
            <a:extLst>
              <a:ext uri="{FF2B5EF4-FFF2-40B4-BE49-F238E27FC236}">
                <a16:creationId xmlns:a16="http://schemas.microsoft.com/office/drawing/2014/main" id="{557202DA-8630-46D9-92F5-25E7FAF58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7813" y="4127500"/>
            <a:ext cx="16954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Image 20">
            <a:extLst>
              <a:ext uri="{FF2B5EF4-FFF2-40B4-BE49-F238E27FC236}">
                <a16:creationId xmlns:a16="http://schemas.microsoft.com/office/drawing/2014/main" id="{E986AD00-29C4-4180-BB25-0CA7422DF4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Image 21">
            <a:extLst>
              <a:ext uri="{FF2B5EF4-FFF2-40B4-BE49-F238E27FC236}">
                <a16:creationId xmlns:a16="http://schemas.microsoft.com/office/drawing/2014/main" id="{EDB98A8C-1FEC-446E-B4BB-F69D818F19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4" name="Image 22">
            <a:extLst>
              <a:ext uri="{FF2B5EF4-FFF2-40B4-BE49-F238E27FC236}">
                <a16:creationId xmlns:a16="http://schemas.microsoft.com/office/drawing/2014/main" id="{9D17DCF3-778A-44C5-BDBF-277FC3C33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5" name="Rectangle 1">
            <a:extLst>
              <a:ext uri="{FF2B5EF4-FFF2-40B4-BE49-F238E27FC236}">
                <a16:creationId xmlns:a16="http://schemas.microsoft.com/office/drawing/2014/main" id="{F740955D-0385-4E83-BA7C-B293D13A1A88}"/>
              </a:ext>
            </a:extLst>
          </p:cNvPr>
          <p:cNvSpPr>
            <a:spLocks noChangeArrowheads="1"/>
          </p:cNvSpPr>
          <p:nvPr/>
        </p:nvSpPr>
        <p:spPr bwMode="auto">
          <a:xfrm>
            <a:off x="139700" y="1262063"/>
            <a:ext cx="11903075"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Endémique de Madagascar, qui est utilisé comme </a:t>
            </a:r>
            <a:r>
              <a:rPr lang="fr-FR" altLang="fr-FR" b="1" i="1" dirty="0">
                <a:solidFill>
                  <a:srgbClr val="008000"/>
                </a:solidFill>
              </a:rPr>
              <a:t>haie défensive </a:t>
            </a:r>
            <a:r>
              <a:rPr lang="fr-FR" altLang="fr-FR" dirty="0"/>
              <a:t>et décorative jusqu'en Thaïlande et en Californie et Floride. Il se reproduit dans l'Asie du sud-est, en Afrique, à Maurice et dans de nombreuses régions des tropiques etc. La </a:t>
            </a:r>
            <a:r>
              <a:rPr lang="fr-FR" altLang="fr-FR" i="1" dirty="0" err="1"/>
              <a:t>barlélia</a:t>
            </a:r>
            <a:r>
              <a:rPr lang="fr-FR" altLang="fr-FR" i="1" dirty="0"/>
              <a:t> lupuline </a:t>
            </a:r>
            <a:r>
              <a:rPr lang="fr-FR" altLang="fr-FR" dirty="0"/>
              <a:t>est un arbrisseaux épineux, </a:t>
            </a:r>
            <a:r>
              <a:rPr lang="fr-FR" altLang="fr-FR" b="1" dirty="0">
                <a:solidFill>
                  <a:srgbClr val="008000"/>
                </a:solidFill>
              </a:rPr>
              <a:t>à croissance rapide</a:t>
            </a:r>
            <a:r>
              <a:rPr lang="fr-FR" altLang="fr-FR" dirty="0"/>
              <a:t>, au port dressé, pouvant atteindre une hauteur de 1.5 à 2 m, à branches persistantes, très ramifié et à feuilles persistantes, avec des </a:t>
            </a:r>
            <a:r>
              <a:rPr lang="fr-FR" altLang="fr-FR" b="1" i="1" dirty="0">
                <a:solidFill>
                  <a:srgbClr val="008000"/>
                </a:solidFill>
              </a:rPr>
              <a:t>épines axillaires</a:t>
            </a:r>
            <a:r>
              <a:rPr lang="fr-FR" altLang="fr-FR" dirty="0"/>
              <a:t>. Il pousse dans des habitats ouverts des bois, le long des cours d'eau, des routes et dans les zones perturbées, dans les déchets de jardin où les tiges peuvent facilement former des racines et s'établir.  Il préfère le plein soleil ou la </a:t>
            </a:r>
            <a:r>
              <a:rPr lang="fr-FR" altLang="fr-FR" dirty="0" err="1"/>
              <a:t>mi-ombre</a:t>
            </a:r>
            <a:r>
              <a:rPr lang="fr-FR" altLang="fr-FR" dirty="0"/>
              <a:t> et un sol fertile, humide mais bien drainé. La plante est récoltée dans la nature pour un </a:t>
            </a:r>
            <a:r>
              <a:rPr lang="fr-FR" altLang="fr-FR" dirty="0">
                <a:solidFill>
                  <a:srgbClr val="008000"/>
                </a:solidFill>
              </a:rPr>
              <a:t>usage local en tant que médicament</a:t>
            </a:r>
            <a:r>
              <a:rPr lang="fr-FR" altLang="fr-FR" dirty="0"/>
              <a:t>. Il est souvent cultivé comme plante ornementale, habituellement comme </a:t>
            </a:r>
            <a:r>
              <a:rPr lang="fr-FR" altLang="fr-FR" b="1" i="1" dirty="0">
                <a:solidFill>
                  <a:srgbClr val="008000"/>
                </a:solidFill>
              </a:rPr>
              <a:t>plante de haies défensives à fleurs.</a:t>
            </a:r>
            <a:r>
              <a:rPr lang="fr-FR" altLang="fr-FR" dirty="0"/>
              <a:t> Les feuilles sont anti-inflammatoires. Un cataplasme est mis sur les piqûres d'insectes. </a:t>
            </a:r>
            <a:r>
              <a:rPr lang="fr-FR" altLang="fr-FR" b="1" dirty="0"/>
              <a:t>USDA zones</a:t>
            </a:r>
            <a:r>
              <a:rPr lang="fr-FR" altLang="fr-FR" dirty="0"/>
              <a:t> : 10b – 11.  </a:t>
            </a:r>
            <a:r>
              <a:rPr lang="fr-FR" altLang="fr-FR" sz="1200" dirty="0"/>
              <a:t>Sources : a) </a:t>
            </a:r>
            <a:r>
              <a:rPr lang="fr-FR" altLang="fr-FR" sz="1200" dirty="0">
                <a:hlinkClick r:id="rId9"/>
              </a:rPr>
              <a:t>http://tropical.theferns.info/viewtropical.php?id=Barleria+lupulina</a:t>
            </a:r>
            <a:r>
              <a:rPr lang="fr-FR" altLang="fr-FR" sz="1200" dirty="0"/>
              <a:t>, b) </a:t>
            </a:r>
            <a:r>
              <a:rPr lang="fr-FR" altLang="fr-FR" sz="1200" dirty="0">
                <a:hlinkClick r:id="rId10"/>
              </a:rPr>
              <a:t>https://en.wikipedia.org/wiki/Barleria_lupulina</a:t>
            </a:r>
            <a:r>
              <a:rPr lang="fr-FR" altLang="fr-FR" sz="1200" dirty="0"/>
              <a:t>, c) </a:t>
            </a:r>
            <a:r>
              <a:rPr lang="fr-FR" altLang="fr-FR" sz="1200" dirty="0">
                <a:hlinkClick r:id="rId11"/>
              </a:rPr>
              <a:t>http://www.mi-aime-a-ou.com/barleria_lupulina.php</a:t>
            </a:r>
            <a:r>
              <a:rPr lang="fr-FR" altLang="fr-FR" sz="1200" dirty="0"/>
              <a:t> , d) </a:t>
            </a:r>
            <a:r>
              <a:rPr lang="fr-FR" altLang="fr-FR" sz="1200" dirty="0">
                <a:hlinkClick r:id="rId12"/>
              </a:rPr>
              <a:t>http://www.cabi.org/isc/datasheet/120108</a:t>
            </a:r>
            <a:r>
              <a:rPr lang="fr-FR" altLang="fr-FR" sz="1200" dirty="0"/>
              <a:t>  </a:t>
            </a:r>
            <a:endParaRPr lang="fr-FR" altLang="fr-FR" dirty="0"/>
          </a:p>
        </p:txBody>
      </p:sp>
      <p:sp>
        <p:nvSpPr>
          <p:cNvPr id="68626" name="ZoneTexte 2">
            <a:extLst>
              <a:ext uri="{FF2B5EF4-FFF2-40B4-BE49-F238E27FC236}">
                <a16:creationId xmlns:a16="http://schemas.microsoft.com/office/drawing/2014/main" id="{588B228C-5FDB-4517-8691-70C9F222F7F6}"/>
              </a:ext>
            </a:extLst>
          </p:cNvPr>
          <p:cNvSpPr txBox="1">
            <a:spLocks noChangeArrowheads="1"/>
          </p:cNvSpPr>
          <p:nvPr/>
        </p:nvSpPr>
        <p:spPr bwMode="auto">
          <a:xfrm>
            <a:off x="3368675" y="549275"/>
            <a:ext cx="2947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Elle peut être envahissante</a:t>
            </a:r>
          </a:p>
        </p:txBody>
      </p:sp>
      <p:pic>
        <p:nvPicPr>
          <p:cNvPr id="68627" name="Image 4" descr="Une image contenant animal, plante, arbre&#10;&#10;Description générée avec un niveau de confiance élevé">
            <a:extLst>
              <a:ext uri="{FF2B5EF4-FFF2-40B4-BE49-F238E27FC236}">
                <a16:creationId xmlns:a16="http://schemas.microsoft.com/office/drawing/2014/main" id="{3E6D28B7-1E2F-4392-B097-D945A452C6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77500" y="107950"/>
            <a:ext cx="159702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8" name="ZoneTexte 5">
            <a:extLst>
              <a:ext uri="{FF2B5EF4-FFF2-40B4-BE49-F238E27FC236}">
                <a16:creationId xmlns:a16="http://schemas.microsoft.com/office/drawing/2014/main" id="{C8618D23-FF17-42EE-8374-A88973BC854C}"/>
              </a:ext>
            </a:extLst>
          </p:cNvPr>
          <p:cNvSpPr txBox="1">
            <a:spLocks noChangeArrowheads="1"/>
          </p:cNvSpPr>
          <p:nvPr/>
        </p:nvSpPr>
        <p:spPr bwMode="auto">
          <a:xfrm>
            <a:off x="2482850" y="19050"/>
            <a:ext cx="782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sp>
        <p:nvSpPr>
          <p:cNvPr id="68629" name="ZoneTexte 10">
            <a:extLst>
              <a:ext uri="{FF2B5EF4-FFF2-40B4-BE49-F238E27FC236}">
                <a16:creationId xmlns:a16="http://schemas.microsoft.com/office/drawing/2014/main" id="{0642D350-A5F9-46D0-A2DB-CAAAC39A4C3B}"/>
              </a:ext>
            </a:extLst>
          </p:cNvPr>
          <p:cNvSpPr txBox="1">
            <a:spLocks noChangeArrowheads="1"/>
          </p:cNvSpPr>
          <p:nvPr/>
        </p:nvSpPr>
        <p:spPr bwMode="auto">
          <a:xfrm>
            <a:off x="6091238" y="550863"/>
            <a:ext cx="274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(famille des </a:t>
            </a:r>
            <a:r>
              <a:rPr lang="fr-FR" altLang="fr-FR" b="1" i="1" dirty="0" err="1">
                <a:hlinkClick r:id="rId14" tooltip="Acanthaceae"/>
              </a:rPr>
              <a:t>Acanthaceae</a:t>
            </a:r>
            <a:r>
              <a:rPr lang="fr-FR" altLang="fr-FR" b="1" dirty="0">
                <a:solidFill>
                  <a:srgbClr val="008000"/>
                </a:solidFill>
              </a:rPr>
              <a:t>)</a:t>
            </a:r>
          </a:p>
        </p:txBody>
      </p:sp>
      <p:pic>
        <p:nvPicPr>
          <p:cNvPr id="68630" name="Picture 16" descr="C:\Users\LISAN\Pictures\Plantes fourragères\logo invasive plants5_s.jpg">
            <a:extLst>
              <a:ext uri="{FF2B5EF4-FFF2-40B4-BE49-F238E27FC236}">
                <a16:creationId xmlns:a16="http://schemas.microsoft.com/office/drawing/2014/main" id="{188BEB97-B04B-4EAF-8EC6-406FCC5CDB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99550" y="1603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1" name="Rectangle 24">
            <a:extLst>
              <a:ext uri="{FF2B5EF4-FFF2-40B4-BE49-F238E27FC236}">
                <a16:creationId xmlns:a16="http://schemas.microsoft.com/office/drawing/2014/main" id="{31855682-07F9-47C3-961E-9EA7A7E27841}"/>
              </a:ext>
            </a:extLst>
          </p:cNvPr>
          <p:cNvSpPr>
            <a:spLocks noChangeArrowheads="1"/>
          </p:cNvSpPr>
          <p:nvPr/>
        </p:nvSpPr>
        <p:spPr bwMode="auto">
          <a:xfrm>
            <a:off x="9758363" y="96838"/>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68632" name="Picture 2" descr="medicament2_s">
            <a:extLst>
              <a:ext uri="{FF2B5EF4-FFF2-40B4-BE49-F238E27FC236}">
                <a16:creationId xmlns:a16="http://schemas.microsoft.com/office/drawing/2014/main" id="{08E56C05-F63F-45C0-9081-64874E9A3C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86925" y="71120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oneTexte 7">
            <a:extLst>
              <a:ext uri="{FF2B5EF4-FFF2-40B4-BE49-F238E27FC236}">
                <a16:creationId xmlns:a16="http://schemas.microsoft.com/office/drawing/2014/main" id="{46F9754F-C648-4AB3-95EC-17D96517F827}"/>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5C4829C8-5BFC-4548-8627-55CC0E6F3689}" type="slidenum">
              <a:rPr lang="fr-FR"/>
              <a:pPr>
                <a:defRPr/>
              </a:pPr>
              <a:t>75</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69637" name="ZoneTexte 6">
            <a:extLst>
              <a:ext uri="{FF2B5EF4-FFF2-40B4-BE49-F238E27FC236}">
                <a16:creationId xmlns:a16="http://schemas.microsoft.com/office/drawing/2014/main" id="{867150AB-73F9-452A-A626-DDDDD985EBDC}"/>
              </a:ext>
            </a:extLst>
          </p:cNvPr>
          <p:cNvSpPr txBox="1">
            <a:spLocks noChangeArrowheads="1"/>
          </p:cNvSpPr>
          <p:nvPr/>
        </p:nvSpPr>
        <p:spPr bwMode="auto">
          <a:xfrm>
            <a:off x="166688" y="368300"/>
            <a:ext cx="353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69638" name="Picture 8" descr="euphorbia milii">
            <a:extLst>
              <a:ext uri="{FF2B5EF4-FFF2-40B4-BE49-F238E27FC236}">
                <a16:creationId xmlns:a16="http://schemas.microsoft.com/office/drawing/2014/main" id="{A2BC7ADE-1D6E-4465-A7AA-DE92085BA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838" y="3440113"/>
            <a:ext cx="1838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9" descr="image037">
            <a:extLst>
              <a:ext uri="{FF2B5EF4-FFF2-40B4-BE49-F238E27FC236}">
                <a16:creationId xmlns:a16="http://schemas.microsoft.com/office/drawing/2014/main" id="{B5570906-CDBF-4C5F-B6AE-D87A3DD67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5135563"/>
            <a:ext cx="1819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ZoneTexte 11">
            <a:extLst>
              <a:ext uri="{FF2B5EF4-FFF2-40B4-BE49-F238E27FC236}">
                <a16:creationId xmlns:a16="http://schemas.microsoft.com/office/drawing/2014/main" id="{F8D7ED84-23F0-4A77-B751-7FC85B982E39}"/>
              </a:ext>
            </a:extLst>
          </p:cNvPr>
          <p:cNvSpPr txBox="1">
            <a:spLocks noChangeArrowheads="1"/>
          </p:cNvSpPr>
          <p:nvPr/>
        </p:nvSpPr>
        <p:spPr bwMode="auto">
          <a:xfrm>
            <a:off x="5837238" y="5554663"/>
            <a:ext cx="6215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Nous préférons utiliser le </a:t>
            </a:r>
            <a:r>
              <a:rPr lang="fr-FR" altLang="fr-FR" b="1" i="1" dirty="0">
                <a:solidFill>
                  <a:srgbClr val="008000"/>
                </a:solidFill>
                <a:latin typeface="Arial" panose="020B0604020202020204" pitchFamily="34" charset="0"/>
                <a:cs typeface="Times New Roman" panose="02020603050405020304" pitchFamily="18" charset="0"/>
              </a:rPr>
              <a:t>Barleria </a:t>
            </a:r>
            <a:r>
              <a:rPr lang="fr-FR" altLang="fr-FR" b="1" i="1" dirty="0" err="1">
                <a:solidFill>
                  <a:srgbClr val="008000"/>
                </a:solidFill>
                <a:latin typeface="Arial" panose="020B0604020202020204" pitchFamily="34" charset="0"/>
                <a:cs typeface="Times New Roman" panose="02020603050405020304" pitchFamily="18" charset="0"/>
              </a:rPr>
              <a:t>lupulina</a:t>
            </a:r>
            <a:r>
              <a:rPr lang="fr-FR" altLang="fr-FR" dirty="0">
                <a:solidFill>
                  <a:srgbClr val="008000"/>
                </a:solidFill>
                <a:latin typeface="Arial" panose="020B0604020202020204" pitchFamily="34" charset="0"/>
                <a:cs typeface="Times New Roman" panose="02020603050405020304" pitchFamily="18" charset="0"/>
              </a:rPr>
              <a:t> et les </a:t>
            </a:r>
            <a:r>
              <a:rPr lang="fr-FR" altLang="fr-FR" b="1" dirty="0">
                <a:solidFill>
                  <a:srgbClr val="008000"/>
                </a:solidFill>
                <a:latin typeface="Arial" panose="020B0604020202020204" pitchFamily="34" charset="0"/>
                <a:cs typeface="Times New Roman" panose="02020603050405020304" pitchFamily="18" charset="0"/>
              </a:rPr>
              <a:t>églantiers</a:t>
            </a:r>
            <a:r>
              <a:rPr lang="fr-FR" altLang="fr-FR" dirty="0">
                <a:solidFill>
                  <a:srgbClr val="008000"/>
                </a:solidFill>
                <a:latin typeface="Arial" panose="020B0604020202020204" pitchFamily="34" charset="0"/>
                <a:cs typeface="Times New Roman" panose="02020603050405020304" pitchFamily="18" charset="0"/>
              </a:rPr>
              <a:t> arbustifs</a:t>
            </a:r>
            <a:r>
              <a:rPr lang="fr-FR" altLang="fr-FR" dirty="0">
                <a:solidFill>
                  <a:srgbClr val="008000"/>
                </a:solidFill>
              </a:rPr>
              <a:t> pour les arbustes des </a:t>
            </a:r>
            <a:r>
              <a:rPr lang="fr-FR" altLang="fr-FR" dirty="0" err="1">
                <a:solidFill>
                  <a:srgbClr val="008000"/>
                </a:solidFill>
              </a:rPr>
              <a:t>massifs.On</a:t>
            </a:r>
            <a:r>
              <a:rPr lang="fr-FR" altLang="fr-FR" dirty="0">
                <a:solidFill>
                  <a:srgbClr val="008000"/>
                </a:solidFill>
              </a:rPr>
              <a:t> pourrait mettre du </a:t>
            </a:r>
            <a:r>
              <a:rPr lang="fr-FR" altLang="fr-FR" b="1" i="1" dirty="0">
                <a:solidFill>
                  <a:srgbClr val="FF0000"/>
                </a:solidFill>
              </a:rPr>
              <a:t>Rosa </a:t>
            </a:r>
            <a:r>
              <a:rPr lang="fr-FR" altLang="fr-FR" b="1" i="1" dirty="0" err="1">
                <a:solidFill>
                  <a:srgbClr val="FF0000"/>
                </a:solidFill>
              </a:rPr>
              <a:t>rugosa</a:t>
            </a:r>
            <a:r>
              <a:rPr lang="fr-FR" altLang="fr-FR" dirty="0">
                <a:solidFill>
                  <a:srgbClr val="008000"/>
                </a:solidFill>
              </a:rPr>
              <a:t>, mais il est </a:t>
            </a:r>
            <a:r>
              <a:rPr lang="fr-FR" altLang="fr-FR" b="1" dirty="0">
                <a:solidFill>
                  <a:srgbClr val="FF0000"/>
                </a:solidFill>
              </a:rPr>
              <a:t>invasif</a:t>
            </a:r>
            <a:r>
              <a:rPr lang="fr-FR" altLang="fr-FR" dirty="0">
                <a:solidFill>
                  <a:srgbClr val="008000"/>
                </a:solidFill>
              </a:rPr>
              <a:t>.</a:t>
            </a:r>
            <a:endParaRPr lang="fr-FR" altLang="fr-FR" dirty="0">
              <a:solidFill>
                <a:srgbClr val="FF0000"/>
              </a:solidFill>
            </a:endParaRPr>
          </a:p>
        </p:txBody>
      </p:sp>
      <p:pic>
        <p:nvPicPr>
          <p:cNvPr id="69641" name="Image 12">
            <a:extLst>
              <a:ext uri="{FF2B5EF4-FFF2-40B4-BE49-F238E27FC236}">
                <a16:creationId xmlns:a16="http://schemas.microsoft.com/office/drawing/2014/main" id="{00762325-78B6-4DAA-BBED-A2E3F88C8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75" y="370363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Image 13">
            <a:extLst>
              <a:ext uri="{FF2B5EF4-FFF2-40B4-BE49-F238E27FC236}">
                <a16:creationId xmlns:a16="http://schemas.microsoft.com/office/drawing/2014/main" id="{3BD1586D-351F-4C13-BE40-83CF6EB91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4463" y="35956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Image 14">
            <a:extLst>
              <a:ext uri="{FF2B5EF4-FFF2-40B4-BE49-F238E27FC236}">
                <a16:creationId xmlns:a16="http://schemas.microsoft.com/office/drawing/2014/main" id="{A4C9DEFE-A870-4982-8B58-BC3E5EE81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8" y="348297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ZoneTexte 15">
            <a:extLst>
              <a:ext uri="{FF2B5EF4-FFF2-40B4-BE49-F238E27FC236}">
                <a16:creationId xmlns:a16="http://schemas.microsoft.com/office/drawing/2014/main" id="{33ABDD1A-7C33-41C6-B864-C088DE70C7D3}"/>
              </a:ext>
            </a:extLst>
          </p:cNvPr>
          <p:cNvSpPr txBox="1">
            <a:spLocks noChangeArrowheads="1"/>
          </p:cNvSpPr>
          <p:nvPr/>
        </p:nvSpPr>
        <p:spPr bwMode="auto">
          <a:xfrm>
            <a:off x="139700" y="773113"/>
            <a:ext cx="11885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Couronne d'épines, couronne du Christ ou épine du Christ (</a:t>
            </a:r>
            <a:r>
              <a:rPr lang="fr-FR" altLang="fr-FR" b="1" i="1" dirty="0" err="1">
                <a:solidFill>
                  <a:srgbClr val="008000"/>
                </a:solidFill>
              </a:rPr>
              <a:t>Euphorbia</a:t>
            </a:r>
            <a:r>
              <a:rPr lang="fr-FR" altLang="fr-FR" b="1" i="1" dirty="0">
                <a:solidFill>
                  <a:srgbClr val="008000"/>
                </a:solidFill>
              </a:rPr>
              <a:t> </a:t>
            </a:r>
            <a:r>
              <a:rPr lang="fr-FR" altLang="fr-FR" b="1" i="1" dirty="0" err="1">
                <a:solidFill>
                  <a:srgbClr val="008000"/>
                </a:solidFill>
              </a:rPr>
              <a:t>milii</a:t>
            </a:r>
            <a:r>
              <a:rPr lang="fr-FR" altLang="fr-FR" b="1" dirty="0">
                <a:solidFill>
                  <a:srgbClr val="008000"/>
                </a:solidFill>
              </a:rPr>
              <a:t>) (famille des </a:t>
            </a:r>
            <a:r>
              <a:rPr lang="fr-FR" altLang="fr-FR" b="1" i="1" u="sng" dirty="0" err="1">
                <a:hlinkClick r:id="rId7"/>
              </a:rPr>
              <a:t>Euphorbiaceae</a:t>
            </a:r>
            <a:r>
              <a:rPr lang="fr-FR" altLang="fr-FR" b="1" dirty="0">
                <a:solidFill>
                  <a:srgbClr val="008000"/>
                </a:solidFill>
              </a:rPr>
              <a:t>)</a:t>
            </a:r>
            <a:r>
              <a:rPr lang="fr-FR" altLang="fr-FR" i="1" dirty="0">
                <a:solidFill>
                  <a:srgbClr val="008000"/>
                </a:solidFill>
              </a:rPr>
              <a:t> </a:t>
            </a:r>
          </a:p>
        </p:txBody>
      </p:sp>
      <p:sp>
        <p:nvSpPr>
          <p:cNvPr id="69645" name="Rectangle 16">
            <a:extLst>
              <a:ext uri="{FF2B5EF4-FFF2-40B4-BE49-F238E27FC236}">
                <a16:creationId xmlns:a16="http://schemas.microsoft.com/office/drawing/2014/main" id="{6FC9A23C-FB61-49C6-936B-7171EABEA01C}"/>
              </a:ext>
            </a:extLst>
          </p:cNvPr>
          <p:cNvSpPr>
            <a:spLocks noChangeArrowheads="1"/>
          </p:cNvSpPr>
          <p:nvPr/>
        </p:nvSpPr>
        <p:spPr bwMode="auto">
          <a:xfrm>
            <a:off x="166688" y="6519863"/>
            <a:ext cx="11160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rPr>
              <a:t>Euphorbia milii</a:t>
            </a:r>
            <a:endParaRPr lang="fr-FR" altLang="fr-FR" sz="1200">
              <a:solidFill>
                <a:srgbClr val="008000"/>
              </a:solidFill>
            </a:endParaRPr>
          </a:p>
        </p:txBody>
      </p:sp>
      <p:pic>
        <p:nvPicPr>
          <p:cNvPr id="69646" name="Image 17">
            <a:extLst>
              <a:ext uri="{FF2B5EF4-FFF2-40B4-BE49-F238E27FC236}">
                <a16:creationId xmlns:a16="http://schemas.microsoft.com/office/drawing/2014/main" id="{C1AE4288-C3DA-436B-BD78-2D430792E9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Image 18">
            <a:extLst>
              <a:ext uri="{FF2B5EF4-FFF2-40B4-BE49-F238E27FC236}">
                <a16:creationId xmlns:a16="http://schemas.microsoft.com/office/drawing/2014/main" id="{75197745-0F3B-4C44-8501-DFF019F412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8" name="Image 19">
            <a:extLst>
              <a:ext uri="{FF2B5EF4-FFF2-40B4-BE49-F238E27FC236}">
                <a16:creationId xmlns:a16="http://schemas.microsoft.com/office/drawing/2014/main" id="{3B79DE4D-988C-47E9-A1BB-627BFAC180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9" name="Rectangle 1">
            <a:extLst>
              <a:ext uri="{FF2B5EF4-FFF2-40B4-BE49-F238E27FC236}">
                <a16:creationId xmlns:a16="http://schemas.microsoft.com/office/drawing/2014/main" id="{0208C4D4-5D86-47B8-8DCE-4C2AC0B86EEE}"/>
              </a:ext>
            </a:extLst>
          </p:cNvPr>
          <p:cNvSpPr>
            <a:spLocks noChangeArrowheads="1"/>
          </p:cNvSpPr>
          <p:nvPr/>
        </p:nvSpPr>
        <p:spPr bwMode="auto">
          <a:xfrm>
            <a:off x="166688" y="1104900"/>
            <a:ext cx="118856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Arbuste épineux très répandu à Madagascar, et originaire de l’île, aussi bien sur sa côte que sur ses « hauts plateaux » (&lt; 1 m). </a:t>
            </a:r>
            <a:r>
              <a:rPr lang="fr-FR" altLang="fr-FR" b="1" dirty="0"/>
              <a:t>USDA Zones</a:t>
            </a:r>
            <a:r>
              <a:rPr lang="fr-FR" altLang="fr-FR" dirty="0"/>
              <a:t> 9-11. Sa température ne doit pas baisser sous 10 °C. Il craint la pourriture par excès d'humidité, les aleurodes, les limaces, les araignées rouges. </a:t>
            </a:r>
            <a:r>
              <a:rPr lang="fr-FR" altLang="fr-FR" dirty="0">
                <a:solidFill>
                  <a:srgbClr val="FF0000"/>
                </a:solidFill>
              </a:rPr>
              <a:t>Toxique</a:t>
            </a:r>
            <a:r>
              <a:rPr lang="fr-FR" altLang="fr-FR" dirty="0"/>
              <a:t>. Port : 1 m de haut, sur 45 cm de large. </a:t>
            </a:r>
            <a:r>
              <a:rPr lang="fr-FR" altLang="fr-FR" dirty="0">
                <a:solidFill>
                  <a:srgbClr val="008000"/>
                </a:solidFill>
              </a:rPr>
              <a:t>Il ne nécessite pas beaucoup d'eau</a:t>
            </a:r>
            <a:r>
              <a:rPr lang="fr-FR" altLang="fr-FR" dirty="0"/>
              <a:t>. Il se développe en plein soleil ou en ombre partielle. La plante est bon marché et se développe facile.</a:t>
            </a:r>
          </a:p>
          <a:p>
            <a:pPr eaLnBrk="1" hangingPunct="1"/>
            <a:r>
              <a:rPr lang="fr-FR" altLang="fr-FR" sz="1200" dirty="0"/>
              <a:t>Sources : a) </a:t>
            </a:r>
            <a:r>
              <a:rPr lang="fr-FR" altLang="fr-FR" sz="1200" dirty="0">
                <a:hlinkClick r:id="rId9"/>
              </a:rPr>
              <a:t>http://tropical.theferns.info/viewtropical.php?id=Barleria+lupulina</a:t>
            </a:r>
            <a:endParaRPr lang="fr-FR" altLang="fr-FR" sz="1200" dirty="0"/>
          </a:p>
          <a:p>
            <a:pPr eaLnBrk="1" hangingPunct="1"/>
            <a:r>
              <a:rPr lang="fr-FR" altLang="fr-FR" sz="1200" dirty="0"/>
              <a:t>b) </a:t>
            </a:r>
            <a:r>
              <a:rPr lang="fr-FR" altLang="fr-FR" sz="1200" dirty="0">
                <a:hlinkClick r:id="rId10"/>
              </a:rPr>
              <a:t>http://www.mi-aime-a-ou.com/barleria_lupulina.php</a:t>
            </a:r>
            <a:endParaRPr lang="fr-FR" altLang="fr-FR" sz="1200" dirty="0"/>
          </a:p>
          <a:p>
            <a:pPr eaLnBrk="1" hangingPunct="1"/>
            <a:r>
              <a:rPr lang="fr-FR" altLang="fr-FR" sz="1200" dirty="0"/>
              <a:t>c) </a:t>
            </a:r>
            <a:r>
              <a:rPr lang="fr-FR" altLang="fr-FR" sz="1200" dirty="0">
                <a:hlinkClick r:id="rId11"/>
              </a:rPr>
              <a:t>https://fr.wikipedia.org/wiki/Euphorbia_milii</a:t>
            </a:r>
            <a:r>
              <a:rPr lang="fr-FR" altLang="fr-FR" sz="1200" dirty="0"/>
              <a:t>  </a:t>
            </a:r>
          </a:p>
          <a:p>
            <a:pPr eaLnBrk="1" hangingPunct="1"/>
            <a:r>
              <a:rPr lang="fr-FR" altLang="fr-FR" sz="1200" dirty="0"/>
              <a:t>d) </a:t>
            </a:r>
            <a:r>
              <a:rPr lang="fr-FR" altLang="fr-FR" sz="1200" dirty="0">
                <a:hlinkClick r:id="rId12"/>
              </a:rPr>
              <a:t>http://www.bothasigwatch.co.za/2014/05/19/making-your-garden-unattractive-to-criminals-19-may-2014/</a:t>
            </a:r>
            <a:r>
              <a:rPr lang="fr-FR" altLang="fr-FR" sz="1200" dirty="0"/>
              <a:t> </a:t>
            </a:r>
            <a:endParaRPr lang="fr-FR" altLang="fr-FR" dirty="0"/>
          </a:p>
        </p:txBody>
      </p:sp>
      <p:pic>
        <p:nvPicPr>
          <p:cNvPr id="69650" name="Picture 2" descr="toxic-2ss">
            <a:extLst>
              <a:ext uri="{FF2B5EF4-FFF2-40B4-BE49-F238E27FC236}">
                <a16:creationId xmlns:a16="http://schemas.microsoft.com/office/drawing/2014/main" id="{D0DA5EF1-507F-4467-9EB8-E2BA7CC0A8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58363" y="165100"/>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1" name="Image 10" descr="logo aride_s.jpg">
            <a:extLst>
              <a:ext uri="{FF2B5EF4-FFF2-40B4-BE49-F238E27FC236}">
                <a16:creationId xmlns:a16="http://schemas.microsoft.com/office/drawing/2014/main" id="{8FF71B7F-FEC4-4C74-B66F-CE6B3AB41B8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oneTexte 7">
            <a:extLst>
              <a:ext uri="{FF2B5EF4-FFF2-40B4-BE49-F238E27FC236}">
                <a16:creationId xmlns:a16="http://schemas.microsoft.com/office/drawing/2014/main" id="{970CA151-A3CC-4A12-B619-81C623E7C12D}"/>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EA0C499E-B948-4339-BF5A-5189C37897A1}" type="slidenum">
              <a:rPr lang="fr-FR"/>
              <a:pPr>
                <a:defRPr/>
              </a:pPr>
              <a:t>76</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70661" name="ZoneTexte 6">
            <a:extLst>
              <a:ext uri="{FF2B5EF4-FFF2-40B4-BE49-F238E27FC236}">
                <a16:creationId xmlns:a16="http://schemas.microsoft.com/office/drawing/2014/main" id="{AFD60F8E-05A7-4536-A290-3D98959876C4}"/>
              </a:ext>
            </a:extLst>
          </p:cNvPr>
          <p:cNvSpPr txBox="1">
            <a:spLocks noChangeArrowheads="1"/>
          </p:cNvSpPr>
          <p:nvPr/>
        </p:nvSpPr>
        <p:spPr bwMode="auto">
          <a:xfrm>
            <a:off x="171450" y="344488"/>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70662" name="Rectangle 10">
            <a:extLst>
              <a:ext uri="{FF2B5EF4-FFF2-40B4-BE49-F238E27FC236}">
                <a16:creationId xmlns:a16="http://schemas.microsoft.com/office/drawing/2014/main" id="{856D1B1F-583E-4BFA-BFFC-87DC5EBA3235}"/>
              </a:ext>
            </a:extLst>
          </p:cNvPr>
          <p:cNvSpPr>
            <a:spLocks noChangeArrowheads="1"/>
          </p:cNvSpPr>
          <p:nvPr/>
        </p:nvSpPr>
        <p:spPr bwMode="auto">
          <a:xfrm>
            <a:off x="171450" y="1200150"/>
            <a:ext cx="118014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222222"/>
                </a:solidFill>
              </a:rPr>
              <a:t>Ou </a:t>
            </a:r>
            <a:r>
              <a:rPr lang="fr-FR" altLang="fr-FR" b="1" dirty="0">
                <a:solidFill>
                  <a:srgbClr val="222222"/>
                </a:solidFill>
              </a:rPr>
              <a:t>tomate porc</a:t>
            </a:r>
            <a:r>
              <a:rPr lang="fr-FR" altLang="fr-FR" dirty="0">
                <a:solidFill>
                  <a:srgbClr val="222222"/>
                </a:solidFill>
              </a:rPr>
              <a:t>-</a:t>
            </a:r>
            <a:r>
              <a:rPr lang="fr-FR" altLang="fr-FR" b="1" dirty="0">
                <a:solidFill>
                  <a:srgbClr val="222222"/>
                </a:solidFill>
              </a:rPr>
              <a:t>épic</a:t>
            </a:r>
            <a:r>
              <a:rPr lang="fr-FR" altLang="fr-FR" dirty="0">
                <a:solidFill>
                  <a:srgbClr val="222222"/>
                </a:solidFill>
              </a:rPr>
              <a:t>, c’est un arbuste, à </a:t>
            </a:r>
            <a:r>
              <a:rPr lang="fr-FR" altLang="fr-FR" dirty="0">
                <a:solidFill>
                  <a:srgbClr val="0B0080"/>
                </a:solidFill>
                <a:hlinkClick r:id="rId2" tooltip="À feuilles persistantes"/>
              </a:rPr>
              <a:t>feuilles persistantes</a:t>
            </a:r>
            <a:r>
              <a:rPr lang="fr-FR" altLang="fr-FR" dirty="0">
                <a:solidFill>
                  <a:srgbClr val="0B0080"/>
                </a:solidFill>
              </a:rPr>
              <a:t> épineuses, à </a:t>
            </a:r>
            <a:r>
              <a:rPr lang="fr-FR" altLang="fr-FR" dirty="0">
                <a:solidFill>
                  <a:srgbClr val="FF0000"/>
                </a:solidFill>
              </a:rPr>
              <a:t>baies toxiques</a:t>
            </a:r>
            <a:r>
              <a:rPr lang="fr-FR" altLang="fr-FR" dirty="0">
                <a:solidFill>
                  <a:srgbClr val="0B0080"/>
                </a:solidFill>
              </a:rPr>
              <a:t>,</a:t>
            </a:r>
            <a:r>
              <a:rPr lang="fr-FR" altLang="fr-FR" dirty="0">
                <a:solidFill>
                  <a:srgbClr val="222222"/>
                </a:solidFill>
              </a:rPr>
              <a:t> de 1 à 1,5 m maximum, originaire de la région tropicale </a:t>
            </a:r>
            <a:r>
              <a:rPr lang="fr-FR" altLang="fr-FR" dirty="0">
                <a:solidFill>
                  <a:srgbClr val="0B0080"/>
                </a:solidFill>
                <a:hlinkClick r:id="rId3" tooltip="Madagascar"/>
              </a:rPr>
              <a:t>Madagascar</a:t>
            </a:r>
            <a:r>
              <a:rPr lang="fr-FR" altLang="fr-FR" dirty="0">
                <a:solidFill>
                  <a:srgbClr val="0B0080"/>
                </a:solidFill>
              </a:rPr>
              <a:t>. </a:t>
            </a:r>
            <a:r>
              <a:rPr lang="fr-FR" altLang="fr-FR" dirty="0"/>
              <a:t>Il nécessite de l'eau et du soleil modérés, un climat chaud et un sol légèrement acide à légèrement alcalin. </a:t>
            </a:r>
            <a:r>
              <a:rPr lang="fr-FR" altLang="fr-FR" dirty="0">
                <a:solidFill>
                  <a:srgbClr val="FF0000"/>
                </a:solidFill>
              </a:rPr>
              <a:t>La plante est très épineuse, il faut la manipuler avec soin</a:t>
            </a:r>
            <a:r>
              <a:rPr lang="fr-FR" altLang="fr-FR" dirty="0"/>
              <a:t>. </a:t>
            </a:r>
            <a:r>
              <a:rPr lang="fr-FR" altLang="fr-FR" b="1" dirty="0"/>
              <a:t>Zone USDA </a:t>
            </a:r>
            <a:r>
              <a:rPr lang="fr-FR" altLang="fr-FR" dirty="0"/>
              <a:t>: 9 à 11.</a:t>
            </a:r>
          </a:p>
          <a:p>
            <a:pPr eaLnBrk="1" hangingPunct="1"/>
            <a:r>
              <a:rPr lang="fr-FR" altLang="fr-FR" sz="1200" dirty="0"/>
              <a:t>Sources : a) </a:t>
            </a:r>
            <a:r>
              <a:rPr lang="fr-FR" altLang="fr-FR" sz="1200" dirty="0">
                <a:hlinkClick r:id="rId4"/>
              </a:rPr>
              <a:t>https://en.wikipedia.org/wiki/Solanum_pyracanthos</a:t>
            </a:r>
            <a:r>
              <a:rPr lang="fr-FR" altLang="fr-FR" sz="1200" dirty="0"/>
              <a:t> </a:t>
            </a:r>
          </a:p>
          <a:p>
            <a:pPr eaLnBrk="1" hangingPunct="1"/>
            <a:r>
              <a:rPr lang="fr-FR" altLang="fr-FR" sz="1200" dirty="0"/>
              <a:t>b) </a:t>
            </a:r>
            <a:r>
              <a:rPr lang="fr-FR" altLang="fr-FR" sz="1200" dirty="0">
                <a:hlinkClick r:id="rId5"/>
              </a:rPr>
              <a:t>http://nature.jardin.free.fr/1104/solanum_pyracanthum.html</a:t>
            </a:r>
            <a:r>
              <a:rPr lang="fr-FR" altLang="fr-FR" sz="1200" dirty="0"/>
              <a:t> </a:t>
            </a:r>
          </a:p>
        </p:txBody>
      </p:sp>
      <p:sp>
        <p:nvSpPr>
          <p:cNvPr id="70663" name="Rectangle 11">
            <a:extLst>
              <a:ext uri="{FF2B5EF4-FFF2-40B4-BE49-F238E27FC236}">
                <a16:creationId xmlns:a16="http://schemas.microsoft.com/office/drawing/2014/main" id="{48904A62-2F09-42D4-BE3B-3BB6C466FBDA}"/>
              </a:ext>
            </a:extLst>
          </p:cNvPr>
          <p:cNvSpPr>
            <a:spLocks noChangeArrowheads="1"/>
          </p:cNvSpPr>
          <p:nvPr/>
        </p:nvSpPr>
        <p:spPr bwMode="auto">
          <a:xfrm>
            <a:off x="171450" y="760413"/>
            <a:ext cx="798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i="1" dirty="0">
                <a:solidFill>
                  <a:srgbClr val="008000"/>
                </a:solidFill>
              </a:rPr>
              <a:t>Solanum </a:t>
            </a:r>
            <a:r>
              <a:rPr lang="fr-FR" altLang="fr-FR" b="1" i="1" dirty="0" err="1">
                <a:solidFill>
                  <a:srgbClr val="008000"/>
                </a:solidFill>
              </a:rPr>
              <a:t>pyracanthos</a:t>
            </a:r>
            <a:r>
              <a:rPr lang="fr-FR" altLang="fr-FR" b="1" dirty="0">
                <a:solidFill>
                  <a:srgbClr val="008000"/>
                </a:solidFill>
              </a:rPr>
              <a:t> ou </a:t>
            </a:r>
            <a:r>
              <a:rPr lang="fr-FR" altLang="fr-FR" b="1" i="1" dirty="0">
                <a:solidFill>
                  <a:srgbClr val="008000"/>
                </a:solidFill>
              </a:rPr>
              <a:t>Solanum </a:t>
            </a:r>
            <a:r>
              <a:rPr lang="fr-FR" altLang="fr-FR" b="1" i="1" dirty="0" err="1">
                <a:solidFill>
                  <a:srgbClr val="008000"/>
                </a:solidFill>
              </a:rPr>
              <a:t>pyracanthon</a:t>
            </a:r>
            <a:r>
              <a:rPr lang="fr-FR" altLang="fr-FR" dirty="0">
                <a:solidFill>
                  <a:srgbClr val="008000"/>
                </a:solidFill>
              </a:rPr>
              <a:t> </a:t>
            </a:r>
            <a:r>
              <a:rPr lang="fr-FR" altLang="fr-FR" b="1" dirty="0">
                <a:solidFill>
                  <a:srgbClr val="008000"/>
                </a:solidFill>
              </a:rPr>
              <a:t>(famille des </a:t>
            </a:r>
            <a:r>
              <a:rPr lang="fr-FR" altLang="fr-FR" b="1" i="1" dirty="0" err="1">
                <a:solidFill>
                  <a:srgbClr val="008000"/>
                </a:solidFill>
              </a:rPr>
              <a:t>Solaneceae</a:t>
            </a:r>
            <a:r>
              <a:rPr lang="fr-FR" altLang="fr-FR" b="1" dirty="0">
                <a:solidFill>
                  <a:srgbClr val="008000"/>
                </a:solidFill>
              </a:rPr>
              <a:t>)</a:t>
            </a:r>
            <a:endParaRPr lang="fr-FR" altLang="fr-FR" b="1" i="1" dirty="0">
              <a:solidFill>
                <a:srgbClr val="008000"/>
              </a:solidFill>
            </a:endParaRPr>
          </a:p>
        </p:txBody>
      </p:sp>
      <p:pic>
        <p:nvPicPr>
          <p:cNvPr id="70664" name="Image 12">
            <a:extLst>
              <a:ext uri="{FF2B5EF4-FFF2-40B4-BE49-F238E27FC236}">
                <a16:creationId xmlns:a16="http://schemas.microsoft.com/office/drawing/2014/main" id="{D1F99BFD-45C4-419E-86C9-4996AE12A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6550" y="4281488"/>
            <a:ext cx="27940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Image 13">
            <a:extLst>
              <a:ext uri="{FF2B5EF4-FFF2-40B4-BE49-F238E27FC236}">
                <a16:creationId xmlns:a16="http://schemas.microsoft.com/office/drawing/2014/main" id="{18DBC41D-AE45-4A3C-8358-B2C24FDBE3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6738" y="2335213"/>
            <a:ext cx="2333625"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Image 14">
            <a:extLst>
              <a:ext uri="{FF2B5EF4-FFF2-40B4-BE49-F238E27FC236}">
                <a16:creationId xmlns:a16="http://schemas.microsoft.com/office/drawing/2014/main" id="{03660F0E-27E0-452C-99FD-DAFAD9D19E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0888" y="4205288"/>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Image 15">
            <a:extLst>
              <a:ext uri="{FF2B5EF4-FFF2-40B4-BE49-F238E27FC236}">
                <a16:creationId xmlns:a16="http://schemas.microsoft.com/office/drawing/2014/main" id="{8CDFC747-7708-4758-83F5-7822FFD84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9663" y="23495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Image 16">
            <a:extLst>
              <a:ext uri="{FF2B5EF4-FFF2-40B4-BE49-F238E27FC236}">
                <a16:creationId xmlns:a16="http://schemas.microsoft.com/office/drawing/2014/main" id="{D99B0D88-E52E-453A-8B1A-642586F65B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9013" y="4279900"/>
            <a:ext cx="20097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Image 17">
            <a:extLst>
              <a:ext uri="{FF2B5EF4-FFF2-40B4-BE49-F238E27FC236}">
                <a16:creationId xmlns:a16="http://schemas.microsoft.com/office/drawing/2014/main" id="{F6130303-82B8-45F1-B3D9-CFE7C7520F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075" y="42545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Image 18">
            <a:extLst>
              <a:ext uri="{FF2B5EF4-FFF2-40B4-BE49-F238E27FC236}">
                <a16:creationId xmlns:a16="http://schemas.microsoft.com/office/drawing/2014/main" id="{3C4F9990-8B0A-4F50-8CBD-D4581F7EFF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64363" y="416718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1" name="Image 19">
            <a:extLst>
              <a:ext uri="{FF2B5EF4-FFF2-40B4-BE49-F238E27FC236}">
                <a16:creationId xmlns:a16="http://schemas.microsoft.com/office/drawing/2014/main" id="{862F2595-0B6B-4801-B63C-116084F39A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83738" y="15875"/>
            <a:ext cx="16795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2" name="Image 20">
            <a:extLst>
              <a:ext uri="{FF2B5EF4-FFF2-40B4-BE49-F238E27FC236}">
                <a16:creationId xmlns:a16="http://schemas.microsoft.com/office/drawing/2014/main" id="{D32BF9CB-BCF0-45ED-819E-63CF37A1DD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3" name="Image 21">
            <a:extLst>
              <a:ext uri="{FF2B5EF4-FFF2-40B4-BE49-F238E27FC236}">
                <a16:creationId xmlns:a16="http://schemas.microsoft.com/office/drawing/2014/main" id="{61CE15EC-8A58-44A2-8F98-53296385D0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4" name="Image 22">
            <a:extLst>
              <a:ext uri="{FF2B5EF4-FFF2-40B4-BE49-F238E27FC236}">
                <a16:creationId xmlns:a16="http://schemas.microsoft.com/office/drawing/2014/main" id="{C0C10450-13EA-447B-9B5E-45A4681EC6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5" name="Picture 2" descr="toxic-2ss">
            <a:extLst>
              <a:ext uri="{FF2B5EF4-FFF2-40B4-BE49-F238E27FC236}">
                <a16:creationId xmlns:a16="http://schemas.microsoft.com/office/drawing/2014/main" id="{9517EF74-E7C7-4B9B-BCDC-26012DBD52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0938" y="238125"/>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oneTexte 7">
            <a:extLst>
              <a:ext uri="{FF2B5EF4-FFF2-40B4-BE49-F238E27FC236}">
                <a16:creationId xmlns:a16="http://schemas.microsoft.com/office/drawing/2014/main" id="{FE7DD889-C27D-4363-BDB7-C7D778CABBF7}"/>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F1E40187-CF17-43CA-BD8F-27D1F590EFDE}" type="slidenum">
              <a:rPr lang="fr-FR"/>
              <a:pPr>
                <a:defRPr/>
              </a:pPr>
              <a:t>77</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71685" name="ZoneTexte 6">
            <a:extLst>
              <a:ext uri="{FF2B5EF4-FFF2-40B4-BE49-F238E27FC236}">
                <a16:creationId xmlns:a16="http://schemas.microsoft.com/office/drawing/2014/main" id="{A250F654-03B9-420A-BAAA-A4686072476C}"/>
              </a:ext>
            </a:extLst>
          </p:cNvPr>
          <p:cNvSpPr txBox="1">
            <a:spLocks noChangeArrowheads="1"/>
          </p:cNvSpPr>
          <p:nvPr/>
        </p:nvSpPr>
        <p:spPr bwMode="auto">
          <a:xfrm>
            <a:off x="69850" y="381000"/>
            <a:ext cx="3535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71686" name="Rectangle 10">
            <a:extLst>
              <a:ext uri="{FF2B5EF4-FFF2-40B4-BE49-F238E27FC236}">
                <a16:creationId xmlns:a16="http://schemas.microsoft.com/office/drawing/2014/main" id="{336375E1-CFA6-4A6D-9ED3-56B2B87D06ED}"/>
              </a:ext>
            </a:extLst>
          </p:cNvPr>
          <p:cNvSpPr>
            <a:spLocks noChangeArrowheads="1"/>
          </p:cNvSpPr>
          <p:nvPr/>
        </p:nvSpPr>
        <p:spPr bwMode="auto">
          <a:xfrm>
            <a:off x="69850" y="641350"/>
            <a:ext cx="747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Bougainvillier (</a:t>
            </a:r>
            <a:r>
              <a:rPr lang="fr-FR" altLang="fr-FR" b="1" i="1" dirty="0" err="1">
                <a:solidFill>
                  <a:srgbClr val="008000"/>
                </a:solidFill>
              </a:rPr>
              <a:t>Bougainvillea</a:t>
            </a:r>
            <a:r>
              <a:rPr lang="fr-FR" altLang="fr-FR" b="1" i="1" dirty="0">
                <a:solidFill>
                  <a:srgbClr val="008000"/>
                </a:solidFill>
              </a:rPr>
              <a:t> </a:t>
            </a:r>
            <a:r>
              <a:rPr lang="fr-FR" altLang="fr-FR" b="1" i="1" dirty="0" err="1">
                <a:solidFill>
                  <a:srgbClr val="008000"/>
                </a:solidFill>
              </a:rPr>
              <a:t>sp</a:t>
            </a:r>
            <a:r>
              <a:rPr lang="fr-FR" altLang="fr-FR" b="1" i="1" dirty="0">
                <a:solidFill>
                  <a:srgbClr val="008000"/>
                </a:solidFill>
              </a:rPr>
              <a:t>.</a:t>
            </a:r>
            <a:r>
              <a:rPr lang="fr-FR" altLang="fr-FR" b="1" dirty="0">
                <a:solidFill>
                  <a:srgbClr val="008000"/>
                </a:solidFill>
              </a:rPr>
              <a:t>) (</a:t>
            </a:r>
            <a:r>
              <a:rPr lang="fr-FR" altLang="fr-FR" b="1" dirty="0">
                <a:hlinkClick r:id="rId2"/>
              </a:rPr>
              <a:t>Famille</a:t>
            </a:r>
            <a:r>
              <a:rPr lang="fr-FR" altLang="fr-FR" b="1" dirty="0"/>
              <a:t> </a:t>
            </a:r>
            <a:r>
              <a:rPr lang="fr-FR" altLang="fr-FR" b="1" dirty="0">
                <a:solidFill>
                  <a:srgbClr val="008000"/>
                </a:solidFill>
              </a:rPr>
              <a:t>des </a:t>
            </a:r>
            <a:r>
              <a:rPr lang="fr-FR" altLang="fr-FR" b="1" i="1" dirty="0" err="1">
                <a:solidFill>
                  <a:srgbClr val="008000"/>
                </a:solidFill>
              </a:rPr>
              <a:t>Nyctaginaceae</a:t>
            </a:r>
            <a:r>
              <a:rPr lang="fr-FR" altLang="fr-FR" b="1" dirty="0">
                <a:solidFill>
                  <a:srgbClr val="008000"/>
                </a:solidFill>
              </a:rPr>
              <a:t>)</a:t>
            </a:r>
            <a:endParaRPr lang="fr-FR" altLang="fr-FR" b="1" i="1" dirty="0">
              <a:solidFill>
                <a:srgbClr val="008000"/>
              </a:solidFill>
            </a:endParaRPr>
          </a:p>
        </p:txBody>
      </p:sp>
      <p:sp>
        <p:nvSpPr>
          <p:cNvPr id="71687" name="ZoneTexte 11">
            <a:extLst>
              <a:ext uri="{FF2B5EF4-FFF2-40B4-BE49-F238E27FC236}">
                <a16:creationId xmlns:a16="http://schemas.microsoft.com/office/drawing/2014/main" id="{BFB50D0D-EA3D-4D77-B5BB-E91C8F4E05D1}"/>
              </a:ext>
            </a:extLst>
          </p:cNvPr>
          <p:cNvSpPr txBox="1">
            <a:spLocks noChangeArrowheads="1"/>
          </p:cNvSpPr>
          <p:nvPr/>
        </p:nvSpPr>
        <p:spPr bwMode="auto">
          <a:xfrm>
            <a:off x="69850" y="917575"/>
            <a:ext cx="120221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Ses </a:t>
            </a:r>
            <a:r>
              <a:rPr lang="fr-FR" altLang="fr-FR" b="1" i="1" dirty="0">
                <a:solidFill>
                  <a:srgbClr val="008000"/>
                </a:solidFill>
              </a:rPr>
              <a:t>épines</a:t>
            </a:r>
            <a:r>
              <a:rPr lang="fr-FR" altLang="fr-FR" dirty="0"/>
              <a:t> sont cruelles pour dire le moins et la plante elle-même, si elle est taillée régulièrement, est un grand atout comme haie. Cet arbuste </a:t>
            </a:r>
            <a:r>
              <a:rPr lang="fr-FR" altLang="fr-FR" b="1" i="1" dirty="0">
                <a:solidFill>
                  <a:srgbClr val="008000"/>
                </a:solidFill>
              </a:rPr>
              <a:t>épineux</a:t>
            </a:r>
            <a:r>
              <a:rPr lang="fr-FR" altLang="fr-FR" dirty="0"/>
              <a:t> grimpant se développe très bien dans les zones plus chaudes, mais peut se développer assez bien dans des zones plus froides s'il est protégé contre les gelées. Il nécessite </a:t>
            </a:r>
            <a:r>
              <a:rPr lang="fr-FR" altLang="fr-FR" b="1" dirty="0">
                <a:solidFill>
                  <a:srgbClr val="008000"/>
                </a:solidFill>
              </a:rPr>
              <a:t>très peu d'eau</a:t>
            </a:r>
            <a:r>
              <a:rPr lang="fr-FR" altLang="fr-FR" dirty="0"/>
              <a:t>. </a:t>
            </a:r>
            <a:r>
              <a:rPr lang="fr-FR" altLang="fr-FR" i="1" dirty="0" err="1"/>
              <a:t>Bougainvillea</a:t>
            </a:r>
            <a:r>
              <a:rPr lang="fr-FR" altLang="fr-FR" dirty="0"/>
              <a:t> sont </a:t>
            </a:r>
            <a:r>
              <a:rPr lang="fr-FR" altLang="fr-FR" b="1" dirty="0">
                <a:solidFill>
                  <a:srgbClr val="008000"/>
                </a:solidFill>
              </a:rPr>
              <a:t>robustes, résistants à la sécheresse </a:t>
            </a:r>
            <a:r>
              <a:rPr lang="fr-FR" altLang="fr-FR" dirty="0"/>
              <a:t>et à bon marché, nécessitent peu de soin et sont très colorés. </a:t>
            </a:r>
            <a:r>
              <a:rPr lang="fr-FR" altLang="fr-FR" i="1" dirty="0" err="1"/>
              <a:t>Bougainvillea</a:t>
            </a:r>
            <a:r>
              <a:rPr lang="fr-FR" altLang="fr-FR" dirty="0"/>
              <a:t> </a:t>
            </a:r>
            <a:r>
              <a:rPr lang="fr-FR" altLang="fr-FR" dirty="0">
                <a:solidFill>
                  <a:srgbClr val="008000"/>
                </a:solidFill>
              </a:rPr>
              <a:t>tolère d’être taillée selon pratiquement n'importe quelle forme.</a:t>
            </a:r>
            <a:r>
              <a:rPr lang="fr-FR" altLang="fr-FR" dirty="0"/>
              <a:t> Il ne tolère pas très bien le givre, mais il est si robuste qu’il se renaîtra au printemps, même s'il s'est brûlé, en raison du gel. Il se développe assez bien en plein soleil, mais tolère un peu d'ombre. </a:t>
            </a:r>
            <a:r>
              <a:rPr lang="fr-FR" altLang="fr-FR" i="1" dirty="0" err="1"/>
              <a:t>Bougainvillea</a:t>
            </a:r>
            <a:r>
              <a:rPr lang="fr-FR" altLang="fr-FR" dirty="0"/>
              <a:t> produit beaucoup de pétales, couvrant le sol, pouvant pour le compost et les WC secs.  Ses  bractées rose, rouge, mauve, orange, jaune, blanc. (fleurs) servent de </a:t>
            </a:r>
            <a:r>
              <a:rPr lang="fr-FR" altLang="fr-FR" dirty="0">
                <a:solidFill>
                  <a:srgbClr val="008000"/>
                </a:solidFill>
              </a:rPr>
              <a:t>paillis fantastique</a:t>
            </a:r>
            <a:r>
              <a:rPr lang="fr-FR" altLang="fr-FR" dirty="0"/>
              <a:t>. </a:t>
            </a:r>
            <a:r>
              <a:rPr lang="fr-FR" altLang="fr-FR" b="1" dirty="0"/>
              <a:t>USDA Zone </a:t>
            </a:r>
            <a:r>
              <a:rPr lang="fr-FR" altLang="fr-FR" dirty="0"/>
              <a:t>8 – 11. </a:t>
            </a:r>
          </a:p>
          <a:p>
            <a:pPr eaLnBrk="1" hangingPunct="1"/>
            <a:r>
              <a:rPr lang="fr-FR" altLang="fr-FR" sz="1200" dirty="0"/>
              <a:t>Sources : a) </a:t>
            </a:r>
            <a:r>
              <a:rPr lang="fr-FR" altLang="fr-FR" sz="1200" dirty="0">
                <a:hlinkClick r:id="rId3"/>
              </a:rPr>
              <a:t>http://www.bothasigwatch.co.za/2014/05/19/making-your-garden-unattractive-to-criminals-19-may-2014/</a:t>
            </a:r>
            <a:r>
              <a:rPr lang="fr-FR" altLang="fr-FR" sz="1200" dirty="0"/>
              <a:t>, b) </a:t>
            </a:r>
            <a:r>
              <a:rPr lang="fr-FR" altLang="fr-FR" sz="1200" dirty="0">
                <a:hlinkClick r:id="rId4"/>
              </a:rPr>
              <a:t>https://fr.wikipedia.org/wiki/Bougainvillea</a:t>
            </a:r>
            <a:r>
              <a:rPr lang="fr-FR" altLang="fr-FR" sz="1200" dirty="0"/>
              <a:t>  </a:t>
            </a:r>
          </a:p>
          <a:p>
            <a:pPr eaLnBrk="1" hangingPunct="1"/>
            <a:r>
              <a:rPr lang="fr-FR" altLang="fr-FR" sz="1200" dirty="0"/>
              <a:t>b) </a:t>
            </a:r>
            <a:r>
              <a:rPr lang="fr-FR" altLang="fr-FR" sz="1200" dirty="0">
                <a:hlinkClick r:id="rId4"/>
              </a:rPr>
              <a:t>https://fr.wikipedia.org/wiki/Bougainvillea</a:t>
            </a:r>
            <a:r>
              <a:rPr lang="fr-FR" altLang="fr-FR" sz="1200" dirty="0"/>
              <a:t> </a:t>
            </a:r>
            <a:endParaRPr lang="fr-FR" altLang="fr-FR" dirty="0"/>
          </a:p>
        </p:txBody>
      </p:sp>
      <p:pic>
        <p:nvPicPr>
          <p:cNvPr id="71688" name="Image 12">
            <a:extLst>
              <a:ext uri="{FF2B5EF4-FFF2-40B4-BE49-F238E27FC236}">
                <a16:creationId xmlns:a16="http://schemas.microsoft.com/office/drawing/2014/main" id="{F6CB2244-54E5-4041-A728-AC22607D4B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25" y="4948238"/>
            <a:ext cx="21971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Image 13">
            <a:extLst>
              <a:ext uri="{FF2B5EF4-FFF2-40B4-BE49-F238E27FC236}">
                <a16:creationId xmlns:a16="http://schemas.microsoft.com/office/drawing/2014/main" id="{C8604038-8059-43B5-819F-B89437F021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8913" y="4238625"/>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Image 14">
            <a:extLst>
              <a:ext uri="{FF2B5EF4-FFF2-40B4-BE49-F238E27FC236}">
                <a16:creationId xmlns:a16="http://schemas.microsoft.com/office/drawing/2014/main" id="{BCAA033C-9F56-4542-9667-B59B083F2E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300" y="3835400"/>
            <a:ext cx="2011363"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Image 15">
            <a:extLst>
              <a:ext uri="{FF2B5EF4-FFF2-40B4-BE49-F238E27FC236}">
                <a16:creationId xmlns:a16="http://schemas.microsoft.com/office/drawing/2014/main" id="{5B165182-140C-4831-A87E-F2CA494EB1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2788" y="4938713"/>
            <a:ext cx="22098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Image 17">
            <a:extLst>
              <a:ext uri="{FF2B5EF4-FFF2-40B4-BE49-F238E27FC236}">
                <a16:creationId xmlns:a16="http://schemas.microsoft.com/office/drawing/2014/main" id="{4CDF09F4-0A14-4766-BD5A-2D99588C47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0375" y="3330575"/>
            <a:ext cx="23590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Image 18">
            <a:extLst>
              <a:ext uri="{FF2B5EF4-FFF2-40B4-BE49-F238E27FC236}">
                <a16:creationId xmlns:a16="http://schemas.microsoft.com/office/drawing/2014/main" id="{0D6DB79D-7B8E-4CD6-91DB-C3D24341AB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 y="3360738"/>
            <a:ext cx="29146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Image 19">
            <a:extLst>
              <a:ext uri="{FF2B5EF4-FFF2-40B4-BE49-F238E27FC236}">
                <a16:creationId xmlns:a16="http://schemas.microsoft.com/office/drawing/2014/main" id="{BC554627-AF82-4878-9596-1DBC22662A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7850" y="3775075"/>
            <a:ext cx="2287588"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Image 20">
            <a:extLst>
              <a:ext uri="{FF2B5EF4-FFF2-40B4-BE49-F238E27FC236}">
                <a16:creationId xmlns:a16="http://schemas.microsoft.com/office/drawing/2014/main" id="{DC2B8F2C-A943-4950-A1D6-43FA9E8460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6" name="Image 21">
            <a:extLst>
              <a:ext uri="{FF2B5EF4-FFF2-40B4-BE49-F238E27FC236}">
                <a16:creationId xmlns:a16="http://schemas.microsoft.com/office/drawing/2014/main" id="{FD3CCC64-E58C-4A63-AB90-24B0D0AA9F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7" name="Image 22">
            <a:extLst>
              <a:ext uri="{FF2B5EF4-FFF2-40B4-BE49-F238E27FC236}">
                <a16:creationId xmlns:a16="http://schemas.microsoft.com/office/drawing/2014/main" id="{A1DF1197-27D9-4550-8B4E-3E666C20F5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8" name="Image 1">
            <a:extLst>
              <a:ext uri="{FF2B5EF4-FFF2-40B4-BE49-F238E27FC236}">
                <a16:creationId xmlns:a16="http://schemas.microsoft.com/office/drawing/2014/main" id="{C4FD2A8A-393A-46D5-8900-32DF088C4B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75588" y="5548313"/>
            <a:ext cx="22669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9" name="Image 10" descr="logo aride_s.jpg">
            <a:extLst>
              <a:ext uri="{FF2B5EF4-FFF2-40B4-BE49-F238E27FC236}">
                <a16:creationId xmlns:a16="http://schemas.microsoft.com/office/drawing/2014/main" id="{C8A00CA7-60AF-4FD9-B03E-7BDAC21795C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oneTexte 7">
            <a:extLst>
              <a:ext uri="{FF2B5EF4-FFF2-40B4-BE49-F238E27FC236}">
                <a16:creationId xmlns:a16="http://schemas.microsoft.com/office/drawing/2014/main" id="{D50C258C-DC01-4093-8AB2-2F025A0A1AE8}"/>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718CE59F-736C-4B33-8E63-F884F235630B}" type="slidenum">
              <a:rPr lang="fr-FR"/>
              <a:pPr>
                <a:defRPr/>
              </a:pPr>
              <a:t>78</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72709" name="ZoneTexte 6">
            <a:extLst>
              <a:ext uri="{FF2B5EF4-FFF2-40B4-BE49-F238E27FC236}">
                <a16:creationId xmlns:a16="http://schemas.microsoft.com/office/drawing/2014/main" id="{6FF976BF-F48C-4E1F-98A5-9036B315C14C}"/>
              </a:ext>
            </a:extLst>
          </p:cNvPr>
          <p:cNvSpPr txBox="1">
            <a:spLocks noChangeArrowheads="1"/>
          </p:cNvSpPr>
          <p:nvPr/>
        </p:nvSpPr>
        <p:spPr bwMode="auto">
          <a:xfrm>
            <a:off x="185738" y="44926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72710" name="ZoneTexte 5">
            <a:extLst>
              <a:ext uri="{FF2B5EF4-FFF2-40B4-BE49-F238E27FC236}">
                <a16:creationId xmlns:a16="http://schemas.microsoft.com/office/drawing/2014/main" id="{429EB029-B17D-4C0B-A25F-66BF77AD2426}"/>
              </a:ext>
            </a:extLst>
          </p:cNvPr>
          <p:cNvSpPr txBox="1">
            <a:spLocks noChangeArrowheads="1"/>
          </p:cNvSpPr>
          <p:nvPr/>
        </p:nvSpPr>
        <p:spPr bwMode="auto">
          <a:xfrm>
            <a:off x="171450" y="1163638"/>
            <a:ext cx="11850688"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Le </a:t>
            </a:r>
            <a:r>
              <a:rPr lang="fr-FR" altLang="fr-FR" dirty="0">
                <a:solidFill>
                  <a:srgbClr val="008000"/>
                </a:solidFill>
              </a:rPr>
              <a:t>Prunier de Natal nécessite très peu d'eau</a:t>
            </a:r>
            <a:r>
              <a:rPr lang="fr-FR" altLang="fr-FR" dirty="0"/>
              <a:t>, se développe bien </a:t>
            </a:r>
            <a:r>
              <a:rPr lang="fr-FR" altLang="fr-FR" dirty="0">
                <a:solidFill>
                  <a:srgbClr val="008000"/>
                </a:solidFill>
              </a:rPr>
              <a:t>près de la côte</a:t>
            </a:r>
            <a:r>
              <a:rPr lang="fr-FR" altLang="fr-FR" dirty="0"/>
              <a:t>. Il a quelques ravageurs, se développe dans la plupart des sols et a un </a:t>
            </a:r>
            <a:r>
              <a:rPr lang="fr-FR" altLang="fr-FR" dirty="0">
                <a:solidFill>
                  <a:srgbClr val="FF0000"/>
                </a:solidFill>
              </a:rPr>
              <a:t>délicieux fruit sucré / acide</a:t>
            </a:r>
            <a:r>
              <a:rPr lang="fr-FR" altLang="fr-FR" dirty="0"/>
              <a:t>. Il se développe à environ 2 mètres de haut, mais peut être taillé plus près du sol ou la variété étreinte au sol (Tapis vert) peut être plantée. Il peut être formé dans une haie formelle, en mini arbre ou en couvre-sol. La plante est </a:t>
            </a:r>
            <a:r>
              <a:rPr lang="fr-FR" altLang="fr-FR" b="1" i="1" dirty="0">
                <a:solidFill>
                  <a:srgbClr val="008000"/>
                </a:solidFill>
              </a:rPr>
              <a:t>épineuse</a:t>
            </a:r>
            <a:r>
              <a:rPr lang="fr-FR" altLang="fr-FR" dirty="0"/>
              <a:t>, les feuilles caoutchouteuses et la </a:t>
            </a:r>
            <a:r>
              <a:rPr lang="fr-FR" altLang="fr-FR" dirty="0">
                <a:solidFill>
                  <a:srgbClr val="FF0000"/>
                </a:solidFill>
              </a:rPr>
              <a:t>sève est toxique </a:t>
            </a:r>
            <a:r>
              <a:rPr lang="fr-FR" altLang="fr-FR" dirty="0"/>
              <a:t>(mais les </a:t>
            </a:r>
            <a:r>
              <a:rPr lang="fr-FR" altLang="fr-FR" dirty="0">
                <a:solidFill>
                  <a:srgbClr val="008000"/>
                </a:solidFill>
              </a:rPr>
              <a:t>fruits rouges sont parfaitement sûrs</a:t>
            </a:r>
            <a:r>
              <a:rPr lang="fr-FR" altLang="fr-FR" dirty="0"/>
              <a:t>). Lorsque vous travaillez avec cette plante, assurez-vous de porter des gants ! </a:t>
            </a:r>
            <a:r>
              <a:rPr lang="it-IT" altLang="fr-FR" b="1" dirty="0"/>
              <a:t> USDA Zone</a:t>
            </a:r>
            <a:r>
              <a:rPr lang="it-IT" altLang="fr-FR" dirty="0"/>
              <a:t>: 10(9) - 11 </a:t>
            </a:r>
            <a:r>
              <a:rPr lang="fr-FR" altLang="fr-FR" dirty="0"/>
              <a:t>.</a:t>
            </a:r>
          </a:p>
          <a:p>
            <a:pPr eaLnBrk="1" hangingPunct="1"/>
            <a:r>
              <a:rPr lang="fr-FR" altLang="fr-FR" sz="1200" dirty="0"/>
              <a:t>Les feuilles sont de couleur vert foncé, les fleurs sont blanches en forme d'étoile et très parfumées. Le fruit est allongé et rouge vif.</a:t>
            </a:r>
          </a:p>
          <a:p>
            <a:pPr eaLnBrk="1" hangingPunct="1"/>
            <a:r>
              <a:rPr lang="fr-FR" altLang="fr-FR" sz="1200" dirty="0"/>
              <a:t>Sources : a) </a:t>
            </a:r>
            <a:r>
              <a:rPr lang="fr-FR" altLang="fr-FR" sz="1200" dirty="0">
                <a:hlinkClick r:id="rId2"/>
              </a:rPr>
              <a:t>http://www.bothasigwatch.co.za/2014/05/19/making-your-garden-unattractive-to-criminals-19-may-2014/</a:t>
            </a:r>
            <a:r>
              <a:rPr lang="fr-FR" altLang="fr-FR" sz="1200" dirty="0"/>
              <a:t>, b) </a:t>
            </a:r>
            <a:r>
              <a:rPr lang="fr-FR" altLang="fr-FR" sz="1200" dirty="0">
                <a:hlinkClick r:id="rId3"/>
              </a:rPr>
              <a:t>https://fr.wikipedia.org/wiki/Carissa_macrocarpa</a:t>
            </a:r>
            <a:r>
              <a:rPr lang="fr-FR" altLang="fr-FR" sz="1200" dirty="0"/>
              <a:t> </a:t>
            </a:r>
          </a:p>
        </p:txBody>
      </p:sp>
      <p:pic>
        <p:nvPicPr>
          <p:cNvPr id="72711" name="Image 10">
            <a:extLst>
              <a:ext uri="{FF2B5EF4-FFF2-40B4-BE49-F238E27FC236}">
                <a16:creationId xmlns:a16="http://schemas.microsoft.com/office/drawing/2014/main" id="{2DD8FE0A-7204-4089-AE92-3139EC07A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2575" y="5014913"/>
            <a:ext cx="1800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Image 11">
            <a:extLst>
              <a:ext uri="{FF2B5EF4-FFF2-40B4-BE49-F238E27FC236}">
                <a16:creationId xmlns:a16="http://schemas.microsoft.com/office/drawing/2014/main" id="{409E48CA-BB08-49E5-BA22-946E707F4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14913"/>
            <a:ext cx="26765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Image 12">
            <a:extLst>
              <a:ext uri="{FF2B5EF4-FFF2-40B4-BE49-F238E27FC236}">
                <a16:creationId xmlns:a16="http://schemas.microsoft.com/office/drawing/2014/main" id="{CCE24113-050D-4646-8311-1600F6572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8850" y="4713288"/>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Image 13">
            <a:extLst>
              <a:ext uri="{FF2B5EF4-FFF2-40B4-BE49-F238E27FC236}">
                <a16:creationId xmlns:a16="http://schemas.microsoft.com/office/drawing/2014/main" id="{0CE2B230-18D9-4B6C-A8BA-478B4B67BC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0950" y="47132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Image 14">
            <a:extLst>
              <a:ext uri="{FF2B5EF4-FFF2-40B4-BE49-F238E27FC236}">
                <a16:creationId xmlns:a16="http://schemas.microsoft.com/office/drawing/2014/main" id="{F02E0235-6F98-45B4-A8FF-E19E37B4F3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74288" y="417195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Image 15">
            <a:extLst>
              <a:ext uri="{FF2B5EF4-FFF2-40B4-BE49-F238E27FC236}">
                <a16:creationId xmlns:a16="http://schemas.microsoft.com/office/drawing/2014/main" id="{CA7D85A6-D0A8-499F-8145-B69B70EE44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4100" y="3030538"/>
            <a:ext cx="2436813"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7" name="Image 16">
            <a:extLst>
              <a:ext uri="{FF2B5EF4-FFF2-40B4-BE49-F238E27FC236}">
                <a16:creationId xmlns:a16="http://schemas.microsoft.com/office/drawing/2014/main" id="{1124588F-A230-4D49-93E6-8DA65EE9FD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450" y="3200400"/>
            <a:ext cx="16256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Image 17">
            <a:extLst>
              <a:ext uri="{FF2B5EF4-FFF2-40B4-BE49-F238E27FC236}">
                <a16:creationId xmlns:a16="http://schemas.microsoft.com/office/drawing/2014/main" id="{155F535D-94C2-4281-9DC8-A2D5CD4938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9138" y="3089275"/>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9" name="ZoneTexte 18">
            <a:extLst>
              <a:ext uri="{FF2B5EF4-FFF2-40B4-BE49-F238E27FC236}">
                <a16:creationId xmlns:a16="http://schemas.microsoft.com/office/drawing/2014/main" id="{E4BF5E65-7068-46B6-B53E-149473706D17}"/>
              </a:ext>
            </a:extLst>
          </p:cNvPr>
          <p:cNvSpPr txBox="1">
            <a:spLocks noChangeArrowheads="1"/>
          </p:cNvSpPr>
          <p:nvPr/>
        </p:nvSpPr>
        <p:spPr bwMode="auto">
          <a:xfrm>
            <a:off x="223838" y="78105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Prunier de Natal </a:t>
            </a:r>
            <a:r>
              <a:rPr lang="fr-FR" altLang="fr-FR" dirty="0">
                <a:solidFill>
                  <a:srgbClr val="008000"/>
                </a:solidFill>
              </a:rPr>
              <a:t>- </a:t>
            </a:r>
            <a:r>
              <a:rPr lang="fr-FR" altLang="fr-FR" b="1" dirty="0">
                <a:solidFill>
                  <a:srgbClr val="008000"/>
                </a:solidFill>
              </a:rPr>
              <a:t>Natal </a:t>
            </a:r>
            <a:r>
              <a:rPr lang="fr-FR" altLang="fr-FR" b="1" dirty="0" err="1">
                <a:solidFill>
                  <a:srgbClr val="008000"/>
                </a:solidFill>
              </a:rPr>
              <a:t>Plum</a:t>
            </a:r>
            <a:r>
              <a:rPr lang="fr-FR" altLang="fr-FR" b="1" dirty="0">
                <a:solidFill>
                  <a:srgbClr val="008000"/>
                </a:solidFill>
              </a:rPr>
              <a:t> (</a:t>
            </a:r>
            <a:r>
              <a:rPr lang="fr-FR" altLang="fr-FR" b="1" i="1" dirty="0">
                <a:solidFill>
                  <a:srgbClr val="008000"/>
                </a:solidFill>
              </a:rPr>
              <a:t>Carissa </a:t>
            </a:r>
            <a:r>
              <a:rPr lang="fr-FR" altLang="fr-FR" b="1" i="1" dirty="0" err="1">
                <a:solidFill>
                  <a:srgbClr val="008000"/>
                </a:solidFill>
              </a:rPr>
              <a:t>macrocarpa</a:t>
            </a:r>
            <a:r>
              <a:rPr lang="fr-FR" altLang="fr-FR" b="1" dirty="0">
                <a:solidFill>
                  <a:srgbClr val="008000"/>
                </a:solidFill>
              </a:rPr>
              <a:t>)</a:t>
            </a:r>
          </a:p>
        </p:txBody>
      </p:sp>
      <p:pic>
        <p:nvPicPr>
          <p:cNvPr id="72720" name="Image 19">
            <a:extLst>
              <a:ext uri="{FF2B5EF4-FFF2-40B4-BE49-F238E27FC236}">
                <a16:creationId xmlns:a16="http://schemas.microsoft.com/office/drawing/2014/main" id="{02FF5027-7B9C-4029-9379-C559DFDE5DC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1" name="Image 20">
            <a:extLst>
              <a:ext uri="{FF2B5EF4-FFF2-40B4-BE49-F238E27FC236}">
                <a16:creationId xmlns:a16="http://schemas.microsoft.com/office/drawing/2014/main" id="{890CEF27-56BD-4355-AF66-38759354EE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2" name="Image 21">
            <a:extLst>
              <a:ext uri="{FF2B5EF4-FFF2-40B4-BE49-F238E27FC236}">
                <a16:creationId xmlns:a16="http://schemas.microsoft.com/office/drawing/2014/main" id="{D3CADB1A-6DB1-4D2A-BDFB-FF98085D8A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3" name="Image 10" descr="logo aride_s.jpg">
            <a:extLst>
              <a:ext uri="{FF2B5EF4-FFF2-40B4-BE49-F238E27FC236}">
                <a16:creationId xmlns:a16="http://schemas.microsoft.com/office/drawing/2014/main" id="{A529B6D3-8575-4035-AF96-0F04924120D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4" name="Image 11" descr="logo salinisation2_s.jpg">
            <a:extLst>
              <a:ext uri="{FF2B5EF4-FFF2-40B4-BE49-F238E27FC236}">
                <a16:creationId xmlns:a16="http://schemas.microsoft.com/office/drawing/2014/main" id="{203A8212-30DF-48C3-A004-443392C33A4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513763"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5" name="Rectangle 24">
            <a:extLst>
              <a:ext uri="{FF2B5EF4-FFF2-40B4-BE49-F238E27FC236}">
                <a16:creationId xmlns:a16="http://schemas.microsoft.com/office/drawing/2014/main" id="{BB2F8C4C-02A9-4DC7-B494-F929F804636F}"/>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pic>
        <p:nvPicPr>
          <p:cNvPr id="72726" name="Picture 2" descr="fruitsLogo9_ss">
            <a:extLst>
              <a:ext uri="{FF2B5EF4-FFF2-40B4-BE49-F238E27FC236}">
                <a16:creationId xmlns:a16="http://schemas.microsoft.com/office/drawing/2014/main" id="{958820BF-EDB6-4057-B4E0-AE500CF51B8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7" name="Picture 2" descr="medicament2_s">
            <a:extLst>
              <a:ext uri="{FF2B5EF4-FFF2-40B4-BE49-F238E27FC236}">
                <a16:creationId xmlns:a16="http://schemas.microsoft.com/office/drawing/2014/main" id="{6D8C9D00-C2DB-430B-987D-780AE9AACE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34663" y="56515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8" name="Picture 2" descr="toxic-2ss">
            <a:extLst>
              <a:ext uri="{FF2B5EF4-FFF2-40B4-BE49-F238E27FC236}">
                <a16:creationId xmlns:a16="http://schemas.microsoft.com/office/drawing/2014/main" id="{E76A1F05-42AD-41F1-A044-2574C550991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02838" y="233363"/>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7609139A-5C70-4867-9511-1EAA12E0A76B}"/>
              </a:ext>
            </a:extLst>
          </p:cNvPr>
          <p:cNvSpPr/>
          <p:nvPr/>
        </p:nvSpPr>
        <p:spPr>
          <a:xfrm>
            <a:off x="3507638" y="476578"/>
            <a:ext cx="2668038" cy="369332"/>
          </a:xfrm>
          <a:prstGeom prst="rect">
            <a:avLst/>
          </a:prstGeom>
        </p:spPr>
        <p:txBody>
          <a:bodyPr wrap="none">
            <a:spAutoFit/>
          </a:bodyPr>
          <a:lstStyle/>
          <a:p>
            <a:r>
              <a:rPr lang="fr-FR" dirty="0">
                <a:ea typeface="Calibri" panose="020F0502020204030204" pitchFamily="34" charset="0"/>
                <a:cs typeface="Times New Roman" panose="02020603050405020304" pitchFamily="18" charset="0"/>
              </a:rPr>
              <a:t>(Famille des </a:t>
            </a:r>
            <a:r>
              <a:rPr lang="en-US" i="1" u="sng" dirty="0" err="1">
                <a:solidFill>
                  <a:srgbClr val="1A0DAB"/>
                </a:solidFill>
                <a:ea typeface="Calibri" panose="020F0502020204030204" pitchFamily="34" charset="0"/>
                <a:hlinkClick r:id="rId18">
                  <a:extLst>
                    <a:ext uri="{A12FA001-AC4F-418D-AE19-62706E023703}">
                      <ahyp:hlinkClr xmlns:ahyp="http://schemas.microsoft.com/office/drawing/2018/hyperlinkcolor" val="tx"/>
                    </a:ext>
                  </a:extLst>
                </a:hlinkClick>
              </a:rPr>
              <a:t>Apocynaceae</a:t>
            </a:r>
            <a:r>
              <a:rPr lang="en-US" i="1" u="sng" dirty="0">
                <a:solidFill>
                  <a:srgbClr val="1A0DAB"/>
                </a:solidFill>
                <a:ea typeface="Calibri" panose="020F0502020204030204" pitchFamily="34" charset="0"/>
              </a:rPr>
              <a:t>)</a:t>
            </a:r>
            <a:endParaRPr lang="fr-F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96438B49-0935-4F50-B5E6-BD97170A8023}"/>
              </a:ext>
            </a:extLst>
          </p:cNvPr>
          <p:cNvSpPr>
            <a:spLocks noGrp="1"/>
          </p:cNvSpPr>
          <p:nvPr>
            <p:ph type="ftr" sz="quarter" idx="11"/>
          </p:nvPr>
        </p:nvSpPr>
        <p:spPr>
          <a:xfrm>
            <a:off x="4038600" y="6492875"/>
            <a:ext cx="4114800" cy="365125"/>
          </a:xfrm>
        </p:spPr>
        <p:txBody>
          <a:bodyPr/>
          <a:lstStyle/>
          <a:p>
            <a:pPr>
              <a:defRPr/>
            </a:pPr>
            <a:r>
              <a:rPr lang="fr-FR"/>
              <a:t>Haies défensives de climat tempéré et tropical - B. Lisan</a:t>
            </a:r>
          </a:p>
        </p:txBody>
      </p:sp>
      <p:sp>
        <p:nvSpPr>
          <p:cNvPr id="73731" name="ZoneTexte 4">
            <a:extLst>
              <a:ext uri="{FF2B5EF4-FFF2-40B4-BE49-F238E27FC236}">
                <a16:creationId xmlns:a16="http://schemas.microsoft.com/office/drawing/2014/main" id="{733AB8D0-C5FE-43B0-9C15-B9C0AFBAB2CC}"/>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73732" name="Espace réservé du numéro de diapositive 2">
            <a:extLst>
              <a:ext uri="{FF2B5EF4-FFF2-40B4-BE49-F238E27FC236}">
                <a16:creationId xmlns:a16="http://schemas.microsoft.com/office/drawing/2014/main" id="{FF75EC1E-3663-45E7-AC89-C9B11E3C0048}"/>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D1866E9-3132-4068-BB62-71C5E650BDEE}" type="slidenum">
              <a:rPr lang="fr-FR" altLang="fr-FR" sz="1200">
                <a:solidFill>
                  <a:srgbClr val="898989"/>
                </a:solidFill>
              </a:rPr>
              <a:pPr algn="r" eaLnBrk="1" hangingPunct="1">
                <a:lnSpc>
                  <a:spcPct val="100000"/>
                </a:lnSpc>
                <a:spcBef>
                  <a:spcPct val="0"/>
                </a:spcBef>
                <a:buFontTx/>
                <a:buNone/>
              </a:pPr>
              <a:t>79</a:t>
            </a:fld>
            <a:endParaRPr lang="fr-FR" altLang="fr-FR" sz="1200">
              <a:solidFill>
                <a:srgbClr val="898989"/>
              </a:solidFill>
            </a:endParaRPr>
          </a:p>
        </p:txBody>
      </p:sp>
      <p:sp>
        <p:nvSpPr>
          <p:cNvPr id="73733" name="ZoneTexte 6">
            <a:extLst>
              <a:ext uri="{FF2B5EF4-FFF2-40B4-BE49-F238E27FC236}">
                <a16:creationId xmlns:a16="http://schemas.microsoft.com/office/drawing/2014/main" id="{F810EA21-318E-4411-8DC8-650C08E0F859}"/>
              </a:ext>
            </a:extLst>
          </p:cNvPr>
          <p:cNvSpPr txBox="1">
            <a:spLocks noChangeArrowheads="1"/>
          </p:cNvSpPr>
          <p:nvPr/>
        </p:nvSpPr>
        <p:spPr bwMode="auto">
          <a:xfrm>
            <a:off x="139700" y="363538"/>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73734" name="Rectangle 7">
            <a:extLst>
              <a:ext uri="{FF2B5EF4-FFF2-40B4-BE49-F238E27FC236}">
                <a16:creationId xmlns:a16="http://schemas.microsoft.com/office/drawing/2014/main" id="{3D4AAB7E-61E2-46C3-8FDD-4ED28F866A4E}"/>
              </a:ext>
            </a:extLst>
          </p:cNvPr>
          <p:cNvSpPr>
            <a:spLocks noChangeArrowheads="1"/>
          </p:cNvSpPr>
          <p:nvPr/>
        </p:nvSpPr>
        <p:spPr bwMode="auto">
          <a:xfrm>
            <a:off x="171450" y="733425"/>
            <a:ext cx="601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Pomme caffre - Kei-Apple (</a:t>
            </a:r>
            <a:r>
              <a:rPr lang="fr-FR" altLang="fr-FR" b="1" i="1" dirty="0" err="1">
                <a:solidFill>
                  <a:srgbClr val="008000"/>
                </a:solidFill>
              </a:rPr>
              <a:t>Dovyalis</a:t>
            </a:r>
            <a:r>
              <a:rPr lang="fr-FR" altLang="fr-FR" b="1" i="1" dirty="0">
                <a:solidFill>
                  <a:srgbClr val="008000"/>
                </a:solidFill>
              </a:rPr>
              <a:t> </a:t>
            </a:r>
            <a:r>
              <a:rPr lang="fr-FR" altLang="fr-FR" b="1" i="1" dirty="0" err="1">
                <a:solidFill>
                  <a:srgbClr val="008000"/>
                </a:solidFill>
              </a:rPr>
              <a:t>caffra</a:t>
            </a:r>
            <a:r>
              <a:rPr lang="fr-FR" altLang="fr-FR" b="1" dirty="0">
                <a:solidFill>
                  <a:srgbClr val="008000"/>
                </a:solidFill>
              </a:rPr>
              <a:t> ou </a:t>
            </a:r>
            <a:r>
              <a:rPr lang="fr-FR" altLang="fr-FR" b="1" i="1" dirty="0" err="1">
                <a:solidFill>
                  <a:srgbClr val="008000"/>
                </a:solidFill>
              </a:rPr>
              <a:t>Aberia</a:t>
            </a:r>
            <a:r>
              <a:rPr lang="fr-FR" altLang="fr-FR" b="1" i="1" dirty="0">
                <a:solidFill>
                  <a:srgbClr val="008000"/>
                </a:solidFill>
              </a:rPr>
              <a:t> </a:t>
            </a:r>
            <a:r>
              <a:rPr lang="fr-FR" altLang="fr-FR" b="1" i="1" dirty="0" err="1">
                <a:solidFill>
                  <a:srgbClr val="008000"/>
                </a:solidFill>
              </a:rPr>
              <a:t>caffra</a:t>
            </a:r>
            <a:r>
              <a:rPr lang="fr-FR" altLang="fr-FR" b="1" dirty="0">
                <a:solidFill>
                  <a:srgbClr val="008000"/>
                </a:solidFill>
              </a:rPr>
              <a:t>)</a:t>
            </a:r>
          </a:p>
        </p:txBody>
      </p:sp>
      <p:sp>
        <p:nvSpPr>
          <p:cNvPr id="73735" name="ZoneTexte 8">
            <a:extLst>
              <a:ext uri="{FF2B5EF4-FFF2-40B4-BE49-F238E27FC236}">
                <a16:creationId xmlns:a16="http://schemas.microsoft.com/office/drawing/2014/main" id="{D8E94A3F-B2A9-4375-9774-FD161BFC730F}"/>
              </a:ext>
            </a:extLst>
          </p:cNvPr>
          <p:cNvSpPr txBox="1">
            <a:spLocks noChangeArrowheads="1"/>
          </p:cNvSpPr>
          <p:nvPr/>
        </p:nvSpPr>
        <p:spPr bwMode="auto">
          <a:xfrm>
            <a:off x="139700" y="1096963"/>
            <a:ext cx="1196975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600" dirty="0"/>
              <a:t>L'</a:t>
            </a:r>
            <a:r>
              <a:rPr lang="fr-FR" altLang="fr-FR" sz="1600" b="1" dirty="0" err="1"/>
              <a:t>Umkokola</a:t>
            </a:r>
            <a:r>
              <a:rPr lang="fr-FR" altLang="fr-FR" sz="1600" dirty="0"/>
              <a:t>, la </a:t>
            </a:r>
            <a:r>
              <a:rPr lang="fr-FR" altLang="fr-FR" sz="1600" b="1" dirty="0"/>
              <a:t>pomme Kei, la pomme</a:t>
            </a:r>
            <a:r>
              <a:rPr lang="fr-FR" altLang="fr-FR" sz="1600" dirty="0"/>
              <a:t> </a:t>
            </a:r>
            <a:r>
              <a:rPr lang="fr-FR" altLang="fr-FR" sz="1600" b="1" dirty="0"/>
              <a:t>Kai</a:t>
            </a:r>
            <a:r>
              <a:rPr lang="fr-FR" altLang="fr-FR" sz="1600" dirty="0"/>
              <a:t> ou la </a:t>
            </a:r>
            <a:r>
              <a:rPr lang="fr-FR" altLang="fr-FR" sz="1600" b="1" dirty="0"/>
              <a:t>pomme </a:t>
            </a:r>
            <a:r>
              <a:rPr lang="fr-FR" altLang="fr-FR" sz="1600" b="1" dirty="0" err="1"/>
              <a:t>Kau</a:t>
            </a:r>
            <a:r>
              <a:rPr lang="fr-FR" altLang="fr-FR" sz="1600" dirty="0"/>
              <a:t> </a:t>
            </a:r>
            <a:r>
              <a:rPr lang="fr-FR" altLang="fr-FR" sz="1600" baseline="30000" dirty="0">
                <a:hlinkClick r:id="rId2"/>
              </a:rPr>
              <a:t>[1]</a:t>
            </a:r>
            <a:r>
              <a:rPr lang="fr-FR" altLang="fr-FR" sz="1600" dirty="0"/>
              <a:t> est un arbre de petite et moyenne taille, arbre à feuilles persistantes, atteignent 6-8 m de haut, originaire d'</a:t>
            </a:r>
            <a:r>
              <a:rPr lang="fr-FR" altLang="fr-FR" sz="1600" dirty="0">
                <a:hlinkClick r:id="rId3" tooltip="Afrique"/>
              </a:rPr>
              <a:t>Afrique</a:t>
            </a:r>
            <a:r>
              <a:rPr lang="fr-FR" altLang="fr-FR" sz="1600" dirty="0"/>
              <a:t> australe et présent habituellement dans les bois secs. Les fruits mûrs, une </a:t>
            </a:r>
            <a:r>
              <a:rPr lang="fr-FR" altLang="fr-FR" sz="1600" dirty="0">
                <a:hlinkClick r:id="rId4" tooltip="Berry (botanique)"/>
              </a:rPr>
              <a:t>baie</a:t>
            </a:r>
            <a:r>
              <a:rPr lang="fr-FR" altLang="fr-FR" sz="1600" dirty="0"/>
              <a:t> mousseuse, comestible jaune ou orange de 2,5-4 cm de diamètre, avec la peau et la chair d'une couleur uniforme et contenant plusieurs petites </a:t>
            </a:r>
            <a:r>
              <a:rPr lang="fr-FR" altLang="fr-FR" sz="1600" dirty="0">
                <a:hlinkClick r:id="rId5" tooltip="La graine"/>
              </a:rPr>
              <a:t>graines</a:t>
            </a:r>
            <a:r>
              <a:rPr lang="fr-FR" altLang="fr-FR" sz="1600" dirty="0"/>
              <a:t>, rappelant une </a:t>
            </a:r>
            <a:r>
              <a:rPr lang="fr-FR" altLang="fr-FR" sz="1600" b="1" dirty="0">
                <a:solidFill>
                  <a:srgbClr val="008000"/>
                </a:solidFill>
              </a:rPr>
              <a:t>petite </a:t>
            </a:r>
            <a:r>
              <a:rPr lang="fr-FR" altLang="fr-FR" sz="1600" b="1" dirty="0">
                <a:solidFill>
                  <a:srgbClr val="008000"/>
                </a:solidFill>
                <a:hlinkClick r:id="rId6" tooltip="Pomme"/>
              </a:rPr>
              <a:t>pomme</a:t>
            </a:r>
            <a:r>
              <a:rPr lang="fr-FR" altLang="fr-FR" sz="1600" b="1" dirty="0">
                <a:solidFill>
                  <a:srgbClr val="008000"/>
                </a:solidFill>
              </a:rPr>
              <a:t> sont savoureux, juteux, savoureux mais très </a:t>
            </a:r>
            <a:r>
              <a:rPr lang="fr-FR" altLang="fr-FR" sz="1600" b="1" dirty="0">
                <a:solidFill>
                  <a:srgbClr val="008000"/>
                </a:solidFill>
                <a:hlinkClick r:id="rId7" tooltip="Acide"/>
              </a:rPr>
              <a:t>acides</a:t>
            </a:r>
            <a:r>
              <a:rPr lang="fr-FR" altLang="fr-FR" sz="1600" dirty="0"/>
              <a:t>. </a:t>
            </a:r>
            <a:r>
              <a:rPr lang="fr-FR" altLang="fr-FR" sz="1600" b="1" dirty="0">
                <a:solidFill>
                  <a:srgbClr val="008000"/>
                </a:solidFill>
              </a:rPr>
              <a:t>On en fait une délicieuse confiture. </a:t>
            </a:r>
            <a:r>
              <a:rPr lang="fr-FR" altLang="fr-FR" sz="1600" dirty="0"/>
              <a:t>La production est souvent abondante, pesant les branches pendant l'été. </a:t>
            </a:r>
            <a:r>
              <a:rPr lang="fr-FR" altLang="fr-FR" sz="1600" b="1" dirty="0">
                <a:solidFill>
                  <a:srgbClr val="008000"/>
                </a:solidFill>
              </a:rPr>
              <a:t>Ce fruit peu connu a le potentiel d'améliorer la nutrition, de stimuler la sécurité alimentaire, de favoriser le développement rural et de soutenir les soins durables. </a:t>
            </a:r>
            <a:r>
              <a:rPr lang="fr-FR" altLang="fr-FR" sz="1600" dirty="0">
                <a:solidFill>
                  <a:srgbClr val="008000"/>
                </a:solidFill>
              </a:rPr>
              <a:t>Bien que cette espèce dioïque est subtropicale, elle survit à des températures aussi basses que -6 °C. </a:t>
            </a:r>
            <a:r>
              <a:rPr lang="fr-FR" altLang="fr-FR" sz="1600" dirty="0"/>
              <a:t>Elle se propage par les semences</a:t>
            </a:r>
            <a:r>
              <a:rPr lang="fr-FR" altLang="fr-FR" sz="1600" b="1" dirty="0">
                <a:solidFill>
                  <a:srgbClr val="008000"/>
                </a:solidFill>
              </a:rPr>
              <a:t>. Il résiste à la sécheresse et au gel. Il pousse bien le long des côtes. Appréciés par les oiseaux, il porte des épines nombreuses</a:t>
            </a:r>
            <a:r>
              <a:rPr lang="fr-FR" altLang="fr-FR" sz="1600" dirty="0"/>
              <a:t>, </a:t>
            </a:r>
            <a:r>
              <a:rPr lang="fr-FR" altLang="fr-FR" sz="1600" b="1" i="1" dirty="0">
                <a:solidFill>
                  <a:srgbClr val="008000"/>
                </a:solidFill>
              </a:rPr>
              <a:t>fortes et pointues d'une longueur maximale de 7,5 cm</a:t>
            </a:r>
            <a:r>
              <a:rPr lang="fr-FR" altLang="fr-FR" sz="1600" dirty="0"/>
              <a:t>. Il peut être cultivé comme une bordure, un écran ou </a:t>
            </a:r>
            <a:r>
              <a:rPr lang="fr-FR" altLang="fr-FR" sz="1600" b="1" i="1" dirty="0">
                <a:solidFill>
                  <a:srgbClr val="008000"/>
                </a:solidFill>
              </a:rPr>
              <a:t>utilisé comme une haie impénétrable </a:t>
            </a:r>
            <a:r>
              <a:rPr lang="fr-FR" altLang="fr-FR" sz="1600" dirty="0"/>
              <a:t>autour d'un jardin </a:t>
            </a:r>
            <a:r>
              <a:rPr lang="fr-FR" altLang="fr-FR" sz="1600" b="1" i="1" dirty="0">
                <a:solidFill>
                  <a:srgbClr val="008000"/>
                </a:solidFill>
              </a:rPr>
              <a:t>pour empêcher les personnes et les animaux indésirables.</a:t>
            </a:r>
            <a:r>
              <a:rPr lang="fr-FR" altLang="fr-FR" sz="1600" dirty="0"/>
              <a:t> Il prospère en plein soleil ou à l'ombre légère.  Cette haie doit être taillée légèrement régulièrement. </a:t>
            </a:r>
            <a:r>
              <a:rPr lang="fr-FR" altLang="fr-FR" b="1" dirty="0"/>
              <a:t>USDA Zone</a:t>
            </a:r>
            <a:r>
              <a:rPr lang="fr-FR" altLang="fr-FR" dirty="0"/>
              <a:t> 9b - 11.</a:t>
            </a:r>
            <a:endParaRPr lang="fr-FR" altLang="fr-FR" sz="1600" dirty="0"/>
          </a:p>
          <a:p>
            <a:pPr eaLnBrk="1" hangingPunct="1"/>
            <a:r>
              <a:rPr lang="fr-FR" altLang="fr-FR" sz="1200" dirty="0"/>
              <a:t>Sources : a) </a:t>
            </a:r>
            <a:r>
              <a:rPr lang="fr-FR" altLang="fr-FR" sz="1200" dirty="0">
                <a:hlinkClick r:id="rId8"/>
              </a:rPr>
              <a:t>http://www.bothasigwatch.co.za/2014/05/19/making-your-garden-unattractive-to-criminals-19-may-2014/</a:t>
            </a:r>
            <a:r>
              <a:rPr lang="fr-FR" altLang="fr-FR" sz="1200" dirty="0"/>
              <a:t> </a:t>
            </a:r>
          </a:p>
          <a:p>
            <a:pPr eaLnBrk="1" hangingPunct="1"/>
            <a:r>
              <a:rPr lang="fr-FR" altLang="fr-FR" sz="1200" dirty="0"/>
              <a:t>b) </a:t>
            </a:r>
            <a:r>
              <a:rPr lang="fr-FR" altLang="fr-FR" sz="1200" dirty="0">
                <a:hlinkClick r:id="rId9"/>
              </a:rPr>
              <a:t>https://en.wikipedia.org/wiki/Dovyalis_caffra</a:t>
            </a:r>
            <a:r>
              <a:rPr lang="fr-FR" altLang="fr-FR" sz="1200" dirty="0"/>
              <a:t> </a:t>
            </a:r>
            <a:endParaRPr lang="fr-FR" altLang="fr-FR" dirty="0"/>
          </a:p>
        </p:txBody>
      </p:sp>
      <p:pic>
        <p:nvPicPr>
          <p:cNvPr id="73736" name="Image 9">
            <a:extLst>
              <a:ext uri="{FF2B5EF4-FFF2-40B4-BE49-F238E27FC236}">
                <a16:creationId xmlns:a16="http://schemas.microsoft.com/office/drawing/2014/main" id="{9DC1DBBF-039B-4486-B900-1C4DF11E90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0488" y="3603625"/>
            <a:ext cx="189706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Image 10">
            <a:extLst>
              <a:ext uri="{FF2B5EF4-FFF2-40B4-BE49-F238E27FC236}">
                <a16:creationId xmlns:a16="http://schemas.microsoft.com/office/drawing/2014/main" id="{8CABDB81-81AC-44B6-81F7-5080A9E89A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50" y="461962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Image 11">
            <a:extLst>
              <a:ext uri="{FF2B5EF4-FFF2-40B4-BE49-F238E27FC236}">
                <a16:creationId xmlns:a16="http://schemas.microsoft.com/office/drawing/2014/main" id="{F76A65C6-AA0D-43EC-BBAC-F3D4D9D1E7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93000" y="4921250"/>
            <a:ext cx="20986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Image 12">
            <a:extLst>
              <a:ext uri="{FF2B5EF4-FFF2-40B4-BE49-F238E27FC236}">
                <a16:creationId xmlns:a16="http://schemas.microsoft.com/office/drawing/2014/main" id="{3EA1C7AE-0880-49B2-BCDC-0691FD1B9D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97113" y="47037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Image 13">
            <a:extLst>
              <a:ext uri="{FF2B5EF4-FFF2-40B4-BE49-F238E27FC236}">
                <a16:creationId xmlns:a16="http://schemas.microsoft.com/office/drawing/2014/main" id="{14274CFA-132B-4B59-B55A-BE0D56D219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21850" y="49799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Image 14">
            <a:extLst>
              <a:ext uri="{FF2B5EF4-FFF2-40B4-BE49-F238E27FC236}">
                <a16:creationId xmlns:a16="http://schemas.microsoft.com/office/drawing/2014/main" id="{AD1A1CA6-54C4-4D25-AA69-A888370693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3775" y="4792663"/>
            <a:ext cx="2600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Image 15">
            <a:extLst>
              <a:ext uri="{FF2B5EF4-FFF2-40B4-BE49-F238E27FC236}">
                <a16:creationId xmlns:a16="http://schemas.microsoft.com/office/drawing/2014/main" id="{1502C9F0-3CF7-4627-924F-3DC365E685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88375" y="3719513"/>
            <a:ext cx="11334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Image 16">
            <a:extLst>
              <a:ext uri="{FF2B5EF4-FFF2-40B4-BE49-F238E27FC236}">
                <a16:creationId xmlns:a16="http://schemas.microsoft.com/office/drawing/2014/main" id="{5C177D18-8FD6-4D13-906F-8AD81CE4B2A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52100" y="4763"/>
            <a:ext cx="156686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Image 17">
            <a:extLst>
              <a:ext uri="{FF2B5EF4-FFF2-40B4-BE49-F238E27FC236}">
                <a16:creationId xmlns:a16="http://schemas.microsoft.com/office/drawing/2014/main" id="{9941319D-8DC4-41A2-ADCB-E634B7DC6EA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36025" y="101600"/>
            <a:ext cx="138588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Image 18">
            <a:extLst>
              <a:ext uri="{FF2B5EF4-FFF2-40B4-BE49-F238E27FC236}">
                <a16:creationId xmlns:a16="http://schemas.microsoft.com/office/drawing/2014/main" id="{0191B116-418E-40FC-9985-DC8F7BD1B45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Image 19">
            <a:extLst>
              <a:ext uri="{FF2B5EF4-FFF2-40B4-BE49-F238E27FC236}">
                <a16:creationId xmlns:a16="http://schemas.microsoft.com/office/drawing/2014/main" id="{306C929A-7916-42E1-9018-C5104CE78E3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Image 20">
            <a:extLst>
              <a:ext uri="{FF2B5EF4-FFF2-40B4-BE49-F238E27FC236}">
                <a16:creationId xmlns:a16="http://schemas.microsoft.com/office/drawing/2014/main" id="{7A657AE0-8427-47FD-9505-F31E182D1F2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Image 10" descr="logo aride_s.jpg">
            <a:extLst>
              <a:ext uri="{FF2B5EF4-FFF2-40B4-BE49-F238E27FC236}">
                <a16:creationId xmlns:a16="http://schemas.microsoft.com/office/drawing/2014/main" id="{88DAA3DE-182F-4575-82C8-64EA50D84DD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151688" y="4159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Image 11" descr="logo salinisation2_s.jpg">
            <a:extLst>
              <a:ext uri="{FF2B5EF4-FFF2-40B4-BE49-F238E27FC236}">
                <a16:creationId xmlns:a16="http://schemas.microsoft.com/office/drawing/2014/main" id="{30FF31E0-366B-4760-8F3E-530B1F8F4007}"/>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462713" y="377825"/>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0" name="Rectangle 23">
            <a:extLst>
              <a:ext uri="{FF2B5EF4-FFF2-40B4-BE49-F238E27FC236}">
                <a16:creationId xmlns:a16="http://schemas.microsoft.com/office/drawing/2014/main" id="{9D98D306-A3C9-4A84-94F6-3A247EB6EAF6}"/>
              </a:ext>
            </a:extLst>
          </p:cNvPr>
          <p:cNvSpPr>
            <a:spLocks noChangeArrowheads="1"/>
          </p:cNvSpPr>
          <p:nvPr/>
        </p:nvSpPr>
        <p:spPr bwMode="auto">
          <a:xfrm>
            <a:off x="7688263" y="403225"/>
            <a:ext cx="519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4000" b="1">
                <a:solidFill>
                  <a:srgbClr val="008000"/>
                </a:solidFill>
              </a:rPr>
              <a:t>U</a:t>
            </a:r>
            <a:endParaRPr lang="fr-FR" altLang="fr-FR" sz="4000"/>
          </a:p>
        </p:txBody>
      </p:sp>
      <p:pic>
        <p:nvPicPr>
          <p:cNvPr id="73751" name="Picture 2" descr="fruitsLogo9_ss">
            <a:extLst>
              <a:ext uri="{FF2B5EF4-FFF2-40B4-BE49-F238E27FC236}">
                <a16:creationId xmlns:a16="http://schemas.microsoft.com/office/drawing/2014/main" id="{474A4CE3-3021-4E34-B895-5529F667366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40326" y="362646"/>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2" name="Picture 2" descr="medicament2_s">
            <a:extLst>
              <a:ext uri="{FF2B5EF4-FFF2-40B4-BE49-F238E27FC236}">
                <a16:creationId xmlns:a16="http://schemas.microsoft.com/office/drawing/2014/main" id="{A77B5C80-81EF-422A-85A6-7008742E40B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24838" y="52863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BE23375-E18D-495A-843F-C955771628D1}"/>
              </a:ext>
            </a:extLst>
          </p:cNvPr>
          <p:cNvSpPr/>
          <p:nvPr/>
        </p:nvSpPr>
        <p:spPr>
          <a:xfrm>
            <a:off x="3190582" y="350729"/>
            <a:ext cx="2403671" cy="375552"/>
          </a:xfrm>
          <a:prstGeom prst="rect">
            <a:avLst/>
          </a:prstGeom>
        </p:spPr>
        <p:txBody>
          <a:bodyPr wrap="none">
            <a:spAutoFit/>
          </a:bodyPr>
          <a:lstStyle/>
          <a:p>
            <a:pPr>
              <a:lnSpc>
                <a:spcPct val="107000"/>
              </a:lnSpc>
              <a:spcAft>
                <a:spcPts val="800"/>
              </a:spcAft>
            </a:pPr>
            <a:r>
              <a:rPr lang="fr-FR" dirty="0">
                <a:ea typeface="Calibri" panose="020F0502020204030204" pitchFamily="34" charset="0"/>
                <a:cs typeface="Times New Roman" panose="02020603050405020304" pitchFamily="18" charset="0"/>
              </a:rPr>
              <a:t>(Famille des </a:t>
            </a:r>
            <a:r>
              <a:rPr lang="en-US" i="1" dirty="0">
                <a:solidFill>
                  <a:srgbClr val="1A0DAB"/>
                </a:solidFill>
                <a:ea typeface="Calibri" panose="020F0502020204030204" pitchFamily="34" charset="0"/>
                <a:cs typeface="Arial" panose="020B0604020202020204" pitchFamily="34" charset="0"/>
                <a:hlinkClick r:id="rId24"/>
              </a:rPr>
              <a:t>Salicaceae</a:t>
            </a:r>
            <a:r>
              <a:rPr lang="fr-FR" dirty="0">
                <a:ea typeface="Calibri" panose="020F0502020204030204" pitchFamily="34" charset="0"/>
                <a:cs typeface="Times New Roman" panose="02020603050405020304" pitchFamily="18"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F1F3886-0FA7-4CD9-8B93-B1897CABD00C}"/>
              </a:ext>
            </a:extLst>
          </p:cNvPr>
          <p:cNvSpPr>
            <a:spLocks noGrp="1"/>
          </p:cNvSpPr>
          <p:nvPr>
            <p:ph type="ftr" sz="quarter" idx="11"/>
          </p:nvPr>
        </p:nvSpPr>
        <p:spPr>
          <a:xfrm>
            <a:off x="1611313" y="6537325"/>
            <a:ext cx="3659187" cy="32067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E45DBB04-4D1F-4799-BD1B-EF8AE5D16BD5}"/>
              </a:ext>
            </a:extLst>
          </p:cNvPr>
          <p:cNvSpPr>
            <a:spLocks noGrp="1"/>
          </p:cNvSpPr>
          <p:nvPr>
            <p:ph type="sldNum" sz="quarter" idx="12"/>
          </p:nvPr>
        </p:nvSpPr>
        <p:spPr>
          <a:xfrm>
            <a:off x="11482388" y="104775"/>
            <a:ext cx="531812" cy="342900"/>
          </a:xfrm>
        </p:spPr>
        <p:txBody>
          <a:bodyPr/>
          <a:lstStyle/>
          <a:p>
            <a:pPr>
              <a:defRPr/>
            </a:pPr>
            <a:fld id="{964C3326-203E-4675-A892-19D1F25B013A}" type="slidenum">
              <a:rPr lang="fr-FR"/>
              <a:pPr>
                <a:defRPr/>
              </a:pPr>
              <a:t>8</a:t>
            </a:fld>
            <a:endParaRPr lang="fr-FR"/>
          </a:p>
        </p:txBody>
      </p:sp>
      <p:sp>
        <p:nvSpPr>
          <p:cNvPr id="10244" name="ZoneTexte 3">
            <a:extLst>
              <a:ext uri="{FF2B5EF4-FFF2-40B4-BE49-F238E27FC236}">
                <a16:creationId xmlns:a16="http://schemas.microsoft.com/office/drawing/2014/main" id="{C034EF80-8B19-4CB5-8FBC-7464ADA10493}"/>
              </a:ext>
            </a:extLst>
          </p:cNvPr>
          <p:cNvSpPr txBox="1">
            <a:spLocks noChangeArrowheads="1"/>
          </p:cNvSpPr>
          <p:nvPr/>
        </p:nvSpPr>
        <p:spPr bwMode="auto">
          <a:xfrm>
            <a:off x="4117975" y="104775"/>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pic>
        <p:nvPicPr>
          <p:cNvPr id="10245" name="Image 6">
            <a:extLst>
              <a:ext uri="{FF2B5EF4-FFF2-40B4-BE49-F238E27FC236}">
                <a16:creationId xmlns:a16="http://schemas.microsoft.com/office/drawing/2014/main" id="{F42EE363-A47B-436D-8CD3-7982BB541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90600"/>
            <a:ext cx="66865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ZoneTexte 7">
            <a:extLst>
              <a:ext uri="{FF2B5EF4-FFF2-40B4-BE49-F238E27FC236}">
                <a16:creationId xmlns:a16="http://schemas.microsoft.com/office/drawing/2014/main" id="{52CF832B-CB20-4A36-8FAC-B0E8DA952E58}"/>
              </a:ext>
            </a:extLst>
          </p:cNvPr>
          <p:cNvSpPr txBox="1">
            <a:spLocks noChangeArrowheads="1"/>
          </p:cNvSpPr>
          <p:nvPr/>
        </p:nvSpPr>
        <p:spPr bwMode="auto">
          <a:xfrm>
            <a:off x="107950" y="5867400"/>
            <a:ext cx="676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Berbéris (en haut à gauche, Rosier rugueux (en haut à droite), Mahonia (en bas à gauche), </a:t>
            </a:r>
            <a:r>
              <a:rPr lang="fr-FR" altLang="fr-FR" sz="1200" i="1" dirty="0" err="1">
                <a:solidFill>
                  <a:srgbClr val="008000"/>
                </a:solidFill>
              </a:rPr>
              <a:t>Pyracantha</a:t>
            </a:r>
            <a:r>
              <a:rPr lang="fr-FR" altLang="fr-FR" sz="1200" dirty="0">
                <a:solidFill>
                  <a:srgbClr val="008000"/>
                </a:solidFill>
              </a:rPr>
              <a:t> (en bas à droite). Source : </a:t>
            </a:r>
            <a:r>
              <a:rPr lang="fr-FR" altLang="fr-FR" sz="1200" dirty="0">
                <a:solidFill>
                  <a:srgbClr val="008000"/>
                </a:solidFill>
                <a:hlinkClick r:id="rId3"/>
              </a:rPr>
              <a:t>https://www.rustica.fr/articles-jardin/haie-defensive,3338.html</a:t>
            </a:r>
            <a:r>
              <a:rPr lang="fr-FR" altLang="fr-FR" sz="1200" dirty="0">
                <a:solidFill>
                  <a:srgbClr val="008000"/>
                </a:solidFill>
              </a:rPr>
              <a:t> </a:t>
            </a:r>
          </a:p>
        </p:txBody>
      </p:sp>
      <p:sp>
        <p:nvSpPr>
          <p:cNvPr id="10247" name="ZoneTexte 8">
            <a:extLst>
              <a:ext uri="{FF2B5EF4-FFF2-40B4-BE49-F238E27FC236}">
                <a16:creationId xmlns:a16="http://schemas.microsoft.com/office/drawing/2014/main" id="{074447C2-B7BC-433C-8CD9-0196882ABFCE}"/>
              </a:ext>
            </a:extLst>
          </p:cNvPr>
          <p:cNvSpPr txBox="1">
            <a:spLocks noChangeArrowheads="1"/>
          </p:cNvSpPr>
          <p:nvPr/>
        </p:nvSpPr>
        <p:spPr bwMode="auto">
          <a:xfrm>
            <a:off x="107950" y="441325"/>
            <a:ext cx="743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Choisir les espèces : Exemple de mélanges d’espèces pour haies défensives</a:t>
            </a:r>
          </a:p>
        </p:txBody>
      </p:sp>
      <p:sp>
        <p:nvSpPr>
          <p:cNvPr id="10248" name="Rectangle 4">
            <a:extLst>
              <a:ext uri="{FF2B5EF4-FFF2-40B4-BE49-F238E27FC236}">
                <a16:creationId xmlns:a16="http://schemas.microsoft.com/office/drawing/2014/main" id="{24384E28-D5C2-483F-B6CA-EFFF4176572B}"/>
              </a:ext>
            </a:extLst>
          </p:cNvPr>
          <p:cNvSpPr>
            <a:spLocks noChangeArrowheads="1"/>
          </p:cNvSpPr>
          <p:nvPr/>
        </p:nvSpPr>
        <p:spPr bwMode="auto">
          <a:xfrm>
            <a:off x="7540625" y="3327400"/>
            <a:ext cx="1365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008000"/>
                </a:solidFill>
              </a:rPr>
              <a:t>Berbéris de </a:t>
            </a:r>
            <a:r>
              <a:rPr lang="fr-FR" altLang="fr-FR" sz="1200" dirty="0" err="1">
                <a:solidFill>
                  <a:srgbClr val="008000"/>
                </a:solidFill>
              </a:rPr>
              <a:t>darwin</a:t>
            </a:r>
            <a:endParaRPr lang="fr-FR" altLang="fr-FR" sz="1200" dirty="0">
              <a:solidFill>
                <a:srgbClr val="008000"/>
              </a:solidFill>
            </a:endParaRPr>
          </a:p>
        </p:txBody>
      </p:sp>
      <p:pic>
        <p:nvPicPr>
          <p:cNvPr id="10249" name="Image 9">
            <a:extLst>
              <a:ext uri="{FF2B5EF4-FFF2-40B4-BE49-F238E27FC236}">
                <a16:creationId xmlns:a16="http://schemas.microsoft.com/office/drawing/2014/main" id="{F5EBCAD0-CA6B-469C-9EED-3235E4F09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700" y="811213"/>
            <a:ext cx="2516188"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12">
            <a:extLst>
              <a:ext uri="{FF2B5EF4-FFF2-40B4-BE49-F238E27FC236}">
                <a16:creationId xmlns:a16="http://schemas.microsoft.com/office/drawing/2014/main" id="{ABA1303E-624A-469E-9568-94593F17B22D}"/>
              </a:ext>
            </a:extLst>
          </p:cNvPr>
          <p:cNvSpPr>
            <a:spLocks noChangeArrowheads="1"/>
          </p:cNvSpPr>
          <p:nvPr/>
        </p:nvSpPr>
        <p:spPr bwMode="auto">
          <a:xfrm>
            <a:off x="9575800" y="3327400"/>
            <a:ext cx="2327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Rosier du Japon ou Rosier rugueux</a:t>
            </a:r>
          </a:p>
        </p:txBody>
      </p:sp>
      <p:pic>
        <p:nvPicPr>
          <p:cNvPr id="10251" name="Image 14">
            <a:extLst>
              <a:ext uri="{FF2B5EF4-FFF2-40B4-BE49-F238E27FC236}">
                <a16:creationId xmlns:a16="http://schemas.microsoft.com/office/drawing/2014/main" id="{840E8578-4804-42EA-9079-39490A363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7063" y="809625"/>
            <a:ext cx="2516187"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Rectangle 15">
            <a:extLst>
              <a:ext uri="{FF2B5EF4-FFF2-40B4-BE49-F238E27FC236}">
                <a16:creationId xmlns:a16="http://schemas.microsoft.com/office/drawing/2014/main" id="{7D8F3DFD-C92C-4885-B8A1-C48AB9DB9AD5}"/>
              </a:ext>
            </a:extLst>
          </p:cNvPr>
          <p:cNvSpPr>
            <a:spLocks noChangeArrowheads="1"/>
          </p:cNvSpPr>
          <p:nvPr/>
        </p:nvSpPr>
        <p:spPr bwMode="auto">
          <a:xfrm>
            <a:off x="6994525" y="6240463"/>
            <a:ext cx="2465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008000"/>
                </a:solidFill>
              </a:rPr>
              <a:t>Berbéris de </a:t>
            </a:r>
            <a:r>
              <a:rPr lang="fr-FR" altLang="fr-FR" sz="1200" dirty="0" err="1">
                <a:solidFill>
                  <a:srgbClr val="008000"/>
                </a:solidFill>
              </a:rPr>
              <a:t>Thunberg</a:t>
            </a:r>
            <a:r>
              <a:rPr lang="fr-FR" altLang="fr-FR" sz="1200" dirty="0">
                <a:solidFill>
                  <a:srgbClr val="008000"/>
                </a:solidFill>
              </a:rPr>
              <a:t> ‘</a:t>
            </a:r>
            <a:r>
              <a:rPr lang="fr-FR" altLang="fr-FR" sz="1200" dirty="0" err="1">
                <a:solidFill>
                  <a:srgbClr val="008000"/>
                </a:solidFill>
              </a:rPr>
              <a:t>Atropurpurea</a:t>
            </a:r>
            <a:r>
              <a:rPr lang="fr-FR" altLang="fr-FR" sz="1200" dirty="0">
                <a:solidFill>
                  <a:srgbClr val="008000"/>
                </a:solidFill>
              </a:rPr>
              <a:t>’</a:t>
            </a:r>
          </a:p>
        </p:txBody>
      </p:sp>
      <p:pic>
        <p:nvPicPr>
          <p:cNvPr id="10253" name="Image 17">
            <a:extLst>
              <a:ext uri="{FF2B5EF4-FFF2-40B4-BE49-F238E27FC236}">
                <a16:creationId xmlns:a16="http://schemas.microsoft.com/office/drawing/2014/main" id="{DD8188B6-63D4-4020-BF64-6BE0CC4F2D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0700" y="3686175"/>
            <a:ext cx="2551113"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ZoneTexte 18">
            <a:extLst>
              <a:ext uri="{FF2B5EF4-FFF2-40B4-BE49-F238E27FC236}">
                <a16:creationId xmlns:a16="http://schemas.microsoft.com/office/drawing/2014/main" id="{F96C4DBC-BCC0-4B91-8F8B-77155221E52C}"/>
              </a:ext>
            </a:extLst>
          </p:cNvPr>
          <p:cNvSpPr txBox="1">
            <a:spLocks noChangeArrowheads="1"/>
          </p:cNvSpPr>
          <p:nvPr/>
        </p:nvSpPr>
        <p:spPr bwMode="auto">
          <a:xfrm>
            <a:off x="5726113" y="6537325"/>
            <a:ext cx="6465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t>Source : Arbustes pour haie défensive, </a:t>
            </a:r>
            <a:r>
              <a:rPr lang="fr-FR" altLang="fr-FR" sz="1200" dirty="0">
                <a:hlinkClick r:id="rId7"/>
              </a:rPr>
              <a:t>http://www.plantes-et-jardins.com/cat3/1552</a:t>
            </a:r>
            <a:r>
              <a:rPr lang="fr-FR" altLang="fr-FR" sz="1200" dirty="0"/>
              <a:t> </a:t>
            </a:r>
          </a:p>
        </p:txBody>
      </p:sp>
      <p:pic>
        <p:nvPicPr>
          <p:cNvPr id="10255" name="Image 20">
            <a:extLst>
              <a:ext uri="{FF2B5EF4-FFF2-40B4-BE49-F238E27FC236}">
                <a16:creationId xmlns:a16="http://schemas.microsoft.com/office/drawing/2014/main" id="{63C2BEC5-D9D2-4EC1-A503-A9A4B2BB2B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9600" y="3689350"/>
            <a:ext cx="2551113"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Rectangle 21">
            <a:extLst>
              <a:ext uri="{FF2B5EF4-FFF2-40B4-BE49-F238E27FC236}">
                <a16:creationId xmlns:a16="http://schemas.microsoft.com/office/drawing/2014/main" id="{CAE5518C-EDB5-44F3-BD96-DB8B02E6BB0D}"/>
              </a:ext>
            </a:extLst>
          </p:cNvPr>
          <p:cNvSpPr>
            <a:spLocks noChangeArrowheads="1"/>
          </p:cNvSpPr>
          <p:nvPr/>
        </p:nvSpPr>
        <p:spPr bwMode="auto">
          <a:xfrm>
            <a:off x="9961563" y="6230938"/>
            <a:ext cx="1400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008000"/>
                </a:solidFill>
              </a:rPr>
              <a:t>Berbéris ‘</a:t>
            </a:r>
            <a:r>
              <a:rPr lang="fr-FR" altLang="fr-FR" sz="1200" dirty="0" err="1">
                <a:solidFill>
                  <a:srgbClr val="008000"/>
                </a:solidFill>
              </a:rPr>
              <a:t>Auricoma</a:t>
            </a:r>
            <a:r>
              <a:rPr lang="fr-FR" altLang="fr-FR" sz="1200" dirty="0">
                <a:solidFill>
                  <a:srgbClr val="008000"/>
                </a:solidFill>
              </a:rPr>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6320C81-A5A6-4194-8845-89C7317F93CD}"/>
              </a:ext>
            </a:extLst>
          </p:cNvPr>
          <p:cNvSpPr>
            <a:spLocks noGrp="1"/>
          </p:cNvSpPr>
          <p:nvPr>
            <p:ph type="ftr" sz="quarter" idx="11"/>
          </p:nvPr>
        </p:nvSpPr>
        <p:spPr>
          <a:xfrm>
            <a:off x="4071938" y="6492875"/>
            <a:ext cx="4114800" cy="365125"/>
          </a:xfrm>
        </p:spPr>
        <p:txBody>
          <a:bodyPr/>
          <a:lstStyle/>
          <a:p>
            <a:pPr>
              <a:defRPr/>
            </a:pPr>
            <a:r>
              <a:rPr lang="fr-FR"/>
              <a:t>Haies défensives de climat tempéré et tropical - B. Lisan</a:t>
            </a:r>
          </a:p>
        </p:txBody>
      </p:sp>
      <p:sp>
        <p:nvSpPr>
          <p:cNvPr id="74755" name="ZoneTexte 3">
            <a:extLst>
              <a:ext uri="{FF2B5EF4-FFF2-40B4-BE49-F238E27FC236}">
                <a16:creationId xmlns:a16="http://schemas.microsoft.com/office/drawing/2014/main" id="{D7818C79-93A3-4779-9163-D8C24C982CB7}"/>
              </a:ext>
            </a:extLst>
          </p:cNvPr>
          <p:cNvSpPr txBox="1">
            <a:spLocks noChangeArrowheads="1"/>
          </p:cNvSpPr>
          <p:nvPr/>
        </p:nvSpPr>
        <p:spPr bwMode="auto">
          <a:xfrm>
            <a:off x="3452813" y="22225"/>
            <a:ext cx="5208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74756" name="Espace réservé du numéro de diapositive 2">
            <a:extLst>
              <a:ext uri="{FF2B5EF4-FFF2-40B4-BE49-F238E27FC236}">
                <a16:creationId xmlns:a16="http://schemas.microsoft.com/office/drawing/2014/main" id="{9EF48CF8-C2BE-49AB-8963-7903C7F85602}"/>
              </a:ext>
            </a:extLst>
          </p:cNvPr>
          <p:cNvSpPr txBox="1">
            <a:spLocks noChangeArrowheads="1"/>
          </p:cNvSpPr>
          <p:nvPr/>
        </p:nvSpPr>
        <p:spPr bwMode="auto">
          <a:xfrm>
            <a:off x="68263" y="6350"/>
            <a:ext cx="4048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ACBFDD16-7232-4DB7-94B5-DD466BAB3A9E}" type="slidenum">
              <a:rPr lang="fr-FR" altLang="fr-FR" sz="1200">
                <a:solidFill>
                  <a:srgbClr val="898989"/>
                </a:solidFill>
              </a:rPr>
              <a:pPr algn="r" eaLnBrk="1" hangingPunct="1">
                <a:lnSpc>
                  <a:spcPct val="100000"/>
                </a:lnSpc>
                <a:spcBef>
                  <a:spcPct val="0"/>
                </a:spcBef>
                <a:buFontTx/>
                <a:buNone/>
              </a:pPr>
              <a:t>80</a:t>
            </a:fld>
            <a:endParaRPr lang="fr-FR" altLang="fr-FR" sz="1200">
              <a:solidFill>
                <a:srgbClr val="898989"/>
              </a:solidFill>
            </a:endParaRPr>
          </a:p>
        </p:txBody>
      </p:sp>
      <p:sp>
        <p:nvSpPr>
          <p:cNvPr id="74757" name="ZoneTexte 5">
            <a:extLst>
              <a:ext uri="{FF2B5EF4-FFF2-40B4-BE49-F238E27FC236}">
                <a16:creationId xmlns:a16="http://schemas.microsoft.com/office/drawing/2014/main" id="{5588A98A-5609-4915-9602-4C6FCA273158}"/>
              </a:ext>
            </a:extLst>
          </p:cNvPr>
          <p:cNvSpPr txBox="1">
            <a:spLocks noChangeArrowheads="1"/>
          </p:cNvSpPr>
          <p:nvPr/>
        </p:nvSpPr>
        <p:spPr bwMode="auto">
          <a:xfrm>
            <a:off x="95250" y="477838"/>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74758" name="Rectangle 6">
            <a:extLst>
              <a:ext uri="{FF2B5EF4-FFF2-40B4-BE49-F238E27FC236}">
                <a16:creationId xmlns:a16="http://schemas.microsoft.com/office/drawing/2014/main" id="{6D5E772E-8977-4B02-8FCF-FE6450610E93}"/>
              </a:ext>
            </a:extLst>
          </p:cNvPr>
          <p:cNvSpPr>
            <a:spLocks noChangeArrowheads="1"/>
          </p:cNvSpPr>
          <p:nvPr/>
        </p:nvSpPr>
        <p:spPr bwMode="auto">
          <a:xfrm>
            <a:off x="100013" y="822325"/>
            <a:ext cx="7062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err="1">
                <a:solidFill>
                  <a:srgbClr val="008000"/>
                </a:solidFill>
              </a:rPr>
              <a:t>Flacourtie</a:t>
            </a:r>
            <a:r>
              <a:rPr lang="fr-FR" altLang="fr-FR" b="1" dirty="0">
                <a:solidFill>
                  <a:srgbClr val="008000"/>
                </a:solidFill>
              </a:rPr>
              <a:t> d'Inde, prunier malgache - </a:t>
            </a:r>
            <a:r>
              <a:rPr lang="en-US" altLang="fr-FR" b="1" dirty="0">
                <a:solidFill>
                  <a:srgbClr val="008000"/>
                </a:solidFill>
              </a:rPr>
              <a:t>Governors plum</a:t>
            </a:r>
            <a:r>
              <a:rPr lang="fr-FR" altLang="fr-FR" b="1" dirty="0">
                <a:solidFill>
                  <a:srgbClr val="008000"/>
                </a:solidFill>
              </a:rPr>
              <a:t> (</a:t>
            </a:r>
            <a:r>
              <a:rPr lang="fr-FR" altLang="fr-FR" b="1" i="1" dirty="0" err="1">
                <a:solidFill>
                  <a:srgbClr val="008000"/>
                </a:solidFill>
              </a:rPr>
              <a:t>Flacourtia</a:t>
            </a:r>
            <a:r>
              <a:rPr lang="fr-FR" altLang="fr-FR" b="1" i="1" dirty="0">
                <a:solidFill>
                  <a:srgbClr val="008000"/>
                </a:solidFill>
              </a:rPr>
              <a:t> </a:t>
            </a:r>
            <a:r>
              <a:rPr lang="fr-FR" altLang="fr-FR" b="1" i="1" dirty="0" err="1">
                <a:solidFill>
                  <a:srgbClr val="008000"/>
                </a:solidFill>
              </a:rPr>
              <a:t>indica</a:t>
            </a:r>
            <a:r>
              <a:rPr lang="fr-FR" altLang="fr-FR" b="1" dirty="0">
                <a:solidFill>
                  <a:srgbClr val="008000"/>
                </a:solidFill>
              </a:rPr>
              <a:t>)</a:t>
            </a:r>
          </a:p>
        </p:txBody>
      </p:sp>
      <p:pic>
        <p:nvPicPr>
          <p:cNvPr id="74759" name="Image 7">
            <a:extLst>
              <a:ext uri="{FF2B5EF4-FFF2-40B4-BE49-F238E27FC236}">
                <a16:creationId xmlns:a16="http://schemas.microsoft.com/office/drawing/2014/main" id="{67396F2D-F275-40C0-8153-F4CB8E63D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Image 8">
            <a:extLst>
              <a:ext uri="{FF2B5EF4-FFF2-40B4-BE49-F238E27FC236}">
                <a16:creationId xmlns:a16="http://schemas.microsoft.com/office/drawing/2014/main" id="{BD49A67F-4570-4F6D-B5B7-F67366C58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Image 9">
            <a:extLst>
              <a:ext uri="{FF2B5EF4-FFF2-40B4-BE49-F238E27FC236}">
                <a16:creationId xmlns:a16="http://schemas.microsoft.com/office/drawing/2014/main" id="{9C4A3005-FE8B-40CB-8486-69C5574EA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950" y="-2063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Image 10" descr="logo aride_s.jpg">
            <a:extLst>
              <a:ext uri="{FF2B5EF4-FFF2-40B4-BE49-F238E27FC236}">
                <a16:creationId xmlns:a16="http://schemas.microsoft.com/office/drawing/2014/main" id="{DF5A8202-3E23-4248-B091-ED3A6A560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9125" y="158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Image 11" descr="logo salinisation2_s.jpg">
            <a:extLst>
              <a:ext uri="{FF2B5EF4-FFF2-40B4-BE49-F238E27FC236}">
                <a16:creationId xmlns:a16="http://schemas.microsoft.com/office/drawing/2014/main" id="{B59DE697-2349-40AE-8060-452725F864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1113" y="1588"/>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Rectangle 12">
            <a:extLst>
              <a:ext uri="{FF2B5EF4-FFF2-40B4-BE49-F238E27FC236}">
                <a16:creationId xmlns:a16="http://schemas.microsoft.com/office/drawing/2014/main" id="{5CC5BDD9-10E2-407D-BFC1-48FDCFA2D526}"/>
              </a:ext>
            </a:extLst>
          </p:cNvPr>
          <p:cNvSpPr>
            <a:spLocks noChangeArrowheads="1"/>
          </p:cNvSpPr>
          <p:nvPr/>
        </p:nvSpPr>
        <p:spPr bwMode="auto">
          <a:xfrm>
            <a:off x="8391525" y="17463"/>
            <a:ext cx="512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4000" b="1">
                <a:solidFill>
                  <a:srgbClr val="008000"/>
                </a:solidFill>
              </a:rPr>
              <a:t>U</a:t>
            </a:r>
            <a:endParaRPr lang="fr-FR" altLang="fr-FR" sz="4000"/>
          </a:p>
        </p:txBody>
      </p:sp>
      <p:pic>
        <p:nvPicPr>
          <p:cNvPr id="74765" name="Picture 2" descr="fruitsLogo9_ss">
            <a:extLst>
              <a:ext uri="{FF2B5EF4-FFF2-40B4-BE49-F238E27FC236}">
                <a16:creationId xmlns:a16="http://schemas.microsoft.com/office/drawing/2014/main" id="{F4D3488D-ABC7-49B2-9D71-A1CD47B59D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363" y="365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2" descr="medicament2_s">
            <a:extLst>
              <a:ext uri="{FF2B5EF4-FFF2-40B4-BE49-F238E27FC236}">
                <a16:creationId xmlns:a16="http://schemas.microsoft.com/office/drawing/2014/main" id="{DFB40779-8A7E-42F2-9FF6-4F53C654B3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4288" y="1000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2" descr="fourrage2_ss">
            <a:extLst>
              <a:ext uri="{FF2B5EF4-FFF2-40B4-BE49-F238E27FC236}">
                <a16:creationId xmlns:a16="http://schemas.microsoft.com/office/drawing/2014/main" id="{3D3C06F6-34F8-43BF-82EC-DD120820F9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8825" y="3175"/>
            <a:ext cx="3333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3" descr="image004">
            <a:extLst>
              <a:ext uri="{FF2B5EF4-FFF2-40B4-BE49-F238E27FC236}">
                <a16:creationId xmlns:a16="http://schemas.microsoft.com/office/drawing/2014/main" id="{C0AA19A3-9BF9-4CB8-812E-6FF686C8EF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6025" y="28575"/>
            <a:ext cx="247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4" descr="image002">
            <a:extLst>
              <a:ext uri="{FF2B5EF4-FFF2-40B4-BE49-F238E27FC236}">
                <a16:creationId xmlns:a16="http://schemas.microsoft.com/office/drawing/2014/main" id="{F7A35A90-71E1-44FA-8C14-60EB7AED8A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3213" y="9525"/>
            <a:ext cx="3143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0" name="Rectangle 15">
            <a:extLst>
              <a:ext uri="{FF2B5EF4-FFF2-40B4-BE49-F238E27FC236}">
                <a16:creationId xmlns:a16="http://schemas.microsoft.com/office/drawing/2014/main" id="{C8A8216C-E3DF-4EDD-9DB6-38CFEE3A18D3}"/>
              </a:ext>
            </a:extLst>
          </p:cNvPr>
          <p:cNvSpPr>
            <a:spLocks noChangeArrowheads="1"/>
          </p:cNvSpPr>
          <p:nvPr/>
        </p:nvSpPr>
        <p:spPr bwMode="auto">
          <a:xfrm>
            <a:off x="139700" y="1203325"/>
            <a:ext cx="11961813"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ea typeface="Calibri" panose="020F0502020204030204" pitchFamily="34" charset="0"/>
                <a:cs typeface="Times New Roman" panose="02020603050405020304" pitchFamily="18" charset="0"/>
              </a:rPr>
              <a:t>C’est un arbre ou un arbuste dioïque, </a:t>
            </a:r>
            <a:r>
              <a:rPr lang="fr-FR" altLang="fr-FR" dirty="0">
                <a:solidFill>
                  <a:srgbClr val="008000"/>
                </a:solidFill>
              </a:rPr>
              <a:t>fruitier</a:t>
            </a:r>
            <a:r>
              <a:rPr lang="fr-FR" altLang="fr-FR" dirty="0"/>
              <a:t>,</a:t>
            </a:r>
            <a:r>
              <a:rPr lang="fr-FR" altLang="fr-FR" dirty="0">
                <a:cs typeface="Calibri" panose="020F0502020204030204" pitchFamily="34" charset="0"/>
              </a:rPr>
              <a:t> tropical, caduque, généralement 3-5 m de haut, parfois 10 m. </a:t>
            </a:r>
            <a:r>
              <a:rPr lang="fr-FR" altLang="fr-FR" dirty="0"/>
              <a:t>De nombreuses variétés ont de </a:t>
            </a:r>
            <a:r>
              <a:rPr lang="fr-FR" altLang="fr-FR" b="1" i="1" dirty="0">
                <a:solidFill>
                  <a:srgbClr val="008000"/>
                </a:solidFill>
              </a:rPr>
              <a:t>grandes épines acérées</a:t>
            </a:r>
            <a:r>
              <a:rPr lang="fr-FR" altLang="fr-FR" i="1" dirty="0"/>
              <a:t>. </a:t>
            </a:r>
            <a:r>
              <a:rPr lang="fr-FR" altLang="fr-FR" sz="1200" dirty="0"/>
              <a:t>L'écorce, généralement gris pâle poudré, peut devenir brune à gris foncé et les écailles révèlent des taches orange pâle. Les feuilles sont obovales, vert vif, longues et pointues. Elles sont rouge corail (à rose) quand elles émergent. Fleurs unisexuées ou occasionnellement bisexuelles, en grappe. Les fleurs sont petites, verdâtres, sans pétale. Fleurs discrètes; sépales vert pâle (sans pétale); de nombreuses étamines. Fruit globuleux, rougeâtre à brun-noir ou violet à maturité, charnu, jusqu'à 2,5 cm de diamètre, avec des styles [pointes ?] persistants, jusqu'à 10 graines. La pulpe juteuse, astringente, du fruit est un jaune-orange profond avec partout de huit à dix petites graines aplaties</a:t>
            </a:r>
            <a:r>
              <a:rPr lang="fr-FR" altLang="fr-FR" dirty="0"/>
              <a:t>. </a:t>
            </a:r>
            <a:r>
              <a:rPr lang="fr-FR" altLang="fr-FR" dirty="0">
                <a:solidFill>
                  <a:srgbClr val="008000"/>
                </a:solidFill>
              </a:rPr>
              <a:t>Tolérance à la sécheresse : modérée à élevée</a:t>
            </a:r>
            <a:r>
              <a:rPr lang="fr-FR" altLang="fr-FR" dirty="0"/>
              <a:t>. </a:t>
            </a:r>
            <a:r>
              <a:rPr lang="fr-FR" altLang="fr-FR" dirty="0">
                <a:solidFill>
                  <a:srgbClr val="008000"/>
                </a:solidFill>
              </a:rPr>
              <a:t>L’arbre tolère une large gamme de conditions de sol, et pourrait également tolérer un certain brouillard (embruns) salin léger (?).</a:t>
            </a:r>
            <a:r>
              <a:rPr lang="fr-FR" altLang="fr-FR" dirty="0"/>
              <a:t> </a:t>
            </a:r>
            <a:r>
              <a:rPr lang="fr-FR" altLang="fr-FR" b="1" dirty="0"/>
              <a:t>USDA zone </a:t>
            </a:r>
            <a:r>
              <a:rPr lang="fr-FR" altLang="fr-FR" dirty="0"/>
              <a:t>10-12. Les arbres ont une certaine rusticité face au froid et peuvent supporter environ -3°C (26 °F), avant de subir de graves dommages. </a:t>
            </a:r>
            <a:r>
              <a:rPr lang="fr-FR" altLang="fr-FR" dirty="0">
                <a:solidFill>
                  <a:srgbClr val="008000"/>
                </a:solidFill>
              </a:rPr>
              <a:t>L'arbre est planté comme arbre d'ornement, à cause de ses feuilles coriaces brillantes, d'un vert profond, attrayantes et comme haie défensive, car ces les arbres épineux offrent une bonne sécurité</a:t>
            </a:r>
            <a:r>
              <a:rPr lang="fr-FR" altLang="fr-FR" dirty="0"/>
              <a:t>. </a:t>
            </a:r>
            <a:r>
              <a:rPr lang="fr-FR" altLang="fr-FR" dirty="0">
                <a:solidFill>
                  <a:srgbClr val="008000"/>
                </a:solidFill>
              </a:rPr>
              <a:t>Les fruits sont excellents consommés frais, quoique, à maturité, ils peuvent être utilisés dans la confection de gelées ou de confitures, de grande qualité</a:t>
            </a:r>
            <a:r>
              <a:rPr lang="fr-FR" altLang="fr-FR" dirty="0"/>
              <a:t>. </a:t>
            </a:r>
            <a:r>
              <a:rPr lang="fr-FR" altLang="fr-FR" sz="1200" dirty="0">
                <a:solidFill>
                  <a:srgbClr val="008000"/>
                </a:solidFill>
              </a:rPr>
              <a:t>Son bois est utilisé pour le bois de chauffage et le charbon de bois, pour des outils agricoles tels que les charrues, les poteaux, poteaux de construction, des poutres brutes, cannes et la fabrication au tour d’articles. La petite taille du bois limite son utilité. Il sert de fourrage pour les bovins. Il fournit du nectar pour les abeilles et des fruits sauvages pour les oiseaux. Il a des usages médicinaux. Source : </a:t>
            </a:r>
            <a:r>
              <a:rPr lang="fr-FR" altLang="fr-FR" sz="1200" dirty="0">
                <a:solidFill>
                  <a:srgbClr val="008000"/>
                </a:solidFill>
                <a:hlinkClick r:id="rId10"/>
              </a:rPr>
              <a:t>http://www.doc-developpement-durable.org/fiches-arbres/Fiche-presentation-Flacourtia-indica.doc</a:t>
            </a:r>
            <a:r>
              <a:rPr lang="fr-FR" altLang="fr-FR" sz="1200" dirty="0">
                <a:solidFill>
                  <a:srgbClr val="008000"/>
                </a:solidFill>
              </a:rPr>
              <a:t> </a:t>
            </a:r>
            <a:endParaRPr lang="fr-FR" altLang="fr-FR" dirty="0">
              <a:solidFill>
                <a:srgbClr val="008000"/>
              </a:solidFill>
            </a:endParaRPr>
          </a:p>
        </p:txBody>
      </p:sp>
      <p:sp>
        <p:nvSpPr>
          <p:cNvPr id="74771" name="ZoneTexte 16">
            <a:extLst>
              <a:ext uri="{FF2B5EF4-FFF2-40B4-BE49-F238E27FC236}">
                <a16:creationId xmlns:a16="http://schemas.microsoft.com/office/drawing/2014/main" id="{2B36286E-4300-4638-ADF0-96521FDF43EE}"/>
              </a:ext>
            </a:extLst>
          </p:cNvPr>
          <p:cNvSpPr txBox="1">
            <a:spLocks noChangeArrowheads="1"/>
          </p:cNvSpPr>
          <p:nvPr/>
        </p:nvSpPr>
        <p:spPr bwMode="auto">
          <a:xfrm>
            <a:off x="10860088" y="103188"/>
            <a:ext cx="823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t>
            </a:r>
          </a:p>
        </p:txBody>
      </p:sp>
      <p:sp>
        <p:nvSpPr>
          <p:cNvPr id="74772" name="ZoneTexte 17">
            <a:extLst>
              <a:ext uri="{FF2B5EF4-FFF2-40B4-BE49-F238E27FC236}">
                <a16:creationId xmlns:a16="http://schemas.microsoft.com/office/drawing/2014/main" id="{D04B46C0-7B66-4C88-9275-FD66DAD25D7E}"/>
              </a:ext>
            </a:extLst>
          </p:cNvPr>
          <p:cNvSpPr txBox="1">
            <a:spLocks noChangeArrowheads="1"/>
          </p:cNvSpPr>
          <p:nvPr/>
        </p:nvSpPr>
        <p:spPr bwMode="auto">
          <a:xfrm>
            <a:off x="7207250" y="812800"/>
            <a:ext cx="4476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Score 12 (Pacifique), invasif, haut risque. </a:t>
            </a:r>
          </a:p>
        </p:txBody>
      </p:sp>
      <p:pic>
        <p:nvPicPr>
          <p:cNvPr id="74773" name="Picture 5" descr="8484Flacourtia_indicas">
            <a:extLst>
              <a:ext uri="{FF2B5EF4-FFF2-40B4-BE49-F238E27FC236}">
                <a16:creationId xmlns:a16="http://schemas.microsoft.com/office/drawing/2014/main" id="{BC26F122-40A1-47AC-B4D6-92FC12E16B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1263" y="454977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4" name="Picture 6" descr="Flacourtia_indica_fruit">
            <a:extLst>
              <a:ext uri="{FF2B5EF4-FFF2-40B4-BE49-F238E27FC236}">
                <a16:creationId xmlns:a16="http://schemas.microsoft.com/office/drawing/2014/main" id="{B3A7EDC7-226E-40E7-A694-669F29B422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42300" y="4549775"/>
            <a:ext cx="22002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7" descr="images1">
            <a:extLst>
              <a:ext uri="{FF2B5EF4-FFF2-40B4-BE49-F238E27FC236}">
                <a16:creationId xmlns:a16="http://schemas.microsoft.com/office/drawing/2014/main" id="{FE1332A1-69B2-4B69-92C5-C340A08CA3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900" y="4664075"/>
            <a:ext cx="1887538"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6" name="Picture 8" descr="Flacourtia indica">
            <a:extLst>
              <a:ext uri="{FF2B5EF4-FFF2-40B4-BE49-F238E27FC236}">
                <a16:creationId xmlns:a16="http://schemas.microsoft.com/office/drawing/2014/main" id="{25B6F710-240D-45A4-A52D-0190656EFC9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27513" y="4549775"/>
            <a:ext cx="2000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7" name="Picture 9" descr="Flacourtia indica_s1">
            <a:extLst>
              <a:ext uri="{FF2B5EF4-FFF2-40B4-BE49-F238E27FC236}">
                <a16:creationId xmlns:a16="http://schemas.microsoft.com/office/drawing/2014/main" id="{F2F7A9D8-BDBC-442C-9826-0CE71277F3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33063" y="4483100"/>
            <a:ext cx="162401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8" name="Picture 10" descr="Flacourtia jangomas">
            <a:extLst>
              <a:ext uri="{FF2B5EF4-FFF2-40B4-BE49-F238E27FC236}">
                <a16:creationId xmlns:a16="http://schemas.microsoft.com/office/drawing/2014/main" id="{FCEB2F8A-79E6-498A-92D2-F264B977F44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44738" y="4552950"/>
            <a:ext cx="15811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9" name="Image 18">
            <a:extLst>
              <a:ext uri="{FF2B5EF4-FFF2-40B4-BE49-F238E27FC236}">
                <a16:creationId xmlns:a16="http://schemas.microsoft.com/office/drawing/2014/main" id="{CD10DAA9-6B2E-4310-B9B8-EAC7F7468B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33675" y="6313488"/>
            <a:ext cx="695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0" name="Picture 11" descr="Flacourtia_indica3">
            <a:extLst>
              <a:ext uri="{FF2B5EF4-FFF2-40B4-BE49-F238E27FC236}">
                <a16:creationId xmlns:a16="http://schemas.microsoft.com/office/drawing/2014/main" id="{32EF5A86-42AE-49ED-8E32-DE910224CC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91875" y="566738"/>
            <a:ext cx="9874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oneTexte 7">
            <a:extLst>
              <a:ext uri="{FF2B5EF4-FFF2-40B4-BE49-F238E27FC236}">
                <a16:creationId xmlns:a16="http://schemas.microsoft.com/office/drawing/2014/main" id="{DA90FBA4-28CE-4BF3-B106-801FF62360FC}"/>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1C975B4A-24C7-4D9B-A17C-407C04F8331C}" type="slidenum">
              <a:rPr lang="fr-FR"/>
              <a:pPr>
                <a:defRPr/>
              </a:pPr>
              <a:t>81</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3997325" y="6540500"/>
            <a:ext cx="3695700" cy="317500"/>
          </a:xfrm>
        </p:spPr>
        <p:txBody>
          <a:bodyPr/>
          <a:lstStyle/>
          <a:p>
            <a:pPr>
              <a:defRPr/>
            </a:pPr>
            <a:r>
              <a:rPr lang="fr-FR"/>
              <a:t>Haies défensives de climat tempéré et tropical - B. Lisan</a:t>
            </a:r>
          </a:p>
        </p:txBody>
      </p:sp>
      <p:sp>
        <p:nvSpPr>
          <p:cNvPr id="75781" name="ZoneTexte 6">
            <a:extLst>
              <a:ext uri="{FF2B5EF4-FFF2-40B4-BE49-F238E27FC236}">
                <a16:creationId xmlns:a16="http://schemas.microsoft.com/office/drawing/2014/main" id="{F827A558-8437-4521-8849-1347860C8FCB}"/>
              </a:ext>
            </a:extLst>
          </p:cNvPr>
          <p:cNvSpPr txBox="1">
            <a:spLocks noChangeArrowheads="1"/>
          </p:cNvSpPr>
          <p:nvPr/>
        </p:nvSpPr>
        <p:spPr bwMode="auto">
          <a:xfrm>
            <a:off x="247650" y="415925"/>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75782" name="Rectangle 10">
            <a:extLst>
              <a:ext uri="{FF2B5EF4-FFF2-40B4-BE49-F238E27FC236}">
                <a16:creationId xmlns:a16="http://schemas.microsoft.com/office/drawing/2014/main" id="{32E17A7B-44A5-4A2C-8C56-ADD3EE0FACE2}"/>
              </a:ext>
            </a:extLst>
          </p:cNvPr>
          <p:cNvSpPr>
            <a:spLocks noChangeArrowheads="1"/>
          </p:cNvSpPr>
          <p:nvPr/>
        </p:nvSpPr>
        <p:spPr bwMode="auto">
          <a:xfrm>
            <a:off x="171450" y="830263"/>
            <a:ext cx="1060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Aloe </a:t>
            </a:r>
            <a:r>
              <a:rPr lang="fr-FR" altLang="fr-FR" b="1" dirty="0" err="1">
                <a:solidFill>
                  <a:srgbClr val="008000"/>
                </a:solidFill>
              </a:rPr>
              <a:t>arborescens</a:t>
            </a:r>
            <a:r>
              <a:rPr lang="fr-FR" altLang="fr-FR" b="1" dirty="0">
                <a:solidFill>
                  <a:srgbClr val="008000"/>
                </a:solidFill>
              </a:rPr>
              <a:t> ou aloès arborescent, aloe candélabre ou corne de bélier - </a:t>
            </a:r>
            <a:r>
              <a:rPr lang="fr-FR" altLang="fr-FR" b="1" dirty="0" err="1">
                <a:solidFill>
                  <a:srgbClr val="008000"/>
                </a:solidFill>
              </a:rPr>
              <a:t>Krans</a:t>
            </a:r>
            <a:r>
              <a:rPr lang="fr-FR" altLang="fr-FR" b="1" dirty="0">
                <a:solidFill>
                  <a:srgbClr val="008000"/>
                </a:solidFill>
              </a:rPr>
              <a:t> </a:t>
            </a:r>
            <a:r>
              <a:rPr lang="fr-FR" altLang="fr-FR" b="1" dirty="0" err="1">
                <a:solidFill>
                  <a:srgbClr val="008000"/>
                </a:solidFill>
              </a:rPr>
              <a:t>Aalwyn</a:t>
            </a:r>
            <a:r>
              <a:rPr lang="fr-FR" altLang="fr-FR" b="1" dirty="0">
                <a:solidFill>
                  <a:srgbClr val="008000"/>
                </a:solidFill>
              </a:rPr>
              <a:t> (</a:t>
            </a:r>
            <a:r>
              <a:rPr lang="fr-FR" altLang="fr-FR" b="1" i="1" dirty="0">
                <a:solidFill>
                  <a:srgbClr val="008000"/>
                </a:solidFill>
              </a:rPr>
              <a:t>Aloe </a:t>
            </a:r>
            <a:r>
              <a:rPr lang="fr-FR" altLang="fr-FR" b="1" i="1" dirty="0" err="1">
                <a:solidFill>
                  <a:srgbClr val="008000"/>
                </a:solidFill>
              </a:rPr>
              <a:t>arborescens</a:t>
            </a:r>
            <a:r>
              <a:rPr lang="fr-FR" altLang="fr-FR" b="1" dirty="0">
                <a:solidFill>
                  <a:srgbClr val="008000"/>
                </a:solidFill>
              </a:rPr>
              <a:t>)</a:t>
            </a:r>
          </a:p>
        </p:txBody>
      </p:sp>
      <p:sp>
        <p:nvSpPr>
          <p:cNvPr id="75783" name="ZoneTexte 11">
            <a:extLst>
              <a:ext uri="{FF2B5EF4-FFF2-40B4-BE49-F238E27FC236}">
                <a16:creationId xmlns:a16="http://schemas.microsoft.com/office/drawing/2014/main" id="{F41245FA-9324-474B-93E5-1730A553ABF5}"/>
              </a:ext>
            </a:extLst>
          </p:cNvPr>
          <p:cNvSpPr txBox="1">
            <a:spLocks noChangeArrowheads="1"/>
          </p:cNvSpPr>
          <p:nvPr/>
        </p:nvSpPr>
        <p:spPr bwMode="auto">
          <a:xfrm>
            <a:off x="171450" y="1200150"/>
            <a:ext cx="118506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Originaire de l'</a:t>
            </a:r>
            <a:r>
              <a:rPr lang="fr-FR" altLang="fr-FR" dirty="0">
                <a:hlinkClick r:id="rId2" tooltip="Afrique"/>
              </a:rPr>
              <a:t>Afrique</a:t>
            </a:r>
            <a:r>
              <a:rPr lang="fr-FR" altLang="fr-FR" dirty="0"/>
              <a:t> australe, il est cultivé à des fins horticoles et médicinales. C’est un arbuste succulent, pouvant atteindre 2 à 3 m de haut, aux feuilles persistantes. La tige solitaire ou ramifiée, peut atteindre un diamètre de 30 cm à la base6, avec des feuilles mortes persistantes. Il a été importé dans de nombreux pays tropicaux, subtropicaux ou tempérés chauds, pour ses qualités horticoles et ses vertus médicinales. </a:t>
            </a:r>
            <a:r>
              <a:rPr lang="fr-FR" altLang="fr-FR" dirty="0">
                <a:solidFill>
                  <a:srgbClr val="FF0066"/>
                </a:solidFill>
              </a:rPr>
              <a:t>Il est devenu invasif au Portugal</a:t>
            </a:r>
            <a:r>
              <a:rPr lang="fr-FR" altLang="fr-FR" dirty="0"/>
              <a:t>. Il se développera très bien à plein soleil ou à l'ombre légère. Il ne nécessite pratiquement pas d'eau du jardinier, il est très robuste. Avec ses feuilles épineuses et ses fleurs rouge brillante, c'est aussi une zone de protection pour les petits oiseaux qui se régalent sur le nectar, à l'abri des prédateurs. Il peut atteindre une hauteur de jusqu'à 3 mètres de haut. </a:t>
            </a:r>
            <a:r>
              <a:rPr lang="fr-FR" altLang="fr-FR" b="1" dirty="0"/>
              <a:t>USDA</a:t>
            </a:r>
            <a:r>
              <a:rPr lang="fr-FR" altLang="fr-FR" dirty="0"/>
              <a:t> </a:t>
            </a:r>
            <a:r>
              <a:rPr lang="fr-FR" altLang="fr-FR" b="1" dirty="0" err="1"/>
              <a:t>Hardiness</a:t>
            </a:r>
            <a:r>
              <a:rPr lang="fr-FR" altLang="fr-FR" b="1" dirty="0"/>
              <a:t> zones</a:t>
            </a:r>
            <a:r>
              <a:rPr lang="fr-FR" altLang="fr-FR" dirty="0"/>
              <a:t>: 9b-11.</a:t>
            </a:r>
          </a:p>
          <a:p>
            <a:pPr eaLnBrk="1" hangingPunct="1"/>
            <a:r>
              <a:rPr lang="fr-FR" altLang="fr-FR" sz="1200" dirty="0"/>
              <a:t>Source : a) </a:t>
            </a:r>
            <a:r>
              <a:rPr lang="fr-FR" altLang="fr-FR" sz="1200" dirty="0">
                <a:hlinkClick r:id="rId3"/>
              </a:rPr>
              <a:t>http://www.bothasigwatch.co.za/2014/05/19/making-your-garden-unattractive-to-criminals-19-may-2014/</a:t>
            </a:r>
            <a:endParaRPr lang="fr-FR" altLang="fr-FR" sz="1200" dirty="0"/>
          </a:p>
          <a:p>
            <a:pPr eaLnBrk="1" hangingPunct="1"/>
            <a:r>
              <a:rPr lang="fr-FR" altLang="fr-FR" sz="1200" dirty="0"/>
              <a:t>b) </a:t>
            </a:r>
            <a:r>
              <a:rPr lang="fr-FR" altLang="fr-FR" sz="1200" dirty="0">
                <a:hlinkClick r:id="rId4"/>
              </a:rPr>
              <a:t>https://fr.wikipedia.org/wiki/Aloe_arborescens</a:t>
            </a:r>
            <a:r>
              <a:rPr lang="fr-FR" altLang="fr-FR" sz="1200" dirty="0"/>
              <a:t> </a:t>
            </a:r>
          </a:p>
        </p:txBody>
      </p:sp>
      <p:pic>
        <p:nvPicPr>
          <p:cNvPr id="75784" name="Image 12">
            <a:extLst>
              <a:ext uri="{FF2B5EF4-FFF2-40B4-BE49-F238E27FC236}">
                <a16:creationId xmlns:a16="http://schemas.microsoft.com/office/drawing/2014/main" id="{BF7CFCBE-C4FB-4E2B-AA8B-1BF4CA8AD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9950" y="46863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Image 13">
            <a:extLst>
              <a:ext uri="{FF2B5EF4-FFF2-40B4-BE49-F238E27FC236}">
                <a16:creationId xmlns:a16="http://schemas.microsoft.com/office/drawing/2014/main" id="{BFAF36C3-28D1-4682-BDD2-B7D5C469C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50" y="4989513"/>
            <a:ext cx="27146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Image 14">
            <a:extLst>
              <a:ext uri="{FF2B5EF4-FFF2-40B4-BE49-F238E27FC236}">
                <a16:creationId xmlns:a16="http://schemas.microsoft.com/office/drawing/2014/main" id="{48283F1A-D61D-49A1-A531-72E78CDEA6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8625" y="493871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Image 15">
            <a:extLst>
              <a:ext uri="{FF2B5EF4-FFF2-40B4-BE49-F238E27FC236}">
                <a16:creationId xmlns:a16="http://schemas.microsoft.com/office/drawing/2014/main" id="{92DD802C-F1B3-4933-BFB3-92F95FBCFA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1600" y="4962525"/>
            <a:ext cx="20955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8" name="Image 16">
            <a:extLst>
              <a:ext uri="{FF2B5EF4-FFF2-40B4-BE49-F238E27FC236}">
                <a16:creationId xmlns:a16="http://schemas.microsoft.com/office/drawing/2014/main" id="{80010CEE-BB57-4B23-AB12-1B8E6C6706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9" name="Image 17">
            <a:extLst>
              <a:ext uri="{FF2B5EF4-FFF2-40B4-BE49-F238E27FC236}">
                <a16:creationId xmlns:a16="http://schemas.microsoft.com/office/drawing/2014/main" id="{6A2717CB-2613-4198-9033-1B904FB7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0" name="Image 18">
            <a:extLst>
              <a:ext uri="{FF2B5EF4-FFF2-40B4-BE49-F238E27FC236}">
                <a16:creationId xmlns:a16="http://schemas.microsoft.com/office/drawing/2014/main" id="{06D6A3F8-FF06-44C5-9B97-B1C0A277E5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1" name="Rectangle 1">
            <a:extLst>
              <a:ext uri="{FF2B5EF4-FFF2-40B4-BE49-F238E27FC236}">
                <a16:creationId xmlns:a16="http://schemas.microsoft.com/office/drawing/2014/main" id="{26EECF3E-FE33-4C6A-844F-21D8EF154126}"/>
              </a:ext>
            </a:extLst>
          </p:cNvPr>
          <p:cNvSpPr>
            <a:spLocks noChangeArrowheads="1"/>
          </p:cNvSpPr>
          <p:nvPr/>
        </p:nvSpPr>
        <p:spPr bwMode="auto">
          <a:xfrm>
            <a:off x="3556000" y="430213"/>
            <a:ext cx="2792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latin typeface="Arial" panose="020B0604020202020204" pitchFamily="34" charset="0"/>
              </a:rPr>
              <a:t>(</a:t>
            </a:r>
            <a:r>
              <a:rPr lang="fr-FR" altLang="fr-FR" b="1" u="sng" dirty="0">
                <a:solidFill>
                  <a:srgbClr val="008000"/>
                </a:solidFill>
                <a:latin typeface="Arial" panose="020B0604020202020204" pitchFamily="34" charset="0"/>
                <a:hlinkClick r:id="rId10"/>
              </a:rPr>
              <a:t>Famille</a:t>
            </a:r>
            <a:r>
              <a:rPr lang="fr-FR" altLang="fr-FR" b="1" dirty="0">
                <a:solidFill>
                  <a:srgbClr val="008000"/>
                </a:solidFill>
                <a:latin typeface="Arial" panose="020B0604020202020204" pitchFamily="34" charset="0"/>
              </a:rPr>
              <a:t> des </a:t>
            </a:r>
            <a:r>
              <a:rPr lang="fr-FR" altLang="fr-FR" b="1" i="1" dirty="0" err="1">
                <a:solidFill>
                  <a:srgbClr val="008000"/>
                </a:solidFill>
                <a:latin typeface="Arial" panose="020B0604020202020204" pitchFamily="34" charset="0"/>
              </a:rPr>
              <a:t>Aloeaceae</a:t>
            </a:r>
            <a:r>
              <a:rPr lang="fr-FR" altLang="fr-FR" b="1" dirty="0">
                <a:solidFill>
                  <a:srgbClr val="008000"/>
                </a:solidFill>
                <a:latin typeface="Arial" panose="020B0604020202020204" pitchFamily="34" charset="0"/>
              </a:rPr>
              <a:t>)</a:t>
            </a:r>
            <a:endParaRPr lang="fr-FR" altLang="fr-FR" b="1" dirty="0">
              <a:solidFill>
                <a:srgbClr val="008000"/>
              </a:solidFill>
            </a:endParaRPr>
          </a:p>
        </p:txBody>
      </p:sp>
      <p:pic>
        <p:nvPicPr>
          <p:cNvPr id="75792" name="Image 10" descr="logo aride_s.jpg">
            <a:extLst>
              <a:ext uri="{FF2B5EF4-FFF2-40B4-BE49-F238E27FC236}">
                <a16:creationId xmlns:a16="http://schemas.microsoft.com/office/drawing/2014/main" id="{F37B21A1-2BF8-4381-8B83-907D43C36E1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3" name="Rectangle 20">
            <a:extLst>
              <a:ext uri="{FF2B5EF4-FFF2-40B4-BE49-F238E27FC236}">
                <a16:creationId xmlns:a16="http://schemas.microsoft.com/office/drawing/2014/main" id="{FEA385A8-F4D0-4716-BE27-68DEDDCC17F0}"/>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75794" name="Picture 2" descr="medicament2_s">
            <a:extLst>
              <a:ext uri="{FF2B5EF4-FFF2-40B4-BE49-F238E27FC236}">
                <a16:creationId xmlns:a16="http://schemas.microsoft.com/office/drawing/2014/main" id="{F01DFE9E-7035-4074-B7E4-B4CCB40C72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72675" y="2143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144E6D7E-AA76-446E-901C-857F30340FCE}"/>
              </a:ext>
            </a:extLst>
          </p:cNvPr>
          <p:cNvSpPr>
            <a:spLocks noGrp="1"/>
          </p:cNvSpPr>
          <p:nvPr>
            <p:ph type="ftr" sz="quarter" idx="11"/>
          </p:nvPr>
        </p:nvSpPr>
        <p:spPr>
          <a:xfrm>
            <a:off x="4254500" y="6538913"/>
            <a:ext cx="4114800" cy="365125"/>
          </a:xfrm>
        </p:spPr>
        <p:txBody>
          <a:bodyPr/>
          <a:lstStyle/>
          <a:p>
            <a:pPr>
              <a:defRPr/>
            </a:pPr>
            <a:r>
              <a:rPr lang="fr-FR"/>
              <a:t>Haies défensives de climat tempéré et tropical - B. Lisan</a:t>
            </a:r>
          </a:p>
        </p:txBody>
      </p:sp>
      <p:sp>
        <p:nvSpPr>
          <p:cNvPr id="5" name="Espace réservé du numéro de diapositive 2">
            <a:extLst>
              <a:ext uri="{FF2B5EF4-FFF2-40B4-BE49-F238E27FC236}">
                <a16:creationId xmlns:a16="http://schemas.microsoft.com/office/drawing/2014/main" id="{956E27A5-E7C0-4361-9BE5-CBC4C140B781}"/>
              </a:ext>
            </a:extLst>
          </p:cNvPr>
          <p:cNvSpPr>
            <a:spLocks noGrp="1"/>
          </p:cNvSpPr>
          <p:nvPr>
            <p:ph type="sldNum" sz="quarter" idx="12"/>
          </p:nvPr>
        </p:nvSpPr>
        <p:spPr>
          <a:xfrm>
            <a:off x="282575" y="88900"/>
            <a:ext cx="369888" cy="290513"/>
          </a:xfrm>
        </p:spPr>
        <p:txBody>
          <a:bodyPr/>
          <a:lstStyle/>
          <a:p>
            <a:pPr>
              <a:defRPr/>
            </a:pPr>
            <a:fld id="{FD29A72D-CA16-418B-9270-EA702C3BC1DA}" type="slidenum">
              <a:rPr lang="fr-FR"/>
              <a:pPr>
                <a:defRPr/>
              </a:pPr>
              <a:t>82</a:t>
            </a:fld>
            <a:endParaRPr lang="fr-FR"/>
          </a:p>
        </p:txBody>
      </p:sp>
      <p:sp>
        <p:nvSpPr>
          <p:cNvPr id="76804" name="Rectangle 5">
            <a:extLst>
              <a:ext uri="{FF2B5EF4-FFF2-40B4-BE49-F238E27FC236}">
                <a16:creationId xmlns:a16="http://schemas.microsoft.com/office/drawing/2014/main" id="{B9B1D6A5-E9E4-4066-972B-9325E9C34106}"/>
              </a:ext>
            </a:extLst>
          </p:cNvPr>
          <p:cNvSpPr>
            <a:spLocks noChangeArrowheads="1"/>
          </p:cNvSpPr>
          <p:nvPr/>
        </p:nvSpPr>
        <p:spPr bwMode="auto">
          <a:xfrm>
            <a:off x="282575" y="901700"/>
            <a:ext cx="61928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Aloès du Cap - Bitter aloe (</a:t>
            </a:r>
            <a:r>
              <a:rPr lang="fr-FR" altLang="fr-FR" b="1" i="1" dirty="0">
                <a:solidFill>
                  <a:srgbClr val="008000"/>
                </a:solidFill>
              </a:rPr>
              <a:t>Aloe </a:t>
            </a:r>
            <a:r>
              <a:rPr lang="fr-FR" altLang="fr-FR" b="1" i="1" dirty="0" err="1">
                <a:solidFill>
                  <a:srgbClr val="008000"/>
                </a:solidFill>
              </a:rPr>
              <a:t>ferox</a:t>
            </a:r>
            <a:r>
              <a:rPr lang="fr-FR" altLang="fr-FR" b="1" dirty="0">
                <a:solidFill>
                  <a:srgbClr val="008000"/>
                </a:solidFill>
              </a:rPr>
              <a:t>) (famille des </a:t>
            </a:r>
            <a:r>
              <a:rPr lang="fr-FR" altLang="fr-FR" b="1" i="1" u="sng" dirty="0" err="1">
                <a:hlinkClick r:id="rId2"/>
              </a:rPr>
              <a:t>Agavaceae</a:t>
            </a:r>
            <a:r>
              <a:rPr lang="fr-FR" altLang="fr-FR" b="1" dirty="0">
                <a:solidFill>
                  <a:srgbClr val="008000"/>
                </a:solidFill>
              </a:rPr>
              <a:t>)</a:t>
            </a:r>
          </a:p>
        </p:txBody>
      </p:sp>
      <p:sp>
        <p:nvSpPr>
          <p:cNvPr id="76805" name="ZoneTexte 6">
            <a:extLst>
              <a:ext uri="{FF2B5EF4-FFF2-40B4-BE49-F238E27FC236}">
                <a16:creationId xmlns:a16="http://schemas.microsoft.com/office/drawing/2014/main" id="{CE3F4D03-C6E5-4F24-B702-211CA997CA1C}"/>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76806" name="ZoneTexte 7">
            <a:extLst>
              <a:ext uri="{FF2B5EF4-FFF2-40B4-BE49-F238E27FC236}">
                <a16:creationId xmlns:a16="http://schemas.microsoft.com/office/drawing/2014/main" id="{91E2D21A-E15E-4DC6-BAA7-E43267D5DC91}"/>
              </a:ext>
            </a:extLst>
          </p:cNvPr>
          <p:cNvSpPr txBox="1">
            <a:spLocks noChangeArrowheads="1"/>
          </p:cNvSpPr>
          <p:nvPr/>
        </p:nvSpPr>
        <p:spPr bwMode="auto">
          <a:xfrm>
            <a:off x="204788" y="5318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76807" name="Image 8">
            <a:extLst>
              <a:ext uri="{FF2B5EF4-FFF2-40B4-BE49-F238E27FC236}">
                <a16:creationId xmlns:a16="http://schemas.microsoft.com/office/drawing/2014/main" id="{97871DB3-0B86-4F4E-8A6E-97FB4A385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Image 9">
            <a:extLst>
              <a:ext uri="{FF2B5EF4-FFF2-40B4-BE49-F238E27FC236}">
                <a16:creationId xmlns:a16="http://schemas.microsoft.com/office/drawing/2014/main" id="{2DA574D1-85FC-4198-B515-5AB57D58C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Image 10">
            <a:extLst>
              <a:ext uri="{FF2B5EF4-FFF2-40B4-BE49-F238E27FC236}">
                <a16:creationId xmlns:a16="http://schemas.microsoft.com/office/drawing/2014/main" id="{2A8AE634-2F2C-4105-9328-08DAD57D2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ZoneTexte 11">
            <a:extLst>
              <a:ext uri="{FF2B5EF4-FFF2-40B4-BE49-F238E27FC236}">
                <a16:creationId xmlns:a16="http://schemas.microsoft.com/office/drawing/2014/main" id="{3F06FAAC-4F7D-4D08-B1FE-CBDDDEC6DFD5}"/>
              </a:ext>
            </a:extLst>
          </p:cNvPr>
          <p:cNvSpPr txBox="1">
            <a:spLocks noChangeArrowheads="1"/>
          </p:cNvSpPr>
          <p:nvPr/>
        </p:nvSpPr>
        <p:spPr bwMode="auto">
          <a:xfrm>
            <a:off x="204788" y="1271588"/>
            <a:ext cx="116760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aloès indigène originaire d’</a:t>
            </a:r>
            <a:r>
              <a:rPr lang="fr-FR" altLang="fr-FR" u="sng" dirty="0">
                <a:hlinkClick r:id="rId4"/>
              </a:rPr>
              <a:t>Afrique du Sud</a:t>
            </a:r>
            <a:r>
              <a:rPr lang="fr-FR" altLang="fr-FR" dirty="0"/>
              <a:t>. </a:t>
            </a:r>
            <a:r>
              <a:rPr lang="fr-FR" altLang="fr-FR" i="1" dirty="0">
                <a:solidFill>
                  <a:srgbClr val="FF0000"/>
                </a:solidFill>
              </a:rPr>
              <a:t>Aloe </a:t>
            </a:r>
            <a:r>
              <a:rPr lang="fr-FR" altLang="fr-FR" i="1" dirty="0" err="1">
                <a:solidFill>
                  <a:srgbClr val="FF0000"/>
                </a:solidFill>
              </a:rPr>
              <a:t>ferox</a:t>
            </a:r>
            <a:r>
              <a:rPr lang="fr-FR" altLang="fr-FR" dirty="0">
                <a:solidFill>
                  <a:srgbClr val="FF0000"/>
                </a:solidFill>
              </a:rPr>
              <a:t> est une espèce inscrite sur la liste des plantes menacées d'extinction. </a:t>
            </a:r>
            <a:r>
              <a:rPr lang="fr-FR" altLang="fr-FR" dirty="0"/>
              <a:t>Il peut atteindre 3 m de hauteur, et peut être trouvé sur les collines, dans les </a:t>
            </a:r>
            <a:r>
              <a:rPr lang="fr-FR" altLang="fr-FR" dirty="0">
                <a:hlinkClick r:id="rId5" tooltip="Finbos"/>
              </a:rPr>
              <a:t>finbos</a:t>
            </a:r>
            <a:r>
              <a:rPr lang="fr-FR" altLang="fr-FR" dirty="0"/>
              <a:t> herbeux et en bordure du </a:t>
            </a:r>
            <a:r>
              <a:rPr lang="fr-FR" altLang="fr-FR" dirty="0">
                <a:hlinkClick r:id="rId6" tooltip="Désert du Karoo"/>
              </a:rPr>
              <a:t>désert du Karoo</a:t>
            </a:r>
            <a:r>
              <a:rPr lang="fr-FR" altLang="fr-FR" dirty="0"/>
              <a:t>. Les plantes peuvent différer d'aspect suivant les régions en raison des conditions locales [3]. Ses feuilles sont épaisses et charnues, disposées en rosettes et </a:t>
            </a:r>
            <a:r>
              <a:rPr lang="fr-FR" altLang="fr-FR" b="1" i="1" dirty="0">
                <a:solidFill>
                  <a:srgbClr val="008000"/>
                </a:solidFill>
              </a:rPr>
              <a:t>ont des épines brun rougeâtre sur les bords avec de petites épines sur les surfaces supérieures et inférieures</a:t>
            </a:r>
            <a:r>
              <a:rPr lang="fr-FR" altLang="fr-FR" dirty="0"/>
              <a:t>. Ses fleurs sont de couleur orange ou rouge, et se dressent entre 0,6 et 1,2 m au-dessus des feuilles. Les plantes se reproduisent essentiellement à partir de graines et de la partie supérieure de la plante repiquée. Les plants sont placés à un mètre les uns des autres en ligne et en colonne. Il faut environ 4 à 5 ans pour que les plantes donnent leur première récolte. Au moment de la récolte, chaque feuille pèse environ 1,5 kg à 2 kg. </a:t>
            </a:r>
            <a:r>
              <a:rPr lang="fr-FR" altLang="fr-FR" i="1" dirty="0"/>
              <a:t>Aloe </a:t>
            </a:r>
            <a:r>
              <a:rPr lang="fr-FR" altLang="fr-FR" i="1" dirty="0" err="1"/>
              <a:t>ferox</a:t>
            </a:r>
            <a:r>
              <a:rPr lang="fr-FR" altLang="fr-FR" dirty="0"/>
              <a:t> préfère les climats tropicaux secs, les zones dégagées, les terrains sablo-limoneux, le plein soleil et un arrosage modéré avec un bon système de drainage.</a:t>
            </a:r>
            <a:r>
              <a:rPr lang="fr-FR" altLang="fr-FR" sz="1200" dirty="0"/>
              <a:t> Source : </a:t>
            </a:r>
            <a:r>
              <a:rPr lang="fr-FR" altLang="fr-FR" sz="1200" dirty="0">
                <a:hlinkClick r:id="rId7"/>
              </a:rPr>
              <a:t>https://fr.wikipedia.org/wiki/Aloe_ferox</a:t>
            </a:r>
            <a:r>
              <a:rPr lang="fr-FR" altLang="fr-FR" sz="1200" dirty="0"/>
              <a:t> </a:t>
            </a:r>
            <a:endParaRPr lang="fr-FR" altLang="fr-FR" dirty="0"/>
          </a:p>
        </p:txBody>
      </p:sp>
      <p:pic>
        <p:nvPicPr>
          <p:cNvPr id="76811" name="Image 12">
            <a:extLst>
              <a:ext uri="{FF2B5EF4-FFF2-40B4-BE49-F238E27FC236}">
                <a16:creationId xmlns:a16="http://schemas.microsoft.com/office/drawing/2014/main" id="{C1D535AF-F4EF-4C7F-8B69-F4A392923D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4988" y="4681538"/>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Image 13">
            <a:extLst>
              <a:ext uri="{FF2B5EF4-FFF2-40B4-BE49-F238E27FC236}">
                <a16:creationId xmlns:a16="http://schemas.microsoft.com/office/drawing/2014/main" id="{CC06AA26-C6FC-47CC-9EF5-FFF0F81EA5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2488" y="19050"/>
            <a:ext cx="33813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Image 14">
            <a:extLst>
              <a:ext uri="{FF2B5EF4-FFF2-40B4-BE49-F238E27FC236}">
                <a16:creationId xmlns:a16="http://schemas.microsoft.com/office/drawing/2014/main" id="{8F239AD2-276C-4EFE-820A-6821168A31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58438" y="4238625"/>
            <a:ext cx="17811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Image 15">
            <a:extLst>
              <a:ext uri="{FF2B5EF4-FFF2-40B4-BE49-F238E27FC236}">
                <a16:creationId xmlns:a16="http://schemas.microsoft.com/office/drawing/2014/main" id="{F7A521DB-1E93-445A-B575-13C865A025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43053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Image 16">
            <a:extLst>
              <a:ext uri="{FF2B5EF4-FFF2-40B4-BE49-F238E27FC236}">
                <a16:creationId xmlns:a16="http://schemas.microsoft.com/office/drawing/2014/main" id="{D52C577A-4E60-456C-86DE-0C4F816A32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43875" y="4597400"/>
            <a:ext cx="21526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Image 17">
            <a:extLst>
              <a:ext uri="{FF2B5EF4-FFF2-40B4-BE49-F238E27FC236}">
                <a16:creationId xmlns:a16="http://schemas.microsoft.com/office/drawing/2014/main" id="{8ADB3F90-BE3E-4BD8-9D3D-A5A9E07E1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09775" y="5035550"/>
            <a:ext cx="19050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7" name="Rectangle 18">
            <a:extLst>
              <a:ext uri="{FF2B5EF4-FFF2-40B4-BE49-F238E27FC236}">
                <a16:creationId xmlns:a16="http://schemas.microsoft.com/office/drawing/2014/main" id="{CE9A561E-DF17-4DD8-AA25-9C95B4520FA0}"/>
              </a:ext>
            </a:extLst>
          </p:cNvPr>
          <p:cNvSpPr>
            <a:spLocks noChangeArrowheads="1"/>
          </p:cNvSpPr>
          <p:nvPr/>
        </p:nvSpPr>
        <p:spPr bwMode="auto">
          <a:xfrm>
            <a:off x="3930650" y="6075363"/>
            <a:ext cx="168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latin typeface="Arial" panose="020B0604020202020204" pitchFamily="34" charset="0"/>
              </a:rPr>
              <a:t>Épines sur la face inférieure d'une feuille</a:t>
            </a:r>
            <a:endParaRPr lang="fr-FR" altLang="fr-FR" sz="1200" dirty="0">
              <a:solidFill>
                <a:srgbClr val="008000"/>
              </a:solidFill>
            </a:endParaRPr>
          </a:p>
        </p:txBody>
      </p:sp>
      <p:pic>
        <p:nvPicPr>
          <p:cNvPr id="76818" name="Image 19">
            <a:extLst>
              <a:ext uri="{FF2B5EF4-FFF2-40B4-BE49-F238E27FC236}">
                <a16:creationId xmlns:a16="http://schemas.microsoft.com/office/drawing/2014/main" id="{4174B7C7-D7C6-4AA4-B710-E8ED0EFE1A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0825" y="4929188"/>
            <a:ext cx="14906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9" name="Image 10" descr="logo aride_s.jpg">
            <a:extLst>
              <a:ext uri="{FF2B5EF4-FFF2-40B4-BE49-F238E27FC236}">
                <a16:creationId xmlns:a16="http://schemas.microsoft.com/office/drawing/2014/main" id="{BAD23C9E-EB24-4B6A-A1A5-EC0EAD394EA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48575" y="48895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oneTexte 7">
            <a:extLst>
              <a:ext uri="{FF2B5EF4-FFF2-40B4-BE49-F238E27FC236}">
                <a16:creationId xmlns:a16="http://schemas.microsoft.com/office/drawing/2014/main" id="{63310069-B248-425F-AED7-820075473651}"/>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9" name="Espace réservé du numéro de diapositive 2">
            <a:extLst>
              <a:ext uri="{FF2B5EF4-FFF2-40B4-BE49-F238E27FC236}">
                <a16:creationId xmlns:a16="http://schemas.microsoft.com/office/drawing/2014/main" id="{C9ECBB3C-31A7-417E-A415-B4F43142992A}"/>
              </a:ext>
            </a:extLst>
          </p:cNvPr>
          <p:cNvSpPr>
            <a:spLocks noGrp="1"/>
          </p:cNvSpPr>
          <p:nvPr>
            <p:ph type="sldNum" sz="quarter" idx="12"/>
          </p:nvPr>
        </p:nvSpPr>
        <p:spPr>
          <a:xfrm>
            <a:off x="11391900" y="214313"/>
            <a:ext cx="563563" cy="334962"/>
          </a:xfrm>
        </p:spPr>
        <p:txBody>
          <a:bodyPr/>
          <a:lstStyle/>
          <a:p>
            <a:pPr>
              <a:defRPr/>
            </a:pPr>
            <a:fld id="{E511D023-D842-495B-97DA-5F8FC5ADD2C1}" type="slidenum">
              <a:rPr lang="fr-FR"/>
              <a:pPr>
                <a:defRPr/>
              </a:pPr>
              <a:t>83</a:t>
            </a:fld>
            <a:endParaRPr lang="fr-FR"/>
          </a:p>
        </p:txBody>
      </p:sp>
      <p:sp>
        <p:nvSpPr>
          <p:cNvPr id="10" name="Espace réservé du pied de page 1">
            <a:extLst>
              <a:ext uri="{FF2B5EF4-FFF2-40B4-BE49-F238E27FC236}">
                <a16:creationId xmlns:a16="http://schemas.microsoft.com/office/drawing/2014/main" id="{A4699548-AB67-40C6-8DF7-7D4E375452E8}"/>
              </a:ext>
            </a:extLst>
          </p:cNvPr>
          <p:cNvSpPr>
            <a:spLocks noGrp="1"/>
          </p:cNvSpPr>
          <p:nvPr>
            <p:ph type="ftr" sz="quarter" idx="11"/>
          </p:nvPr>
        </p:nvSpPr>
        <p:spPr>
          <a:xfrm>
            <a:off x="4992688" y="6538913"/>
            <a:ext cx="3695700" cy="317500"/>
          </a:xfrm>
        </p:spPr>
        <p:txBody>
          <a:bodyPr/>
          <a:lstStyle/>
          <a:p>
            <a:pPr>
              <a:defRPr/>
            </a:pPr>
            <a:r>
              <a:rPr lang="fr-FR"/>
              <a:t>Haies défensives de climat tempéré et tropical - B. Lisan</a:t>
            </a:r>
          </a:p>
        </p:txBody>
      </p:sp>
      <p:sp>
        <p:nvSpPr>
          <p:cNvPr id="77829" name="ZoneTexte 6">
            <a:extLst>
              <a:ext uri="{FF2B5EF4-FFF2-40B4-BE49-F238E27FC236}">
                <a16:creationId xmlns:a16="http://schemas.microsoft.com/office/drawing/2014/main" id="{827AC327-DDA9-4CD8-8325-64D717EAB830}"/>
              </a:ext>
            </a:extLst>
          </p:cNvPr>
          <p:cNvSpPr txBox="1">
            <a:spLocks noChangeArrowheads="1"/>
          </p:cNvSpPr>
          <p:nvPr/>
        </p:nvSpPr>
        <p:spPr bwMode="auto">
          <a:xfrm>
            <a:off x="247650" y="415925"/>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77830" name="Rectangle 10">
            <a:extLst>
              <a:ext uri="{FF2B5EF4-FFF2-40B4-BE49-F238E27FC236}">
                <a16:creationId xmlns:a16="http://schemas.microsoft.com/office/drawing/2014/main" id="{56C66D8B-8637-49A5-B7F4-62447FB9B7BB}"/>
              </a:ext>
            </a:extLst>
          </p:cNvPr>
          <p:cNvSpPr>
            <a:spLocks noChangeArrowheads="1"/>
          </p:cNvSpPr>
          <p:nvPr/>
        </p:nvSpPr>
        <p:spPr bwMode="auto">
          <a:xfrm>
            <a:off x="171450" y="830263"/>
            <a:ext cx="6089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Agave Sisal, Sisal (</a:t>
            </a:r>
            <a:r>
              <a:rPr lang="en-GB" altLang="fr-FR" b="1" i="1" dirty="0">
                <a:solidFill>
                  <a:srgbClr val="FF0000"/>
                </a:solidFill>
              </a:rPr>
              <a:t>Agave </a:t>
            </a:r>
            <a:r>
              <a:rPr lang="en-GB" altLang="fr-FR" b="1" i="1" dirty="0" err="1">
                <a:solidFill>
                  <a:srgbClr val="FF0000"/>
                </a:solidFill>
              </a:rPr>
              <a:t>sisalana</a:t>
            </a:r>
            <a:r>
              <a:rPr lang="fr-FR" altLang="fr-FR" b="1" dirty="0">
                <a:solidFill>
                  <a:srgbClr val="FF0000"/>
                </a:solidFill>
              </a:rPr>
              <a:t>) </a:t>
            </a:r>
            <a:r>
              <a:rPr lang="fr-FR" altLang="fr-FR" b="1" dirty="0">
                <a:solidFill>
                  <a:srgbClr val="008000"/>
                </a:solidFill>
              </a:rPr>
              <a:t>(famille des </a:t>
            </a:r>
            <a:r>
              <a:rPr lang="fr-FR" altLang="fr-FR" b="1" i="1" u="sng" dirty="0" err="1">
                <a:hlinkClick r:id="rId2"/>
              </a:rPr>
              <a:t>Agavaceae</a:t>
            </a:r>
            <a:r>
              <a:rPr lang="fr-FR" altLang="fr-FR" b="1" dirty="0">
                <a:solidFill>
                  <a:srgbClr val="008000"/>
                </a:solidFill>
              </a:rPr>
              <a:t>)</a:t>
            </a:r>
          </a:p>
        </p:txBody>
      </p:sp>
      <p:sp>
        <p:nvSpPr>
          <p:cNvPr id="77831" name="ZoneTexte 11">
            <a:extLst>
              <a:ext uri="{FF2B5EF4-FFF2-40B4-BE49-F238E27FC236}">
                <a16:creationId xmlns:a16="http://schemas.microsoft.com/office/drawing/2014/main" id="{3A3480EF-14D7-4D6C-ADC7-CED0224CC2AD}"/>
              </a:ext>
            </a:extLst>
          </p:cNvPr>
          <p:cNvSpPr txBox="1">
            <a:spLocks noChangeArrowheads="1"/>
          </p:cNvSpPr>
          <p:nvPr/>
        </p:nvSpPr>
        <p:spPr bwMode="auto">
          <a:xfrm>
            <a:off x="173038" y="1200150"/>
            <a:ext cx="118506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Il est présent dans de nombreux pays tropicaux et subtropicaux, mais les formes sauvages ne sont pas connues (?). Le principal produit du sisal est la longue fibre (“filasse”) des feuilles, qui constitue la principale partie des “fibres dures” du commerce. Les pédoncules longs et droits des inflorescences sont utilisés pour la construction de maisons, les clôtures et la couverture des toits. Les  fibres foliaires, présentes sur une ligne au centre de la feuille, se rejoignent et se lignifient vers l’extrémité de la feuille pour former </a:t>
            </a:r>
            <a:r>
              <a:rPr lang="fr-FR" altLang="fr-FR" b="1" i="1" dirty="0">
                <a:solidFill>
                  <a:srgbClr val="008000"/>
                </a:solidFill>
              </a:rPr>
              <a:t>l’épine terminale</a:t>
            </a:r>
            <a:r>
              <a:rPr lang="fr-FR" altLang="fr-FR" dirty="0"/>
              <a:t>. </a:t>
            </a:r>
            <a:r>
              <a:rPr lang="fr-FR" altLang="fr-FR" b="1" i="1" dirty="0">
                <a:solidFill>
                  <a:srgbClr val="008000"/>
                </a:solidFill>
              </a:rPr>
              <a:t>Le sisal est planté comme haie vive, pour borner les champs </a:t>
            </a:r>
            <a:r>
              <a:rPr lang="fr-FR" altLang="fr-FR" b="1" dirty="0">
                <a:solidFill>
                  <a:srgbClr val="008000"/>
                </a:solidFill>
              </a:rPr>
              <a:t>et pour stabiliser le sol</a:t>
            </a:r>
            <a:r>
              <a:rPr lang="fr-FR" altLang="fr-FR" dirty="0"/>
              <a:t>. </a:t>
            </a:r>
            <a:r>
              <a:rPr lang="fr-FR" altLang="fr-FR" sz="1200" dirty="0">
                <a:solidFill>
                  <a:srgbClr val="008000"/>
                </a:solidFill>
              </a:rPr>
              <a:t>Il est médicinal.</a:t>
            </a:r>
            <a:r>
              <a:rPr lang="fr-FR" altLang="fr-FR" sz="1200" dirty="0"/>
              <a:t> Il est planté en abondance dans certaines régions dans de nombreuses localités et dans les haies ou les clôtures et </a:t>
            </a:r>
            <a:r>
              <a:rPr lang="fr-FR" altLang="fr-FR" sz="1200" dirty="0">
                <a:solidFill>
                  <a:srgbClr val="FF0000"/>
                </a:solidFill>
              </a:rPr>
              <a:t>souvent échappé</a:t>
            </a:r>
            <a:r>
              <a:rPr lang="fr-FR" altLang="fr-FR" sz="1200" dirty="0"/>
              <a:t>. </a:t>
            </a:r>
            <a:r>
              <a:rPr lang="fr-FR" altLang="fr-FR" sz="1200" dirty="0">
                <a:solidFill>
                  <a:srgbClr val="008000"/>
                </a:solidFill>
              </a:rPr>
              <a:t> </a:t>
            </a:r>
          </a:p>
          <a:p>
            <a:pPr eaLnBrk="1" hangingPunct="1"/>
            <a:r>
              <a:rPr lang="fr-FR" altLang="fr-FR" sz="1200" dirty="0">
                <a:solidFill>
                  <a:srgbClr val="008000"/>
                </a:solidFill>
              </a:rPr>
              <a:t>Sources : a) </a:t>
            </a:r>
            <a:r>
              <a:rPr lang="fr-FR" altLang="fr-FR" sz="1200" dirty="0">
                <a:solidFill>
                  <a:srgbClr val="008000"/>
                </a:solidFill>
                <a:hlinkClick r:id="rId3"/>
              </a:rPr>
              <a:t>https://fr.wikipedia.org/wiki/Agave_sisalana</a:t>
            </a:r>
            <a:r>
              <a:rPr lang="fr-FR" altLang="fr-FR" sz="1200" dirty="0">
                <a:solidFill>
                  <a:srgbClr val="008000"/>
                </a:solidFill>
              </a:rPr>
              <a:t>,  b) </a:t>
            </a:r>
            <a:r>
              <a:rPr lang="fr-FR" altLang="fr-FR" sz="1200" dirty="0">
                <a:solidFill>
                  <a:srgbClr val="008000"/>
                </a:solidFill>
                <a:hlinkClick r:id="rId4"/>
              </a:rPr>
              <a:t>http://uses.plantnet-project.org/fr/Agave_sisalana_(PROTA)</a:t>
            </a:r>
            <a:r>
              <a:rPr lang="fr-FR" altLang="fr-FR" sz="1200" dirty="0">
                <a:solidFill>
                  <a:srgbClr val="008000"/>
                </a:solidFill>
              </a:rPr>
              <a:t> c) </a:t>
            </a:r>
            <a:r>
              <a:rPr lang="fr-FR" altLang="fr-FR" sz="1200" dirty="0">
                <a:solidFill>
                  <a:srgbClr val="008000"/>
                </a:solidFill>
                <a:hlinkClick r:id="rId5"/>
              </a:rPr>
              <a:t>http://www.pfaf.org/user/Plant.aspx?LatinName=Agave+sisalana</a:t>
            </a:r>
            <a:r>
              <a:rPr lang="fr-FR" altLang="fr-FR" sz="1200" dirty="0">
                <a:solidFill>
                  <a:srgbClr val="008000"/>
                </a:solidFill>
              </a:rPr>
              <a:t> </a:t>
            </a:r>
          </a:p>
          <a:p>
            <a:pPr eaLnBrk="1" hangingPunct="1"/>
            <a:r>
              <a:rPr lang="fr-FR" altLang="fr-FR" dirty="0">
                <a:solidFill>
                  <a:srgbClr val="FF0000"/>
                </a:solidFill>
              </a:rPr>
              <a:t>L’agave américain (</a:t>
            </a:r>
            <a:r>
              <a:rPr lang="en-GB" altLang="fr-FR" i="1" dirty="0">
                <a:solidFill>
                  <a:srgbClr val="FF0000"/>
                </a:solidFill>
              </a:rPr>
              <a:t>Agave </a:t>
            </a:r>
            <a:r>
              <a:rPr lang="en-GB" altLang="fr-FR" i="1" dirty="0" err="1">
                <a:solidFill>
                  <a:srgbClr val="FF0000"/>
                </a:solidFill>
              </a:rPr>
              <a:t>americana</a:t>
            </a:r>
            <a:r>
              <a:rPr lang="fr-FR" altLang="fr-FR" dirty="0">
                <a:solidFill>
                  <a:srgbClr val="FF0000"/>
                </a:solidFill>
              </a:rPr>
              <a:t>) est lui </a:t>
            </a:r>
            <a:r>
              <a:rPr lang="fr-FR" altLang="fr-FR" b="1" dirty="0">
                <a:solidFill>
                  <a:srgbClr val="FF0000"/>
                </a:solidFill>
              </a:rPr>
              <a:t>très invasif</a:t>
            </a:r>
            <a:r>
              <a:rPr lang="fr-FR" altLang="fr-FR" dirty="0">
                <a:solidFill>
                  <a:srgbClr val="FF0000"/>
                </a:solidFill>
              </a:rPr>
              <a:t>. Score 12 (Pacifique), 14 (Floride).</a:t>
            </a:r>
          </a:p>
        </p:txBody>
      </p:sp>
      <p:pic>
        <p:nvPicPr>
          <p:cNvPr id="77832" name="Picture 2" descr="agave sisalana_sss">
            <a:extLst>
              <a:ext uri="{FF2B5EF4-FFF2-40B4-BE49-F238E27FC236}">
                <a16:creationId xmlns:a16="http://schemas.microsoft.com/office/drawing/2014/main" id="{F809158F-A6C5-4F9B-9F6E-B38245E5F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88" y="5718175"/>
            <a:ext cx="13430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16" descr="C:\Users\LISAN\Pictures\Plantes fourragères\logo invasive plants5_s.jpg">
            <a:extLst>
              <a:ext uri="{FF2B5EF4-FFF2-40B4-BE49-F238E27FC236}">
                <a16:creationId xmlns:a16="http://schemas.microsoft.com/office/drawing/2014/main" id="{8F84F112-CCDD-43BC-8F1C-6F99D7A4BF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4475" y="31130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4" name="Rectangle 13">
            <a:extLst>
              <a:ext uri="{FF2B5EF4-FFF2-40B4-BE49-F238E27FC236}">
                <a16:creationId xmlns:a16="http://schemas.microsoft.com/office/drawing/2014/main" id="{0149753C-502E-4969-8693-CBABF0C265C9}"/>
              </a:ext>
            </a:extLst>
          </p:cNvPr>
          <p:cNvSpPr>
            <a:spLocks noChangeArrowheads="1"/>
          </p:cNvSpPr>
          <p:nvPr/>
        </p:nvSpPr>
        <p:spPr bwMode="auto">
          <a:xfrm>
            <a:off x="8399463" y="125413"/>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77835" name="Image 14">
            <a:extLst>
              <a:ext uri="{FF2B5EF4-FFF2-40B4-BE49-F238E27FC236}">
                <a16:creationId xmlns:a16="http://schemas.microsoft.com/office/drawing/2014/main" id="{DFCE4E20-E3F5-45D1-A2ED-4F9FC24BA1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Image 15">
            <a:extLst>
              <a:ext uri="{FF2B5EF4-FFF2-40B4-BE49-F238E27FC236}">
                <a16:creationId xmlns:a16="http://schemas.microsoft.com/office/drawing/2014/main" id="{7770B8F6-2E62-4D8D-8D21-F33AC49C3B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Image 16">
            <a:extLst>
              <a:ext uri="{FF2B5EF4-FFF2-40B4-BE49-F238E27FC236}">
                <a16:creationId xmlns:a16="http://schemas.microsoft.com/office/drawing/2014/main" id="{702BF6E2-CE66-43A1-89F9-6883F9FA58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Image 10" descr="logo aride_s.jpg">
            <a:extLst>
              <a:ext uri="{FF2B5EF4-FFF2-40B4-BE49-F238E27FC236}">
                <a16:creationId xmlns:a16="http://schemas.microsoft.com/office/drawing/2014/main" id="{F14463F2-65A3-4244-8BCD-96351F36E8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85275" y="2540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9" name="Image 2" descr="Une image contenant plante, arbre&#10;&#10;Description générée avec un niveau de confiance très élevé">
            <a:extLst>
              <a:ext uri="{FF2B5EF4-FFF2-40B4-BE49-F238E27FC236}">
                <a16:creationId xmlns:a16="http://schemas.microsoft.com/office/drawing/2014/main" id="{8A01256A-78A9-4F4B-A14C-14371647AC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0338" y="33829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Image 4" descr="Une image contenant plante&#10;&#10;Description générée avec un niveau de confiance très élevé">
            <a:extLst>
              <a:ext uri="{FF2B5EF4-FFF2-40B4-BE49-F238E27FC236}">
                <a16:creationId xmlns:a16="http://schemas.microsoft.com/office/drawing/2014/main" id="{A3151D58-D0B5-4BFD-A70B-CB6C056E91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4925" y="3152775"/>
            <a:ext cx="18415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1" name="Image 18" descr="Une image contenant plante&#10;&#10;Description générée avec un niveau de confiance très élevé">
            <a:extLst>
              <a:ext uri="{FF2B5EF4-FFF2-40B4-BE49-F238E27FC236}">
                <a16:creationId xmlns:a16="http://schemas.microsoft.com/office/drawing/2014/main" id="{0B05F031-1E2E-4386-A07F-E1D19008C6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4113" y="4467225"/>
            <a:ext cx="14287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2" name="Image 20" descr="Une image contenant ciel, extérieur, roche, plante&#10;&#10;Description générée avec un niveau de confiance très élevé">
            <a:extLst>
              <a:ext uri="{FF2B5EF4-FFF2-40B4-BE49-F238E27FC236}">
                <a16:creationId xmlns:a16="http://schemas.microsoft.com/office/drawing/2014/main" id="{1C031A2D-D91C-454A-944D-E2600A26EF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5425" y="44100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Image 22" descr="Une image contenant plante, extérieur, arbre, herbe&#10;&#10;Description générée avec un niveau de confiance très élevé">
            <a:extLst>
              <a:ext uri="{FF2B5EF4-FFF2-40B4-BE49-F238E27FC236}">
                <a16:creationId xmlns:a16="http://schemas.microsoft.com/office/drawing/2014/main" id="{609A4A3C-5F18-44F3-BC68-B7769CADF9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750" y="3392488"/>
            <a:ext cx="239871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4" name="Image 24" descr="Une image contenant ciel, plante, arbre, extérieur&#10;&#10;Description générée avec un niveau de confiance très élevé">
            <a:extLst>
              <a:ext uri="{FF2B5EF4-FFF2-40B4-BE49-F238E27FC236}">
                <a16:creationId xmlns:a16="http://schemas.microsoft.com/office/drawing/2014/main" id="{E27287A4-6642-47CE-9592-384BE40575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42538" y="4451350"/>
            <a:ext cx="19431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5" name="Image 26" descr="Une image contenant plante, herbe, extérieur, arbre&#10;&#10;Description générée avec un niveau de confiance très élevé">
            <a:extLst>
              <a:ext uri="{FF2B5EF4-FFF2-40B4-BE49-F238E27FC236}">
                <a16:creationId xmlns:a16="http://schemas.microsoft.com/office/drawing/2014/main" id="{4ED57743-4158-470B-B5E5-770F542DE53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0863" y="5199063"/>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6" name="Rectangle 28">
            <a:extLst>
              <a:ext uri="{FF2B5EF4-FFF2-40B4-BE49-F238E27FC236}">
                <a16:creationId xmlns:a16="http://schemas.microsoft.com/office/drawing/2014/main" id="{EAD54C3E-51A3-47C4-8AD2-212499CBBA81}"/>
              </a:ext>
            </a:extLst>
          </p:cNvPr>
          <p:cNvSpPr>
            <a:spLocks noChangeArrowheads="1"/>
          </p:cNvSpPr>
          <p:nvPr/>
        </p:nvSpPr>
        <p:spPr bwMode="auto">
          <a:xfrm>
            <a:off x="8545513" y="3014663"/>
            <a:ext cx="573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sp>
        <p:nvSpPr>
          <p:cNvPr id="77847" name="Rectangle 27">
            <a:extLst>
              <a:ext uri="{FF2B5EF4-FFF2-40B4-BE49-F238E27FC236}">
                <a16:creationId xmlns:a16="http://schemas.microsoft.com/office/drawing/2014/main" id="{BBA926BC-C0F7-4FDC-8FC9-09DDF09E21AC}"/>
              </a:ext>
            </a:extLst>
          </p:cNvPr>
          <p:cNvSpPr>
            <a:spLocks noChangeArrowheads="1"/>
          </p:cNvSpPr>
          <p:nvPr/>
        </p:nvSpPr>
        <p:spPr bwMode="auto">
          <a:xfrm>
            <a:off x="5461000" y="3355975"/>
            <a:ext cx="255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latin typeface="Arial" panose="020B0604020202020204" pitchFamily="34" charset="0"/>
              </a:rPr>
              <a:t>USDA </a:t>
            </a:r>
            <a:r>
              <a:rPr lang="fr-FR" altLang="fr-FR" b="1" dirty="0" err="1">
                <a:latin typeface="Arial" panose="020B0604020202020204" pitchFamily="34" charset="0"/>
              </a:rPr>
              <a:t>hardiness</a:t>
            </a:r>
            <a:r>
              <a:rPr lang="fr-FR" altLang="fr-FR" dirty="0">
                <a:latin typeface="Arial" panose="020B0604020202020204" pitchFamily="34" charset="0"/>
              </a:rPr>
              <a:t>‎: ‎9-11</a:t>
            </a:r>
            <a:endParaRPr lang="fr-FR" altLang="fr-FR" dirty="0"/>
          </a:p>
        </p:txBody>
      </p:sp>
      <p:sp>
        <p:nvSpPr>
          <p:cNvPr id="77848" name="Rectangle 29">
            <a:extLst>
              <a:ext uri="{FF2B5EF4-FFF2-40B4-BE49-F238E27FC236}">
                <a16:creationId xmlns:a16="http://schemas.microsoft.com/office/drawing/2014/main" id="{06733386-FB4B-453F-98FC-A2A2369FDCC7}"/>
              </a:ext>
            </a:extLst>
          </p:cNvPr>
          <p:cNvSpPr>
            <a:spLocks noChangeArrowheads="1"/>
          </p:cNvSpPr>
          <p:nvPr/>
        </p:nvSpPr>
        <p:spPr bwMode="auto">
          <a:xfrm>
            <a:off x="5959475" y="871538"/>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latin typeface="Arial" panose="020B0604020202020204" pitchFamily="34" charset="0"/>
              </a:rPr>
              <a:t>A rejeter ?, score: 14 ?</a:t>
            </a:r>
            <a:endParaRPr lang="fr-FR" altLang="fr-FR" dirty="0"/>
          </a:p>
        </p:txBody>
      </p:sp>
      <p:sp>
        <p:nvSpPr>
          <p:cNvPr id="77849" name="Rectangle 31">
            <a:extLst>
              <a:ext uri="{FF2B5EF4-FFF2-40B4-BE49-F238E27FC236}">
                <a16:creationId xmlns:a16="http://schemas.microsoft.com/office/drawing/2014/main" id="{CFAEFC94-5952-4B51-BAB0-6A374BA26037}"/>
              </a:ext>
            </a:extLst>
          </p:cNvPr>
          <p:cNvSpPr>
            <a:spLocks noChangeArrowheads="1"/>
          </p:cNvSpPr>
          <p:nvPr/>
        </p:nvSpPr>
        <p:spPr bwMode="auto">
          <a:xfrm>
            <a:off x="10480675" y="58738"/>
            <a:ext cx="4524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pic>
        <p:nvPicPr>
          <p:cNvPr id="77850" name="Picture 2" descr="medicament2_s">
            <a:extLst>
              <a:ext uri="{FF2B5EF4-FFF2-40B4-BE49-F238E27FC236}">
                <a16:creationId xmlns:a16="http://schemas.microsoft.com/office/drawing/2014/main" id="{8C1435C0-886D-40F8-B340-772C7D148C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61550" y="12541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8459DDD-81ED-4D01-9F3F-FAF7D26EB147}"/>
              </a:ext>
            </a:extLst>
          </p:cNvPr>
          <p:cNvSpPr>
            <a:spLocks noGrp="1"/>
          </p:cNvSpPr>
          <p:nvPr>
            <p:ph type="ftr" sz="quarter" idx="11"/>
          </p:nvPr>
        </p:nvSpPr>
        <p:spPr>
          <a:xfrm>
            <a:off x="3994150" y="6480175"/>
            <a:ext cx="4114800" cy="365125"/>
          </a:xfrm>
        </p:spPr>
        <p:txBody>
          <a:bodyPr/>
          <a:lstStyle/>
          <a:p>
            <a:pPr>
              <a:defRPr/>
            </a:pPr>
            <a:r>
              <a:rPr lang="fr-FR"/>
              <a:t>Haies défensives de climat tempéré et tropical - B. Lisan</a:t>
            </a:r>
          </a:p>
        </p:txBody>
      </p:sp>
      <p:sp>
        <p:nvSpPr>
          <p:cNvPr id="4" name="ZoneTexte 6">
            <a:extLst>
              <a:ext uri="{FF2B5EF4-FFF2-40B4-BE49-F238E27FC236}">
                <a16:creationId xmlns:a16="http://schemas.microsoft.com/office/drawing/2014/main" id="{29E200D3-45B0-4F25-A20E-4E3CB96D05A8}"/>
              </a:ext>
            </a:extLst>
          </p:cNvPr>
          <p:cNvSpPr txBox="1">
            <a:spLocks noChangeArrowheads="1"/>
          </p:cNvSpPr>
          <p:nvPr/>
        </p:nvSpPr>
        <p:spPr bwMode="auto">
          <a:xfrm>
            <a:off x="179388" y="903288"/>
            <a:ext cx="8713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fr-FR" altLang="fr-FR" sz="1800" b="1" dirty="0">
                <a:solidFill>
                  <a:srgbClr val="FF0000"/>
                </a:solidFill>
                <a:latin typeface="+mn-lt"/>
              </a:rPr>
              <a:t>Agave sisal </a:t>
            </a:r>
            <a:r>
              <a:rPr lang="fr-FR" altLang="fr-FR" sz="1800" dirty="0">
                <a:solidFill>
                  <a:srgbClr val="FF0000"/>
                </a:solidFill>
                <a:latin typeface="+mn-lt"/>
              </a:rPr>
              <a:t>(</a:t>
            </a:r>
            <a:r>
              <a:rPr lang="fr-FR" altLang="fr-FR" sz="1800" i="1" dirty="0">
                <a:solidFill>
                  <a:srgbClr val="FF0000"/>
                </a:solidFill>
                <a:latin typeface="+mn-lt"/>
                <a:hlinkClick r:id="rId2"/>
              </a:rPr>
              <a:t>Agave </a:t>
            </a:r>
            <a:r>
              <a:rPr lang="fr-FR" altLang="fr-FR" sz="1800" i="1" dirty="0" err="1">
                <a:solidFill>
                  <a:srgbClr val="FF0000"/>
                </a:solidFill>
                <a:latin typeface="+mn-lt"/>
                <a:hlinkClick r:id="rId2"/>
              </a:rPr>
              <a:t>sisalana</a:t>
            </a:r>
            <a:r>
              <a:rPr lang="en-US" altLang="fr-FR" sz="1800" dirty="0">
                <a:solidFill>
                  <a:srgbClr val="FF0000"/>
                </a:solidFill>
                <a:latin typeface="+mn-lt"/>
              </a:rPr>
              <a:t>, </a:t>
            </a:r>
            <a:r>
              <a:rPr lang="en-US" altLang="fr-FR" sz="1800" i="1" dirty="0">
                <a:solidFill>
                  <a:srgbClr val="FF0000"/>
                </a:solidFill>
                <a:latin typeface="+mn-lt"/>
              </a:rPr>
              <a:t>Agave </a:t>
            </a:r>
            <a:r>
              <a:rPr lang="en-US" altLang="fr-FR" sz="1800" i="1" dirty="0" err="1">
                <a:solidFill>
                  <a:srgbClr val="FF0000"/>
                </a:solidFill>
                <a:latin typeface="+mn-lt"/>
              </a:rPr>
              <a:t>ixtli</a:t>
            </a:r>
            <a:r>
              <a:rPr lang="en-US" altLang="fr-FR" sz="1800" i="1" dirty="0">
                <a:solidFill>
                  <a:srgbClr val="FF0000"/>
                </a:solidFill>
                <a:latin typeface="+mn-lt"/>
              </a:rPr>
              <a:t> </a:t>
            </a:r>
            <a:r>
              <a:rPr lang="en-US" altLang="fr-FR" sz="1800" dirty="0">
                <a:solidFill>
                  <a:srgbClr val="FF0000"/>
                </a:solidFill>
                <a:latin typeface="+mn-lt"/>
              </a:rPr>
              <a:t>etc.</a:t>
            </a:r>
            <a:r>
              <a:rPr lang="fr-FR" altLang="fr-FR" sz="1800" dirty="0">
                <a:solidFill>
                  <a:srgbClr val="FF0000"/>
                </a:solidFill>
                <a:latin typeface="+mn-lt"/>
              </a:rPr>
              <a:t>)</a:t>
            </a:r>
          </a:p>
        </p:txBody>
      </p:sp>
      <p:sp>
        <p:nvSpPr>
          <p:cNvPr id="78852" name="ZoneTexte 5">
            <a:extLst>
              <a:ext uri="{FF2B5EF4-FFF2-40B4-BE49-F238E27FC236}">
                <a16:creationId xmlns:a16="http://schemas.microsoft.com/office/drawing/2014/main" id="{40F4A213-90B3-49B7-9B96-A601BDB2EA5D}"/>
              </a:ext>
            </a:extLst>
          </p:cNvPr>
          <p:cNvSpPr txBox="1">
            <a:spLocks noChangeArrowheads="1"/>
          </p:cNvSpPr>
          <p:nvPr/>
        </p:nvSpPr>
        <p:spPr bwMode="auto">
          <a:xfrm>
            <a:off x="179388" y="1196975"/>
            <a:ext cx="989012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008000"/>
                </a:solidFill>
                <a:latin typeface="Arial" panose="020B0604020202020204" pitchFamily="34" charset="0"/>
              </a:rPr>
              <a:t> Originaire de l'est du </a:t>
            </a:r>
            <a:r>
              <a:rPr lang="fr-FR" altLang="fr-FR" sz="1800" dirty="0">
                <a:solidFill>
                  <a:srgbClr val="008000"/>
                </a:solidFill>
                <a:latin typeface="Arial" panose="020B0604020202020204" pitchFamily="34" charset="0"/>
                <a:hlinkClick r:id="rId3" tooltip="Mexique"/>
              </a:rPr>
              <a:t>Mexique</a:t>
            </a:r>
            <a:r>
              <a:rPr lang="fr-FR" altLang="fr-FR" sz="1800" dirty="0">
                <a:solidFill>
                  <a:srgbClr val="008000"/>
                </a:solidFill>
                <a:latin typeface="Arial" panose="020B0604020202020204" pitchFamily="34" charset="0"/>
              </a:rPr>
              <a:t>, est une plante succulente vivace (famille des </a:t>
            </a:r>
            <a:r>
              <a:rPr lang="fr-FR" altLang="fr-FR" sz="1800" i="1" dirty="0" err="1">
                <a:solidFill>
                  <a:srgbClr val="008000"/>
                </a:solidFill>
                <a:latin typeface="Arial" panose="020B0604020202020204" pitchFamily="34" charset="0"/>
                <a:hlinkClick r:id="rId4" tooltip="Agavaceae"/>
              </a:rPr>
              <a:t>Agavaceae</a:t>
            </a:r>
            <a:r>
              <a:rPr lang="fr-FR" altLang="fr-FR" sz="1800" dirty="0">
                <a:solidFill>
                  <a:srgbClr val="008000"/>
                </a:solidFill>
                <a:latin typeface="Arial" panose="020B0604020202020204" pitchFamily="34" charset="0"/>
              </a:rPr>
              <a:t>), à rhizome, aimant les endroits secs, désormais présente dans de nombreux pays tropicaux et subtropicaux.</a:t>
            </a:r>
            <a:r>
              <a:rPr lang="fr-FR" altLang="fr-FR" sz="1200" dirty="0">
                <a:solidFill>
                  <a:srgbClr val="008000"/>
                </a:solidFill>
                <a:latin typeface="Arial" panose="020B0604020202020204" pitchFamily="34" charset="0"/>
              </a:rPr>
              <a:t> Source : </a:t>
            </a:r>
            <a:r>
              <a:rPr lang="fr-FR" altLang="fr-FR" sz="1200" dirty="0">
                <a:solidFill>
                  <a:srgbClr val="008000"/>
                </a:solidFill>
                <a:latin typeface="Arial" panose="020B0604020202020204" pitchFamily="34" charset="0"/>
                <a:hlinkClick r:id="rId5"/>
              </a:rPr>
              <a:t>http://en.wikipedia.org/wiki/Sisal</a:t>
            </a:r>
            <a:r>
              <a:rPr lang="fr-FR" altLang="fr-FR" sz="1200"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endParaRPr>
          </a:p>
          <a:p>
            <a:pPr algn="just" eaLnBrk="1" hangingPunct="1">
              <a:lnSpc>
                <a:spcPct val="100000"/>
              </a:lnSpc>
              <a:spcBef>
                <a:spcPct val="0"/>
              </a:spcBef>
            </a:pPr>
            <a:r>
              <a:rPr lang="fr-FR" altLang="fr-FR" sz="1800" dirty="0">
                <a:solidFill>
                  <a:srgbClr val="008000"/>
                </a:solidFill>
                <a:latin typeface="Arial" panose="020B0604020202020204" pitchFamily="34" charset="0"/>
              </a:rPr>
              <a:t> De ses feuilles de laquelle est extrait la </a:t>
            </a:r>
            <a:r>
              <a:rPr lang="fr-FR" altLang="fr-FR" sz="1800" dirty="0">
                <a:solidFill>
                  <a:srgbClr val="008000"/>
                </a:solidFill>
                <a:latin typeface="Arial" panose="020B0604020202020204" pitchFamily="34" charset="0"/>
                <a:hlinkClick r:id="rId6" tooltip="Fibre"/>
              </a:rPr>
              <a:t>fibre</a:t>
            </a:r>
            <a:r>
              <a:rPr lang="fr-FR" altLang="fr-FR" sz="1800" dirty="0">
                <a:solidFill>
                  <a:srgbClr val="008000"/>
                </a:solidFill>
                <a:latin typeface="Arial" panose="020B0604020202020204" pitchFamily="34" charset="0"/>
              </a:rPr>
              <a:t> résistante, nommée </a:t>
            </a:r>
            <a:r>
              <a:rPr lang="fr-FR" altLang="fr-FR" sz="1800" i="1" dirty="0">
                <a:solidFill>
                  <a:srgbClr val="008000"/>
                </a:solidFill>
                <a:latin typeface="Arial" panose="020B0604020202020204" pitchFamily="34" charset="0"/>
              </a:rPr>
              <a:t>sisal</a:t>
            </a:r>
            <a:r>
              <a:rPr lang="fr-FR" altLang="fr-FR" sz="1800" dirty="0">
                <a:solidFill>
                  <a:srgbClr val="008000"/>
                </a:solidFill>
                <a:latin typeface="Arial" panose="020B0604020202020204" pitchFamily="34" charset="0"/>
              </a:rPr>
              <a:t>, servant à la fabrication de cordage, de </a:t>
            </a:r>
            <a:r>
              <a:rPr lang="fr-FR" altLang="fr-FR" sz="1800" dirty="0">
                <a:solidFill>
                  <a:srgbClr val="008000"/>
                </a:solidFill>
                <a:latin typeface="Arial" panose="020B0604020202020204" pitchFamily="34" charset="0"/>
                <a:hlinkClick r:id="rId7" tooltip="Textile"/>
              </a:rPr>
              <a:t>tissus</a:t>
            </a:r>
            <a:r>
              <a:rPr lang="fr-FR" altLang="fr-FR" sz="1800" dirty="0">
                <a:solidFill>
                  <a:srgbClr val="008000"/>
                </a:solidFill>
                <a:latin typeface="Arial" panose="020B0604020202020204" pitchFamily="34" charset="0"/>
              </a:rPr>
              <a:t> grossiers et de </a:t>
            </a:r>
            <a:r>
              <a:rPr lang="fr-FR" altLang="fr-FR" sz="1800" dirty="0">
                <a:solidFill>
                  <a:srgbClr val="008000"/>
                </a:solidFill>
                <a:latin typeface="Arial" panose="020B0604020202020204" pitchFamily="34" charset="0"/>
                <a:hlinkClick r:id="rId8" tooltip="Tapis"/>
              </a:rPr>
              <a:t>tapis</a:t>
            </a:r>
            <a:r>
              <a:rPr lang="fr-FR" altLang="fr-FR" sz="1800" dirty="0">
                <a:solidFill>
                  <a:srgbClr val="008000"/>
                </a:solidFill>
                <a:latin typeface="Arial" panose="020B0604020202020204" pitchFamily="34" charset="0"/>
              </a:rPr>
              <a:t>. Le sisal occupe la 6</a:t>
            </a:r>
            <a:r>
              <a:rPr lang="fr-FR" altLang="fr-FR" sz="1800" baseline="30000" dirty="0">
                <a:solidFill>
                  <a:srgbClr val="008000"/>
                </a:solidFill>
                <a:latin typeface="Arial" panose="020B0604020202020204" pitchFamily="34" charset="0"/>
              </a:rPr>
              <a:t>e</a:t>
            </a:r>
            <a:r>
              <a:rPr lang="fr-FR" altLang="fr-FR" sz="1800" dirty="0">
                <a:solidFill>
                  <a:srgbClr val="008000"/>
                </a:solidFill>
                <a:latin typeface="Arial" panose="020B0604020202020204" pitchFamily="34" charset="0"/>
              </a:rPr>
              <a:t> place parmi les plantes à fibres, soit 2% de la production mondiale de fibres végétales.</a:t>
            </a:r>
          </a:p>
          <a:p>
            <a:pPr algn="just" eaLnBrk="1" hangingPunct="1">
              <a:lnSpc>
                <a:spcPct val="100000"/>
              </a:lnSpc>
              <a:spcBef>
                <a:spcPct val="0"/>
              </a:spcBef>
            </a:pPr>
            <a:r>
              <a:rPr lang="fr-FR" altLang="fr-FR" sz="1800" dirty="0">
                <a:solidFill>
                  <a:srgbClr val="008000"/>
                </a:solidFill>
                <a:latin typeface="Arial" panose="020B0604020202020204" pitchFamily="34" charset="0"/>
              </a:rPr>
              <a:t> Le sisal se multiplie par voie végétative grâce à des bulbilles ou des drageons.</a:t>
            </a:r>
            <a:endParaRPr lang="fr-FR" altLang="fr-FR" sz="1200" dirty="0">
              <a:solidFill>
                <a:srgbClr val="008000"/>
              </a:solidFill>
              <a:latin typeface="Arial" panose="020B0604020202020204" pitchFamily="34" charset="0"/>
            </a:endParaRPr>
          </a:p>
          <a:p>
            <a:pPr algn="just" eaLnBrk="1" hangingPunct="1">
              <a:lnSpc>
                <a:spcPct val="100000"/>
              </a:lnSpc>
              <a:spcBef>
                <a:spcPct val="0"/>
              </a:spcBef>
            </a:pPr>
            <a:r>
              <a:rPr lang="fr-FR" altLang="fr-FR" sz="1200" dirty="0">
                <a:solidFill>
                  <a:srgbClr val="008000"/>
                </a:solidFill>
                <a:latin typeface="Arial" panose="020B0604020202020204" pitchFamily="34" charset="0"/>
              </a:rPr>
              <a:t>Sources : </a:t>
            </a:r>
            <a:r>
              <a:rPr lang="fr-FR" altLang="fr-FR" sz="1200" dirty="0">
                <a:solidFill>
                  <a:srgbClr val="008000"/>
                </a:solidFill>
                <a:latin typeface="Arial" panose="020B0604020202020204" pitchFamily="34" charset="0"/>
                <a:hlinkClick r:id="rId9"/>
              </a:rPr>
              <a:t>http://www.prota4u.org/protav8.asp?fr=1&amp;g=pe&amp;p=Agave+sisalana+Perrine</a:t>
            </a:r>
            <a:r>
              <a:rPr lang="fr-FR" altLang="fr-FR" sz="1200"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endParaRPr>
          </a:p>
          <a:p>
            <a:pPr algn="just" eaLnBrk="1" hangingPunct="1">
              <a:lnSpc>
                <a:spcPct val="100000"/>
              </a:lnSpc>
              <a:spcBef>
                <a:spcPct val="0"/>
              </a:spcBef>
            </a:pPr>
            <a:r>
              <a:rPr lang="fr-FR" altLang="fr-FR" sz="1800" dirty="0">
                <a:solidFill>
                  <a:srgbClr val="008000"/>
                </a:solidFill>
                <a:latin typeface="Arial" panose="020B0604020202020204" pitchFamily="34" charset="0"/>
              </a:rPr>
              <a:t> </a:t>
            </a:r>
            <a:r>
              <a:rPr lang="fr-FR" altLang="fr-FR" sz="1800" i="1" dirty="0">
                <a:solidFill>
                  <a:srgbClr val="008000"/>
                </a:solidFill>
                <a:latin typeface="Arial" panose="020B0604020202020204" pitchFamily="34" charset="0"/>
              </a:rPr>
              <a:t>A. </a:t>
            </a:r>
            <a:r>
              <a:rPr lang="fr-FR" altLang="fr-FR" sz="1800" i="1" dirty="0" err="1">
                <a:solidFill>
                  <a:srgbClr val="008000"/>
                </a:solidFill>
                <a:latin typeface="Arial" panose="020B0604020202020204" pitchFamily="34" charset="0"/>
              </a:rPr>
              <a:t>sisalana</a:t>
            </a:r>
            <a:r>
              <a:rPr lang="fr-FR" altLang="fr-FR" sz="1800" i="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s'adapte grande variété d'habitats. </a:t>
            </a:r>
          </a:p>
          <a:p>
            <a:pPr algn="just" eaLnBrk="1" hangingPunct="1">
              <a:lnSpc>
                <a:spcPct val="100000"/>
              </a:lnSpc>
              <a:spcBef>
                <a:spcPct val="0"/>
              </a:spcBef>
            </a:pPr>
            <a:r>
              <a:rPr lang="fr-FR" altLang="fr-FR" sz="1800" dirty="0">
                <a:solidFill>
                  <a:srgbClr val="FF0000"/>
                </a:solidFill>
                <a:latin typeface="Arial" panose="020B0604020202020204" pitchFamily="34" charset="0"/>
              </a:rPr>
              <a:t> Dans l’état du Queensland, en Australie, l’</a:t>
            </a:r>
            <a:r>
              <a:rPr lang="fr-FR" altLang="fr-FR" sz="1800" i="1" dirty="0">
                <a:solidFill>
                  <a:srgbClr val="FF0000"/>
                </a:solidFill>
                <a:latin typeface="Arial" panose="020B0604020202020204" pitchFamily="34" charset="0"/>
              </a:rPr>
              <a:t>Agave </a:t>
            </a:r>
            <a:r>
              <a:rPr lang="fr-FR" altLang="fr-FR" sz="1800" i="1" dirty="0" err="1">
                <a:solidFill>
                  <a:srgbClr val="FF0000"/>
                </a:solidFill>
                <a:latin typeface="Arial" panose="020B0604020202020204" pitchFamily="34" charset="0"/>
              </a:rPr>
              <a:t>sisalana</a:t>
            </a:r>
            <a:r>
              <a:rPr lang="fr-FR" altLang="fr-FR" sz="1800" i="1" dirty="0">
                <a:solidFill>
                  <a:srgbClr val="FF0000"/>
                </a:solidFill>
                <a:latin typeface="Arial" panose="020B0604020202020204" pitchFamily="34" charset="0"/>
              </a:rPr>
              <a:t> </a:t>
            </a:r>
            <a:r>
              <a:rPr lang="fr-FR" altLang="fr-FR" sz="1800" dirty="0">
                <a:solidFill>
                  <a:srgbClr val="FF0000"/>
                </a:solidFill>
                <a:latin typeface="Arial" panose="020B0604020202020204" pitchFamily="34" charset="0"/>
              </a:rPr>
              <a:t>est considéré comme l'une des 35 plantes invasives les plus nuisibles. </a:t>
            </a:r>
            <a:r>
              <a:rPr lang="fr-FR" altLang="fr-FR" sz="1200" dirty="0">
                <a:solidFill>
                  <a:srgbClr val="FF0000"/>
                </a:solidFill>
                <a:latin typeface="Arial" panose="020B0604020202020204" pitchFamily="34" charset="0"/>
              </a:rPr>
              <a:t>Source : </a:t>
            </a:r>
            <a:r>
              <a:rPr lang="fr-FR" altLang="fr-FR" sz="1200" dirty="0">
                <a:solidFill>
                  <a:srgbClr val="FF0000"/>
                </a:solidFill>
                <a:latin typeface="Arial" panose="020B0604020202020204" pitchFamily="34" charset="0"/>
                <a:hlinkClick r:id="rId10"/>
              </a:rPr>
              <a:t>http://www.cabi.org/isc/datasheet/3855</a:t>
            </a:r>
            <a:r>
              <a:rPr lang="fr-FR" altLang="fr-FR" sz="1200" dirty="0">
                <a:solidFill>
                  <a:srgbClr val="FF0000"/>
                </a:solidFill>
                <a:latin typeface="Arial" panose="020B0604020202020204" pitchFamily="34" charset="0"/>
              </a:rPr>
              <a:t> </a:t>
            </a:r>
          </a:p>
        </p:txBody>
      </p:sp>
      <p:pic>
        <p:nvPicPr>
          <p:cNvPr id="78853" name="Picture 8" descr="C:\Users\LISAN\Pictures\plantes invasives de Madagascar\Agave sisalana1.jpg">
            <a:extLst>
              <a:ext uri="{FF2B5EF4-FFF2-40B4-BE49-F238E27FC236}">
                <a16:creationId xmlns:a16="http://schemas.microsoft.com/office/drawing/2014/main" id="{542161BD-EB49-433E-9B8D-9ACC335AE8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48688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9" descr="C:\Users\LISAN\Pictures\plantes invasives de Madagascar\Agave sisalana3.jpg">
            <a:extLst>
              <a:ext uri="{FF2B5EF4-FFF2-40B4-BE49-F238E27FC236}">
                <a16:creationId xmlns:a16="http://schemas.microsoft.com/office/drawing/2014/main" id="{11B62F88-DDA2-4D6A-9AA4-E711275721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30575" y="4652963"/>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ZoneTexte 9">
            <a:extLst>
              <a:ext uri="{FF2B5EF4-FFF2-40B4-BE49-F238E27FC236}">
                <a16:creationId xmlns:a16="http://schemas.microsoft.com/office/drawing/2014/main" id="{2E83F415-A27A-44ED-9D74-E9B4A81F3BB3}"/>
              </a:ext>
            </a:extLst>
          </p:cNvPr>
          <p:cNvSpPr txBox="1">
            <a:spLocks noChangeArrowheads="1"/>
          </p:cNvSpPr>
          <p:nvPr/>
        </p:nvSpPr>
        <p:spPr bwMode="auto">
          <a:xfrm>
            <a:off x="180975" y="4243388"/>
            <a:ext cx="36718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u="sng" dirty="0">
                <a:solidFill>
                  <a:srgbClr val="FF0000"/>
                </a:solidFill>
                <a:latin typeface="Arial" panose="020B0604020202020204" pitchFamily="34" charset="0"/>
              </a:rPr>
              <a:t>Note</a:t>
            </a:r>
            <a:r>
              <a:rPr lang="fr-FR" altLang="fr-FR" sz="1200" dirty="0">
                <a:solidFill>
                  <a:srgbClr val="FF0000"/>
                </a:solidFill>
                <a:latin typeface="Arial" panose="020B0604020202020204" pitchFamily="34" charset="0"/>
              </a:rPr>
              <a:t> : </a:t>
            </a:r>
            <a:r>
              <a:rPr lang="fr-FR" altLang="fr-FR" sz="1200" i="1" dirty="0">
                <a:solidFill>
                  <a:srgbClr val="FF0000"/>
                </a:solidFill>
                <a:latin typeface="Arial" panose="020B0604020202020204" pitchFamily="34" charset="0"/>
              </a:rPr>
              <a:t>Agave </a:t>
            </a:r>
            <a:r>
              <a:rPr lang="fr-FR" altLang="fr-FR" sz="1200" i="1" dirty="0" err="1">
                <a:solidFill>
                  <a:srgbClr val="FF0000"/>
                </a:solidFill>
                <a:latin typeface="Arial" panose="020B0604020202020204" pitchFamily="34" charset="0"/>
              </a:rPr>
              <a:t>Vivipara</a:t>
            </a:r>
            <a:r>
              <a:rPr lang="fr-FR" altLang="fr-FR" sz="1200" i="1" dirty="0">
                <a:solidFill>
                  <a:srgbClr val="FF0000"/>
                </a:solidFill>
                <a:latin typeface="Arial" panose="020B0604020202020204" pitchFamily="34" charset="0"/>
              </a:rPr>
              <a:t> est </a:t>
            </a:r>
            <a:r>
              <a:rPr lang="fr-FR" altLang="fr-FR" sz="1200" dirty="0">
                <a:solidFill>
                  <a:srgbClr val="FF0000"/>
                </a:solidFill>
                <a:latin typeface="Arial" panose="020B0604020202020204" pitchFamily="34" charset="0"/>
              </a:rPr>
              <a:t>synonyme de </a:t>
            </a:r>
            <a:r>
              <a:rPr lang="fr-FR" altLang="fr-FR" sz="1200" i="1" dirty="0">
                <a:solidFill>
                  <a:srgbClr val="FF0000"/>
                </a:solidFill>
                <a:latin typeface="Arial" panose="020B0604020202020204" pitchFamily="34" charset="0"/>
              </a:rPr>
              <a:t>Agave </a:t>
            </a:r>
            <a:r>
              <a:rPr lang="fr-FR" altLang="fr-FR" sz="1200" i="1" dirty="0" err="1">
                <a:solidFill>
                  <a:srgbClr val="FF0000"/>
                </a:solidFill>
                <a:latin typeface="Arial" panose="020B0604020202020204" pitchFamily="34" charset="0"/>
              </a:rPr>
              <a:t>ixtli</a:t>
            </a:r>
            <a:r>
              <a:rPr lang="fr-FR" altLang="fr-FR" sz="1200" dirty="0">
                <a:solidFill>
                  <a:srgbClr val="FF0000"/>
                </a:solidFill>
                <a:latin typeface="Arial" panose="020B0604020202020204" pitchFamily="34" charset="0"/>
              </a:rPr>
              <a:t>.</a:t>
            </a:r>
          </a:p>
        </p:txBody>
      </p:sp>
      <p:sp>
        <p:nvSpPr>
          <p:cNvPr id="78856" name="ZoneTexte 9">
            <a:extLst>
              <a:ext uri="{FF2B5EF4-FFF2-40B4-BE49-F238E27FC236}">
                <a16:creationId xmlns:a16="http://schemas.microsoft.com/office/drawing/2014/main" id="{57EA749F-7650-4391-8FCE-C90F78BECF35}"/>
              </a:ext>
            </a:extLst>
          </p:cNvPr>
          <p:cNvSpPr txBox="1">
            <a:spLocks noChangeArrowheads="1"/>
          </p:cNvSpPr>
          <p:nvPr/>
        </p:nvSpPr>
        <p:spPr bwMode="auto">
          <a:xfrm>
            <a:off x="3676650" y="0"/>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78857" name="Espace réservé du numéro de diapositive 2">
            <a:extLst>
              <a:ext uri="{FF2B5EF4-FFF2-40B4-BE49-F238E27FC236}">
                <a16:creationId xmlns:a16="http://schemas.microsoft.com/office/drawing/2014/main" id="{87EC7DC0-4CF2-4A92-81C0-6A147F69955E}"/>
              </a:ext>
            </a:extLst>
          </p:cNvPr>
          <p:cNvSpPr txBox="1">
            <a:spLocks noChangeArrowheads="1"/>
          </p:cNvSpPr>
          <p:nvPr/>
        </p:nvSpPr>
        <p:spPr bwMode="auto">
          <a:xfrm>
            <a:off x="11391900" y="214313"/>
            <a:ext cx="5635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3E9B677-3321-4033-BEC4-9A4F3C95D20C}" type="slidenum">
              <a:rPr lang="fr-FR" altLang="fr-FR" sz="1200">
                <a:solidFill>
                  <a:srgbClr val="898989"/>
                </a:solidFill>
              </a:rPr>
              <a:pPr algn="r" eaLnBrk="1" hangingPunct="1">
                <a:lnSpc>
                  <a:spcPct val="100000"/>
                </a:lnSpc>
                <a:spcBef>
                  <a:spcPct val="0"/>
                </a:spcBef>
                <a:buFontTx/>
                <a:buNone/>
              </a:pPr>
              <a:t>84</a:t>
            </a:fld>
            <a:endParaRPr lang="fr-FR" altLang="fr-FR" sz="1200">
              <a:solidFill>
                <a:srgbClr val="898989"/>
              </a:solidFill>
            </a:endParaRPr>
          </a:p>
        </p:txBody>
      </p:sp>
      <p:sp>
        <p:nvSpPr>
          <p:cNvPr id="78858" name="ZoneTexte 11">
            <a:extLst>
              <a:ext uri="{FF2B5EF4-FFF2-40B4-BE49-F238E27FC236}">
                <a16:creationId xmlns:a16="http://schemas.microsoft.com/office/drawing/2014/main" id="{45E13F32-1E2B-40E9-8130-A0F926215542}"/>
              </a:ext>
            </a:extLst>
          </p:cNvPr>
          <p:cNvSpPr txBox="1">
            <a:spLocks noChangeArrowheads="1"/>
          </p:cNvSpPr>
          <p:nvPr/>
        </p:nvSpPr>
        <p:spPr bwMode="auto">
          <a:xfrm>
            <a:off x="247650" y="479425"/>
            <a:ext cx="3535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78859" name="Rectangle 12">
            <a:extLst>
              <a:ext uri="{FF2B5EF4-FFF2-40B4-BE49-F238E27FC236}">
                <a16:creationId xmlns:a16="http://schemas.microsoft.com/office/drawing/2014/main" id="{6C6C972E-09A4-4E22-BF07-126B658FCAFB}"/>
              </a:ext>
            </a:extLst>
          </p:cNvPr>
          <p:cNvSpPr>
            <a:spLocks noChangeArrowheads="1"/>
          </p:cNvSpPr>
          <p:nvPr/>
        </p:nvSpPr>
        <p:spPr bwMode="auto">
          <a:xfrm>
            <a:off x="8434388" y="106363"/>
            <a:ext cx="379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78860" name="Image 13">
            <a:extLst>
              <a:ext uri="{FF2B5EF4-FFF2-40B4-BE49-F238E27FC236}">
                <a16:creationId xmlns:a16="http://schemas.microsoft.com/office/drawing/2014/main" id="{73E3D579-E0A3-4192-8ADD-0BA8BD2AEE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Image 14">
            <a:extLst>
              <a:ext uri="{FF2B5EF4-FFF2-40B4-BE49-F238E27FC236}">
                <a16:creationId xmlns:a16="http://schemas.microsoft.com/office/drawing/2014/main" id="{C97DA2D3-9E66-43D5-850F-4652A3E643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Image 15">
            <a:extLst>
              <a:ext uri="{FF2B5EF4-FFF2-40B4-BE49-F238E27FC236}">
                <a16:creationId xmlns:a16="http://schemas.microsoft.com/office/drawing/2014/main" id="{646E449D-3ED1-4DE8-8B7B-659414FC3C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Image 10" descr="logo aride_s.jpg">
            <a:extLst>
              <a:ext uri="{FF2B5EF4-FFF2-40B4-BE49-F238E27FC236}">
                <a16:creationId xmlns:a16="http://schemas.microsoft.com/office/drawing/2014/main" id="{1EAB63F2-667B-4604-BB60-F0F399418AD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10713" y="10636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4" name="Rectangle 17">
            <a:extLst>
              <a:ext uri="{FF2B5EF4-FFF2-40B4-BE49-F238E27FC236}">
                <a16:creationId xmlns:a16="http://schemas.microsoft.com/office/drawing/2014/main" id="{BB74661E-6157-4D16-84F2-4759E854E436}"/>
              </a:ext>
            </a:extLst>
          </p:cNvPr>
          <p:cNvSpPr>
            <a:spLocks noChangeArrowheads="1"/>
          </p:cNvSpPr>
          <p:nvPr/>
        </p:nvSpPr>
        <p:spPr bwMode="auto">
          <a:xfrm>
            <a:off x="4535488" y="901700"/>
            <a:ext cx="2308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A rejeter ?, score: 14 ?</a:t>
            </a:r>
            <a:endParaRPr lang="fr-FR" altLang="fr-FR"/>
          </a:p>
        </p:txBody>
      </p:sp>
      <p:sp>
        <p:nvSpPr>
          <p:cNvPr id="78865" name="Rectangle 18">
            <a:extLst>
              <a:ext uri="{FF2B5EF4-FFF2-40B4-BE49-F238E27FC236}">
                <a16:creationId xmlns:a16="http://schemas.microsoft.com/office/drawing/2014/main" id="{1CC83ACA-137B-4573-9705-5F06E6EC9FBF}"/>
              </a:ext>
            </a:extLst>
          </p:cNvPr>
          <p:cNvSpPr>
            <a:spLocks noChangeArrowheads="1"/>
          </p:cNvSpPr>
          <p:nvPr/>
        </p:nvSpPr>
        <p:spPr bwMode="auto">
          <a:xfrm>
            <a:off x="10133013" y="39688"/>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78866" name="Picture 2" descr="medicament2_s">
            <a:extLst>
              <a:ext uri="{FF2B5EF4-FFF2-40B4-BE49-F238E27FC236}">
                <a16:creationId xmlns:a16="http://schemas.microsoft.com/office/drawing/2014/main" id="{E008BD39-CFB6-4395-827B-EA7E9D9775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45563" y="13493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7" name="Image 22" descr="Une image contenant plante&#10;&#10;Description générée avec un niveau de confiance élevé">
            <a:extLst>
              <a:ext uri="{FF2B5EF4-FFF2-40B4-BE49-F238E27FC236}">
                <a16:creationId xmlns:a16="http://schemas.microsoft.com/office/drawing/2014/main" id="{F3574299-EF3A-4E37-84F9-501BFCD71AD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44138" y="2746375"/>
            <a:ext cx="16859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8" name="Rectangle 24">
            <a:extLst>
              <a:ext uri="{FF2B5EF4-FFF2-40B4-BE49-F238E27FC236}">
                <a16:creationId xmlns:a16="http://schemas.microsoft.com/office/drawing/2014/main" id="{BB166806-EAD6-4866-8F7F-8EB7896CA445}"/>
              </a:ext>
            </a:extLst>
          </p:cNvPr>
          <p:cNvSpPr>
            <a:spLocks noChangeArrowheads="1"/>
          </p:cNvSpPr>
          <p:nvPr/>
        </p:nvSpPr>
        <p:spPr bwMode="auto">
          <a:xfrm>
            <a:off x="9888538" y="5461000"/>
            <a:ext cx="21812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Inflorescence de </a:t>
            </a:r>
            <a:r>
              <a:rPr lang="fr-FR" altLang="fr-FR" sz="1200" i="1">
                <a:solidFill>
                  <a:srgbClr val="008000"/>
                </a:solidFill>
              </a:rPr>
              <a:t>Yucca sisalana</a:t>
            </a:r>
            <a:r>
              <a:rPr lang="fr-FR" altLang="fr-FR" sz="1200">
                <a:solidFill>
                  <a:srgbClr val="008000"/>
                </a:solidFill>
              </a:rPr>
              <a:t> Source : </a:t>
            </a:r>
            <a:r>
              <a:rPr lang="fr-FR" altLang="fr-FR" sz="1200">
                <a:solidFill>
                  <a:srgbClr val="008000"/>
                </a:solidFill>
                <a:hlinkClick r:id="rId17"/>
              </a:rPr>
              <a:t>http://www.alamy.com/stock-photo-sisal-agave-sisalana-inflorescence-taken-near-mbuli-tanzania-26813979.html</a:t>
            </a:r>
            <a:r>
              <a:rPr lang="fr-FR" altLang="fr-FR" sz="1200">
                <a:solidFill>
                  <a:srgbClr val="008000"/>
                </a:solidFill>
              </a:rPr>
              <a:t> </a:t>
            </a:r>
            <a:endParaRPr lang="fr-FR" altLang="fr-FR" sz="1200" i="1">
              <a:solidFill>
                <a:srgbClr val="008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4EEBF-8048-407F-868C-B7741D9135EB}"/>
              </a:ext>
            </a:extLst>
          </p:cNvPr>
          <p:cNvSpPr>
            <a:spLocks noGrp="1"/>
          </p:cNvSpPr>
          <p:nvPr>
            <p:ph type="ftr" sz="quarter" idx="11"/>
          </p:nvPr>
        </p:nvSpPr>
        <p:spPr>
          <a:xfrm>
            <a:off x="4049713" y="6492875"/>
            <a:ext cx="4114800" cy="365125"/>
          </a:xfrm>
        </p:spPr>
        <p:txBody>
          <a:bodyPr/>
          <a:lstStyle/>
          <a:p>
            <a:pPr>
              <a:defRPr/>
            </a:pPr>
            <a:r>
              <a:rPr lang="fr-FR"/>
              <a:t>Haies défensives de climat tempéré et tropical - B. Lisan</a:t>
            </a:r>
          </a:p>
        </p:txBody>
      </p:sp>
      <p:sp>
        <p:nvSpPr>
          <p:cNvPr id="79875" name="ZoneTexte 3">
            <a:extLst>
              <a:ext uri="{FF2B5EF4-FFF2-40B4-BE49-F238E27FC236}">
                <a16:creationId xmlns:a16="http://schemas.microsoft.com/office/drawing/2014/main" id="{37BC5EED-C299-4796-ADD7-7313D49C1E68}"/>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79876" name="Espace réservé du numéro de diapositive 2">
            <a:extLst>
              <a:ext uri="{FF2B5EF4-FFF2-40B4-BE49-F238E27FC236}">
                <a16:creationId xmlns:a16="http://schemas.microsoft.com/office/drawing/2014/main" id="{94600368-2411-41DB-9EE9-1929D965C0CC}"/>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D405AE3-6115-4A81-AC07-CB098A9A9DE1}" type="slidenum">
              <a:rPr lang="fr-FR" altLang="fr-FR" sz="1200">
                <a:solidFill>
                  <a:srgbClr val="898989"/>
                </a:solidFill>
              </a:rPr>
              <a:pPr algn="r" eaLnBrk="1" hangingPunct="1">
                <a:lnSpc>
                  <a:spcPct val="100000"/>
                </a:lnSpc>
                <a:spcBef>
                  <a:spcPct val="0"/>
                </a:spcBef>
                <a:buFontTx/>
                <a:buNone/>
              </a:pPr>
              <a:t>85</a:t>
            </a:fld>
            <a:endParaRPr lang="fr-FR" altLang="fr-FR" sz="1200">
              <a:solidFill>
                <a:srgbClr val="898989"/>
              </a:solidFill>
            </a:endParaRPr>
          </a:p>
        </p:txBody>
      </p:sp>
      <p:sp>
        <p:nvSpPr>
          <p:cNvPr id="79877" name="ZoneTexte 5">
            <a:extLst>
              <a:ext uri="{FF2B5EF4-FFF2-40B4-BE49-F238E27FC236}">
                <a16:creationId xmlns:a16="http://schemas.microsoft.com/office/drawing/2014/main" id="{4D529717-92B5-436D-A111-25DDD435342C}"/>
              </a:ext>
            </a:extLst>
          </p:cNvPr>
          <p:cNvSpPr txBox="1">
            <a:spLocks noChangeArrowheads="1"/>
          </p:cNvSpPr>
          <p:nvPr/>
        </p:nvSpPr>
        <p:spPr bwMode="auto">
          <a:xfrm>
            <a:off x="169863" y="490538"/>
            <a:ext cx="3535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79878" name="Rectangle 7">
            <a:extLst>
              <a:ext uri="{FF2B5EF4-FFF2-40B4-BE49-F238E27FC236}">
                <a16:creationId xmlns:a16="http://schemas.microsoft.com/office/drawing/2014/main" id="{E801AD05-311B-49C2-8193-816BA6364587}"/>
              </a:ext>
            </a:extLst>
          </p:cNvPr>
          <p:cNvSpPr>
            <a:spLocks noChangeArrowheads="1"/>
          </p:cNvSpPr>
          <p:nvPr/>
        </p:nvSpPr>
        <p:spPr bwMode="auto">
          <a:xfrm>
            <a:off x="171450" y="830263"/>
            <a:ext cx="10069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 Jujubier de l'hyène – Buffalo / Cap Thorn (</a:t>
            </a:r>
            <a:r>
              <a:rPr lang="fr-FR" altLang="fr-FR" b="1" i="1" dirty="0">
                <a:solidFill>
                  <a:srgbClr val="008000"/>
                </a:solidFill>
              </a:rPr>
              <a:t>Ziziphus </a:t>
            </a:r>
            <a:r>
              <a:rPr lang="fr-FR" altLang="fr-FR" b="1" i="1" dirty="0" err="1">
                <a:solidFill>
                  <a:srgbClr val="008000"/>
                </a:solidFill>
              </a:rPr>
              <a:t>mucronata</a:t>
            </a:r>
            <a:r>
              <a:rPr lang="fr-FR" altLang="fr-FR" b="1" dirty="0">
                <a:solidFill>
                  <a:srgbClr val="008000"/>
                </a:solidFill>
              </a:rPr>
              <a:t>) (famille des </a:t>
            </a:r>
            <a:r>
              <a:rPr lang="fr-FR" altLang="fr-FR" b="1" i="1" dirty="0" err="1">
                <a:hlinkClick r:id="rId2" tooltip="Rhamnaceae"/>
              </a:rPr>
              <a:t>Rhamnaceae</a:t>
            </a:r>
            <a:r>
              <a:rPr lang="fr-FR" altLang="fr-FR" b="1" dirty="0">
                <a:solidFill>
                  <a:srgbClr val="008000"/>
                </a:solidFill>
              </a:rPr>
              <a:t>)</a:t>
            </a:r>
          </a:p>
        </p:txBody>
      </p:sp>
      <p:sp>
        <p:nvSpPr>
          <p:cNvPr id="79879" name="ZoneTexte 8">
            <a:extLst>
              <a:ext uri="{FF2B5EF4-FFF2-40B4-BE49-F238E27FC236}">
                <a16:creationId xmlns:a16="http://schemas.microsoft.com/office/drawing/2014/main" id="{0B2B29FE-79C6-43DE-A2E8-3E52F1F61C6D}"/>
              </a:ext>
            </a:extLst>
          </p:cNvPr>
          <p:cNvSpPr txBox="1">
            <a:spLocks noChangeArrowheads="1"/>
          </p:cNvSpPr>
          <p:nvPr/>
        </p:nvSpPr>
        <p:spPr bwMode="auto">
          <a:xfrm>
            <a:off x="268288" y="1200150"/>
            <a:ext cx="1175385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L'arbre, de 6 à 10 m (15 m) de haut, n'a que de petites épines, mais elles sont </a:t>
            </a:r>
            <a:r>
              <a:rPr lang="fr-FR" altLang="fr-FR" b="1" i="1" dirty="0">
                <a:solidFill>
                  <a:srgbClr val="008000"/>
                </a:solidFill>
              </a:rPr>
              <a:t>extrêmement agressives et un intrus s’y accrochant souvent dans la brousse, est incapable de se libérer</a:t>
            </a:r>
            <a:r>
              <a:rPr lang="fr-FR" altLang="fr-FR" dirty="0">
                <a:solidFill>
                  <a:srgbClr val="008000"/>
                </a:solidFill>
              </a:rPr>
              <a:t>. C'est plutôt un arbre à croissance lente utilisé comme clôture naturelle, populaire autour des écoles et des foyers domestiques. Les feuilles sont comestibles et peuvent être cuites comme les épinards; Les fruits sont très nutritifs, mais pas très savoureux. Au cours de la guerre Anglo-Boer, les graines ont été grillées et broyées en remplacement du café. Une bière peut être fabriquée à partir du fruit. </a:t>
            </a:r>
            <a:r>
              <a:rPr lang="fr-FR" altLang="fr-FR" b="1" dirty="0"/>
              <a:t>USDA zone</a:t>
            </a:r>
            <a:r>
              <a:rPr lang="fr-FR" altLang="fr-FR" dirty="0"/>
              <a:t> 9-11. </a:t>
            </a:r>
          </a:p>
          <a:p>
            <a:pPr eaLnBrk="1" hangingPunct="1"/>
            <a:r>
              <a:rPr lang="fr-FR" altLang="fr-FR" sz="1200" dirty="0">
                <a:solidFill>
                  <a:srgbClr val="008000"/>
                </a:solidFill>
              </a:rPr>
              <a:t>Sources : a) </a:t>
            </a:r>
            <a:r>
              <a:rPr lang="fr-FR" altLang="fr-FR" sz="1200" dirty="0">
                <a:solidFill>
                  <a:srgbClr val="008000"/>
                </a:solidFill>
                <a:hlinkClick r:id="rId3"/>
              </a:rPr>
              <a:t>http://www.bothasigwatch.co.za/2014/05/19/making-your-garden-unattractive-to-criminals-19-may-2014/</a:t>
            </a:r>
            <a:r>
              <a:rPr lang="fr-FR" altLang="fr-FR" sz="1200" dirty="0">
                <a:solidFill>
                  <a:srgbClr val="008000"/>
                </a:solidFill>
              </a:rPr>
              <a:t> </a:t>
            </a:r>
          </a:p>
          <a:p>
            <a:pPr eaLnBrk="1" hangingPunct="1"/>
            <a:r>
              <a:rPr lang="fr-FR" altLang="fr-FR" sz="1200" dirty="0">
                <a:solidFill>
                  <a:srgbClr val="008000"/>
                </a:solidFill>
              </a:rPr>
              <a:t>b) </a:t>
            </a:r>
            <a:r>
              <a:rPr lang="fr-FR" altLang="fr-FR" sz="1200" dirty="0">
                <a:solidFill>
                  <a:srgbClr val="008000"/>
                </a:solidFill>
                <a:hlinkClick r:id="rId4"/>
              </a:rPr>
              <a:t>http://uses.plantnet-project.org/fr/Ziziphus_mucronata</a:t>
            </a:r>
            <a:r>
              <a:rPr lang="fr-FR" altLang="fr-FR" sz="1200" dirty="0">
                <a:solidFill>
                  <a:srgbClr val="008000"/>
                </a:solidFill>
              </a:rPr>
              <a:t> </a:t>
            </a:r>
          </a:p>
        </p:txBody>
      </p:sp>
      <p:pic>
        <p:nvPicPr>
          <p:cNvPr id="79880" name="Image 9">
            <a:extLst>
              <a:ext uri="{FF2B5EF4-FFF2-40B4-BE49-F238E27FC236}">
                <a16:creationId xmlns:a16="http://schemas.microsoft.com/office/drawing/2014/main" id="{92A93E8C-C5FB-4A56-9884-65D4E1114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4795838"/>
            <a:ext cx="2506663"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Image 10">
            <a:extLst>
              <a:ext uri="{FF2B5EF4-FFF2-40B4-BE49-F238E27FC236}">
                <a16:creationId xmlns:a16="http://schemas.microsoft.com/office/drawing/2014/main" id="{C0DC1F7B-5F30-4C69-8062-D8323A1429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388" y="3209925"/>
            <a:ext cx="12668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Image 11">
            <a:extLst>
              <a:ext uri="{FF2B5EF4-FFF2-40B4-BE49-F238E27FC236}">
                <a16:creationId xmlns:a16="http://schemas.microsoft.com/office/drawing/2014/main" id="{47CE5247-ADBB-4E81-8C10-8248C54CDC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9538" y="47498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Image 12">
            <a:extLst>
              <a:ext uri="{FF2B5EF4-FFF2-40B4-BE49-F238E27FC236}">
                <a16:creationId xmlns:a16="http://schemas.microsoft.com/office/drawing/2014/main" id="{8FB29876-DBCF-4086-9550-4F75AC7B9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46513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Image 13">
            <a:extLst>
              <a:ext uri="{FF2B5EF4-FFF2-40B4-BE49-F238E27FC236}">
                <a16:creationId xmlns:a16="http://schemas.microsoft.com/office/drawing/2014/main" id="{2924FFCF-F81E-473F-B23C-D3DFD9AE53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0763" y="3041650"/>
            <a:ext cx="2095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Image 14">
            <a:extLst>
              <a:ext uri="{FF2B5EF4-FFF2-40B4-BE49-F238E27FC236}">
                <a16:creationId xmlns:a16="http://schemas.microsoft.com/office/drawing/2014/main" id="{B6D85FEF-8B84-4E21-91D5-D2417D3FE0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2463" y="2905125"/>
            <a:ext cx="2082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Image 15">
            <a:extLst>
              <a:ext uri="{FF2B5EF4-FFF2-40B4-BE49-F238E27FC236}">
                <a16:creationId xmlns:a16="http://schemas.microsoft.com/office/drawing/2014/main" id="{E97F50E4-6886-4DDB-9DB6-BCC2B1E033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48800" y="2746375"/>
            <a:ext cx="2438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Image 16">
            <a:extLst>
              <a:ext uri="{FF2B5EF4-FFF2-40B4-BE49-F238E27FC236}">
                <a16:creationId xmlns:a16="http://schemas.microsoft.com/office/drawing/2014/main" id="{4D345BB7-9A97-40F4-8FC4-BA359B7D76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863" y="4359275"/>
            <a:ext cx="1981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16" descr="C:\Users\LISAN\Pictures\Plantes fourragères\logo invasive plants5_s.jpg">
            <a:extLst>
              <a:ext uri="{FF2B5EF4-FFF2-40B4-BE49-F238E27FC236}">
                <a16:creationId xmlns:a16="http://schemas.microsoft.com/office/drawing/2014/main" id="{30B6EF50-D8FA-41B0-B443-1994485881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34575" y="185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9" name="Rectangle 13">
            <a:extLst>
              <a:ext uri="{FF2B5EF4-FFF2-40B4-BE49-F238E27FC236}">
                <a16:creationId xmlns:a16="http://schemas.microsoft.com/office/drawing/2014/main" id="{747C9AA7-0A6F-4EBD-8537-70AD55D6F349}"/>
              </a:ext>
            </a:extLst>
          </p:cNvPr>
          <p:cNvSpPr>
            <a:spLocks noChangeArrowheads="1"/>
          </p:cNvSpPr>
          <p:nvPr/>
        </p:nvSpPr>
        <p:spPr bwMode="auto">
          <a:xfrm>
            <a:off x="2522538" y="61913"/>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79890" name="Image 19">
            <a:extLst>
              <a:ext uri="{FF2B5EF4-FFF2-40B4-BE49-F238E27FC236}">
                <a16:creationId xmlns:a16="http://schemas.microsoft.com/office/drawing/2014/main" id="{624ADE4B-FE03-47DA-9CDC-7907E5A3FB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Image 20">
            <a:extLst>
              <a:ext uri="{FF2B5EF4-FFF2-40B4-BE49-F238E27FC236}">
                <a16:creationId xmlns:a16="http://schemas.microsoft.com/office/drawing/2014/main" id="{CA83B717-3880-41D2-88DF-C2E3802E83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2" name="Image 21">
            <a:extLst>
              <a:ext uri="{FF2B5EF4-FFF2-40B4-BE49-F238E27FC236}">
                <a16:creationId xmlns:a16="http://schemas.microsoft.com/office/drawing/2014/main" id="{45F971D0-11C0-441E-83EF-D24F07FC45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3" name="Image 10" descr="logo aride_s.jpg">
            <a:extLst>
              <a:ext uri="{FF2B5EF4-FFF2-40B4-BE49-F238E27FC236}">
                <a16:creationId xmlns:a16="http://schemas.microsoft.com/office/drawing/2014/main" id="{A002F325-AC47-4047-BDD2-7128E23DC35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4" name="Rectangle 24">
            <a:extLst>
              <a:ext uri="{FF2B5EF4-FFF2-40B4-BE49-F238E27FC236}">
                <a16:creationId xmlns:a16="http://schemas.microsoft.com/office/drawing/2014/main" id="{03803226-1B76-4BFA-BF28-219DB2D16998}"/>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dirty="0">
                <a:solidFill>
                  <a:srgbClr val="008000"/>
                </a:solidFill>
              </a:rPr>
              <a:t>U</a:t>
            </a:r>
            <a:endParaRPr lang="fr-FR" altLang="fr-FR" sz="3200" dirty="0"/>
          </a:p>
        </p:txBody>
      </p:sp>
      <p:pic>
        <p:nvPicPr>
          <p:cNvPr id="79895" name="Picture 2" descr="fruitsLogo9_ss">
            <a:extLst>
              <a:ext uri="{FF2B5EF4-FFF2-40B4-BE49-F238E27FC236}">
                <a16:creationId xmlns:a16="http://schemas.microsoft.com/office/drawing/2014/main" id="{0554794F-5FDF-46D3-941C-4651C69C491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6" name="Picture 2" descr="medicament2_s">
            <a:extLst>
              <a:ext uri="{FF2B5EF4-FFF2-40B4-BE49-F238E27FC236}">
                <a16:creationId xmlns:a16="http://schemas.microsoft.com/office/drawing/2014/main" id="{CCC9679F-9945-4B2E-B03C-335E1498BF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85550" y="10953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u pied de page 1">
            <a:extLst>
              <a:ext uri="{FF2B5EF4-FFF2-40B4-BE49-F238E27FC236}">
                <a16:creationId xmlns:a16="http://schemas.microsoft.com/office/drawing/2014/main" id="{F9413EEE-A391-4B79-961A-1FE07B9EB1FB}"/>
              </a:ext>
            </a:extLst>
          </p:cNvPr>
          <p:cNvSpPr txBox="1">
            <a:spLocks noChangeArrowheads="1"/>
          </p:cNvSpPr>
          <p:nvPr/>
        </p:nvSpPr>
        <p:spPr bwMode="auto">
          <a:xfrm>
            <a:off x="4351338" y="64928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898989"/>
                </a:solidFill>
              </a:rPr>
              <a:t>Haies défensives de climat tempéré et tropical - B. Lisan</a:t>
            </a:r>
          </a:p>
        </p:txBody>
      </p:sp>
      <p:sp>
        <p:nvSpPr>
          <p:cNvPr id="80899" name="ZoneTexte 4">
            <a:extLst>
              <a:ext uri="{FF2B5EF4-FFF2-40B4-BE49-F238E27FC236}">
                <a16:creationId xmlns:a16="http://schemas.microsoft.com/office/drawing/2014/main" id="{41863C3C-2546-4DA6-AA25-933D44B7A2FD}"/>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80900" name="Espace réservé du numéro de diapositive 2">
            <a:extLst>
              <a:ext uri="{FF2B5EF4-FFF2-40B4-BE49-F238E27FC236}">
                <a16:creationId xmlns:a16="http://schemas.microsoft.com/office/drawing/2014/main" id="{5A943072-95D9-47DA-841E-46ACC014E3CF}"/>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E41BB14-72F8-46A2-B4E7-E3347CD597F0}" type="slidenum">
              <a:rPr lang="fr-FR" altLang="fr-FR" sz="1200">
                <a:solidFill>
                  <a:srgbClr val="898989"/>
                </a:solidFill>
              </a:rPr>
              <a:pPr algn="r" eaLnBrk="1" hangingPunct="1">
                <a:lnSpc>
                  <a:spcPct val="100000"/>
                </a:lnSpc>
                <a:spcBef>
                  <a:spcPct val="0"/>
                </a:spcBef>
                <a:buFontTx/>
                <a:buNone/>
              </a:pPr>
              <a:t>86</a:t>
            </a:fld>
            <a:endParaRPr lang="fr-FR" altLang="fr-FR" sz="1200">
              <a:solidFill>
                <a:srgbClr val="898989"/>
              </a:solidFill>
            </a:endParaRPr>
          </a:p>
        </p:txBody>
      </p:sp>
      <p:sp>
        <p:nvSpPr>
          <p:cNvPr id="80901" name="ZoneTexte 6">
            <a:extLst>
              <a:ext uri="{FF2B5EF4-FFF2-40B4-BE49-F238E27FC236}">
                <a16:creationId xmlns:a16="http://schemas.microsoft.com/office/drawing/2014/main" id="{AE7F8CF8-A428-491E-92CF-F70A34E1BD82}"/>
              </a:ext>
            </a:extLst>
          </p:cNvPr>
          <p:cNvSpPr txBox="1">
            <a:spLocks noChangeArrowheads="1"/>
          </p:cNvSpPr>
          <p:nvPr/>
        </p:nvSpPr>
        <p:spPr bwMode="auto">
          <a:xfrm>
            <a:off x="90488" y="438150"/>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80902" name="Image 7">
            <a:extLst>
              <a:ext uri="{FF2B5EF4-FFF2-40B4-BE49-F238E27FC236}">
                <a16:creationId xmlns:a16="http://schemas.microsoft.com/office/drawing/2014/main" id="{1542B1A4-F288-442D-A185-A84CA0DE2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Image 8">
            <a:extLst>
              <a:ext uri="{FF2B5EF4-FFF2-40B4-BE49-F238E27FC236}">
                <a16:creationId xmlns:a16="http://schemas.microsoft.com/office/drawing/2014/main" id="{5CEFAF39-876D-43F2-AF1A-AE932B231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Image 9">
            <a:extLst>
              <a:ext uri="{FF2B5EF4-FFF2-40B4-BE49-F238E27FC236}">
                <a16:creationId xmlns:a16="http://schemas.microsoft.com/office/drawing/2014/main" id="{B78DD44C-3937-4B5E-9EB4-B29C042E3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Rectangle 10">
            <a:extLst>
              <a:ext uri="{FF2B5EF4-FFF2-40B4-BE49-F238E27FC236}">
                <a16:creationId xmlns:a16="http://schemas.microsoft.com/office/drawing/2014/main" id="{E1E8B947-FFE1-4A99-9004-F9061E2A551B}"/>
              </a:ext>
            </a:extLst>
          </p:cNvPr>
          <p:cNvSpPr>
            <a:spLocks noChangeArrowheads="1"/>
          </p:cNvSpPr>
          <p:nvPr/>
        </p:nvSpPr>
        <p:spPr bwMode="auto">
          <a:xfrm>
            <a:off x="2686050" y="84138"/>
            <a:ext cx="573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80906" name="Picture 2" descr="fruitsLogo9_ss">
            <a:extLst>
              <a:ext uri="{FF2B5EF4-FFF2-40B4-BE49-F238E27FC236}">
                <a16:creationId xmlns:a16="http://schemas.microsoft.com/office/drawing/2014/main" id="{F6E02F62-99AA-450A-8575-192348BB6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6" descr="C:\Users\LISAN\Pictures\Plantes fourragères\logo invasive plants5_s.jpg">
            <a:extLst>
              <a:ext uri="{FF2B5EF4-FFF2-40B4-BE49-F238E27FC236}">
                <a16:creationId xmlns:a16="http://schemas.microsoft.com/office/drawing/2014/main" id="{E8A5DB7E-8D7B-4C0D-904A-7C90591AD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575" y="185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Image 10" descr="logo aride_s.jpg">
            <a:extLst>
              <a:ext uri="{FF2B5EF4-FFF2-40B4-BE49-F238E27FC236}">
                <a16:creationId xmlns:a16="http://schemas.microsoft.com/office/drawing/2014/main" id="{8E69506B-672A-488D-9C30-9DDF5B0E3C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Rectangle 14">
            <a:extLst>
              <a:ext uri="{FF2B5EF4-FFF2-40B4-BE49-F238E27FC236}">
                <a16:creationId xmlns:a16="http://schemas.microsoft.com/office/drawing/2014/main" id="{A2353EC4-2835-42DF-8C9F-ECED41FD35A3}"/>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sp>
        <p:nvSpPr>
          <p:cNvPr id="80910" name="Rectangle 15">
            <a:extLst>
              <a:ext uri="{FF2B5EF4-FFF2-40B4-BE49-F238E27FC236}">
                <a16:creationId xmlns:a16="http://schemas.microsoft.com/office/drawing/2014/main" id="{5B0C3F74-909A-46B8-B19F-BEC132A4CC62}"/>
              </a:ext>
            </a:extLst>
          </p:cNvPr>
          <p:cNvSpPr>
            <a:spLocks noChangeArrowheads="1"/>
          </p:cNvSpPr>
          <p:nvPr/>
        </p:nvSpPr>
        <p:spPr bwMode="auto">
          <a:xfrm>
            <a:off x="10812463" y="4810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a:t>
            </a:r>
          </a:p>
        </p:txBody>
      </p:sp>
      <p:pic>
        <p:nvPicPr>
          <p:cNvPr id="80911" name="Image 16" descr="logo salinisation2_s.jpg">
            <a:extLst>
              <a:ext uri="{FF2B5EF4-FFF2-40B4-BE49-F238E27FC236}">
                <a16:creationId xmlns:a16="http://schemas.microsoft.com/office/drawing/2014/main" id="{2B89F035-DA9B-4057-AAFC-EA3C118ABD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67725" y="60325"/>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Rectangle 13">
            <a:extLst>
              <a:ext uri="{FF2B5EF4-FFF2-40B4-BE49-F238E27FC236}">
                <a16:creationId xmlns:a16="http://schemas.microsoft.com/office/drawing/2014/main" id="{35723D27-3B35-4B11-ACFE-E17D8F859BD8}"/>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0913" name="ZoneTexte 4">
            <a:extLst>
              <a:ext uri="{FF2B5EF4-FFF2-40B4-BE49-F238E27FC236}">
                <a16:creationId xmlns:a16="http://schemas.microsoft.com/office/drawing/2014/main" id="{E0090DBB-C4B1-4124-A941-BC9CF3AC4954}"/>
              </a:ext>
            </a:extLst>
          </p:cNvPr>
          <p:cNvSpPr txBox="1">
            <a:spLocks noChangeArrowheads="1"/>
          </p:cNvSpPr>
          <p:nvPr/>
        </p:nvSpPr>
        <p:spPr bwMode="auto">
          <a:xfrm>
            <a:off x="179388" y="7937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dirty="0">
                <a:solidFill>
                  <a:srgbClr val="008000"/>
                </a:solidFill>
              </a:rPr>
              <a:t>Jujubier commun</a:t>
            </a:r>
            <a:r>
              <a:rPr lang="fr-FR" altLang="fr-FR" sz="1800" dirty="0"/>
              <a:t> </a:t>
            </a:r>
            <a:r>
              <a:rPr lang="fr-FR" altLang="fr-FR" sz="1800" dirty="0">
                <a:solidFill>
                  <a:srgbClr val="008000"/>
                </a:solidFill>
              </a:rPr>
              <a:t>(</a:t>
            </a:r>
            <a:r>
              <a:rPr lang="fr-FR" altLang="fr-FR" sz="1800" i="1" dirty="0">
                <a:solidFill>
                  <a:srgbClr val="008000"/>
                </a:solidFill>
              </a:rPr>
              <a:t>Ziziphus </a:t>
            </a:r>
            <a:r>
              <a:rPr lang="fr-FR" altLang="fr-FR" sz="1800" i="1" dirty="0" err="1">
                <a:solidFill>
                  <a:srgbClr val="008000"/>
                </a:solidFill>
              </a:rPr>
              <a:t>jujuba</a:t>
            </a:r>
            <a:r>
              <a:rPr lang="fr-FR" altLang="fr-FR" sz="1800" dirty="0">
                <a:solidFill>
                  <a:srgbClr val="008000"/>
                </a:solidFill>
              </a:rPr>
              <a:t>)             </a:t>
            </a:r>
            <a:r>
              <a:rPr lang="fr-FR" altLang="fr-FR" sz="1800" dirty="0">
                <a:solidFill>
                  <a:srgbClr val="FF0000"/>
                </a:solidFill>
              </a:rPr>
              <a:t> Risque invasif élevé, Risque élevé, score 9,5</a:t>
            </a:r>
            <a:endParaRPr lang="fr-FR" altLang="fr-FR" sz="1800" dirty="0">
              <a:solidFill>
                <a:srgbClr val="008000"/>
              </a:solidFill>
            </a:endParaRPr>
          </a:p>
        </p:txBody>
      </p:sp>
      <p:sp>
        <p:nvSpPr>
          <p:cNvPr id="80914" name="ZoneTexte 6">
            <a:extLst>
              <a:ext uri="{FF2B5EF4-FFF2-40B4-BE49-F238E27FC236}">
                <a16:creationId xmlns:a16="http://schemas.microsoft.com/office/drawing/2014/main" id="{12039E4B-C1CD-461A-AABA-C804E2880C89}"/>
              </a:ext>
            </a:extLst>
          </p:cNvPr>
          <p:cNvSpPr txBox="1">
            <a:spLocks noChangeArrowheads="1"/>
          </p:cNvSpPr>
          <p:nvPr/>
        </p:nvSpPr>
        <p:spPr bwMode="auto">
          <a:xfrm>
            <a:off x="179388" y="1155700"/>
            <a:ext cx="1182687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008000"/>
                </a:solidFill>
              </a:rPr>
              <a:t> Originaire de </a:t>
            </a:r>
            <a:r>
              <a:rPr lang="fr-FR" altLang="fr-FR" sz="1800" dirty="0">
                <a:solidFill>
                  <a:srgbClr val="008000"/>
                </a:solidFill>
                <a:hlinkClick r:id="rId7" tooltip="Chine"/>
              </a:rPr>
              <a:t>Chine</a:t>
            </a:r>
            <a:r>
              <a:rPr lang="fr-FR" altLang="fr-FR" sz="1800" dirty="0">
                <a:solidFill>
                  <a:srgbClr val="008000"/>
                </a:solidFill>
              </a:rPr>
              <a:t> et répandu dans les régions </a:t>
            </a:r>
            <a:r>
              <a:rPr lang="fr-FR" altLang="fr-FR" sz="1800" dirty="0">
                <a:solidFill>
                  <a:srgbClr val="008000"/>
                </a:solidFill>
                <a:hlinkClick r:id="rId8" tooltip="Méditerranée"/>
              </a:rPr>
              <a:t>méditerranéennes</a:t>
            </a:r>
            <a:r>
              <a:rPr lang="fr-FR" altLang="fr-FR" sz="1800" dirty="0">
                <a:solidFill>
                  <a:srgbClr val="008000"/>
                </a:solidFill>
              </a:rPr>
              <a:t>, c’est un </a:t>
            </a:r>
            <a:r>
              <a:rPr lang="fr-FR" altLang="fr-FR" sz="1800" b="1" i="1" dirty="0">
                <a:solidFill>
                  <a:srgbClr val="008000"/>
                </a:solidFill>
                <a:hlinkClick r:id="rId9" tooltip="Arbuste"/>
              </a:rPr>
              <a:t>arbuste</a:t>
            </a:r>
            <a:r>
              <a:rPr lang="fr-FR" altLang="fr-FR" sz="1800" b="1" i="1" dirty="0">
                <a:solidFill>
                  <a:srgbClr val="008000"/>
                </a:solidFill>
              </a:rPr>
              <a:t> épineux</a:t>
            </a:r>
            <a:r>
              <a:rPr lang="fr-FR" altLang="fr-FR" sz="1800" dirty="0">
                <a:solidFill>
                  <a:srgbClr val="008000"/>
                </a:solidFill>
              </a:rPr>
              <a:t>, aux feuilles luisantes et caduques, de 6 à 10 m de haut.</a:t>
            </a:r>
          </a:p>
          <a:p>
            <a:pPr algn="just" eaLnBrk="1" hangingPunct="1">
              <a:lnSpc>
                <a:spcPct val="100000"/>
              </a:lnSpc>
              <a:spcBef>
                <a:spcPct val="0"/>
              </a:spcBef>
            </a:pPr>
            <a:r>
              <a:rPr lang="fr-FR" altLang="fr-FR" sz="1800" dirty="0">
                <a:solidFill>
                  <a:srgbClr val="008000"/>
                </a:solidFill>
              </a:rPr>
              <a:t> </a:t>
            </a:r>
            <a:r>
              <a:rPr lang="fr-FR" altLang="fr-FR" sz="1400" dirty="0">
                <a:solidFill>
                  <a:srgbClr val="008000"/>
                </a:solidFill>
              </a:rPr>
              <a:t>Le jujubier a été domestiqué en </a:t>
            </a:r>
            <a:r>
              <a:rPr lang="fr-FR" altLang="fr-FR" sz="1400" dirty="0">
                <a:solidFill>
                  <a:srgbClr val="008000"/>
                </a:solidFill>
                <a:hlinkClick r:id="rId10" tooltip="Asie du Sud"/>
              </a:rPr>
              <a:t>Asie du Sud</a:t>
            </a:r>
            <a:r>
              <a:rPr lang="fr-FR" altLang="fr-FR" sz="1400" dirty="0">
                <a:solidFill>
                  <a:srgbClr val="008000"/>
                </a:solidFill>
              </a:rPr>
              <a:t>, depuis 9000 AJC.</a:t>
            </a:r>
          </a:p>
          <a:p>
            <a:pPr algn="just" eaLnBrk="1" hangingPunct="1">
              <a:lnSpc>
                <a:spcPct val="100000"/>
              </a:lnSpc>
              <a:spcBef>
                <a:spcPct val="0"/>
              </a:spcBef>
            </a:pPr>
            <a:r>
              <a:rPr lang="fr-FR" altLang="fr-FR" sz="1400" dirty="0">
                <a:solidFill>
                  <a:srgbClr val="008000"/>
                </a:solidFill>
              </a:rPr>
              <a:t> Plus de 400 </a:t>
            </a:r>
            <a:r>
              <a:rPr lang="fr-FR" altLang="fr-FR" sz="1400" dirty="0">
                <a:solidFill>
                  <a:srgbClr val="008000"/>
                </a:solidFill>
                <a:hlinkClick r:id="rId11" tooltip="Cultivar"/>
              </a:rPr>
              <a:t>cultivars</a:t>
            </a:r>
            <a:r>
              <a:rPr lang="fr-FR" altLang="fr-FR" sz="1400" dirty="0">
                <a:solidFill>
                  <a:srgbClr val="008000"/>
                </a:solidFill>
              </a:rPr>
              <a:t> ont été sélectionnés.</a:t>
            </a:r>
          </a:p>
          <a:p>
            <a:pPr algn="just" eaLnBrk="1" hangingPunct="1">
              <a:lnSpc>
                <a:spcPct val="100000"/>
              </a:lnSpc>
              <a:spcBef>
                <a:spcPct val="0"/>
              </a:spcBef>
            </a:pPr>
            <a:r>
              <a:rPr lang="fr-FR" altLang="fr-FR" sz="1800" dirty="0">
                <a:solidFill>
                  <a:srgbClr val="008000"/>
                </a:solidFill>
              </a:rPr>
              <a:t> Son </a:t>
            </a:r>
            <a:r>
              <a:rPr lang="fr-FR" altLang="fr-FR" sz="1800" dirty="0">
                <a:solidFill>
                  <a:srgbClr val="008000"/>
                </a:solidFill>
                <a:hlinkClick r:id="rId12" tooltip="Fruit (botanique)"/>
              </a:rPr>
              <a:t>fruit</a:t>
            </a:r>
            <a:r>
              <a:rPr lang="fr-FR" altLang="fr-FR" sz="1800" dirty="0">
                <a:solidFill>
                  <a:srgbClr val="008000"/>
                </a:solidFill>
              </a:rPr>
              <a:t> </a:t>
            </a:r>
            <a:r>
              <a:rPr lang="fr-FR" altLang="fr-FR" sz="1800" b="1" dirty="0">
                <a:solidFill>
                  <a:srgbClr val="008000"/>
                </a:solidFill>
              </a:rPr>
              <a:t>comestible</a:t>
            </a:r>
            <a:r>
              <a:rPr lang="fr-FR" altLang="fr-FR" sz="1800" dirty="0">
                <a:solidFill>
                  <a:srgbClr val="008000"/>
                </a:solidFill>
              </a:rPr>
              <a:t>, riche en </a:t>
            </a:r>
            <a:r>
              <a:rPr lang="fr-FR" altLang="fr-FR" sz="1800" dirty="0">
                <a:solidFill>
                  <a:srgbClr val="008000"/>
                </a:solidFill>
                <a:hlinkClick r:id="rId13" tooltip="Vitamine"/>
              </a:rPr>
              <a:t>vitamines</a:t>
            </a:r>
            <a:r>
              <a:rPr lang="fr-FR" altLang="fr-FR" sz="1800" dirty="0">
                <a:solidFill>
                  <a:srgbClr val="008000"/>
                </a:solidFill>
              </a:rPr>
              <a:t> </a:t>
            </a:r>
            <a:r>
              <a:rPr lang="fr-FR" altLang="fr-FR" sz="1800" dirty="0">
                <a:solidFill>
                  <a:srgbClr val="008000"/>
                </a:solidFill>
                <a:hlinkClick r:id="rId14" tooltip="Vitamine A"/>
              </a:rPr>
              <a:t>A</a:t>
            </a:r>
            <a:r>
              <a:rPr lang="fr-FR" altLang="fr-FR" sz="1800" dirty="0">
                <a:solidFill>
                  <a:srgbClr val="008000"/>
                </a:solidFill>
              </a:rPr>
              <a:t> et </a:t>
            </a:r>
            <a:r>
              <a:rPr lang="fr-FR" altLang="fr-FR" sz="1800" dirty="0">
                <a:solidFill>
                  <a:srgbClr val="008000"/>
                </a:solidFill>
                <a:hlinkClick r:id="rId15" tooltip="Vitamine C"/>
              </a:rPr>
              <a:t>C</a:t>
            </a:r>
            <a:r>
              <a:rPr lang="fr-FR" altLang="fr-FR" sz="1800" dirty="0">
                <a:solidFill>
                  <a:srgbClr val="008000"/>
                </a:solidFill>
              </a:rPr>
              <a:t>, ayant la consistance et le goût d'une </a:t>
            </a:r>
            <a:r>
              <a:rPr lang="fr-FR" altLang="fr-FR" sz="1800" dirty="0">
                <a:solidFill>
                  <a:srgbClr val="008000"/>
                </a:solidFill>
                <a:hlinkClick r:id="rId16" tooltip="Pomme"/>
              </a:rPr>
              <a:t>pomme</a:t>
            </a:r>
            <a:r>
              <a:rPr lang="fr-FR" altLang="fr-FR" sz="1800" dirty="0">
                <a:solidFill>
                  <a:srgbClr val="008000"/>
                </a:solidFill>
              </a:rPr>
              <a:t>, entrant dans diverses préparations médicinales, est appelé </a:t>
            </a:r>
            <a:r>
              <a:rPr lang="fr-FR" altLang="fr-FR" sz="1800" dirty="0">
                <a:solidFill>
                  <a:srgbClr val="008000"/>
                </a:solidFill>
                <a:hlinkClick r:id="rId17" tooltip="Jujube (fruit)"/>
              </a:rPr>
              <a:t>jujube</a:t>
            </a:r>
            <a:r>
              <a:rPr lang="fr-FR" altLang="fr-FR" sz="1800" dirty="0">
                <a:solidFill>
                  <a:srgbClr val="008000"/>
                </a:solidFill>
              </a:rPr>
              <a:t> (°).</a:t>
            </a:r>
          </a:p>
          <a:p>
            <a:pPr algn="just" eaLnBrk="1" hangingPunct="1">
              <a:lnSpc>
                <a:spcPct val="100000"/>
              </a:lnSpc>
              <a:spcBef>
                <a:spcPct val="0"/>
              </a:spcBef>
            </a:pPr>
            <a:r>
              <a:rPr lang="fr-FR" altLang="fr-FR" sz="1800" dirty="0">
                <a:solidFill>
                  <a:srgbClr val="008000"/>
                </a:solidFill>
              </a:rPr>
              <a:t> Le </a:t>
            </a:r>
            <a:r>
              <a:rPr lang="fr-FR" altLang="fr-FR" sz="1800" dirty="0">
                <a:solidFill>
                  <a:srgbClr val="008000"/>
                </a:solidFill>
                <a:hlinkClick r:id="rId18" tooltip="Miel"/>
              </a:rPr>
              <a:t>miel </a:t>
            </a:r>
            <a:r>
              <a:rPr lang="fr-FR" altLang="fr-FR" sz="1800" dirty="0">
                <a:solidFill>
                  <a:srgbClr val="008000"/>
                </a:solidFill>
              </a:rPr>
              <a:t>de jujubier, réputé au </a:t>
            </a:r>
            <a:r>
              <a:rPr lang="fr-FR" altLang="fr-FR" sz="1800" dirty="0">
                <a:solidFill>
                  <a:srgbClr val="008000"/>
                </a:solidFill>
                <a:hlinkClick r:id="rId19" tooltip="Yémen"/>
              </a:rPr>
              <a:t>Yémen</a:t>
            </a:r>
            <a:r>
              <a:rPr lang="fr-FR" altLang="fr-FR" sz="1800" dirty="0">
                <a:solidFill>
                  <a:srgbClr val="008000"/>
                </a:solidFill>
              </a:rPr>
              <a:t>, est censé avoir des vertus médicinales.</a:t>
            </a:r>
          </a:p>
          <a:p>
            <a:pPr algn="just" eaLnBrk="1" hangingPunct="1">
              <a:lnSpc>
                <a:spcPct val="100000"/>
              </a:lnSpc>
              <a:spcBef>
                <a:spcPct val="0"/>
              </a:spcBef>
            </a:pPr>
            <a:r>
              <a:rPr lang="fr-FR" altLang="fr-FR" sz="1800" dirty="0">
                <a:solidFill>
                  <a:srgbClr val="008000"/>
                </a:solidFill>
              </a:rPr>
              <a:t> Les jujubiers fournissent un bon bois pour le charbon de bois.</a:t>
            </a:r>
          </a:p>
          <a:p>
            <a:pPr algn="just" eaLnBrk="1" hangingPunct="1">
              <a:lnSpc>
                <a:spcPct val="100000"/>
              </a:lnSpc>
              <a:spcBef>
                <a:spcPct val="0"/>
              </a:spcBef>
            </a:pPr>
            <a:r>
              <a:rPr lang="fr-FR" altLang="fr-FR" sz="1800" dirty="0">
                <a:solidFill>
                  <a:srgbClr val="008000"/>
                </a:solidFill>
              </a:rPr>
              <a:t> Cet arbre se développe, </a:t>
            </a:r>
            <a:r>
              <a:rPr lang="fr-FR" altLang="fr-FR" sz="1800" i="1" dirty="0">
                <a:solidFill>
                  <a:srgbClr val="008000"/>
                </a:solidFill>
              </a:rPr>
              <a:t>à la faveur des feux de brousses.</a:t>
            </a:r>
          </a:p>
          <a:p>
            <a:pPr algn="just" eaLnBrk="1" hangingPunct="1">
              <a:lnSpc>
                <a:spcPct val="100000"/>
              </a:lnSpc>
              <a:spcBef>
                <a:spcPct val="0"/>
              </a:spcBef>
            </a:pPr>
            <a:r>
              <a:rPr lang="fr-FR" altLang="fr-FR" sz="1800" b="1" i="1" dirty="0">
                <a:solidFill>
                  <a:srgbClr val="008000"/>
                </a:solidFill>
              </a:rPr>
              <a:t> </a:t>
            </a:r>
            <a:r>
              <a:rPr lang="fr-FR" altLang="fr-FR" sz="1800" b="1" dirty="0">
                <a:solidFill>
                  <a:srgbClr val="008000"/>
                </a:solidFill>
              </a:rPr>
              <a:t>Il possède une bonne résistance au feu.</a:t>
            </a:r>
            <a:endParaRPr lang="fr-FR" altLang="fr-FR" sz="1200" b="1" i="1" dirty="0">
              <a:solidFill>
                <a:srgbClr val="008000"/>
              </a:solidFill>
            </a:endParaRPr>
          </a:p>
          <a:p>
            <a:pPr algn="just" eaLnBrk="1" hangingPunct="1">
              <a:lnSpc>
                <a:spcPct val="100000"/>
              </a:lnSpc>
              <a:spcBef>
                <a:spcPct val="0"/>
              </a:spcBef>
              <a:buFontTx/>
              <a:buNone/>
            </a:pPr>
            <a:r>
              <a:rPr lang="fr-FR" altLang="fr-FR" sz="1200" dirty="0">
                <a:solidFill>
                  <a:srgbClr val="008000"/>
                </a:solidFill>
              </a:rPr>
              <a:t>Sources : a) </a:t>
            </a:r>
            <a:r>
              <a:rPr lang="fr-FR" altLang="fr-FR" sz="1200" dirty="0">
                <a:solidFill>
                  <a:srgbClr val="008000"/>
                </a:solidFill>
                <a:hlinkClick r:id="rId20"/>
              </a:rPr>
              <a:t>http://fr.wikipedia.org/wiki/Jujubier_commun</a:t>
            </a:r>
            <a:r>
              <a:rPr lang="fr-FR" altLang="fr-FR" sz="1200" dirty="0">
                <a:solidFill>
                  <a:srgbClr val="008000"/>
                </a:solidFill>
              </a:rPr>
              <a:t>, b) </a:t>
            </a:r>
            <a:r>
              <a:rPr lang="fr-FR" altLang="fr-FR" sz="1200" dirty="0">
                <a:solidFill>
                  <a:srgbClr val="008000"/>
                </a:solidFill>
                <a:hlinkClick r:id="rId21"/>
              </a:rPr>
              <a:t>http://en.wikipedia.org/wiki/Jujube</a:t>
            </a:r>
            <a:r>
              <a:rPr lang="fr-FR" altLang="fr-FR" sz="1200" dirty="0">
                <a:solidFill>
                  <a:srgbClr val="008000"/>
                </a:solidFill>
              </a:rPr>
              <a:t>, </a:t>
            </a:r>
          </a:p>
          <a:p>
            <a:pPr algn="just" eaLnBrk="1" hangingPunct="1">
              <a:lnSpc>
                <a:spcPct val="100000"/>
              </a:lnSpc>
              <a:spcBef>
                <a:spcPct val="0"/>
              </a:spcBef>
              <a:buFontTx/>
              <a:buNone/>
            </a:pPr>
            <a:r>
              <a:rPr lang="fr-FR" altLang="fr-FR" sz="1200" dirty="0">
                <a:solidFill>
                  <a:srgbClr val="008000"/>
                </a:solidFill>
              </a:rPr>
              <a:t>c) </a:t>
            </a:r>
            <a:r>
              <a:rPr lang="fr-FR" altLang="fr-FR" sz="1200" dirty="0">
                <a:solidFill>
                  <a:srgbClr val="008000"/>
                </a:solidFill>
                <a:hlinkClick r:id="rId22"/>
              </a:rPr>
              <a:t>http://edis.ifas.ufl.edu/st680</a:t>
            </a:r>
            <a:r>
              <a:rPr lang="fr-FR" altLang="fr-FR" sz="1200" dirty="0">
                <a:solidFill>
                  <a:srgbClr val="008000"/>
                </a:solidFill>
              </a:rPr>
              <a:t>, d) </a:t>
            </a:r>
            <a:r>
              <a:rPr lang="fr-FR" altLang="fr-FR" sz="1200" dirty="0">
                <a:solidFill>
                  <a:srgbClr val="008000"/>
                </a:solidFill>
                <a:hlinkClick r:id="rId23"/>
              </a:rPr>
              <a:t>http://selectree.calpoly.edu/treedetail.lasso?rid=1483</a:t>
            </a:r>
            <a:r>
              <a:rPr lang="fr-FR" altLang="fr-FR" sz="1200" dirty="0">
                <a:solidFill>
                  <a:srgbClr val="008000"/>
                </a:solidFill>
              </a:rPr>
              <a:t> </a:t>
            </a:r>
          </a:p>
          <a:p>
            <a:pPr algn="just" eaLnBrk="1" hangingPunct="1">
              <a:lnSpc>
                <a:spcPct val="100000"/>
              </a:lnSpc>
              <a:spcBef>
                <a:spcPct val="0"/>
              </a:spcBef>
              <a:buFontTx/>
              <a:buNone/>
            </a:pPr>
            <a:r>
              <a:rPr lang="fr-FR" altLang="fr-FR" sz="1200" dirty="0">
                <a:solidFill>
                  <a:srgbClr val="008000"/>
                </a:solidFill>
              </a:rPr>
              <a:t>e) </a:t>
            </a:r>
            <a:r>
              <a:rPr lang="fr-FR" altLang="fr-FR" sz="1200" dirty="0">
                <a:solidFill>
                  <a:srgbClr val="008000"/>
                </a:solidFill>
                <a:hlinkClick r:id="rId24"/>
              </a:rPr>
              <a:t>http://www.hear.org/pier/species/ziziphus_jujuba.htm</a:t>
            </a:r>
            <a:r>
              <a:rPr lang="fr-FR" altLang="fr-FR" sz="1200" dirty="0">
                <a:solidFill>
                  <a:srgbClr val="008000"/>
                </a:solidFill>
              </a:rPr>
              <a:t> </a:t>
            </a:r>
          </a:p>
          <a:p>
            <a:pPr algn="just" eaLnBrk="1" hangingPunct="1">
              <a:lnSpc>
                <a:spcPct val="100000"/>
              </a:lnSpc>
              <a:spcBef>
                <a:spcPct val="0"/>
              </a:spcBef>
              <a:buFontTx/>
              <a:buNone/>
            </a:pPr>
            <a:r>
              <a:rPr lang="fr-FR" altLang="fr-FR" sz="1200" dirty="0">
                <a:solidFill>
                  <a:srgbClr val="008000"/>
                </a:solidFill>
              </a:rPr>
              <a:t>(°) La couleur des fruits vont de vert à rouge brun.</a:t>
            </a:r>
            <a:endParaRPr lang="fr-FR" altLang="fr-FR" sz="1800" dirty="0"/>
          </a:p>
        </p:txBody>
      </p:sp>
      <p:pic>
        <p:nvPicPr>
          <p:cNvPr id="80915" name="Picture 2" descr="C:\Users\LISAN\Pictures\plantes invasives de Madagascar\Ziziphus jujuba fruit.jpg">
            <a:extLst>
              <a:ext uri="{FF2B5EF4-FFF2-40B4-BE49-F238E27FC236}">
                <a16:creationId xmlns:a16="http://schemas.microsoft.com/office/drawing/2014/main" id="{1585CAC9-1157-4AB1-920C-D5B74E18E62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40213" y="5235575"/>
            <a:ext cx="19161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6" name="Picture 3" descr="C:\Users\LISAN\Pictures\plantes invasives de Madagascar\Ziziphus jujuba_fruits3.jpg">
            <a:extLst>
              <a:ext uri="{FF2B5EF4-FFF2-40B4-BE49-F238E27FC236}">
                <a16:creationId xmlns:a16="http://schemas.microsoft.com/office/drawing/2014/main" id="{DCE10A96-D70D-4E36-8554-9BBD63F3291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537450" y="4976813"/>
            <a:ext cx="19288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7" name="Picture 5" descr="C:\Users\LISAN\Pictures\plantes invasives de Madagascar\Ziziphus jujuba_arbre.jpg">
            <a:extLst>
              <a:ext uri="{FF2B5EF4-FFF2-40B4-BE49-F238E27FC236}">
                <a16:creationId xmlns:a16="http://schemas.microsoft.com/office/drawing/2014/main" id="{322336AD-1D20-44AA-88D9-BAF9FE9B08C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9388" y="4652963"/>
            <a:ext cx="21812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8" name="Picture 7" descr="C:\Users\LISAN\Pictures\plantes invasives de Madagascar\Ziziphus jujuba_fruits&amp;feuilles.jpg">
            <a:extLst>
              <a:ext uri="{FF2B5EF4-FFF2-40B4-BE49-F238E27FC236}">
                <a16:creationId xmlns:a16="http://schemas.microsoft.com/office/drawing/2014/main" id="{123832F0-8362-436F-8BD0-BB2163DA733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802813" y="4065588"/>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9" name="ZoneTexte 13">
            <a:extLst>
              <a:ext uri="{FF2B5EF4-FFF2-40B4-BE49-F238E27FC236}">
                <a16:creationId xmlns:a16="http://schemas.microsoft.com/office/drawing/2014/main" id="{1BB28A47-B2E4-4394-9802-681A6755B953}"/>
              </a:ext>
            </a:extLst>
          </p:cNvPr>
          <p:cNvSpPr txBox="1">
            <a:spLocks noChangeArrowheads="1"/>
          </p:cNvSpPr>
          <p:nvPr/>
        </p:nvSpPr>
        <p:spPr bwMode="auto">
          <a:xfrm>
            <a:off x="6630988" y="5888038"/>
            <a:ext cx="569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rPr>
              <a:t>Fruits</a:t>
            </a:r>
          </a:p>
        </p:txBody>
      </p:sp>
      <p:sp>
        <p:nvSpPr>
          <p:cNvPr id="80920" name="ZoneTexte 14">
            <a:extLst>
              <a:ext uri="{FF2B5EF4-FFF2-40B4-BE49-F238E27FC236}">
                <a16:creationId xmlns:a16="http://schemas.microsoft.com/office/drawing/2014/main" id="{32AAFB02-540E-4F8F-8EB8-6750AAC70E99}"/>
              </a:ext>
            </a:extLst>
          </p:cNvPr>
          <p:cNvSpPr txBox="1">
            <a:spLocks noChangeArrowheads="1"/>
          </p:cNvSpPr>
          <p:nvPr/>
        </p:nvSpPr>
        <p:spPr bwMode="auto">
          <a:xfrm>
            <a:off x="10106025" y="6513513"/>
            <a:ext cx="12588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rPr>
              <a:t>Fruits et feuilles</a:t>
            </a:r>
          </a:p>
        </p:txBody>
      </p:sp>
      <p:sp>
        <p:nvSpPr>
          <p:cNvPr id="80921" name="ZoneTexte 12">
            <a:extLst>
              <a:ext uri="{FF2B5EF4-FFF2-40B4-BE49-F238E27FC236}">
                <a16:creationId xmlns:a16="http://schemas.microsoft.com/office/drawing/2014/main" id="{8D1EFBE1-3FEF-4BA5-95E8-1B204129A437}"/>
              </a:ext>
            </a:extLst>
          </p:cNvPr>
          <p:cNvSpPr txBox="1">
            <a:spLocks noChangeArrowheads="1"/>
          </p:cNvSpPr>
          <p:nvPr/>
        </p:nvSpPr>
        <p:spPr bwMode="auto">
          <a:xfrm>
            <a:off x="2411413" y="4652963"/>
            <a:ext cx="4752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dirty="0">
                <a:solidFill>
                  <a:srgbClr val="008000"/>
                </a:solidFill>
              </a:rPr>
              <a:t>Selon certains auteurs (voir bibliographie), </a:t>
            </a:r>
            <a:r>
              <a:rPr lang="fr-FR" altLang="fr-FR" sz="1200" i="1" dirty="0">
                <a:solidFill>
                  <a:srgbClr val="008000"/>
                </a:solidFill>
              </a:rPr>
              <a:t>Ziziphus </a:t>
            </a:r>
            <a:r>
              <a:rPr lang="fr-FR" altLang="fr-FR" sz="1200" i="1" dirty="0" err="1">
                <a:solidFill>
                  <a:srgbClr val="008000"/>
                </a:solidFill>
              </a:rPr>
              <a:t>jujuba</a:t>
            </a:r>
            <a:r>
              <a:rPr lang="fr-FR" altLang="fr-FR" sz="1200" i="1" dirty="0">
                <a:solidFill>
                  <a:srgbClr val="008000"/>
                </a:solidFill>
              </a:rPr>
              <a:t> </a:t>
            </a:r>
            <a:r>
              <a:rPr lang="fr-FR" altLang="fr-FR" sz="1200" dirty="0">
                <a:solidFill>
                  <a:srgbClr val="008000"/>
                </a:solidFill>
              </a:rPr>
              <a:t>et </a:t>
            </a:r>
            <a:r>
              <a:rPr lang="fr-FR" altLang="fr-FR" sz="1200" i="1" dirty="0">
                <a:solidFill>
                  <a:srgbClr val="008000"/>
                </a:solidFill>
              </a:rPr>
              <a:t>Ziziphus </a:t>
            </a:r>
            <a:r>
              <a:rPr lang="fr-FR" altLang="fr-FR" sz="1200" i="1" dirty="0" err="1">
                <a:solidFill>
                  <a:srgbClr val="008000"/>
                </a:solidFill>
              </a:rPr>
              <a:t>mauritania</a:t>
            </a:r>
            <a:r>
              <a:rPr lang="fr-FR" altLang="fr-FR" sz="1200" i="1" dirty="0">
                <a:solidFill>
                  <a:srgbClr val="008000"/>
                </a:solidFill>
              </a:rPr>
              <a:t> </a:t>
            </a:r>
            <a:r>
              <a:rPr lang="fr-FR" altLang="fr-FR" sz="1200" dirty="0">
                <a:solidFill>
                  <a:srgbClr val="008000"/>
                </a:solidFill>
              </a:rPr>
              <a:t>seraient des synonymes (sur le </a:t>
            </a:r>
            <a:r>
              <a:rPr lang="fr-FR" altLang="fr-FR" sz="1200" i="1" dirty="0">
                <a:solidFill>
                  <a:srgbClr val="008000"/>
                </a:solidFill>
              </a:rPr>
              <a:t>Ziziphus </a:t>
            </a:r>
            <a:r>
              <a:rPr lang="fr-FR" altLang="fr-FR" sz="1200" i="1" dirty="0" err="1">
                <a:solidFill>
                  <a:srgbClr val="008000"/>
                </a:solidFill>
              </a:rPr>
              <a:t>mauritania</a:t>
            </a:r>
            <a:r>
              <a:rPr lang="fr-FR" altLang="fr-FR" sz="1200" i="1" dirty="0">
                <a:solidFill>
                  <a:srgbClr val="008000"/>
                </a:solidFill>
              </a:rPr>
              <a:t>, </a:t>
            </a:r>
            <a:r>
              <a:rPr lang="fr-FR" altLang="fr-FR" sz="1200" dirty="0">
                <a:solidFill>
                  <a:srgbClr val="008000"/>
                </a:solidFill>
              </a:rPr>
              <a:t>voir page suivante).</a:t>
            </a:r>
          </a:p>
        </p:txBody>
      </p:sp>
      <p:pic>
        <p:nvPicPr>
          <p:cNvPr id="80922" name="Picture 2" descr="medicament2_s">
            <a:extLst>
              <a:ext uri="{FF2B5EF4-FFF2-40B4-BE49-F238E27FC236}">
                <a16:creationId xmlns:a16="http://schemas.microsoft.com/office/drawing/2014/main" id="{6C8E3763-DEA3-4782-8AA0-1DA42B796BE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374438" y="16827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u pied de page 1">
            <a:extLst>
              <a:ext uri="{FF2B5EF4-FFF2-40B4-BE49-F238E27FC236}">
                <a16:creationId xmlns:a16="http://schemas.microsoft.com/office/drawing/2014/main" id="{283BCC9F-627C-47FC-B10B-4D931B2FC165}"/>
              </a:ext>
            </a:extLst>
          </p:cNvPr>
          <p:cNvSpPr txBox="1">
            <a:spLocks noChangeArrowheads="1"/>
          </p:cNvSpPr>
          <p:nvPr/>
        </p:nvSpPr>
        <p:spPr bwMode="auto">
          <a:xfrm>
            <a:off x="4351338" y="6492875"/>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898989"/>
                </a:solidFill>
              </a:rPr>
              <a:t>Haies défensives de climat tempéré et tropical - B. Lisan</a:t>
            </a:r>
          </a:p>
        </p:txBody>
      </p:sp>
      <p:sp>
        <p:nvSpPr>
          <p:cNvPr id="81923" name="ZoneTexte 4">
            <a:extLst>
              <a:ext uri="{FF2B5EF4-FFF2-40B4-BE49-F238E27FC236}">
                <a16:creationId xmlns:a16="http://schemas.microsoft.com/office/drawing/2014/main" id="{78E48111-F80D-417C-8035-9B161696C5B1}"/>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81924" name="Espace réservé du numéro de diapositive 2">
            <a:extLst>
              <a:ext uri="{FF2B5EF4-FFF2-40B4-BE49-F238E27FC236}">
                <a16:creationId xmlns:a16="http://schemas.microsoft.com/office/drawing/2014/main" id="{EE83EF53-0B9D-4951-9142-288BD0090705}"/>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BA7F79C4-D231-485F-AD8A-0A695C78A275}" type="slidenum">
              <a:rPr lang="fr-FR" altLang="fr-FR" sz="1200">
                <a:solidFill>
                  <a:srgbClr val="898989"/>
                </a:solidFill>
              </a:rPr>
              <a:pPr algn="r" eaLnBrk="1" hangingPunct="1">
                <a:lnSpc>
                  <a:spcPct val="100000"/>
                </a:lnSpc>
                <a:spcBef>
                  <a:spcPct val="0"/>
                </a:spcBef>
                <a:buFontTx/>
                <a:buNone/>
              </a:pPr>
              <a:t>87</a:t>
            </a:fld>
            <a:endParaRPr lang="fr-FR" altLang="fr-FR" sz="1200">
              <a:solidFill>
                <a:srgbClr val="898989"/>
              </a:solidFill>
            </a:endParaRPr>
          </a:p>
        </p:txBody>
      </p:sp>
      <p:sp>
        <p:nvSpPr>
          <p:cNvPr id="81925" name="ZoneTexte 6">
            <a:extLst>
              <a:ext uri="{FF2B5EF4-FFF2-40B4-BE49-F238E27FC236}">
                <a16:creationId xmlns:a16="http://schemas.microsoft.com/office/drawing/2014/main" id="{DFD17248-13BA-4AF4-B772-0515337B1DE6}"/>
              </a:ext>
            </a:extLst>
          </p:cNvPr>
          <p:cNvSpPr txBox="1">
            <a:spLocks noChangeArrowheads="1"/>
          </p:cNvSpPr>
          <p:nvPr/>
        </p:nvSpPr>
        <p:spPr bwMode="auto">
          <a:xfrm>
            <a:off x="90488" y="438150"/>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81926" name="Image 7">
            <a:extLst>
              <a:ext uri="{FF2B5EF4-FFF2-40B4-BE49-F238E27FC236}">
                <a16:creationId xmlns:a16="http://schemas.microsoft.com/office/drawing/2014/main" id="{6838DA49-F9F1-4C5B-A955-59388AE27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Image 8">
            <a:extLst>
              <a:ext uri="{FF2B5EF4-FFF2-40B4-BE49-F238E27FC236}">
                <a16:creationId xmlns:a16="http://schemas.microsoft.com/office/drawing/2014/main" id="{B627CEE1-D55F-453B-8EE7-39F7C1E51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Image 9">
            <a:extLst>
              <a:ext uri="{FF2B5EF4-FFF2-40B4-BE49-F238E27FC236}">
                <a16:creationId xmlns:a16="http://schemas.microsoft.com/office/drawing/2014/main" id="{4DEEC33B-2CB2-4592-9D87-226B8D5C0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Rectangle 10">
            <a:extLst>
              <a:ext uri="{FF2B5EF4-FFF2-40B4-BE49-F238E27FC236}">
                <a16:creationId xmlns:a16="http://schemas.microsoft.com/office/drawing/2014/main" id="{1AE4836F-C0B6-4A42-B8D9-4DE9CED5058A}"/>
              </a:ext>
            </a:extLst>
          </p:cNvPr>
          <p:cNvSpPr>
            <a:spLocks noChangeArrowheads="1"/>
          </p:cNvSpPr>
          <p:nvPr/>
        </p:nvSpPr>
        <p:spPr bwMode="auto">
          <a:xfrm>
            <a:off x="2686050" y="84138"/>
            <a:ext cx="573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81930" name="Picture 2" descr="fruitsLogo9_ss">
            <a:extLst>
              <a:ext uri="{FF2B5EF4-FFF2-40B4-BE49-F238E27FC236}">
                <a16:creationId xmlns:a16="http://schemas.microsoft.com/office/drawing/2014/main" id="{9F2E6AD8-DE02-4AF9-910B-BE60A70D9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16" descr="C:\Users\LISAN\Pictures\Plantes fourragères\logo invasive plants5_s.jpg">
            <a:extLst>
              <a:ext uri="{FF2B5EF4-FFF2-40B4-BE49-F238E27FC236}">
                <a16:creationId xmlns:a16="http://schemas.microsoft.com/office/drawing/2014/main" id="{7C44E53E-E99D-49C6-8607-FBFE9788AE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575" y="185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Image 10" descr="logo aride_s.jpg">
            <a:extLst>
              <a:ext uri="{FF2B5EF4-FFF2-40B4-BE49-F238E27FC236}">
                <a16:creationId xmlns:a16="http://schemas.microsoft.com/office/drawing/2014/main" id="{556F62EA-8473-41A1-B206-AD69DA442A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4">
            <a:extLst>
              <a:ext uri="{FF2B5EF4-FFF2-40B4-BE49-F238E27FC236}">
                <a16:creationId xmlns:a16="http://schemas.microsoft.com/office/drawing/2014/main" id="{A1A3CB4F-75CC-49AE-9C3F-BDBE8C909DEB}"/>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sp>
        <p:nvSpPr>
          <p:cNvPr id="81934" name="Rectangle 15">
            <a:extLst>
              <a:ext uri="{FF2B5EF4-FFF2-40B4-BE49-F238E27FC236}">
                <a16:creationId xmlns:a16="http://schemas.microsoft.com/office/drawing/2014/main" id="{2C207309-F9BA-4C66-A451-8F4F494C5C42}"/>
              </a:ext>
            </a:extLst>
          </p:cNvPr>
          <p:cNvSpPr>
            <a:spLocks noChangeArrowheads="1"/>
          </p:cNvSpPr>
          <p:nvPr/>
        </p:nvSpPr>
        <p:spPr bwMode="auto">
          <a:xfrm>
            <a:off x="10812463" y="4810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pic>
        <p:nvPicPr>
          <p:cNvPr id="81935" name="Image 16" descr="logo salinisation2_s.jpg">
            <a:extLst>
              <a:ext uri="{FF2B5EF4-FFF2-40B4-BE49-F238E27FC236}">
                <a16:creationId xmlns:a16="http://schemas.microsoft.com/office/drawing/2014/main" id="{F331FCEF-6858-4FCF-9DBB-3BF5A9F0AB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67725" y="60325"/>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6" name="ZoneTexte 4">
            <a:extLst>
              <a:ext uri="{FF2B5EF4-FFF2-40B4-BE49-F238E27FC236}">
                <a16:creationId xmlns:a16="http://schemas.microsoft.com/office/drawing/2014/main" id="{C20F5CEF-3FB6-4228-AE6D-36BA82C9E1E9}"/>
              </a:ext>
            </a:extLst>
          </p:cNvPr>
          <p:cNvSpPr txBox="1">
            <a:spLocks noChangeArrowheads="1"/>
          </p:cNvSpPr>
          <p:nvPr/>
        </p:nvSpPr>
        <p:spPr bwMode="auto">
          <a:xfrm>
            <a:off x="179388" y="7937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Jujubier commun</a:t>
            </a:r>
            <a:r>
              <a:rPr lang="fr-FR" altLang="fr-FR" sz="1800"/>
              <a:t> </a:t>
            </a:r>
            <a:r>
              <a:rPr lang="fr-FR" altLang="fr-FR" sz="1800">
                <a:solidFill>
                  <a:srgbClr val="008000"/>
                </a:solidFill>
              </a:rPr>
              <a:t>(</a:t>
            </a:r>
            <a:r>
              <a:rPr lang="fr-FR" altLang="fr-FR" sz="1800" i="1">
                <a:solidFill>
                  <a:srgbClr val="008000"/>
                </a:solidFill>
              </a:rPr>
              <a:t>Ziziphus jujuba</a:t>
            </a:r>
            <a:r>
              <a:rPr lang="fr-FR" altLang="fr-FR" sz="1800">
                <a:solidFill>
                  <a:srgbClr val="008000"/>
                </a:solidFill>
              </a:rPr>
              <a:t>)</a:t>
            </a:r>
            <a:r>
              <a:rPr lang="fr-FR" altLang="fr-FR" sz="1800">
                <a:solidFill>
                  <a:srgbClr val="FF0000"/>
                </a:solidFill>
              </a:rPr>
              <a:t>                       Risque invasif élevé, Risque élevé, score 9,5</a:t>
            </a:r>
            <a:endParaRPr lang="fr-FR" altLang="fr-FR" sz="1800">
              <a:solidFill>
                <a:srgbClr val="008000"/>
              </a:solidFill>
            </a:endParaRPr>
          </a:p>
        </p:txBody>
      </p:sp>
      <p:pic>
        <p:nvPicPr>
          <p:cNvPr id="81937" name="Picture 2" descr="C:\Users\LISAN\Pictures\plantes invasives de Madagascar\Ziziphus mauritania.jpg">
            <a:extLst>
              <a:ext uri="{FF2B5EF4-FFF2-40B4-BE49-F238E27FC236}">
                <a16:creationId xmlns:a16="http://schemas.microsoft.com/office/drawing/2014/main" id="{A65C3378-8AD2-4739-B05A-2EDB81648A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088" y="4903788"/>
            <a:ext cx="215423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8" name="Picture 4" descr="C:\Users\LISAN\Pictures\plantes invasives de Madagascar\Ziziphus mauritania4.jpg">
            <a:extLst>
              <a:ext uri="{FF2B5EF4-FFF2-40B4-BE49-F238E27FC236}">
                <a16:creationId xmlns:a16="http://schemas.microsoft.com/office/drawing/2014/main" id="{01A1DB24-8387-4779-AB2A-02A6A3B5D6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9713" y="4903788"/>
            <a:ext cx="168116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9" name="Picture 5" descr="C:\Users\LISAN\Pictures\plantes invasives de Madagascar\Ziziphus mauritania2.jpg">
            <a:extLst>
              <a:ext uri="{FF2B5EF4-FFF2-40B4-BE49-F238E27FC236}">
                <a16:creationId xmlns:a16="http://schemas.microsoft.com/office/drawing/2014/main" id="{16B04869-26A1-474E-A314-B5AA49C416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1413" y="5157788"/>
            <a:ext cx="2011362"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0" name="Picture 6" descr="C:\Users\LISAN\Pictures\plantes invasives de Madagascar\Ziziphus jujuba_fruits2.jpg">
            <a:extLst>
              <a:ext uri="{FF2B5EF4-FFF2-40B4-BE49-F238E27FC236}">
                <a16:creationId xmlns:a16="http://schemas.microsoft.com/office/drawing/2014/main" id="{E17E50C1-1C8D-4E35-8B1E-FB19D57117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5157788"/>
            <a:ext cx="20970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1" name="ZoneTexte 6">
            <a:extLst>
              <a:ext uri="{FF2B5EF4-FFF2-40B4-BE49-F238E27FC236}">
                <a16:creationId xmlns:a16="http://schemas.microsoft.com/office/drawing/2014/main" id="{FC9B8BC8-CB99-4BD9-8E23-C5871B93F717}"/>
              </a:ext>
            </a:extLst>
          </p:cNvPr>
          <p:cNvSpPr txBox="1">
            <a:spLocks noChangeArrowheads="1"/>
          </p:cNvSpPr>
          <p:nvPr/>
        </p:nvSpPr>
        <p:spPr bwMode="auto">
          <a:xfrm>
            <a:off x="90488" y="1220788"/>
            <a:ext cx="11952287"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Font typeface="Arial" panose="020B0604020202020204" pitchFamily="34" charset="0"/>
              <a:buChar char="•"/>
            </a:pPr>
            <a:r>
              <a:rPr lang="fr-FR" altLang="fr-FR" sz="1700" dirty="0">
                <a:solidFill>
                  <a:srgbClr val="008000"/>
                </a:solidFill>
                <a:cs typeface="Arial" panose="020B0604020202020204" pitchFamily="34" charset="0"/>
              </a:rPr>
              <a:t> Ce petit arbre </a:t>
            </a:r>
            <a:r>
              <a:rPr lang="fr-FR" altLang="fr-FR" sz="1700" b="1" i="1" dirty="0">
                <a:solidFill>
                  <a:srgbClr val="008000"/>
                </a:solidFill>
                <a:cs typeface="Arial" panose="020B0604020202020204" pitchFamily="34" charset="0"/>
              </a:rPr>
              <a:t>épineux</a:t>
            </a:r>
            <a:r>
              <a:rPr lang="fr-FR" altLang="fr-FR" sz="1700" dirty="0">
                <a:solidFill>
                  <a:srgbClr val="008000"/>
                </a:solidFill>
                <a:cs typeface="Arial" panose="020B0604020202020204" pitchFamily="34" charset="0"/>
              </a:rPr>
              <a:t>, atteignant 15 m de haut, avec un tronc de 40 cm de diamètre ou plus, en ombrelle (cime étalée), produit des fruits </a:t>
            </a:r>
            <a:r>
              <a:rPr lang="fr-FR" altLang="fr-FR" sz="1700" b="1" dirty="0">
                <a:solidFill>
                  <a:srgbClr val="008000"/>
                </a:solidFill>
                <a:cs typeface="Arial" panose="020B0604020202020204" pitchFamily="34" charset="0"/>
              </a:rPr>
              <a:t>comestibles</a:t>
            </a:r>
            <a:r>
              <a:rPr lang="fr-FR" altLang="fr-FR" sz="1700" dirty="0">
                <a:solidFill>
                  <a:srgbClr val="008000"/>
                </a:solidFill>
                <a:cs typeface="Arial" panose="020B0604020202020204" pitchFamily="34" charset="0"/>
              </a:rPr>
              <a:t>, les jujubes. </a:t>
            </a:r>
            <a:r>
              <a:rPr lang="fr-FR" altLang="fr-FR" b="1" dirty="0"/>
              <a:t>USDA</a:t>
            </a:r>
            <a:r>
              <a:rPr lang="fr-FR" altLang="fr-FR" dirty="0"/>
              <a:t> </a:t>
            </a:r>
            <a:r>
              <a:rPr lang="fr-FR" altLang="fr-FR" b="1" dirty="0" err="1"/>
              <a:t>Hardiness</a:t>
            </a:r>
            <a:r>
              <a:rPr lang="fr-FR" altLang="fr-FR" dirty="0"/>
              <a:t> </a:t>
            </a:r>
            <a:r>
              <a:rPr lang="fr-FR" altLang="fr-FR" b="1" dirty="0"/>
              <a:t>Zone </a:t>
            </a:r>
            <a:r>
              <a:rPr lang="fr-FR" altLang="fr-FR" dirty="0"/>
              <a:t>: 6-9.</a:t>
            </a:r>
            <a:endParaRPr lang="fr-FR" altLang="fr-FR" sz="1700" dirty="0">
              <a:solidFill>
                <a:srgbClr val="008000"/>
              </a:solidFill>
              <a:cs typeface="Arial" panose="020B0604020202020204" pitchFamily="34" charset="0"/>
            </a:endParaRPr>
          </a:p>
          <a:p>
            <a:pPr algn="just" eaLnBrk="1" hangingPunct="1">
              <a:buFont typeface="Arial" panose="020B0604020202020204" pitchFamily="34" charset="0"/>
              <a:buChar char="•"/>
            </a:pPr>
            <a:r>
              <a:rPr lang="fr-FR" altLang="fr-FR" sz="1700" dirty="0">
                <a:solidFill>
                  <a:srgbClr val="008000"/>
                </a:solidFill>
                <a:cs typeface="Arial" panose="020B0604020202020204" pitchFamily="34" charset="0"/>
              </a:rPr>
              <a:t> Le fruit est de forme et de taille variable. Il peut être ovale, obovale, oblongue ou ronde, et peut être 1 à 2,5  cm  (2.5 à 6.25 cm) de long, selon la variété. La chair est blanche et croquante. Ce fruit est un peu juteux et a une odeur agréable.</a:t>
            </a:r>
          </a:p>
          <a:p>
            <a:pPr algn="just" eaLnBrk="1" hangingPunct="1">
              <a:buFont typeface="Arial" panose="020B0604020202020204" pitchFamily="34" charset="0"/>
              <a:buChar char="•"/>
            </a:pPr>
            <a:r>
              <a:rPr lang="fr-FR" altLang="fr-FR" sz="1700" b="1" dirty="0">
                <a:solidFill>
                  <a:srgbClr val="008000"/>
                </a:solidFill>
                <a:cs typeface="Arial" panose="020B0604020202020204" pitchFamily="34" charset="0"/>
              </a:rPr>
              <a:t> Cet arbre rustique se développe dans des conditions plutôt sèches et une pluviométrie annuelle de 300 à 500 mm (150 à 2225 mm). </a:t>
            </a:r>
          </a:p>
          <a:p>
            <a:pPr algn="just" eaLnBrk="1" hangingPunct="1">
              <a:buFont typeface="Arial" panose="020B0604020202020204" pitchFamily="34" charset="0"/>
              <a:buChar char="•"/>
            </a:pPr>
            <a:r>
              <a:rPr lang="fr-FR" altLang="fr-FR" sz="1700" b="1" dirty="0">
                <a:solidFill>
                  <a:srgbClr val="008000"/>
                </a:solidFill>
                <a:cs typeface="Arial" panose="020B0604020202020204" pitchFamily="34" charset="0"/>
              </a:rPr>
              <a:t> En Inde, sa température minimum de survie est 7-13 ° et la t. maximale est de 50 °C. </a:t>
            </a:r>
          </a:p>
          <a:p>
            <a:pPr algn="just" eaLnBrk="1" hangingPunct="1">
              <a:buFont typeface="Arial" panose="020B0604020202020204" pitchFamily="34" charset="0"/>
              <a:buChar char="•"/>
            </a:pPr>
            <a:r>
              <a:rPr lang="fr-FR" altLang="fr-FR" sz="1700" dirty="0">
                <a:solidFill>
                  <a:srgbClr val="008000"/>
                </a:solidFill>
                <a:cs typeface="Arial" panose="020B0604020202020204" pitchFamily="34" charset="0"/>
              </a:rPr>
              <a:t> Des études indiquent que cette espèce prospère dans les sols alcalins avec un pH plus élevé que 9,2. Les sols limoneux avec un pH neutre ou légèrement alcalin sont considérés comme optimale pour la croissance. </a:t>
            </a:r>
            <a:r>
              <a:rPr lang="fr-FR" altLang="fr-FR" sz="1700" baseline="30000" dirty="0">
                <a:solidFill>
                  <a:srgbClr val="008000"/>
                </a:solidFill>
                <a:cs typeface="Arial" panose="020B0604020202020204" pitchFamily="34" charset="0"/>
                <a:hlinkClick r:id="rId11"/>
              </a:rPr>
              <a:t>[6]</a:t>
            </a:r>
            <a:endParaRPr lang="fr-FR" altLang="fr-FR" sz="1700" dirty="0">
              <a:solidFill>
                <a:srgbClr val="008000"/>
              </a:solidFill>
              <a:cs typeface="Arial" panose="020B0604020202020204" pitchFamily="34" charset="0"/>
            </a:endParaRPr>
          </a:p>
          <a:p>
            <a:pPr algn="just" eaLnBrk="1" hangingPunct="1">
              <a:buFont typeface="Arial" panose="020B0604020202020204" pitchFamily="34" charset="0"/>
              <a:buChar char="•"/>
            </a:pPr>
            <a:r>
              <a:rPr lang="fr-FR" altLang="fr-FR" sz="1700" b="1" dirty="0">
                <a:solidFill>
                  <a:srgbClr val="008000"/>
                </a:solidFill>
                <a:cs typeface="Arial" panose="020B0604020202020204" pitchFamily="34" charset="0"/>
              </a:rPr>
              <a:t> L'arbre a une grande tolérance à la fois à l'engorgement et à la sécheresse.</a:t>
            </a:r>
          </a:p>
          <a:p>
            <a:pPr algn="just" eaLnBrk="1" hangingPunct="1">
              <a:buFont typeface="Arial" panose="020B0604020202020204" pitchFamily="34" charset="0"/>
              <a:buChar char="•"/>
            </a:pPr>
            <a:r>
              <a:rPr lang="fr-FR" altLang="fr-FR" b="1" dirty="0">
                <a:solidFill>
                  <a:srgbClr val="008000"/>
                </a:solidFill>
                <a:cs typeface="Arial" panose="020B0604020202020204" pitchFamily="34" charset="0"/>
              </a:rPr>
              <a:t> Il résiste bien aux feux. </a:t>
            </a:r>
            <a:r>
              <a:rPr lang="fr-FR" altLang="fr-FR" dirty="0">
                <a:solidFill>
                  <a:srgbClr val="008000"/>
                </a:solidFill>
                <a:cs typeface="Arial" panose="020B0604020202020204" pitchFamily="34" charset="0"/>
              </a:rPr>
              <a:t> « </a:t>
            </a:r>
            <a:r>
              <a:rPr lang="fr-FR" altLang="fr-FR" i="1" dirty="0">
                <a:solidFill>
                  <a:srgbClr val="008000"/>
                </a:solidFill>
                <a:cs typeface="Arial" panose="020B0604020202020204" pitchFamily="34" charset="0"/>
              </a:rPr>
              <a:t>Il rejette des pousses après les incendies </a:t>
            </a:r>
            <a:r>
              <a:rPr lang="fr-FR" altLang="fr-FR" dirty="0">
                <a:solidFill>
                  <a:srgbClr val="008000"/>
                </a:solidFill>
                <a:cs typeface="Arial" panose="020B0604020202020204" pitchFamily="34" charset="0"/>
              </a:rPr>
              <a:t>» (Weber, 2003;. p 460).</a:t>
            </a:r>
            <a:endParaRPr lang="fr-FR" altLang="fr-FR" b="1" dirty="0">
              <a:solidFill>
                <a:srgbClr val="008000"/>
              </a:solidFill>
              <a:cs typeface="Arial" panose="020B0604020202020204" pitchFamily="34" charset="0"/>
            </a:endParaRPr>
          </a:p>
          <a:p>
            <a:pPr algn="just" eaLnBrk="1" hangingPunct="1">
              <a:buFont typeface="Arial" panose="020B0604020202020204" pitchFamily="34" charset="0"/>
              <a:buChar char="•"/>
            </a:pPr>
            <a:r>
              <a:rPr lang="fr-FR" altLang="fr-FR" sz="1200" dirty="0">
                <a:solidFill>
                  <a:srgbClr val="008000"/>
                </a:solidFill>
                <a:cs typeface="Arial" panose="020B0604020202020204" pitchFamily="34" charset="0"/>
              </a:rPr>
              <a:t> Habitat : bords de rivières, oueds, sources, plaines alluviales, sites côtiers …</a:t>
            </a:r>
          </a:p>
          <a:p>
            <a:pPr algn="just" eaLnBrk="1" hangingPunct="1">
              <a:buFont typeface="Arial" panose="020B0604020202020204" pitchFamily="34" charset="0"/>
              <a:buChar char="•"/>
            </a:pPr>
            <a:r>
              <a:rPr lang="fr-FR" altLang="fr-FR" sz="1200" dirty="0">
                <a:solidFill>
                  <a:srgbClr val="008000"/>
                </a:solidFill>
                <a:cs typeface="Arial" panose="020B0604020202020204" pitchFamily="34" charset="0"/>
              </a:rPr>
              <a:t> Multiplication : semences dispersés par animaux, oiseaux, humains. Une espèce très variables avec de nombreuses variétés et cultivars.</a:t>
            </a:r>
          </a:p>
          <a:p>
            <a:pPr algn="just" eaLnBrk="1" hangingPunct="1"/>
            <a:r>
              <a:rPr lang="fr-FR" altLang="fr-FR" sz="1200" dirty="0">
                <a:solidFill>
                  <a:srgbClr val="008000"/>
                </a:solidFill>
                <a:cs typeface="Arial" panose="020B0604020202020204" pitchFamily="34" charset="0"/>
              </a:rPr>
              <a:t>Sources : a) </a:t>
            </a:r>
            <a:r>
              <a:rPr lang="fr-FR" altLang="fr-FR" sz="1200" dirty="0">
                <a:solidFill>
                  <a:srgbClr val="008000"/>
                </a:solidFill>
                <a:cs typeface="Arial" panose="020B0604020202020204" pitchFamily="34" charset="0"/>
                <a:hlinkClick r:id="rId12"/>
              </a:rPr>
              <a:t>http://en.wikipedia.org/wiki/Ziziphus_mauritiana</a:t>
            </a:r>
            <a:r>
              <a:rPr lang="fr-FR" altLang="fr-FR" sz="1200" dirty="0">
                <a:solidFill>
                  <a:srgbClr val="008000"/>
                </a:solidFill>
                <a:cs typeface="Arial" panose="020B0604020202020204" pitchFamily="34" charset="0"/>
              </a:rPr>
              <a:t>, b) Plantes de Madagascar (Atlas), Lucile Allorge, Ulmer, 2008.</a:t>
            </a:r>
          </a:p>
          <a:p>
            <a:pPr algn="just" eaLnBrk="1" hangingPunct="1"/>
            <a:r>
              <a:rPr lang="fr-FR" altLang="fr-FR" sz="1200" dirty="0">
                <a:solidFill>
                  <a:srgbClr val="008000"/>
                </a:solidFill>
                <a:cs typeface="Arial" panose="020B0604020202020204" pitchFamily="34" charset="0"/>
                <a:hlinkClick r:id="rId13"/>
              </a:rPr>
              <a:t>http://www.hear.org/pier/species/ziziphus_mauritiana.htm</a:t>
            </a:r>
            <a:r>
              <a:rPr lang="fr-FR" altLang="fr-FR" sz="1200" dirty="0">
                <a:solidFill>
                  <a:srgbClr val="008000"/>
                </a:solidFill>
                <a:cs typeface="Arial" panose="020B0604020202020204" pitchFamily="34" charset="0"/>
              </a:rPr>
              <a:t> </a:t>
            </a:r>
          </a:p>
        </p:txBody>
      </p:sp>
      <p:pic>
        <p:nvPicPr>
          <p:cNvPr id="81942" name="Picture 2" descr="medicament2_s">
            <a:extLst>
              <a:ext uri="{FF2B5EF4-FFF2-40B4-BE49-F238E27FC236}">
                <a16:creationId xmlns:a16="http://schemas.microsoft.com/office/drawing/2014/main" id="{2CD8DEE5-807F-4765-92DC-275FB99C9E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74438" y="18097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99FE8C-C903-485A-B489-8F683872B532}"/>
              </a:ext>
            </a:extLst>
          </p:cNvPr>
          <p:cNvSpPr>
            <a:spLocks noGrp="1"/>
          </p:cNvSpPr>
          <p:nvPr>
            <p:ph type="ftr" sz="quarter" idx="11"/>
          </p:nvPr>
        </p:nvSpPr>
        <p:spPr>
          <a:xfrm>
            <a:off x="4070350" y="6492875"/>
            <a:ext cx="4114800" cy="365125"/>
          </a:xfrm>
        </p:spPr>
        <p:txBody>
          <a:bodyPr/>
          <a:lstStyle/>
          <a:p>
            <a:pPr>
              <a:defRPr/>
            </a:pPr>
            <a:r>
              <a:rPr lang="fr-FR"/>
              <a:t>Haies défensives de climat tempéré et tropical - B. Lisan</a:t>
            </a:r>
          </a:p>
        </p:txBody>
      </p:sp>
      <p:sp>
        <p:nvSpPr>
          <p:cNvPr id="82947" name="ZoneTexte 4">
            <a:extLst>
              <a:ext uri="{FF2B5EF4-FFF2-40B4-BE49-F238E27FC236}">
                <a16:creationId xmlns:a16="http://schemas.microsoft.com/office/drawing/2014/main" id="{009A62E1-CCA2-4786-841F-B9A6EA0DA1FD}"/>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82948" name="Espace réservé du numéro de diapositive 2">
            <a:extLst>
              <a:ext uri="{FF2B5EF4-FFF2-40B4-BE49-F238E27FC236}">
                <a16:creationId xmlns:a16="http://schemas.microsoft.com/office/drawing/2014/main" id="{573EE10F-0E98-4C78-8205-CDA525CE1A2E}"/>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1C104B1B-BE0E-44E0-8220-6F82386AF9B5}" type="slidenum">
              <a:rPr lang="fr-FR" altLang="fr-FR" sz="1200">
                <a:solidFill>
                  <a:srgbClr val="898989"/>
                </a:solidFill>
              </a:rPr>
              <a:pPr algn="r" eaLnBrk="1" hangingPunct="1">
                <a:lnSpc>
                  <a:spcPct val="100000"/>
                </a:lnSpc>
                <a:spcBef>
                  <a:spcPct val="0"/>
                </a:spcBef>
                <a:buFontTx/>
                <a:buNone/>
              </a:pPr>
              <a:t>88</a:t>
            </a:fld>
            <a:endParaRPr lang="fr-FR" altLang="fr-FR" sz="1200">
              <a:solidFill>
                <a:srgbClr val="898989"/>
              </a:solidFill>
            </a:endParaRPr>
          </a:p>
        </p:txBody>
      </p:sp>
      <p:sp>
        <p:nvSpPr>
          <p:cNvPr id="82949" name="ZoneTexte 6">
            <a:extLst>
              <a:ext uri="{FF2B5EF4-FFF2-40B4-BE49-F238E27FC236}">
                <a16:creationId xmlns:a16="http://schemas.microsoft.com/office/drawing/2014/main" id="{17E84C08-EF74-4797-B14C-2B06BC6C6591}"/>
              </a:ext>
            </a:extLst>
          </p:cNvPr>
          <p:cNvSpPr txBox="1">
            <a:spLocks noChangeArrowheads="1"/>
          </p:cNvSpPr>
          <p:nvPr/>
        </p:nvSpPr>
        <p:spPr bwMode="auto">
          <a:xfrm>
            <a:off x="90488" y="438150"/>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82950" name="Rectangle 7">
            <a:extLst>
              <a:ext uri="{FF2B5EF4-FFF2-40B4-BE49-F238E27FC236}">
                <a16:creationId xmlns:a16="http://schemas.microsoft.com/office/drawing/2014/main" id="{AC484FF3-50C9-49AA-8553-501F8E564B08}"/>
              </a:ext>
            </a:extLst>
          </p:cNvPr>
          <p:cNvSpPr>
            <a:spLocks noChangeArrowheads="1"/>
          </p:cNvSpPr>
          <p:nvPr/>
        </p:nvSpPr>
        <p:spPr bwMode="auto">
          <a:xfrm>
            <a:off x="90488" y="806450"/>
            <a:ext cx="9312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 Jujubier de Maurice, jujubier indien –  (</a:t>
            </a:r>
            <a:r>
              <a:rPr lang="fr-FR" altLang="fr-FR" b="1" i="1" dirty="0">
                <a:solidFill>
                  <a:srgbClr val="008000"/>
                </a:solidFill>
              </a:rPr>
              <a:t>Ziziphus </a:t>
            </a:r>
            <a:r>
              <a:rPr lang="fr-FR" altLang="fr-FR" b="1" i="1" dirty="0" err="1">
                <a:solidFill>
                  <a:srgbClr val="008000"/>
                </a:solidFill>
              </a:rPr>
              <a:t>mauritiana</a:t>
            </a:r>
            <a:r>
              <a:rPr lang="fr-FR" altLang="fr-FR" b="1" dirty="0">
                <a:solidFill>
                  <a:srgbClr val="008000"/>
                </a:solidFill>
              </a:rPr>
              <a:t>) (famille des </a:t>
            </a:r>
            <a:r>
              <a:rPr lang="fr-FR" altLang="fr-FR" b="1" i="1" dirty="0" err="1">
                <a:hlinkClick r:id="rId2" tooltip="Rhamnaceae"/>
              </a:rPr>
              <a:t>Rhamnaceae</a:t>
            </a:r>
            <a:r>
              <a:rPr lang="fr-FR" altLang="fr-FR" b="1" dirty="0">
                <a:solidFill>
                  <a:srgbClr val="008000"/>
                </a:solidFill>
              </a:rPr>
              <a:t>)</a:t>
            </a:r>
          </a:p>
        </p:txBody>
      </p:sp>
      <p:pic>
        <p:nvPicPr>
          <p:cNvPr id="82951" name="Picture 2">
            <a:extLst>
              <a:ext uri="{FF2B5EF4-FFF2-40B4-BE49-F238E27FC236}">
                <a16:creationId xmlns:a16="http://schemas.microsoft.com/office/drawing/2014/main" id="{57FB22B6-DB16-49BA-B06C-9D80CF82A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13" y="5278438"/>
            <a:ext cx="9810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3">
            <a:extLst>
              <a:ext uri="{FF2B5EF4-FFF2-40B4-BE49-F238E27FC236}">
                <a16:creationId xmlns:a16="http://schemas.microsoft.com/office/drawing/2014/main" id="{5559CAED-98CB-46D7-8F26-2D0A939E1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613" y="5678488"/>
            <a:ext cx="13525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Image 8">
            <a:extLst>
              <a:ext uri="{FF2B5EF4-FFF2-40B4-BE49-F238E27FC236}">
                <a16:creationId xmlns:a16="http://schemas.microsoft.com/office/drawing/2014/main" id="{8A74EC31-8BE1-49D6-A738-9644E1ADE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Image 9">
            <a:extLst>
              <a:ext uri="{FF2B5EF4-FFF2-40B4-BE49-F238E27FC236}">
                <a16:creationId xmlns:a16="http://schemas.microsoft.com/office/drawing/2014/main" id="{E0BEC92B-87C0-4269-96E4-2E2259AB35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Image 10">
            <a:extLst>
              <a:ext uri="{FF2B5EF4-FFF2-40B4-BE49-F238E27FC236}">
                <a16:creationId xmlns:a16="http://schemas.microsoft.com/office/drawing/2014/main" id="{A3892D92-BF2F-47A1-A95D-421F1D6D2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ZoneTexte 2">
            <a:extLst>
              <a:ext uri="{FF2B5EF4-FFF2-40B4-BE49-F238E27FC236}">
                <a16:creationId xmlns:a16="http://schemas.microsoft.com/office/drawing/2014/main" id="{DE2FE16C-CE99-4B13-A44D-075727D69D8D}"/>
              </a:ext>
            </a:extLst>
          </p:cNvPr>
          <p:cNvSpPr txBox="1">
            <a:spLocks noChangeArrowheads="1"/>
          </p:cNvSpPr>
          <p:nvPr/>
        </p:nvSpPr>
        <p:spPr bwMode="auto">
          <a:xfrm>
            <a:off x="139700" y="1176338"/>
            <a:ext cx="11876088"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petit arbre ou arbuste </a:t>
            </a:r>
            <a:r>
              <a:rPr lang="fr-FR" altLang="fr-FR" b="1" dirty="0">
                <a:solidFill>
                  <a:srgbClr val="008000"/>
                </a:solidFill>
              </a:rPr>
              <a:t>fruitier, </a:t>
            </a:r>
            <a:r>
              <a:rPr lang="fr-FR" altLang="fr-FR" b="1" i="1" dirty="0">
                <a:solidFill>
                  <a:srgbClr val="008000"/>
                </a:solidFill>
              </a:rPr>
              <a:t>épineux</a:t>
            </a:r>
            <a:r>
              <a:rPr lang="fr-FR" altLang="fr-FR" b="1" dirty="0">
                <a:solidFill>
                  <a:srgbClr val="008000"/>
                </a:solidFill>
              </a:rPr>
              <a:t>, </a:t>
            </a:r>
            <a:r>
              <a:rPr lang="fr-FR" altLang="fr-FR" dirty="0"/>
              <a:t>à feuilles persistantes, de 3 à 12 m, jusqu'à 15 m de haut, avec un tronc de 40 cm ou plus de diamètre, des </a:t>
            </a:r>
            <a:r>
              <a:rPr lang="fr-FR" altLang="fr-FR" b="1" i="1" dirty="0">
                <a:solidFill>
                  <a:srgbClr val="008000"/>
                </a:solidFill>
              </a:rPr>
              <a:t>épines stipulées </a:t>
            </a:r>
            <a:r>
              <a:rPr lang="fr-FR" altLang="fr-FR" dirty="0"/>
              <a:t>et de nombreuses branches tombantes, à la couronne étalée. Le fruit est de forme et de taille variables. Il peut être ovale, obové, oblong ou rond, et peut être de 1-2,5 po (2,5-6,25 cm) de long, selon la variété. La chair est blanche et croustillante. Lorsqu'il est légèrement mûr, ce fruit est un peu sucré et présente un arôme agréable. La peau du fruit est lisse, brillant, mince mais serré. Il peut former des peuplements denses et devenir envahissant dans certaines régions (</a:t>
            </a:r>
            <a:r>
              <a:rPr lang="fr-FR" altLang="fr-FR" dirty="0">
                <a:hlinkClick r:id="rId6" tooltip="Fidji"/>
              </a:rPr>
              <a:t>Fidji</a:t>
            </a:r>
            <a:r>
              <a:rPr lang="fr-FR" altLang="fr-FR" dirty="0"/>
              <a:t>, Australie …). Il peut faire face à des températures extrêmes et se </a:t>
            </a:r>
            <a:r>
              <a:rPr lang="fr-FR" altLang="fr-FR" dirty="0">
                <a:solidFill>
                  <a:srgbClr val="008000"/>
                </a:solidFill>
              </a:rPr>
              <a:t>développe dans des conditions plutôt sèches avec des précipitations annuelles de 150 à 250 </a:t>
            </a:r>
            <a:r>
              <a:rPr lang="fr-FR" altLang="fr-FR" dirty="0" err="1">
                <a:solidFill>
                  <a:srgbClr val="008000"/>
                </a:solidFill>
              </a:rPr>
              <a:t>mm</a:t>
            </a:r>
            <a:r>
              <a:rPr lang="fr-FR" altLang="fr-FR" dirty="0" err="1"/>
              <a:t>.</a:t>
            </a:r>
            <a:r>
              <a:rPr lang="fr-FR" altLang="fr-FR" dirty="0"/>
              <a:t> </a:t>
            </a:r>
            <a:r>
              <a:rPr lang="fr-FR" altLang="fr-FR" sz="1200" dirty="0"/>
              <a:t>C’est un arbre de taille moyenne qui pousse vigoureusement et possède une racine pivotante en développement rapide, </a:t>
            </a:r>
            <a:r>
              <a:rPr lang="fr-FR" altLang="fr-FR" sz="1200" dirty="0">
                <a:solidFill>
                  <a:srgbClr val="008000"/>
                </a:solidFill>
              </a:rPr>
              <a:t>une adaptation nécessaire aux conditions de sécheresse</a:t>
            </a:r>
            <a:r>
              <a:rPr lang="fr-FR" altLang="fr-FR" sz="1200" dirty="0"/>
              <a:t>. L'espèce varie largement en hauteur, d'un arbuste touffu de 1,5 à 2 m de haut, jusqu'à un arbre de 10 à 12 m de haut avec un diamètre de tronc d'environ 30 cm, avec des rameaux en zigzag, sans épines ou avec des </a:t>
            </a:r>
            <a:r>
              <a:rPr lang="fr-FR" altLang="fr-FR" sz="1200" b="1" i="1" dirty="0">
                <a:solidFill>
                  <a:srgbClr val="008000"/>
                </a:solidFill>
              </a:rPr>
              <a:t>épines droites ou crochues courtes et pointues</a:t>
            </a:r>
            <a:r>
              <a:rPr lang="fr-FR" altLang="fr-FR" sz="1200" dirty="0"/>
              <a:t>. Les feuilles sont alternées, ovales ou obliques elliptiques à sommet arrondi, avec 3 veines longitudinales déprimées à la base. Les feuilles ont une longueur d'environ 2,5 à 3,2 cm et de 1,8 à 3,8 cm de large avec une denture fine au niveau de la marge. La feuille est vert foncé et brillant sur le côté supérieur et pubescent et vert pâle à gris-vert sur le côté inférieur. Selon le climat, le feuillage de la </a:t>
            </a:r>
            <a:r>
              <a:rPr lang="fr-FR" altLang="fr-FR" sz="1200" i="1" dirty="0"/>
              <a:t>Z. </a:t>
            </a:r>
            <a:r>
              <a:rPr lang="fr-FR" altLang="fr-FR" sz="1200" i="1" dirty="0" err="1"/>
              <a:t>mauritiana</a:t>
            </a:r>
            <a:r>
              <a:rPr lang="fr-FR" altLang="fr-FR" sz="1200" dirty="0"/>
              <a:t> peut être à feuilles persistantes ou à feuilles caduques. Les fleurs sont minuscules, jaunes, 5 pétales et sont généralement en deux et trois dans les ailes des feuilles. Les fleurs sont de couleur blanche ou verdâtre et les fruits sont orange à marron, 2-3 cm de long, avec de la pulpe blanche comestible. </a:t>
            </a:r>
            <a:r>
              <a:rPr lang="fr-FR" altLang="fr-FR" sz="1200" dirty="0">
                <a:solidFill>
                  <a:srgbClr val="008000"/>
                </a:solidFill>
              </a:rPr>
              <a:t>Cet arbre à croissance rapide commence à produire des fruits dans les trois ans</a:t>
            </a:r>
            <a:r>
              <a:rPr lang="fr-FR" altLang="fr-FR" sz="1200" dirty="0"/>
              <a:t>. Le </a:t>
            </a:r>
            <a:r>
              <a:rPr lang="fr-FR" altLang="fr-FR" sz="1200" dirty="0">
                <a:hlinkClick r:id="rId7" tooltip="Fruit"/>
              </a:rPr>
              <a:t>fruit</a:t>
            </a:r>
            <a:r>
              <a:rPr lang="fr-FR" altLang="fr-FR" sz="1200" dirty="0"/>
              <a:t> est un </a:t>
            </a:r>
            <a:r>
              <a:rPr lang="fr-FR" altLang="fr-FR" sz="1200" dirty="0">
                <a:hlinkClick r:id="rId8" tooltip="Drupe"/>
              </a:rPr>
              <a:t>drupe</a:t>
            </a:r>
            <a:r>
              <a:rPr lang="fr-FR" altLang="fr-FR" sz="1200" dirty="0"/>
              <a:t> doux et juteux </a:t>
            </a:r>
            <a:r>
              <a:rPr lang="fr-FR" altLang="fr-FR" sz="1200" dirty="0">
                <a:hlinkClick r:id="rId8" tooltip="Drupe"/>
              </a:rPr>
              <a:t>de</a:t>
            </a:r>
            <a:r>
              <a:rPr lang="fr-FR" altLang="fr-FR" sz="1200" dirty="0"/>
              <a:t> 2,5 cm de diamètre. Avec </a:t>
            </a:r>
            <a:r>
              <a:rPr lang="fr-FR" altLang="fr-FR" sz="1200" dirty="0">
                <a:hlinkClick r:id="rId9" tooltip="Cultivar"/>
              </a:rPr>
              <a:t>une culture sophistiquée</a:t>
            </a:r>
            <a:r>
              <a:rPr lang="fr-FR" altLang="fr-FR" sz="1200" dirty="0"/>
              <a:t> la taille des fruits peut atteindre jusqu'à 6,25 cm de long et 4,5 cm de largeur. La forme peut être ovale, obovée, ronde ou oblongue; la peau lisse ou rugueuse, brillante, mince mais dure. Le fruit entièrement mûr est entièrement rouge, doux, juteux avec une peau ridée et a un arôme agréable. Le fruit mûr est délicat et acide.  Il pousse aussi bien sur des sols latéritiques, argileux, alluviaux, sableux, </a:t>
            </a:r>
            <a:r>
              <a:rPr lang="fr-FR" altLang="fr-FR" sz="1200" dirty="0" err="1"/>
              <a:t>graviés</a:t>
            </a:r>
            <a:r>
              <a:rPr lang="fr-FR" altLang="fr-FR" sz="1200" dirty="0"/>
              <a:t>, de lits de rivières secs et des zones </a:t>
            </a:r>
            <a:r>
              <a:rPr lang="fr-FR" altLang="fr-FR" sz="1200" dirty="0">
                <a:hlinkClick r:id="rId10" tooltip="Riparian"/>
              </a:rPr>
              <a:t>riveraines</a:t>
            </a:r>
            <a:r>
              <a:rPr lang="fr-FR" altLang="fr-FR" sz="1200" dirty="0"/>
              <a:t>, où il est </a:t>
            </a:r>
            <a:r>
              <a:rPr lang="fr-FR" altLang="fr-FR" sz="1200" b="1" dirty="0"/>
              <a:t>vigoureusement spontané, </a:t>
            </a:r>
            <a:r>
              <a:rPr lang="fr-FR" altLang="fr-FR" sz="1200" dirty="0"/>
              <a:t>où la précipitation annuelle moyenne se situe entre 470 et 1200 </a:t>
            </a:r>
            <a:r>
              <a:rPr lang="fr-FR" altLang="fr-FR" sz="1200" dirty="0" err="1"/>
              <a:t>mm.</a:t>
            </a:r>
            <a:r>
              <a:rPr lang="fr-FR" altLang="fr-FR" sz="1200" dirty="0"/>
              <a:t> En Inde, il existe 90 </a:t>
            </a:r>
            <a:r>
              <a:rPr lang="fr-FR" altLang="fr-FR" sz="1200" dirty="0">
                <a:hlinkClick r:id="rId9" tooltip="Cultivar"/>
              </a:rPr>
              <a:t>cultivars</a:t>
            </a:r>
            <a:r>
              <a:rPr lang="fr-FR" altLang="fr-FR" sz="1200" dirty="0"/>
              <a:t>. Les fruits sont consommés crus avec leur peau. Sources : a) </a:t>
            </a:r>
            <a:r>
              <a:rPr lang="fr-FR" altLang="fr-FR" sz="1200" dirty="0">
                <a:hlinkClick r:id="rId11"/>
              </a:rPr>
              <a:t>http://uses.plantnet-project.org/fr/Ziziphus_mauritiana</a:t>
            </a:r>
            <a:r>
              <a:rPr lang="fr-FR" altLang="fr-FR" sz="1200" dirty="0"/>
              <a:t>, b) </a:t>
            </a:r>
            <a:r>
              <a:rPr lang="fr-FR" altLang="fr-FR" sz="1200" dirty="0">
                <a:hlinkClick r:id="rId12"/>
              </a:rPr>
              <a:t>https://en.wikipedia.org/wiki/Ziziphus_mauritiana</a:t>
            </a:r>
            <a:r>
              <a:rPr lang="fr-FR" altLang="fr-FR" sz="1200" dirty="0"/>
              <a:t>, c) </a:t>
            </a:r>
            <a:r>
              <a:rPr lang="fr-FR" altLang="fr-FR" sz="1200" dirty="0">
                <a:hlinkClick r:id="rId11"/>
              </a:rPr>
              <a:t>http://uses.plantnet-project.org/fr/Ziziphus_mauritiana</a:t>
            </a:r>
            <a:r>
              <a:rPr lang="fr-FR" altLang="fr-FR" sz="1200" dirty="0"/>
              <a:t> </a:t>
            </a:r>
          </a:p>
        </p:txBody>
      </p:sp>
      <p:pic>
        <p:nvPicPr>
          <p:cNvPr id="82957" name="Picture 16" descr="C:\Users\LISAN\Pictures\Plantes fourragères\logo invasive plants5_s.jpg">
            <a:extLst>
              <a:ext uri="{FF2B5EF4-FFF2-40B4-BE49-F238E27FC236}">
                <a16:creationId xmlns:a16="http://schemas.microsoft.com/office/drawing/2014/main" id="{486A2673-B531-4188-993A-EFE849187F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34575" y="185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Rectangle 13">
            <a:extLst>
              <a:ext uri="{FF2B5EF4-FFF2-40B4-BE49-F238E27FC236}">
                <a16:creationId xmlns:a16="http://schemas.microsoft.com/office/drawing/2014/main" id="{133482C6-CBEE-4B54-B4BC-46F6C86D7F53}"/>
              </a:ext>
            </a:extLst>
          </p:cNvPr>
          <p:cNvSpPr>
            <a:spLocks noChangeArrowheads="1"/>
          </p:cNvSpPr>
          <p:nvPr/>
        </p:nvSpPr>
        <p:spPr bwMode="auto">
          <a:xfrm>
            <a:off x="2686050" y="84138"/>
            <a:ext cx="573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82959" name="Image 10" descr="logo aride_s.jpg">
            <a:extLst>
              <a:ext uri="{FF2B5EF4-FFF2-40B4-BE49-F238E27FC236}">
                <a16:creationId xmlns:a16="http://schemas.microsoft.com/office/drawing/2014/main" id="{8AD146D3-3D0A-44C4-938E-4721992993F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0" name="Image 11" descr="Une image contenant extérieur, arbre, vert&#10;&#10;Description générée avec un niveau de confiance très élevé">
            <a:extLst>
              <a:ext uri="{FF2B5EF4-FFF2-40B4-BE49-F238E27FC236}">
                <a16:creationId xmlns:a16="http://schemas.microsoft.com/office/drawing/2014/main" id="{801E1BE3-BAFF-43A0-A16D-A707F3BF71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56825" y="53086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1" name="Image 16" descr="Une image contenant herbe, extérieur, plante, arbre&#10;&#10;Description générée avec un niveau de confiance très élevé">
            <a:extLst>
              <a:ext uri="{FF2B5EF4-FFF2-40B4-BE49-F238E27FC236}">
                <a16:creationId xmlns:a16="http://schemas.microsoft.com/office/drawing/2014/main" id="{47CE2D26-02F6-4D91-AE41-D225130BDDD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96013" y="5530850"/>
            <a:ext cx="12096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2" name="Image 18" descr="Une image contenant extérieur, arbre, vert, plante&#10;&#10;Description générée avec un niveau de confiance très élevé">
            <a:extLst>
              <a:ext uri="{FF2B5EF4-FFF2-40B4-BE49-F238E27FC236}">
                <a16:creationId xmlns:a16="http://schemas.microsoft.com/office/drawing/2014/main" id="{6104045D-E4DF-4FB5-9928-C9B38F3561C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20125" y="5732463"/>
            <a:ext cx="1485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3" name="Image 20" descr="Une image contenant arbre, fruit&#10;&#10;Description générée avec un niveau de confiance très élevé">
            <a:extLst>
              <a:ext uri="{FF2B5EF4-FFF2-40B4-BE49-F238E27FC236}">
                <a16:creationId xmlns:a16="http://schemas.microsoft.com/office/drawing/2014/main" id="{8323BB07-0F37-43F5-A284-E1D4B319AB0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73950" y="5773738"/>
            <a:ext cx="10953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4" name="Image 22" descr="Une image contenant arbre, plante, fruit, assis&#10;&#10;Description générée avec un niveau de confiance élevé">
            <a:extLst>
              <a:ext uri="{FF2B5EF4-FFF2-40B4-BE49-F238E27FC236}">
                <a16:creationId xmlns:a16="http://schemas.microsoft.com/office/drawing/2014/main" id="{D584F8DC-A6AA-4060-9775-CDF3B8D85A8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9063" y="5251450"/>
            <a:ext cx="120491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5" name="Image 24" descr="Une image contenant arbre, extérieur, plante, herbe&#10;&#10;Description générée avec un niveau de confiance très élevé">
            <a:extLst>
              <a:ext uri="{FF2B5EF4-FFF2-40B4-BE49-F238E27FC236}">
                <a16:creationId xmlns:a16="http://schemas.microsoft.com/office/drawing/2014/main" id="{01D8B88C-D5EB-4BCA-8143-C7F9261A4B9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25575" y="5356225"/>
            <a:ext cx="10350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6" name="Image 26" descr="Une image contenant arbre&#10;&#10;Description générée avec un niveau de confiance très élevé">
            <a:extLst>
              <a:ext uri="{FF2B5EF4-FFF2-40B4-BE49-F238E27FC236}">
                <a16:creationId xmlns:a16="http://schemas.microsoft.com/office/drawing/2014/main" id="{8818FAF8-916C-4FF9-A5A1-77A4860F39B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38413" y="5278438"/>
            <a:ext cx="1112837"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7" name="Rectangle 29">
            <a:extLst>
              <a:ext uri="{FF2B5EF4-FFF2-40B4-BE49-F238E27FC236}">
                <a16:creationId xmlns:a16="http://schemas.microsoft.com/office/drawing/2014/main" id="{BDCE4D05-2306-4AF0-8A96-7C12D2638F00}"/>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82968" name="Picture 2" descr="fruitsLogo9_ss">
            <a:extLst>
              <a:ext uri="{FF2B5EF4-FFF2-40B4-BE49-F238E27FC236}">
                <a16:creationId xmlns:a16="http://schemas.microsoft.com/office/drawing/2014/main" id="{F66CA0B3-48C1-4C68-898D-F7F1C2E729B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56613" y="21113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9" name="Picture 2" descr="medicament2_s">
            <a:extLst>
              <a:ext uri="{FF2B5EF4-FFF2-40B4-BE49-F238E27FC236}">
                <a16:creationId xmlns:a16="http://schemas.microsoft.com/office/drawing/2014/main" id="{D0F6C9AE-C11A-409F-B704-82987ECEF55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418888" y="134938"/>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0" name="ZoneTexte 27">
            <a:extLst>
              <a:ext uri="{FF2B5EF4-FFF2-40B4-BE49-F238E27FC236}">
                <a16:creationId xmlns:a16="http://schemas.microsoft.com/office/drawing/2014/main" id="{E7DC5692-BD9D-4A71-88F4-8F10488CE14A}"/>
              </a:ext>
            </a:extLst>
          </p:cNvPr>
          <p:cNvSpPr txBox="1">
            <a:spLocks noChangeArrowheads="1"/>
          </p:cNvSpPr>
          <p:nvPr/>
        </p:nvSpPr>
        <p:spPr bwMode="auto">
          <a:xfrm>
            <a:off x="5962650" y="5195888"/>
            <a:ext cx="420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fr-FR" b="1"/>
              <a:t>USDA zone </a:t>
            </a:r>
            <a:r>
              <a:rPr lang="it-IT" altLang="fr-FR"/>
              <a:t>: 6 - 11. </a:t>
            </a:r>
            <a:r>
              <a:rPr lang="it-IT" altLang="fr-FR" b="1"/>
              <a:t>AHS Heat Zone </a:t>
            </a:r>
            <a:r>
              <a:rPr lang="it-IT" altLang="fr-FR"/>
              <a:t>: 11-5.</a:t>
            </a:r>
            <a:endParaRPr lang="fr-FR" altLang="fr-F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21E7BB0-1609-4702-89BB-1BBA97BBD072}"/>
              </a:ext>
            </a:extLst>
          </p:cNvPr>
          <p:cNvSpPr>
            <a:spLocks noGrp="1"/>
          </p:cNvSpPr>
          <p:nvPr>
            <p:ph type="ftr" sz="quarter" idx="11"/>
          </p:nvPr>
        </p:nvSpPr>
        <p:spPr>
          <a:xfrm>
            <a:off x="4351338" y="6492875"/>
            <a:ext cx="4114800" cy="365125"/>
          </a:xfrm>
        </p:spPr>
        <p:txBody>
          <a:bodyPr/>
          <a:lstStyle/>
          <a:p>
            <a:pPr>
              <a:defRPr/>
            </a:pPr>
            <a:r>
              <a:rPr lang="fr-FR"/>
              <a:t>Haies défensives de climat tempéré et tropical - B. Lisan</a:t>
            </a:r>
          </a:p>
        </p:txBody>
      </p:sp>
      <p:sp>
        <p:nvSpPr>
          <p:cNvPr id="83971" name="ZoneTexte 3">
            <a:extLst>
              <a:ext uri="{FF2B5EF4-FFF2-40B4-BE49-F238E27FC236}">
                <a16:creationId xmlns:a16="http://schemas.microsoft.com/office/drawing/2014/main" id="{4D086A98-6471-4CA8-BB74-DB0591A7EEAA}"/>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83972" name="Espace réservé du numéro de diapositive 2">
            <a:extLst>
              <a:ext uri="{FF2B5EF4-FFF2-40B4-BE49-F238E27FC236}">
                <a16:creationId xmlns:a16="http://schemas.microsoft.com/office/drawing/2014/main" id="{FE20E398-11B9-4BD6-B7F0-F5D22A40C7D2}"/>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61EEA0F4-0FDE-4C7F-BFEE-51007EB26955}" type="slidenum">
              <a:rPr lang="fr-FR" altLang="fr-FR" sz="1200">
                <a:solidFill>
                  <a:srgbClr val="898989"/>
                </a:solidFill>
              </a:rPr>
              <a:pPr algn="r" eaLnBrk="1" hangingPunct="1">
                <a:lnSpc>
                  <a:spcPct val="100000"/>
                </a:lnSpc>
                <a:spcBef>
                  <a:spcPct val="0"/>
                </a:spcBef>
                <a:buFontTx/>
                <a:buNone/>
              </a:pPr>
              <a:t>89</a:t>
            </a:fld>
            <a:endParaRPr lang="fr-FR" altLang="fr-FR" sz="1200">
              <a:solidFill>
                <a:srgbClr val="898989"/>
              </a:solidFill>
            </a:endParaRPr>
          </a:p>
        </p:txBody>
      </p:sp>
      <p:sp>
        <p:nvSpPr>
          <p:cNvPr id="83973" name="ZoneTexte 5">
            <a:extLst>
              <a:ext uri="{FF2B5EF4-FFF2-40B4-BE49-F238E27FC236}">
                <a16:creationId xmlns:a16="http://schemas.microsoft.com/office/drawing/2014/main" id="{CA7A80D4-F2D8-4231-9DEB-7CE40D9C426A}"/>
              </a:ext>
            </a:extLst>
          </p:cNvPr>
          <p:cNvSpPr txBox="1">
            <a:spLocks noChangeArrowheads="1"/>
          </p:cNvSpPr>
          <p:nvPr/>
        </p:nvSpPr>
        <p:spPr bwMode="auto">
          <a:xfrm>
            <a:off x="192088" y="371475"/>
            <a:ext cx="353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83974" name="Image 6">
            <a:extLst>
              <a:ext uri="{FF2B5EF4-FFF2-40B4-BE49-F238E27FC236}">
                <a16:creationId xmlns:a16="http://schemas.microsoft.com/office/drawing/2014/main" id="{A5A10750-E032-44C7-8226-364F5DD68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Image 7">
            <a:extLst>
              <a:ext uri="{FF2B5EF4-FFF2-40B4-BE49-F238E27FC236}">
                <a16:creationId xmlns:a16="http://schemas.microsoft.com/office/drawing/2014/main" id="{790E9639-50B0-4653-90B8-E03A01AD3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Image 8">
            <a:extLst>
              <a:ext uri="{FF2B5EF4-FFF2-40B4-BE49-F238E27FC236}">
                <a16:creationId xmlns:a16="http://schemas.microsoft.com/office/drawing/2014/main" id="{EF2FA9FF-C07B-4C3B-B396-E4E4CC2AA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16" descr="C:\Users\LISAN\Pictures\Plantes fourragères\logo invasive plants5_s.jpg">
            <a:extLst>
              <a:ext uri="{FF2B5EF4-FFF2-40B4-BE49-F238E27FC236}">
                <a16:creationId xmlns:a16="http://schemas.microsoft.com/office/drawing/2014/main" id="{0E35BDE9-78D0-456E-8778-E28A2F858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4575" y="185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Rectangle 10">
            <a:extLst>
              <a:ext uri="{FF2B5EF4-FFF2-40B4-BE49-F238E27FC236}">
                <a16:creationId xmlns:a16="http://schemas.microsoft.com/office/drawing/2014/main" id="{583AB5CF-0804-4F7E-9F8C-30A3F35C5AAE}"/>
              </a:ext>
            </a:extLst>
          </p:cNvPr>
          <p:cNvSpPr>
            <a:spLocks noChangeArrowheads="1"/>
          </p:cNvSpPr>
          <p:nvPr/>
        </p:nvSpPr>
        <p:spPr bwMode="auto">
          <a:xfrm>
            <a:off x="2686050" y="84138"/>
            <a:ext cx="573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83979" name="Image 10" descr="logo aride_s.jpg">
            <a:extLst>
              <a:ext uri="{FF2B5EF4-FFF2-40B4-BE49-F238E27FC236}">
                <a16:creationId xmlns:a16="http://schemas.microsoft.com/office/drawing/2014/main" id="{B1EDEDA3-2307-4A2A-A018-522A5F9C66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Rectangle 12">
            <a:extLst>
              <a:ext uri="{FF2B5EF4-FFF2-40B4-BE49-F238E27FC236}">
                <a16:creationId xmlns:a16="http://schemas.microsoft.com/office/drawing/2014/main" id="{00DCC0C7-70F7-4B3B-A28D-4CFD480CAA26}"/>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83981" name="Picture 2" descr="fruitsLogo9_ss">
            <a:extLst>
              <a:ext uri="{FF2B5EF4-FFF2-40B4-BE49-F238E27FC236}">
                <a16:creationId xmlns:a16="http://schemas.microsoft.com/office/drawing/2014/main" id="{6C835004-8F73-4D26-8EEC-176CD5875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3688" y="42545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Rectangle 13">
            <a:extLst>
              <a:ext uri="{FF2B5EF4-FFF2-40B4-BE49-F238E27FC236}">
                <a16:creationId xmlns:a16="http://schemas.microsoft.com/office/drawing/2014/main" id="{55C784A5-BF1B-4AC9-92B7-9D83C27B1974}"/>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3983" name="ZoneTexte 4">
            <a:extLst>
              <a:ext uri="{FF2B5EF4-FFF2-40B4-BE49-F238E27FC236}">
                <a16:creationId xmlns:a16="http://schemas.microsoft.com/office/drawing/2014/main" id="{14513EEB-9E3C-4D6C-91B9-E1129E7B0563}"/>
              </a:ext>
            </a:extLst>
          </p:cNvPr>
          <p:cNvSpPr txBox="1">
            <a:spLocks noChangeArrowheads="1"/>
          </p:cNvSpPr>
          <p:nvPr/>
        </p:nvSpPr>
        <p:spPr bwMode="auto">
          <a:xfrm>
            <a:off x="139700" y="768350"/>
            <a:ext cx="9725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008000"/>
                </a:solidFill>
              </a:rPr>
              <a:t>Jujubier épine du Christ</a:t>
            </a:r>
            <a:r>
              <a:rPr lang="fr-FR" altLang="fr-FR" sz="1800" dirty="0"/>
              <a:t> </a:t>
            </a:r>
            <a:r>
              <a:rPr lang="fr-FR" altLang="fr-FR" sz="1800" dirty="0">
                <a:solidFill>
                  <a:srgbClr val="008000"/>
                </a:solidFill>
              </a:rPr>
              <a:t>(</a:t>
            </a:r>
            <a:r>
              <a:rPr lang="fr-FR" altLang="fr-FR" sz="1800" i="1" dirty="0">
                <a:solidFill>
                  <a:srgbClr val="008000"/>
                </a:solidFill>
              </a:rPr>
              <a:t>Ziziphus spina-</a:t>
            </a:r>
            <a:r>
              <a:rPr lang="fr-FR" altLang="fr-FR" sz="1800" i="1" dirty="0" err="1">
                <a:solidFill>
                  <a:srgbClr val="008000"/>
                </a:solidFill>
              </a:rPr>
              <a:t>christi</a:t>
            </a:r>
            <a:r>
              <a:rPr lang="fr-FR" altLang="fr-FR" sz="1800" dirty="0">
                <a:solidFill>
                  <a:srgbClr val="008000"/>
                </a:solidFill>
              </a:rPr>
              <a:t>)</a:t>
            </a:r>
            <a:r>
              <a:rPr lang="fr-FR" altLang="fr-FR" sz="1800" dirty="0">
                <a:solidFill>
                  <a:srgbClr val="FF0000"/>
                </a:solidFill>
              </a:rPr>
              <a:t>           Risque invasif élevé, score inconnu ?</a:t>
            </a:r>
            <a:endParaRPr lang="fr-FR" altLang="fr-FR" sz="1800" dirty="0">
              <a:solidFill>
                <a:srgbClr val="008000"/>
              </a:solidFill>
            </a:endParaRPr>
          </a:p>
        </p:txBody>
      </p:sp>
      <p:sp>
        <p:nvSpPr>
          <p:cNvPr id="17" name="ZoneTexte 7">
            <a:extLst>
              <a:ext uri="{FF2B5EF4-FFF2-40B4-BE49-F238E27FC236}">
                <a16:creationId xmlns:a16="http://schemas.microsoft.com/office/drawing/2014/main" id="{DBDCEAB1-1810-421A-99BA-E35D72C2CC48}"/>
              </a:ext>
            </a:extLst>
          </p:cNvPr>
          <p:cNvSpPr txBox="1">
            <a:spLocks noChangeArrowheads="1"/>
          </p:cNvSpPr>
          <p:nvPr/>
        </p:nvSpPr>
        <p:spPr bwMode="auto">
          <a:xfrm>
            <a:off x="139700" y="1130300"/>
            <a:ext cx="11847513"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defRPr/>
            </a:pPr>
            <a:r>
              <a:rPr lang="fr-FR" altLang="fr-FR" sz="1800" dirty="0">
                <a:solidFill>
                  <a:srgbClr val="008000"/>
                </a:solidFill>
                <a:latin typeface="+mn-lt"/>
              </a:rPr>
              <a:t> Le </a:t>
            </a:r>
            <a:r>
              <a:rPr lang="fr-FR" altLang="fr-FR" sz="1800" b="1" dirty="0">
                <a:solidFill>
                  <a:srgbClr val="008000"/>
                </a:solidFill>
                <a:latin typeface="+mn-lt"/>
              </a:rPr>
              <a:t>Jujubier épine du Christ,</a:t>
            </a:r>
            <a:r>
              <a:rPr lang="fr-FR" altLang="fr-FR" sz="1800" dirty="0">
                <a:solidFill>
                  <a:srgbClr val="008000"/>
                </a:solidFill>
                <a:latin typeface="+mn-lt"/>
              </a:rPr>
              <a:t> est un arbre à feuilles persistantes, atteignant 20 m de haut, originaire de l'Afrique du Nord, tropicale et australe et </a:t>
            </a:r>
            <a:r>
              <a:rPr lang="fr-FR" altLang="fr-FR" sz="1800" dirty="0">
                <a:solidFill>
                  <a:srgbClr val="008000"/>
                </a:solidFill>
                <a:latin typeface="+mn-lt"/>
                <a:hlinkClick r:id="rId6" tooltip="Asie de l'Ouest"/>
              </a:rPr>
              <a:t>l'Asie occidentale</a:t>
            </a:r>
            <a:r>
              <a:rPr lang="fr-FR" altLang="fr-FR" sz="1800" dirty="0">
                <a:solidFill>
                  <a:srgbClr val="008000"/>
                </a:solidFill>
                <a:latin typeface="+mn-lt"/>
              </a:rPr>
              <a:t>. </a:t>
            </a:r>
          </a:p>
          <a:p>
            <a:pPr algn="just" eaLnBrk="1" fontAlgn="auto" hangingPunct="1">
              <a:spcBef>
                <a:spcPct val="0"/>
              </a:spcBef>
              <a:spcAft>
                <a:spcPts val="0"/>
              </a:spcAft>
              <a:defRPr/>
            </a:pPr>
            <a:r>
              <a:rPr lang="fr-FR" altLang="fr-FR" sz="1800" dirty="0">
                <a:solidFill>
                  <a:srgbClr val="008000"/>
                </a:solidFill>
                <a:latin typeface="+mn-lt"/>
              </a:rPr>
              <a:t> Il est largement cultivée pour ses fruits agréables au goût et son ombre </a:t>
            </a:r>
            <a:r>
              <a:rPr lang="fr-FR" altLang="fr-FR" sz="1800" baseline="30000" dirty="0">
                <a:solidFill>
                  <a:srgbClr val="008000"/>
                </a:solidFill>
                <a:latin typeface="+mn-lt"/>
                <a:hlinkClick r:id="rId7"/>
              </a:rPr>
              <a:t>[3]</a:t>
            </a:r>
            <a:r>
              <a:rPr lang="fr-FR" altLang="fr-FR" sz="1800" dirty="0">
                <a:solidFill>
                  <a:srgbClr val="008000"/>
                </a:solidFill>
                <a:latin typeface="+mn-lt"/>
              </a:rPr>
              <a:t>. Ses fleurs sont une source importante de miel en </a:t>
            </a:r>
            <a:r>
              <a:rPr lang="fr-FR" altLang="fr-FR" sz="1800" dirty="0">
                <a:solidFill>
                  <a:srgbClr val="008000"/>
                </a:solidFill>
                <a:latin typeface="+mn-lt"/>
                <a:hlinkClick r:id="rId8" tooltip="Erythrée"/>
              </a:rPr>
              <a:t>Erythrée</a:t>
            </a:r>
            <a:r>
              <a:rPr lang="fr-FR" altLang="fr-FR" sz="1800" dirty="0">
                <a:solidFill>
                  <a:srgbClr val="008000"/>
                </a:solidFill>
                <a:latin typeface="+mn-lt"/>
              </a:rPr>
              <a:t> et </a:t>
            </a:r>
            <a:r>
              <a:rPr lang="fr-FR" altLang="fr-FR" sz="1800" dirty="0">
                <a:solidFill>
                  <a:srgbClr val="008000"/>
                </a:solidFill>
                <a:latin typeface="+mn-lt"/>
                <a:hlinkClick r:id="rId9" tooltip="Yémen"/>
              </a:rPr>
              <a:t>le Yémen</a:t>
            </a:r>
            <a:r>
              <a:rPr lang="fr-FR" altLang="fr-FR" sz="1800" dirty="0">
                <a:solidFill>
                  <a:srgbClr val="008000"/>
                </a:solidFill>
                <a:latin typeface="+mn-lt"/>
              </a:rPr>
              <a:t> </a:t>
            </a:r>
            <a:r>
              <a:rPr lang="fr-FR" altLang="fr-FR" sz="1800" baseline="30000" dirty="0">
                <a:solidFill>
                  <a:srgbClr val="008000"/>
                </a:solidFill>
                <a:latin typeface="+mn-lt"/>
                <a:hlinkClick r:id="rId10"/>
              </a:rPr>
              <a:t>[4]</a:t>
            </a:r>
            <a:r>
              <a:rPr lang="fr-FR" altLang="fr-FR" sz="1800" dirty="0">
                <a:solidFill>
                  <a:srgbClr val="008000"/>
                </a:solidFill>
                <a:latin typeface="+mn-lt"/>
              </a:rPr>
              <a:t> . </a:t>
            </a:r>
          </a:p>
          <a:p>
            <a:pPr algn="just" eaLnBrk="1" fontAlgn="auto" hangingPunct="1">
              <a:spcBef>
                <a:spcPct val="0"/>
              </a:spcBef>
              <a:spcAft>
                <a:spcPts val="0"/>
              </a:spcAft>
              <a:defRPr/>
            </a:pPr>
            <a:r>
              <a:rPr lang="fr-FR" altLang="fr-FR" sz="1800" dirty="0">
                <a:solidFill>
                  <a:srgbClr val="008000"/>
                </a:solidFill>
                <a:latin typeface="+mn-lt"/>
              </a:rPr>
              <a:t> Habitat : oueds du désert …</a:t>
            </a:r>
          </a:p>
          <a:p>
            <a:pPr algn="just" eaLnBrk="1" fontAlgn="auto" hangingPunct="1">
              <a:spcBef>
                <a:spcPct val="0"/>
              </a:spcBef>
              <a:spcAft>
                <a:spcPts val="0"/>
              </a:spcAft>
              <a:buFontTx/>
              <a:buNone/>
              <a:defRPr/>
            </a:pPr>
            <a:r>
              <a:rPr lang="fr-FR" altLang="fr-FR" sz="1200" u="sng" dirty="0">
                <a:solidFill>
                  <a:srgbClr val="FF0000"/>
                </a:solidFill>
                <a:latin typeface="Arial" panose="020B0604020202020204" pitchFamily="34" charset="0"/>
              </a:rPr>
              <a:t>Maladie</a:t>
            </a:r>
            <a:r>
              <a:rPr lang="fr-FR" altLang="fr-FR" sz="1200" dirty="0">
                <a:solidFill>
                  <a:srgbClr val="FF0000"/>
                </a:solidFill>
                <a:latin typeface="Arial" panose="020B0604020202020204" pitchFamily="34" charset="0"/>
              </a:rPr>
              <a:t> : Il est parasité par le gui hémiparasite </a:t>
            </a:r>
            <a:r>
              <a:rPr lang="fr-FR" altLang="fr-FR" sz="1200" i="1" dirty="0" err="1">
                <a:solidFill>
                  <a:srgbClr val="FF0000"/>
                </a:solidFill>
                <a:latin typeface="Arial" panose="020B0604020202020204" pitchFamily="34" charset="0"/>
              </a:rPr>
              <a:t>Plicosepalus</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acaciae</a:t>
            </a:r>
            <a:r>
              <a:rPr lang="fr-FR" altLang="fr-FR" sz="1200" i="1" dirty="0">
                <a:solidFill>
                  <a:srgbClr val="FF0000"/>
                </a:solidFill>
                <a:latin typeface="Arial" panose="020B0604020202020204" pitchFamily="34" charset="0"/>
              </a:rPr>
              <a:t>.</a:t>
            </a:r>
            <a:r>
              <a:rPr lang="fr-FR" altLang="fr-FR" sz="1200" dirty="0">
                <a:solidFill>
                  <a:srgbClr val="FF0000"/>
                </a:solidFill>
                <a:latin typeface="Arial" panose="020B0604020202020204" pitchFamily="34" charset="0"/>
              </a:rPr>
              <a:t> Source : </a:t>
            </a:r>
            <a:r>
              <a:rPr lang="fr-FR" altLang="fr-FR" sz="1200" dirty="0">
                <a:solidFill>
                  <a:srgbClr val="FF0000"/>
                </a:solidFill>
                <a:latin typeface="Arial" panose="020B0604020202020204" pitchFamily="34" charset="0"/>
                <a:hlinkClick r:id="rId11"/>
              </a:rPr>
              <a:t>http://www.cabi.org/isc/abstract/20073185345</a:t>
            </a:r>
            <a:r>
              <a:rPr lang="fr-FR" altLang="fr-FR" sz="1200" dirty="0">
                <a:solidFill>
                  <a:srgbClr val="FF0000"/>
                </a:solidFill>
                <a:latin typeface="Arial" panose="020B0604020202020204" pitchFamily="34" charset="0"/>
              </a:rPr>
              <a:t> </a:t>
            </a: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Sources : a) </a:t>
            </a:r>
            <a:r>
              <a:rPr lang="fr-FR" altLang="fr-FR" sz="1200" dirty="0" err="1">
                <a:solidFill>
                  <a:srgbClr val="008000"/>
                </a:solidFill>
                <a:latin typeface="Arial" panose="020B0604020202020204" pitchFamily="34" charset="0"/>
              </a:rPr>
              <a:t>Zohary</a:t>
            </a:r>
            <a:r>
              <a:rPr lang="fr-FR" altLang="fr-FR" sz="1200" dirty="0">
                <a:solidFill>
                  <a:srgbClr val="008000"/>
                </a:solidFill>
                <a:latin typeface="Arial" panose="020B0604020202020204" pitchFamily="34" charset="0"/>
              </a:rPr>
              <a:t> M. Flora </a:t>
            </a:r>
            <a:r>
              <a:rPr lang="fr-FR" altLang="fr-FR" sz="1200" dirty="0" err="1">
                <a:solidFill>
                  <a:srgbClr val="008000"/>
                </a:solidFill>
                <a:latin typeface="Arial" panose="020B0604020202020204" pitchFamily="34" charset="0"/>
              </a:rPr>
              <a:t>Palaestina</a:t>
            </a:r>
            <a:r>
              <a:rPr lang="fr-FR" altLang="fr-FR" sz="1200" dirty="0">
                <a:solidFill>
                  <a:srgbClr val="008000"/>
                </a:solidFill>
                <a:latin typeface="Arial" panose="020B0604020202020204" pitchFamily="34" charset="0"/>
              </a:rPr>
              <a:t>. II. </a:t>
            </a:r>
            <a:r>
              <a:rPr lang="fr-FR" altLang="fr-FR" sz="1200" dirty="0" err="1">
                <a:solidFill>
                  <a:srgbClr val="008000"/>
                </a:solidFill>
                <a:latin typeface="Arial" panose="020B0604020202020204" pitchFamily="34" charset="0"/>
              </a:rPr>
              <a:t>Jerusalem</a:t>
            </a:r>
            <a:r>
              <a:rPr lang="fr-FR" altLang="fr-FR" sz="1200" dirty="0">
                <a:solidFill>
                  <a:srgbClr val="008000"/>
                </a:solidFill>
                <a:latin typeface="Arial" panose="020B0604020202020204" pitchFamily="34" charset="0"/>
              </a:rPr>
              <a:t>: The </a:t>
            </a:r>
            <a:r>
              <a:rPr lang="fr-FR" altLang="fr-FR" sz="1200" dirty="0" err="1">
                <a:solidFill>
                  <a:srgbClr val="008000"/>
                </a:solidFill>
                <a:latin typeface="Arial" panose="020B0604020202020204" pitchFamily="34" charset="0"/>
              </a:rPr>
              <a:t>Israel</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Academy</a:t>
            </a:r>
            <a:r>
              <a:rPr lang="fr-FR" altLang="fr-FR" sz="1200" dirty="0">
                <a:solidFill>
                  <a:srgbClr val="008000"/>
                </a:solidFill>
                <a:latin typeface="Arial" panose="020B0604020202020204" pitchFamily="34" charset="0"/>
              </a:rPr>
              <a:t> of Science and </a:t>
            </a:r>
            <a:r>
              <a:rPr lang="fr-FR" altLang="fr-FR" sz="1200" dirty="0" err="1">
                <a:solidFill>
                  <a:srgbClr val="008000"/>
                </a:solidFill>
                <a:latin typeface="Arial" panose="020B0604020202020204" pitchFamily="34" charset="0"/>
              </a:rPr>
              <a:t>Humanities</a:t>
            </a:r>
            <a:r>
              <a:rPr lang="fr-FR" altLang="fr-FR" sz="1200" dirty="0">
                <a:solidFill>
                  <a:srgbClr val="008000"/>
                </a:solidFill>
                <a:latin typeface="Arial" panose="020B0604020202020204" pitchFamily="34" charset="0"/>
              </a:rPr>
              <a:t>; 1972. pp. 307–308 </a:t>
            </a:r>
            <a:r>
              <a:rPr lang="fr-FR" altLang="fr-FR" sz="1200" dirty="0" err="1">
                <a:solidFill>
                  <a:srgbClr val="008000"/>
                </a:solidFill>
                <a:latin typeface="Arial" panose="020B0604020202020204" pitchFamily="34" charset="0"/>
              </a:rPr>
              <a:t>cited</a:t>
            </a:r>
            <a:r>
              <a:rPr lang="fr-FR" altLang="fr-FR" sz="1200" dirty="0">
                <a:solidFill>
                  <a:srgbClr val="008000"/>
                </a:solidFill>
                <a:latin typeface="Arial" panose="020B0604020202020204" pitchFamily="34" charset="0"/>
              </a:rPr>
              <a:t> in </a:t>
            </a:r>
            <a:r>
              <a:rPr lang="fr-FR" altLang="fr-FR" sz="1200" dirty="0" err="1">
                <a:solidFill>
                  <a:srgbClr val="008000"/>
                </a:solidFill>
                <a:latin typeface="Arial" panose="020B0604020202020204" pitchFamily="34" charset="0"/>
              </a:rPr>
              <a:t>Amots</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Dafni</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Shay</a:t>
            </a:r>
            <a:r>
              <a:rPr lang="fr-FR" altLang="fr-FR" sz="1200" dirty="0">
                <a:solidFill>
                  <a:srgbClr val="008000"/>
                </a:solidFill>
                <a:latin typeface="Arial" panose="020B0604020202020204" pitchFamily="34" charset="0"/>
              </a:rPr>
              <a:t> Levy, and </a:t>
            </a:r>
            <a:r>
              <a:rPr lang="fr-FR" altLang="fr-FR" sz="1200" dirty="0" err="1">
                <a:solidFill>
                  <a:srgbClr val="008000"/>
                </a:solidFill>
                <a:latin typeface="Arial" panose="020B0604020202020204" pitchFamily="34" charset="0"/>
              </a:rPr>
              <a:t>Efraim</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Lev,</a:t>
            </a:r>
            <a:r>
              <a:rPr lang="fr-FR" altLang="fr-FR" sz="1200" i="1" dirty="0" err="1">
                <a:solidFill>
                  <a:srgbClr val="008000"/>
                </a:solidFill>
                <a:latin typeface="Arial" panose="020B0604020202020204" pitchFamily="34" charset="0"/>
              </a:rPr>
              <a:t>The</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ethnobotany</a:t>
            </a:r>
            <a:r>
              <a:rPr lang="fr-FR" altLang="fr-FR" sz="1200" i="1" dirty="0">
                <a:solidFill>
                  <a:srgbClr val="008000"/>
                </a:solidFill>
                <a:latin typeface="Arial" panose="020B0604020202020204" pitchFamily="34" charset="0"/>
              </a:rPr>
              <a:t> of </a:t>
            </a:r>
            <a:r>
              <a:rPr lang="fr-FR" altLang="fr-FR" sz="1200" i="1" dirty="0" err="1">
                <a:solidFill>
                  <a:srgbClr val="008000"/>
                </a:solidFill>
                <a:latin typeface="Arial" panose="020B0604020202020204" pitchFamily="34" charset="0"/>
              </a:rPr>
              <a:t>Christ's</a:t>
            </a:r>
            <a:r>
              <a:rPr lang="fr-FR" altLang="fr-FR" sz="1200" i="1" dirty="0">
                <a:solidFill>
                  <a:srgbClr val="008000"/>
                </a:solidFill>
                <a:latin typeface="Arial" panose="020B0604020202020204" pitchFamily="34" charset="0"/>
              </a:rPr>
              <a:t> Thorn Jujube (Ziziphus spina-</a:t>
            </a:r>
            <a:r>
              <a:rPr lang="fr-FR" altLang="fr-FR" sz="1200" i="1" dirty="0" err="1">
                <a:solidFill>
                  <a:srgbClr val="008000"/>
                </a:solidFill>
                <a:latin typeface="Arial" panose="020B0604020202020204" pitchFamily="34" charset="0"/>
              </a:rPr>
              <a:t>christi</a:t>
            </a:r>
            <a:r>
              <a:rPr lang="fr-FR" altLang="fr-FR" sz="1200" i="1" dirty="0">
                <a:solidFill>
                  <a:srgbClr val="008000"/>
                </a:solidFill>
                <a:latin typeface="Arial" panose="020B0604020202020204" pitchFamily="34" charset="0"/>
              </a:rPr>
              <a:t>) in </a:t>
            </a:r>
            <a:r>
              <a:rPr lang="fr-FR" altLang="fr-FR" sz="1200" i="1" dirty="0" err="1">
                <a:solidFill>
                  <a:srgbClr val="008000"/>
                </a:solidFill>
                <a:latin typeface="Arial" panose="020B0604020202020204" pitchFamily="34" charset="0"/>
              </a:rPr>
              <a:t>Israel</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2" tooltip="Digital object identifier"/>
              </a:rPr>
              <a:t>doi</a:t>
            </a:r>
            <a:r>
              <a:rPr lang="fr-FR" altLang="fr-FR" sz="1200"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hlinkClick r:id="rId13"/>
              </a:rPr>
              <a:t>10.1186/1746-4269-1-8</a:t>
            </a:r>
            <a:r>
              <a:rPr lang="fr-FR" altLang="fr-FR" sz="1200" dirty="0">
                <a:solidFill>
                  <a:srgbClr val="008000"/>
                </a:solidFill>
                <a:latin typeface="Arial" panose="020B0604020202020204" pitchFamily="34" charset="0"/>
              </a:rPr>
              <a:t> &amp; </a:t>
            </a:r>
            <a:r>
              <a:rPr lang="fr-FR" altLang="fr-FR" sz="1200" dirty="0">
                <a:solidFill>
                  <a:srgbClr val="008000"/>
                </a:solidFill>
                <a:latin typeface="Arial" panose="020B0604020202020204" pitchFamily="34" charset="0"/>
                <a:hlinkClick r:id="rId14"/>
              </a:rPr>
              <a:t>http://www.ncbi.nlm.nih.gov/pmc/articles/PMC1277088/?tool=pubmed</a:t>
            </a:r>
            <a:r>
              <a:rPr lang="fr-FR" altLang="fr-FR" sz="1200" dirty="0">
                <a:solidFill>
                  <a:srgbClr val="008000"/>
                </a:solidFill>
                <a:latin typeface="Arial" panose="020B0604020202020204" pitchFamily="34" charset="0"/>
              </a:rPr>
              <a:t> </a:t>
            </a: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b) Eden </a:t>
            </a:r>
            <a:r>
              <a:rPr lang="fr-FR" altLang="fr-FR" sz="1200" dirty="0" err="1">
                <a:solidFill>
                  <a:srgbClr val="008000"/>
                </a:solidFill>
                <a:latin typeface="Arial" panose="020B0604020202020204" pitchFamily="34" charset="0"/>
              </a:rPr>
              <a:t>Foundation</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5"/>
              </a:rPr>
              <a:t>"</a:t>
            </a:r>
            <a:r>
              <a:rPr lang="fr-FR" altLang="fr-FR" sz="1200" dirty="0" err="1">
                <a:solidFill>
                  <a:srgbClr val="008000"/>
                </a:solidFill>
                <a:latin typeface="Arial" panose="020B0604020202020204" pitchFamily="34" charset="0"/>
                <a:hlinkClick r:id="rId15"/>
              </a:rPr>
              <a:t>Nutritional</a:t>
            </a:r>
            <a:r>
              <a:rPr lang="fr-FR" altLang="fr-FR" sz="1200" dirty="0">
                <a:solidFill>
                  <a:srgbClr val="008000"/>
                </a:solidFill>
                <a:latin typeface="Arial" panose="020B0604020202020204" pitchFamily="34" charset="0"/>
                <a:hlinkClick r:id="rId15"/>
              </a:rPr>
              <a:t> </a:t>
            </a:r>
            <a:r>
              <a:rPr lang="fr-FR" altLang="fr-FR" sz="1200" dirty="0" err="1">
                <a:solidFill>
                  <a:srgbClr val="008000"/>
                </a:solidFill>
                <a:latin typeface="Arial" panose="020B0604020202020204" pitchFamily="34" charset="0"/>
                <a:hlinkClick r:id="rId15"/>
              </a:rPr>
              <a:t>study</a:t>
            </a:r>
            <a:r>
              <a:rPr lang="fr-FR" altLang="fr-FR" sz="1200" dirty="0">
                <a:solidFill>
                  <a:srgbClr val="008000"/>
                </a:solidFill>
                <a:latin typeface="Arial" panose="020B0604020202020204" pitchFamily="34" charset="0"/>
                <a:hlinkClick r:id="rId15"/>
              </a:rPr>
              <a:t> on Ziziphus spina-</a:t>
            </a:r>
            <a:r>
              <a:rPr lang="fr-FR" altLang="fr-FR" sz="1200" dirty="0" err="1">
                <a:solidFill>
                  <a:srgbClr val="008000"/>
                </a:solidFill>
                <a:latin typeface="Arial" panose="020B0604020202020204" pitchFamily="34" charset="0"/>
                <a:hlinkClick r:id="rId15"/>
              </a:rPr>
              <a:t>christi</a:t>
            </a:r>
            <a:r>
              <a:rPr lang="fr-FR" altLang="fr-FR" sz="1200" dirty="0">
                <a:solidFill>
                  <a:srgbClr val="008000"/>
                </a:solidFill>
                <a:latin typeface="Arial" panose="020B0604020202020204" pitchFamily="34" charset="0"/>
                <a:hlinkClick r:id="rId15"/>
              </a:rPr>
              <a:t>"</a:t>
            </a:r>
            <a:r>
              <a:rPr lang="fr-FR" altLang="fr-FR" sz="1200" dirty="0">
                <a:solidFill>
                  <a:srgbClr val="008000"/>
                </a:solidFill>
                <a:latin typeface="Arial" panose="020B0604020202020204" pitchFamily="34" charset="0"/>
              </a:rPr>
              <a:t>. eden-foundation.org.</a:t>
            </a: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16"/>
              </a:rPr>
              <a:t>http://www.worldagroforestry.org/treedb/AFTPDFS/Zizyphus_spina-christi.pdf</a:t>
            </a:r>
            <a:r>
              <a:rPr lang="fr-FR" altLang="fr-FR" sz="1200" dirty="0">
                <a:solidFill>
                  <a:srgbClr val="008000"/>
                </a:solidFill>
                <a:latin typeface="Arial" panose="020B0604020202020204" pitchFamily="34" charset="0"/>
              </a:rPr>
              <a:t> </a:t>
            </a: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d) </a:t>
            </a:r>
            <a:r>
              <a:rPr lang="fr-FR" altLang="fr-FR" sz="1200" dirty="0">
                <a:solidFill>
                  <a:srgbClr val="008000"/>
                </a:solidFill>
                <a:latin typeface="Arial" panose="020B0604020202020204" pitchFamily="34" charset="0"/>
                <a:hlinkClick r:id="rId17"/>
              </a:rPr>
              <a:t>http://www.beesfordevelopment.org/info/info/flora/christs-thorn-ziziphus-sp.shtml</a:t>
            </a:r>
            <a:endParaRPr lang="fr-FR" altLang="fr-FR" sz="1200" dirty="0">
              <a:solidFill>
                <a:srgbClr val="008000"/>
              </a:solidFill>
              <a:latin typeface="Arial" panose="020B0604020202020204" pitchFamily="34" charset="0"/>
            </a:endParaRPr>
          </a:p>
        </p:txBody>
      </p:sp>
      <p:pic>
        <p:nvPicPr>
          <p:cNvPr id="83985" name="Picture 8" descr="C:\Users\LISAN\Pictures\plantes-halophytes-xerophiles\ziziphus spina-christi5.jpg">
            <a:extLst>
              <a:ext uri="{FF2B5EF4-FFF2-40B4-BE49-F238E27FC236}">
                <a16:creationId xmlns:a16="http://schemas.microsoft.com/office/drawing/2014/main" id="{4A249AA9-A5D3-4C55-B7B9-4136C8BF1D2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64725" y="5084763"/>
            <a:ext cx="2178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6" name="Picture 9" descr="C:\Users\LISAN\Pictures\plantes-halophytes-xerophiles\ziziphus spina-christi1.jpg">
            <a:extLst>
              <a:ext uri="{FF2B5EF4-FFF2-40B4-BE49-F238E27FC236}">
                <a16:creationId xmlns:a16="http://schemas.microsoft.com/office/drawing/2014/main" id="{F5F04852-33FD-4846-9A42-CF6DAFE5A5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45125" y="5002213"/>
            <a:ext cx="22320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7" name="Picture 10" descr="C:\Users\LISAN\Pictures\plantes-halophytes-xerophiles\ziziphus spina-christi2.jpg">
            <a:extLst>
              <a:ext uri="{FF2B5EF4-FFF2-40B4-BE49-F238E27FC236}">
                <a16:creationId xmlns:a16="http://schemas.microsoft.com/office/drawing/2014/main" id="{B3F8C349-1942-4E3F-993F-D84D45DA1E6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9388" y="5246688"/>
            <a:ext cx="216058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8" name="Picture 11" descr="C:\Users\LISAN\Pictures\plantes-halophytes-xerophiles\ziziphus spina-christi3.jpg">
            <a:extLst>
              <a:ext uri="{FF2B5EF4-FFF2-40B4-BE49-F238E27FC236}">
                <a16:creationId xmlns:a16="http://schemas.microsoft.com/office/drawing/2014/main" id="{1AD9512F-701E-49A4-9BCA-68AEF5C1A0B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28213" y="3317875"/>
            <a:ext cx="22510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9" name="Picture 12" descr="C:\Users\LISAN\Pictures\plantes-halophytes-xerophiles\ziziphus spina-christi4.jpg">
            <a:extLst>
              <a:ext uri="{FF2B5EF4-FFF2-40B4-BE49-F238E27FC236}">
                <a16:creationId xmlns:a16="http://schemas.microsoft.com/office/drawing/2014/main" id="{B83B45F6-79A0-4C59-B606-DAC3EE6C760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11413" y="5229225"/>
            <a:ext cx="201612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0" name="Picture 13" descr="C:\Users\LISAN\Pictures\plantes-halophytes-xerophiles\Ziziphus spina-christi7.jpg">
            <a:extLst>
              <a:ext uri="{FF2B5EF4-FFF2-40B4-BE49-F238E27FC236}">
                <a16:creationId xmlns:a16="http://schemas.microsoft.com/office/drawing/2014/main" id="{4B1377B8-0026-4750-AB7E-6FE028D66C1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20025" y="3432175"/>
            <a:ext cx="194468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1" name="Picture 14" descr="C:\Users\LISAN\Pictures\plantes-halophytes-xerophiles\Ziziphus spina-christi8.jpg">
            <a:extLst>
              <a:ext uri="{FF2B5EF4-FFF2-40B4-BE49-F238E27FC236}">
                <a16:creationId xmlns:a16="http://schemas.microsoft.com/office/drawing/2014/main" id="{BE61E5CC-ECF5-42BB-9EA3-F9B3F896E14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19788" y="3486150"/>
            <a:ext cx="1871662"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2" name="Picture 15" descr="C:\Users\LISAN\Pictures\plantes-halophytes-xerophiles\ziziphus spina-christi6.jpg">
            <a:extLst>
              <a:ext uri="{FF2B5EF4-FFF2-40B4-BE49-F238E27FC236}">
                <a16:creationId xmlns:a16="http://schemas.microsoft.com/office/drawing/2014/main" id="{744A9A2E-E162-4802-84AC-225BE9BEAC9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77163" y="5040313"/>
            <a:ext cx="198755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3" name="Rectangle 13">
            <a:extLst>
              <a:ext uri="{FF2B5EF4-FFF2-40B4-BE49-F238E27FC236}">
                <a16:creationId xmlns:a16="http://schemas.microsoft.com/office/drawing/2014/main" id="{35511647-1904-4C14-9E2E-EDA78FF7CF5E}"/>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a:p>
        </p:txBody>
      </p:sp>
      <p:sp>
        <p:nvSpPr>
          <p:cNvPr id="83994" name="Rectangle 26">
            <a:extLst>
              <a:ext uri="{FF2B5EF4-FFF2-40B4-BE49-F238E27FC236}">
                <a16:creationId xmlns:a16="http://schemas.microsoft.com/office/drawing/2014/main" id="{72DBE99D-00CD-4A9A-A972-331D41C780FB}"/>
              </a:ext>
            </a:extLst>
          </p:cNvPr>
          <p:cNvSpPr>
            <a:spLocks noChangeArrowheads="1"/>
          </p:cNvSpPr>
          <p:nvPr/>
        </p:nvSpPr>
        <p:spPr bwMode="auto">
          <a:xfrm>
            <a:off x="10812463" y="4810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pic>
        <p:nvPicPr>
          <p:cNvPr id="83995" name="Image 18" descr="logo salinisation2_s.jpg">
            <a:extLst>
              <a:ext uri="{FF2B5EF4-FFF2-40B4-BE49-F238E27FC236}">
                <a16:creationId xmlns:a16="http://schemas.microsoft.com/office/drawing/2014/main" id="{540AE2AB-8626-437A-9C77-687A34AC802D}"/>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8467725" y="60325"/>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2" descr="medicament2_s">
            <a:extLst>
              <a:ext uri="{FF2B5EF4-FFF2-40B4-BE49-F238E27FC236}">
                <a16:creationId xmlns:a16="http://schemas.microsoft.com/office/drawing/2014/main" id="{C1C15EA3-42EB-418C-A04E-6986DA33688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288713" y="31432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8227874-579E-4CCD-821B-CFCAD694EB1A}"/>
              </a:ext>
            </a:extLst>
          </p:cNvPr>
          <p:cNvSpPr>
            <a:spLocks noGrp="1"/>
          </p:cNvSpPr>
          <p:nvPr>
            <p:ph type="ftr" sz="quarter" idx="11"/>
          </p:nvPr>
        </p:nvSpPr>
        <p:spPr>
          <a:xfrm>
            <a:off x="1549400" y="6586538"/>
            <a:ext cx="3662363" cy="2127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D900CC19-4C19-4876-9648-1F7FDC782B3C}"/>
              </a:ext>
            </a:extLst>
          </p:cNvPr>
          <p:cNvSpPr>
            <a:spLocks noGrp="1"/>
          </p:cNvSpPr>
          <p:nvPr>
            <p:ph type="sldNum" sz="quarter" idx="12"/>
          </p:nvPr>
        </p:nvSpPr>
        <p:spPr>
          <a:xfrm>
            <a:off x="11004550" y="258763"/>
            <a:ext cx="919163" cy="387350"/>
          </a:xfrm>
        </p:spPr>
        <p:txBody>
          <a:bodyPr/>
          <a:lstStyle/>
          <a:p>
            <a:pPr>
              <a:defRPr/>
            </a:pPr>
            <a:fld id="{FD5E410F-DDED-4A8C-9105-D05B047690E8}" type="slidenum">
              <a:rPr lang="fr-FR"/>
              <a:pPr>
                <a:defRPr/>
              </a:pPr>
              <a:t>9</a:t>
            </a:fld>
            <a:endParaRPr lang="fr-FR"/>
          </a:p>
        </p:txBody>
      </p:sp>
      <p:sp>
        <p:nvSpPr>
          <p:cNvPr id="11268" name="ZoneTexte 3">
            <a:extLst>
              <a:ext uri="{FF2B5EF4-FFF2-40B4-BE49-F238E27FC236}">
                <a16:creationId xmlns:a16="http://schemas.microsoft.com/office/drawing/2014/main" id="{C11C70BF-FEFB-49DA-9CD6-301B1942C9E0}"/>
              </a:ext>
            </a:extLst>
          </p:cNvPr>
          <p:cNvSpPr txBox="1">
            <a:spLocks noChangeArrowheads="1"/>
          </p:cNvSpPr>
          <p:nvPr/>
        </p:nvSpPr>
        <p:spPr bwMode="auto">
          <a:xfrm>
            <a:off x="4117975" y="104775"/>
            <a:ext cx="456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de climat tempéré et tropical</a:t>
            </a:r>
          </a:p>
        </p:txBody>
      </p:sp>
      <p:sp>
        <p:nvSpPr>
          <p:cNvPr id="11269" name="ZoneTexte 4">
            <a:extLst>
              <a:ext uri="{FF2B5EF4-FFF2-40B4-BE49-F238E27FC236}">
                <a16:creationId xmlns:a16="http://schemas.microsoft.com/office/drawing/2014/main" id="{079DB948-20ED-468D-96FD-8D3985BC63E0}"/>
              </a:ext>
            </a:extLst>
          </p:cNvPr>
          <p:cNvSpPr txBox="1">
            <a:spLocks noChangeArrowheads="1"/>
          </p:cNvSpPr>
          <p:nvPr/>
        </p:nvSpPr>
        <p:spPr bwMode="auto">
          <a:xfrm>
            <a:off x="107950" y="441325"/>
            <a:ext cx="743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Choisir les espèces : Exemple de mélanges d’espèces pour haies défensives</a:t>
            </a:r>
          </a:p>
        </p:txBody>
      </p:sp>
      <p:sp>
        <p:nvSpPr>
          <p:cNvPr id="11270" name="ZoneTexte 5">
            <a:extLst>
              <a:ext uri="{FF2B5EF4-FFF2-40B4-BE49-F238E27FC236}">
                <a16:creationId xmlns:a16="http://schemas.microsoft.com/office/drawing/2014/main" id="{BB898B11-E42D-41F6-85EF-D028DAB00FF1}"/>
              </a:ext>
            </a:extLst>
          </p:cNvPr>
          <p:cNvSpPr txBox="1">
            <a:spLocks noChangeArrowheads="1"/>
          </p:cNvSpPr>
          <p:nvPr/>
        </p:nvSpPr>
        <p:spPr bwMode="auto">
          <a:xfrm>
            <a:off x="5726113" y="6537325"/>
            <a:ext cx="6465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t>Source : Arbustes pour haie défensive, </a:t>
            </a:r>
            <a:r>
              <a:rPr lang="fr-FR" altLang="fr-FR" sz="1200">
                <a:hlinkClick r:id="rId2"/>
              </a:rPr>
              <a:t>http://www.plantes-et-jardins.com/cat3/1552</a:t>
            </a:r>
            <a:r>
              <a:rPr lang="fr-FR" altLang="fr-FR" sz="1200"/>
              <a:t> </a:t>
            </a:r>
          </a:p>
        </p:txBody>
      </p:sp>
      <p:pic>
        <p:nvPicPr>
          <p:cNvPr id="11271" name="Image 7">
            <a:extLst>
              <a:ext uri="{FF2B5EF4-FFF2-40B4-BE49-F238E27FC236}">
                <a16:creationId xmlns:a16="http://schemas.microsoft.com/office/drawing/2014/main" id="{DF13ED4A-F87A-4846-9531-A58FC27E2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763" y="3587750"/>
            <a:ext cx="2684462"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8">
            <a:extLst>
              <a:ext uri="{FF2B5EF4-FFF2-40B4-BE49-F238E27FC236}">
                <a16:creationId xmlns:a16="http://schemas.microsoft.com/office/drawing/2014/main" id="{5E904A1B-EF66-48A2-ACEE-A8278B1E29C1}"/>
              </a:ext>
            </a:extLst>
          </p:cNvPr>
          <p:cNvSpPr>
            <a:spLocks noChangeArrowheads="1"/>
          </p:cNvSpPr>
          <p:nvPr/>
        </p:nvSpPr>
        <p:spPr bwMode="auto">
          <a:xfrm>
            <a:off x="9750425" y="6259513"/>
            <a:ext cx="18303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a:solidFill>
                  <a:srgbClr val="008000"/>
                </a:solidFill>
              </a:rPr>
              <a:t>Mahonia x media </a:t>
            </a:r>
            <a:r>
              <a:rPr lang="fr-FR" altLang="fr-FR" sz="1200" dirty="0">
                <a:solidFill>
                  <a:srgbClr val="008000"/>
                </a:solidFill>
              </a:rPr>
              <a:t>‘</a:t>
            </a:r>
            <a:r>
              <a:rPr lang="fr-FR" altLang="fr-FR" sz="1200" dirty="0" err="1">
                <a:solidFill>
                  <a:srgbClr val="008000"/>
                </a:solidFill>
              </a:rPr>
              <a:t>Charity</a:t>
            </a:r>
            <a:r>
              <a:rPr lang="fr-FR" altLang="fr-FR" sz="1200" dirty="0">
                <a:solidFill>
                  <a:srgbClr val="008000"/>
                </a:solidFill>
              </a:rPr>
              <a:t>’</a:t>
            </a:r>
          </a:p>
        </p:txBody>
      </p:sp>
      <p:pic>
        <p:nvPicPr>
          <p:cNvPr id="11273" name="Image 10">
            <a:extLst>
              <a:ext uri="{FF2B5EF4-FFF2-40B4-BE49-F238E27FC236}">
                <a16:creationId xmlns:a16="http://schemas.microsoft.com/office/drawing/2014/main" id="{3C23C618-91D2-4917-8556-3D359DBAE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811213"/>
            <a:ext cx="2452688"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Rectangle 11">
            <a:extLst>
              <a:ext uri="{FF2B5EF4-FFF2-40B4-BE49-F238E27FC236}">
                <a16:creationId xmlns:a16="http://schemas.microsoft.com/office/drawing/2014/main" id="{6A4B5536-BC53-434D-8FD7-EA066CFA84CE}"/>
              </a:ext>
            </a:extLst>
          </p:cNvPr>
          <p:cNvSpPr>
            <a:spLocks noChangeArrowheads="1"/>
          </p:cNvSpPr>
          <p:nvPr/>
        </p:nvSpPr>
        <p:spPr bwMode="auto">
          <a:xfrm>
            <a:off x="228600" y="3270250"/>
            <a:ext cx="22113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Berbéris à feuilles de buis ‘Nana’</a:t>
            </a:r>
          </a:p>
        </p:txBody>
      </p:sp>
      <p:pic>
        <p:nvPicPr>
          <p:cNvPr id="11275" name="Image 13">
            <a:extLst>
              <a:ext uri="{FF2B5EF4-FFF2-40B4-BE49-F238E27FC236}">
                <a16:creationId xmlns:a16="http://schemas.microsoft.com/office/drawing/2014/main" id="{3E6340D8-B8EF-43A4-AD54-F113B6707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595688"/>
            <a:ext cx="256063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Rectangle 14">
            <a:extLst>
              <a:ext uri="{FF2B5EF4-FFF2-40B4-BE49-F238E27FC236}">
                <a16:creationId xmlns:a16="http://schemas.microsoft.com/office/drawing/2014/main" id="{45AA01D3-E0CE-4CB6-B1B4-B06524C74CCD}"/>
              </a:ext>
            </a:extLst>
          </p:cNvPr>
          <p:cNvSpPr>
            <a:spLocks noChangeArrowheads="1"/>
          </p:cNvSpPr>
          <p:nvPr/>
        </p:nvSpPr>
        <p:spPr bwMode="auto">
          <a:xfrm>
            <a:off x="295275" y="6259513"/>
            <a:ext cx="2320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Berbéris de </a:t>
            </a:r>
            <a:r>
              <a:rPr lang="fr-FR" altLang="fr-FR" sz="1200" dirty="0" err="1">
                <a:solidFill>
                  <a:srgbClr val="008000"/>
                </a:solidFill>
              </a:rPr>
              <a:t>Thunberg</a:t>
            </a:r>
            <a:r>
              <a:rPr lang="fr-FR" altLang="fr-FR" sz="1200" dirty="0">
                <a:solidFill>
                  <a:srgbClr val="008000"/>
                </a:solidFill>
              </a:rPr>
              <a:t> ‘Admiration’</a:t>
            </a:r>
          </a:p>
        </p:txBody>
      </p:sp>
      <p:pic>
        <p:nvPicPr>
          <p:cNvPr id="11277" name="Image 16">
            <a:extLst>
              <a:ext uri="{FF2B5EF4-FFF2-40B4-BE49-F238E27FC236}">
                <a16:creationId xmlns:a16="http://schemas.microsoft.com/office/drawing/2014/main" id="{73BB1417-5543-471F-9D64-D7465377E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425" y="811213"/>
            <a:ext cx="2509838"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Rectangle 17">
            <a:extLst>
              <a:ext uri="{FF2B5EF4-FFF2-40B4-BE49-F238E27FC236}">
                <a16:creationId xmlns:a16="http://schemas.microsoft.com/office/drawing/2014/main" id="{2AE66607-84A5-4604-8E66-645569EB7B34}"/>
              </a:ext>
            </a:extLst>
          </p:cNvPr>
          <p:cNvSpPr>
            <a:spLocks noChangeArrowheads="1"/>
          </p:cNvSpPr>
          <p:nvPr/>
        </p:nvSpPr>
        <p:spPr bwMode="auto">
          <a:xfrm>
            <a:off x="3022600" y="3300413"/>
            <a:ext cx="2503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Berbéris de Thumberg ‘Green carpet’</a:t>
            </a:r>
          </a:p>
        </p:txBody>
      </p:sp>
      <p:pic>
        <p:nvPicPr>
          <p:cNvPr id="11279" name="Image 19">
            <a:extLst>
              <a:ext uri="{FF2B5EF4-FFF2-40B4-BE49-F238E27FC236}">
                <a16:creationId xmlns:a16="http://schemas.microsoft.com/office/drawing/2014/main" id="{046CD690-CB1F-4BC5-80BE-B5A97FF246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9413" y="3603625"/>
            <a:ext cx="260667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0" name="Rectangle 20">
            <a:extLst>
              <a:ext uri="{FF2B5EF4-FFF2-40B4-BE49-F238E27FC236}">
                <a16:creationId xmlns:a16="http://schemas.microsoft.com/office/drawing/2014/main" id="{31F0A905-1E0C-4A13-BFAF-A7A4060125A5}"/>
              </a:ext>
            </a:extLst>
          </p:cNvPr>
          <p:cNvSpPr>
            <a:spLocks noChangeArrowheads="1"/>
          </p:cNvSpPr>
          <p:nvPr/>
        </p:nvSpPr>
        <p:spPr bwMode="auto">
          <a:xfrm>
            <a:off x="3130550" y="6230938"/>
            <a:ext cx="22685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Berbéris de </a:t>
            </a:r>
            <a:r>
              <a:rPr lang="fr-FR" altLang="fr-FR" sz="1200" dirty="0" err="1">
                <a:solidFill>
                  <a:srgbClr val="008000"/>
                </a:solidFill>
              </a:rPr>
              <a:t>Thunberg</a:t>
            </a:r>
            <a:r>
              <a:rPr lang="fr-FR" altLang="fr-FR" sz="1200" dirty="0">
                <a:solidFill>
                  <a:srgbClr val="008000"/>
                </a:solidFill>
              </a:rPr>
              <a:t> ‘Rosy </a:t>
            </a:r>
            <a:r>
              <a:rPr lang="fr-FR" altLang="fr-FR" sz="1200" dirty="0" err="1">
                <a:solidFill>
                  <a:srgbClr val="008000"/>
                </a:solidFill>
              </a:rPr>
              <a:t>glow</a:t>
            </a:r>
            <a:r>
              <a:rPr lang="fr-FR" altLang="fr-FR" sz="1200" dirty="0">
                <a:solidFill>
                  <a:srgbClr val="008000"/>
                </a:solidFill>
              </a:rPr>
              <a:t>’</a:t>
            </a:r>
          </a:p>
        </p:txBody>
      </p:sp>
      <p:pic>
        <p:nvPicPr>
          <p:cNvPr id="11281" name="Image 22">
            <a:extLst>
              <a:ext uri="{FF2B5EF4-FFF2-40B4-BE49-F238E27FC236}">
                <a16:creationId xmlns:a16="http://schemas.microsoft.com/office/drawing/2014/main" id="{0A67D0FD-98BF-4C45-8079-4FC9E5AC07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9463" y="750888"/>
            <a:ext cx="2570162"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Rectangle 23">
            <a:extLst>
              <a:ext uri="{FF2B5EF4-FFF2-40B4-BE49-F238E27FC236}">
                <a16:creationId xmlns:a16="http://schemas.microsoft.com/office/drawing/2014/main" id="{2511D73F-DE57-439C-9AA1-44121A98C1FB}"/>
              </a:ext>
            </a:extLst>
          </p:cNvPr>
          <p:cNvSpPr>
            <a:spLocks noChangeArrowheads="1"/>
          </p:cNvSpPr>
          <p:nvPr/>
        </p:nvSpPr>
        <p:spPr bwMode="auto">
          <a:xfrm>
            <a:off x="5910263" y="3357563"/>
            <a:ext cx="220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Berbéris de </a:t>
            </a:r>
            <a:r>
              <a:rPr lang="fr-FR" altLang="fr-FR" sz="1200" dirty="0" err="1">
                <a:solidFill>
                  <a:srgbClr val="008000"/>
                </a:solidFill>
              </a:rPr>
              <a:t>Thunberg</a:t>
            </a:r>
            <a:r>
              <a:rPr lang="fr-FR" altLang="fr-FR" sz="1200" dirty="0">
                <a:solidFill>
                  <a:srgbClr val="008000"/>
                </a:solidFill>
              </a:rPr>
              <a:t> ‘</a:t>
            </a:r>
            <a:r>
              <a:rPr lang="fr-FR" altLang="fr-FR" sz="1200" dirty="0" err="1">
                <a:solidFill>
                  <a:srgbClr val="008000"/>
                </a:solidFill>
              </a:rPr>
              <a:t>Tiny</a:t>
            </a:r>
            <a:r>
              <a:rPr lang="fr-FR" altLang="fr-FR" sz="1200" dirty="0">
                <a:solidFill>
                  <a:srgbClr val="008000"/>
                </a:solidFill>
              </a:rPr>
              <a:t> gold’</a:t>
            </a:r>
          </a:p>
        </p:txBody>
      </p:sp>
      <p:pic>
        <p:nvPicPr>
          <p:cNvPr id="11283" name="Image 25">
            <a:extLst>
              <a:ext uri="{FF2B5EF4-FFF2-40B4-BE49-F238E27FC236}">
                <a16:creationId xmlns:a16="http://schemas.microsoft.com/office/drawing/2014/main" id="{3F8A6179-CF93-4324-B7E6-0400CA3FDC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9463" y="3670300"/>
            <a:ext cx="2570162"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4" name="Rectangle 26">
            <a:extLst>
              <a:ext uri="{FF2B5EF4-FFF2-40B4-BE49-F238E27FC236}">
                <a16:creationId xmlns:a16="http://schemas.microsoft.com/office/drawing/2014/main" id="{FECB080B-78D0-40B3-BA85-79F03A30CA0B}"/>
              </a:ext>
            </a:extLst>
          </p:cNvPr>
          <p:cNvSpPr>
            <a:spLocks noChangeArrowheads="1"/>
          </p:cNvSpPr>
          <p:nvPr/>
        </p:nvSpPr>
        <p:spPr bwMode="auto">
          <a:xfrm>
            <a:off x="6240463" y="6240463"/>
            <a:ext cx="1808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Berbéris à feuilles étroites</a:t>
            </a:r>
          </a:p>
        </p:txBody>
      </p:sp>
      <p:pic>
        <p:nvPicPr>
          <p:cNvPr id="11285" name="Image 28">
            <a:extLst>
              <a:ext uri="{FF2B5EF4-FFF2-40B4-BE49-F238E27FC236}">
                <a16:creationId xmlns:a16="http://schemas.microsoft.com/office/drawing/2014/main" id="{F986F935-2631-4A98-AE5C-169F53116C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9825" y="28892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Rectangle 29">
            <a:extLst>
              <a:ext uri="{FF2B5EF4-FFF2-40B4-BE49-F238E27FC236}">
                <a16:creationId xmlns:a16="http://schemas.microsoft.com/office/drawing/2014/main" id="{7C08B0E3-D97E-4E73-BB93-78E25590BB27}"/>
              </a:ext>
            </a:extLst>
          </p:cNvPr>
          <p:cNvSpPr>
            <a:spLocks noChangeArrowheads="1"/>
          </p:cNvSpPr>
          <p:nvPr/>
        </p:nvSpPr>
        <p:spPr bwMode="auto">
          <a:xfrm>
            <a:off x="9494838" y="3179763"/>
            <a:ext cx="1385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a:solidFill>
                  <a:srgbClr val="008000"/>
                </a:solidFill>
              </a:rPr>
              <a:t>Mahonia</a:t>
            </a:r>
            <a:r>
              <a:rPr lang="fr-FR" altLang="fr-FR" sz="1200" dirty="0">
                <a:solidFill>
                  <a:srgbClr val="008000"/>
                </a:solidFill>
              </a:rPr>
              <a:t> faux houx</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21E7BB0-1609-4702-89BB-1BBA97BBD072}"/>
              </a:ext>
            </a:extLst>
          </p:cNvPr>
          <p:cNvSpPr>
            <a:spLocks noGrp="1"/>
          </p:cNvSpPr>
          <p:nvPr>
            <p:ph type="ftr" sz="quarter" idx="11"/>
          </p:nvPr>
        </p:nvSpPr>
        <p:spPr>
          <a:xfrm>
            <a:off x="4351338" y="6492875"/>
            <a:ext cx="4114800" cy="365125"/>
          </a:xfrm>
        </p:spPr>
        <p:txBody>
          <a:bodyPr/>
          <a:lstStyle/>
          <a:p>
            <a:pPr>
              <a:defRPr/>
            </a:pPr>
            <a:r>
              <a:rPr lang="fr-FR"/>
              <a:t>Haies défensives de climat tempéré et tropical - B. Lisan</a:t>
            </a:r>
          </a:p>
        </p:txBody>
      </p:sp>
      <p:sp>
        <p:nvSpPr>
          <p:cNvPr id="84995" name="ZoneTexte 3">
            <a:extLst>
              <a:ext uri="{FF2B5EF4-FFF2-40B4-BE49-F238E27FC236}">
                <a16:creationId xmlns:a16="http://schemas.microsoft.com/office/drawing/2014/main" id="{169EE471-7539-4E4B-A020-F5D5F3120596}"/>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84996" name="Espace réservé du numéro de diapositive 2">
            <a:extLst>
              <a:ext uri="{FF2B5EF4-FFF2-40B4-BE49-F238E27FC236}">
                <a16:creationId xmlns:a16="http://schemas.microsoft.com/office/drawing/2014/main" id="{1E1AAEDF-82CA-4F19-9E34-F57FD785BC4D}"/>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DB2E5900-22B4-4F4A-9EEC-78F645CA870C}" type="slidenum">
              <a:rPr lang="fr-FR" altLang="fr-FR" sz="1200">
                <a:solidFill>
                  <a:srgbClr val="898989"/>
                </a:solidFill>
              </a:rPr>
              <a:pPr algn="r" eaLnBrk="1" hangingPunct="1">
                <a:lnSpc>
                  <a:spcPct val="100000"/>
                </a:lnSpc>
                <a:spcBef>
                  <a:spcPct val="0"/>
                </a:spcBef>
                <a:buFontTx/>
                <a:buNone/>
              </a:pPr>
              <a:t>90</a:t>
            </a:fld>
            <a:endParaRPr lang="fr-FR" altLang="fr-FR" sz="1200">
              <a:solidFill>
                <a:srgbClr val="898989"/>
              </a:solidFill>
            </a:endParaRPr>
          </a:p>
        </p:txBody>
      </p:sp>
      <p:sp>
        <p:nvSpPr>
          <p:cNvPr id="84997" name="ZoneTexte 5">
            <a:extLst>
              <a:ext uri="{FF2B5EF4-FFF2-40B4-BE49-F238E27FC236}">
                <a16:creationId xmlns:a16="http://schemas.microsoft.com/office/drawing/2014/main" id="{89C9CF4F-AFA3-4273-B740-660E67423518}"/>
              </a:ext>
            </a:extLst>
          </p:cNvPr>
          <p:cNvSpPr txBox="1">
            <a:spLocks noChangeArrowheads="1"/>
          </p:cNvSpPr>
          <p:nvPr/>
        </p:nvSpPr>
        <p:spPr bwMode="auto">
          <a:xfrm>
            <a:off x="90488" y="438150"/>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84998" name="Image 6">
            <a:extLst>
              <a:ext uri="{FF2B5EF4-FFF2-40B4-BE49-F238E27FC236}">
                <a16:creationId xmlns:a16="http://schemas.microsoft.com/office/drawing/2014/main" id="{CFA9CF71-3741-4E58-BA36-5DE7B1FD3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Image 7">
            <a:extLst>
              <a:ext uri="{FF2B5EF4-FFF2-40B4-BE49-F238E27FC236}">
                <a16:creationId xmlns:a16="http://schemas.microsoft.com/office/drawing/2014/main" id="{581F4712-74BE-4E26-8007-E92E05F7C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Image 8">
            <a:extLst>
              <a:ext uri="{FF2B5EF4-FFF2-40B4-BE49-F238E27FC236}">
                <a16:creationId xmlns:a16="http://schemas.microsoft.com/office/drawing/2014/main" id="{B357E42F-6E68-4E1A-9B44-CD79D209A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Rectangle 10">
            <a:extLst>
              <a:ext uri="{FF2B5EF4-FFF2-40B4-BE49-F238E27FC236}">
                <a16:creationId xmlns:a16="http://schemas.microsoft.com/office/drawing/2014/main" id="{DC8483CA-3BAF-4866-9D49-867110104DA1}"/>
              </a:ext>
            </a:extLst>
          </p:cNvPr>
          <p:cNvSpPr>
            <a:spLocks noChangeArrowheads="1"/>
          </p:cNvSpPr>
          <p:nvPr/>
        </p:nvSpPr>
        <p:spPr bwMode="auto">
          <a:xfrm>
            <a:off x="2686050" y="84138"/>
            <a:ext cx="573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dirty="0">
                <a:solidFill>
                  <a:srgbClr val="008000"/>
                </a:solidFill>
              </a:rPr>
              <a:t>↗↗</a:t>
            </a:r>
            <a:endParaRPr lang="fr-FR" altLang="fr-FR" sz="1800" dirty="0">
              <a:latin typeface="Arial" panose="020B0604020202020204" pitchFamily="34" charset="0"/>
            </a:endParaRPr>
          </a:p>
        </p:txBody>
      </p:sp>
      <p:pic>
        <p:nvPicPr>
          <p:cNvPr id="85002" name="Picture 2" descr="fruitsLogo9_ss">
            <a:extLst>
              <a:ext uri="{FF2B5EF4-FFF2-40B4-BE49-F238E27FC236}">
                <a16:creationId xmlns:a16="http://schemas.microsoft.com/office/drawing/2014/main" id="{22B285CA-47DD-4C3A-9DD3-062D9EAB0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16" descr="C:\Users\LISAN\Pictures\Plantes fourragères\logo invasive plants5_s.jpg">
            <a:extLst>
              <a:ext uri="{FF2B5EF4-FFF2-40B4-BE49-F238E27FC236}">
                <a16:creationId xmlns:a16="http://schemas.microsoft.com/office/drawing/2014/main" id="{3D5AE082-8139-4710-BF5A-9EFEBFF89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575" y="185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Image 10" descr="logo aride_s.jpg">
            <a:extLst>
              <a:ext uri="{FF2B5EF4-FFF2-40B4-BE49-F238E27FC236}">
                <a16:creationId xmlns:a16="http://schemas.microsoft.com/office/drawing/2014/main" id="{9DD95BDD-3F93-4E89-B1A4-0C7E807E9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15425" y="4762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Rectangle 16">
            <a:extLst>
              <a:ext uri="{FF2B5EF4-FFF2-40B4-BE49-F238E27FC236}">
                <a16:creationId xmlns:a16="http://schemas.microsoft.com/office/drawing/2014/main" id="{A2451DAE-A744-4E57-B70F-FC040A3A6B9E}"/>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sp>
        <p:nvSpPr>
          <p:cNvPr id="85006" name="Rectangle 17">
            <a:extLst>
              <a:ext uri="{FF2B5EF4-FFF2-40B4-BE49-F238E27FC236}">
                <a16:creationId xmlns:a16="http://schemas.microsoft.com/office/drawing/2014/main" id="{C42FC618-F2A5-4BF9-A2FB-F391935DFB64}"/>
              </a:ext>
            </a:extLst>
          </p:cNvPr>
          <p:cNvSpPr>
            <a:spLocks noChangeArrowheads="1"/>
          </p:cNvSpPr>
          <p:nvPr/>
        </p:nvSpPr>
        <p:spPr bwMode="auto">
          <a:xfrm>
            <a:off x="10812463" y="4810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a:t>
            </a:r>
          </a:p>
        </p:txBody>
      </p:sp>
      <p:pic>
        <p:nvPicPr>
          <p:cNvPr id="85007" name="Image 18" descr="logo salinisation2_s.jpg">
            <a:extLst>
              <a:ext uri="{FF2B5EF4-FFF2-40B4-BE49-F238E27FC236}">
                <a16:creationId xmlns:a16="http://schemas.microsoft.com/office/drawing/2014/main" id="{8DC0A060-AB5B-434B-ACE9-4699646FB99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67725" y="60325"/>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5">
            <a:extLst>
              <a:ext uri="{FF2B5EF4-FFF2-40B4-BE49-F238E27FC236}">
                <a16:creationId xmlns:a16="http://schemas.microsoft.com/office/drawing/2014/main" id="{7108699D-927B-4A8F-9829-3E5A9DD7D35F}"/>
              </a:ext>
            </a:extLst>
          </p:cNvPr>
          <p:cNvSpPr txBox="1">
            <a:spLocks noChangeArrowheads="1"/>
          </p:cNvSpPr>
          <p:nvPr/>
        </p:nvSpPr>
        <p:spPr bwMode="auto">
          <a:xfrm>
            <a:off x="107950" y="1212850"/>
            <a:ext cx="11907838"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latin typeface="+mn-lt"/>
              </a:rPr>
              <a:t>Il est </a:t>
            </a:r>
            <a:r>
              <a:rPr lang="fr-FR" altLang="fr-FR" sz="1800" b="1" dirty="0">
                <a:solidFill>
                  <a:srgbClr val="008000"/>
                </a:solidFill>
                <a:latin typeface="+mn-lt"/>
              </a:rPr>
              <a:t>très robuste, très résistant à la chaleur et peut être trouvé dans les zones désertiques, même avec 100 mm précipitations par an. </a:t>
            </a:r>
            <a:r>
              <a:rPr lang="fr-FR" altLang="fr-FR" sz="1800" dirty="0">
                <a:solidFill>
                  <a:srgbClr val="008000"/>
                </a:solidFill>
                <a:latin typeface="+mn-lt"/>
              </a:rPr>
              <a:t>Il préfère les bords des étangs, rivière et les rives ses oueds (</a:t>
            </a:r>
            <a:r>
              <a:rPr lang="fr-FR" altLang="fr-FR" sz="1800" dirty="0" err="1">
                <a:solidFill>
                  <a:srgbClr val="008000"/>
                </a:solidFill>
                <a:latin typeface="+mn-lt"/>
              </a:rPr>
              <a:t>wadi</a:t>
            </a:r>
            <a:r>
              <a:rPr lang="fr-FR" altLang="fr-FR" sz="1800" dirty="0">
                <a:solidFill>
                  <a:srgbClr val="008000"/>
                </a:solidFill>
                <a:latin typeface="+mn-lt"/>
              </a:rPr>
              <a:t>), où l'eau souterraine est disponible. </a:t>
            </a:r>
            <a:r>
              <a:rPr lang="fr-FR" altLang="fr-FR" sz="1800" dirty="0">
                <a:solidFill>
                  <a:srgbClr val="FF0000"/>
                </a:solidFill>
                <a:latin typeface="+mn-lt"/>
              </a:rPr>
              <a:t>L'arbre est sensible au gel. </a:t>
            </a:r>
            <a:r>
              <a:rPr lang="it-IT" altLang="fr-FR" sz="1800" b="1" dirty="0"/>
              <a:t>USDA Zone </a:t>
            </a:r>
            <a:r>
              <a:rPr lang="it-IT" altLang="fr-FR" sz="1800" dirty="0"/>
              <a:t>: 6a-11.</a:t>
            </a:r>
            <a:r>
              <a:rPr lang="fr-FR" altLang="fr-FR" sz="1800" dirty="0"/>
              <a:t> </a:t>
            </a:r>
            <a:r>
              <a:rPr lang="it-IT" altLang="fr-FR" sz="1800" b="1" dirty="0">
                <a:latin typeface="+mn-lt"/>
              </a:rPr>
              <a:t>AHS Heat Zone </a:t>
            </a:r>
            <a:r>
              <a:rPr lang="it-IT" altLang="fr-FR" sz="1800" dirty="0">
                <a:latin typeface="+mn-lt"/>
              </a:rPr>
              <a:t>: 11-5. </a:t>
            </a:r>
            <a:r>
              <a:rPr lang="fr-FR" altLang="fr-FR" sz="1800" dirty="0">
                <a:solidFill>
                  <a:srgbClr val="008000"/>
                </a:solidFill>
                <a:latin typeface="+mn-lt"/>
              </a:rPr>
              <a:t>Il peut résister à un engorgement d'eau pour un maximum de 2 mois et à </a:t>
            </a:r>
            <a:r>
              <a:rPr lang="fr-FR" altLang="fr-FR" sz="1800" b="1" dirty="0">
                <a:solidFill>
                  <a:srgbClr val="008000"/>
                </a:solidFill>
                <a:latin typeface="+mn-lt"/>
              </a:rPr>
              <a:t>8-10 mois de saison sèche. </a:t>
            </a:r>
          </a:p>
          <a:p>
            <a:pPr algn="just" eaLnBrk="1" fontAlgn="auto" hangingPunct="1">
              <a:spcBef>
                <a:spcPct val="0"/>
              </a:spcBef>
              <a:spcAft>
                <a:spcPts val="0"/>
              </a:spcAft>
              <a:buFontTx/>
              <a:buNone/>
              <a:defRPr/>
            </a:pPr>
            <a:r>
              <a:rPr lang="fr-FR" altLang="fr-FR" sz="1800" dirty="0">
                <a:solidFill>
                  <a:srgbClr val="FF0000"/>
                </a:solidFill>
                <a:latin typeface="+mn-lt"/>
              </a:rPr>
              <a:t>C'est un colonisateur agressif, formant fourrés épineux impénétrables.</a:t>
            </a:r>
          </a:p>
          <a:p>
            <a:pPr eaLnBrk="1" fontAlgn="auto" hangingPunct="1">
              <a:spcBef>
                <a:spcPct val="0"/>
              </a:spcBef>
              <a:spcAft>
                <a:spcPts val="0"/>
              </a:spcAft>
              <a:buFontTx/>
              <a:buNone/>
              <a:defRPr/>
            </a:pPr>
            <a:r>
              <a:rPr lang="fr-FR" altLang="fr-FR" sz="1200" u="sng" dirty="0">
                <a:solidFill>
                  <a:srgbClr val="008000"/>
                </a:solidFill>
                <a:latin typeface="Arial" panose="020B0604020202020204" pitchFamily="34" charset="0"/>
              </a:rPr>
              <a:t>Limites biophysiques </a:t>
            </a:r>
            <a:r>
              <a:rPr lang="fr-FR" altLang="fr-FR" sz="1200" dirty="0">
                <a:solidFill>
                  <a:srgbClr val="008000"/>
                </a:solidFill>
                <a:latin typeface="Arial" panose="020B0604020202020204" pitchFamily="34" charset="0"/>
              </a:rPr>
              <a:t>:  </a:t>
            </a:r>
          </a:p>
          <a:p>
            <a:pPr eaLnBrk="1" fontAlgn="auto" hangingPunct="1">
              <a:spcBef>
                <a:spcPct val="0"/>
              </a:spcBef>
              <a:spcAft>
                <a:spcPts val="0"/>
              </a:spcAft>
              <a:buFontTx/>
              <a:buNone/>
              <a:defRPr/>
            </a:pPr>
            <a:r>
              <a:rPr lang="fr-FR" altLang="fr-FR" sz="1200" b="1" dirty="0">
                <a:solidFill>
                  <a:srgbClr val="008000"/>
                </a:solidFill>
                <a:latin typeface="Arial" panose="020B0604020202020204" pitchFamily="34" charset="0"/>
              </a:rPr>
              <a:t>Altitude</a:t>
            </a:r>
            <a:r>
              <a:rPr lang="fr-FR" altLang="fr-FR" sz="1200" dirty="0">
                <a:solidFill>
                  <a:srgbClr val="008000"/>
                </a:solidFill>
                <a:latin typeface="Arial" panose="020B0604020202020204" pitchFamily="34" charset="0"/>
              </a:rPr>
              <a:t>: 0-2 000 m. </a:t>
            </a:r>
          </a:p>
          <a:p>
            <a:pPr eaLnBrk="1" fontAlgn="auto" hangingPunct="1">
              <a:spcBef>
                <a:spcPct val="0"/>
              </a:spcBef>
              <a:spcAft>
                <a:spcPts val="0"/>
              </a:spcAft>
              <a:buFontTx/>
              <a:buNone/>
              <a:defRPr/>
            </a:pPr>
            <a:r>
              <a:rPr lang="fr-FR" altLang="fr-FR" sz="1200" b="1" dirty="0">
                <a:solidFill>
                  <a:srgbClr val="008000"/>
                </a:solidFill>
                <a:latin typeface="Arial" panose="020B0604020202020204" pitchFamily="34" charset="0"/>
              </a:rPr>
              <a:t>Température moyenne annuelle</a:t>
            </a:r>
            <a:r>
              <a:rPr lang="fr-FR" altLang="fr-FR" sz="1200" dirty="0">
                <a:solidFill>
                  <a:srgbClr val="008000"/>
                </a:solidFill>
                <a:latin typeface="Arial" panose="020B0604020202020204" pitchFamily="34" charset="0"/>
              </a:rPr>
              <a:t>: 19-28 °C </a:t>
            </a:r>
          </a:p>
          <a:p>
            <a:pPr eaLnBrk="1" fontAlgn="auto" hangingPunct="1">
              <a:spcBef>
                <a:spcPct val="0"/>
              </a:spcBef>
              <a:spcAft>
                <a:spcPts val="0"/>
              </a:spcAft>
              <a:buFontTx/>
              <a:buNone/>
              <a:defRPr/>
            </a:pPr>
            <a:r>
              <a:rPr lang="fr-FR" altLang="fr-FR" sz="1200" b="1" dirty="0">
                <a:solidFill>
                  <a:srgbClr val="008000"/>
                </a:solidFill>
                <a:latin typeface="Arial" panose="020B0604020202020204" pitchFamily="34" charset="0"/>
              </a:rPr>
              <a:t>Pluviométrie annuelle moyenne</a:t>
            </a:r>
            <a:r>
              <a:rPr lang="fr-FR" altLang="fr-FR" sz="1200" dirty="0">
                <a:solidFill>
                  <a:srgbClr val="008000"/>
                </a:solidFill>
                <a:latin typeface="Arial" panose="020B0604020202020204" pitchFamily="34" charset="0"/>
              </a:rPr>
              <a:t>: 100-500 mm </a:t>
            </a:r>
          </a:p>
          <a:p>
            <a:pPr eaLnBrk="1" fontAlgn="auto" hangingPunct="1">
              <a:spcBef>
                <a:spcPct val="0"/>
              </a:spcBef>
              <a:spcAft>
                <a:spcPts val="0"/>
              </a:spcAft>
              <a:buFontTx/>
              <a:buNone/>
              <a:defRPr/>
            </a:pPr>
            <a:r>
              <a:rPr lang="fr-FR" altLang="fr-FR" sz="1200" b="1" dirty="0">
                <a:solidFill>
                  <a:srgbClr val="008000"/>
                </a:solidFill>
                <a:latin typeface="Arial" panose="020B0604020202020204" pitchFamily="34" charset="0"/>
              </a:rPr>
              <a:t>Type de sol</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Z. spina-</a:t>
            </a:r>
            <a:r>
              <a:rPr lang="fr-FR" altLang="fr-FR" sz="1200" i="1" dirty="0" err="1">
                <a:solidFill>
                  <a:srgbClr val="008000"/>
                </a:solidFill>
                <a:latin typeface="Arial" panose="020B0604020202020204" pitchFamily="34" charset="0"/>
              </a:rPr>
              <a:t>christi</a:t>
            </a:r>
            <a:r>
              <a:rPr lang="fr-FR" altLang="fr-FR" sz="1200" i="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préfère les plaines alluviales avec des sols profonds, mais il peut aussi se développer sur des terres argileuses [</a:t>
            </a:r>
            <a:r>
              <a:rPr lang="fr-FR" altLang="fr-FR" sz="1200" dirty="0" err="1">
                <a:solidFill>
                  <a:srgbClr val="008000"/>
                </a:solidFill>
                <a:latin typeface="Arial" panose="020B0604020202020204" pitchFamily="34" charset="0"/>
              </a:rPr>
              <a:t>clay</a:t>
            </a:r>
            <a:r>
              <a:rPr lang="fr-FR" altLang="fr-FR" sz="1200" dirty="0">
                <a:solidFill>
                  <a:srgbClr val="008000"/>
                </a:solidFill>
                <a:latin typeface="Arial" panose="020B0604020202020204" pitchFamily="34" charset="0"/>
              </a:rPr>
              <a:t>]; où l'eau est disponible, et sur les sols salins.</a:t>
            </a:r>
          </a:p>
          <a:p>
            <a:pPr eaLnBrk="1" fontAlgn="auto" hangingPunct="1">
              <a:spcBef>
                <a:spcPct val="0"/>
              </a:spcBef>
              <a:spcAft>
                <a:spcPts val="0"/>
              </a:spcAft>
              <a:buFontTx/>
              <a:buNone/>
              <a:defRPr/>
            </a:pPr>
            <a:r>
              <a:rPr lang="fr-FR" altLang="fr-FR" sz="1200" b="1" dirty="0">
                <a:solidFill>
                  <a:srgbClr val="008000"/>
                </a:solidFill>
                <a:latin typeface="Arial" panose="020B0604020202020204" pitchFamily="34" charset="0"/>
              </a:rPr>
              <a:t>Nom vernaculaire arabe </a:t>
            </a:r>
            <a:r>
              <a:rPr lang="fr-FR" altLang="fr-FR" sz="1200" dirty="0">
                <a:solidFill>
                  <a:srgbClr val="008000"/>
                </a:solidFill>
                <a:latin typeface="Arial" panose="020B0604020202020204" pitchFamily="34" charset="0"/>
              </a:rPr>
              <a:t>: « </a:t>
            </a:r>
            <a:r>
              <a:rPr lang="fr-FR" altLang="fr-FR" sz="1200" dirty="0" err="1">
                <a:solidFill>
                  <a:srgbClr val="008000"/>
                </a:solidFill>
                <a:latin typeface="Arial" panose="020B0604020202020204" pitchFamily="34" charset="0"/>
              </a:rPr>
              <a:t>Zizouf</a:t>
            </a:r>
            <a:r>
              <a:rPr lang="fr-FR" altLang="fr-FR" sz="1200" dirty="0">
                <a:solidFill>
                  <a:srgbClr val="008000"/>
                </a:solidFill>
                <a:latin typeface="Arial" panose="020B0604020202020204" pitchFamily="34" charset="0"/>
              </a:rPr>
              <a:t> ».</a:t>
            </a:r>
          </a:p>
          <a:p>
            <a:pPr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Source : </a:t>
            </a:r>
            <a:r>
              <a:rPr lang="fr-FR" altLang="fr-FR" sz="1200" dirty="0">
                <a:solidFill>
                  <a:srgbClr val="008000"/>
                </a:solidFill>
                <a:latin typeface="Arial" panose="020B0604020202020204" pitchFamily="34" charset="0"/>
                <a:hlinkClick r:id="rId7"/>
              </a:rPr>
              <a:t>http://www.worldagroforestry.org/treedb2/AFTPDFS/Zizyphus_spina-christi.pdf</a:t>
            </a:r>
            <a:r>
              <a:rPr lang="fr-FR" altLang="fr-FR" sz="1200" dirty="0">
                <a:solidFill>
                  <a:srgbClr val="008000"/>
                </a:solidFill>
                <a:latin typeface="Arial" panose="020B0604020202020204" pitchFamily="34" charset="0"/>
              </a:rPr>
              <a:t> </a:t>
            </a:r>
          </a:p>
        </p:txBody>
      </p:sp>
      <p:pic>
        <p:nvPicPr>
          <p:cNvPr id="85009" name="Picture 2" descr="C:\Users\LISAN\Pictures\plantes-halophytes-xerophiles\ziziphus spina-christi12.jpg">
            <a:extLst>
              <a:ext uri="{FF2B5EF4-FFF2-40B4-BE49-F238E27FC236}">
                <a16:creationId xmlns:a16="http://schemas.microsoft.com/office/drawing/2014/main" id="{5AE2F908-F497-4797-96F8-1576CF867D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6529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0" name="Picture 3" descr="C:\Users\LISAN\Pictures\plantes-halophytes-xerophiles\ziziphus spina-christi9.jpg">
            <a:extLst>
              <a:ext uri="{FF2B5EF4-FFF2-40B4-BE49-F238E27FC236}">
                <a16:creationId xmlns:a16="http://schemas.microsoft.com/office/drawing/2014/main" id="{256C2617-4FCF-4B42-B16B-5BC1251E05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4797425"/>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Picture 4" descr="C:\Users\LISAN\Pictures\plantes-halophytes-xerophiles\ziziphus spina-christi10.jpg">
            <a:extLst>
              <a:ext uri="{FF2B5EF4-FFF2-40B4-BE49-F238E27FC236}">
                <a16:creationId xmlns:a16="http://schemas.microsoft.com/office/drawing/2014/main" id="{C577001F-87E0-445F-8640-6819C8EE72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7763" y="48688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2" name="ZoneTexte 4">
            <a:extLst>
              <a:ext uri="{FF2B5EF4-FFF2-40B4-BE49-F238E27FC236}">
                <a16:creationId xmlns:a16="http://schemas.microsoft.com/office/drawing/2014/main" id="{059993B9-0FD9-4028-B604-E09B4B6809E8}"/>
              </a:ext>
            </a:extLst>
          </p:cNvPr>
          <p:cNvSpPr txBox="1">
            <a:spLocks noChangeArrowheads="1"/>
          </p:cNvSpPr>
          <p:nvPr/>
        </p:nvSpPr>
        <p:spPr bwMode="auto">
          <a:xfrm>
            <a:off x="107950" y="812800"/>
            <a:ext cx="972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a:solidFill>
                  <a:srgbClr val="008000"/>
                </a:solidFill>
              </a:rPr>
              <a:t>Jujubier épine du Christ</a:t>
            </a:r>
            <a:r>
              <a:rPr lang="fr-FR" altLang="fr-FR" sz="1800"/>
              <a:t> </a:t>
            </a:r>
            <a:r>
              <a:rPr lang="fr-FR" altLang="fr-FR" sz="1800">
                <a:solidFill>
                  <a:srgbClr val="008000"/>
                </a:solidFill>
              </a:rPr>
              <a:t>(</a:t>
            </a:r>
            <a:r>
              <a:rPr lang="fr-FR" altLang="fr-FR" sz="1800" i="1">
                <a:solidFill>
                  <a:srgbClr val="008000"/>
                </a:solidFill>
              </a:rPr>
              <a:t>Ziziphus spina-christi</a:t>
            </a:r>
            <a:r>
              <a:rPr lang="fr-FR" altLang="fr-FR" sz="1800">
                <a:solidFill>
                  <a:srgbClr val="008000"/>
                </a:solidFill>
              </a:rPr>
              <a:t>)</a:t>
            </a:r>
            <a:r>
              <a:rPr lang="fr-FR" altLang="fr-FR" sz="1800">
                <a:solidFill>
                  <a:srgbClr val="FF0000"/>
                </a:solidFill>
              </a:rPr>
              <a:t>           Risque invasif élevé, score inconnu ?</a:t>
            </a:r>
            <a:endParaRPr lang="fr-FR" altLang="fr-FR" sz="1800">
              <a:solidFill>
                <a:srgbClr val="008000"/>
              </a:solidFill>
            </a:endParaRPr>
          </a:p>
        </p:txBody>
      </p:sp>
      <p:pic>
        <p:nvPicPr>
          <p:cNvPr id="85013" name="Picture 2" descr="medicament2_s">
            <a:extLst>
              <a:ext uri="{FF2B5EF4-FFF2-40B4-BE49-F238E27FC236}">
                <a16:creationId xmlns:a16="http://schemas.microsoft.com/office/drawing/2014/main" id="{AC0134CF-3961-4569-9F12-9B898E24CB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72850" y="269875"/>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99FE8C-C903-485A-B489-8F683872B532}"/>
              </a:ext>
            </a:extLst>
          </p:cNvPr>
          <p:cNvSpPr>
            <a:spLocks noGrp="1"/>
          </p:cNvSpPr>
          <p:nvPr>
            <p:ph type="ftr" sz="quarter" idx="11"/>
          </p:nvPr>
        </p:nvSpPr>
        <p:spPr>
          <a:xfrm>
            <a:off x="4070350" y="6492875"/>
            <a:ext cx="4114800" cy="365125"/>
          </a:xfrm>
        </p:spPr>
        <p:txBody>
          <a:bodyPr/>
          <a:lstStyle/>
          <a:p>
            <a:pPr>
              <a:defRPr/>
            </a:pPr>
            <a:r>
              <a:rPr lang="fr-FR"/>
              <a:t>Haies défensives de climat tempéré et tropical - B. Lisan</a:t>
            </a:r>
          </a:p>
        </p:txBody>
      </p:sp>
      <p:sp>
        <p:nvSpPr>
          <p:cNvPr id="86019" name="ZoneTexte 4">
            <a:extLst>
              <a:ext uri="{FF2B5EF4-FFF2-40B4-BE49-F238E27FC236}">
                <a16:creationId xmlns:a16="http://schemas.microsoft.com/office/drawing/2014/main" id="{82475805-AB3C-44A2-9314-46CC3AE22579}"/>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86020" name="Espace réservé du numéro de diapositive 2">
            <a:extLst>
              <a:ext uri="{FF2B5EF4-FFF2-40B4-BE49-F238E27FC236}">
                <a16:creationId xmlns:a16="http://schemas.microsoft.com/office/drawing/2014/main" id="{316AD2CB-C7A2-4C88-BBA7-EB0A33DDF7C9}"/>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3B61DA0-1FC9-404D-A2BF-AA51F3C39302}" type="slidenum">
              <a:rPr lang="fr-FR" altLang="fr-FR" sz="1200">
                <a:solidFill>
                  <a:srgbClr val="898989"/>
                </a:solidFill>
              </a:rPr>
              <a:pPr algn="r" eaLnBrk="1" hangingPunct="1">
                <a:lnSpc>
                  <a:spcPct val="100000"/>
                </a:lnSpc>
                <a:spcBef>
                  <a:spcPct val="0"/>
                </a:spcBef>
                <a:buFontTx/>
                <a:buNone/>
              </a:pPr>
              <a:t>91</a:t>
            </a:fld>
            <a:endParaRPr lang="fr-FR" altLang="fr-FR" sz="1200">
              <a:solidFill>
                <a:srgbClr val="898989"/>
              </a:solidFill>
            </a:endParaRPr>
          </a:p>
        </p:txBody>
      </p:sp>
      <p:sp>
        <p:nvSpPr>
          <p:cNvPr id="86021" name="ZoneTexte 6">
            <a:extLst>
              <a:ext uri="{FF2B5EF4-FFF2-40B4-BE49-F238E27FC236}">
                <a16:creationId xmlns:a16="http://schemas.microsoft.com/office/drawing/2014/main" id="{8E019E50-AED8-4F0E-8096-9FE18F9C1448}"/>
              </a:ext>
            </a:extLst>
          </p:cNvPr>
          <p:cNvSpPr txBox="1">
            <a:spLocks noChangeArrowheads="1"/>
          </p:cNvSpPr>
          <p:nvPr/>
        </p:nvSpPr>
        <p:spPr bwMode="auto">
          <a:xfrm>
            <a:off x="139700" y="4810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86022" name="Image 8">
            <a:extLst>
              <a:ext uri="{FF2B5EF4-FFF2-40B4-BE49-F238E27FC236}">
                <a16:creationId xmlns:a16="http://schemas.microsoft.com/office/drawing/2014/main" id="{7729857A-80A6-4002-A95E-01E42EFD5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Image 9">
            <a:extLst>
              <a:ext uri="{FF2B5EF4-FFF2-40B4-BE49-F238E27FC236}">
                <a16:creationId xmlns:a16="http://schemas.microsoft.com/office/drawing/2014/main" id="{F9F71709-47DB-4EC6-8880-A763F8D7E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Image 10">
            <a:extLst>
              <a:ext uri="{FF2B5EF4-FFF2-40B4-BE49-F238E27FC236}">
                <a16:creationId xmlns:a16="http://schemas.microsoft.com/office/drawing/2014/main" id="{770AF348-4EE1-44E3-A798-D706F7FBD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3">
            <a:extLst>
              <a:ext uri="{FF2B5EF4-FFF2-40B4-BE49-F238E27FC236}">
                <a16:creationId xmlns:a16="http://schemas.microsoft.com/office/drawing/2014/main" id="{A66A3A9B-96F6-4F18-834D-DDEC811F67ED}"/>
              </a:ext>
            </a:extLst>
          </p:cNvPr>
          <p:cNvSpPr txBox="1">
            <a:spLocks noChangeArrowheads="1"/>
          </p:cNvSpPr>
          <p:nvPr/>
        </p:nvSpPr>
        <p:spPr bwMode="auto">
          <a:xfrm>
            <a:off x="166688" y="863600"/>
            <a:ext cx="856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Aft>
                <a:spcPts val="0"/>
              </a:spcAft>
              <a:buFont typeface="Arial" panose="020B0604020202020204" pitchFamily="34" charset="0"/>
              <a:buNone/>
              <a:defRPr/>
            </a:pPr>
            <a:r>
              <a:rPr lang="fr-FR" altLang="fr-FR" sz="1800" b="1" dirty="0">
                <a:solidFill>
                  <a:srgbClr val="008000"/>
                </a:solidFill>
                <a:latin typeface="+mn-lt"/>
              </a:rPr>
              <a:t>Dattier du désert (</a:t>
            </a:r>
            <a:r>
              <a:rPr lang="fr-FR" altLang="fr-FR" sz="1800" b="1" i="1" dirty="0">
                <a:solidFill>
                  <a:srgbClr val="008000"/>
                </a:solidFill>
                <a:latin typeface="+mn-lt"/>
              </a:rPr>
              <a:t>Balanites </a:t>
            </a:r>
            <a:r>
              <a:rPr lang="fr-FR" altLang="fr-FR" sz="1800" b="1" i="1" dirty="0" err="1">
                <a:solidFill>
                  <a:srgbClr val="008000"/>
                </a:solidFill>
                <a:latin typeface="+mn-lt"/>
              </a:rPr>
              <a:t>aegyptiaca</a:t>
            </a:r>
            <a:r>
              <a:rPr lang="fr-FR" altLang="fr-FR" sz="1800" b="1" dirty="0">
                <a:solidFill>
                  <a:srgbClr val="008000"/>
                </a:solidFill>
                <a:latin typeface="+mn-lt"/>
              </a:rPr>
              <a:t>) (famille des </a:t>
            </a:r>
            <a:r>
              <a:rPr lang="fr-FR" sz="1800" b="1" i="1" u="sng" dirty="0" err="1">
                <a:latin typeface="+mn-lt"/>
                <a:hlinkClick r:id="rId3"/>
              </a:rPr>
              <a:t>Zygophyllaceae</a:t>
            </a:r>
            <a:r>
              <a:rPr lang="fr-FR" altLang="fr-FR" sz="1800" b="1" dirty="0">
                <a:solidFill>
                  <a:srgbClr val="008000"/>
                </a:solidFill>
                <a:latin typeface="+mn-lt"/>
              </a:rPr>
              <a:t>)</a:t>
            </a:r>
          </a:p>
        </p:txBody>
      </p:sp>
      <p:sp>
        <p:nvSpPr>
          <p:cNvPr id="13" name="ZoneTexte 5">
            <a:extLst>
              <a:ext uri="{FF2B5EF4-FFF2-40B4-BE49-F238E27FC236}">
                <a16:creationId xmlns:a16="http://schemas.microsoft.com/office/drawing/2014/main" id="{E2E0A0C7-1D74-490A-91CE-A6B1CFF303E6}"/>
              </a:ext>
            </a:extLst>
          </p:cNvPr>
          <p:cNvSpPr txBox="1">
            <a:spLocks noChangeArrowheads="1"/>
          </p:cNvSpPr>
          <p:nvPr/>
        </p:nvSpPr>
        <p:spPr bwMode="auto">
          <a:xfrm>
            <a:off x="107950" y="1203325"/>
            <a:ext cx="118649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latin typeface="+mn-lt"/>
              </a:rPr>
              <a:t>Cet </a:t>
            </a:r>
            <a:r>
              <a:rPr lang="fr-FR" altLang="fr-FR" sz="1800" dirty="0">
                <a:solidFill>
                  <a:srgbClr val="008000"/>
                </a:solidFill>
                <a:latin typeface="+mn-lt"/>
                <a:hlinkClick r:id="rId4" tooltip="Arbre"/>
              </a:rPr>
              <a:t>Arbre</a:t>
            </a:r>
            <a:r>
              <a:rPr lang="fr-FR" altLang="fr-FR" sz="1800" dirty="0">
                <a:solidFill>
                  <a:srgbClr val="008000"/>
                </a:solidFill>
                <a:latin typeface="+mn-lt"/>
              </a:rPr>
              <a:t> à </a:t>
            </a:r>
            <a:r>
              <a:rPr lang="fr-FR" altLang="fr-FR" sz="1800" dirty="0">
                <a:solidFill>
                  <a:srgbClr val="008000"/>
                </a:solidFill>
                <a:latin typeface="+mn-lt"/>
                <a:hlinkClick r:id="rId5" tooltip="Feuille caduque"/>
              </a:rPr>
              <a:t>feuilles caduques</a:t>
            </a:r>
            <a:r>
              <a:rPr lang="fr-FR" altLang="fr-FR" sz="1800" dirty="0">
                <a:solidFill>
                  <a:srgbClr val="008000"/>
                </a:solidFill>
                <a:latin typeface="+mn-lt"/>
              </a:rPr>
              <a:t>, fixateur d’azote, </a:t>
            </a:r>
            <a:r>
              <a:rPr lang="fr-FR" altLang="fr-FR" sz="1800" b="1" i="1" dirty="0">
                <a:solidFill>
                  <a:srgbClr val="008000"/>
                </a:solidFill>
                <a:latin typeface="+mn-lt"/>
              </a:rPr>
              <a:t>très épineux</a:t>
            </a:r>
            <a:r>
              <a:rPr lang="fr-FR" altLang="fr-FR" sz="1800" dirty="0">
                <a:solidFill>
                  <a:srgbClr val="008000"/>
                </a:solidFill>
                <a:latin typeface="+mn-lt"/>
              </a:rPr>
              <a:t>, atteignant 8 m de haut, aux branches nombreuses, très ramifiées, est utilisé en agroforesterie. </a:t>
            </a:r>
            <a:r>
              <a:rPr lang="fr-FR" sz="1800" b="1" dirty="0">
                <a:latin typeface="+mn-lt"/>
              </a:rPr>
              <a:t>USDA Zone </a:t>
            </a:r>
            <a:r>
              <a:rPr lang="fr-FR" sz="1800" dirty="0">
                <a:latin typeface="+mn-lt"/>
              </a:rPr>
              <a:t>: 10. </a:t>
            </a:r>
            <a:r>
              <a:rPr lang="fr-FR" sz="1800" b="1" i="1" dirty="0">
                <a:solidFill>
                  <a:srgbClr val="008000"/>
                </a:solidFill>
                <a:latin typeface="+mn-lt"/>
              </a:rPr>
              <a:t>Longues épines robustes</a:t>
            </a:r>
            <a:r>
              <a:rPr lang="fr-FR" sz="1800" dirty="0">
                <a:solidFill>
                  <a:srgbClr val="008000"/>
                </a:solidFill>
                <a:latin typeface="+mn-lt"/>
              </a:rPr>
              <a:t>, droites, atteignant 8 cm de long.</a:t>
            </a:r>
            <a:endParaRPr lang="fr-FR" altLang="fr-FR" sz="1800" dirty="0">
              <a:solidFill>
                <a:srgbClr val="008000"/>
              </a:solidFill>
              <a:latin typeface="+mn-lt"/>
            </a:endParaRP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Il présente des </a:t>
            </a:r>
            <a:r>
              <a:rPr lang="fr-FR" altLang="fr-FR" sz="1200" b="1" dirty="0">
                <a:solidFill>
                  <a:srgbClr val="008000"/>
                </a:solidFill>
                <a:latin typeface="Arial" panose="020B0604020202020204" pitchFamily="34" charset="0"/>
                <a:hlinkClick r:id="rId6" tooltip="Adaptation (biologie)"/>
              </a:rPr>
              <a:t>adaptations</a:t>
            </a:r>
            <a:r>
              <a:rPr lang="fr-FR" altLang="fr-FR" sz="1200" b="1" dirty="0">
                <a:solidFill>
                  <a:srgbClr val="008000"/>
                </a:solidFill>
                <a:latin typeface="Arial" panose="020B0604020202020204" pitchFamily="34" charset="0"/>
              </a:rPr>
              <a:t> morphologiques à la </a:t>
            </a:r>
            <a:r>
              <a:rPr lang="fr-FR" altLang="fr-FR" sz="1200" b="1" u="sng" dirty="0">
                <a:solidFill>
                  <a:srgbClr val="008000"/>
                </a:solidFill>
                <a:latin typeface="Arial" panose="020B0604020202020204" pitchFamily="34" charset="0"/>
                <a:hlinkClick r:id="rId7" tooltip="Sécheresse"/>
              </a:rPr>
              <a:t>sécheresse</a:t>
            </a:r>
            <a:r>
              <a:rPr lang="fr-FR" altLang="fr-FR" sz="1200" b="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8" tooltip="Pubescence (page inexistante)"/>
              </a:rPr>
              <a:t>pubescence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9" tooltip="Sclérenchyme"/>
              </a:rPr>
              <a:t>sclérification</a:t>
            </a:r>
            <a:r>
              <a:rPr lang="fr-FR" altLang="fr-FR" sz="1200" dirty="0">
                <a:solidFill>
                  <a:srgbClr val="008000"/>
                </a:solidFill>
                <a:latin typeface="Arial" panose="020B0604020202020204" pitchFamily="34" charset="0"/>
              </a:rPr>
              <a:t>, feuilles coriaces, </a:t>
            </a:r>
            <a:r>
              <a:rPr lang="fr-FR" altLang="fr-FR" sz="1200" dirty="0">
                <a:solidFill>
                  <a:srgbClr val="008000"/>
                </a:solidFill>
                <a:latin typeface="Arial" panose="020B0604020202020204" pitchFamily="34" charset="0"/>
                <a:hlinkClick r:id="rId10" tooltip="wikt:rameau"/>
              </a:rPr>
              <a:t>rameaux</a:t>
            </a:r>
            <a:r>
              <a:rPr lang="fr-FR" altLang="fr-FR" sz="1200" dirty="0">
                <a:solidFill>
                  <a:srgbClr val="008000"/>
                </a:solidFill>
                <a:latin typeface="Arial" panose="020B0604020202020204" pitchFamily="34" charset="0"/>
              </a:rPr>
              <a:t> chlorophylliens réduit à l'état d'</a:t>
            </a:r>
            <a:r>
              <a:rPr lang="fr-FR" altLang="fr-FR" sz="1200" dirty="0">
                <a:solidFill>
                  <a:srgbClr val="008000"/>
                </a:solidFill>
                <a:latin typeface="Arial" panose="020B0604020202020204" pitchFamily="34" charset="0"/>
                <a:hlinkClick r:id="rId11" tooltip="Épine"/>
              </a:rPr>
              <a:t>épines</a:t>
            </a:r>
            <a:r>
              <a:rPr lang="fr-FR" altLang="fr-FR" sz="1200" dirty="0">
                <a:solidFill>
                  <a:srgbClr val="008000"/>
                </a:solidFill>
                <a:latin typeface="Arial" panose="020B0604020202020204" pitchFamily="34" charset="0"/>
              </a:rPr>
              <a:t> de 2 à 7 cm, </a:t>
            </a:r>
            <a:r>
              <a:rPr lang="fr-FR" altLang="fr-FR" sz="1200" dirty="0">
                <a:solidFill>
                  <a:srgbClr val="008000"/>
                </a:solidFill>
                <a:latin typeface="Arial" panose="020B0604020202020204" pitchFamily="34" charset="0"/>
                <a:hlinkClick r:id="rId12" tooltip="Racine (botanique)"/>
              </a:rPr>
              <a:t>système racinaire double</a:t>
            </a:r>
            <a:r>
              <a:rPr lang="fr-FR" altLang="fr-FR" sz="1200" dirty="0">
                <a:solidFill>
                  <a:srgbClr val="008000"/>
                </a:solidFill>
                <a:latin typeface="Arial" panose="020B0604020202020204" pitchFamily="34" charset="0"/>
              </a:rPr>
              <a:t> (un appareil racinaire superficiel étendu capte de manière très performante l'eau immédiatement après les précipitations dans un rayon de 20 mètres et un appareil racinaire profond puise dans les réserves du sol jusqu'à 7 mètres)</a:t>
            </a:r>
            <a:r>
              <a:rPr lang="fr-FR" altLang="fr-FR" sz="1200" baseline="30000" dirty="0">
                <a:solidFill>
                  <a:srgbClr val="008000"/>
                </a:solidFill>
                <a:latin typeface="Arial" panose="020B0604020202020204" pitchFamily="34" charset="0"/>
                <a:hlinkClick r:id="rId13"/>
              </a:rPr>
              <a:t>6</a:t>
            </a:r>
            <a:r>
              <a:rPr lang="fr-FR" altLang="fr-FR" sz="1200"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rPr>
              <a:t>Il peut survivre à de grandes sécheresses</a:t>
            </a:r>
            <a:r>
              <a:rPr lang="fr-FR" altLang="fr-FR" sz="1200" dirty="0">
                <a:solidFill>
                  <a:srgbClr val="008000"/>
                </a:solidFill>
                <a:latin typeface="Arial" panose="020B0604020202020204" pitchFamily="34" charset="0"/>
              </a:rPr>
              <a:t>, telles celles de 1972-1973 et 1984-1985</a:t>
            </a:r>
            <a:r>
              <a:rPr lang="fr-FR" altLang="fr-FR" sz="1200" baseline="30000" dirty="0">
                <a:solidFill>
                  <a:srgbClr val="008000"/>
                </a:solidFill>
                <a:latin typeface="Arial" panose="020B0604020202020204" pitchFamily="34" charset="0"/>
                <a:hlinkClick r:id="rId14"/>
              </a:rPr>
              <a:t>7</a:t>
            </a:r>
            <a:r>
              <a:rPr lang="fr-FR" altLang="fr-FR" sz="1200" dirty="0">
                <a:solidFill>
                  <a:srgbClr val="008000"/>
                </a:solidFill>
                <a:latin typeface="Arial" panose="020B0604020202020204" pitchFamily="34" charset="0"/>
              </a:rPr>
              <a:t>, jusqu'à deux ans en l'absence de précipitations</a:t>
            </a:r>
            <a:r>
              <a:rPr lang="fr-FR" altLang="fr-FR" sz="1200" baseline="30000" dirty="0">
                <a:solidFill>
                  <a:srgbClr val="008000"/>
                </a:solidFill>
                <a:latin typeface="Arial" panose="020B0604020202020204" pitchFamily="34" charset="0"/>
                <a:hlinkClick r:id="rId13"/>
              </a:rPr>
              <a:t>6</a:t>
            </a:r>
            <a:r>
              <a:rPr lang="fr-FR" altLang="fr-FR" sz="1200" dirty="0">
                <a:solidFill>
                  <a:srgbClr val="008000"/>
                </a:solidFill>
                <a:latin typeface="Arial" panose="020B0604020202020204" pitchFamily="34" charset="0"/>
              </a:rPr>
              <a:t>. Il pousse lentement. </a:t>
            </a:r>
            <a:r>
              <a:rPr lang="fr-FR" altLang="fr-FR" sz="1200" b="1" dirty="0">
                <a:solidFill>
                  <a:srgbClr val="008000"/>
                </a:solidFill>
                <a:latin typeface="Arial" panose="020B0604020202020204" pitchFamily="34" charset="0"/>
              </a:rPr>
              <a:t>Il sert aux haies vives.</a:t>
            </a: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L'homme le cultive au </a:t>
            </a:r>
            <a:r>
              <a:rPr lang="fr-FR" altLang="fr-FR" sz="1200" dirty="0">
                <a:solidFill>
                  <a:srgbClr val="008000"/>
                </a:solidFill>
                <a:latin typeface="Arial" panose="020B0604020202020204" pitchFamily="34" charset="0"/>
                <a:hlinkClick r:id="rId15" tooltip="Sahel africain"/>
              </a:rPr>
              <a:t>Sahel</a:t>
            </a:r>
            <a:r>
              <a:rPr lang="fr-FR" altLang="fr-FR" sz="1200" dirty="0">
                <a:solidFill>
                  <a:srgbClr val="008000"/>
                </a:solidFill>
                <a:latin typeface="Arial" panose="020B0604020202020204" pitchFamily="34" charset="0"/>
              </a:rPr>
              <a:t>, en Égypte, au </a:t>
            </a:r>
            <a:r>
              <a:rPr lang="fr-FR" altLang="fr-FR" sz="1200" dirty="0">
                <a:solidFill>
                  <a:srgbClr val="008000"/>
                </a:solidFill>
                <a:latin typeface="Arial" panose="020B0604020202020204" pitchFamily="34" charset="0"/>
                <a:hlinkClick r:id="rId16" tooltip="Soudan"/>
              </a:rPr>
              <a:t>Soudan</a:t>
            </a:r>
            <a:r>
              <a:rPr lang="fr-FR" altLang="fr-FR" sz="1200" dirty="0">
                <a:solidFill>
                  <a:srgbClr val="008000"/>
                </a:solidFill>
                <a:latin typeface="Arial" panose="020B0604020202020204" pitchFamily="34" charset="0"/>
              </a:rPr>
              <a:t>, en </a:t>
            </a:r>
            <a:r>
              <a:rPr lang="fr-FR" altLang="fr-FR" sz="1200" dirty="0">
                <a:solidFill>
                  <a:srgbClr val="008000"/>
                </a:solidFill>
                <a:latin typeface="Arial" panose="020B0604020202020204" pitchFamily="34" charset="0"/>
                <a:hlinkClick r:id="rId17" tooltip="Arabie"/>
              </a:rPr>
              <a:t>Arabie</a:t>
            </a:r>
            <a:r>
              <a:rPr lang="fr-FR" altLang="fr-FR" sz="1200" dirty="0">
                <a:solidFill>
                  <a:srgbClr val="008000"/>
                </a:solidFill>
                <a:latin typeface="Arial" panose="020B0604020202020204" pitchFamily="34" charset="0"/>
              </a:rPr>
              <a:t> et en </a:t>
            </a:r>
            <a:r>
              <a:rPr lang="fr-FR" altLang="fr-FR" sz="1200" dirty="0">
                <a:solidFill>
                  <a:srgbClr val="008000"/>
                </a:solidFill>
                <a:latin typeface="Arial" panose="020B0604020202020204" pitchFamily="34" charset="0"/>
                <a:hlinkClick r:id="rId18" tooltip="Inde"/>
              </a:rPr>
              <a:t>Inde</a:t>
            </a:r>
            <a:r>
              <a:rPr lang="fr-FR" altLang="fr-FR" sz="1200" baseline="30000" dirty="0">
                <a:solidFill>
                  <a:srgbClr val="008000"/>
                </a:solidFill>
                <a:latin typeface="Arial" panose="020B0604020202020204" pitchFamily="34" charset="0"/>
                <a:hlinkClick r:id="rId19"/>
              </a:rPr>
              <a:t>4</a:t>
            </a:r>
            <a:r>
              <a:rPr lang="fr-FR" altLang="fr-FR" sz="1200" dirty="0">
                <a:solidFill>
                  <a:srgbClr val="008000"/>
                </a:solidFill>
                <a:latin typeface="Arial" panose="020B0604020202020204" pitchFamily="34" charset="0"/>
              </a:rPr>
              <a:t>. Il est commun au </a:t>
            </a:r>
            <a:r>
              <a:rPr lang="fr-FR" altLang="fr-FR" sz="1000" dirty="0">
                <a:latin typeface="Arial" panose="020B0604020202020204" pitchFamily="34" charset="0"/>
              </a:rPr>
              <a:t> </a:t>
            </a:r>
            <a:r>
              <a:rPr lang="fr-FR" altLang="fr-FR" sz="1200" dirty="0">
                <a:solidFill>
                  <a:srgbClr val="008000"/>
                </a:solidFill>
                <a:latin typeface="Arial" panose="020B0604020202020204" pitchFamily="34" charset="0"/>
                <a:hlinkClick r:id="rId20" tooltip="Sénégal"/>
              </a:rPr>
              <a:t>Sénégal</a:t>
            </a:r>
            <a:r>
              <a:rPr lang="fr-FR" altLang="fr-FR" sz="1200" dirty="0">
                <a:solidFill>
                  <a:srgbClr val="008000"/>
                </a:solidFill>
                <a:latin typeface="Arial" panose="020B0604020202020204" pitchFamily="34" charset="0"/>
              </a:rPr>
              <a:t> et  en Mauritanie.</a:t>
            </a: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Il pousse bien en sol </a:t>
            </a:r>
            <a:r>
              <a:rPr lang="fr-FR" altLang="fr-FR" sz="1200" dirty="0">
                <a:solidFill>
                  <a:srgbClr val="008000"/>
                </a:solidFill>
                <a:latin typeface="Arial" panose="020B0604020202020204" pitchFamily="34" charset="0"/>
                <a:hlinkClick r:id="rId21" tooltip="Sable"/>
              </a:rPr>
              <a:t>sablonneux</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22" tooltip="Désert"/>
              </a:rPr>
              <a:t>désertiques</a:t>
            </a:r>
            <a:r>
              <a:rPr lang="fr-FR" altLang="fr-FR" sz="1200" dirty="0">
                <a:solidFill>
                  <a:srgbClr val="008000"/>
                </a:solidFill>
                <a:latin typeface="Arial" panose="020B0604020202020204" pitchFamily="34" charset="0"/>
              </a:rPr>
              <a:t> sur tout type de </a:t>
            </a:r>
            <a:r>
              <a:rPr lang="fr-FR" altLang="fr-FR" sz="1200" dirty="0">
                <a:solidFill>
                  <a:srgbClr val="008000"/>
                </a:solidFill>
                <a:latin typeface="Arial" panose="020B0604020202020204" pitchFamily="34" charset="0"/>
                <a:hlinkClick r:id="rId23" tooltip="Géomorphologie"/>
              </a:rPr>
              <a:t>géomorphologie</a:t>
            </a:r>
            <a:r>
              <a:rPr lang="fr-FR" altLang="fr-FR" sz="1200" dirty="0">
                <a:solidFill>
                  <a:srgbClr val="008000"/>
                </a:solidFill>
                <a:latin typeface="Arial" panose="020B0604020202020204" pitchFamily="34" charset="0"/>
              </a:rPr>
              <a:t> : dépressions, fond des </a:t>
            </a:r>
            <a:r>
              <a:rPr lang="fr-FR" altLang="fr-FR" sz="1200" dirty="0">
                <a:solidFill>
                  <a:srgbClr val="008000"/>
                </a:solidFill>
                <a:latin typeface="Arial" panose="020B0604020202020204" pitchFamily="34" charset="0"/>
                <a:hlinkClick r:id="rId24" tooltip="Vallée"/>
              </a:rPr>
              <a:t>vallées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5" tooltip="Plaine"/>
              </a:rPr>
              <a:t>plaines</a:t>
            </a:r>
            <a:r>
              <a:rPr lang="fr-FR" altLang="fr-FR" sz="1200" dirty="0">
                <a:solidFill>
                  <a:srgbClr val="008000"/>
                </a:solidFill>
                <a:latin typeface="Arial" panose="020B0604020202020204" pitchFamily="34" charset="0"/>
              </a:rPr>
              <a:t>, et même </a:t>
            </a:r>
            <a:r>
              <a:rPr lang="fr-FR" altLang="fr-FR" sz="1200" dirty="0">
                <a:solidFill>
                  <a:srgbClr val="008000"/>
                </a:solidFill>
                <a:latin typeface="Arial" panose="020B0604020202020204" pitchFamily="34" charset="0"/>
                <a:hlinkClick r:id="rId26" tooltip="Montagne"/>
              </a:rPr>
              <a:t>montagnes</a:t>
            </a:r>
            <a:r>
              <a:rPr lang="fr-FR" altLang="fr-FR" sz="1200" dirty="0">
                <a:solidFill>
                  <a:srgbClr val="008000"/>
                </a:solidFill>
                <a:latin typeface="Arial" panose="020B0604020202020204" pitchFamily="34" charset="0"/>
              </a:rPr>
              <a:t>. Il tolère une grande variété de types de </a:t>
            </a:r>
            <a:r>
              <a:rPr lang="fr-FR" altLang="fr-FR" sz="1200" dirty="0">
                <a:solidFill>
                  <a:srgbClr val="008000"/>
                </a:solidFill>
                <a:latin typeface="Arial" panose="020B0604020202020204" pitchFamily="34" charset="0"/>
                <a:hlinkClick r:id="rId27" tooltip="Sol"/>
              </a:rPr>
              <a:t>sols</a:t>
            </a:r>
            <a:r>
              <a:rPr lang="fr-FR" altLang="fr-FR" sz="1200" dirty="0">
                <a:solidFill>
                  <a:srgbClr val="008000"/>
                </a:solidFill>
                <a:latin typeface="Arial" panose="020B0604020202020204" pitchFamily="34" charset="0"/>
              </a:rPr>
              <a:t>, du </a:t>
            </a:r>
            <a:r>
              <a:rPr lang="fr-FR" altLang="fr-FR" sz="1200" dirty="0">
                <a:solidFill>
                  <a:srgbClr val="008000"/>
                </a:solidFill>
                <a:latin typeface="Arial" panose="020B0604020202020204" pitchFamily="34" charset="0"/>
                <a:hlinkClick r:id="rId28" tooltip="Sable"/>
              </a:rPr>
              <a:t>sable</a:t>
            </a:r>
            <a:r>
              <a:rPr lang="fr-FR" altLang="fr-FR" sz="1200" dirty="0">
                <a:solidFill>
                  <a:srgbClr val="008000"/>
                </a:solidFill>
                <a:latin typeface="Arial" panose="020B0604020202020204" pitchFamily="34" charset="0"/>
              </a:rPr>
              <a:t> à fortement </a:t>
            </a:r>
            <a:r>
              <a:rPr lang="fr-FR" altLang="fr-FR" sz="1200" dirty="0">
                <a:solidFill>
                  <a:srgbClr val="008000"/>
                </a:solidFill>
                <a:latin typeface="Arial" panose="020B0604020202020204" pitchFamily="34" charset="0"/>
                <a:hlinkClick r:id="rId29" tooltip="Argile"/>
              </a:rPr>
              <a:t>argileux</a:t>
            </a:r>
            <a:r>
              <a:rPr lang="fr-FR" altLang="fr-FR" sz="1200" dirty="0">
                <a:solidFill>
                  <a:srgbClr val="008000"/>
                </a:solidFill>
                <a:latin typeface="Arial" panose="020B0604020202020204" pitchFamily="34" charset="0"/>
              </a:rPr>
              <a:t> et des niveaux d'humidité allant d’</a:t>
            </a:r>
            <a:r>
              <a:rPr lang="fr-FR" altLang="fr-FR" sz="1200" dirty="0">
                <a:solidFill>
                  <a:srgbClr val="008000"/>
                </a:solidFill>
                <a:latin typeface="Arial" panose="020B0604020202020204" pitchFamily="34" charset="0"/>
                <a:hlinkClick r:id="rId30" tooltip="Aride"/>
              </a:rPr>
              <a:t>aride</a:t>
            </a:r>
            <a:r>
              <a:rPr lang="fr-FR" altLang="fr-FR" sz="1200" dirty="0">
                <a:solidFill>
                  <a:srgbClr val="008000"/>
                </a:solidFill>
                <a:latin typeface="Arial" panose="020B0604020202020204" pitchFamily="34" charset="0"/>
              </a:rPr>
              <a:t> à subhumide. </a:t>
            </a:r>
            <a:r>
              <a:rPr lang="fr-FR" altLang="fr-FR" sz="1200" baseline="30000" dirty="0">
                <a:solidFill>
                  <a:srgbClr val="008000"/>
                </a:solidFill>
                <a:latin typeface="Arial" panose="020B0604020202020204" pitchFamily="34" charset="0"/>
                <a:hlinkClick r:id="rId31"/>
              </a:rPr>
              <a:t>[7]</a:t>
            </a:r>
            <a:r>
              <a:rPr lang="fr-FR" altLang="fr-FR" sz="1200" dirty="0">
                <a:solidFill>
                  <a:srgbClr val="008000"/>
                </a:solidFill>
                <a:latin typeface="Arial" panose="020B0604020202020204" pitchFamily="34" charset="0"/>
              </a:rPr>
              <a:t> Il est relativement tolérant aux inondations, à l'activité de l'élevage, et aux </a:t>
            </a:r>
            <a:r>
              <a:rPr lang="fr-FR" altLang="fr-FR" sz="1200" dirty="0">
                <a:solidFill>
                  <a:srgbClr val="008000"/>
                </a:solidFill>
                <a:latin typeface="Arial" panose="020B0604020202020204" pitchFamily="34" charset="0"/>
                <a:hlinkClick r:id="rId32" tooltip="Wildfire"/>
              </a:rPr>
              <a:t>feux</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31"/>
              </a:rPr>
              <a:t>[7]</a:t>
            </a:r>
            <a:r>
              <a:rPr lang="fr-FR" altLang="fr-FR" sz="1200" dirty="0">
                <a:solidFill>
                  <a:srgbClr val="008000"/>
                </a:solidFill>
                <a:latin typeface="Arial" panose="020B0604020202020204" pitchFamily="34" charset="0"/>
              </a:rPr>
              <a:t>. Ses feuilles sèches tombées (</a:t>
            </a:r>
            <a:r>
              <a:rPr lang="fr-FR" altLang="fr-FR" sz="1200" i="1" dirty="0" err="1">
                <a:solidFill>
                  <a:srgbClr val="008000"/>
                </a:solidFill>
                <a:latin typeface="Arial" panose="020B0604020202020204" pitchFamily="34" charset="0"/>
              </a:rPr>
              <a:t>talufakt</a:t>
            </a:r>
            <a:r>
              <a:rPr lang="fr-FR" altLang="fr-FR" sz="1200" dirty="0">
                <a:solidFill>
                  <a:srgbClr val="008000"/>
                </a:solidFill>
                <a:latin typeface="Arial" panose="020B0604020202020204" pitchFamily="34" charset="0"/>
              </a:rPr>
              <a:t> en tamasheq) et les fleurs (</a:t>
            </a:r>
            <a:r>
              <a:rPr lang="fr-FR" altLang="fr-FR" sz="1200" i="1" dirty="0" err="1">
                <a:solidFill>
                  <a:srgbClr val="008000"/>
                </a:solidFill>
                <a:latin typeface="Arial" panose="020B0604020202020204" pitchFamily="34" charset="0"/>
              </a:rPr>
              <a:t>azakalkal</a:t>
            </a:r>
            <a:r>
              <a:rPr lang="fr-FR" altLang="fr-FR" sz="1200" dirty="0">
                <a:solidFill>
                  <a:srgbClr val="008000"/>
                </a:solidFill>
                <a:latin typeface="Arial" panose="020B0604020202020204" pitchFamily="34" charset="0"/>
              </a:rPr>
              <a:t> en tamasheq)</a:t>
            </a:r>
            <a:r>
              <a:rPr lang="fr-FR" altLang="fr-FR" sz="1200" baseline="30000" dirty="0">
                <a:solidFill>
                  <a:srgbClr val="008000"/>
                </a:solidFill>
                <a:latin typeface="Arial" panose="020B0604020202020204" pitchFamily="34" charset="0"/>
                <a:hlinkClick r:id="rId33"/>
              </a:rPr>
              <a:t>1</a:t>
            </a:r>
            <a:r>
              <a:rPr lang="fr-FR" altLang="fr-FR" sz="1200" dirty="0">
                <a:solidFill>
                  <a:srgbClr val="008000"/>
                </a:solidFill>
                <a:latin typeface="Arial" panose="020B0604020202020204" pitchFamily="34" charset="0"/>
              </a:rPr>
              <a:t> sont consommées par différents </a:t>
            </a:r>
            <a:r>
              <a:rPr lang="fr-FR" altLang="fr-FR" sz="1200" dirty="0">
                <a:solidFill>
                  <a:srgbClr val="008000"/>
                </a:solidFill>
                <a:latin typeface="Arial" panose="020B0604020202020204" pitchFamily="34" charset="0"/>
                <a:hlinkClick r:id="rId34" tooltip="Ruminant"/>
              </a:rPr>
              <a:t>ruminants</a:t>
            </a:r>
            <a:r>
              <a:rPr lang="fr-FR" altLang="fr-FR" sz="1200" dirty="0">
                <a:solidFill>
                  <a:srgbClr val="008000"/>
                </a:solidFill>
                <a:latin typeface="Arial" panose="020B0604020202020204" pitchFamily="34" charset="0"/>
              </a:rPr>
              <a:t> : </a:t>
            </a:r>
            <a:r>
              <a:rPr lang="fr-FR" altLang="fr-FR" sz="1200" dirty="0">
                <a:solidFill>
                  <a:srgbClr val="008000"/>
                </a:solidFill>
                <a:latin typeface="Arial" panose="020B0604020202020204" pitchFamily="34" charset="0"/>
                <a:hlinkClick r:id="rId35" tooltip="Dromadaire"/>
              </a:rPr>
              <a:t>dromadaires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36" tooltip="Chèvre"/>
              </a:rPr>
              <a:t>chèvres</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37" tooltip="Mouton"/>
              </a:rPr>
              <a:t>moutons</a:t>
            </a:r>
            <a:r>
              <a:rPr lang="fr-FR" altLang="fr-FR" sz="1200" dirty="0">
                <a:solidFill>
                  <a:srgbClr val="008000"/>
                </a:solidFill>
                <a:latin typeface="Arial" panose="020B0604020202020204" pitchFamily="34" charset="0"/>
              </a:rPr>
              <a:t>, les éléphants … Il s'agit d'un excellent </a:t>
            </a:r>
            <a:r>
              <a:rPr lang="fr-FR" altLang="fr-FR" sz="1200" dirty="0">
                <a:solidFill>
                  <a:srgbClr val="008000"/>
                </a:solidFill>
                <a:latin typeface="Arial" panose="020B0604020202020204" pitchFamily="34" charset="0"/>
                <a:hlinkClick r:id="rId38" tooltip="Pâturage"/>
              </a:rPr>
              <a:t>pâturage</a:t>
            </a:r>
            <a:r>
              <a:rPr lang="fr-FR" altLang="fr-FR" sz="1200" dirty="0">
                <a:solidFill>
                  <a:srgbClr val="008000"/>
                </a:solidFill>
                <a:latin typeface="Arial" panose="020B0604020202020204" pitchFamily="34" charset="0"/>
              </a:rPr>
              <a:t>, très </a:t>
            </a:r>
            <a:r>
              <a:rPr lang="fr-FR" altLang="fr-FR" sz="1200" dirty="0">
                <a:solidFill>
                  <a:srgbClr val="008000"/>
                </a:solidFill>
                <a:latin typeface="Arial" panose="020B0604020202020204" pitchFamily="34" charset="0"/>
                <a:hlinkClick r:id="rId39" tooltip="Appétence"/>
              </a:rPr>
              <a:t>appétent</a:t>
            </a:r>
            <a:r>
              <a:rPr lang="fr-FR" altLang="fr-FR" sz="1200" dirty="0">
                <a:solidFill>
                  <a:srgbClr val="008000"/>
                </a:solidFill>
                <a:latin typeface="Arial" panose="020B0604020202020204" pitchFamily="34" charset="0"/>
              </a:rPr>
              <a:t>. Le </a:t>
            </a:r>
            <a:r>
              <a:rPr lang="fr-FR" altLang="fr-FR" sz="1200" dirty="0">
                <a:solidFill>
                  <a:srgbClr val="008000"/>
                </a:solidFill>
                <a:latin typeface="Arial" panose="020B0604020202020204" pitchFamily="34" charset="0"/>
                <a:hlinkClick r:id="rId40" tooltip="Germination"/>
              </a:rPr>
              <a:t>pouvoir germinatif</a:t>
            </a:r>
            <a:r>
              <a:rPr lang="fr-FR" altLang="fr-FR" sz="1200" dirty="0">
                <a:solidFill>
                  <a:srgbClr val="008000"/>
                </a:solidFill>
                <a:latin typeface="Arial" panose="020B0604020202020204" pitchFamily="34" charset="0"/>
              </a:rPr>
              <a:t> des graines est augmentée après leur </a:t>
            </a:r>
            <a:r>
              <a:rPr lang="fr-FR" altLang="fr-FR" sz="1200" dirty="0">
                <a:solidFill>
                  <a:srgbClr val="008000"/>
                </a:solidFill>
                <a:latin typeface="Arial" panose="020B0604020202020204" pitchFamily="34" charset="0"/>
                <a:hlinkClick r:id="rId41" tooltip="Ingestion"/>
              </a:rPr>
              <a:t>ingestion</a:t>
            </a:r>
            <a:r>
              <a:rPr lang="fr-FR" altLang="fr-FR" sz="1200" dirty="0">
                <a:solidFill>
                  <a:srgbClr val="008000"/>
                </a:solidFill>
                <a:latin typeface="Arial" panose="020B0604020202020204" pitchFamily="34" charset="0"/>
              </a:rPr>
              <a:t> par une chèvre.  La </a:t>
            </a:r>
            <a:r>
              <a:rPr lang="fr-FR" altLang="fr-FR" sz="1200" b="1" dirty="0">
                <a:solidFill>
                  <a:srgbClr val="008000"/>
                </a:solidFill>
                <a:latin typeface="Arial" panose="020B0604020202020204" pitchFamily="34" charset="0"/>
              </a:rPr>
              <a:t>partie jaune du fruit, au goût </a:t>
            </a:r>
            <a:r>
              <a:rPr lang="fr-FR" altLang="fr-FR" sz="1200" b="1" dirty="0">
                <a:solidFill>
                  <a:srgbClr val="008000"/>
                </a:solidFill>
                <a:latin typeface="Arial" panose="020B0604020202020204" pitchFamily="34" charset="0"/>
                <a:hlinkClick r:id="rId42" tooltip="Sucre"/>
              </a:rPr>
              <a:t>sucré</a:t>
            </a:r>
            <a:r>
              <a:rPr lang="fr-FR" altLang="fr-FR" sz="1200" b="1" dirty="0">
                <a:solidFill>
                  <a:srgbClr val="008000"/>
                </a:solidFill>
                <a:latin typeface="Arial" panose="020B0604020202020204" pitchFamily="34" charset="0"/>
              </a:rPr>
              <a:t> avec une pointe d'</a:t>
            </a:r>
            <a:r>
              <a:rPr lang="fr-FR" altLang="fr-FR" sz="1200" b="1" dirty="0">
                <a:solidFill>
                  <a:srgbClr val="008000"/>
                </a:solidFill>
                <a:latin typeface="Arial" panose="020B0604020202020204" pitchFamily="34" charset="0"/>
                <a:hlinkClick r:id="rId43" tooltip="Amertume"/>
              </a:rPr>
              <a:t>amertume</a:t>
            </a:r>
            <a:r>
              <a:rPr lang="fr-FR" altLang="fr-FR" sz="1200" b="1" baseline="30000" dirty="0">
                <a:solidFill>
                  <a:srgbClr val="008000"/>
                </a:solidFill>
                <a:latin typeface="Arial" panose="020B0604020202020204" pitchFamily="34" charset="0"/>
                <a:hlinkClick r:id="rId44"/>
              </a:rPr>
              <a:t>1</a:t>
            </a:r>
            <a:r>
              <a:rPr lang="fr-FR" altLang="fr-FR" sz="1200" b="1" dirty="0">
                <a:solidFill>
                  <a:srgbClr val="008000"/>
                </a:solidFill>
                <a:latin typeface="Arial" panose="020B0604020202020204" pitchFamily="34" charset="0"/>
              </a:rPr>
              <a:t>, est souvent consommé frais par </a:t>
            </a:r>
            <a:r>
              <a:rPr lang="fr-FR" altLang="fr-FR" sz="1200" b="1" dirty="0">
                <a:solidFill>
                  <a:srgbClr val="008000"/>
                </a:solidFill>
                <a:latin typeface="Arial" panose="020B0604020202020204" pitchFamily="34" charset="0"/>
                <a:hlinkClick r:id="rId45" tooltip="Succion (page inexistante)"/>
              </a:rPr>
              <a:t>succion</a:t>
            </a:r>
            <a:r>
              <a:rPr lang="fr-FR" altLang="fr-FR" sz="1200" dirty="0">
                <a:solidFill>
                  <a:srgbClr val="008000"/>
                </a:solidFill>
                <a:latin typeface="Arial" panose="020B0604020202020204" pitchFamily="34" charset="0"/>
              </a:rPr>
              <a:t>, une fois débarrassé de son </a:t>
            </a:r>
            <a:r>
              <a:rPr lang="fr-FR" altLang="fr-FR" sz="1200" dirty="0">
                <a:solidFill>
                  <a:srgbClr val="008000"/>
                </a:solidFill>
                <a:latin typeface="Arial" panose="020B0604020202020204" pitchFamily="34" charset="0"/>
                <a:hlinkClick r:id="rId46" tooltip="Épicarpe"/>
              </a:rPr>
              <a:t>épicarpe</a:t>
            </a:r>
            <a:r>
              <a:rPr lang="fr-FR" altLang="fr-FR" sz="1200"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rPr>
              <a:t>De l’</a:t>
            </a:r>
            <a:r>
              <a:rPr lang="fr-FR" altLang="fr-FR" sz="1200" b="1" dirty="0">
                <a:solidFill>
                  <a:srgbClr val="008000"/>
                </a:solidFill>
                <a:latin typeface="Arial" panose="020B0604020202020204" pitchFamily="34" charset="0"/>
                <a:hlinkClick r:id="rId47" tooltip="Huile alimentaire"/>
              </a:rPr>
              <a:t>huile alimentaire</a:t>
            </a:r>
            <a:r>
              <a:rPr lang="fr-FR" altLang="fr-FR" sz="1200" b="1" dirty="0">
                <a:solidFill>
                  <a:srgbClr val="008000"/>
                </a:solidFill>
                <a:latin typeface="Arial" panose="020B0604020202020204" pitchFamily="34" charset="0"/>
              </a:rPr>
              <a:t> est également extraite des </a:t>
            </a:r>
            <a:r>
              <a:rPr lang="fr-FR" altLang="fr-FR" sz="1200" b="1" dirty="0">
                <a:solidFill>
                  <a:srgbClr val="008000"/>
                </a:solidFill>
                <a:latin typeface="Arial" panose="020B0604020202020204" pitchFamily="34" charset="0"/>
                <a:hlinkClick r:id="rId48" tooltip="Amande"/>
              </a:rPr>
              <a:t>amandes</a:t>
            </a:r>
            <a:r>
              <a:rPr lang="fr-FR" altLang="fr-FR" sz="1200" b="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Au Mali, on fait également </a:t>
            </a:r>
            <a:r>
              <a:rPr lang="fr-FR" altLang="fr-FR" sz="1200" dirty="0">
                <a:solidFill>
                  <a:srgbClr val="008000"/>
                </a:solidFill>
                <a:latin typeface="Arial" panose="020B0604020202020204" pitchFamily="34" charset="0"/>
                <a:hlinkClick r:id="rId49" tooltip="Macération"/>
              </a:rPr>
              <a:t>macérer</a:t>
            </a:r>
            <a:r>
              <a:rPr lang="fr-FR" altLang="fr-FR" sz="1200" dirty="0">
                <a:solidFill>
                  <a:srgbClr val="008000"/>
                </a:solidFill>
                <a:latin typeface="Arial" panose="020B0604020202020204" pitchFamily="34" charset="0"/>
              </a:rPr>
              <a:t> le fruit pour produire une </a:t>
            </a:r>
            <a:r>
              <a:rPr lang="fr-FR" altLang="fr-FR" sz="1200" dirty="0">
                <a:solidFill>
                  <a:srgbClr val="008000"/>
                </a:solidFill>
                <a:latin typeface="Arial" panose="020B0604020202020204" pitchFamily="34" charset="0"/>
                <a:hlinkClick r:id="rId50" tooltip="Boisson"/>
              </a:rPr>
              <a:t>boisson</a:t>
            </a:r>
            <a:r>
              <a:rPr lang="fr-FR" altLang="fr-FR" sz="1200" dirty="0">
                <a:solidFill>
                  <a:srgbClr val="008000"/>
                </a:solidFill>
                <a:latin typeface="Arial" panose="020B0604020202020204" pitchFamily="34" charset="0"/>
              </a:rPr>
              <a:t>, l'</a:t>
            </a:r>
            <a:r>
              <a:rPr lang="fr-FR" altLang="fr-FR" sz="1200" i="1" dirty="0" err="1">
                <a:solidFill>
                  <a:srgbClr val="008000"/>
                </a:solidFill>
                <a:latin typeface="Arial" panose="020B0604020202020204" pitchFamily="34" charset="0"/>
              </a:rPr>
              <a:t>asaborad</a:t>
            </a:r>
            <a:r>
              <a:rPr lang="fr-FR" altLang="fr-FR" sz="1200" dirty="0">
                <a:solidFill>
                  <a:srgbClr val="008000"/>
                </a:solidFill>
                <a:latin typeface="Arial" panose="020B0604020202020204" pitchFamily="34" charset="0"/>
              </a:rPr>
              <a:t> et l'</a:t>
            </a:r>
            <a:r>
              <a:rPr lang="fr-FR" altLang="fr-FR" sz="1200" dirty="0">
                <a:solidFill>
                  <a:srgbClr val="008000"/>
                </a:solidFill>
                <a:latin typeface="Arial" panose="020B0604020202020204" pitchFamily="34" charset="0"/>
                <a:hlinkClick r:id="rId48" tooltip="Amande"/>
              </a:rPr>
              <a:t>amande</a:t>
            </a:r>
            <a:r>
              <a:rPr lang="fr-FR" altLang="fr-FR" sz="1200" dirty="0">
                <a:solidFill>
                  <a:srgbClr val="008000"/>
                </a:solidFill>
                <a:latin typeface="Arial" panose="020B0604020202020204" pitchFamily="34" charset="0"/>
              </a:rPr>
              <a:t> contenue dans le noyau, appelée </a:t>
            </a:r>
            <a:r>
              <a:rPr lang="fr-FR" altLang="fr-FR" sz="1200" i="1" dirty="0" err="1">
                <a:solidFill>
                  <a:srgbClr val="008000"/>
                </a:solidFill>
                <a:latin typeface="Arial" panose="020B0604020202020204" pitchFamily="34" charset="0"/>
              </a:rPr>
              <a:t>tandilba</a:t>
            </a:r>
            <a:r>
              <a:rPr lang="fr-FR" altLang="fr-FR" sz="1200" dirty="0">
                <a:solidFill>
                  <a:srgbClr val="008000"/>
                </a:solidFill>
                <a:latin typeface="Arial" panose="020B0604020202020204" pitchFamily="34" charset="0"/>
              </a:rPr>
              <a:t>, est consommée après une longue </a:t>
            </a:r>
            <a:r>
              <a:rPr lang="fr-FR" altLang="fr-FR" sz="1200" dirty="0">
                <a:solidFill>
                  <a:srgbClr val="008000"/>
                </a:solidFill>
                <a:latin typeface="Arial" panose="020B0604020202020204" pitchFamily="34" charset="0"/>
                <a:hlinkClick r:id="rId51" tooltip="Cuisson"/>
              </a:rPr>
              <a:t>cuisson</a:t>
            </a:r>
            <a:r>
              <a:rPr lang="fr-FR" altLang="fr-FR" sz="1200" baseline="30000" dirty="0">
                <a:solidFill>
                  <a:srgbClr val="008000"/>
                </a:solidFill>
                <a:latin typeface="Arial" panose="020B0604020202020204" pitchFamily="34" charset="0"/>
                <a:hlinkClick r:id="rId33"/>
              </a:rPr>
              <a:t>1</a:t>
            </a:r>
            <a:r>
              <a:rPr lang="fr-FR" altLang="fr-FR" sz="1200" dirty="0">
                <a:solidFill>
                  <a:srgbClr val="008000"/>
                </a:solidFill>
                <a:latin typeface="Arial" panose="020B0604020202020204" pitchFamily="34" charset="0"/>
              </a:rPr>
              <a:t>. Les feuilles sont quant à elles séchées et réduites en une poudre utilisable dans différentes </a:t>
            </a:r>
            <a:r>
              <a:rPr lang="fr-FR" altLang="fr-FR" sz="1200" dirty="0">
                <a:solidFill>
                  <a:srgbClr val="008000"/>
                </a:solidFill>
                <a:latin typeface="Arial" panose="020B0604020202020204" pitchFamily="34" charset="0"/>
                <a:hlinkClick r:id="rId52" tooltip="Sauce"/>
              </a:rPr>
              <a:t>sauces</a:t>
            </a:r>
            <a:r>
              <a:rPr lang="fr-FR" altLang="fr-FR" sz="1200" baseline="30000" dirty="0">
                <a:solidFill>
                  <a:srgbClr val="008000"/>
                </a:solidFill>
                <a:latin typeface="Arial" panose="020B0604020202020204" pitchFamily="34" charset="0"/>
                <a:hlinkClick r:id="rId53"/>
              </a:rPr>
              <a:t>10</a:t>
            </a:r>
            <a:r>
              <a:rPr lang="fr-FR" altLang="fr-FR" sz="1200" baseline="30000" dirty="0">
                <a:solidFill>
                  <a:srgbClr val="008000"/>
                </a:solidFill>
                <a:latin typeface="Arial" panose="020B0604020202020204" pitchFamily="34" charset="0"/>
              </a:rPr>
              <a:t>,</a:t>
            </a:r>
            <a:r>
              <a:rPr lang="fr-FR" altLang="fr-FR" sz="1200" baseline="30000" dirty="0">
                <a:solidFill>
                  <a:srgbClr val="008000"/>
                </a:solidFill>
                <a:latin typeface="Arial" panose="020B0604020202020204" pitchFamily="34" charset="0"/>
                <a:hlinkClick r:id="rId54"/>
              </a:rPr>
              <a:t>11</a:t>
            </a:r>
            <a:r>
              <a:rPr lang="fr-FR" altLang="fr-FR" sz="1200" dirty="0">
                <a:solidFill>
                  <a:srgbClr val="008000"/>
                </a:solidFill>
                <a:latin typeface="Arial" panose="020B0604020202020204" pitchFamily="34" charset="0"/>
              </a:rPr>
              <a:t>. Le liquide obtenu en pressant le fruit est utilisé traditionnellement pour stimuler la production de </a:t>
            </a:r>
            <a:r>
              <a:rPr lang="fr-FR" altLang="fr-FR" sz="1200" dirty="0">
                <a:solidFill>
                  <a:srgbClr val="008000"/>
                </a:solidFill>
                <a:latin typeface="Arial" panose="020B0604020202020204" pitchFamily="34" charset="0"/>
                <a:hlinkClick r:id="rId55" tooltip="Lait"/>
              </a:rPr>
              <a:t>lait</a:t>
            </a:r>
            <a:r>
              <a:rPr lang="fr-FR" altLang="fr-FR" sz="1200" dirty="0">
                <a:solidFill>
                  <a:srgbClr val="008000"/>
                </a:solidFill>
                <a:latin typeface="Arial" panose="020B0604020202020204" pitchFamily="34" charset="0"/>
              </a:rPr>
              <a:t> des mères allaitantes, et les graines sont utilisés pour traiter des </a:t>
            </a:r>
            <a:r>
              <a:rPr lang="fr-FR" altLang="fr-FR" sz="1200" dirty="0">
                <a:solidFill>
                  <a:srgbClr val="008000"/>
                </a:solidFill>
                <a:latin typeface="Arial" panose="020B0604020202020204" pitchFamily="34" charset="0"/>
                <a:hlinkClick r:id="rId56" tooltip="Estomac"/>
              </a:rPr>
              <a:t>troubles digestifs</a:t>
            </a:r>
            <a:r>
              <a:rPr lang="fr-FR" altLang="fr-FR" sz="1200" baseline="30000" dirty="0">
                <a:solidFill>
                  <a:srgbClr val="008000"/>
                </a:solidFill>
                <a:latin typeface="Arial" panose="020B0604020202020204" pitchFamily="34" charset="0"/>
                <a:hlinkClick r:id="rId54"/>
              </a:rPr>
              <a:t>11</a:t>
            </a:r>
            <a:r>
              <a:rPr lang="fr-FR" altLang="fr-FR" sz="1200" dirty="0">
                <a:solidFill>
                  <a:srgbClr val="008000"/>
                </a:solidFill>
                <a:latin typeface="Arial" panose="020B0604020202020204" pitchFamily="34" charset="0"/>
              </a:rPr>
              <a:t>. L'huile est également utilisé pour soigner des problèmes cutanées</a:t>
            </a:r>
            <a:r>
              <a:rPr lang="fr-FR" altLang="fr-FR" sz="1200" baseline="30000" dirty="0">
                <a:solidFill>
                  <a:srgbClr val="008000"/>
                </a:solidFill>
                <a:latin typeface="Arial" panose="020B0604020202020204" pitchFamily="34" charset="0"/>
                <a:hlinkClick r:id="rId19"/>
              </a:rPr>
              <a:t>4</a:t>
            </a:r>
            <a:r>
              <a:rPr lang="fr-FR" altLang="fr-FR" sz="1200" dirty="0">
                <a:solidFill>
                  <a:srgbClr val="008000"/>
                </a:solidFill>
                <a:latin typeface="Arial" panose="020B0604020202020204" pitchFamily="34" charset="0"/>
              </a:rPr>
              <a:t>. Les graines et l’</a:t>
            </a:r>
            <a:r>
              <a:rPr lang="fr-FR" altLang="fr-FR" sz="1200" dirty="0" err="1">
                <a:solidFill>
                  <a:srgbClr val="008000"/>
                </a:solidFill>
                <a:latin typeface="Arial" panose="020B0604020202020204" pitchFamily="34" charset="0"/>
              </a:rPr>
              <a:t>écorse</a:t>
            </a:r>
            <a:r>
              <a:rPr lang="fr-FR" altLang="fr-FR" sz="1200" dirty="0">
                <a:solidFill>
                  <a:srgbClr val="008000"/>
                </a:solidFill>
                <a:latin typeface="Arial" panose="020B0604020202020204" pitchFamily="34" charset="0"/>
              </a:rPr>
              <a:t> de </a:t>
            </a:r>
            <a:r>
              <a:rPr lang="fr-FR" altLang="fr-FR" sz="1200" i="1" dirty="0">
                <a:solidFill>
                  <a:srgbClr val="008000"/>
                </a:solidFill>
                <a:latin typeface="Arial" panose="020B0604020202020204" pitchFamily="34" charset="0"/>
              </a:rPr>
              <a:t>Balanites </a:t>
            </a:r>
            <a:r>
              <a:rPr lang="fr-FR" altLang="fr-FR" sz="1200" i="1" dirty="0" err="1">
                <a:solidFill>
                  <a:srgbClr val="008000"/>
                </a:solidFill>
                <a:latin typeface="Arial" panose="020B0604020202020204" pitchFamily="34" charset="0"/>
              </a:rPr>
              <a:t>aegyptiaca</a:t>
            </a:r>
            <a:r>
              <a:rPr lang="fr-FR" altLang="fr-FR" sz="1200" dirty="0">
                <a:solidFill>
                  <a:srgbClr val="008000"/>
                </a:solidFill>
                <a:latin typeface="Arial" panose="020B0604020202020204" pitchFamily="34" charset="0"/>
              </a:rPr>
              <a:t> ont des effets </a:t>
            </a:r>
            <a:r>
              <a:rPr lang="fr-FR" altLang="fr-FR" sz="1200" dirty="0">
                <a:solidFill>
                  <a:srgbClr val="008000"/>
                </a:solidFill>
                <a:latin typeface="Arial" panose="020B0604020202020204" pitchFamily="34" charset="0"/>
                <a:hlinkClick r:id="rId57" tooltip="Molluscicide"/>
              </a:rPr>
              <a:t>molluscicides</a:t>
            </a:r>
            <a:r>
              <a:rPr lang="fr-FR" altLang="fr-FR" sz="1200" dirty="0">
                <a:solidFill>
                  <a:srgbClr val="008000"/>
                </a:solidFill>
                <a:latin typeface="Arial" panose="020B0604020202020204" pitchFamily="34" charset="0"/>
              </a:rPr>
              <a:t> sur l’escargot </a:t>
            </a:r>
            <a:r>
              <a:rPr lang="fr-FR" altLang="fr-FR" sz="1200" i="1" dirty="0">
                <a:solidFill>
                  <a:srgbClr val="008000"/>
                </a:solidFill>
                <a:latin typeface="Arial" panose="020B0604020202020204" pitchFamily="34" charset="0"/>
                <a:hlinkClick r:id="rId58" tooltip="Biomphalaria pfeifferi"/>
              </a:rPr>
              <a:t>​​</a:t>
            </a:r>
            <a:r>
              <a:rPr lang="fr-FR" altLang="fr-FR" sz="1200" i="1" dirty="0" err="1">
                <a:solidFill>
                  <a:srgbClr val="008000"/>
                </a:solidFill>
                <a:latin typeface="Arial" panose="020B0604020202020204" pitchFamily="34" charset="0"/>
                <a:hlinkClick r:id="rId58" tooltip="Biomphalaria pfeifferi"/>
              </a:rPr>
              <a:t>Biomphalaria</a:t>
            </a:r>
            <a:r>
              <a:rPr lang="fr-FR" altLang="fr-FR" sz="1200" i="1" dirty="0">
                <a:solidFill>
                  <a:srgbClr val="008000"/>
                </a:solidFill>
                <a:latin typeface="Arial" panose="020B0604020202020204" pitchFamily="34" charset="0"/>
                <a:hlinkClick r:id="rId58" tooltip="Biomphalaria pfeifferi"/>
              </a:rPr>
              <a:t> </a:t>
            </a:r>
            <a:r>
              <a:rPr lang="fr-FR" altLang="fr-FR" sz="1200" i="1" dirty="0" err="1">
                <a:solidFill>
                  <a:srgbClr val="008000"/>
                </a:solidFill>
                <a:latin typeface="Arial" panose="020B0604020202020204" pitchFamily="34" charset="0"/>
                <a:hlinkClick r:id="rId58" tooltip="Biomphalaria pfeifferi"/>
              </a:rPr>
              <a:t>pfeifferi</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59"/>
              </a:rPr>
              <a:t>[4]</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60"/>
              </a:rPr>
              <a:t>[10]</a:t>
            </a:r>
            <a:r>
              <a:rPr lang="fr-FR" altLang="fr-FR" sz="1200" dirty="0">
                <a:solidFill>
                  <a:srgbClr val="008000"/>
                </a:solidFill>
                <a:latin typeface="Arial" panose="020B0604020202020204" pitchFamily="34" charset="0"/>
              </a:rPr>
              <a:t>. Le bois jaune pâle à brunâtre est utilisé pour fabriquer des meubles et des outils. Il fournit un bon bois de feu et un bon charbon de bois. Sources : a) </a:t>
            </a:r>
            <a:r>
              <a:rPr lang="fr-FR" altLang="fr-FR" sz="1200" dirty="0">
                <a:solidFill>
                  <a:srgbClr val="008000"/>
                </a:solidFill>
                <a:latin typeface="Arial" panose="020B0604020202020204" pitchFamily="34" charset="0"/>
                <a:hlinkClick r:id="rId44"/>
              </a:rPr>
              <a:t>http://fr.wikipedia.org/wiki/Balanites_aegyptiaca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61"/>
              </a:rPr>
              <a:t>http://en.wikipedia.org/wiki/Balanites_aegyptiaca</a:t>
            </a:r>
            <a:r>
              <a:rPr lang="fr-FR" altLang="fr-FR" sz="1200" dirty="0">
                <a:solidFill>
                  <a:srgbClr val="008000"/>
                </a:solidFill>
                <a:latin typeface="Arial" panose="020B0604020202020204" pitchFamily="34" charset="0"/>
              </a:rPr>
              <a:t> </a:t>
            </a: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62"/>
              </a:rPr>
              <a:t>http://www.worldagroforestry.org/treedb/AFTPDFS/Balanites_aegyptiaca.pdf</a:t>
            </a:r>
            <a:r>
              <a:rPr lang="fr-FR" altLang="fr-FR" sz="1200" dirty="0">
                <a:solidFill>
                  <a:srgbClr val="008000"/>
                </a:solidFill>
                <a:latin typeface="Arial" panose="020B0604020202020204" pitchFamily="34" charset="0"/>
              </a:rPr>
              <a:t>  </a:t>
            </a:r>
          </a:p>
        </p:txBody>
      </p:sp>
      <p:pic>
        <p:nvPicPr>
          <p:cNvPr id="86027" name="Picture 6" descr="C:\Users\LISAN\Pictures\plantes-halophytes-xerophiles\Balanites aegyptiaca5.jpg">
            <a:extLst>
              <a:ext uri="{FF2B5EF4-FFF2-40B4-BE49-F238E27FC236}">
                <a16:creationId xmlns:a16="http://schemas.microsoft.com/office/drawing/2014/main" id="{EAE6C058-D4CF-4D9C-876D-B7DD28B55B91}"/>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258888" y="5657850"/>
            <a:ext cx="1603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Picture 7" descr="C:\Users\LISAN\Pictures\plantes-halophytes-xerophiles\Balanites aegyptiaca.jpg">
            <a:extLst>
              <a:ext uri="{FF2B5EF4-FFF2-40B4-BE49-F238E27FC236}">
                <a16:creationId xmlns:a16="http://schemas.microsoft.com/office/drawing/2014/main" id="{A5CB37AF-1A51-45C9-91C5-EF34D735949C}"/>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987675" y="5664200"/>
            <a:ext cx="8921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9" name="Picture 8" descr="C:\Users\LISAN\Pictures\plantes-halophytes-xerophiles\Balanites aegyptiaca2.jpg">
            <a:extLst>
              <a:ext uri="{FF2B5EF4-FFF2-40B4-BE49-F238E27FC236}">
                <a16:creationId xmlns:a16="http://schemas.microsoft.com/office/drawing/2014/main" id="{2A8515C4-CA77-4537-8D95-F3AE2AF5626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995738" y="5640388"/>
            <a:ext cx="9112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Picture 9" descr="C:\Users\LISAN\Pictures\plantes-halophytes-xerophiles\Balanites aegyptiaca3.jpg">
            <a:extLst>
              <a:ext uri="{FF2B5EF4-FFF2-40B4-BE49-F238E27FC236}">
                <a16:creationId xmlns:a16="http://schemas.microsoft.com/office/drawing/2014/main" id="{84A02609-9580-4D8A-82A2-795DBC1C7B1D}"/>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5003800" y="5621338"/>
            <a:ext cx="220027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Picture 10" descr="C:\Users\LISAN\Pictures\plantes-halophytes-xerophiles\Balanites aegyptiaca4.jpg">
            <a:extLst>
              <a:ext uri="{FF2B5EF4-FFF2-40B4-BE49-F238E27FC236}">
                <a16:creationId xmlns:a16="http://schemas.microsoft.com/office/drawing/2014/main" id="{4FE1A3AA-7EB0-4918-BD6D-A3B55A9DC9DC}"/>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7235825" y="5502275"/>
            <a:ext cx="1778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2" name="Image 13" descr="logo aride_s.jpg">
            <a:extLst>
              <a:ext uri="{FF2B5EF4-FFF2-40B4-BE49-F238E27FC236}">
                <a16:creationId xmlns:a16="http://schemas.microsoft.com/office/drawing/2014/main" id="{691FDA34-4F46-413B-B2D0-3E73E9D2DBC7}"/>
              </a:ext>
            </a:extLst>
          </p:cNvPr>
          <p:cNvPicPr>
            <a:picLocks noChangeAspect="1"/>
          </p:cNvPicPr>
          <p:nvPr/>
        </p:nvPicPr>
        <p:blipFill>
          <a:blip r:embed="rId68">
            <a:extLst>
              <a:ext uri="{28A0092B-C50C-407E-A947-70E740481C1C}">
                <a14:useLocalDpi xmlns:a14="http://schemas.microsoft.com/office/drawing/2010/main" val="0"/>
              </a:ext>
            </a:extLst>
          </a:blip>
          <a:srcRect/>
          <a:stretch>
            <a:fillRect/>
          </a:stretch>
        </p:blipFill>
        <p:spPr bwMode="auto">
          <a:xfrm>
            <a:off x="8701088" y="6667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3" name="Rectangle 20">
            <a:extLst>
              <a:ext uri="{FF2B5EF4-FFF2-40B4-BE49-F238E27FC236}">
                <a16:creationId xmlns:a16="http://schemas.microsoft.com/office/drawing/2014/main" id="{B934C6F1-9984-4F9D-8136-562350F47515}"/>
              </a:ext>
            </a:extLst>
          </p:cNvPr>
          <p:cNvSpPr>
            <a:spLocks noChangeArrowheads="1"/>
          </p:cNvSpPr>
          <p:nvPr/>
        </p:nvSpPr>
        <p:spPr bwMode="auto">
          <a:xfrm>
            <a:off x="10726738" y="34925"/>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86034" name="Image 11" descr="logo salinisation2_s.jpg">
            <a:extLst>
              <a:ext uri="{FF2B5EF4-FFF2-40B4-BE49-F238E27FC236}">
                <a16:creationId xmlns:a16="http://schemas.microsoft.com/office/drawing/2014/main" id="{91208B80-2C8D-444C-A23C-712B1CB1984A}"/>
              </a:ext>
            </a:extLst>
          </p:cNvPr>
          <p:cNvPicPr>
            <a:picLocks noChangeAspect="1"/>
          </p:cNvPicPr>
          <p:nvPr/>
        </p:nvPicPr>
        <p:blipFill>
          <a:blip r:embed="rId69">
            <a:extLst>
              <a:ext uri="{28A0092B-C50C-407E-A947-70E740481C1C}">
                <a14:useLocalDpi xmlns:a14="http://schemas.microsoft.com/office/drawing/2010/main" val="0"/>
              </a:ext>
            </a:extLst>
          </a:blip>
          <a:srcRect/>
          <a:stretch>
            <a:fillRect/>
          </a:stretch>
        </p:blipFill>
        <p:spPr bwMode="auto">
          <a:xfrm>
            <a:off x="9340850" y="53975"/>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5" name="Picture 2" descr="fruitsLogo9_ss">
            <a:extLst>
              <a:ext uri="{FF2B5EF4-FFF2-40B4-BE49-F238E27FC236}">
                <a16:creationId xmlns:a16="http://schemas.microsoft.com/office/drawing/2014/main" id="{31CA9322-42FC-4AB0-9BB2-9C5D904255FE}"/>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2" descr="medicament2_s">
            <a:extLst>
              <a:ext uri="{FF2B5EF4-FFF2-40B4-BE49-F238E27FC236}">
                <a16:creationId xmlns:a16="http://schemas.microsoft.com/office/drawing/2014/main" id="{7B24BFFE-AE41-417F-9A56-BFE86FB9154B}"/>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0029825" y="182563"/>
            <a:ext cx="4381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7" name="Picture 2" descr="D:\Users\blisan\Pictures\perso\Agroforesterie climat tropical sec\images\Balanites aegyptiaca2_s.jpg">
            <a:extLst>
              <a:ext uri="{FF2B5EF4-FFF2-40B4-BE49-F238E27FC236}">
                <a16:creationId xmlns:a16="http://schemas.microsoft.com/office/drawing/2014/main" id="{C0EC73B5-1CCD-4F11-A670-F5F2215C0D8B}"/>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9372600" y="5322888"/>
            <a:ext cx="227965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99FE8C-C903-485A-B489-8F683872B532}"/>
              </a:ext>
            </a:extLst>
          </p:cNvPr>
          <p:cNvSpPr>
            <a:spLocks noGrp="1"/>
          </p:cNvSpPr>
          <p:nvPr>
            <p:ph type="ftr" sz="quarter" idx="11"/>
          </p:nvPr>
        </p:nvSpPr>
        <p:spPr>
          <a:xfrm>
            <a:off x="4070350" y="6492875"/>
            <a:ext cx="4114800" cy="365125"/>
          </a:xfrm>
        </p:spPr>
        <p:txBody>
          <a:bodyPr/>
          <a:lstStyle/>
          <a:p>
            <a:pPr>
              <a:defRPr/>
            </a:pPr>
            <a:r>
              <a:rPr lang="fr-FR"/>
              <a:t>Haies défensives de climat tempéré et tropical - B. Lisan</a:t>
            </a:r>
          </a:p>
        </p:txBody>
      </p:sp>
      <p:sp>
        <p:nvSpPr>
          <p:cNvPr id="87043" name="ZoneTexte 4">
            <a:extLst>
              <a:ext uri="{FF2B5EF4-FFF2-40B4-BE49-F238E27FC236}">
                <a16:creationId xmlns:a16="http://schemas.microsoft.com/office/drawing/2014/main" id="{C06DC2B0-B311-4FA7-8692-E3D4D66A90CE}"/>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87044" name="Espace réservé du numéro de diapositive 2">
            <a:extLst>
              <a:ext uri="{FF2B5EF4-FFF2-40B4-BE49-F238E27FC236}">
                <a16:creationId xmlns:a16="http://schemas.microsoft.com/office/drawing/2014/main" id="{9E8A75B1-2D99-4BC9-AFA6-4FC9CDD47C2D}"/>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85EC4534-791B-4499-B31E-E7ADE07A0A71}" type="slidenum">
              <a:rPr lang="fr-FR" altLang="fr-FR" sz="1200">
                <a:solidFill>
                  <a:srgbClr val="898989"/>
                </a:solidFill>
              </a:rPr>
              <a:pPr algn="r" eaLnBrk="1" hangingPunct="1">
                <a:lnSpc>
                  <a:spcPct val="100000"/>
                </a:lnSpc>
                <a:spcBef>
                  <a:spcPct val="0"/>
                </a:spcBef>
                <a:buFontTx/>
                <a:buNone/>
              </a:pPr>
              <a:t>92</a:t>
            </a:fld>
            <a:endParaRPr lang="fr-FR" altLang="fr-FR" sz="1200">
              <a:solidFill>
                <a:srgbClr val="898989"/>
              </a:solidFill>
            </a:endParaRPr>
          </a:p>
        </p:txBody>
      </p:sp>
      <p:sp>
        <p:nvSpPr>
          <p:cNvPr id="87045" name="ZoneTexte 6">
            <a:extLst>
              <a:ext uri="{FF2B5EF4-FFF2-40B4-BE49-F238E27FC236}">
                <a16:creationId xmlns:a16="http://schemas.microsoft.com/office/drawing/2014/main" id="{A05EFE0E-EA35-4349-A80B-30A9A3EEC5B6}"/>
              </a:ext>
            </a:extLst>
          </p:cNvPr>
          <p:cNvSpPr txBox="1">
            <a:spLocks noChangeArrowheads="1"/>
          </p:cNvSpPr>
          <p:nvPr/>
        </p:nvSpPr>
        <p:spPr bwMode="auto">
          <a:xfrm>
            <a:off x="139700" y="481013"/>
            <a:ext cx="353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87046" name="Rectangle 7">
            <a:extLst>
              <a:ext uri="{FF2B5EF4-FFF2-40B4-BE49-F238E27FC236}">
                <a16:creationId xmlns:a16="http://schemas.microsoft.com/office/drawing/2014/main" id="{E76C81D8-83BC-4E2C-AF52-6DDB980864BD}"/>
              </a:ext>
            </a:extLst>
          </p:cNvPr>
          <p:cNvSpPr>
            <a:spLocks noChangeArrowheads="1"/>
          </p:cNvSpPr>
          <p:nvPr/>
        </p:nvSpPr>
        <p:spPr bwMode="auto">
          <a:xfrm>
            <a:off x="171450" y="830263"/>
            <a:ext cx="773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 </a:t>
            </a:r>
            <a:r>
              <a:rPr lang="fr-FR" altLang="fr-FR" b="1" i="1" dirty="0">
                <a:solidFill>
                  <a:srgbClr val="008000"/>
                </a:solidFill>
              </a:rPr>
              <a:t>Bauhinia </a:t>
            </a:r>
            <a:r>
              <a:rPr lang="fr-FR" altLang="fr-FR" b="1" i="1" dirty="0" err="1">
                <a:solidFill>
                  <a:srgbClr val="008000"/>
                </a:solidFill>
              </a:rPr>
              <a:t>rufescens</a:t>
            </a:r>
            <a:r>
              <a:rPr lang="fr-FR" altLang="fr-FR" b="1" dirty="0">
                <a:solidFill>
                  <a:srgbClr val="008000"/>
                </a:solidFill>
              </a:rPr>
              <a:t> (famille des </a:t>
            </a:r>
            <a:r>
              <a:rPr lang="fr-FR" altLang="fr-FR" b="1" i="1" dirty="0" err="1">
                <a:solidFill>
                  <a:srgbClr val="008000"/>
                </a:solidFill>
                <a:hlinkClick r:id="rId2" tooltip="Fabaceae"/>
              </a:rPr>
              <a:t>Fabaceae</a:t>
            </a:r>
            <a:r>
              <a:rPr lang="fr-FR" altLang="fr-FR" b="1" dirty="0">
                <a:solidFill>
                  <a:srgbClr val="008000"/>
                </a:solidFill>
              </a:rPr>
              <a:t>)</a:t>
            </a:r>
          </a:p>
        </p:txBody>
      </p:sp>
      <p:pic>
        <p:nvPicPr>
          <p:cNvPr id="87047" name="Picture 2" descr="image012">
            <a:extLst>
              <a:ext uri="{FF2B5EF4-FFF2-40B4-BE49-F238E27FC236}">
                <a16:creationId xmlns:a16="http://schemas.microsoft.com/office/drawing/2014/main" id="{3574CAC0-CEF1-441F-9003-0C9B87E34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5270500"/>
            <a:ext cx="117792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Image 8">
            <a:extLst>
              <a:ext uri="{FF2B5EF4-FFF2-40B4-BE49-F238E27FC236}">
                <a16:creationId xmlns:a16="http://schemas.microsoft.com/office/drawing/2014/main" id="{23880103-A8B1-4552-9B1B-139056597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Image 9">
            <a:extLst>
              <a:ext uri="{FF2B5EF4-FFF2-40B4-BE49-F238E27FC236}">
                <a16:creationId xmlns:a16="http://schemas.microsoft.com/office/drawing/2014/main" id="{F1A48E05-B13A-4D29-91F5-C6F96A828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Image 10">
            <a:extLst>
              <a:ext uri="{FF2B5EF4-FFF2-40B4-BE49-F238E27FC236}">
                <a16:creationId xmlns:a16="http://schemas.microsoft.com/office/drawing/2014/main" id="{3A1B6276-58B9-4502-A9AE-585C242A5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Image 13" descr="logo aride_s.jpg">
            <a:extLst>
              <a:ext uri="{FF2B5EF4-FFF2-40B4-BE49-F238E27FC236}">
                <a16:creationId xmlns:a16="http://schemas.microsoft.com/office/drawing/2014/main" id="{6BEE4FA9-C137-4779-8E29-3499F9E0A1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6175" y="1476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2" name="ZoneTexte 2">
            <a:extLst>
              <a:ext uri="{FF2B5EF4-FFF2-40B4-BE49-F238E27FC236}">
                <a16:creationId xmlns:a16="http://schemas.microsoft.com/office/drawing/2014/main" id="{138B6A87-446D-483D-AEAD-BE6BA0B2BAC4}"/>
              </a:ext>
            </a:extLst>
          </p:cNvPr>
          <p:cNvSpPr txBox="1">
            <a:spLocks noChangeArrowheads="1"/>
          </p:cNvSpPr>
          <p:nvPr/>
        </p:nvSpPr>
        <p:spPr bwMode="auto">
          <a:xfrm>
            <a:off x="171450" y="1301750"/>
            <a:ext cx="117379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arbuste un originaire des régions semi-arides d'Afrique comme le</a:t>
            </a:r>
            <a:r>
              <a:rPr lang="fr-FR" altLang="fr-FR" dirty="0">
                <a:hlinkClick r:id="rId6" tooltip="Sahel"/>
              </a:rPr>
              <a:t> Sahel</a:t>
            </a:r>
            <a:r>
              <a:rPr lang="fr-FR" altLang="fr-FR" dirty="0"/>
              <a:t>, de 1 à 3 mètres de haut mais pouvant atteindre 8 mètres. Il a des épines qui sont en fait des pousses sans feuilles. </a:t>
            </a:r>
            <a:r>
              <a:rPr lang="fr-FR" altLang="fr-FR" dirty="0">
                <a:hlinkClick r:id="rId7" tooltip="Feuille"/>
              </a:rPr>
              <a:t>Les feuilles</a:t>
            </a:r>
            <a:r>
              <a:rPr lang="fr-FR" altLang="fr-FR" dirty="0"/>
              <a:t> sont une nuance profonde de vert. Les graines dans les </a:t>
            </a:r>
            <a:r>
              <a:rPr lang="fr-FR" altLang="fr-FR" dirty="0">
                <a:hlinkClick r:id="rId8" tooltip="Légumineuse"/>
              </a:rPr>
              <a:t>gousses</a:t>
            </a:r>
            <a:r>
              <a:rPr lang="fr-FR" altLang="fr-FR" dirty="0"/>
              <a:t> sont brun foncé.</a:t>
            </a:r>
            <a:r>
              <a:rPr lang="fr-FR" altLang="fr-FR" sz="1200" dirty="0"/>
              <a:t> </a:t>
            </a:r>
            <a:r>
              <a:rPr lang="fr-FR" altLang="fr-FR" dirty="0"/>
              <a:t>C’est un arbuste ou un arbrisseau buissonnant, très branchu, pouvant atteindre huit mètres de haut. Les rameaux sont disposés dans un même plan, les plus petits sont en forme </a:t>
            </a:r>
            <a:r>
              <a:rPr lang="fr-FR" altLang="fr-FR" b="1" i="1" dirty="0">
                <a:solidFill>
                  <a:srgbClr val="008000"/>
                </a:solidFill>
              </a:rPr>
              <a:t>d’épines</a:t>
            </a:r>
            <a:r>
              <a:rPr lang="fr-FR" altLang="fr-FR" dirty="0"/>
              <a:t>. L’écorce est grise, </a:t>
            </a:r>
            <a:r>
              <a:rPr lang="fr-FR" altLang="fr-FR" dirty="0" err="1"/>
              <a:t>lenticellée</a:t>
            </a:r>
            <a:r>
              <a:rPr lang="fr-FR" altLang="fr-FR" dirty="0"/>
              <a:t>. Les feuilles sont petites, fortement bilobées, gris-vert mat, persistantes. Les fleurs sont jaune-verdâtre à blanc rose, de type cinq, groupées en racèmes de 5 cm. Les gousses sont indéhiscentes, contournées en spirale et presque noires à maturité ; elles contiennent de 4 à 10 graines brillantes. </a:t>
            </a:r>
            <a:r>
              <a:rPr lang="fr-FR" altLang="fr-FR" b="1" dirty="0">
                <a:solidFill>
                  <a:srgbClr val="008000"/>
                </a:solidFill>
              </a:rPr>
              <a:t>Espèce recommandée pour la </a:t>
            </a:r>
            <a:r>
              <a:rPr lang="fr-FR" altLang="fr-FR" b="1" i="1" dirty="0">
                <a:solidFill>
                  <a:srgbClr val="008000"/>
                </a:solidFill>
              </a:rPr>
              <a:t>création de haies-vives défensives</a:t>
            </a:r>
            <a:r>
              <a:rPr lang="fr-FR" altLang="fr-FR" b="1" dirty="0">
                <a:solidFill>
                  <a:srgbClr val="008000"/>
                </a:solidFill>
              </a:rPr>
              <a:t>, fourragères ou ornementales. Il fixe l’azote de l’air. </a:t>
            </a:r>
            <a:r>
              <a:rPr lang="fr-FR" altLang="fr-FR" dirty="0"/>
              <a:t>C’est un arbuste fourrager important. </a:t>
            </a:r>
            <a:r>
              <a:rPr lang="fr-FR" altLang="fr-FR" b="1" dirty="0"/>
              <a:t>USDA zone</a:t>
            </a:r>
            <a:r>
              <a:rPr lang="fr-FR" altLang="fr-FR" dirty="0"/>
              <a:t> 9-11.</a:t>
            </a:r>
          </a:p>
          <a:p>
            <a:pPr eaLnBrk="1" hangingPunct="1"/>
            <a:r>
              <a:rPr lang="fr-FR" altLang="fr-FR" sz="1200" dirty="0"/>
              <a:t>Sources : a) </a:t>
            </a:r>
            <a:r>
              <a:rPr lang="fr-FR" altLang="fr-FR" sz="1200" dirty="0">
                <a:hlinkClick r:id="rId9"/>
              </a:rPr>
              <a:t>https://en.wikipedia.org/wiki/Bauhinia_rufescens</a:t>
            </a:r>
            <a:r>
              <a:rPr lang="fr-FR" altLang="fr-FR" sz="1200" dirty="0"/>
              <a:t>,  b) </a:t>
            </a:r>
            <a:r>
              <a:rPr lang="fr-FR" altLang="fr-FR" sz="1200" dirty="0">
                <a:hlinkClick r:id="rId10"/>
              </a:rPr>
              <a:t>https://hal.archives-ouvertes.fr/cirad-00429275/document</a:t>
            </a:r>
            <a:r>
              <a:rPr lang="fr-FR" altLang="fr-FR" sz="1200" dirty="0"/>
              <a:t> </a:t>
            </a:r>
          </a:p>
        </p:txBody>
      </p:sp>
      <p:pic>
        <p:nvPicPr>
          <p:cNvPr id="87053" name="Image 12" descr="Une image contenant plante, fleur, chèvrefeuille, arbre&#10;&#10;Description générée avec un niveau de confiance très élevé">
            <a:extLst>
              <a:ext uri="{FF2B5EF4-FFF2-40B4-BE49-F238E27FC236}">
                <a16:creationId xmlns:a16="http://schemas.microsoft.com/office/drawing/2014/main" id="{738C6295-6186-4622-B7A5-933072C248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813" y="3860800"/>
            <a:ext cx="202882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Image 14" descr="Une image contenant arbre, extérieur, plante&#10;&#10;Description générée avec un niveau de confiance très élevé">
            <a:extLst>
              <a:ext uri="{FF2B5EF4-FFF2-40B4-BE49-F238E27FC236}">
                <a16:creationId xmlns:a16="http://schemas.microsoft.com/office/drawing/2014/main" id="{39A57FAE-8D8E-4F51-A241-01D2A375CB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93250" y="3536950"/>
            <a:ext cx="241617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Image 16" descr="Une image contenant extérieur, arbre&#10;&#10;Description générée avec un niveau de confiance élevé">
            <a:extLst>
              <a:ext uri="{FF2B5EF4-FFF2-40B4-BE49-F238E27FC236}">
                <a16:creationId xmlns:a16="http://schemas.microsoft.com/office/drawing/2014/main" id="{5158955C-F381-49E5-B184-01B648A9DC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5900" y="47085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Image 18" descr="Une image contenant plante, arbre&#10;&#10;Description générée avec un niveau de confiance très élevé">
            <a:extLst>
              <a:ext uri="{FF2B5EF4-FFF2-40B4-BE49-F238E27FC236}">
                <a16:creationId xmlns:a16="http://schemas.microsoft.com/office/drawing/2014/main" id="{9D3D3716-20FA-4045-AD2D-226AC6B58E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34638" y="5173663"/>
            <a:ext cx="1474787"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Image 20" descr="Une image contenant ciel, arbre, extérieur, plante&#10;&#10;Description générée avec un niveau de confiance très élevé">
            <a:extLst>
              <a:ext uri="{FF2B5EF4-FFF2-40B4-BE49-F238E27FC236}">
                <a16:creationId xmlns:a16="http://schemas.microsoft.com/office/drawing/2014/main" id="{A38C8F1A-71A8-441F-8392-BF73D8270F1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0" y="46561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8" name="Image 22" descr="Une image contenant extérieur, ciel, arbre, terrain&#10;&#10;Description générée avec un niveau de confiance très élevé">
            <a:extLst>
              <a:ext uri="{FF2B5EF4-FFF2-40B4-BE49-F238E27FC236}">
                <a16:creationId xmlns:a16="http://schemas.microsoft.com/office/drawing/2014/main" id="{39DAA38E-5F84-4139-B6A7-5C40793D64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41500" y="5300663"/>
            <a:ext cx="183515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9" name="Rectangle 24">
            <a:extLst>
              <a:ext uri="{FF2B5EF4-FFF2-40B4-BE49-F238E27FC236}">
                <a16:creationId xmlns:a16="http://schemas.microsoft.com/office/drawing/2014/main" id="{58BCECD0-3AE6-4471-BF2B-41B122C63164}"/>
              </a:ext>
            </a:extLst>
          </p:cNvPr>
          <p:cNvSpPr>
            <a:spLocks noChangeArrowheads="1"/>
          </p:cNvSpPr>
          <p:nvPr/>
        </p:nvSpPr>
        <p:spPr bwMode="auto">
          <a:xfrm>
            <a:off x="8205788" y="241300"/>
            <a:ext cx="45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3200" b="1">
                <a:solidFill>
                  <a:srgbClr val="008000"/>
                </a:solidFill>
              </a:rPr>
              <a:t>U</a:t>
            </a:r>
            <a:endParaRPr lang="fr-FR" altLang="fr-FR" sz="3200"/>
          </a:p>
        </p:txBody>
      </p:sp>
      <p:pic>
        <p:nvPicPr>
          <p:cNvPr id="87060" name="Image 25" descr="Une image contenant extérieur, arbre, herbe, plante&#10;&#10;Description générée avec un niveau de confiance très élevé">
            <a:extLst>
              <a:ext uri="{FF2B5EF4-FFF2-40B4-BE49-F238E27FC236}">
                <a16:creationId xmlns:a16="http://schemas.microsoft.com/office/drawing/2014/main" id="{D12FF9C6-D9B6-424F-A614-3C7BED296D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07563" y="147638"/>
            <a:ext cx="1857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1" name="Rectangle 26">
            <a:extLst>
              <a:ext uri="{FF2B5EF4-FFF2-40B4-BE49-F238E27FC236}">
                <a16:creationId xmlns:a16="http://schemas.microsoft.com/office/drawing/2014/main" id="{01C36E2E-D675-41BB-99BE-BC99173FFA09}"/>
              </a:ext>
            </a:extLst>
          </p:cNvPr>
          <p:cNvSpPr>
            <a:spLocks noChangeArrowheads="1"/>
          </p:cNvSpPr>
          <p:nvPr/>
        </p:nvSpPr>
        <p:spPr bwMode="auto">
          <a:xfrm>
            <a:off x="8139113" y="995363"/>
            <a:ext cx="1619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dirty="0">
                <a:solidFill>
                  <a:srgbClr val="008000"/>
                </a:solidFill>
              </a:rPr>
              <a:t>Jeune haie de Bauhinia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99FE8C-C903-485A-B489-8F683872B532}"/>
              </a:ext>
            </a:extLst>
          </p:cNvPr>
          <p:cNvSpPr>
            <a:spLocks noGrp="1"/>
          </p:cNvSpPr>
          <p:nvPr>
            <p:ph type="ftr" sz="quarter" idx="11"/>
          </p:nvPr>
        </p:nvSpPr>
        <p:spPr>
          <a:xfrm>
            <a:off x="4070350" y="6492875"/>
            <a:ext cx="4114800" cy="365125"/>
          </a:xfrm>
        </p:spPr>
        <p:txBody>
          <a:bodyPr/>
          <a:lstStyle/>
          <a:p>
            <a:pPr>
              <a:defRPr/>
            </a:pPr>
            <a:r>
              <a:rPr lang="fr-FR"/>
              <a:t>Haies défensives de climat tempéré et tropical - B. Lisan</a:t>
            </a:r>
          </a:p>
        </p:txBody>
      </p:sp>
      <p:sp>
        <p:nvSpPr>
          <p:cNvPr id="88067" name="ZoneTexte 4">
            <a:extLst>
              <a:ext uri="{FF2B5EF4-FFF2-40B4-BE49-F238E27FC236}">
                <a16:creationId xmlns:a16="http://schemas.microsoft.com/office/drawing/2014/main" id="{A9940595-E0A4-4B79-B5FF-53D766EADD47}"/>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88068" name="Espace réservé du numéro de diapositive 2">
            <a:extLst>
              <a:ext uri="{FF2B5EF4-FFF2-40B4-BE49-F238E27FC236}">
                <a16:creationId xmlns:a16="http://schemas.microsoft.com/office/drawing/2014/main" id="{D21CD39C-BD71-4BC6-9386-2721185528EC}"/>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A4BCE715-A183-4B10-BAB0-71676C22ED09}" type="slidenum">
              <a:rPr lang="fr-FR" altLang="fr-FR" sz="1200">
                <a:solidFill>
                  <a:srgbClr val="898989"/>
                </a:solidFill>
              </a:rPr>
              <a:pPr algn="r" eaLnBrk="1" hangingPunct="1">
                <a:lnSpc>
                  <a:spcPct val="100000"/>
                </a:lnSpc>
                <a:spcBef>
                  <a:spcPct val="0"/>
                </a:spcBef>
                <a:buFontTx/>
                <a:buNone/>
              </a:pPr>
              <a:t>93</a:t>
            </a:fld>
            <a:endParaRPr lang="fr-FR" altLang="fr-FR" sz="1200">
              <a:solidFill>
                <a:srgbClr val="898989"/>
              </a:solidFill>
            </a:endParaRPr>
          </a:p>
        </p:txBody>
      </p:sp>
      <p:sp>
        <p:nvSpPr>
          <p:cNvPr id="88069" name="ZoneTexte 6">
            <a:extLst>
              <a:ext uri="{FF2B5EF4-FFF2-40B4-BE49-F238E27FC236}">
                <a16:creationId xmlns:a16="http://schemas.microsoft.com/office/drawing/2014/main" id="{7BF3DF1A-DC4E-45C7-944A-EA67147C3208}"/>
              </a:ext>
            </a:extLst>
          </p:cNvPr>
          <p:cNvSpPr txBox="1">
            <a:spLocks noChangeArrowheads="1"/>
          </p:cNvSpPr>
          <p:nvPr/>
        </p:nvSpPr>
        <p:spPr bwMode="auto">
          <a:xfrm>
            <a:off x="139700" y="461963"/>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88070" name="Rectangle 7">
            <a:extLst>
              <a:ext uri="{FF2B5EF4-FFF2-40B4-BE49-F238E27FC236}">
                <a16:creationId xmlns:a16="http://schemas.microsoft.com/office/drawing/2014/main" id="{A039F211-5566-4E8A-B4FE-3563654E84DC}"/>
              </a:ext>
            </a:extLst>
          </p:cNvPr>
          <p:cNvSpPr>
            <a:spLocks noChangeArrowheads="1"/>
          </p:cNvSpPr>
          <p:nvPr/>
        </p:nvSpPr>
        <p:spPr bwMode="auto">
          <a:xfrm>
            <a:off x="171450" y="830263"/>
            <a:ext cx="8186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 Acacia </a:t>
            </a:r>
            <a:r>
              <a:rPr lang="fr-FR" altLang="fr-FR" b="1" dirty="0" err="1">
                <a:solidFill>
                  <a:srgbClr val="008000"/>
                </a:solidFill>
              </a:rPr>
              <a:t>senegal</a:t>
            </a:r>
            <a:r>
              <a:rPr lang="fr-FR" altLang="fr-FR" b="1" dirty="0">
                <a:solidFill>
                  <a:srgbClr val="008000"/>
                </a:solidFill>
              </a:rPr>
              <a:t> , gommier blanc –  (</a:t>
            </a:r>
            <a:r>
              <a:rPr lang="fr-FR" altLang="fr-FR" b="1" i="1" dirty="0">
                <a:solidFill>
                  <a:srgbClr val="008000"/>
                </a:solidFill>
              </a:rPr>
              <a:t>Acacia </a:t>
            </a:r>
            <a:r>
              <a:rPr lang="fr-FR" altLang="fr-FR" b="1" i="1" dirty="0" err="1">
                <a:solidFill>
                  <a:srgbClr val="008000"/>
                </a:solidFill>
              </a:rPr>
              <a:t>senegal</a:t>
            </a:r>
            <a:r>
              <a:rPr lang="fr-FR" altLang="fr-FR" b="1" dirty="0">
                <a:solidFill>
                  <a:srgbClr val="008000"/>
                </a:solidFill>
              </a:rPr>
              <a:t>) (Famille des </a:t>
            </a:r>
            <a:r>
              <a:rPr lang="fr-FR" altLang="fr-FR" b="1" i="1" dirty="0" err="1">
                <a:solidFill>
                  <a:srgbClr val="008000"/>
                </a:solidFill>
              </a:rPr>
              <a:t>Fabaceae</a:t>
            </a:r>
            <a:r>
              <a:rPr lang="fr-FR" altLang="fr-FR" b="1" dirty="0">
                <a:solidFill>
                  <a:srgbClr val="008000"/>
                </a:solidFill>
              </a:rPr>
              <a:t>)</a:t>
            </a:r>
          </a:p>
        </p:txBody>
      </p:sp>
      <p:pic>
        <p:nvPicPr>
          <p:cNvPr id="88071" name="Picture 2">
            <a:extLst>
              <a:ext uri="{FF2B5EF4-FFF2-40B4-BE49-F238E27FC236}">
                <a16:creationId xmlns:a16="http://schemas.microsoft.com/office/drawing/2014/main" id="{E9FE973B-40C2-4682-BA91-620E75768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6263" y="3878263"/>
            <a:ext cx="9525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3">
            <a:extLst>
              <a:ext uri="{FF2B5EF4-FFF2-40B4-BE49-F238E27FC236}">
                <a16:creationId xmlns:a16="http://schemas.microsoft.com/office/drawing/2014/main" id="{04B9C168-04FE-434D-B38A-271146FCD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063" y="5399088"/>
            <a:ext cx="1390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Image 8">
            <a:extLst>
              <a:ext uri="{FF2B5EF4-FFF2-40B4-BE49-F238E27FC236}">
                <a16:creationId xmlns:a16="http://schemas.microsoft.com/office/drawing/2014/main" id="{F8D90E99-4D3F-42F9-868F-78AA924F0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Image 9">
            <a:extLst>
              <a:ext uri="{FF2B5EF4-FFF2-40B4-BE49-F238E27FC236}">
                <a16:creationId xmlns:a16="http://schemas.microsoft.com/office/drawing/2014/main" id="{9E9F43F9-E7D8-45F0-8EF6-7A9C85A6D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Image 10">
            <a:extLst>
              <a:ext uri="{FF2B5EF4-FFF2-40B4-BE49-F238E27FC236}">
                <a16:creationId xmlns:a16="http://schemas.microsoft.com/office/drawing/2014/main" id="{1A2E340B-6D9A-4033-9943-2C263BBDB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Image 13" descr="logo aride_s.jpg">
            <a:extLst>
              <a:ext uri="{FF2B5EF4-FFF2-40B4-BE49-F238E27FC236}">
                <a16:creationId xmlns:a16="http://schemas.microsoft.com/office/drawing/2014/main" id="{9076ECD3-9C3F-4CEA-9E9A-4E09CC17EB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01088" y="66675"/>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7" name="ZoneTexte 5">
            <a:extLst>
              <a:ext uri="{FF2B5EF4-FFF2-40B4-BE49-F238E27FC236}">
                <a16:creationId xmlns:a16="http://schemas.microsoft.com/office/drawing/2014/main" id="{598D9645-BE81-41DE-876A-18A7D4C4D5C5}"/>
              </a:ext>
            </a:extLst>
          </p:cNvPr>
          <p:cNvSpPr txBox="1">
            <a:spLocks noChangeArrowheads="1"/>
          </p:cNvSpPr>
          <p:nvPr/>
        </p:nvSpPr>
        <p:spPr bwMode="auto">
          <a:xfrm>
            <a:off x="179388" y="1200150"/>
            <a:ext cx="11933237"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fr-FR" altLang="fr-FR" sz="1800" dirty="0">
                <a:solidFill>
                  <a:srgbClr val="008000"/>
                </a:solidFill>
                <a:latin typeface="Arial" panose="020B0604020202020204" pitchFamily="34" charset="0"/>
              </a:rPr>
              <a:t>Cet arbre </a:t>
            </a:r>
            <a:r>
              <a:rPr lang="fr-FR" altLang="fr-FR" sz="1800" b="1" i="1" dirty="0">
                <a:solidFill>
                  <a:srgbClr val="008000"/>
                </a:solidFill>
                <a:latin typeface="Arial" panose="020B0604020202020204" pitchFamily="34" charset="0"/>
              </a:rPr>
              <a:t>épineux</a:t>
            </a:r>
            <a:r>
              <a:rPr lang="fr-FR" altLang="fr-FR" sz="1800" dirty="0">
                <a:solidFill>
                  <a:srgbClr val="008000"/>
                </a:solidFill>
                <a:latin typeface="Arial" panose="020B0604020202020204" pitchFamily="34" charset="0"/>
              </a:rPr>
              <a:t> peut atteindre une hauteur de 5-12 m et un tronc de 30 cm de diamètre </a:t>
            </a:r>
            <a:r>
              <a:rPr lang="fr-FR" altLang="fr-FR" sz="1800" baseline="30000" dirty="0">
                <a:solidFill>
                  <a:srgbClr val="008000"/>
                </a:solidFill>
                <a:latin typeface="Arial" panose="020B0604020202020204" pitchFamily="34" charset="0"/>
                <a:hlinkClick r:id="rId6"/>
              </a:rPr>
              <a:t>1</a:t>
            </a:r>
            <a:r>
              <a:rPr lang="fr-FR" altLang="fr-FR" sz="1800" dirty="0">
                <a:solidFill>
                  <a:srgbClr val="008000"/>
                </a:solidFill>
                <a:latin typeface="Arial" panose="020B0604020202020204" pitchFamily="34" charset="0"/>
              </a:rPr>
              <a:t> </a:t>
            </a:r>
            <a:r>
              <a:rPr lang="fr-FR" altLang="fr-FR" sz="1800" baseline="30000" dirty="0">
                <a:solidFill>
                  <a:srgbClr val="008000"/>
                </a:solidFill>
                <a:latin typeface="Arial" panose="020B0604020202020204" pitchFamily="34" charset="0"/>
                <a:hlinkClick r:id="rId7"/>
              </a:rPr>
              <a:t>[2]</a:t>
            </a:r>
            <a:r>
              <a:rPr lang="fr-FR" altLang="fr-FR" sz="1800" dirty="0">
                <a:solidFill>
                  <a:srgbClr val="008000"/>
                </a:solidFill>
                <a:latin typeface="Arial" panose="020B0604020202020204" pitchFamily="34" charset="0"/>
              </a:rPr>
              <a:t>. </a:t>
            </a:r>
            <a:r>
              <a:rPr lang="fr-FR" altLang="fr-FR" sz="1800" b="1" dirty="0"/>
              <a:t>USDA Zone</a:t>
            </a:r>
            <a:r>
              <a:rPr lang="fr-FR" altLang="fr-FR" sz="1800" dirty="0"/>
              <a:t> - (9)10. </a:t>
            </a:r>
          </a:p>
          <a:p>
            <a:pPr algn="just" eaLnBrk="1" hangingPunct="1">
              <a:lnSpc>
                <a:spcPct val="100000"/>
              </a:lnSpc>
              <a:spcBef>
                <a:spcPct val="0"/>
              </a:spcBef>
              <a:buFont typeface="Arial" panose="020B0604020202020204" pitchFamily="34" charset="0"/>
              <a:buNone/>
            </a:pPr>
            <a:r>
              <a:rPr lang="fr-FR" altLang="fr-FR" sz="1200" i="1" dirty="0" err="1">
                <a:solidFill>
                  <a:srgbClr val="008000"/>
                </a:solidFill>
                <a:latin typeface="Arial" panose="020B0604020202020204" pitchFamily="34" charset="0"/>
              </a:rPr>
              <a:t>S.Sénégal</a:t>
            </a:r>
            <a:r>
              <a:rPr lang="fr-FR" altLang="fr-FR" sz="1200" dirty="0">
                <a:solidFill>
                  <a:srgbClr val="008000"/>
                </a:solidFill>
                <a:latin typeface="Arial" panose="020B0604020202020204" pitchFamily="34" charset="0"/>
              </a:rPr>
              <a:t> est la source de la </a:t>
            </a:r>
            <a:r>
              <a:rPr lang="fr-FR" altLang="fr-FR" sz="1200" dirty="0">
                <a:solidFill>
                  <a:srgbClr val="008000"/>
                </a:solidFill>
                <a:latin typeface="Arial" panose="020B0604020202020204" pitchFamily="34" charset="0"/>
                <a:hlinkClick r:id="rId8" tooltip="La gomme arabique"/>
              </a:rPr>
              <a:t>gomme arabique</a:t>
            </a:r>
            <a:r>
              <a:rPr lang="fr-FR" altLang="fr-FR" sz="1200" dirty="0">
                <a:solidFill>
                  <a:srgbClr val="008000"/>
                </a:solidFill>
                <a:latin typeface="Arial" panose="020B0604020202020204" pitchFamily="34" charset="0"/>
              </a:rPr>
              <a:t> de la plus haute qualité dans le monde (De 2003 à 2007, le prix de la tonne de gommes est passé de 1500 $ à 4500 $)</a:t>
            </a:r>
            <a:r>
              <a:rPr lang="fr-FR" altLang="fr-FR" sz="1200" dirty="0">
                <a:latin typeface="Arial" panose="020B0604020202020204" pitchFamily="34" charset="0"/>
              </a:rPr>
              <a:t>. </a:t>
            </a:r>
            <a:r>
              <a:rPr lang="fr-FR" altLang="fr-FR" sz="1200" dirty="0">
                <a:solidFill>
                  <a:srgbClr val="008000"/>
                </a:solidFill>
                <a:latin typeface="Arial" panose="020B0604020202020204" pitchFamily="34" charset="0"/>
              </a:rPr>
              <a:t>On tire de l'exsudat de l'acacia Sénégal la </a:t>
            </a:r>
            <a:r>
              <a:rPr lang="fr-FR" altLang="fr-FR" sz="1200" dirty="0">
                <a:solidFill>
                  <a:srgbClr val="008000"/>
                </a:solidFill>
                <a:latin typeface="Arial" panose="020B0604020202020204" pitchFamily="34" charset="0"/>
                <a:hlinkClick r:id="rId9" tooltip="Gomme arabique"/>
              </a:rPr>
              <a:t>gomme arabique</a:t>
            </a:r>
            <a:r>
              <a:rPr lang="fr-FR" altLang="fr-FR" sz="1200" dirty="0">
                <a:solidFill>
                  <a:srgbClr val="008000"/>
                </a:solidFill>
                <a:latin typeface="Arial" panose="020B0604020202020204" pitchFamily="34" charset="0"/>
              </a:rPr>
              <a:t>, utilisée à large échelle dans les industries pharmaceutique, alimentaire, cosmétique et textile (elle est utilisé comme </a:t>
            </a:r>
            <a:r>
              <a:rPr lang="fr-FR" altLang="fr-FR" sz="1200" dirty="0">
                <a:solidFill>
                  <a:srgbClr val="008000"/>
                </a:solidFill>
                <a:latin typeface="Arial" panose="020B0604020202020204" pitchFamily="34" charset="0"/>
                <a:hlinkClick r:id="rId10" tooltip="Additif alimentaire"/>
              </a:rPr>
              <a:t>additif alimentaire</a:t>
            </a:r>
            <a:r>
              <a:rPr lang="fr-FR" altLang="fr-FR" sz="1200" dirty="0">
                <a:solidFill>
                  <a:srgbClr val="008000"/>
                </a:solidFill>
                <a:latin typeface="Arial" panose="020B0604020202020204" pitchFamily="34" charset="0"/>
              </a:rPr>
              <a:t>, dans l'artisanat, et comme </a:t>
            </a:r>
            <a:r>
              <a:rPr lang="fr-FR" altLang="fr-FR" sz="1200" dirty="0">
                <a:solidFill>
                  <a:srgbClr val="008000"/>
                </a:solidFill>
                <a:latin typeface="Arial" panose="020B0604020202020204" pitchFamily="34" charset="0"/>
                <a:hlinkClick r:id="rId11" tooltip="Produits de beauté"/>
              </a:rPr>
              <a:t>cosmétique</a:t>
            </a:r>
            <a:r>
              <a:rPr lang="fr-FR" altLang="fr-FR" sz="1200" dirty="0">
                <a:solidFill>
                  <a:srgbClr val="008000"/>
                </a:solidFill>
                <a:latin typeface="Arial" panose="020B0604020202020204" pitchFamily="34" charset="0"/>
              </a:rPr>
              <a:t>). On le récolte en pratiquant des entailles dans le tronc et les branches de l'arbre. Le bois très dense sert à fabriquer des manches d'outils et à produire un charbon de haute qualité. L'écorce est riche en </a:t>
            </a:r>
            <a:r>
              <a:rPr lang="fr-FR" altLang="fr-FR" sz="1200" dirty="0">
                <a:solidFill>
                  <a:srgbClr val="008000"/>
                </a:solidFill>
                <a:latin typeface="Arial" panose="020B0604020202020204" pitchFamily="34" charset="0"/>
                <a:hlinkClick r:id="rId12" tooltip="Tannin"/>
              </a:rPr>
              <a:t>tannins</a:t>
            </a:r>
            <a:r>
              <a:rPr lang="fr-FR" altLang="fr-FR" sz="1200" dirty="0">
                <a:solidFill>
                  <a:srgbClr val="008000"/>
                </a:solidFill>
                <a:latin typeface="Arial" panose="020B0604020202020204" pitchFamily="34" charset="0"/>
              </a:rPr>
              <a:t> et est utilisée dans la pharmacopée populaire pour ses propriétés astringentes et expectorantes. Le jeune feuillage est très utile comme </a:t>
            </a:r>
            <a:r>
              <a:rPr lang="fr-FR" altLang="fr-FR" sz="1200" dirty="0">
                <a:solidFill>
                  <a:srgbClr val="008000"/>
                </a:solidFill>
                <a:latin typeface="Arial" panose="020B0604020202020204" pitchFamily="34" charset="0"/>
                <a:hlinkClick r:id="rId13" tooltip="Fourrage"/>
              </a:rPr>
              <a:t>fourrage</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4"/>
              </a:rPr>
              <a:t>[4]</a:t>
            </a:r>
            <a:r>
              <a:rPr lang="fr-FR" altLang="fr-FR" sz="1200" dirty="0">
                <a:solidFill>
                  <a:srgbClr val="008000"/>
                </a:solidFill>
                <a:latin typeface="Arial" panose="020B0604020202020204" pitchFamily="34" charset="0"/>
              </a:rPr>
              <a:t> (les éléphants, les girafes … l’apprécient). Les graines séchées sont utilisées comme </a:t>
            </a:r>
            <a:r>
              <a:rPr lang="fr-FR" altLang="fr-FR" sz="1200" dirty="0">
                <a:solidFill>
                  <a:srgbClr val="008000"/>
                </a:solidFill>
                <a:latin typeface="Arial" panose="020B0604020202020204" pitchFamily="34" charset="0"/>
                <a:hlinkClick r:id="rId15" tooltip="Nourriture"/>
              </a:rPr>
              <a:t>nourriture</a:t>
            </a:r>
            <a:r>
              <a:rPr lang="fr-FR" altLang="fr-FR" sz="1200" dirty="0">
                <a:solidFill>
                  <a:srgbClr val="008000"/>
                </a:solidFill>
                <a:latin typeface="Arial" panose="020B0604020202020204" pitchFamily="34" charset="0"/>
              </a:rPr>
              <a:t> par l'homme </a:t>
            </a:r>
            <a:r>
              <a:rPr lang="fr-FR" altLang="fr-FR" sz="1200" baseline="30000" dirty="0">
                <a:solidFill>
                  <a:srgbClr val="008000"/>
                </a:solidFill>
                <a:latin typeface="Arial" panose="020B0604020202020204" pitchFamily="34" charset="0"/>
                <a:hlinkClick r:id="rId14"/>
              </a:rPr>
              <a:t>[4]</a:t>
            </a:r>
            <a:r>
              <a:rPr lang="fr-FR" altLang="fr-FR" sz="1200" dirty="0">
                <a:solidFill>
                  <a:srgbClr val="008000"/>
                </a:solidFill>
                <a:latin typeface="Arial" panose="020B0604020202020204" pitchFamily="34" charset="0"/>
              </a:rPr>
              <a:t>. L'écorce de l'arbre et ses racines sont utilisées pour fabriquer de la corde </a:t>
            </a:r>
            <a:r>
              <a:rPr lang="fr-FR" altLang="fr-FR" sz="1200" baseline="30000" dirty="0">
                <a:solidFill>
                  <a:srgbClr val="008000"/>
                </a:solidFill>
                <a:latin typeface="Arial" panose="020B0604020202020204" pitchFamily="34" charset="0"/>
                <a:hlinkClick r:id="rId14"/>
              </a:rPr>
              <a:t>[4]</a:t>
            </a:r>
            <a:r>
              <a:rPr lang="fr-FR" altLang="fr-FR" sz="1200" dirty="0">
                <a:solidFill>
                  <a:srgbClr val="008000"/>
                </a:solidFill>
                <a:latin typeface="Arial" panose="020B0604020202020204" pitchFamily="34" charset="0"/>
              </a:rPr>
              <a:t>. </a:t>
            </a:r>
          </a:p>
          <a:p>
            <a:pPr algn="just" eaLnBrk="1" hangingPunct="1">
              <a:lnSpc>
                <a:spcPct val="100000"/>
              </a:lnSpc>
              <a:spcBef>
                <a:spcPct val="0"/>
              </a:spcBef>
              <a:buFont typeface="Arial" panose="020B0604020202020204" pitchFamily="34" charset="0"/>
              <a:buNone/>
            </a:pPr>
            <a:r>
              <a:rPr lang="fr-FR" altLang="fr-FR" sz="1200" dirty="0">
                <a:solidFill>
                  <a:srgbClr val="008000"/>
                </a:solidFill>
                <a:latin typeface="Arial" panose="020B0604020202020204" pitchFamily="34" charset="0"/>
              </a:rPr>
              <a:t>Comme les autres espèces de légumineuses, </a:t>
            </a:r>
            <a:r>
              <a:rPr lang="fr-FR" altLang="fr-FR" sz="1200" i="1" dirty="0">
                <a:solidFill>
                  <a:srgbClr val="008000"/>
                </a:solidFill>
                <a:latin typeface="Arial" panose="020B0604020202020204" pitchFamily="34" charset="0"/>
              </a:rPr>
              <a:t>S.</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Sénégal</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6" tooltip="Fixation de l'azote"/>
              </a:rPr>
              <a:t>fixe l'azote</a:t>
            </a:r>
            <a:r>
              <a:rPr lang="fr-FR" altLang="fr-FR" sz="1200" dirty="0">
                <a:solidFill>
                  <a:srgbClr val="008000"/>
                </a:solidFill>
                <a:latin typeface="Arial" panose="020B0604020202020204" pitchFamily="34" charset="0"/>
              </a:rPr>
              <a:t> dans les </a:t>
            </a:r>
            <a:r>
              <a:rPr lang="fr-FR" altLang="fr-FR" sz="1200" i="1" dirty="0">
                <a:solidFill>
                  <a:srgbClr val="008000"/>
                </a:solidFill>
                <a:latin typeface="Arial" panose="020B0604020202020204" pitchFamily="34" charset="0"/>
                <a:hlinkClick r:id="rId17" tooltip="Rhizobiums"/>
              </a:rPr>
              <a:t>rhizobiums</a:t>
            </a:r>
            <a:r>
              <a:rPr lang="fr-FR" altLang="fr-FR" sz="1200" dirty="0">
                <a:solidFill>
                  <a:srgbClr val="008000"/>
                </a:solidFill>
                <a:latin typeface="Arial" panose="020B0604020202020204" pitchFamily="34" charset="0"/>
              </a:rPr>
              <a:t> ou bactéries fixatrices d'azote qui vivent dans </a:t>
            </a:r>
            <a:r>
              <a:rPr lang="fr-FR" altLang="fr-FR" sz="1200" dirty="0">
                <a:solidFill>
                  <a:srgbClr val="008000"/>
                </a:solidFill>
                <a:latin typeface="Arial" panose="020B0604020202020204" pitchFamily="34" charset="0"/>
                <a:hlinkClick r:id="rId18" tooltip="Racine nodule"/>
              </a:rPr>
              <a:t>les nodules des racines</a:t>
            </a:r>
            <a:r>
              <a:rPr lang="fr-FR" altLang="fr-FR" sz="1200" dirty="0">
                <a:solidFill>
                  <a:srgbClr val="008000"/>
                </a:solidFill>
                <a:latin typeface="Arial" panose="020B0604020202020204" pitchFamily="34" charset="0"/>
              </a:rPr>
              <a:t> . </a:t>
            </a:r>
            <a:r>
              <a:rPr lang="fr-FR" altLang="fr-FR" sz="1200" baseline="30000" dirty="0">
                <a:solidFill>
                  <a:srgbClr val="008000"/>
                </a:solidFill>
                <a:latin typeface="Arial" panose="020B0604020202020204" pitchFamily="34" charset="0"/>
                <a:hlinkClick r:id="rId19"/>
              </a:rPr>
              <a:t>[3]</a:t>
            </a:r>
            <a:r>
              <a:rPr lang="fr-FR" altLang="fr-FR" sz="1200" dirty="0">
                <a:solidFill>
                  <a:srgbClr val="008000"/>
                </a:solidFill>
                <a:latin typeface="Arial" panose="020B0604020202020204" pitchFamily="34" charset="0"/>
              </a:rPr>
              <a:t> Cette </a:t>
            </a:r>
            <a:r>
              <a:rPr lang="fr-FR" altLang="fr-FR" sz="1200" b="1" dirty="0">
                <a:solidFill>
                  <a:srgbClr val="008000"/>
                </a:solidFill>
                <a:latin typeface="Arial" panose="020B0604020202020204" pitchFamily="34" charset="0"/>
              </a:rPr>
              <a:t>fixation de l'azote </a:t>
            </a:r>
            <a:r>
              <a:rPr lang="fr-FR" altLang="fr-FR" sz="1200" dirty="0">
                <a:solidFill>
                  <a:srgbClr val="008000"/>
                </a:solidFill>
                <a:latin typeface="Arial" panose="020B0604020202020204" pitchFamily="34" charset="0"/>
              </a:rPr>
              <a:t>enrichit les sols pauvres où il est cultivé, permettant la rotation d'autres cultures dans les régions naturellement pauvres en éléments nutritifs. Sa croissance est lente. Il est adapté aux </a:t>
            </a:r>
            <a:r>
              <a:rPr lang="fr-FR" altLang="fr-FR" sz="1200" b="1" dirty="0">
                <a:solidFill>
                  <a:srgbClr val="008000"/>
                </a:solidFill>
                <a:latin typeface="Arial" panose="020B0604020202020204" pitchFamily="34" charset="0"/>
              </a:rPr>
              <a:t>régions chaudes et sèches, même à des pluviométries pouvant atteindre 300 à 500 mm par an</a:t>
            </a:r>
            <a:r>
              <a:rPr lang="fr-FR" altLang="fr-FR" sz="1200" dirty="0">
                <a:solidFill>
                  <a:srgbClr val="008000"/>
                </a:solidFill>
                <a:latin typeface="Arial" panose="020B0604020202020204" pitchFamily="34" charset="0"/>
              </a:rPr>
              <a:t>. Il peut être multiplié par semis ou boutures.  Il aurait des propriétés médicinales et traiterait les </a:t>
            </a:r>
            <a:r>
              <a:rPr lang="fr-FR" altLang="fr-FR" sz="1200" dirty="0">
                <a:solidFill>
                  <a:srgbClr val="008000"/>
                </a:solidFill>
                <a:latin typeface="Arial" panose="020B0604020202020204" pitchFamily="34" charset="0"/>
                <a:hlinkClick r:id="rId20" tooltip="Saignement"/>
              </a:rPr>
              <a:t>saignements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1" tooltip="Bronchite"/>
              </a:rPr>
              <a:t>la bronchite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2" tooltip="Diarrhée"/>
              </a:rPr>
              <a:t>la diarrhée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3" tooltip="Blennorragie"/>
              </a:rPr>
              <a:t>la gonorrhée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4" tooltip="Lèpre"/>
              </a:rPr>
              <a:t>la lèpre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5" tooltip="La fièvre typhoïde"/>
              </a:rPr>
              <a:t>la fièvre typhoïde</a:t>
            </a:r>
            <a:r>
              <a:rPr lang="fr-FR" altLang="fr-FR" sz="1200" dirty="0">
                <a:solidFill>
                  <a:srgbClr val="008000"/>
                </a:solidFill>
                <a:latin typeface="Arial" panose="020B0604020202020204" pitchFamily="34" charset="0"/>
              </a:rPr>
              <a:t> et les infections  des </a:t>
            </a:r>
            <a:r>
              <a:rPr lang="fr-FR" altLang="fr-FR" sz="1200" dirty="0">
                <a:solidFill>
                  <a:srgbClr val="008000"/>
                </a:solidFill>
                <a:latin typeface="Arial" panose="020B0604020202020204" pitchFamily="34" charset="0"/>
                <a:hlinkClick r:id="rId26" tooltip="Voies respiratoires supérieures"/>
              </a:rPr>
              <a:t>voies respiratoires supérieures</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4"/>
              </a:rPr>
              <a:t>[4]</a:t>
            </a:r>
            <a:r>
              <a:rPr lang="fr-FR" altLang="fr-FR" sz="1200" baseline="300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 (à vérifier).  Sources : a) </a:t>
            </a:r>
            <a:r>
              <a:rPr lang="fr-FR" altLang="fr-FR" sz="1200" dirty="0">
                <a:solidFill>
                  <a:srgbClr val="008000"/>
                </a:solidFill>
                <a:latin typeface="Arial" panose="020B0604020202020204" pitchFamily="34" charset="0"/>
                <a:hlinkClick r:id="rId6"/>
              </a:rPr>
              <a:t>http://fr.wikipedia.org/wiki/Acacia_S%C3%A9n%C3%A9gal</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7"/>
              </a:rPr>
              <a:t>http://en.wikipedia.org/wiki/Senegalia_senegal</a:t>
            </a:r>
            <a:r>
              <a:rPr lang="fr-FR" altLang="fr-FR" sz="1200" dirty="0">
                <a:solidFill>
                  <a:srgbClr val="008000"/>
                </a:solidFill>
                <a:latin typeface="Arial" panose="020B0604020202020204" pitchFamily="34" charset="0"/>
              </a:rPr>
              <a:t>,</a:t>
            </a:r>
          </a:p>
          <a:p>
            <a:pPr eaLnBrk="1" hangingPunct="1">
              <a:lnSpc>
                <a:spcPct val="100000"/>
              </a:lnSpc>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28"/>
              </a:rPr>
              <a:t>http://database.prota.org/PROTAhtml/Acacia%20senegal_En.htm</a:t>
            </a:r>
            <a:r>
              <a:rPr lang="fr-FR" altLang="fr-FR" sz="1200" dirty="0">
                <a:solidFill>
                  <a:srgbClr val="008000"/>
                </a:solidFill>
                <a:latin typeface="Arial" panose="020B0604020202020204" pitchFamily="34" charset="0"/>
              </a:rPr>
              <a:t>   </a:t>
            </a:r>
          </a:p>
        </p:txBody>
      </p:sp>
      <p:pic>
        <p:nvPicPr>
          <p:cNvPr id="88078" name="Picture 6" descr="C:\Users\LISAN\Pictures\plantes-halophytes-xerophiles\Acacia senegal5.jpg">
            <a:extLst>
              <a:ext uri="{FF2B5EF4-FFF2-40B4-BE49-F238E27FC236}">
                <a16:creationId xmlns:a16="http://schemas.microsoft.com/office/drawing/2014/main" id="{CCE79DC6-4BC2-446A-BD5A-83E4FAA62F5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52813" y="5224463"/>
            <a:ext cx="1838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7" descr="C:\Users\LISAN\Pictures\plantes-halophytes-xerophiles\Acacia senegal.jpg">
            <a:extLst>
              <a:ext uri="{FF2B5EF4-FFF2-40B4-BE49-F238E27FC236}">
                <a16:creationId xmlns:a16="http://schemas.microsoft.com/office/drawing/2014/main" id="{14A2C01C-DD9B-4459-97BF-FC8926F8832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68713" y="4216400"/>
            <a:ext cx="1584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8" descr="C:\Users\LISAN\Pictures\plantes-halophytes-xerophiles\Acacia senegal2.jpg">
            <a:extLst>
              <a:ext uri="{FF2B5EF4-FFF2-40B4-BE49-F238E27FC236}">
                <a16:creationId xmlns:a16="http://schemas.microsoft.com/office/drawing/2014/main" id="{CB9F9E5E-0FB1-4D13-B331-491DAA01A47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395913" y="4425950"/>
            <a:ext cx="2209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1" name="Picture 9" descr="C:\Users\LISAN\Pictures\plantes-halophytes-xerophiles\Acacia senegal3.jpg">
            <a:extLst>
              <a:ext uri="{FF2B5EF4-FFF2-40B4-BE49-F238E27FC236}">
                <a16:creationId xmlns:a16="http://schemas.microsoft.com/office/drawing/2014/main" id="{C44DD67F-BD56-4D40-9501-26671CEBAD0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772400" y="4721225"/>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2" name="Picture 10" descr="C:\Users\LISAN\Pictures\plantes-halophytes-xerophiles\Acacia senegal4.jpg">
            <a:extLst>
              <a:ext uri="{FF2B5EF4-FFF2-40B4-BE49-F238E27FC236}">
                <a16:creationId xmlns:a16="http://schemas.microsoft.com/office/drawing/2014/main" id="{30F962AF-2866-40CC-8C59-BABC97756DE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34950" y="41656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3" name="Rectangle 15">
            <a:extLst>
              <a:ext uri="{FF2B5EF4-FFF2-40B4-BE49-F238E27FC236}">
                <a16:creationId xmlns:a16="http://schemas.microsoft.com/office/drawing/2014/main" id="{AD6D068E-6C8F-4D9F-AE05-0F9AB3D33CB3}"/>
              </a:ext>
            </a:extLst>
          </p:cNvPr>
          <p:cNvSpPr>
            <a:spLocks noChangeArrowheads="1"/>
          </p:cNvSpPr>
          <p:nvPr/>
        </p:nvSpPr>
        <p:spPr bwMode="auto">
          <a:xfrm>
            <a:off x="9683750" y="9525"/>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cs typeface="Arial" panose="020B0604020202020204" pitchFamily="34" charset="0"/>
              </a:rPr>
              <a:t>U</a:t>
            </a:r>
          </a:p>
        </p:txBody>
      </p:sp>
      <p:pic>
        <p:nvPicPr>
          <p:cNvPr id="88084" name="Picture 2" descr="fruitsLogo9_ss">
            <a:extLst>
              <a:ext uri="{FF2B5EF4-FFF2-40B4-BE49-F238E27FC236}">
                <a16:creationId xmlns:a16="http://schemas.microsoft.com/office/drawing/2014/main" id="{598728D3-D95F-46CC-996C-BEE79C5C8D0A}"/>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016750" y="471488"/>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5" name="Picture 2" descr="medicament2_s">
            <a:extLst>
              <a:ext uri="{FF2B5EF4-FFF2-40B4-BE49-F238E27FC236}">
                <a16:creationId xmlns:a16="http://schemas.microsoft.com/office/drawing/2014/main" id="{8E0DD6F2-0BCA-420B-84E2-ACB406AA5F3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507663" y="10160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E3F4D78-FF45-4C21-A3C8-B553E6BA0439}"/>
              </a:ext>
            </a:extLst>
          </p:cNvPr>
          <p:cNvSpPr>
            <a:spLocks noGrp="1"/>
          </p:cNvSpPr>
          <p:nvPr>
            <p:ph type="ftr" sz="quarter" idx="11"/>
          </p:nvPr>
        </p:nvSpPr>
        <p:spPr>
          <a:xfrm>
            <a:off x="4060825" y="6492875"/>
            <a:ext cx="4114800" cy="365125"/>
          </a:xfrm>
        </p:spPr>
        <p:txBody>
          <a:bodyPr/>
          <a:lstStyle/>
          <a:p>
            <a:pPr>
              <a:defRPr/>
            </a:pPr>
            <a:r>
              <a:rPr lang="fr-FR"/>
              <a:t>Haies défensives de climat tempéré et tropical - B. Lisan</a:t>
            </a:r>
          </a:p>
        </p:txBody>
      </p:sp>
      <p:sp>
        <p:nvSpPr>
          <p:cNvPr id="89091" name="ZoneTexte 3">
            <a:extLst>
              <a:ext uri="{FF2B5EF4-FFF2-40B4-BE49-F238E27FC236}">
                <a16:creationId xmlns:a16="http://schemas.microsoft.com/office/drawing/2014/main" id="{CCAD91F6-780D-411F-8B00-484F29922998}"/>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89092" name="Espace réservé du numéro de diapositive 2">
            <a:extLst>
              <a:ext uri="{FF2B5EF4-FFF2-40B4-BE49-F238E27FC236}">
                <a16:creationId xmlns:a16="http://schemas.microsoft.com/office/drawing/2014/main" id="{72B72257-68A4-4E9B-AF2A-C330D4AEA583}"/>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920D0891-C087-4C7F-B906-9A44E2070337}" type="slidenum">
              <a:rPr lang="fr-FR" altLang="fr-FR" sz="1200">
                <a:solidFill>
                  <a:srgbClr val="898989"/>
                </a:solidFill>
              </a:rPr>
              <a:pPr algn="r" eaLnBrk="1" hangingPunct="1">
                <a:lnSpc>
                  <a:spcPct val="100000"/>
                </a:lnSpc>
                <a:spcBef>
                  <a:spcPct val="0"/>
                </a:spcBef>
                <a:buFontTx/>
                <a:buNone/>
              </a:pPr>
              <a:t>94</a:t>
            </a:fld>
            <a:endParaRPr lang="fr-FR" altLang="fr-FR" sz="1200">
              <a:solidFill>
                <a:srgbClr val="898989"/>
              </a:solidFill>
            </a:endParaRPr>
          </a:p>
        </p:txBody>
      </p:sp>
      <p:sp>
        <p:nvSpPr>
          <p:cNvPr id="89093" name="ZoneTexte 5">
            <a:extLst>
              <a:ext uri="{FF2B5EF4-FFF2-40B4-BE49-F238E27FC236}">
                <a16:creationId xmlns:a16="http://schemas.microsoft.com/office/drawing/2014/main" id="{4355EC12-2901-4EF9-AD86-C422A9E98E55}"/>
              </a:ext>
            </a:extLst>
          </p:cNvPr>
          <p:cNvSpPr txBox="1">
            <a:spLocks noChangeArrowheads="1"/>
          </p:cNvSpPr>
          <p:nvPr/>
        </p:nvSpPr>
        <p:spPr bwMode="auto">
          <a:xfrm>
            <a:off x="139700" y="461963"/>
            <a:ext cx="353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89094" name="Rectangle 6">
            <a:extLst>
              <a:ext uri="{FF2B5EF4-FFF2-40B4-BE49-F238E27FC236}">
                <a16:creationId xmlns:a16="http://schemas.microsoft.com/office/drawing/2014/main" id="{62B02793-1F64-4EB0-9651-E100A1593917}"/>
              </a:ext>
            </a:extLst>
          </p:cNvPr>
          <p:cNvSpPr>
            <a:spLocks noChangeArrowheads="1"/>
          </p:cNvSpPr>
          <p:nvPr/>
        </p:nvSpPr>
        <p:spPr bwMode="auto">
          <a:xfrm>
            <a:off x="171450" y="830263"/>
            <a:ext cx="10177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 Mesquite (</a:t>
            </a:r>
            <a:r>
              <a:rPr lang="fr-FR" altLang="fr-FR" b="1" i="1" dirty="0">
                <a:solidFill>
                  <a:srgbClr val="008000"/>
                </a:solidFill>
                <a:cs typeface="Arial" panose="020B0604020202020204" pitchFamily="34" charset="0"/>
              </a:rPr>
              <a:t>Prosopis juliflora  </a:t>
            </a:r>
            <a:r>
              <a:rPr lang="fr-FR" altLang="fr-FR" dirty="0">
                <a:solidFill>
                  <a:srgbClr val="008000"/>
                </a:solidFill>
                <a:cs typeface="Arial" panose="020B0604020202020204" pitchFamily="34" charset="0"/>
              </a:rPr>
              <a:t>et</a:t>
            </a:r>
            <a:r>
              <a:rPr lang="fr-FR" altLang="fr-FR" i="1" dirty="0">
                <a:solidFill>
                  <a:srgbClr val="008000"/>
                </a:solidFill>
                <a:cs typeface="Arial" panose="020B0604020202020204" pitchFamily="34" charset="0"/>
              </a:rPr>
              <a:t> </a:t>
            </a:r>
            <a:r>
              <a:rPr lang="fr-FR" altLang="fr-FR" b="1" i="1" dirty="0">
                <a:solidFill>
                  <a:srgbClr val="008000"/>
                </a:solidFill>
                <a:cs typeface="Arial" panose="020B0604020202020204" pitchFamily="34" charset="0"/>
              </a:rPr>
              <a:t>Prosopis </a:t>
            </a:r>
            <a:r>
              <a:rPr lang="fr-FR" altLang="fr-FR" b="1" i="1" dirty="0" err="1">
                <a:solidFill>
                  <a:srgbClr val="008000"/>
                </a:solidFill>
                <a:cs typeface="Arial" panose="020B0604020202020204" pitchFamily="34" charset="0"/>
              </a:rPr>
              <a:t>chilensis</a:t>
            </a:r>
            <a:r>
              <a:rPr lang="fr-FR" altLang="fr-FR" b="1" dirty="0">
                <a:solidFill>
                  <a:srgbClr val="008000"/>
                </a:solidFill>
              </a:rPr>
              <a:t>) (Famille des </a:t>
            </a:r>
            <a:r>
              <a:rPr lang="fr-FR" altLang="fr-FR" b="1" i="1" dirty="0" err="1">
                <a:solidFill>
                  <a:srgbClr val="008000"/>
                </a:solidFill>
              </a:rPr>
              <a:t>Fabaceae</a:t>
            </a:r>
            <a:r>
              <a:rPr lang="fr-FR" altLang="fr-FR" b="1" dirty="0">
                <a:solidFill>
                  <a:srgbClr val="008000"/>
                </a:solidFill>
              </a:rPr>
              <a:t>)</a:t>
            </a:r>
          </a:p>
        </p:txBody>
      </p:sp>
      <p:pic>
        <p:nvPicPr>
          <p:cNvPr id="89095" name="Image 7">
            <a:extLst>
              <a:ext uri="{FF2B5EF4-FFF2-40B4-BE49-F238E27FC236}">
                <a16:creationId xmlns:a16="http://schemas.microsoft.com/office/drawing/2014/main" id="{B76B3468-D316-40B5-BF00-6B0F21C97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Image 8">
            <a:extLst>
              <a:ext uri="{FF2B5EF4-FFF2-40B4-BE49-F238E27FC236}">
                <a16:creationId xmlns:a16="http://schemas.microsoft.com/office/drawing/2014/main" id="{CE83A0A2-63B7-4C27-B57C-3AAD40EA8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Image 9">
            <a:extLst>
              <a:ext uri="{FF2B5EF4-FFF2-40B4-BE49-F238E27FC236}">
                <a16:creationId xmlns:a16="http://schemas.microsoft.com/office/drawing/2014/main" id="{22219857-3D9D-43B0-BF5E-346DD25A3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Image 13" descr="logo aride_s.jpg">
            <a:extLst>
              <a:ext uri="{FF2B5EF4-FFF2-40B4-BE49-F238E27FC236}">
                <a16:creationId xmlns:a16="http://schemas.microsoft.com/office/drawing/2014/main" id="{BBE98960-4EA4-462C-9A99-705C6AFA93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2613" y="80963"/>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Picture 16" descr="C:\Users\LISAN\Pictures\Plantes fourragères\logo invasive plants5_s.jpg">
            <a:extLst>
              <a:ext uri="{FF2B5EF4-FFF2-40B4-BE49-F238E27FC236}">
                <a16:creationId xmlns:a16="http://schemas.microsoft.com/office/drawing/2014/main" id="{58375E19-8745-4CC9-B3D5-8E668C3F1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0313" y="936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0" name="Rectangle 12">
            <a:extLst>
              <a:ext uri="{FF2B5EF4-FFF2-40B4-BE49-F238E27FC236}">
                <a16:creationId xmlns:a16="http://schemas.microsoft.com/office/drawing/2014/main" id="{230ED182-8D5B-45A7-BE66-8A92CF7864FB}"/>
              </a:ext>
            </a:extLst>
          </p:cNvPr>
          <p:cNvSpPr>
            <a:spLocks noChangeArrowheads="1"/>
          </p:cNvSpPr>
          <p:nvPr/>
        </p:nvSpPr>
        <p:spPr bwMode="auto">
          <a:xfrm>
            <a:off x="3398838" y="461963"/>
            <a:ext cx="5175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cs typeface="Arial" panose="020B0604020202020204" pitchFamily="34" charset="0"/>
              </a:rPr>
              <a:t>Très invasifs. </a:t>
            </a:r>
            <a:r>
              <a:rPr lang="fr-FR" altLang="fr-FR" b="1" dirty="0">
                <a:solidFill>
                  <a:srgbClr val="FF0000"/>
                </a:solidFill>
              </a:rPr>
              <a:t>Risque élevé, à rejeter score: 19</a:t>
            </a:r>
            <a:endParaRPr lang="fr-FR" altLang="fr-FR" b="1" dirty="0"/>
          </a:p>
        </p:txBody>
      </p:sp>
      <p:sp>
        <p:nvSpPr>
          <p:cNvPr id="89101" name="ZoneTexte 6">
            <a:extLst>
              <a:ext uri="{FF2B5EF4-FFF2-40B4-BE49-F238E27FC236}">
                <a16:creationId xmlns:a16="http://schemas.microsoft.com/office/drawing/2014/main" id="{E3307764-F9C9-4F6E-9019-145E69FBD2C8}"/>
              </a:ext>
            </a:extLst>
          </p:cNvPr>
          <p:cNvSpPr txBox="1">
            <a:spLocks noChangeArrowheads="1"/>
          </p:cNvSpPr>
          <p:nvPr/>
        </p:nvSpPr>
        <p:spPr bwMode="auto">
          <a:xfrm>
            <a:off x="107950" y="1195388"/>
            <a:ext cx="11907838"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008000"/>
                </a:solidFill>
                <a:latin typeface="Arial" panose="020B0604020202020204" pitchFamily="34" charset="0"/>
              </a:rPr>
              <a:t> Arbuste ou arbre, </a:t>
            </a:r>
            <a:r>
              <a:rPr lang="fr-FR" altLang="fr-FR" sz="1800" b="1" dirty="0">
                <a:solidFill>
                  <a:srgbClr val="008000"/>
                </a:solidFill>
                <a:latin typeface="Arial" panose="020B0604020202020204" pitchFamily="34" charset="0"/>
              </a:rPr>
              <a:t>épineux</a:t>
            </a:r>
            <a:r>
              <a:rPr lang="fr-FR" altLang="fr-FR" sz="1800" dirty="0">
                <a:solidFill>
                  <a:srgbClr val="008000"/>
                </a:solidFill>
                <a:latin typeface="Arial" panose="020B0604020202020204" pitchFamily="34" charset="0"/>
              </a:rPr>
              <a:t>, originaire du </a:t>
            </a:r>
            <a:r>
              <a:rPr lang="fr-FR" altLang="fr-FR" sz="1800" dirty="0">
                <a:solidFill>
                  <a:srgbClr val="008000"/>
                </a:solidFill>
                <a:latin typeface="Arial" panose="020B0604020202020204" pitchFamily="34" charset="0"/>
                <a:hlinkClick r:id="rId5" tooltip="Mexique"/>
              </a:rPr>
              <a:t>Mexique</a:t>
            </a:r>
            <a:r>
              <a:rPr lang="fr-FR" altLang="fr-FR" sz="1800" dirty="0">
                <a:solidFill>
                  <a:srgbClr val="008000"/>
                </a:solidFill>
                <a:latin typeface="Arial" panose="020B0604020202020204" pitchFamily="34" charset="0"/>
              </a:rPr>
              <a:t>, d'</a:t>
            </a:r>
            <a:r>
              <a:rPr lang="fr-FR" altLang="fr-FR" sz="1800" dirty="0">
                <a:solidFill>
                  <a:srgbClr val="008000"/>
                </a:solidFill>
                <a:latin typeface="Arial" panose="020B0604020202020204" pitchFamily="34" charset="0"/>
                <a:hlinkClick r:id="rId6" tooltip="Amérique du Sud"/>
              </a:rPr>
              <a:t>Amérique du Sud</a:t>
            </a:r>
            <a:r>
              <a:rPr lang="fr-FR" altLang="fr-FR" sz="1800" dirty="0">
                <a:solidFill>
                  <a:srgbClr val="008000"/>
                </a:solidFill>
                <a:latin typeface="Arial" panose="020B0604020202020204" pitchFamily="34" charset="0"/>
              </a:rPr>
              <a:t> et des </a:t>
            </a:r>
            <a:r>
              <a:rPr lang="fr-FR" altLang="fr-FR" sz="1800" dirty="0">
                <a:solidFill>
                  <a:srgbClr val="008000"/>
                </a:solidFill>
                <a:latin typeface="Arial" panose="020B0604020202020204" pitchFamily="34" charset="0"/>
                <a:hlinkClick r:id="rId7" tooltip="Espace Caraïbe"/>
              </a:rPr>
              <a:t>Caraïbes</a:t>
            </a:r>
            <a:r>
              <a:rPr lang="fr-FR" altLang="fr-FR" sz="1800" dirty="0">
                <a:solidFill>
                  <a:srgbClr val="008000"/>
                </a:solidFill>
                <a:latin typeface="Arial" panose="020B0604020202020204" pitchFamily="34" charset="0"/>
              </a:rPr>
              <a:t>, il peut atteindre une hauteur de 12 m et son tronc peut atteindre un diamètre supérieur à 1,2 m</a:t>
            </a:r>
            <a:r>
              <a:rPr lang="fr-FR" altLang="fr-FR" sz="1800" baseline="30000" dirty="0">
                <a:solidFill>
                  <a:srgbClr val="008000"/>
                </a:solidFill>
                <a:latin typeface="Arial" panose="020B0604020202020204" pitchFamily="34" charset="0"/>
                <a:hlinkClick r:id="rId8"/>
              </a:rPr>
              <a:t>2</a:t>
            </a:r>
            <a:r>
              <a:rPr lang="fr-FR" altLang="fr-FR" sz="1800" dirty="0">
                <a:solidFill>
                  <a:srgbClr val="008000"/>
                </a:solidFill>
                <a:latin typeface="Arial" panose="020B0604020202020204" pitchFamily="34" charset="0"/>
              </a:rPr>
              <a:t> (°). </a:t>
            </a:r>
            <a:r>
              <a:rPr lang="fr-FR" altLang="fr-FR" sz="1800" b="1" dirty="0"/>
              <a:t>USDA Zone</a:t>
            </a:r>
            <a:r>
              <a:rPr lang="fr-FR" altLang="fr-FR" sz="1800" dirty="0"/>
              <a:t>: 8.</a:t>
            </a:r>
            <a:endParaRPr lang="fr-FR" altLang="fr-FR" sz="1800" dirty="0">
              <a:solidFill>
                <a:srgbClr val="008000"/>
              </a:solidFill>
              <a:latin typeface="Arial" panose="020B0604020202020204" pitchFamily="34" charset="0"/>
            </a:endParaRPr>
          </a:p>
          <a:p>
            <a:pPr algn="just" eaLnBrk="1" hangingPunct="1">
              <a:lnSpc>
                <a:spcPct val="100000"/>
              </a:lnSpc>
              <a:spcBef>
                <a:spcPct val="0"/>
              </a:spcBef>
            </a:pPr>
            <a:r>
              <a:rPr lang="fr-FR" altLang="fr-FR" sz="1800" dirty="0">
                <a:solidFill>
                  <a:srgbClr val="008000"/>
                </a:solidFill>
                <a:latin typeface="Arial" panose="020B0604020202020204" pitchFamily="34" charset="0"/>
              </a:rPr>
              <a:t> Il est source de fourrage, de bois et utilisé pour fixer les dunes et fertiliser les sols</a:t>
            </a:r>
            <a:r>
              <a:rPr lang="fr-FR" altLang="fr-FR" sz="1200" baseline="30000" dirty="0">
                <a:solidFill>
                  <a:srgbClr val="008000"/>
                </a:solidFill>
                <a:latin typeface="Arial" panose="020B0604020202020204" pitchFamily="34" charset="0"/>
                <a:hlinkClick r:id="rId9"/>
              </a:rPr>
              <a:t>1</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0"/>
              </a:rPr>
              <a:t>[5]</a:t>
            </a:r>
            <a:r>
              <a:rPr lang="fr-FR" altLang="fr-FR" sz="1800" dirty="0">
                <a:solidFill>
                  <a:srgbClr val="008000"/>
                </a:solidFill>
                <a:latin typeface="Arial" panose="020B0604020202020204" pitchFamily="34" charset="0"/>
              </a:rPr>
              <a:t>.</a:t>
            </a:r>
          </a:p>
          <a:p>
            <a:pPr algn="just" eaLnBrk="1" hangingPunct="1">
              <a:lnSpc>
                <a:spcPct val="100000"/>
              </a:lnSpc>
              <a:spcBef>
                <a:spcPct val="0"/>
              </a:spcBef>
            </a:pPr>
            <a:r>
              <a:rPr lang="fr-FR" altLang="fr-FR" sz="1800" dirty="0">
                <a:solidFill>
                  <a:srgbClr val="FF0000"/>
                </a:solidFill>
                <a:latin typeface="Arial" panose="020B0604020202020204" pitchFamily="34" charset="0"/>
              </a:rPr>
              <a:t> Il est devenu une </a:t>
            </a:r>
            <a:r>
              <a:rPr lang="fr-FR" altLang="fr-FR" sz="1800" dirty="0">
                <a:solidFill>
                  <a:srgbClr val="FF0000"/>
                </a:solidFill>
                <a:latin typeface="Arial" panose="020B0604020202020204" pitchFamily="34" charset="0"/>
                <a:hlinkClick r:id="rId11" tooltip="Mauvaises herbes envahissantes"/>
              </a:rPr>
              <a:t>plante envahissante</a:t>
            </a:r>
            <a:r>
              <a:rPr lang="fr-FR" altLang="fr-FR" sz="1800" dirty="0">
                <a:solidFill>
                  <a:srgbClr val="FF0000"/>
                </a:solidFill>
                <a:latin typeface="Arial" panose="020B0604020202020204" pitchFamily="34" charset="0"/>
              </a:rPr>
              <a:t> en </a:t>
            </a:r>
            <a:r>
              <a:rPr lang="fr-FR" altLang="fr-FR" sz="1800" dirty="0">
                <a:solidFill>
                  <a:srgbClr val="FF0000"/>
                </a:solidFill>
                <a:latin typeface="Arial" panose="020B0604020202020204" pitchFamily="34" charset="0"/>
                <a:hlinkClick r:id="rId12" tooltip="Afrique"/>
              </a:rPr>
              <a:t>Afrique</a:t>
            </a:r>
            <a:r>
              <a:rPr lang="fr-FR" altLang="fr-FR" sz="1800" dirty="0">
                <a:solidFill>
                  <a:srgbClr val="FF0000"/>
                </a:solidFill>
                <a:latin typeface="Arial" panose="020B0604020202020204" pitchFamily="34" charset="0"/>
              </a:rPr>
              <a:t>, </a:t>
            </a:r>
            <a:r>
              <a:rPr lang="fr-FR" altLang="fr-FR" sz="1800" dirty="0">
                <a:solidFill>
                  <a:srgbClr val="FF0000"/>
                </a:solidFill>
                <a:latin typeface="Arial" panose="020B0604020202020204" pitchFamily="34" charset="0"/>
                <a:hlinkClick r:id="rId13" tooltip="Asie"/>
              </a:rPr>
              <a:t>Asie</a:t>
            </a:r>
            <a:r>
              <a:rPr lang="fr-FR" altLang="fr-FR" sz="1800" dirty="0">
                <a:solidFill>
                  <a:srgbClr val="FF0000"/>
                </a:solidFill>
                <a:latin typeface="Arial" panose="020B0604020202020204" pitchFamily="34" charset="0"/>
              </a:rPr>
              <a:t>, </a:t>
            </a:r>
            <a:r>
              <a:rPr lang="fr-FR" altLang="fr-FR" sz="1800" dirty="0">
                <a:solidFill>
                  <a:srgbClr val="FF0000"/>
                </a:solidFill>
                <a:latin typeface="Arial" panose="020B0604020202020204" pitchFamily="34" charset="0"/>
                <a:hlinkClick r:id="rId14" tooltip="Australie"/>
              </a:rPr>
              <a:t>Australie</a:t>
            </a:r>
            <a:r>
              <a:rPr lang="fr-FR" altLang="fr-FR" sz="1800" dirty="0">
                <a:solidFill>
                  <a:srgbClr val="FF0000"/>
                </a:solidFill>
                <a:latin typeface="Arial" panose="020B0604020202020204" pitchFamily="34" charset="0"/>
              </a:rPr>
              <a:t> et ailleurs </a:t>
            </a:r>
            <a:r>
              <a:rPr lang="fr-FR" altLang="fr-FR" sz="1800" baseline="30000" dirty="0">
                <a:solidFill>
                  <a:srgbClr val="FF0000"/>
                </a:solidFill>
                <a:latin typeface="Arial" panose="020B0604020202020204" pitchFamily="34" charset="0"/>
                <a:hlinkClick r:id="rId15"/>
              </a:rPr>
              <a:t>[1]</a:t>
            </a:r>
            <a:r>
              <a:rPr lang="fr-FR" altLang="fr-FR" sz="1800" dirty="0">
                <a:solidFill>
                  <a:srgbClr val="FF0000"/>
                </a:solidFill>
                <a:latin typeface="Arial" panose="020B0604020202020204" pitchFamily="34" charset="0"/>
              </a:rPr>
              <a:t>.</a:t>
            </a:r>
          </a:p>
          <a:p>
            <a:pPr algn="just" eaLnBrk="1" hangingPunct="1">
              <a:lnSpc>
                <a:spcPct val="100000"/>
              </a:lnSpc>
              <a:spcBef>
                <a:spcPct val="0"/>
              </a:spcBef>
            </a:pPr>
            <a:r>
              <a:rPr lang="fr-FR" altLang="fr-FR" sz="1200" dirty="0">
                <a:solidFill>
                  <a:srgbClr val="FF0000"/>
                </a:solidFill>
                <a:latin typeface="Arial" panose="020B0604020202020204" pitchFamily="34" charset="0"/>
              </a:rPr>
              <a:t> La prolifération des « </a:t>
            </a:r>
            <a:r>
              <a:rPr lang="fr-FR" altLang="fr-FR" sz="1200" i="1" dirty="0">
                <a:solidFill>
                  <a:srgbClr val="FF0000"/>
                </a:solidFill>
                <a:latin typeface="Arial" panose="020B0604020202020204" pitchFamily="34" charset="0"/>
              </a:rPr>
              <a:t>mesquites</a:t>
            </a:r>
            <a:r>
              <a:rPr lang="fr-FR" altLang="fr-FR" sz="1200" dirty="0">
                <a:solidFill>
                  <a:srgbClr val="FF0000"/>
                </a:solidFill>
                <a:latin typeface="Arial" panose="020B0604020202020204" pitchFamily="34" charset="0"/>
              </a:rPr>
              <a:t> » est accusée de contribuer à l’abaissement du niveau de la </a:t>
            </a:r>
            <a:r>
              <a:rPr lang="fr-FR" altLang="fr-FR" sz="1200" dirty="0">
                <a:solidFill>
                  <a:srgbClr val="FF0000"/>
                </a:solidFill>
                <a:latin typeface="Arial" panose="020B0604020202020204" pitchFamily="34" charset="0"/>
                <a:hlinkClick r:id="rId16" tooltip="Les eaux souterraines"/>
              </a:rPr>
              <a:t>nappe phréatique</a:t>
            </a:r>
            <a:r>
              <a:rPr lang="fr-FR" altLang="fr-FR" sz="1200" dirty="0">
                <a:solidFill>
                  <a:srgbClr val="FF0000"/>
                </a:solidFill>
                <a:latin typeface="Arial" panose="020B0604020202020204" pitchFamily="34" charset="0"/>
              </a:rPr>
              <a:t>. Pour cette raison, un procédé de gestion de la perte de l’eau, dans les zones arides, est l'élimination des « </a:t>
            </a:r>
            <a:r>
              <a:rPr lang="fr-FR" altLang="fr-FR" sz="1200" i="1" dirty="0">
                <a:solidFill>
                  <a:srgbClr val="FF0000"/>
                </a:solidFill>
                <a:latin typeface="Arial" panose="020B0604020202020204" pitchFamily="34" charset="0"/>
              </a:rPr>
              <a:t>mesquites</a:t>
            </a:r>
            <a:r>
              <a:rPr lang="fr-FR" altLang="fr-FR" sz="1200" dirty="0">
                <a:solidFill>
                  <a:srgbClr val="FF0000"/>
                </a:solidFill>
                <a:latin typeface="Arial" panose="020B0604020202020204" pitchFamily="34" charset="0"/>
              </a:rPr>
              <a:t> » </a:t>
            </a:r>
            <a:r>
              <a:rPr lang="fr-FR" altLang="fr-FR" sz="1200" baseline="30000" dirty="0">
                <a:solidFill>
                  <a:srgbClr val="FF0000"/>
                </a:solidFill>
                <a:latin typeface="Arial" panose="020B0604020202020204" pitchFamily="34" charset="0"/>
                <a:hlinkClick r:id="rId17"/>
              </a:rPr>
              <a:t>[6]</a:t>
            </a:r>
            <a:r>
              <a:rPr lang="fr-FR" altLang="fr-FR" sz="1200" dirty="0">
                <a:solidFill>
                  <a:srgbClr val="FF0000"/>
                </a:solidFill>
                <a:latin typeface="Arial" panose="020B0604020202020204" pitchFamily="34" charset="0"/>
              </a:rPr>
              <a:t>.</a:t>
            </a:r>
          </a:p>
          <a:p>
            <a:pPr algn="just" eaLnBrk="1" hangingPunct="1">
              <a:lnSpc>
                <a:spcPct val="100000"/>
              </a:lnSpc>
              <a:spcBef>
                <a:spcPct val="0"/>
              </a:spcBef>
            </a:pPr>
            <a:r>
              <a:rPr lang="fr-FR" altLang="fr-FR" sz="1200" dirty="0">
                <a:solidFill>
                  <a:srgbClr val="008000"/>
                </a:solidFill>
                <a:latin typeface="Arial" panose="020B0604020202020204" pitchFamily="34" charset="0"/>
              </a:rPr>
              <a:t>Le « </a:t>
            </a:r>
            <a:r>
              <a:rPr lang="fr-FR" altLang="fr-FR" sz="1200" i="1" dirty="0">
                <a:solidFill>
                  <a:srgbClr val="008000"/>
                </a:solidFill>
                <a:latin typeface="Arial" panose="020B0604020202020204" pitchFamily="34" charset="0"/>
              </a:rPr>
              <a:t>mesquite</a:t>
            </a:r>
            <a:r>
              <a:rPr lang="fr-FR" altLang="fr-FR" sz="1200" dirty="0">
                <a:solidFill>
                  <a:srgbClr val="008000"/>
                </a:solidFill>
                <a:latin typeface="Arial" panose="020B0604020202020204" pitchFamily="34" charset="0"/>
              </a:rPr>
              <a:t> » est extrêmement robuste. Il est tolérant à la </a:t>
            </a:r>
            <a:r>
              <a:rPr lang="fr-FR" altLang="fr-FR" sz="1200" dirty="0">
                <a:solidFill>
                  <a:srgbClr val="008000"/>
                </a:solidFill>
                <a:latin typeface="Arial" panose="020B0604020202020204" pitchFamily="34" charset="0"/>
                <a:hlinkClick r:id="rId18" tooltip="Sécheresse"/>
              </a:rPr>
              <a:t>sécheresse</a:t>
            </a:r>
            <a:r>
              <a:rPr lang="fr-FR" altLang="fr-FR" sz="1200" dirty="0">
                <a:solidFill>
                  <a:srgbClr val="008000"/>
                </a:solidFill>
                <a:latin typeface="Arial" panose="020B0604020202020204" pitchFamily="34" charset="0"/>
              </a:rPr>
              <a:t>, pouvant tirer </a:t>
            </a:r>
            <a:r>
              <a:rPr lang="fr-FR" altLang="fr-FR" sz="1200" dirty="0">
                <a:solidFill>
                  <a:srgbClr val="008000"/>
                </a:solidFill>
                <a:latin typeface="Arial" panose="020B0604020202020204" pitchFamily="34" charset="0"/>
                <a:hlinkClick r:id="rId19" tooltip="Eau"/>
              </a:rPr>
              <a:t>l'eau</a:t>
            </a:r>
            <a:r>
              <a:rPr lang="fr-FR" altLang="fr-FR" sz="1200" dirty="0">
                <a:solidFill>
                  <a:srgbClr val="008000"/>
                </a:solidFill>
                <a:latin typeface="Arial" panose="020B0604020202020204" pitchFamily="34" charset="0"/>
              </a:rPr>
              <a:t> de la </a:t>
            </a:r>
            <a:r>
              <a:rPr lang="fr-FR" altLang="fr-FR" sz="1200" dirty="0">
                <a:solidFill>
                  <a:srgbClr val="008000"/>
                </a:solidFill>
                <a:latin typeface="Arial" panose="020B0604020202020204" pitchFamily="34" charset="0"/>
                <a:hlinkClick r:id="rId20" tooltip="Nappe phréatique"/>
              </a:rPr>
              <a:t>nappe phréatique</a:t>
            </a:r>
            <a:r>
              <a:rPr lang="fr-FR" altLang="fr-FR" sz="1200" dirty="0">
                <a:solidFill>
                  <a:srgbClr val="008000"/>
                </a:solidFill>
                <a:latin typeface="Arial" panose="020B0604020202020204" pitchFamily="34" charset="0"/>
              </a:rPr>
              <a:t> (</a:t>
            </a:r>
            <a:r>
              <a:rPr lang="fr-FR" altLang="fr-FR" sz="1200" dirty="0" err="1">
                <a:latin typeface="Arial" panose="020B0604020202020204" pitchFamily="34" charset="0"/>
                <a:hlinkClick r:id="rId21" tooltip="Phreatophyte"/>
              </a:rPr>
              <a:t>phreatophyte</a:t>
            </a:r>
            <a:r>
              <a:rPr lang="fr-FR" altLang="fr-FR" sz="1200" dirty="0">
                <a:solidFill>
                  <a:srgbClr val="008000"/>
                </a:solidFill>
                <a:latin typeface="Arial" panose="020B0604020202020204" pitchFamily="34" charset="0"/>
              </a:rPr>
              <a:t>) grâce à sa longue </a:t>
            </a:r>
            <a:r>
              <a:rPr lang="fr-FR" altLang="fr-FR" sz="1200" dirty="0">
                <a:solidFill>
                  <a:srgbClr val="008000"/>
                </a:solidFill>
                <a:latin typeface="Arial" panose="020B0604020202020204" pitchFamily="34" charset="0"/>
                <a:hlinkClick r:id="rId22" tooltip="Racine pivotante"/>
              </a:rPr>
              <a:t>racine pivotante</a:t>
            </a:r>
            <a:r>
              <a:rPr lang="fr-FR" altLang="fr-FR" sz="1200" dirty="0">
                <a:solidFill>
                  <a:srgbClr val="008000"/>
                </a:solidFill>
                <a:latin typeface="Arial" panose="020B0604020202020204" pitchFamily="34" charset="0"/>
              </a:rPr>
              <a:t> (enregistré jusqu'à 58 m de profondeur). Il peut également utiliser de l'eau dans la partie supérieure du sol, en fonction de sa disponibilité et peut facilement passer d'une source d'eau à l'autre.</a:t>
            </a:r>
          </a:p>
          <a:p>
            <a:pPr algn="just" eaLnBrk="1" hangingPunct="1">
              <a:lnSpc>
                <a:spcPct val="100000"/>
              </a:lnSpc>
              <a:spcBef>
                <a:spcPct val="0"/>
              </a:spcBef>
            </a:pPr>
            <a:r>
              <a:rPr lang="fr-FR" altLang="fr-FR" sz="1200" dirty="0">
                <a:solidFill>
                  <a:srgbClr val="008000"/>
                </a:solidFill>
                <a:latin typeface="Arial" panose="020B0604020202020204" pitchFamily="34" charset="0"/>
              </a:rPr>
              <a:t> Ses fleurs fournissent une </a:t>
            </a:r>
            <a:r>
              <a:rPr lang="fr-FR" altLang="fr-FR" sz="1200" dirty="0">
                <a:solidFill>
                  <a:srgbClr val="008000"/>
                </a:solidFill>
                <a:latin typeface="Arial" panose="020B0604020202020204" pitchFamily="34" charset="0"/>
                <a:hlinkClick r:id="rId23" tooltip="Source de nectar"/>
              </a:rPr>
              <a:t>source de nectar</a:t>
            </a:r>
            <a:r>
              <a:rPr lang="fr-FR" altLang="fr-FR" sz="1200" dirty="0">
                <a:solidFill>
                  <a:srgbClr val="008000"/>
                </a:solidFill>
                <a:latin typeface="Arial" panose="020B0604020202020204" pitchFamily="34" charset="0"/>
              </a:rPr>
              <a:t> avec lequel les abeilles font le </a:t>
            </a:r>
            <a:r>
              <a:rPr lang="fr-FR" altLang="fr-FR" sz="1200" i="1" dirty="0">
                <a:solidFill>
                  <a:srgbClr val="008000"/>
                </a:solidFill>
                <a:latin typeface="Arial" panose="020B0604020202020204" pitchFamily="34" charset="0"/>
              </a:rPr>
              <a:t>miel de mesquite</a:t>
            </a:r>
            <a:r>
              <a:rPr lang="fr-FR" altLang="fr-FR" sz="1200" dirty="0">
                <a:solidFill>
                  <a:srgbClr val="008000"/>
                </a:solidFill>
                <a:latin typeface="Arial" panose="020B0604020202020204" pitchFamily="34" charset="0"/>
              </a:rPr>
              <a:t>, à la saveur caractéristique </a:t>
            </a:r>
            <a:r>
              <a:rPr lang="fr-FR" altLang="fr-FR" sz="1200" baseline="30000" dirty="0">
                <a:solidFill>
                  <a:srgbClr val="008000"/>
                </a:solidFill>
                <a:latin typeface="Arial" panose="020B0604020202020204" pitchFamily="34" charset="0"/>
                <a:hlinkClick r:id="rId24"/>
              </a:rPr>
              <a:t>[4]</a:t>
            </a:r>
            <a:r>
              <a:rPr lang="fr-FR" altLang="fr-FR" sz="1200" dirty="0">
                <a:solidFill>
                  <a:srgbClr val="008000"/>
                </a:solidFill>
                <a:latin typeface="Arial" panose="020B0604020202020204" pitchFamily="34" charset="0"/>
              </a:rPr>
              <a:t>.</a:t>
            </a:r>
          </a:p>
          <a:p>
            <a:pPr algn="just" eaLnBrk="1" hangingPunct="1">
              <a:lnSpc>
                <a:spcPct val="100000"/>
              </a:lnSpc>
              <a:spcBef>
                <a:spcPct val="0"/>
              </a:spcBef>
            </a:pPr>
            <a:r>
              <a:rPr lang="fr-FR" altLang="fr-FR" sz="1200"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rPr>
              <a:t>Habitat / écologie:</a:t>
            </a:r>
            <a:r>
              <a:rPr lang="fr-FR" altLang="fr-FR" sz="1200" dirty="0">
                <a:solidFill>
                  <a:srgbClr val="008000"/>
                </a:solidFill>
                <a:latin typeface="Arial" panose="020B0604020202020204" pitchFamily="34" charset="0"/>
              </a:rPr>
              <a:t> « </a:t>
            </a:r>
            <a:r>
              <a:rPr lang="fr-FR" altLang="fr-FR" sz="1200" i="1" dirty="0">
                <a:solidFill>
                  <a:srgbClr val="008000"/>
                </a:solidFill>
                <a:latin typeface="Arial" panose="020B0604020202020204" pitchFamily="34" charset="0"/>
              </a:rPr>
              <a:t>prairies, zones arbustives, forêts sèches. Cet arbre, résistant à la sécheresse, aux sols gorgés d'eau, et au sel, fixe l'azote. Il a des racines profondes. </a:t>
            </a:r>
            <a:r>
              <a:rPr lang="fr-FR" altLang="fr-FR" sz="1200" i="1" dirty="0">
                <a:solidFill>
                  <a:srgbClr val="FF0000"/>
                </a:solidFill>
                <a:latin typeface="Arial" panose="020B0604020202020204" pitchFamily="34" charset="0"/>
              </a:rPr>
              <a:t>Il forme rapidement des </a:t>
            </a:r>
            <a:r>
              <a:rPr lang="fr-FR" altLang="fr-FR" sz="1200" b="1" i="1" dirty="0">
                <a:solidFill>
                  <a:srgbClr val="FF0000"/>
                </a:solidFill>
                <a:latin typeface="Arial" panose="020B0604020202020204" pitchFamily="34" charset="0"/>
              </a:rPr>
              <a:t>fourrés épineux denses </a:t>
            </a:r>
            <a:r>
              <a:rPr lang="fr-FR" altLang="fr-FR" sz="1200" i="1" dirty="0">
                <a:solidFill>
                  <a:srgbClr val="FF0000"/>
                </a:solidFill>
                <a:latin typeface="Arial" panose="020B0604020202020204" pitchFamily="34" charset="0"/>
              </a:rPr>
              <a:t>qui réduisent la richesse des espèces indigènes. Il envahit les prairies qui sont transformées en forêts et espaces boisés. La perte de la couverture herbeuse sous son couvert peut favoriser l'érosion des sols. </a:t>
            </a:r>
            <a:r>
              <a:rPr lang="fr-FR" altLang="fr-FR" sz="1200" i="1" dirty="0">
                <a:solidFill>
                  <a:srgbClr val="008000"/>
                </a:solidFill>
                <a:latin typeface="Arial" panose="020B0604020202020204" pitchFamily="34" charset="0"/>
              </a:rPr>
              <a:t>Il supporte bien les dommages [résiste à la mutilation] </a:t>
            </a:r>
            <a:r>
              <a:rPr lang="fr-FR" altLang="fr-FR" sz="1200" dirty="0">
                <a:solidFill>
                  <a:srgbClr val="008000"/>
                </a:solidFill>
                <a:latin typeface="Arial" panose="020B0604020202020204" pitchFamily="34" charset="0"/>
              </a:rPr>
              <a:t>»(Weber, 2003;. p 344).</a:t>
            </a:r>
          </a:p>
          <a:p>
            <a:pPr algn="just" eaLnBrk="1" hangingPunct="1">
              <a:lnSpc>
                <a:spcPct val="100000"/>
              </a:lnSpc>
              <a:spcBef>
                <a:spcPct val="0"/>
              </a:spcBef>
            </a:pPr>
            <a:r>
              <a:rPr lang="fr-FR" altLang="fr-FR" sz="1200" dirty="0">
                <a:solidFill>
                  <a:srgbClr val="008000"/>
                </a:solidFill>
                <a:latin typeface="Arial" panose="020B0604020202020204" pitchFamily="34" charset="0"/>
              </a:rPr>
              <a:t> « </a:t>
            </a:r>
            <a:r>
              <a:rPr lang="fr-FR" altLang="fr-FR" sz="1200" i="1" dirty="0">
                <a:solidFill>
                  <a:srgbClr val="008000"/>
                </a:solidFill>
                <a:latin typeface="Arial" panose="020B0604020202020204" pitchFamily="34" charset="0"/>
              </a:rPr>
              <a:t>Producteur prolifique de semences, ses graines sont dispersées par l'eau et les animaux</a:t>
            </a:r>
            <a:r>
              <a:rPr lang="fr-FR" altLang="fr-FR" sz="1200" dirty="0">
                <a:solidFill>
                  <a:srgbClr val="008000"/>
                </a:solidFill>
                <a:latin typeface="Arial" panose="020B0604020202020204" pitchFamily="34" charset="0"/>
              </a:rPr>
              <a:t> » (Weber, 2003; p. 344).</a:t>
            </a:r>
          </a:p>
          <a:p>
            <a:pPr algn="just" eaLnBrk="1" hangingPunct="1">
              <a:lnSpc>
                <a:spcPct val="100000"/>
              </a:lnSpc>
              <a:spcBef>
                <a:spcPct val="0"/>
              </a:spcBef>
            </a:pPr>
            <a:r>
              <a:rPr lang="fr-FR" altLang="fr-FR" sz="1200" dirty="0">
                <a:solidFill>
                  <a:srgbClr val="FF0000"/>
                </a:solidFill>
                <a:latin typeface="Arial" panose="020B0604020202020204" pitchFamily="34" charset="0"/>
              </a:rPr>
              <a:t>  Le verger à graines de Mitsinjo, région Sud Ouest de Madagascar, possède du </a:t>
            </a:r>
            <a:r>
              <a:rPr lang="fr-FR" altLang="fr-FR" sz="1200" i="1" dirty="0">
                <a:solidFill>
                  <a:srgbClr val="FF0000"/>
                </a:solidFill>
                <a:latin typeface="Arial" panose="020B0604020202020204" pitchFamily="34" charset="0"/>
              </a:rPr>
              <a:t>Prosopis juliflora</a:t>
            </a:r>
            <a:r>
              <a:rPr lang="fr-FR" altLang="fr-FR" sz="1200" dirty="0">
                <a:solidFill>
                  <a:srgbClr val="FF0000"/>
                </a:solidFill>
                <a:latin typeface="Arial" panose="020B0604020202020204" pitchFamily="34" charset="0"/>
              </a:rPr>
              <a:t> (source : FOFIFA).</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 Appelé en </a:t>
            </a:r>
            <a:r>
              <a:rPr lang="fr-FR" altLang="fr-FR" sz="1200" dirty="0">
                <a:solidFill>
                  <a:srgbClr val="008000"/>
                </a:solidFill>
                <a:latin typeface="Arial" panose="020B0604020202020204" pitchFamily="34" charset="0"/>
                <a:hlinkClick r:id="rId25" tooltip="Langue espagnole"/>
              </a:rPr>
              <a:t>espagnol</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bayahonda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blanca</a:t>
            </a:r>
            <a:r>
              <a:rPr lang="fr-FR" altLang="fr-FR" sz="1200" dirty="0">
                <a:solidFill>
                  <a:srgbClr val="008000"/>
                </a:solidFill>
                <a:latin typeface="Arial" panose="020B0604020202020204" pitchFamily="34" charset="0"/>
              </a:rPr>
              <a:t> ou </a:t>
            </a:r>
            <a:r>
              <a:rPr lang="fr-FR" altLang="fr-FR" sz="1200" dirty="0">
                <a:solidFill>
                  <a:srgbClr val="008000"/>
                </a:solidFill>
                <a:latin typeface="Arial" panose="020B0604020202020204" pitchFamily="34" charset="0"/>
                <a:hlinkClick r:id="rId26" tooltip="Mesquite"/>
              </a:rPr>
              <a:t>mesquite</a:t>
            </a:r>
            <a:r>
              <a:rPr lang="fr-FR" altLang="fr-FR" sz="1200" dirty="0">
                <a:solidFill>
                  <a:srgbClr val="008000"/>
                </a:solidFill>
                <a:latin typeface="Arial" panose="020B0604020202020204" pitchFamily="34" charset="0"/>
              </a:rPr>
              <a:t> (nom pour plusieurs espèces de plantes </a:t>
            </a:r>
            <a:r>
              <a:rPr lang="fr-FR" altLang="fr-FR" sz="1200" dirty="0">
                <a:solidFill>
                  <a:srgbClr val="008000"/>
                </a:solidFill>
                <a:latin typeface="Arial" panose="020B0604020202020204" pitchFamily="34" charset="0"/>
                <a:hlinkClick r:id="rId27" tooltip="Légumineuse"/>
              </a:rPr>
              <a:t>légumineuses</a:t>
            </a:r>
            <a:r>
              <a:rPr lang="fr-FR" altLang="fr-FR" sz="1200" dirty="0">
                <a:solidFill>
                  <a:srgbClr val="008000"/>
                </a:solidFill>
                <a:latin typeface="Arial" panose="020B0604020202020204" pitchFamily="34" charset="0"/>
              </a:rPr>
              <a:t> du genre </a:t>
            </a:r>
            <a:r>
              <a:rPr lang="fr-FR" altLang="fr-FR" sz="1200" i="1" dirty="0">
                <a:solidFill>
                  <a:srgbClr val="008000"/>
                </a:solidFill>
                <a:latin typeface="Arial" panose="020B0604020202020204" pitchFamily="34" charset="0"/>
                <a:hlinkClick r:id="rId28" tooltip="Prosopis"/>
              </a:rPr>
              <a:t>Prosopis</a:t>
            </a:r>
            <a:r>
              <a:rPr lang="fr-FR" altLang="fr-FR" sz="1200" i="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des</a:t>
            </a:r>
            <a:r>
              <a:rPr lang="fr-FR" altLang="fr-FR" sz="1200" i="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zones arides et semi-arides du sud des USA et du Mexique et du sud et de l'ouest de </a:t>
            </a:r>
            <a:r>
              <a:rPr lang="fr-FR" altLang="fr-FR" sz="1200" dirty="0">
                <a:solidFill>
                  <a:srgbClr val="008000"/>
                </a:solidFill>
                <a:latin typeface="Arial" panose="020B0604020202020204" pitchFamily="34" charset="0"/>
                <a:hlinkClick r:id="rId29" tooltip="Amérique du Sud"/>
              </a:rPr>
              <a:t>l'Amérique du Sud</a:t>
            </a:r>
            <a:r>
              <a:rPr lang="fr-FR" altLang="fr-FR" sz="1200" dirty="0">
                <a:solidFill>
                  <a:srgbClr val="008000"/>
                </a:solidFill>
                <a:latin typeface="Arial" panose="020B0604020202020204" pitchFamily="34" charset="0"/>
              </a:rPr>
              <a:t>)</a:t>
            </a:r>
            <a:r>
              <a:rPr lang="fr-FR" altLang="fr-FR" sz="1200" i="1" dirty="0">
                <a:solidFill>
                  <a:srgbClr val="008000"/>
                </a:solidFill>
                <a:latin typeface="Arial" panose="020B0604020202020204" pitchFamily="34" charset="0"/>
              </a:rPr>
              <a:t>.</a:t>
            </a:r>
            <a:endParaRPr lang="fr-FR" altLang="fr-FR" sz="1200" dirty="0">
              <a:solidFill>
                <a:srgbClr val="008000"/>
              </a:solidFill>
              <a:latin typeface="Arial" panose="020B0604020202020204" pitchFamily="34" charset="0"/>
            </a:endParaRPr>
          </a:p>
          <a:p>
            <a:pPr algn="just" eaLnBrk="1" hangingPunct="1">
              <a:lnSpc>
                <a:spcPct val="100000"/>
              </a:lnSpc>
              <a:spcBef>
                <a:spcPct val="0"/>
              </a:spcBef>
              <a:buFontTx/>
              <a:buNone/>
            </a:pPr>
            <a:r>
              <a:rPr lang="fr-FR" altLang="fr-FR" sz="1000" dirty="0">
                <a:solidFill>
                  <a:srgbClr val="008000"/>
                </a:solidFill>
                <a:latin typeface="Arial" panose="020B0604020202020204" pitchFamily="34" charset="0"/>
              </a:rPr>
              <a:t>Sources : a) </a:t>
            </a:r>
            <a:r>
              <a:rPr lang="fr-FR" altLang="fr-FR" sz="1000" dirty="0">
                <a:solidFill>
                  <a:srgbClr val="008000"/>
                </a:solidFill>
                <a:latin typeface="Arial" panose="020B0604020202020204" pitchFamily="34" charset="0"/>
                <a:hlinkClick r:id="rId30"/>
              </a:rPr>
              <a:t>http://fr.wikipedia.org/wiki/Prosopis_juliflora</a:t>
            </a:r>
            <a:r>
              <a:rPr lang="fr-FR" altLang="fr-FR" sz="1000" dirty="0">
                <a:solidFill>
                  <a:srgbClr val="008000"/>
                </a:solidFill>
                <a:latin typeface="Arial" panose="020B0604020202020204" pitchFamily="34" charset="0"/>
              </a:rPr>
              <a:t>, b) </a:t>
            </a:r>
            <a:r>
              <a:rPr lang="fr-FR" altLang="fr-FR" sz="1000" dirty="0">
                <a:solidFill>
                  <a:srgbClr val="008000"/>
                </a:solidFill>
                <a:latin typeface="Arial" panose="020B0604020202020204" pitchFamily="34" charset="0"/>
                <a:hlinkClick r:id="rId31"/>
              </a:rPr>
              <a:t>http://en.wikipedia.org/wiki/Prosopis_juliflora</a:t>
            </a:r>
            <a:r>
              <a:rPr lang="fr-FR" altLang="fr-FR" sz="1000" dirty="0">
                <a:solidFill>
                  <a:srgbClr val="008000"/>
                </a:solidFill>
                <a:latin typeface="Arial" panose="020B0604020202020204" pitchFamily="34" charset="0"/>
              </a:rPr>
              <a:t> , c) </a:t>
            </a:r>
            <a:r>
              <a:rPr lang="fr-FR" altLang="fr-FR" sz="1000" dirty="0">
                <a:solidFill>
                  <a:srgbClr val="008000"/>
                </a:solidFill>
                <a:latin typeface="Arial" panose="020B0604020202020204" pitchFamily="34" charset="0"/>
                <a:hlinkClick r:id="rId32"/>
              </a:rPr>
              <a:t>http://www.fofifa.mg/presentation_drfp.php</a:t>
            </a:r>
            <a:r>
              <a:rPr lang="fr-FR" altLang="fr-FR" sz="1000" dirty="0">
                <a:solidFill>
                  <a:srgbClr val="008000"/>
                </a:solidFill>
                <a:latin typeface="Arial" panose="020B0604020202020204" pitchFamily="34" charset="0"/>
              </a:rPr>
              <a:t>,</a:t>
            </a:r>
          </a:p>
          <a:p>
            <a:pPr algn="just" eaLnBrk="1" hangingPunct="1">
              <a:lnSpc>
                <a:spcPct val="100000"/>
              </a:lnSpc>
              <a:spcBef>
                <a:spcPct val="0"/>
              </a:spcBef>
              <a:buFontTx/>
              <a:buNone/>
            </a:pPr>
            <a:r>
              <a:rPr lang="fr-FR" altLang="fr-FR" sz="1000" dirty="0">
                <a:solidFill>
                  <a:srgbClr val="008000"/>
                </a:solidFill>
                <a:latin typeface="Arial" panose="020B0604020202020204" pitchFamily="34" charset="0"/>
              </a:rPr>
              <a:t>d) </a:t>
            </a:r>
            <a:r>
              <a:rPr lang="fr-FR" altLang="fr-FR" sz="1000" dirty="0">
                <a:solidFill>
                  <a:srgbClr val="008000"/>
                </a:solidFill>
                <a:latin typeface="Arial" panose="020B0604020202020204" pitchFamily="34" charset="0"/>
                <a:hlinkClick r:id="rId33"/>
              </a:rPr>
              <a:t>http://www.fao.org/docrep/006/ad317e/AD317E02.htm</a:t>
            </a:r>
            <a:r>
              <a:rPr lang="fr-FR" altLang="fr-FR" sz="1000" dirty="0">
                <a:solidFill>
                  <a:srgbClr val="008000"/>
                </a:solidFill>
                <a:latin typeface="Arial" panose="020B0604020202020204" pitchFamily="34" charset="0"/>
              </a:rPr>
              <a:t>  e) </a:t>
            </a:r>
            <a:r>
              <a:rPr lang="fr-FR" altLang="fr-FR" sz="1000" dirty="0">
                <a:solidFill>
                  <a:srgbClr val="008000"/>
                </a:solidFill>
                <a:latin typeface="Arial" panose="020B0604020202020204" pitchFamily="34" charset="0"/>
                <a:hlinkClick r:id="rId34"/>
              </a:rPr>
              <a:t>http://www.hear.org/pier/species/prosopis_juliflora.htm</a:t>
            </a:r>
            <a:r>
              <a:rPr lang="fr-FR" altLang="fr-FR" sz="1000" dirty="0">
                <a:solidFill>
                  <a:srgbClr val="008000"/>
                </a:solidFill>
                <a:latin typeface="Arial" panose="020B0604020202020204" pitchFamily="34" charset="0"/>
              </a:rPr>
              <a:t>, f) </a:t>
            </a:r>
            <a:r>
              <a:rPr lang="fr-FR" altLang="fr-FR" sz="1000" dirty="0">
                <a:solidFill>
                  <a:srgbClr val="008000"/>
                </a:solidFill>
                <a:latin typeface="Arial" panose="020B0604020202020204" pitchFamily="34" charset="0"/>
                <a:hlinkClick r:id="rId35"/>
              </a:rPr>
              <a:t>http://en.wikipedia.org/wiki/Mesquite</a:t>
            </a:r>
            <a:endParaRPr lang="fr-FR" altLang="fr-FR" sz="1000" dirty="0">
              <a:solidFill>
                <a:srgbClr val="008000"/>
              </a:solidFill>
              <a:latin typeface="Arial" panose="020B0604020202020204" pitchFamily="34" charset="0"/>
            </a:endParaRPr>
          </a:p>
        </p:txBody>
      </p:sp>
      <p:pic>
        <p:nvPicPr>
          <p:cNvPr id="89102" name="Picture 3" descr="C:\Users\LISAN\Pictures\plantes invasives de Madagascar\prosopis juliflora_invasion2.jpg">
            <a:extLst>
              <a:ext uri="{FF2B5EF4-FFF2-40B4-BE49-F238E27FC236}">
                <a16:creationId xmlns:a16="http://schemas.microsoft.com/office/drawing/2014/main" id="{B1DBA261-BC7E-490F-9822-2F4E317DE5B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5324475"/>
            <a:ext cx="25558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Picture 4" descr="C:\Users\LISAN\Pictures\plantes invasives de Madagascar\Prosopis_juliflora_invasion.JPG">
            <a:extLst>
              <a:ext uri="{FF2B5EF4-FFF2-40B4-BE49-F238E27FC236}">
                <a16:creationId xmlns:a16="http://schemas.microsoft.com/office/drawing/2014/main" id="{73F35B78-C528-429D-9892-C310633CCCF9}"/>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27313" y="5327650"/>
            <a:ext cx="2039937"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Picture 5" descr="C:\Users\LISAN\Pictures\plantes invasives de Madagascar\Prosopis_juliflora-gousses.jpg">
            <a:extLst>
              <a:ext uri="{FF2B5EF4-FFF2-40B4-BE49-F238E27FC236}">
                <a16:creationId xmlns:a16="http://schemas.microsoft.com/office/drawing/2014/main" id="{8E3E5BC6-3B75-42C9-A628-ACF8C3EE2B3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787900" y="5353050"/>
            <a:ext cx="11271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5" name="Picture 6" descr="C:\Users\LISAN\Pictures\plantes invasives de Madagascar\Prosopis_juliflora-inflorescence2.jpg">
            <a:extLst>
              <a:ext uri="{FF2B5EF4-FFF2-40B4-BE49-F238E27FC236}">
                <a16:creationId xmlns:a16="http://schemas.microsoft.com/office/drawing/2014/main" id="{3F6AF36A-76F2-45D0-A960-B798391E7674}"/>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011863" y="5334000"/>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6" name="Picture 7" descr="C:\Users\LISAN\Pictures\plantes invasives de Madagascar\Mesquite_epines.jpg">
            <a:extLst>
              <a:ext uri="{FF2B5EF4-FFF2-40B4-BE49-F238E27FC236}">
                <a16:creationId xmlns:a16="http://schemas.microsoft.com/office/drawing/2014/main" id="{BE92EF3E-5C2E-48FB-A35E-C6D361EA9CEE}"/>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864850" y="82550"/>
            <a:ext cx="11509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7" name="ZoneTexte 19">
            <a:extLst>
              <a:ext uri="{FF2B5EF4-FFF2-40B4-BE49-F238E27FC236}">
                <a16:creationId xmlns:a16="http://schemas.microsoft.com/office/drawing/2014/main" id="{AB8AD758-4BE0-4200-B1A5-D83A0938CC2A}"/>
              </a:ext>
            </a:extLst>
          </p:cNvPr>
          <p:cNvSpPr txBox="1">
            <a:spLocks noChangeArrowheads="1"/>
          </p:cNvSpPr>
          <p:nvPr/>
        </p:nvSpPr>
        <p:spPr bwMode="auto">
          <a:xfrm>
            <a:off x="8467725" y="5195888"/>
            <a:ext cx="3446463" cy="14795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FF0000"/>
                </a:solidFill>
              </a:rPr>
              <a:t>Tous les </a:t>
            </a:r>
            <a:r>
              <a:rPr lang="fr-FR" altLang="fr-FR" i="1" dirty="0">
                <a:solidFill>
                  <a:srgbClr val="FF0000"/>
                </a:solidFill>
              </a:rPr>
              <a:t>Prosopis</a:t>
            </a:r>
            <a:r>
              <a:rPr lang="fr-FR" altLang="fr-FR" dirty="0">
                <a:solidFill>
                  <a:srgbClr val="FF0000"/>
                </a:solidFill>
              </a:rPr>
              <a:t> (P</a:t>
            </a:r>
            <a:r>
              <a:rPr lang="fr-FR" altLang="fr-FR" i="1" dirty="0">
                <a:solidFill>
                  <a:srgbClr val="FF0000"/>
                </a:solidFill>
              </a:rPr>
              <a:t>. alba, P. </a:t>
            </a:r>
            <a:r>
              <a:rPr lang="fr-FR" altLang="fr-FR" i="1" dirty="0" err="1">
                <a:solidFill>
                  <a:srgbClr val="FF0000"/>
                </a:solidFill>
              </a:rPr>
              <a:t>nigra</a:t>
            </a:r>
            <a:r>
              <a:rPr lang="fr-FR" altLang="fr-FR" i="1" dirty="0">
                <a:solidFill>
                  <a:srgbClr val="FF0000"/>
                </a:solidFill>
              </a:rPr>
              <a:t>, P. </a:t>
            </a:r>
            <a:r>
              <a:rPr lang="fr-FR" altLang="fr-FR" i="1" dirty="0" err="1">
                <a:solidFill>
                  <a:srgbClr val="FF0000"/>
                </a:solidFill>
              </a:rPr>
              <a:t>pallida</a:t>
            </a:r>
            <a:r>
              <a:rPr lang="fr-FR" altLang="fr-FR" i="1" dirty="0">
                <a:solidFill>
                  <a:srgbClr val="FF0000"/>
                </a:solidFill>
              </a:rPr>
              <a:t>, P. </a:t>
            </a:r>
            <a:r>
              <a:rPr lang="fr-FR" altLang="fr-FR" i="1" dirty="0" err="1">
                <a:solidFill>
                  <a:srgbClr val="FF0000"/>
                </a:solidFill>
              </a:rPr>
              <a:t>chilensis</a:t>
            </a:r>
            <a:r>
              <a:rPr lang="fr-FR" altLang="fr-FR" i="1" dirty="0">
                <a:solidFill>
                  <a:srgbClr val="FF0000"/>
                </a:solidFill>
              </a:rPr>
              <a:t>, P. juliflora, P. </a:t>
            </a:r>
            <a:r>
              <a:rPr lang="fr-FR" altLang="fr-FR" i="1" dirty="0" err="1">
                <a:solidFill>
                  <a:srgbClr val="FF0000"/>
                </a:solidFill>
              </a:rPr>
              <a:t>glandulosa</a:t>
            </a:r>
            <a:r>
              <a:rPr lang="fr-FR" altLang="fr-FR" i="1" dirty="0">
                <a:solidFill>
                  <a:srgbClr val="FF0000"/>
                </a:solidFill>
              </a:rPr>
              <a:t> </a:t>
            </a:r>
            <a:r>
              <a:rPr lang="fr-FR" altLang="fr-FR" dirty="0">
                <a:solidFill>
                  <a:srgbClr val="FF0000"/>
                </a:solidFill>
              </a:rPr>
              <a:t>et …) </a:t>
            </a:r>
            <a:r>
              <a:rPr lang="fr-FR" altLang="fr-FR" dirty="0">
                <a:solidFill>
                  <a:srgbClr val="008000"/>
                </a:solidFill>
              </a:rPr>
              <a:t>peuvent résister à un niveau élevé en sel </a:t>
            </a:r>
            <a:r>
              <a:rPr lang="fr-FR" altLang="fr-FR" b="1" dirty="0">
                <a:solidFill>
                  <a:srgbClr val="FF0000"/>
                </a:solidFill>
              </a:rPr>
              <a:t>mais possèdent un potentiel invasif</a:t>
            </a:r>
            <a:r>
              <a:rPr lang="fr-FR" altLang="fr-FR" dirty="0">
                <a:solidFill>
                  <a:srgbClr val="FF0000"/>
                </a:solidFill>
              </a:rPr>
              <a:t>.</a:t>
            </a:r>
          </a:p>
        </p:txBody>
      </p:sp>
      <p:pic>
        <p:nvPicPr>
          <p:cNvPr id="89108" name="Image 19" descr="logo salinisation2_s.jpg">
            <a:extLst>
              <a:ext uri="{FF2B5EF4-FFF2-40B4-BE49-F238E27FC236}">
                <a16:creationId xmlns:a16="http://schemas.microsoft.com/office/drawing/2014/main" id="{F4143677-9528-41BC-9122-EE69862D12F5}"/>
              </a:ext>
            </a:extLst>
          </p:cNvPr>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8799513" y="77788"/>
            <a:ext cx="4635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99FE8C-C903-485A-B489-8F683872B532}"/>
              </a:ext>
            </a:extLst>
          </p:cNvPr>
          <p:cNvSpPr>
            <a:spLocks noGrp="1"/>
          </p:cNvSpPr>
          <p:nvPr>
            <p:ph type="ftr" sz="quarter" idx="11"/>
          </p:nvPr>
        </p:nvSpPr>
        <p:spPr>
          <a:xfrm>
            <a:off x="4070350" y="6492875"/>
            <a:ext cx="4114800" cy="365125"/>
          </a:xfrm>
        </p:spPr>
        <p:txBody>
          <a:bodyPr/>
          <a:lstStyle/>
          <a:p>
            <a:pPr>
              <a:defRPr/>
            </a:pPr>
            <a:r>
              <a:rPr lang="fr-FR"/>
              <a:t>Haies défensives de climat tempéré et tropical - B. Lisan</a:t>
            </a:r>
          </a:p>
        </p:txBody>
      </p:sp>
      <p:sp>
        <p:nvSpPr>
          <p:cNvPr id="90115" name="ZoneTexte 4">
            <a:extLst>
              <a:ext uri="{FF2B5EF4-FFF2-40B4-BE49-F238E27FC236}">
                <a16:creationId xmlns:a16="http://schemas.microsoft.com/office/drawing/2014/main" id="{B77639CF-93DC-40CA-BD1B-084C9CDC0704}"/>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0116" name="Espace réservé du numéro de diapositive 2">
            <a:extLst>
              <a:ext uri="{FF2B5EF4-FFF2-40B4-BE49-F238E27FC236}">
                <a16:creationId xmlns:a16="http://schemas.microsoft.com/office/drawing/2014/main" id="{3D1C8848-53B3-4571-BF35-7E101DD93BA1}"/>
              </a:ext>
            </a:extLst>
          </p:cNvPr>
          <p:cNvSpPr txBox="1">
            <a:spLocks noChangeArrowheads="1"/>
          </p:cNvSpPr>
          <p:nvPr/>
        </p:nvSpPr>
        <p:spPr bwMode="auto">
          <a:xfrm>
            <a:off x="139700" y="28575"/>
            <a:ext cx="5635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FA656679-0484-4E60-B4F2-9DD8568D4488}" type="slidenum">
              <a:rPr lang="fr-FR" altLang="fr-FR" sz="1200">
                <a:solidFill>
                  <a:srgbClr val="898989"/>
                </a:solidFill>
              </a:rPr>
              <a:pPr algn="r" eaLnBrk="1" hangingPunct="1">
                <a:lnSpc>
                  <a:spcPct val="100000"/>
                </a:lnSpc>
                <a:spcBef>
                  <a:spcPct val="0"/>
                </a:spcBef>
                <a:buFontTx/>
                <a:buNone/>
              </a:pPr>
              <a:t>95</a:t>
            </a:fld>
            <a:endParaRPr lang="fr-FR" altLang="fr-FR" sz="1200">
              <a:solidFill>
                <a:srgbClr val="898989"/>
              </a:solidFill>
            </a:endParaRPr>
          </a:p>
        </p:txBody>
      </p:sp>
      <p:sp>
        <p:nvSpPr>
          <p:cNvPr id="90117" name="ZoneTexte 6">
            <a:extLst>
              <a:ext uri="{FF2B5EF4-FFF2-40B4-BE49-F238E27FC236}">
                <a16:creationId xmlns:a16="http://schemas.microsoft.com/office/drawing/2014/main" id="{21677E20-3418-4F64-B2F2-D982D0C0B8ED}"/>
              </a:ext>
            </a:extLst>
          </p:cNvPr>
          <p:cNvSpPr txBox="1">
            <a:spLocks noChangeArrowheads="1"/>
          </p:cNvSpPr>
          <p:nvPr/>
        </p:nvSpPr>
        <p:spPr bwMode="auto">
          <a:xfrm>
            <a:off x="139700" y="447675"/>
            <a:ext cx="353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90118" name="Rectangle 7">
            <a:extLst>
              <a:ext uri="{FF2B5EF4-FFF2-40B4-BE49-F238E27FC236}">
                <a16:creationId xmlns:a16="http://schemas.microsoft.com/office/drawing/2014/main" id="{3898DA17-726E-4658-B59F-F7CF871D650E}"/>
              </a:ext>
            </a:extLst>
          </p:cNvPr>
          <p:cNvSpPr>
            <a:spLocks noChangeArrowheads="1"/>
          </p:cNvSpPr>
          <p:nvPr/>
        </p:nvSpPr>
        <p:spPr bwMode="auto">
          <a:xfrm>
            <a:off x="171450" y="901700"/>
            <a:ext cx="1016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 Cactus rustique - </a:t>
            </a:r>
            <a:r>
              <a:rPr lang="en-US" altLang="fr-FR" b="1" dirty="0">
                <a:solidFill>
                  <a:srgbClr val="008000"/>
                </a:solidFill>
              </a:rPr>
              <a:t>cane cholla,</a:t>
            </a:r>
            <a:r>
              <a:rPr lang="en-US" altLang="fr-FR" dirty="0">
                <a:solidFill>
                  <a:srgbClr val="008000"/>
                </a:solidFill>
              </a:rPr>
              <a:t> </a:t>
            </a:r>
            <a:r>
              <a:rPr lang="en-US" altLang="fr-FR" b="1" dirty="0">
                <a:solidFill>
                  <a:srgbClr val="008000"/>
                </a:solidFill>
              </a:rPr>
              <a:t>walking stick cholla</a:t>
            </a:r>
            <a:r>
              <a:rPr lang="en-US" altLang="fr-FR" dirty="0">
                <a:solidFill>
                  <a:srgbClr val="008000"/>
                </a:solidFill>
              </a:rPr>
              <a:t>, </a:t>
            </a:r>
            <a:r>
              <a:rPr lang="en-US" altLang="fr-FR" b="1" dirty="0">
                <a:solidFill>
                  <a:srgbClr val="008000"/>
                </a:solidFill>
              </a:rPr>
              <a:t>tree cholla</a:t>
            </a:r>
            <a:r>
              <a:rPr lang="en-US" altLang="fr-FR" dirty="0">
                <a:solidFill>
                  <a:srgbClr val="008000"/>
                </a:solidFill>
              </a:rPr>
              <a:t>, </a:t>
            </a:r>
            <a:r>
              <a:rPr lang="en-US" altLang="fr-FR" b="1" dirty="0" err="1">
                <a:solidFill>
                  <a:srgbClr val="008000"/>
                </a:solidFill>
              </a:rPr>
              <a:t>chainlink</a:t>
            </a:r>
            <a:r>
              <a:rPr lang="en-US" altLang="fr-FR" b="1" dirty="0">
                <a:solidFill>
                  <a:srgbClr val="008000"/>
                </a:solidFill>
              </a:rPr>
              <a:t> cactus</a:t>
            </a:r>
            <a:r>
              <a:rPr lang="fr-FR" altLang="fr-FR" b="1" dirty="0">
                <a:solidFill>
                  <a:srgbClr val="008000"/>
                </a:solidFill>
              </a:rPr>
              <a:t> (</a:t>
            </a:r>
            <a:r>
              <a:rPr lang="fr-FR" altLang="fr-FR" i="1" dirty="0" err="1">
                <a:solidFill>
                  <a:srgbClr val="008000"/>
                </a:solidFill>
              </a:rPr>
              <a:t>Cylindropuntia</a:t>
            </a:r>
            <a:r>
              <a:rPr lang="fr-FR" altLang="fr-FR" i="1" dirty="0">
                <a:solidFill>
                  <a:srgbClr val="008000"/>
                </a:solidFill>
              </a:rPr>
              <a:t> </a:t>
            </a:r>
            <a:r>
              <a:rPr lang="fr-FR" altLang="fr-FR" i="1" dirty="0" err="1">
                <a:solidFill>
                  <a:srgbClr val="008000"/>
                </a:solidFill>
              </a:rPr>
              <a:t>imbricata</a:t>
            </a:r>
            <a:r>
              <a:rPr lang="fr-FR" altLang="fr-FR" b="1" dirty="0">
                <a:solidFill>
                  <a:srgbClr val="008000"/>
                </a:solidFill>
              </a:rPr>
              <a:t>)</a:t>
            </a:r>
          </a:p>
        </p:txBody>
      </p:sp>
      <p:sp>
        <p:nvSpPr>
          <p:cNvPr id="90119" name="Rectangle 2">
            <a:extLst>
              <a:ext uri="{FF2B5EF4-FFF2-40B4-BE49-F238E27FC236}">
                <a16:creationId xmlns:a16="http://schemas.microsoft.com/office/drawing/2014/main" id="{28BC4FE7-FD90-40B3-8C27-966B49F56CCE}"/>
              </a:ext>
            </a:extLst>
          </p:cNvPr>
          <p:cNvSpPr>
            <a:spLocks noChangeArrowheads="1"/>
          </p:cNvSpPr>
          <p:nvPr/>
        </p:nvSpPr>
        <p:spPr bwMode="auto">
          <a:xfrm>
            <a:off x="171450" y="1298575"/>
            <a:ext cx="118554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0000"/>
                </a:solidFill>
                <a:latin typeface="Arial" panose="020B0604020202020204" pitchFamily="34" charset="0"/>
              </a:rPr>
              <a:t>Dans les régions les plus chaudes et en sol très bien drainé, plusieurs espèces de cactus peuvent faire l'affaire. Plantez par exemple </a:t>
            </a:r>
            <a:r>
              <a:rPr lang="fr-FR" altLang="fr-FR" i="1" dirty="0" err="1">
                <a:solidFill>
                  <a:srgbClr val="000000"/>
                </a:solidFill>
                <a:latin typeface="Arial" panose="020B0604020202020204" pitchFamily="34" charset="0"/>
              </a:rPr>
              <a:t>Cylindropuntia</a:t>
            </a:r>
            <a:r>
              <a:rPr lang="fr-FR" altLang="fr-FR" i="1" dirty="0">
                <a:solidFill>
                  <a:srgbClr val="000000"/>
                </a:solidFill>
                <a:latin typeface="Arial" panose="020B0604020202020204" pitchFamily="34" charset="0"/>
              </a:rPr>
              <a:t> </a:t>
            </a:r>
            <a:r>
              <a:rPr lang="fr-FR" altLang="fr-FR" i="1" dirty="0" err="1">
                <a:solidFill>
                  <a:srgbClr val="000000"/>
                </a:solidFill>
                <a:latin typeface="Arial" panose="020B0604020202020204" pitchFamily="34" charset="0"/>
              </a:rPr>
              <a:t>imbricata</a:t>
            </a:r>
            <a:r>
              <a:rPr lang="fr-FR" altLang="fr-FR" dirty="0">
                <a:solidFill>
                  <a:srgbClr val="000000"/>
                </a:solidFill>
                <a:latin typeface="Arial" panose="020B0604020202020204" pitchFamily="34" charset="0"/>
              </a:rPr>
              <a:t> qui atteindra 3 mètres de hauteur pour autant d’étalement. Ses tiges sont impénétrables et il produit des fleurs roses de toute beauté. </a:t>
            </a:r>
            <a:r>
              <a:rPr lang="fr-FR" altLang="fr-FR" sz="1200" dirty="0">
                <a:solidFill>
                  <a:srgbClr val="000000"/>
                </a:solidFill>
                <a:latin typeface="Arial" panose="020B0604020202020204" pitchFamily="34" charset="0"/>
              </a:rPr>
              <a:t>Source : </a:t>
            </a:r>
            <a:r>
              <a:rPr lang="fr-FR" altLang="fr-FR" sz="1200" dirty="0">
                <a:solidFill>
                  <a:srgbClr val="000000"/>
                </a:solidFill>
                <a:latin typeface="Arial" panose="020B0604020202020204" pitchFamily="34" charset="0"/>
                <a:hlinkClick r:id="rId2"/>
              </a:rPr>
              <a:t>https://www.aujardin.info/fiches/haie-defensive.php</a:t>
            </a:r>
            <a:endParaRPr lang="fr-FR" altLang="fr-FR" sz="1200" dirty="0">
              <a:solidFill>
                <a:srgbClr val="000000"/>
              </a:solidFill>
              <a:latin typeface="Arial" panose="020B0604020202020204" pitchFamily="34" charset="0"/>
            </a:endParaRPr>
          </a:p>
          <a:p>
            <a:pPr eaLnBrk="1" hangingPunct="1"/>
            <a:r>
              <a:rPr lang="fr-FR" altLang="fr-FR" dirty="0"/>
              <a:t>Ce </a:t>
            </a:r>
            <a:r>
              <a:rPr lang="fr-FR" altLang="fr-FR" dirty="0">
                <a:hlinkClick r:id="rId3" tooltip="Cactus"/>
              </a:rPr>
              <a:t>cactus</a:t>
            </a:r>
            <a:r>
              <a:rPr lang="fr-FR" altLang="fr-FR" dirty="0"/>
              <a:t> se reproduit principalement dans les régions arides du </a:t>
            </a:r>
            <a:r>
              <a:rPr lang="fr-FR" altLang="fr-FR" dirty="0">
                <a:hlinkClick r:id="rId4" tooltip="Sud-ouest des États-Unis"/>
              </a:rPr>
              <a:t>sud-ouest des États-Unis</a:t>
            </a:r>
            <a:r>
              <a:rPr lang="fr-FR" altLang="fr-FR" dirty="0"/>
              <a:t>. Il est souvent remarquable en raison de sa taille arbustive ou même en forme d'arbre, sa silhouette et ses fruits jaunâtres durables.</a:t>
            </a:r>
            <a:r>
              <a:rPr lang="fr-FR" altLang="fr-FR" dirty="0">
                <a:solidFill>
                  <a:srgbClr val="FF0000"/>
                </a:solidFill>
              </a:rPr>
              <a:t> L’espèce peut être invasive (Australie, ), dans les sols perturbés, anciennes mines, le long des cours d'eau etc.</a:t>
            </a:r>
            <a:r>
              <a:rPr lang="fr-FR" altLang="fr-FR" dirty="0"/>
              <a:t> Les fruits sont secs et peu savoureux. </a:t>
            </a:r>
            <a:r>
              <a:rPr lang="fr-FR" altLang="fr-FR" dirty="0">
                <a:solidFill>
                  <a:srgbClr val="008000"/>
                </a:solidFill>
              </a:rPr>
              <a:t>Les fruits sont également consommés par divers oiseaux sauvages et mammifères</a:t>
            </a:r>
            <a:r>
              <a:rPr lang="fr-FR" altLang="fr-FR" dirty="0"/>
              <a:t>. </a:t>
            </a:r>
            <a:r>
              <a:rPr lang="fr-FR" altLang="fr-FR" dirty="0">
                <a:solidFill>
                  <a:srgbClr val="008000"/>
                </a:solidFill>
              </a:rPr>
              <a:t>Ces plantes épineuses servent de refuges aux petits animaux, de plantes ornementales et pour les haies défensives</a:t>
            </a:r>
            <a:r>
              <a:rPr lang="fr-FR" altLang="fr-FR" dirty="0"/>
              <a:t>.</a:t>
            </a:r>
          </a:p>
          <a:p>
            <a:pPr eaLnBrk="1" hangingPunct="1"/>
            <a:r>
              <a:rPr lang="fr-FR" altLang="fr-FR" sz="1200" dirty="0"/>
              <a:t>Sources : a) </a:t>
            </a:r>
            <a:r>
              <a:rPr lang="fr-FR" altLang="fr-FR" sz="1200" dirty="0">
                <a:hlinkClick r:id="rId5"/>
              </a:rPr>
              <a:t>https://en.wikipedia.org/wiki/Cylindropuntia_imbricata</a:t>
            </a:r>
            <a:r>
              <a:rPr lang="fr-FR" altLang="fr-FR" sz="1200" dirty="0"/>
              <a:t>, b) </a:t>
            </a:r>
            <a:r>
              <a:rPr lang="fr-FR" altLang="fr-FR" sz="1200" dirty="0">
                <a:hlinkClick r:id="rId6"/>
              </a:rPr>
              <a:t>http://www.learn2grow.com/plants/cylindropuntia-imbricata/</a:t>
            </a:r>
            <a:r>
              <a:rPr lang="fr-FR" altLang="fr-FR" sz="1200" dirty="0"/>
              <a:t>  </a:t>
            </a:r>
          </a:p>
        </p:txBody>
      </p:sp>
      <p:pic>
        <p:nvPicPr>
          <p:cNvPr id="90120" name="Image 8">
            <a:extLst>
              <a:ext uri="{FF2B5EF4-FFF2-40B4-BE49-F238E27FC236}">
                <a16:creationId xmlns:a16="http://schemas.microsoft.com/office/drawing/2014/main" id="{9A9743B6-2C5E-4E65-8925-ECA234797E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age 9">
            <a:extLst>
              <a:ext uri="{FF2B5EF4-FFF2-40B4-BE49-F238E27FC236}">
                <a16:creationId xmlns:a16="http://schemas.microsoft.com/office/drawing/2014/main" id="{4CE0B5C6-EDCD-4692-8136-5D5B9367D0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10">
            <a:extLst>
              <a:ext uri="{FF2B5EF4-FFF2-40B4-BE49-F238E27FC236}">
                <a16:creationId xmlns:a16="http://schemas.microsoft.com/office/drawing/2014/main" id="{AB3C2207-87C2-4827-B2EF-9DE887E42C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Image 13" descr="logo aride_s.jpg">
            <a:extLst>
              <a:ext uri="{FF2B5EF4-FFF2-40B4-BE49-F238E27FC236}">
                <a16:creationId xmlns:a16="http://schemas.microsoft.com/office/drawing/2014/main" id="{839DB833-F36F-4433-875B-E9FF71584FC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28075" y="4603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4" name="ZoneTexte 3">
            <a:extLst>
              <a:ext uri="{FF2B5EF4-FFF2-40B4-BE49-F238E27FC236}">
                <a16:creationId xmlns:a16="http://schemas.microsoft.com/office/drawing/2014/main" id="{03EA5732-C02B-4752-8B42-F045CD3D85A8}"/>
              </a:ext>
            </a:extLst>
          </p:cNvPr>
          <p:cNvSpPr txBox="1">
            <a:spLocks noChangeArrowheads="1"/>
          </p:cNvSpPr>
          <p:nvPr/>
        </p:nvSpPr>
        <p:spPr bwMode="auto">
          <a:xfrm>
            <a:off x="5502275" y="396875"/>
            <a:ext cx="2786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(famille des </a:t>
            </a:r>
            <a:r>
              <a:rPr lang="fr-FR" altLang="fr-FR" b="1" i="1" u="sng">
                <a:hlinkClick r:id="rId9" tooltip="Cactaceae"/>
              </a:rPr>
              <a:t>Cactaceae</a:t>
            </a:r>
            <a:r>
              <a:rPr lang="fr-FR" altLang="fr-FR" b="1">
                <a:solidFill>
                  <a:srgbClr val="008000"/>
                </a:solidFill>
              </a:rPr>
              <a:t>)</a:t>
            </a:r>
          </a:p>
        </p:txBody>
      </p:sp>
      <p:sp>
        <p:nvSpPr>
          <p:cNvPr id="90125" name="ZoneTexte 12">
            <a:extLst>
              <a:ext uri="{FF2B5EF4-FFF2-40B4-BE49-F238E27FC236}">
                <a16:creationId xmlns:a16="http://schemas.microsoft.com/office/drawing/2014/main" id="{945D77B0-9784-4339-888A-43E36CD5D298}"/>
              </a:ext>
            </a:extLst>
          </p:cNvPr>
          <p:cNvSpPr txBox="1">
            <a:spLocks noChangeArrowheads="1"/>
          </p:cNvSpPr>
          <p:nvPr/>
        </p:nvSpPr>
        <p:spPr bwMode="auto">
          <a:xfrm>
            <a:off x="3441700" y="447675"/>
            <a:ext cx="429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Il peut être invasif</a:t>
            </a:r>
          </a:p>
        </p:txBody>
      </p:sp>
      <p:pic>
        <p:nvPicPr>
          <p:cNvPr id="90126" name="Image 14" descr="Une image contenant plante, cactus&#10;&#10;Description générée avec un niveau de confiance très élevé">
            <a:extLst>
              <a:ext uri="{FF2B5EF4-FFF2-40B4-BE49-F238E27FC236}">
                <a16:creationId xmlns:a16="http://schemas.microsoft.com/office/drawing/2014/main" id="{3411F2F2-31F3-45CC-B84B-6728F67983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9925" y="3284538"/>
            <a:ext cx="1306513"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7" name="Image 16" descr="Une image contenant arbre, conifère, plante, extérieur&#10;&#10;Description générée avec un niveau de confiance très élevé">
            <a:extLst>
              <a:ext uri="{FF2B5EF4-FFF2-40B4-BE49-F238E27FC236}">
                <a16:creationId xmlns:a16="http://schemas.microsoft.com/office/drawing/2014/main" id="{4D4C70CB-070D-451F-B1FB-E8DD30B08C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3925" y="4654550"/>
            <a:ext cx="24955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8" name="Image 18" descr="Une image contenant ciel, terrain, extérieur, arbre&#10;&#10;Description générée avec un niveau de confiance très élevé">
            <a:extLst>
              <a:ext uri="{FF2B5EF4-FFF2-40B4-BE49-F238E27FC236}">
                <a16:creationId xmlns:a16="http://schemas.microsoft.com/office/drawing/2014/main" id="{76D2375C-8262-47F5-B211-A500BC1A2C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5" y="4589463"/>
            <a:ext cx="21907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9" name="Image 20" descr="Une image contenant fleur, herbe, extérieur, plante&#10;&#10;Description générée avec un niveau de confiance très élevé">
            <a:extLst>
              <a:ext uri="{FF2B5EF4-FFF2-40B4-BE49-F238E27FC236}">
                <a16:creationId xmlns:a16="http://schemas.microsoft.com/office/drawing/2014/main" id="{63D42DAB-8F9C-4FBE-ADA9-30A51DCD65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26638" y="4640263"/>
            <a:ext cx="22098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0" name="Image 22" descr="Une image contenant ciel, extérieur&#10;&#10;Description générée avec un niveau de confiance élevé">
            <a:extLst>
              <a:ext uri="{FF2B5EF4-FFF2-40B4-BE49-F238E27FC236}">
                <a16:creationId xmlns:a16="http://schemas.microsoft.com/office/drawing/2014/main" id="{42E8EA61-3C66-4E1D-A85C-2D2151D479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975" y="4654550"/>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1" name="Image 24" descr="Une image contenant herbe, extérieur, terrain, plante&#10;&#10;Description générée avec un niveau de confiance très élevé">
            <a:extLst>
              <a:ext uri="{FF2B5EF4-FFF2-40B4-BE49-F238E27FC236}">
                <a16:creationId xmlns:a16="http://schemas.microsoft.com/office/drawing/2014/main" id="{C02B37F1-4A14-4A01-9DE6-F480A722B5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9963" y="4654550"/>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2" name="ZoneTexte 25">
            <a:extLst>
              <a:ext uri="{FF2B5EF4-FFF2-40B4-BE49-F238E27FC236}">
                <a16:creationId xmlns:a16="http://schemas.microsoft.com/office/drawing/2014/main" id="{22E4EFC6-2497-49D8-ACB2-899F7609B812}"/>
              </a:ext>
            </a:extLst>
          </p:cNvPr>
          <p:cNvSpPr txBox="1">
            <a:spLocks noChangeArrowheads="1"/>
          </p:cNvSpPr>
          <p:nvPr/>
        </p:nvSpPr>
        <p:spPr bwMode="auto">
          <a:xfrm>
            <a:off x="315913" y="3773488"/>
            <a:ext cx="31845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fr-FR" sz="1400" b="1" dirty="0"/>
              <a:t>AHS Heat Zone </a:t>
            </a:r>
            <a:r>
              <a:rPr lang="it-IT" altLang="fr-FR" sz="1400" dirty="0"/>
              <a:t>11 - 1</a:t>
            </a:r>
          </a:p>
          <a:p>
            <a:pPr eaLnBrk="1" hangingPunct="1"/>
            <a:r>
              <a:rPr lang="it-IT" altLang="fr-FR" sz="1400" b="1" dirty="0"/>
              <a:t>USDA Hardiness Zone </a:t>
            </a:r>
            <a:r>
              <a:rPr lang="it-IT" altLang="fr-FR" sz="1400" dirty="0"/>
              <a:t>4 - 11</a:t>
            </a:r>
          </a:p>
          <a:p>
            <a:pPr eaLnBrk="1" hangingPunct="1"/>
            <a:r>
              <a:rPr lang="it-IT" altLang="fr-FR" sz="1400" b="1" dirty="0"/>
              <a:t>Sunset Zone </a:t>
            </a:r>
            <a:r>
              <a:rPr lang="it-IT" altLang="fr-FR" sz="1400" dirty="0"/>
              <a:t>8, 9, 10, 11, 12, 13</a:t>
            </a:r>
            <a:endParaRPr lang="fr-FR" altLang="fr-FR" sz="14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99FE8C-C903-485A-B489-8F683872B532}"/>
              </a:ext>
            </a:extLst>
          </p:cNvPr>
          <p:cNvSpPr>
            <a:spLocks noGrp="1"/>
          </p:cNvSpPr>
          <p:nvPr>
            <p:ph type="ftr" sz="quarter" idx="11"/>
          </p:nvPr>
        </p:nvSpPr>
        <p:spPr>
          <a:xfrm>
            <a:off x="3486150" y="6502400"/>
            <a:ext cx="3732213" cy="355600"/>
          </a:xfrm>
        </p:spPr>
        <p:txBody>
          <a:bodyPr/>
          <a:lstStyle/>
          <a:p>
            <a:pPr>
              <a:defRPr/>
            </a:pPr>
            <a:r>
              <a:rPr lang="fr-FR"/>
              <a:t>Haies défensives de climat tempéré et tropical - B. Lisan</a:t>
            </a:r>
          </a:p>
        </p:txBody>
      </p:sp>
      <p:sp>
        <p:nvSpPr>
          <p:cNvPr id="91139" name="Espace réservé du numéro de diapositive 2">
            <a:extLst>
              <a:ext uri="{FF2B5EF4-FFF2-40B4-BE49-F238E27FC236}">
                <a16:creationId xmlns:a16="http://schemas.microsoft.com/office/drawing/2014/main" id="{BB31CDE5-B99C-418E-A631-E8B7D2E55CDE}"/>
              </a:ext>
            </a:extLst>
          </p:cNvPr>
          <p:cNvSpPr txBox="1">
            <a:spLocks noChangeArrowheads="1"/>
          </p:cNvSpPr>
          <p:nvPr/>
        </p:nvSpPr>
        <p:spPr bwMode="auto">
          <a:xfrm>
            <a:off x="11274425" y="180975"/>
            <a:ext cx="6921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418F5D0D-8117-4C5F-94D0-677119A8F1E9}" type="slidenum">
              <a:rPr lang="fr-FR" altLang="fr-FR" sz="1200">
                <a:solidFill>
                  <a:srgbClr val="898989"/>
                </a:solidFill>
              </a:rPr>
              <a:pPr algn="r" eaLnBrk="1" hangingPunct="1">
                <a:lnSpc>
                  <a:spcPct val="100000"/>
                </a:lnSpc>
                <a:spcBef>
                  <a:spcPct val="0"/>
                </a:spcBef>
                <a:buFontTx/>
                <a:buNone/>
              </a:pPr>
              <a:t>96</a:t>
            </a:fld>
            <a:endParaRPr lang="fr-FR" altLang="fr-FR" sz="1200">
              <a:solidFill>
                <a:srgbClr val="898989"/>
              </a:solidFill>
            </a:endParaRPr>
          </a:p>
        </p:txBody>
      </p:sp>
      <p:sp>
        <p:nvSpPr>
          <p:cNvPr id="91140" name="ZoneTexte 4">
            <a:extLst>
              <a:ext uri="{FF2B5EF4-FFF2-40B4-BE49-F238E27FC236}">
                <a16:creationId xmlns:a16="http://schemas.microsoft.com/office/drawing/2014/main" id="{F4068A35-CAFE-43DF-88E3-650B6E52FFF9}"/>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1141" name="ZoneTexte 6">
            <a:extLst>
              <a:ext uri="{FF2B5EF4-FFF2-40B4-BE49-F238E27FC236}">
                <a16:creationId xmlns:a16="http://schemas.microsoft.com/office/drawing/2014/main" id="{0396784B-D28A-45E6-8B97-86C24C683766}"/>
              </a:ext>
            </a:extLst>
          </p:cNvPr>
          <p:cNvSpPr txBox="1">
            <a:spLocks noChangeArrowheads="1"/>
          </p:cNvSpPr>
          <p:nvPr/>
        </p:nvSpPr>
        <p:spPr bwMode="auto">
          <a:xfrm>
            <a:off x="149225" y="411163"/>
            <a:ext cx="3535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91142" name="Rectangle 7">
            <a:extLst>
              <a:ext uri="{FF2B5EF4-FFF2-40B4-BE49-F238E27FC236}">
                <a16:creationId xmlns:a16="http://schemas.microsoft.com/office/drawing/2014/main" id="{CBCBB4EF-351A-4134-9695-A4AB0785B115}"/>
              </a:ext>
            </a:extLst>
          </p:cNvPr>
          <p:cNvSpPr>
            <a:spLocks noChangeArrowheads="1"/>
          </p:cNvSpPr>
          <p:nvPr/>
        </p:nvSpPr>
        <p:spPr bwMode="auto">
          <a:xfrm>
            <a:off x="158750" y="796925"/>
            <a:ext cx="764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 Figuier de barbarie – (</a:t>
            </a:r>
            <a:r>
              <a:rPr lang="fr-FR" altLang="fr-FR" b="1" i="1" dirty="0">
                <a:solidFill>
                  <a:srgbClr val="008000"/>
                </a:solidFill>
              </a:rPr>
              <a:t>Opuntia </a:t>
            </a:r>
            <a:r>
              <a:rPr lang="fr-FR" altLang="fr-FR" b="1" i="1" dirty="0" err="1">
                <a:solidFill>
                  <a:srgbClr val="008000"/>
                </a:solidFill>
              </a:rPr>
              <a:t>sp</a:t>
            </a:r>
            <a:r>
              <a:rPr lang="fr-FR" altLang="fr-FR" b="1" i="1" dirty="0">
                <a:solidFill>
                  <a:srgbClr val="008000"/>
                </a:solidFill>
              </a:rPr>
              <a:t>., </a:t>
            </a:r>
            <a:r>
              <a:rPr lang="fr-FR" altLang="fr-FR" i="1" dirty="0">
                <a:solidFill>
                  <a:srgbClr val="008000"/>
                </a:solidFill>
              </a:rPr>
              <a:t>Opuntia ficus-</a:t>
            </a:r>
            <a:r>
              <a:rPr lang="fr-FR" altLang="fr-FR" i="1" dirty="0" err="1">
                <a:solidFill>
                  <a:srgbClr val="008000"/>
                </a:solidFill>
              </a:rPr>
              <a:t>indica</a:t>
            </a:r>
            <a:r>
              <a:rPr lang="fr-FR" altLang="fr-FR" i="1" dirty="0">
                <a:solidFill>
                  <a:srgbClr val="008000"/>
                </a:solidFill>
              </a:rPr>
              <a:t> etc.</a:t>
            </a:r>
            <a:r>
              <a:rPr lang="fr-FR" altLang="fr-FR" b="1" dirty="0">
                <a:solidFill>
                  <a:srgbClr val="008000"/>
                </a:solidFill>
              </a:rPr>
              <a:t>)</a:t>
            </a:r>
          </a:p>
        </p:txBody>
      </p:sp>
      <p:pic>
        <p:nvPicPr>
          <p:cNvPr id="91143" name="Picture 2" descr="CACTACEAE_Cloture-à-cactus-épines-jaunes-et-sisal_par_lio_s">
            <a:extLst>
              <a:ext uri="{FF2B5EF4-FFF2-40B4-BE49-F238E27FC236}">
                <a16:creationId xmlns:a16="http://schemas.microsoft.com/office/drawing/2014/main" id="{82157814-5033-40BE-A115-619F32792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7013" y="4603750"/>
            <a:ext cx="25622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Rectangle 2">
            <a:extLst>
              <a:ext uri="{FF2B5EF4-FFF2-40B4-BE49-F238E27FC236}">
                <a16:creationId xmlns:a16="http://schemas.microsoft.com/office/drawing/2014/main" id="{6F2DAC08-F98A-4FEA-9D2A-5F89BCD66150}"/>
              </a:ext>
            </a:extLst>
          </p:cNvPr>
          <p:cNvSpPr>
            <a:spLocks noChangeArrowheads="1"/>
          </p:cNvSpPr>
          <p:nvPr/>
        </p:nvSpPr>
        <p:spPr bwMode="auto">
          <a:xfrm>
            <a:off x="8467725" y="6392863"/>
            <a:ext cx="372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cs typeface="Times New Roman" panose="02020603050405020304" pitchFamily="18" charset="0"/>
              </a:rPr>
              <a:t>Clôture à cactus épines jaunes </a:t>
            </a:r>
            <a:r>
              <a:rPr lang="fr-FR" altLang="fr-FR" sz="1200" i="1" dirty="0">
                <a:solidFill>
                  <a:srgbClr val="008000"/>
                </a:solidFill>
                <a:cs typeface="Times New Roman" panose="02020603050405020304" pitchFamily="18" charset="0"/>
              </a:rPr>
              <a:t>(Opuntia </a:t>
            </a:r>
            <a:r>
              <a:rPr lang="fr-FR" altLang="fr-FR" sz="1200" i="1" dirty="0" err="1">
                <a:solidFill>
                  <a:srgbClr val="008000"/>
                </a:solidFill>
                <a:cs typeface="Times New Roman" panose="02020603050405020304" pitchFamily="18" charset="0"/>
              </a:rPr>
              <a:t>monacantha</a:t>
            </a:r>
            <a:r>
              <a:rPr lang="fr-FR" altLang="fr-FR" sz="1200" i="1" dirty="0">
                <a:solidFill>
                  <a:srgbClr val="008000"/>
                </a:solidFill>
                <a:cs typeface="Times New Roman" panose="02020603050405020304" pitchFamily="18" charset="0"/>
              </a:rPr>
              <a:t> - </a:t>
            </a:r>
            <a:r>
              <a:rPr lang="fr-FR" altLang="fr-FR" sz="1200" i="1" dirty="0" err="1">
                <a:solidFill>
                  <a:srgbClr val="008000"/>
                </a:solidFill>
                <a:cs typeface="Times New Roman" panose="02020603050405020304" pitchFamily="18" charset="0"/>
              </a:rPr>
              <a:t>Cactaceae</a:t>
            </a:r>
            <a:r>
              <a:rPr lang="fr-FR" altLang="fr-FR" sz="1200" i="1" dirty="0">
                <a:solidFill>
                  <a:srgbClr val="008000"/>
                </a:solidFill>
                <a:cs typeface="Times New Roman" panose="02020603050405020304" pitchFamily="18" charset="0"/>
              </a:rPr>
              <a:t>) </a:t>
            </a:r>
            <a:r>
              <a:rPr lang="fr-FR" altLang="fr-FR" sz="1200" dirty="0">
                <a:solidFill>
                  <a:srgbClr val="008000"/>
                </a:solidFill>
                <a:cs typeface="Times New Roman" panose="02020603050405020304" pitchFamily="18" charset="0"/>
              </a:rPr>
              <a:t>et sisal (</a:t>
            </a:r>
            <a:r>
              <a:rPr lang="fr-FR" altLang="fr-FR" sz="1200" dirty="0">
                <a:solidFill>
                  <a:srgbClr val="008000"/>
                </a:solidFill>
              </a:rPr>
              <a:t>Auteur photo : </a:t>
            </a:r>
            <a:r>
              <a:rPr lang="fr-FR" altLang="fr-FR" sz="1200" i="1" dirty="0">
                <a:solidFill>
                  <a:srgbClr val="008000"/>
                </a:solidFill>
                <a:cs typeface="Times New Roman" panose="02020603050405020304" pitchFamily="18" charset="0"/>
              </a:rPr>
              <a:t>© </a:t>
            </a:r>
            <a:r>
              <a:rPr lang="fr-FR" altLang="fr-FR" sz="1200" dirty="0">
                <a:solidFill>
                  <a:srgbClr val="008000"/>
                </a:solidFill>
              </a:rPr>
              <a:t>Lionel Allorge</a:t>
            </a:r>
            <a:r>
              <a:rPr lang="fr-FR" altLang="fr-FR" sz="1200" dirty="0">
                <a:solidFill>
                  <a:srgbClr val="008000"/>
                </a:solidFill>
                <a:cs typeface="Times New Roman" panose="02020603050405020304" pitchFamily="18" charset="0"/>
              </a:rPr>
              <a:t>)</a:t>
            </a:r>
            <a:endParaRPr lang="fr-FR" altLang="fr-FR" sz="1200" dirty="0"/>
          </a:p>
        </p:txBody>
      </p:sp>
      <p:pic>
        <p:nvPicPr>
          <p:cNvPr id="91145" name="Picture 3" descr="Cactaceae-Opuntia-monacantha-P1000880_s">
            <a:extLst>
              <a:ext uri="{FF2B5EF4-FFF2-40B4-BE49-F238E27FC236}">
                <a16:creationId xmlns:a16="http://schemas.microsoft.com/office/drawing/2014/main" id="{9AFC488F-3F4E-4806-BC2D-276933B72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900" y="4535488"/>
            <a:ext cx="1200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Rectangle 8">
            <a:extLst>
              <a:ext uri="{FF2B5EF4-FFF2-40B4-BE49-F238E27FC236}">
                <a16:creationId xmlns:a16="http://schemas.microsoft.com/office/drawing/2014/main" id="{B6E9B706-72F4-4569-976B-D8D02DE87AFC}"/>
              </a:ext>
            </a:extLst>
          </p:cNvPr>
          <p:cNvSpPr>
            <a:spLocks noChangeArrowheads="1"/>
          </p:cNvSpPr>
          <p:nvPr/>
        </p:nvSpPr>
        <p:spPr bwMode="auto">
          <a:xfrm>
            <a:off x="6211888" y="5484813"/>
            <a:ext cx="10747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i="1" dirty="0">
                <a:solidFill>
                  <a:srgbClr val="008000"/>
                </a:solidFill>
                <a:latin typeface="Arial" panose="020B0604020202020204" pitchFamily="34" charset="0"/>
                <a:cs typeface="Times New Roman" panose="02020603050405020304" pitchFamily="18" charset="0"/>
              </a:rPr>
              <a:t>Fruit de l’Opuntia </a:t>
            </a:r>
            <a:r>
              <a:rPr lang="fr-FR" altLang="fr-FR" sz="1200" i="1" dirty="0" err="1">
                <a:solidFill>
                  <a:srgbClr val="008000"/>
                </a:solidFill>
                <a:latin typeface="Arial" panose="020B0604020202020204" pitchFamily="34" charset="0"/>
                <a:cs typeface="Times New Roman" panose="02020603050405020304" pitchFamily="18" charset="0"/>
              </a:rPr>
              <a:t>monacantha</a:t>
            </a:r>
            <a:r>
              <a:rPr lang="fr-FR" altLang="fr-FR" sz="1200" i="1" dirty="0">
                <a:solidFill>
                  <a:srgbClr val="008000"/>
                </a:solidFill>
                <a:latin typeface="Arial" panose="020B0604020202020204" pitchFamily="34" charset="0"/>
                <a:cs typeface="Times New Roman" panose="02020603050405020304" pitchFamily="18" charset="0"/>
              </a:rPr>
              <a:t> - </a:t>
            </a:r>
            <a:r>
              <a:rPr lang="fr-FR" altLang="fr-FR" sz="1200" i="1" dirty="0" err="1">
                <a:solidFill>
                  <a:srgbClr val="008000"/>
                </a:solidFill>
                <a:latin typeface="Arial" panose="020B0604020202020204" pitchFamily="34" charset="0"/>
                <a:cs typeface="Times New Roman" panose="02020603050405020304" pitchFamily="18" charset="0"/>
              </a:rPr>
              <a:t>Cactaceae</a:t>
            </a:r>
            <a:endParaRPr lang="fr-FR" altLang="fr-FR" sz="1200" dirty="0"/>
          </a:p>
        </p:txBody>
      </p:sp>
      <p:pic>
        <p:nvPicPr>
          <p:cNvPr id="91147" name="Picture 4" descr="image020">
            <a:extLst>
              <a:ext uri="{FF2B5EF4-FFF2-40B4-BE49-F238E27FC236}">
                <a16:creationId xmlns:a16="http://schemas.microsoft.com/office/drawing/2014/main" id="{8B27AC2A-AEC6-445E-BDFD-B57F7CDA3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050" y="4632325"/>
            <a:ext cx="5524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8" name="Picture 5" descr="image021">
            <a:extLst>
              <a:ext uri="{FF2B5EF4-FFF2-40B4-BE49-F238E27FC236}">
                <a16:creationId xmlns:a16="http://schemas.microsoft.com/office/drawing/2014/main" id="{143050F4-E68A-4CDD-9798-B8C9C942F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925" y="5505450"/>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9" name="Rectangle 5">
            <a:extLst>
              <a:ext uri="{FF2B5EF4-FFF2-40B4-BE49-F238E27FC236}">
                <a16:creationId xmlns:a16="http://schemas.microsoft.com/office/drawing/2014/main" id="{C57D71E7-7A96-41E9-AD3B-91AAD2E09E55}"/>
              </a:ext>
            </a:extLst>
          </p:cNvPr>
          <p:cNvSpPr>
            <a:spLocks noChangeArrowheads="1"/>
          </p:cNvSpPr>
          <p:nvPr/>
        </p:nvSpPr>
        <p:spPr bwMode="auto">
          <a:xfrm>
            <a:off x="149225" y="1116013"/>
            <a:ext cx="117189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u="sng" dirty="0">
                <a:solidFill>
                  <a:srgbClr val="005500"/>
                </a:solidFill>
                <a:hlinkClick r:id="rId6" tooltip="De nombreux opuntias"/>
              </a:rPr>
              <a:t>De nombreux </a:t>
            </a:r>
            <a:r>
              <a:rPr lang="fr-FR" altLang="fr-FR" i="1" u="sng" dirty="0">
                <a:solidFill>
                  <a:srgbClr val="005500"/>
                </a:solidFill>
                <a:hlinkClick r:id="rId6" tooltip="De nombreux opuntias"/>
              </a:rPr>
              <a:t>Opuntias</a:t>
            </a:r>
            <a:r>
              <a:rPr lang="fr-FR" altLang="fr-FR" dirty="0">
                <a:solidFill>
                  <a:srgbClr val="000000"/>
                </a:solidFill>
              </a:rPr>
              <a:t> (famille des </a:t>
            </a:r>
            <a:r>
              <a:rPr lang="fr-FR" altLang="fr-FR" u="sng" dirty="0">
                <a:hlinkClick r:id="rId7" tooltip="Cactacées, Cactées, Cactus"/>
              </a:rPr>
              <a:t>Cactacées, Cactées, Cactus</a:t>
            </a:r>
            <a:r>
              <a:rPr lang="fr-FR" altLang="fr-FR" dirty="0">
                <a:solidFill>
                  <a:srgbClr val="000000"/>
                </a:solidFill>
              </a:rPr>
              <a:t>) se prêtent aussi à la création de haies défensives, le choix est vaste parmi les espèces, vous trouverez la plante qui vous convient sans souci. </a:t>
            </a:r>
            <a:r>
              <a:rPr lang="fr-FR" altLang="fr-FR" b="1" dirty="0"/>
              <a:t>USDA</a:t>
            </a:r>
            <a:r>
              <a:rPr lang="fr-FR" altLang="fr-FR" dirty="0"/>
              <a:t> </a:t>
            </a:r>
            <a:r>
              <a:rPr lang="fr-FR" altLang="fr-FR" dirty="0" err="1"/>
              <a:t>hardiness</a:t>
            </a:r>
            <a:r>
              <a:rPr lang="fr-FR" altLang="fr-FR" dirty="0"/>
              <a:t> zone : 8-11.</a:t>
            </a:r>
            <a:br>
              <a:rPr lang="fr-FR" altLang="fr-FR" dirty="0">
                <a:solidFill>
                  <a:srgbClr val="000000"/>
                </a:solidFill>
                <a:latin typeface="Arial" panose="020B0604020202020204" pitchFamily="34" charset="0"/>
              </a:rPr>
            </a:br>
            <a:r>
              <a:rPr lang="fr-FR" altLang="fr-FR" sz="1200" dirty="0">
                <a:solidFill>
                  <a:srgbClr val="000000"/>
                </a:solidFill>
                <a:latin typeface="Arial" panose="020B0604020202020204" pitchFamily="34" charset="0"/>
              </a:rPr>
              <a:t>Source : </a:t>
            </a:r>
            <a:r>
              <a:rPr lang="fr-FR" altLang="fr-FR" sz="1200" dirty="0">
                <a:solidFill>
                  <a:srgbClr val="000000"/>
                </a:solidFill>
                <a:latin typeface="Arial" panose="020B0604020202020204" pitchFamily="34" charset="0"/>
                <a:hlinkClick r:id="rId8"/>
              </a:rPr>
              <a:t>https://www.aujardin.info/fiches/haie-defensive.php</a:t>
            </a:r>
            <a:endParaRPr lang="fr-FR" altLang="fr-FR" sz="1200" dirty="0">
              <a:solidFill>
                <a:srgbClr val="000000"/>
              </a:solidFill>
              <a:latin typeface="Arial" panose="020B0604020202020204" pitchFamily="34" charset="0"/>
            </a:endParaRPr>
          </a:p>
          <a:p>
            <a:pPr eaLnBrk="1" hangingPunct="1"/>
            <a:r>
              <a:rPr lang="fr-FR" altLang="fr-FR" sz="1200" b="1" dirty="0"/>
              <a:t>Hauteur</a:t>
            </a:r>
            <a:r>
              <a:rPr lang="fr-FR" altLang="fr-FR" sz="1200" dirty="0"/>
              <a:t> : 5 m. </a:t>
            </a:r>
            <a:r>
              <a:rPr lang="fr-FR" altLang="fr-FR" sz="1200" b="1" dirty="0"/>
              <a:t>Toxicité</a:t>
            </a:r>
            <a:r>
              <a:rPr lang="fr-FR" altLang="fr-FR" sz="1200" dirty="0"/>
              <a:t> : Gare aux épines sur les figues. </a:t>
            </a:r>
            <a:r>
              <a:rPr lang="fr-FR" altLang="fr-FR" sz="1200" b="1" dirty="0"/>
              <a:t>Rusticité</a:t>
            </a:r>
            <a:r>
              <a:rPr lang="fr-FR" altLang="fr-FR" sz="1200" dirty="0"/>
              <a:t>  :  rustique dans les régions au climat doux, </a:t>
            </a:r>
            <a:r>
              <a:rPr lang="fr-FR" altLang="fr-FR" sz="1200" dirty="0">
                <a:solidFill>
                  <a:srgbClr val="FF0000"/>
                </a:solidFill>
              </a:rPr>
              <a:t>plante gélive ailleurs</a:t>
            </a:r>
            <a:r>
              <a:rPr lang="fr-FR" altLang="fr-FR" sz="1200" dirty="0"/>
              <a:t>. </a:t>
            </a:r>
            <a:r>
              <a:rPr lang="fr-FR" altLang="fr-FR" sz="1200" b="1" dirty="0"/>
              <a:t>Exposition</a:t>
            </a:r>
            <a:r>
              <a:rPr lang="fr-FR" altLang="fr-FR" sz="1200" dirty="0"/>
              <a:t> : plein soleil. </a:t>
            </a:r>
            <a:r>
              <a:rPr lang="fr-FR" altLang="fr-FR" sz="1200" b="1" dirty="0"/>
              <a:t>Type de sol </a:t>
            </a:r>
            <a:r>
              <a:rPr lang="fr-FR" altLang="fr-FR" sz="1200" dirty="0"/>
              <a:t>: sableux, caillouteux, bien drainé. </a:t>
            </a:r>
            <a:r>
              <a:rPr lang="fr-FR" altLang="fr-FR" sz="1200" b="1" dirty="0"/>
              <a:t>Acidité du sol </a:t>
            </a:r>
            <a:r>
              <a:rPr lang="fr-FR" altLang="fr-FR" sz="1200" dirty="0"/>
              <a:t>: neutre. Humidité du sol : sec. </a:t>
            </a:r>
            <a:r>
              <a:rPr lang="fr-FR" altLang="fr-FR" sz="1200" b="1" dirty="0"/>
              <a:t>Maladies et ravageurs </a:t>
            </a:r>
            <a:r>
              <a:rPr lang="fr-FR" altLang="fr-FR" sz="1200" dirty="0"/>
              <a:t>: la pourriture par excès d'eau. </a:t>
            </a:r>
            <a:r>
              <a:rPr lang="fr-FR" altLang="fr-FR" sz="1200" b="1" dirty="0"/>
              <a:t>Méthode de multiplication </a:t>
            </a:r>
            <a:r>
              <a:rPr lang="fr-FR" altLang="fr-FR" sz="1200" dirty="0"/>
              <a:t>: séparation des raquettes</a:t>
            </a:r>
          </a:p>
          <a:p>
            <a:pPr eaLnBrk="1" hangingPunct="1"/>
            <a:r>
              <a:rPr lang="fr-FR" altLang="fr-FR" sz="1200" dirty="0"/>
              <a:t>Source : </a:t>
            </a:r>
            <a:r>
              <a:rPr lang="fr-FR" altLang="fr-FR" sz="1200" dirty="0">
                <a:hlinkClick r:id="rId6"/>
              </a:rPr>
              <a:t>https://www.aujardin.info/plantes/figuier_barbarie.php</a:t>
            </a:r>
            <a:r>
              <a:rPr lang="fr-FR" altLang="fr-FR" sz="1200" dirty="0"/>
              <a:t> </a:t>
            </a:r>
          </a:p>
        </p:txBody>
      </p:sp>
      <p:pic>
        <p:nvPicPr>
          <p:cNvPr id="91150" name="Image 10">
            <a:extLst>
              <a:ext uri="{FF2B5EF4-FFF2-40B4-BE49-F238E27FC236}">
                <a16:creationId xmlns:a16="http://schemas.microsoft.com/office/drawing/2014/main" id="{0DC5B53B-CD70-47BF-AB40-DFAA7FB2E1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1800" y="4448175"/>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1" name="Image 12">
            <a:extLst>
              <a:ext uri="{FF2B5EF4-FFF2-40B4-BE49-F238E27FC236}">
                <a16:creationId xmlns:a16="http://schemas.microsoft.com/office/drawing/2014/main" id="{89969DC8-E221-476E-9A22-4C65B92D38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450" y="4414838"/>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2" name="Image 14">
            <a:extLst>
              <a:ext uri="{FF2B5EF4-FFF2-40B4-BE49-F238E27FC236}">
                <a16:creationId xmlns:a16="http://schemas.microsoft.com/office/drawing/2014/main" id="{C2FC3A6B-4CE9-4295-B447-AF2225CC8D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1800" y="5637213"/>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3" name="Image 16">
            <a:extLst>
              <a:ext uri="{FF2B5EF4-FFF2-40B4-BE49-F238E27FC236}">
                <a16:creationId xmlns:a16="http://schemas.microsoft.com/office/drawing/2014/main" id="{B06C8D1F-2494-4993-9E2A-26B7466C61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750" y="5605463"/>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4" name="Picture 16" descr="C:\Users\LISAN\Pictures\Plantes fourragères\logo invasive plants5_s.jpg">
            <a:extLst>
              <a:ext uri="{FF2B5EF4-FFF2-40B4-BE49-F238E27FC236}">
                <a16:creationId xmlns:a16="http://schemas.microsoft.com/office/drawing/2014/main" id="{4C9389B9-5545-4161-9D58-6B03955612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55225" y="984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5" name="Rectangle 13">
            <a:extLst>
              <a:ext uri="{FF2B5EF4-FFF2-40B4-BE49-F238E27FC236}">
                <a16:creationId xmlns:a16="http://schemas.microsoft.com/office/drawing/2014/main" id="{774B3722-2279-4509-B3A1-47955B664B6C}"/>
              </a:ext>
            </a:extLst>
          </p:cNvPr>
          <p:cNvSpPr>
            <a:spLocks noChangeArrowheads="1"/>
          </p:cNvSpPr>
          <p:nvPr/>
        </p:nvSpPr>
        <p:spPr bwMode="auto">
          <a:xfrm>
            <a:off x="9393238" y="53975"/>
            <a:ext cx="573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91156" name="Image 19">
            <a:extLst>
              <a:ext uri="{FF2B5EF4-FFF2-40B4-BE49-F238E27FC236}">
                <a16:creationId xmlns:a16="http://schemas.microsoft.com/office/drawing/2014/main" id="{E60E52B5-8731-459A-BEF8-016E8376E3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7" name="Image 20">
            <a:extLst>
              <a:ext uri="{FF2B5EF4-FFF2-40B4-BE49-F238E27FC236}">
                <a16:creationId xmlns:a16="http://schemas.microsoft.com/office/drawing/2014/main" id="{3DF019D0-9347-4264-A53D-D6F8650684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8" name="Image 21">
            <a:extLst>
              <a:ext uri="{FF2B5EF4-FFF2-40B4-BE49-F238E27FC236}">
                <a16:creationId xmlns:a16="http://schemas.microsoft.com/office/drawing/2014/main" id="{126EFBF8-7C33-4A71-A9CE-2AE477F4D2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9" name="ZoneTexte 9">
            <a:extLst>
              <a:ext uri="{FF2B5EF4-FFF2-40B4-BE49-F238E27FC236}">
                <a16:creationId xmlns:a16="http://schemas.microsoft.com/office/drawing/2014/main" id="{4048ABC3-3A53-4E17-A0B0-B815ABC5AB26}"/>
              </a:ext>
            </a:extLst>
          </p:cNvPr>
          <p:cNvSpPr txBox="1">
            <a:spLocks noChangeArrowheads="1"/>
          </p:cNvSpPr>
          <p:nvPr/>
        </p:nvSpPr>
        <p:spPr bwMode="auto">
          <a:xfrm>
            <a:off x="3375025" y="401638"/>
            <a:ext cx="6927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FF0000"/>
                </a:solidFill>
              </a:rPr>
              <a:t>Souvent très invasif. Pour </a:t>
            </a:r>
            <a:r>
              <a:rPr lang="fr-FR" altLang="fr-FR" b="1" i="1" dirty="0">
                <a:solidFill>
                  <a:srgbClr val="FF0000"/>
                </a:solidFill>
              </a:rPr>
              <a:t>Opuntia </a:t>
            </a:r>
            <a:r>
              <a:rPr lang="fr-FR" altLang="fr-FR" b="1" i="1" dirty="0" err="1">
                <a:solidFill>
                  <a:srgbClr val="FF0000"/>
                </a:solidFill>
              </a:rPr>
              <a:t>stricta</a:t>
            </a:r>
            <a:r>
              <a:rPr lang="fr-FR" altLang="fr-FR" b="1" dirty="0">
                <a:solidFill>
                  <a:srgbClr val="FF0000"/>
                </a:solidFill>
              </a:rPr>
              <a:t>, </a:t>
            </a:r>
            <a:r>
              <a:rPr lang="fr-FR" altLang="fr-FR" b="1" dirty="0">
                <a:solidFill>
                  <a:srgbClr val="FF0000"/>
                </a:solidFill>
                <a:latin typeface="Arial" panose="020B0604020202020204" pitchFamily="34" charset="0"/>
              </a:rPr>
              <a:t>à rejeter, score: 20</a:t>
            </a:r>
            <a:endParaRPr lang="fr-FR" altLang="fr-FR" b="1" dirty="0">
              <a:solidFill>
                <a:srgbClr val="FF0000"/>
              </a:solidFill>
            </a:endParaRPr>
          </a:p>
        </p:txBody>
      </p:sp>
      <p:pic>
        <p:nvPicPr>
          <p:cNvPr id="91160" name="Image 13" descr="logo aride_s.jpg">
            <a:extLst>
              <a:ext uri="{FF2B5EF4-FFF2-40B4-BE49-F238E27FC236}">
                <a16:creationId xmlns:a16="http://schemas.microsoft.com/office/drawing/2014/main" id="{373E2B92-EE40-490B-AD80-0F374766BC5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685463" y="77788"/>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6">
            <a:extLst>
              <a:ext uri="{FF2B5EF4-FFF2-40B4-BE49-F238E27FC236}">
                <a16:creationId xmlns:a16="http://schemas.microsoft.com/office/drawing/2014/main" id="{E9E301D9-875F-4C1B-96CB-265B9D51F302}"/>
              </a:ext>
            </a:extLst>
          </p:cNvPr>
          <p:cNvSpPr txBox="1">
            <a:spLocks noChangeArrowheads="1"/>
          </p:cNvSpPr>
          <p:nvPr/>
        </p:nvSpPr>
        <p:spPr bwMode="auto">
          <a:xfrm>
            <a:off x="171450" y="2463800"/>
            <a:ext cx="118697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defRPr/>
            </a:pPr>
            <a:r>
              <a:rPr lang="fr-FR" altLang="fr-FR" sz="1800" dirty="0">
                <a:solidFill>
                  <a:srgbClr val="008000"/>
                </a:solidFill>
                <a:latin typeface="Arial" panose="020B0604020202020204" pitchFamily="34" charset="0"/>
              </a:rPr>
              <a:t> </a:t>
            </a:r>
            <a:r>
              <a:rPr lang="fr-FR" altLang="fr-FR" sz="1800" dirty="0">
                <a:solidFill>
                  <a:srgbClr val="008000"/>
                </a:solidFill>
                <a:latin typeface="+mn-lt"/>
              </a:rPr>
              <a:t>Diverses espèces </a:t>
            </a:r>
            <a:r>
              <a:rPr lang="fr-FR" altLang="fr-FR" sz="1800" i="1" dirty="0">
                <a:solidFill>
                  <a:srgbClr val="008000"/>
                </a:solidFill>
                <a:latin typeface="+mn-lt"/>
              </a:rPr>
              <a:t>d’Opuntias</a:t>
            </a:r>
            <a:r>
              <a:rPr lang="fr-FR" altLang="fr-FR" sz="1800" dirty="0">
                <a:solidFill>
                  <a:srgbClr val="008000"/>
                </a:solidFill>
                <a:latin typeface="+mn-lt"/>
              </a:rPr>
              <a:t> invasives : </a:t>
            </a:r>
            <a:r>
              <a:rPr lang="fr-FR" altLang="fr-FR" sz="1800" i="1" dirty="0">
                <a:solidFill>
                  <a:srgbClr val="008000"/>
                </a:solidFill>
                <a:latin typeface="+mn-lt"/>
              </a:rPr>
              <a:t>O. ficus-</a:t>
            </a:r>
            <a:r>
              <a:rPr lang="fr-FR" altLang="fr-FR" sz="1800" i="1" dirty="0" err="1">
                <a:solidFill>
                  <a:srgbClr val="008000"/>
                </a:solidFill>
                <a:latin typeface="+mn-lt"/>
              </a:rPr>
              <a:t>indica,O</a:t>
            </a:r>
            <a:r>
              <a:rPr lang="fr-FR" altLang="fr-FR" sz="1800" i="1" dirty="0">
                <a:solidFill>
                  <a:srgbClr val="008000"/>
                </a:solidFill>
                <a:latin typeface="+mn-lt"/>
              </a:rPr>
              <a:t>. </a:t>
            </a:r>
            <a:r>
              <a:rPr lang="fr-FR" altLang="fr-FR" sz="1800" i="1" dirty="0" err="1">
                <a:solidFill>
                  <a:srgbClr val="008000"/>
                </a:solidFill>
                <a:latin typeface="+mn-lt"/>
              </a:rPr>
              <a:t>stricta</a:t>
            </a:r>
            <a:r>
              <a:rPr lang="fr-FR" altLang="fr-FR" sz="1800" dirty="0">
                <a:solidFill>
                  <a:srgbClr val="008000"/>
                </a:solidFill>
                <a:latin typeface="+mn-lt"/>
              </a:rPr>
              <a:t> …</a:t>
            </a:r>
          </a:p>
          <a:p>
            <a:pPr algn="just" eaLnBrk="1" fontAlgn="auto" hangingPunct="1">
              <a:spcBef>
                <a:spcPct val="0"/>
              </a:spcBef>
              <a:spcAft>
                <a:spcPts val="0"/>
              </a:spcAft>
              <a:defRPr/>
            </a:pPr>
            <a:r>
              <a:rPr lang="fr-FR" altLang="fr-FR" sz="1800" dirty="0">
                <a:solidFill>
                  <a:srgbClr val="008000"/>
                </a:solidFill>
                <a:latin typeface="+mn-lt"/>
              </a:rPr>
              <a:t> Tous les </a:t>
            </a:r>
            <a:r>
              <a:rPr lang="fr-FR" altLang="fr-FR" sz="1800" i="1" dirty="0">
                <a:solidFill>
                  <a:srgbClr val="008000"/>
                </a:solidFill>
                <a:latin typeface="+mn-lt"/>
              </a:rPr>
              <a:t>Opuntias (+) </a:t>
            </a:r>
            <a:r>
              <a:rPr lang="fr-FR" altLang="fr-FR" sz="1800" dirty="0">
                <a:solidFill>
                  <a:srgbClr val="008000"/>
                </a:solidFill>
                <a:latin typeface="+mn-lt"/>
              </a:rPr>
              <a:t>produisent de fruits comestibles (figues de barbarie).</a:t>
            </a:r>
          </a:p>
          <a:p>
            <a:pPr algn="just" eaLnBrk="1" fontAlgn="auto" hangingPunct="1">
              <a:spcBef>
                <a:spcPct val="0"/>
              </a:spcBef>
              <a:spcAft>
                <a:spcPts val="0"/>
              </a:spcAft>
              <a:defRPr/>
            </a:pPr>
            <a:r>
              <a:rPr lang="fr-FR" altLang="fr-FR" sz="1800" dirty="0">
                <a:solidFill>
                  <a:srgbClr val="008000"/>
                </a:solidFill>
                <a:latin typeface="+mn-lt"/>
              </a:rPr>
              <a:t> Ils sont tous sources d’eau et de nourriture pour les animaux.</a:t>
            </a:r>
          </a:p>
          <a:p>
            <a:pPr algn="just" eaLnBrk="1" fontAlgn="auto" hangingPunct="1">
              <a:spcBef>
                <a:spcPct val="0"/>
              </a:spcBef>
              <a:spcAft>
                <a:spcPts val="0"/>
              </a:spcAft>
              <a:defRPr/>
            </a:pPr>
            <a:r>
              <a:rPr lang="fr-FR" altLang="fr-FR" sz="1800" dirty="0">
                <a:solidFill>
                  <a:srgbClr val="008000"/>
                </a:solidFill>
                <a:latin typeface="+mn-lt"/>
              </a:rPr>
              <a:t> Ils permettent de construire des haies vives défensives.</a:t>
            </a:r>
            <a:endParaRPr lang="fr-FR" altLang="fr-FR" sz="1800" i="1" dirty="0">
              <a:solidFill>
                <a:srgbClr val="008000"/>
              </a:solidFill>
              <a:latin typeface="+mn-lt"/>
            </a:endParaRPr>
          </a:p>
          <a:p>
            <a:pPr algn="just" eaLnBrk="1" fontAlgn="auto" hangingPunct="1">
              <a:spcBef>
                <a:spcPct val="0"/>
              </a:spcBef>
              <a:spcAft>
                <a:spcPts val="0"/>
              </a:spcAft>
              <a:defRPr/>
            </a:pPr>
            <a:r>
              <a:rPr lang="fr-FR" altLang="fr-FR" sz="1800" dirty="0">
                <a:solidFill>
                  <a:srgbClr val="008000"/>
                </a:solidFill>
                <a:latin typeface="+mn-lt"/>
              </a:rPr>
              <a:t> </a:t>
            </a:r>
            <a:r>
              <a:rPr lang="fr-FR" altLang="fr-FR" sz="1800" dirty="0">
                <a:solidFill>
                  <a:srgbClr val="FF0000"/>
                </a:solidFill>
                <a:latin typeface="+mn-lt"/>
              </a:rPr>
              <a:t>Envahissement des régions arides, par des fourrés épineux d’</a:t>
            </a:r>
            <a:r>
              <a:rPr lang="fr-FR" altLang="fr-FR" sz="1800" i="1" dirty="0">
                <a:solidFill>
                  <a:srgbClr val="FF0000"/>
                </a:solidFill>
                <a:latin typeface="+mn-lt"/>
              </a:rPr>
              <a:t>Opuntia </a:t>
            </a:r>
            <a:r>
              <a:rPr lang="fr-FR" altLang="fr-FR" sz="1800" i="1" dirty="0" err="1">
                <a:solidFill>
                  <a:srgbClr val="FF0000"/>
                </a:solidFill>
                <a:latin typeface="+mn-lt"/>
              </a:rPr>
              <a:t>spp</a:t>
            </a:r>
            <a:r>
              <a:rPr lang="fr-FR" altLang="fr-FR" sz="1800" dirty="0">
                <a:solidFill>
                  <a:srgbClr val="FF0000"/>
                </a:solidFill>
                <a:latin typeface="+mn-lt"/>
              </a:rPr>
              <a:t>.</a:t>
            </a: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Sources: a) </a:t>
            </a:r>
            <a:r>
              <a:rPr lang="fr-FR" altLang="fr-FR" sz="1200" dirty="0">
                <a:solidFill>
                  <a:srgbClr val="008000"/>
                </a:solidFill>
                <a:latin typeface="Arial" panose="020B0604020202020204" pitchFamily="34" charset="0"/>
                <a:hlinkClick r:id="rId16"/>
              </a:rPr>
              <a:t>http://fr.wikipedia.org/wiki/Figuier_de_Barbarie</a:t>
            </a:r>
            <a:r>
              <a:rPr lang="fr-FR" altLang="fr-FR" sz="1200" dirty="0">
                <a:solidFill>
                  <a:srgbClr val="008000"/>
                </a:solidFill>
                <a:latin typeface="Arial" panose="020B0604020202020204" pitchFamily="34" charset="0"/>
              </a:rPr>
              <a:t>, </a:t>
            </a:r>
          </a:p>
          <a:p>
            <a:pPr algn="just" eaLnBrk="1" fontAlgn="auto" hangingPunct="1">
              <a:spcBef>
                <a:spcPct val="0"/>
              </a:spcBef>
              <a:spcAft>
                <a:spcPts val="0"/>
              </a:spcAft>
              <a:buFontTx/>
              <a:buNone/>
              <a:defRPr/>
            </a:pPr>
            <a:r>
              <a:rPr lang="fr-FR" altLang="fr-FR" sz="1200" dirty="0">
                <a:solidFill>
                  <a:srgbClr val="008000"/>
                </a:solidFill>
                <a:latin typeface="Arial" panose="020B0604020202020204" pitchFamily="34" charset="0"/>
              </a:rPr>
              <a:t>b) </a:t>
            </a:r>
            <a:r>
              <a:rPr lang="fr-FR" altLang="fr-FR" sz="1200" i="1" dirty="0">
                <a:solidFill>
                  <a:srgbClr val="008000"/>
                </a:solidFill>
                <a:latin typeface="Arial" panose="020B0604020202020204" pitchFamily="34" charset="0"/>
              </a:rPr>
              <a:t>Evaluation préliminaire des risques d’invasion par les essences forestières introduites à Madagasca</a:t>
            </a:r>
            <a:r>
              <a:rPr lang="fr-FR" altLang="fr-FR" sz="1200" dirty="0">
                <a:solidFill>
                  <a:srgbClr val="008000"/>
                </a:solidFill>
                <a:latin typeface="Arial" panose="020B0604020202020204" pitchFamily="34" charset="0"/>
              </a:rPr>
              <a:t>r, Jacques Tassin, Ronald Bellefontaine, Edmond Roger, Christian </a:t>
            </a:r>
            <a:r>
              <a:rPr lang="fr-FR" altLang="fr-FR" sz="1200" dirty="0" err="1">
                <a:solidFill>
                  <a:srgbClr val="008000"/>
                </a:solidFill>
                <a:latin typeface="Arial" panose="020B0604020202020204" pitchFamily="34" charset="0"/>
              </a:rPr>
              <a:t>Kull</a:t>
            </a:r>
            <a:r>
              <a:rPr lang="fr-FR" altLang="fr-FR" sz="1200" dirty="0">
                <a:solidFill>
                  <a:srgbClr val="008000"/>
                </a:solidFill>
                <a:latin typeface="Arial" panose="020B0604020202020204" pitchFamily="34" charset="0"/>
              </a:rPr>
              <a:t>, Bois et forêts des tropiques.  </a:t>
            </a:r>
            <a:r>
              <a:rPr lang="fr-FR" altLang="fr-FR" sz="1200" dirty="0">
                <a:solidFill>
                  <a:srgbClr val="FF0000"/>
                </a:solidFill>
                <a:latin typeface="Arial" panose="020B0604020202020204" pitchFamily="34" charset="0"/>
              </a:rPr>
              <a:t>(°) Score établi pour </a:t>
            </a:r>
            <a:r>
              <a:rPr lang="fr-FR" altLang="fr-FR" sz="1200" i="1" dirty="0">
                <a:solidFill>
                  <a:srgbClr val="FF0000"/>
                </a:solidFill>
                <a:latin typeface="Arial" panose="020B0604020202020204" pitchFamily="34" charset="0"/>
              </a:rPr>
              <a:t>Opuntia </a:t>
            </a:r>
            <a:r>
              <a:rPr lang="fr-FR" altLang="fr-FR" sz="1200" i="1" dirty="0" err="1">
                <a:solidFill>
                  <a:srgbClr val="FF0000"/>
                </a:solidFill>
                <a:latin typeface="Arial" panose="020B0604020202020204" pitchFamily="34" charset="0"/>
              </a:rPr>
              <a:t>stricta</a:t>
            </a:r>
            <a:r>
              <a:rPr lang="fr-FR" altLang="fr-FR" sz="1200" dirty="0">
                <a:solidFill>
                  <a:srgbClr val="FF0000"/>
                </a:solidFill>
                <a:latin typeface="Arial" panose="020B0604020202020204" pitchFamily="34" charset="0"/>
              </a:rPr>
              <a:t>, par PIER. (+) Ce que l’on désigne sous le terme générique de </a:t>
            </a:r>
            <a:r>
              <a:rPr lang="fr-FR" altLang="fr-FR" sz="1200" i="1" dirty="0">
                <a:solidFill>
                  <a:srgbClr val="FF0000"/>
                </a:solidFill>
                <a:latin typeface="Arial" panose="020B0604020202020204" pitchFamily="34" charset="0"/>
              </a:rPr>
              <a:t>Opuntia </a:t>
            </a:r>
            <a:r>
              <a:rPr lang="fr-FR" altLang="fr-FR" sz="1200" i="1" dirty="0" err="1">
                <a:solidFill>
                  <a:srgbClr val="FF0000"/>
                </a:solidFill>
                <a:latin typeface="Arial" panose="020B0604020202020204" pitchFamily="34" charset="0"/>
              </a:rPr>
              <a:t>spp</a:t>
            </a:r>
            <a:r>
              <a:rPr lang="fr-FR" altLang="fr-FR" sz="1200" i="1" dirty="0">
                <a:solidFill>
                  <a:srgbClr val="FF0000"/>
                </a:solidFill>
                <a:latin typeface="Arial" panose="020B0604020202020204" pitchFamily="34" charset="0"/>
              </a:rPr>
              <a:t>.</a:t>
            </a:r>
            <a:endParaRPr lang="fr-FR" altLang="fr-FR" sz="1200" dirty="0">
              <a:solidFill>
                <a:srgbClr val="FF0000"/>
              </a:solidFill>
              <a:latin typeface="Arial" panose="020B0604020202020204" pitchFamily="34" charset="0"/>
            </a:endParaRPr>
          </a:p>
        </p:txBody>
      </p:sp>
      <p:pic>
        <p:nvPicPr>
          <p:cNvPr id="91162" name="Picture 10" descr="C:\Users\LISAN\Pictures\plantes invasives de Madagascar\Opuntia_monacantha_s.jpg">
            <a:extLst>
              <a:ext uri="{FF2B5EF4-FFF2-40B4-BE49-F238E27FC236}">
                <a16:creationId xmlns:a16="http://schemas.microsoft.com/office/drawing/2014/main" id="{F0BC9A6D-727A-4CFA-9FD6-4A76B955ED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20025" y="2614613"/>
            <a:ext cx="1296988"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63" name="ZoneTexte 10">
            <a:extLst>
              <a:ext uri="{FF2B5EF4-FFF2-40B4-BE49-F238E27FC236}">
                <a16:creationId xmlns:a16="http://schemas.microsoft.com/office/drawing/2014/main" id="{08680C27-C4C5-4B4D-9150-186CA28535B6}"/>
              </a:ext>
            </a:extLst>
          </p:cNvPr>
          <p:cNvSpPr txBox="1">
            <a:spLocks noChangeArrowheads="1"/>
          </p:cNvSpPr>
          <p:nvPr/>
        </p:nvSpPr>
        <p:spPr bwMode="auto">
          <a:xfrm>
            <a:off x="7496175" y="3549650"/>
            <a:ext cx="18716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FF0000"/>
                </a:solidFill>
                <a:latin typeface="Arial" panose="020B0604020202020204" pitchFamily="34" charset="0"/>
              </a:rPr>
              <a:t>Opuntias monacantha</a:t>
            </a:r>
          </a:p>
        </p:txBody>
      </p:sp>
      <p:pic>
        <p:nvPicPr>
          <p:cNvPr id="91164" name="Picture 9" descr="C:\Users\LISAN\Pictures\plantes invasives de Madagascar\Opuntia ficus-indica2.jpg">
            <a:extLst>
              <a:ext uri="{FF2B5EF4-FFF2-40B4-BE49-F238E27FC236}">
                <a16:creationId xmlns:a16="http://schemas.microsoft.com/office/drawing/2014/main" id="{2675484C-60C4-4D87-A3FB-ABAB2F8A84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66325" y="2409825"/>
            <a:ext cx="180498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65" name="Picture 7" descr="C:\Users\LISAN\Pictures\plantes invasives de Madagascar\Opuntia ficus-indica4.jpg">
            <a:extLst>
              <a:ext uri="{FF2B5EF4-FFF2-40B4-BE49-F238E27FC236}">
                <a16:creationId xmlns:a16="http://schemas.microsoft.com/office/drawing/2014/main" id="{8A71E7C1-CBE4-44F1-9713-E156F1D6045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32150" y="44831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66" name="Rectangle 15">
            <a:extLst>
              <a:ext uri="{FF2B5EF4-FFF2-40B4-BE49-F238E27FC236}">
                <a16:creationId xmlns:a16="http://schemas.microsoft.com/office/drawing/2014/main" id="{35B1486A-3841-4054-BB10-15C5EFAFDBD9}"/>
              </a:ext>
            </a:extLst>
          </p:cNvPr>
          <p:cNvSpPr>
            <a:spLocks noChangeArrowheads="1"/>
          </p:cNvSpPr>
          <p:nvPr/>
        </p:nvSpPr>
        <p:spPr bwMode="auto">
          <a:xfrm>
            <a:off x="10006013" y="525463"/>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dirty="0">
                <a:solidFill>
                  <a:srgbClr val="008000"/>
                </a:solidFill>
                <a:latin typeface="Arial" panose="020B0604020202020204" pitchFamily="34" charset="0"/>
                <a:cs typeface="Arial" panose="020B0604020202020204" pitchFamily="34" charset="0"/>
              </a:rPr>
              <a:t>U</a:t>
            </a:r>
          </a:p>
        </p:txBody>
      </p:sp>
      <p:pic>
        <p:nvPicPr>
          <p:cNvPr id="91167" name="Picture 2" descr="fruitsLogo9_ss">
            <a:extLst>
              <a:ext uri="{FF2B5EF4-FFF2-40B4-BE49-F238E27FC236}">
                <a16:creationId xmlns:a16="http://schemas.microsoft.com/office/drawing/2014/main" id="{8E2C005F-0F0C-4BBB-8A47-E95A168A49F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82163" y="758825"/>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99FE8C-C903-485A-B489-8F683872B532}"/>
              </a:ext>
            </a:extLst>
          </p:cNvPr>
          <p:cNvSpPr>
            <a:spLocks noGrp="1"/>
          </p:cNvSpPr>
          <p:nvPr>
            <p:ph type="ftr" sz="quarter" idx="11"/>
          </p:nvPr>
        </p:nvSpPr>
        <p:spPr>
          <a:xfrm>
            <a:off x="4070350" y="6492875"/>
            <a:ext cx="4114800" cy="365125"/>
          </a:xfrm>
        </p:spPr>
        <p:txBody>
          <a:bodyPr/>
          <a:lstStyle/>
          <a:p>
            <a:pPr>
              <a:defRPr/>
            </a:pPr>
            <a:r>
              <a:rPr lang="fr-FR"/>
              <a:t>Haies défensives de climat tempéré et tropical - B. Lisan</a:t>
            </a:r>
          </a:p>
        </p:txBody>
      </p:sp>
      <p:sp>
        <p:nvSpPr>
          <p:cNvPr id="92163" name="Espace réservé du numéro de diapositive 2">
            <a:extLst>
              <a:ext uri="{FF2B5EF4-FFF2-40B4-BE49-F238E27FC236}">
                <a16:creationId xmlns:a16="http://schemas.microsoft.com/office/drawing/2014/main" id="{66F7B0F0-69D0-44CC-A172-AC31C10E8065}"/>
              </a:ext>
            </a:extLst>
          </p:cNvPr>
          <p:cNvSpPr txBox="1">
            <a:spLocks noChangeArrowheads="1"/>
          </p:cNvSpPr>
          <p:nvPr/>
        </p:nvSpPr>
        <p:spPr bwMode="auto">
          <a:xfrm>
            <a:off x="92075" y="-12700"/>
            <a:ext cx="4810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A0ED1D6C-601E-4FC8-866C-BA9A639667CE}" type="slidenum">
              <a:rPr lang="fr-FR" altLang="fr-FR" sz="1200">
                <a:solidFill>
                  <a:srgbClr val="898989"/>
                </a:solidFill>
              </a:rPr>
              <a:pPr algn="r" eaLnBrk="1" hangingPunct="1">
                <a:lnSpc>
                  <a:spcPct val="100000"/>
                </a:lnSpc>
                <a:spcBef>
                  <a:spcPct val="0"/>
                </a:spcBef>
                <a:buFontTx/>
                <a:buNone/>
              </a:pPr>
              <a:t>97</a:t>
            </a:fld>
            <a:endParaRPr lang="fr-FR" altLang="fr-FR" sz="1200">
              <a:solidFill>
                <a:srgbClr val="898989"/>
              </a:solidFill>
            </a:endParaRPr>
          </a:p>
        </p:txBody>
      </p:sp>
      <p:sp>
        <p:nvSpPr>
          <p:cNvPr id="92164" name="ZoneTexte 4">
            <a:extLst>
              <a:ext uri="{FF2B5EF4-FFF2-40B4-BE49-F238E27FC236}">
                <a16:creationId xmlns:a16="http://schemas.microsoft.com/office/drawing/2014/main" id="{95C6B461-A0EA-4CF7-B77F-E8E94660CA72}"/>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2165" name="ZoneTexte 6">
            <a:extLst>
              <a:ext uri="{FF2B5EF4-FFF2-40B4-BE49-F238E27FC236}">
                <a16:creationId xmlns:a16="http://schemas.microsoft.com/office/drawing/2014/main" id="{12BDAECD-9692-4E7A-A2FE-96D4E105F326}"/>
              </a:ext>
            </a:extLst>
          </p:cNvPr>
          <p:cNvSpPr txBox="1">
            <a:spLocks noChangeArrowheads="1"/>
          </p:cNvSpPr>
          <p:nvPr/>
        </p:nvSpPr>
        <p:spPr bwMode="auto">
          <a:xfrm>
            <a:off x="158750" y="403225"/>
            <a:ext cx="3535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92166" name="Rectangle 7">
            <a:extLst>
              <a:ext uri="{FF2B5EF4-FFF2-40B4-BE49-F238E27FC236}">
                <a16:creationId xmlns:a16="http://schemas.microsoft.com/office/drawing/2014/main" id="{CDEB6AF9-ABE2-4E81-84F1-F48AE769B9AD}"/>
              </a:ext>
            </a:extLst>
          </p:cNvPr>
          <p:cNvSpPr>
            <a:spLocks noChangeArrowheads="1"/>
          </p:cNvSpPr>
          <p:nvPr/>
        </p:nvSpPr>
        <p:spPr bwMode="auto">
          <a:xfrm>
            <a:off x="158750" y="812800"/>
            <a:ext cx="764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 Figuier de barbarie – (</a:t>
            </a:r>
            <a:r>
              <a:rPr lang="fr-FR" altLang="fr-FR" b="1" i="1">
                <a:solidFill>
                  <a:srgbClr val="008000"/>
                </a:solidFill>
              </a:rPr>
              <a:t>Opuntia sp., </a:t>
            </a:r>
            <a:r>
              <a:rPr lang="fr-FR" altLang="fr-FR" i="1">
                <a:solidFill>
                  <a:srgbClr val="008000"/>
                </a:solidFill>
              </a:rPr>
              <a:t>Opuntia ficus-indica</a:t>
            </a:r>
            <a:r>
              <a:rPr lang="fr-FR" altLang="fr-FR" b="1">
                <a:solidFill>
                  <a:srgbClr val="008000"/>
                </a:solidFill>
              </a:rPr>
              <a:t>)</a:t>
            </a:r>
          </a:p>
        </p:txBody>
      </p:sp>
      <p:pic>
        <p:nvPicPr>
          <p:cNvPr id="92167" name="Picture 16" descr="C:\Users\LISAN\Pictures\Plantes fourragères\logo invasive plants5_s.jpg">
            <a:extLst>
              <a:ext uri="{FF2B5EF4-FFF2-40B4-BE49-F238E27FC236}">
                <a16:creationId xmlns:a16="http://schemas.microsoft.com/office/drawing/2014/main" id="{90CAEDFC-7DF9-4E9D-A5B6-FE4D9CA63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0850" y="1666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13">
            <a:extLst>
              <a:ext uri="{FF2B5EF4-FFF2-40B4-BE49-F238E27FC236}">
                <a16:creationId xmlns:a16="http://schemas.microsoft.com/office/drawing/2014/main" id="{E0CE84F4-2948-402A-8969-D2A84A3B5BCD}"/>
              </a:ext>
            </a:extLst>
          </p:cNvPr>
          <p:cNvSpPr>
            <a:spLocks noChangeArrowheads="1"/>
          </p:cNvSpPr>
          <p:nvPr/>
        </p:nvSpPr>
        <p:spPr bwMode="auto">
          <a:xfrm>
            <a:off x="9942513" y="165100"/>
            <a:ext cx="573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92169" name="Image 19">
            <a:extLst>
              <a:ext uri="{FF2B5EF4-FFF2-40B4-BE49-F238E27FC236}">
                <a16:creationId xmlns:a16="http://schemas.microsoft.com/office/drawing/2014/main" id="{B5D64201-9C00-4FD9-8828-D5D55EC2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Image 20">
            <a:extLst>
              <a:ext uri="{FF2B5EF4-FFF2-40B4-BE49-F238E27FC236}">
                <a16:creationId xmlns:a16="http://schemas.microsoft.com/office/drawing/2014/main" id="{945C1183-B175-4F0B-9472-78F0E9987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Image 21">
            <a:extLst>
              <a:ext uri="{FF2B5EF4-FFF2-40B4-BE49-F238E27FC236}">
                <a16:creationId xmlns:a16="http://schemas.microsoft.com/office/drawing/2014/main" id="{A3980C42-DE1E-4B66-95EE-522F1525D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2" name="ZoneTexte 6">
            <a:extLst>
              <a:ext uri="{FF2B5EF4-FFF2-40B4-BE49-F238E27FC236}">
                <a16:creationId xmlns:a16="http://schemas.microsoft.com/office/drawing/2014/main" id="{8850BD99-F0C4-4520-9C24-FE5B0849E573}"/>
              </a:ext>
            </a:extLst>
          </p:cNvPr>
          <p:cNvSpPr txBox="1">
            <a:spLocks noChangeArrowheads="1"/>
          </p:cNvSpPr>
          <p:nvPr/>
        </p:nvSpPr>
        <p:spPr bwMode="auto">
          <a:xfrm>
            <a:off x="179388" y="1230313"/>
            <a:ext cx="1190148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Font typeface="Arial" panose="020B0604020202020204" pitchFamily="34" charset="0"/>
              <a:buChar char="•"/>
            </a:pPr>
            <a:r>
              <a:rPr lang="fr-FR" altLang="fr-FR" dirty="0">
                <a:solidFill>
                  <a:srgbClr val="008000"/>
                </a:solidFill>
                <a:cs typeface="Arial" panose="020B0604020202020204" pitchFamily="34" charset="0"/>
              </a:rPr>
              <a:t> Le figuier de Barbarie ou Oponce préfère les </a:t>
            </a:r>
            <a:r>
              <a:rPr lang="fr-FR" altLang="fr-FR" b="1" dirty="0">
                <a:solidFill>
                  <a:srgbClr val="008000"/>
                </a:solidFill>
                <a:cs typeface="Arial" panose="020B0604020202020204" pitchFamily="34" charset="0"/>
              </a:rPr>
              <a:t>zones arides sèches et supporte des périodes de sécheresse longues de 6 à 10 mois </a:t>
            </a:r>
            <a:r>
              <a:rPr lang="fr-FR" altLang="fr-FR" dirty="0">
                <a:solidFill>
                  <a:srgbClr val="008000"/>
                </a:solidFill>
                <a:cs typeface="Arial" panose="020B0604020202020204" pitchFamily="34" charset="0"/>
              </a:rPr>
              <a:t>et des précipitations de 100 mm-300 </a:t>
            </a:r>
            <a:r>
              <a:rPr lang="fr-FR" altLang="fr-FR" dirty="0" err="1">
                <a:solidFill>
                  <a:srgbClr val="008000"/>
                </a:solidFill>
                <a:cs typeface="Arial" panose="020B0604020202020204" pitchFamily="34" charset="0"/>
              </a:rPr>
              <a:t>mm.</a:t>
            </a:r>
            <a:endParaRPr lang="fr-FR" altLang="fr-FR" dirty="0">
              <a:solidFill>
                <a:srgbClr val="008000"/>
              </a:solidFill>
              <a:cs typeface="Arial" panose="020B0604020202020204" pitchFamily="34" charset="0"/>
            </a:endParaRPr>
          </a:p>
          <a:p>
            <a:pPr algn="just" eaLnBrk="1" hangingPunct="1">
              <a:buFont typeface="Arial" panose="020B0604020202020204" pitchFamily="34" charset="0"/>
              <a:buChar char="•"/>
            </a:pPr>
            <a:r>
              <a:rPr lang="fr-FR" altLang="fr-FR" dirty="0">
                <a:solidFill>
                  <a:srgbClr val="008000"/>
                </a:solidFill>
                <a:cs typeface="Arial" panose="020B0604020202020204" pitchFamily="34" charset="0"/>
              </a:rPr>
              <a:t> « </a:t>
            </a:r>
            <a:r>
              <a:rPr lang="fr-FR" altLang="fr-FR" i="1" dirty="0">
                <a:solidFill>
                  <a:srgbClr val="008000"/>
                </a:solidFill>
                <a:cs typeface="Arial" panose="020B0604020202020204" pitchFamily="34" charset="0"/>
              </a:rPr>
              <a:t>Il se propage par graines et par voie végétative. Des fragments de souches délogés prennent facilement racine et régénèrent de nouvelles plantes. Un segment de tige unique est capable de construire un fourré dense. Les graines sont dispersées par les animaux</a:t>
            </a:r>
            <a:r>
              <a:rPr lang="fr-FR" altLang="fr-FR" dirty="0">
                <a:solidFill>
                  <a:srgbClr val="008000"/>
                </a:solidFill>
                <a:cs typeface="Arial" panose="020B0604020202020204" pitchFamily="34" charset="0"/>
              </a:rPr>
              <a:t> ».</a:t>
            </a:r>
          </a:p>
          <a:p>
            <a:pPr algn="just" eaLnBrk="1" hangingPunct="1"/>
            <a:r>
              <a:rPr lang="fr-FR" altLang="fr-FR" sz="1200" dirty="0">
                <a:solidFill>
                  <a:srgbClr val="008000"/>
                </a:solidFill>
                <a:cs typeface="Arial" panose="020B0604020202020204" pitchFamily="34" charset="0"/>
              </a:rPr>
              <a:t>Sources : a) </a:t>
            </a:r>
            <a:r>
              <a:rPr lang="fr-FR" altLang="fr-FR" sz="1200" dirty="0">
                <a:solidFill>
                  <a:srgbClr val="008000"/>
                </a:solidFill>
                <a:cs typeface="Arial" panose="020B0604020202020204" pitchFamily="34" charset="0"/>
                <a:hlinkClick r:id="rId4"/>
              </a:rPr>
              <a:t>http://www.hear.org/pier/species/opuntia_ficus_indica.htm</a:t>
            </a:r>
            <a:r>
              <a:rPr lang="fr-FR" altLang="fr-FR" sz="1200" dirty="0">
                <a:solidFill>
                  <a:srgbClr val="008000"/>
                </a:solidFill>
                <a:cs typeface="Arial" panose="020B0604020202020204" pitchFamily="34" charset="0"/>
              </a:rPr>
              <a:t>  </a:t>
            </a:r>
          </a:p>
          <a:p>
            <a:pPr algn="just" eaLnBrk="1" hangingPunct="1"/>
            <a:r>
              <a:rPr lang="fr-FR" altLang="fr-FR" sz="1200" dirty="0">
                <a:solidFill>
                  <a:srgbClr val="008000"/>
                </a:solidFill>
                <a:cs typeface="Arial" panose="020B0604020202020204" pitchFamily="34" charset="0"/>
              </a:rPr>
              <a:t>b) </a:t>
            </a:r>
            <a:r>
              <a:rPr lang="en-US" altLang="fr-FR" sz="1200" dirty="0">
                <a:solidFill>
                  <a:srgbClr val="008000"/>
                </a:solidFill>
                <a:latin typeface="Arial" panose="020B0604020202020204" pitchFamily="34" charset="0"/>
                <a:cs typeface="Arial" panose="020B0604020202020204" pitchFamily="34" charset="0"/>
                <a:hlinkClick r:id="rId5"/>
              </a:rPr>
              <a:t>Weber, Ewald. 2003.</a:t>
            </a:r>
            <a:r>
              <a:rPr lang="en-US" altLang="fr-FR" sz="1200" dirty="0">
                <a:solidFill>
                  <a:srgbClr val="008000"/>
                </a:solidFill>
                <a:latin typeface="Arial" panose="020B0604020202020204" pitchFamily="34" charset="0"/>
                <a:cs typeface="Arial" panose="020B0604020202020204" pitchFamily="34" charset="0"/>
              </a:rPr>
              <a:t> Invasive plants of the World. CABI Publishing, CAB International, Wallingford, UK., page 290 (548 pp.).</a:t>
            </a:r>
            <a:endParaRPr lang="fr-FR" altLang="fr-FR" sz="1200" dirty="0">
              <a:solidFill>
                <a:srgbClr val="008000"/>
              </a:solidFill>
              <a:cs typeface="Arial" panose="020B0604020202020204" pitchFamily="34" charset="0"/>
            </a:endParaRPr>
          </a:p>
          <a:p>
            <a:pPr algn="just" eaLnBrk="1" hangingPunct="1">
              <a:buFont typeface="Arial" panose="020B0604020202020204" pitchFamily="34" charset="0"/>
              <a:buChar char="•"/>
            </a:pPr>
            <a:r>
              <a:rPr lang="fr-FR" altLang="fr-FR" dirty="0">
                <a:solidFill>
                  <a:srgbClr val="FF0000"/>
                </a:solidFill>
                <a:cs typeface="Arial" panose="020B0604020202020204" pitchFamily="34" charset="0"/>
              </a:rPr>
              <a:t> L'invasion la plus spectaculaire à Madagascar est représentée par plusieurs espèces d'</a:t>
            </a:r>
            <a:r>
              <a:rPr lang="fr-FR" altLang="fr-FR" i="1" dirty="0">
                <a:solidFill>
                  <a:srgbClr val="FF0000"/>
                </a:solidFill>
                <a:cs typeface="Arial" panose="020B0604020202020204" pitchFamily="34" charset="0"/>
              </a:rPr>
              <a:t>Opuntias</a:t>
            </a:r>
            <a:r>
              <a:rPr lang="fr-FR" altLang="fr-FR" dirty="0">
                <a:solidFill>
                  <a:srgbClr val="FF0000"/>
                </a:solidFill>
                <a:cs typeface="Arial" panose="020B0604020202020204" pitchFamily="34" charset="0"/>
              </a:rPr>
              <a:t>, introduites dès le 18° siècle, par les Européens. </a:t>
            </a:r>
          </a:p>
          <a:p>
            <a:pPr algn="just" eaLnBrk="1" hangingPunct="1"/>
            <a:r>
              <a:rPr lang="fr-FR" altLang="fr-FR" sz="1200" dirty="0">
                <a:solidFill>
                  <a:srgbClr val="008000"/>
                </a:solidFill>
                <a:cs typeface="Arial" panose="020B0604020202020204" pitchFamily="34" charset="0"/>
              </a:rPr>
              <a:t>Source : Évaluation préliminaire des risques d’invasion par les essences forestières introduites à Madagascar.  </a:t>
            </a:r>
            <a:r>
              <a:rPr lang="fr-FR" altLang="fr-FR" sz="1200" dirty="0">
                <a:solidFill>
                  <a:srgbClr val="008000"/>
                </a:solidFill>
                <a:cs typeface="Arial" panose="020B0604020202020204" pitchFamily="34" charset="0"/>
                <a:hlinkClick r:id="rId6"/>
              </a:rPr>
              <a:t>http://bft.revuesonline.com/gratuit/BFT63_299_3PtsTas299.pdf</a:t>
            </a:r>
            <a:r>
              <a:rPr lang="fr-FR" altLang="fr-FR" sz="1200" dirty="0">
                <a:solidFill>
                  <a:srgbClr val="008000"/>
                </a:solidFill>
                <a:cs typeface="Arial" panose="020B0604020202020204" pitchFamily="34" charset="0"/>
              </a:rPr>
              <a:t> </a:t>
            </a:r>
          </a:p>
        </p:txBody>
      </p:sp>
      <p:pic>
        <p:nvPicPr>
          <p:cNvPr id="92173" name="Picture 2" descr="C:\Users\LISAN\Pictures\plantes invasives de Madagascar\Opuntia_s.jpg">
            <a:extLst>
              <a:ext uri="{FF2B5EF4-FFF2-40B4-BE49-F238E27FC236}">
                <a16:creationId xmlns:a16="http://schemas.microsoft.com/office/drawing/2014/main" id="{84203B46-0D20-46B7-AAC5-A916302CCD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463" y="4292600"/>
            <a:ext cx="20859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4" name="Picture 8" descr="C:\Users\LISAN\Pictures\plantes invasives de Madagascar\Opuntia spp_s1.jpg">
            <a:extLst>
              <a:ext uri="{FF2B5EF4-FFF2-40B4-BE49-F238E27FC236}">
                <a16:creationId xmlns:a16="http://schemas.microsoft.com/office/drawing/2014/main" id="{166AC00A-FF82-4188-ADC1-05C1F569A0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5661025"/>
            <a:ext cx="15335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5" name="Rectangle 8">
            <a:extLst>
              <a:ext uri="{FF2B5EF4-FFF2-40B4-BE49-F238E27FC236}">
                <a16:creationId xmlns:a16="http://schemas.microsoft.com/office/drawing/2014/main" id="{5AAFAC34-78F3-431C-B26D-10D4052EF6DF}"/>
              </a:ext>
            </a:extLst>
          </p:cNvPr>
          <p:cNvSpPr>
            <a:spLocks noChangeArrowheads="1"/>
          </p:cNvSpPr>
          <p:nvPr/>
        </p:nvSpPr>
        <p:spPr bwMode="auto">
          <a:xfrm>
            <a:off x="7451725" y="6453188"/>
            <a:ext cx="1225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dirty="0">
                <a:solidFill>
                  <a:srgbClr val="008000"/>
                </a:solidFill>
                <a:latin typeface="Arial" panose="020B0604020202020204" pitchFamily="34" charset="0"/>
              </a:rPr>
              <a:t>Photo J. Tassin</a:t>
            </a:r>
            <a:endParaRPr lang="fr-FR" altLang="fr-FR" sz="1200" dirty="0">
              <a:latin typeface="Arial" panose="020B0604020202020204" pitchFamily="34" charset="0"/>
            </a:endParaRPr>
          </a:p>
        </p:txBody>
      </p:sp>
      <p:pic>
        <p:nvPicPr>
          <p:cNvPr id="92176" name="Picture 9" descr="C:\Users\LISAN\Pictures\plantes invasives de Madagascar\opuntia_ficus-indica.jpg">
            <a:extLst>
              <a:ext uri="{FF2B5EF4-FFF2-40B4-BE49-F238E27FC236}">
                <a16:creationId xmlns:a16="http://schemas.microsoft.com/office/drawing/2014/main" id="{84AF6479-545E-4E26-8512-663861499F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00" y="5732463"/>
            <a:ext cx="13398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7" name="ZoneTexte 10">
            <a:extLst>
              <a:ext uri="{FF2B5EF4-FFF2-40B4-BE49-F238E27FC236}">
                <a16:creationId xmlns:a16="http://schemas.microsoft.com/office/drawing/2014/main" id="{2423929D-DDE6-42C9-AB28-A4442AC93E08}"/>
              </a:ext>
            </a:extLst>
          </p:cNvPr>
          <p:cNvSpPr txBox="1">
            <a:spLocks noChangeArrowheads="1"/>
          </p:cNvSpPr>
          <p:nvPr/>
        </p:nvSpPr>
        <p:spPr bwMode="auto">
          <a:xfrm>
            <a:off x="179388" y="4221163"/>
            <a:ext cx="64087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i="1" dirty="0">
                <a:solidFill>
                  <a:srgbClr val="FF0000"/>
                </a:solidFill>
                <a:latin typeface="Arial" panose="020B0604020202020204" pitchFamily="34" charset="0"/>
              </a:rPr>
              <a:t> Opuntia </a:t>
            </a:r>
            <a:r>
              <a:rPr lang="fr-FR" altLang="fr-FR" sz="1800" i="1" dirty="0" err="1">
                <a:solidFill>
                  <a:srgbClr val="FF0000"/>
                </a:solidFill>
                <a:latin typeface="Arial" panose="020B0604020202020204" pitchFamily="34" charset="0"/>
              </a:rPr>
              <a:t>stricta</a:t>
            </a:r>
            <a:r>
              <a:rPr lang="fr-FR" altLang="fr-FR" sz="1800" dirty="0">
                <a:solidFill>
                  <a:srgbClr val="FF0000"/>
                </a:solidFill>
                <a:latin typeface="Arial" panose="020B0604020202020204" pitchFamily="34" charset="0"/>
              </a:rPr>
              <a:t> envahit les herbages et les zones arbustives, les sites perturbés.  "</a:t>
            </a:r>
            <a:r>
              <a:rPr lang="fr-FR" altLang="fr-FR" sz="1800" i="1" dirty="0">
                <a:solidFill>
                  <a:srgbClr val="FF0000"/>
                </a:solidFill>
                <a:latin typeface="Arial" panose="020B0604020202020204" pitchFamily="34" charset="0"/>
              </a:rPr>
              <a:t>La plante se propage rapidement en de vastes bosquets épineux, entravant la faune et remplacent la végétation indigène</a:t>
            </a:r>
            <a:r>
              <a:rPr lang="fr-FR" altLang="fr-FR" sz="1800" dirty="0">
                <a:solidFill>
                  <a:srgbClr val="FF0000"/>
                </a:solidFill>
                <a:latin typeface="Arial" panose="020B0604020202020204" pitchFamily="34" charset="0"/>
              </a:rPr>
              <a:t>" (Weber, 2003, P 291).</a:t>
            </a:r>
            <a:r>
              <a:rPr lang="fr-FR" altLang="fr-FR" sz="1200" dirty="0">
                <a:solidFill>
                  <a:srgbClr val="FF0000"/>
                </a:solidFill>
                <a:latin typeface="Arial" panose="020B0604020202020204" pitchFamily="34" charset="0"/>
              </a:rPr>
              <a:t> </a:t>
            </a:r>
            <a:r>
              <a:rPr lang="fr-FR" altLang="fr-FR" sz="1200" dirty="0">
                <a:solidFill>
                  <a:srgbClr val="008000"/>
                </a:solidFill>
                <a:latin typeface="Arial" panose="020B0604020202020204" pitchFamily="34" charset="0"/>
              </a:rPr>
              <a:t>Source: </a:t>
            </a:r>
            <a:r>
              <a:rPr lang="fr-FR" altLang="fr-FR" sz="1200" dirty="0">
                <a:solidFill>
                  <a:srgbClr val="008000"/>
                </a:solidFill>
                <a:latin typeface="Arial" panose="020B0604020202020204" pitchFamily="34" charset="0"/>
                <a:hlinkClick r:id="rId10"/>
              </a:rPr>
              <a:t>http://www.hear.org/pier/species/opuntia_stricta.htm</a:t>
            </a:r>
            <a:r>
              <a:rPr lang="fr-FR" altLang="fr-FR" sz="1200"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endParaRPr>
          </a:p>
        </p:txBody>
      </p:sp>
      <p:sp>
        <p:nvSpPr>
          <p:cNvPr id="92178" name="ZoneTexte 11">
            <a:extLst>
              <a:ext uri="{FF2B5EF4-FFF2-40B4-BE49-F238E27FC236}">
                <a16:creationId xmlns:a16="http://schemas.microsoft.com/office/drawing/2014/main" id="{27175B4E-4BFE-4311-9116-CBAC2A90F780}"/>
              </a:ext>
            </a:extLst>
          </p:cNvPr>
          <p:cNvSpPr txBox="1">
            <a:spLocks noChangeArrowheads="1"/>
          </p:cNvSpPr>
          <p:nvPr/>
        </p:nvSpPr>
        <p:spPr bwMode="auto">
          <a:xfrm>
            <a:off x="107950" y="5805488"/>
            <a:ext cx="3240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dirty="0">
                <a:solidFill>
                  <a:srgbClr val="FF0000"/>
                </a:solidFill>
                <a:latin typeface="Arial" panose="020B0604020202020204" pitchFamily="34" charset="0"/>
              </a:rPr>
              <a:t>(°) Le score indiqué, est celui fourni par la base PIER pour </a:t>
            </a:r>
            <a:r>
              <a:rPr lang="fr-FR" altLang="fr-FR" sz="1200" i="1" dirty="0">
                <a:solidFill>
                  <a:srgbClr val="FF0000"/>
                </a:solidFill>
                <a:latin typeface="Arial" panose="020B0604020202020204" pitchFamily="34" charset="0"/>
              </a:rPr>
              <a:t>Opuntia </a:t>
            </a:r>
            <a:r>
              <a:rPr lang="fr-FR" altLang="fr-FR" sz="1200" i="1" dirty="0" err="1">
                <a:solidFill>
                  <a:srgbClr val="FF0000"/>
                </a:solidFill>
                <a:latin typeface="Arial" panose="020B0604020202020204" pitchFamily="34" charset="0"/>
              </a:rPr>
              <a:t>stricta</a:t>
            </a:r>
            <a:r>
              <a:rPr lang="fr-FR" altLang="fr-FR" sz="1200" dirty="0">
                <a:solidFill>
                  <a:srgbClr val="FF0000"/>
                </a:solidFill>
                <a:latin typeface="Arial" panose="020B0604020202020204" pitchFamily="34" charset="0"/>
              </a:rPr>
              <a:t>, alors qu’elle n’a donné aucun score pour </a:t>
            </a:r>
            <a:r>
              <a:rPr lang="fr-FR" altLang="fr-FR" sz="1200" i="1" dirty="0">
                <a:solidFill>
                  <a:srgbClr val="FF0000"/>
                </a:solidFill>
                <a:latin typeface="Arial" panose="020B0604020202020204" pitchFamily="34" charset="0"/>
              </a:rPr>
              <a:t>Opuntia ficus-</a:t>
            </a:r>
            <a:r>
              <a:rPr lang="fr-FR" altLang="fr-FR" sz="1200" i="1" dirty="0" err="1">
                <a:solidFill>
                  <a:srgbClr val="FF0000"/>
                </a:solidFill>
                <a:latin typeface="Arial" panose="020B0604020202020204" pitchFamily="34" charset="0"/>
              </a:rPr>
              <a:t>indica</a:t>
            </a:r>
            <a:r>
              <a:rPr lang="fr-FR" altLang="fr-FR" sz="1200" i="1" dirty="0">
                <a:solidFill>
                  <a:srgbClr val="FF0000"/>
                </a:solidFill>
                <a:latin typeface="Arial" panose="020B0604020202020204" pitchFamily="34" charset="0"/>
              </a:rPr>
              <a:t>, </a:t>
            </a:r>
            <a:r>
              <a:rPr lang="fr-FR" altLang="fr-FR" sz="1200" dirty="0">
                <a:solidFill>
                  <a:srgbClr val="FF0000"/>
                </a:solidFill>
                <a:latin typeface="Arial" panose="020B0604020202020204" pitchFamily="34" charset="0"/>
              </a:rPr>
              <a:t>quoique très invasive.</a:t>
            </a:r>
          </a:p>
        </p:txBody>
      </p:sp>
      <p:sp>
        <p:nvSpPr>
          <p:cNvPr id="92179" name="ZoneTexte 29">
            <a:extLst>
              <a:ext uri="{FF2B5EF4-FFF2-40B4-BE49-F238E27FC236}">
                <a16:creationId xmlns:a16="http://schemas.microsoft.com/office/drawing/2014/main" id="{36B04D3B-FF74-452D-9B45-1F2CE21795BD}"/>
              </a:ext>
            </a:extLst>
          </p:cNvPr>
          <p:cNvSpPr txBox="1">
            <a:spLocks noChangeArrowheads="1"/>
          </p:cNvSpPr>
          <p:nvPr/>
        </p:nvSpPr>
        <p:spPr bwMode="auto">
          <a:xfrm>
            <a:off x="3414713" y="423863"/>
            <a:ext cx="6927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Souvent très invasif. Pour </a:t>
            </a:r>
            <a:r>
              <a:rPr lang="fr-FR" altLang="fr-FR" b="1" i="1">
                <a:solidFill>
                  <a:srgbClr val="FF0000"/>
                </a:solidFill>
              </a:rPr>
              <a:t>Opuntia stricta</a:t>
            </a:r>
            <a:r>
              <a:rPr lang="fr-FR" altLang="fr-FR" b="1">
                <a:solidFill>
                  <a:srgbClr val="FF0000"/>
                </a:solidFill>
              </a:rPr>
              <a:t>, </a:t>
            </a:r>
            <a:r>
              <a:rPr lang="fr-FR" altLang="fr-FR" b="1">
                <a:solidFill>
                  <a:srgbClr val="FF0000"/>
                </a:solidFill>
                <a:latin typeface="Arial" panose="020B0604020202020204" pitchFamily="34" charset="0"/>
              </a:rPr>
              <a:t>à rejeter, score: 20 (°)</a:t>
            </a:r>
            <a:endParaRPr lang="fr-FR" altLang="fr-FR" b="1">
              <a:solidFill>
                <a:srgbClr val="FF0000"/>
              </a:solidFill>
            </a:endParaRPr>
          </a:p>
        </p:txBody>
      </p:sp>
      <p:pic>
        <p:nvPicPr>
          <p:cNvPr id="92180" name="Image 13" descr="logo aride_s.jpg">
            <a:extLst>
              <a:ext uri="{FF2B5EF4-FFF2-40B4-BE49-F238E27FC236}">
                <a16:creationId xmlns:a16="http://schemas.microsoft.com/office/drawing/2014/main" id="{12D115AB-9EF5-42CA-804D-B5CDFA47767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326813" y="125413"/>
            <a:ext cx="44926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1" name="Picture 8" descr="C:\Users\LISAN\Pictures\plantes invasives de Madagascar\Opuntia ficus-indica1.jpg">
            <a:extLst>
              <a:ext uri="{FF2B5EF4-FFF2-40B4-BE49-F238E27FC236}">
                <a16:creationId xmlns:a16="http://schemas.microsoft.com/office/drawing/2014/main" id="{C061F77D-2129-4AA7-B880-66E6AE8C64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72600" y="4773613"/>
            <a:ext cx="24034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2" name="ZoneTexte 11">
            <a:extLst>
              <a:ext uri="{FF2B5EF4-FFF2-40B4-BE49-F238E27FC236}">
                <a16:creationId xmlns:a16="http://schemas.microsoft.com/office/drawing/2014/main" id="{CE15A248-E29D-48DD-AD57-F89E2D791F43}"/>
              </a:ext>
            </a:extLst>
          </p:cNvPr>
          <p:cNvSpPr txBox="1">
            <a:spLocks noChangeArrowheads="1"/>
          </p:cNvSpPr>
          <p:nvPr/>
        </p:nvSpPr>
        <p:spPr bwMode="auto">
          <a:xfrm>
            <a:off x="9875838" y="6357938"/>
            <a:ext cx="1530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dirty="0">
                <a:solidFill>
                  <a:srgbClr val="008000"/>
                </a:solidFill>
                <a:latin typeface="Arial" panose="020B0604020202020204" pitchFamily="34" charset="0"/>
              </a:rPr>
              <a:t>Opuntia ficus-</a:t>
            </a:r>
            <a:r>
              <a:rPr lang="fr-FR" altLang="fr-FR" sz="1200" i="1" dirty="0" err="1">
                <a:solidFill>
                  <a:srgbClr val="008000"/>
                </a:solidFill>
                <a:latin typeface="Arial" panose="020B0604020202020204" pitchFamily="34" charset="0"/>
              </a:rPr>
              <a:t>indica</a:t>
            </a:r>
            <a:endParaRPr lang="fr-FR" altLang="fr-FR" sz="1200" i="1" dirty="0">
              <a:solidFill>
                <a:srgbClr val="FF0000"/>
              </a:solidFill>
              <a:latin typeface="Arial" panose="020B0604020202020204" pitchFamily="34" charset="0"/>
            </a:endParaRPr>
          </a:p>
        </p:txBody>
      </p:sp>
      <p:sp>
        <p:nvSpPr>
          <p:cNvPr id="92183" name="Rectangle 15">
            <a:extLst>
              <a:ext uri="{FF2B5EF4-FFF2-40B4-BE49-F238E27FC236}">
                <a16:creationId xmlns:a16="http://schemas.microsoft.com/office/drawing/2014/main" id="{8FB311B7-7769-4021-A616-5347ABFF0F4A}"/>
              </a:ext>
            </a:extLst>
          </p:cNvPr>
          <p:cNvSpPr>
            <a:spLocks noChangeArrowheads="1"/>
          </p:cNvSpPr>
          <p:nvPr/>
        </p:nvSpPr>
        <p:spPr bwMode="auto">
          <a:xfrm>
            <a:off x="10548938" y="623888"/>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cs typeface="Arial" panose="020B0604020202020204" pitchFamily="34" charset="0"/>
              </a:rPr>
              <a:t>U</a:t>
            </a:r>
          </a:p>
        </p:txBody>
      </p:sp>
      <p:pic>
        <p:nvPicPr>
          <p:cNvPr id="92184" name="Picture 2" descr="fruitsLogo9_ss">
            <a:extLst>
              <a:ext uri="{FF2B5EF4-FFF2-40B4-BE49-F238E27FC236}">
                <a16:creationId xmlns:a16="http://schemas.microsoft.com/office/drawing/2014/main" id="{F53DEE99-2CE5-4EC5-9ED8-9138B43690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64763" y="823913"/>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007E3B4-1DE5-4E0C-A0E2-C0F2835E6156}"/>
              </a:ext>
            </a:extLst>
          </p:cNvPr>
          <p:cNvSpPr>
            <a:spLocks noGrp="1"/>
          </p:cNvSpPr>
          <p:nvPr>
            <p:ph type="ftr" sz="quarter" idx="11"/>
          </p:nvPr>
        </p:nvSpPr>
        <p:spPr>
          <a:xfrm>
            <a:off x="4352925" y="6492875"/>
            <a:ext cx="4114800" cy="365125"/>
          </a:xfrm>
        </p:spPr>
        <p:txBody>
          <a:bodyPr/>
          <a:lstStyle/>
          <a:p>
            <a:pPr>
              <a:defRPr/>
            </a:pPr>
            <a:r>
              <a:rPr lang="fr-FR"/>
              <a:t>Haies défensives de climat tempéré et tropical - B. Lisan</a:t>
            </a:r>
          </a:p>
        </p:txBody>
      </p:sp>
      <p:sp>
        <p:nvSpPr>
          <p:cNvPr id="93187" name="Espace réservé du numéro de diapositive 2">
            <a:extLst>
              <a:ext uri="{FF2B5EF4-FFF2-40B4-BE49-F238E27FC236}">
                <a16:creationId xmlns:a16="http://schemas.microsoft.com/office/drawing/2014/main" id="{650F7179-56CE-405F-BC0E-519A19844EDC}"/>
              </a:ext>
            </a:extLst>
          </p:cNvPr>
          <p:cNvSpPr txBox="1">
            <a:spLocks noChangeArrowheads="1"/>
          </p:cNvSpPr>
          <p:nvPr/>
        </p:nvSpPr>
        <p:spPr bwMode="auto">
          <a:xfrm>
            <a:off x="92075" y="-12700"/>
            <a:ext cx="4810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8EB2D6A-4414-419E-9E2D-293C6E84ECA5}" type="slidenum">
              <a:rPr lang="fr-FR" altLang="fr-FR" sz="1200">
                <a:solidFill>
                  <a:srgbClr val="898989"/>
                </a:solidFill>
              </a:rPr>
              <a:pPr algn="r" eaLnBrk="1" hangingPunct="1">
                <a:lnSpc>
                  <a:spcPct val="100000"/>
                </a:lnSpc>
                <a:spcBef>
                  <a:spcPct val="0"/>
                </a:spcBef>
                <a:buFontTx/>
                <a:buNone/>
              </a:pPr>
              <a:t>98</a:t>
            </a:fld>
            <a:endParaRPr lang="fr-FR" altLang="fr-FR" sz="1200">
              <a:solidFill>
                <a:srgbClr val="898989"/>
              </a:solidFill>
            </a:endParaRPr>
          </a:p>
        </p:txBody>
      </p:sp>
      <p:sp>
        <p:nvSpPr>
          <p:cNvPr id="93188" name="ZoneTexte 4">
            <a:extLst>
              <a:ext uri="{FF2B5EF4-FFF2-40B4-BE49-F238E27FC236}">
                <a16:creationId xmlns:a16="http://schemas.microsoft.com/office/drawing/2014/main" id="{9C6964FC-9BB5-4CA9-874F-9CAAB6411CC6}"/>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3189" name="ZoneTexte 5">
            <a:extLst>
              <a:ext uri="{FF2B5EF4-FFF2-40B4-BE49-F238E27FC236}">
                <a16:creationId xmlns:a16="http://schemas.microsoft.com/office/drawing/2014/main" id="{310EF4B1-9B9D-4CEB-B072-E20F1C79F4A2}"/>
              </a:ext>
            </a:extLst>
          </p:cNvPr>
          <p:cNvSpPr txBox="1">
            <a:spLocks noChangeArrowheads="1"/>
          </p:cNvSpPr>
          <p:nvPr/>
        </p:nvSpPr>
        <p:spPr bwMode="auto">
          <a:xfrm>
            <a:off x="158750" y="403225"/>
            <a:ext cx="3535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sp>
        <p:nvSpPr>
          <p:cNvPr id="93190" name="Rectangle 6">
            <a:extLst>
              <a:ext uri="{FF2B5EF4-FFF2-40B4-BE49-F238E27FC236}">
                <a16:creationId xmlns:a16="http://schemas.microsoft.com/office/drawing/2014/main" id="{0DFFA828-CCAC-4D7B-BB39-16CC8B268C62}"/>
              </a:ext>
            </a:extLst>
          </p:cNvPr>
          <p:cNvSpPr>
            <a:spLocks noChangeArrowheads="1"/>
          </p:cNvSpPr>
          <p:nvPr/>
        </p:nvSpPr>
        <p:spPr bwMode="auto">
          <a:xfrm>
            <a:off x="158750" y="812800"/>
            <a:ext cx="764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008000"/>
                </a:solidFill>
              </a:rPr>
              <a:t> Figuier de barbarie – (</a:t>
            </a:r>
            <a:r>
              <a:rPr lang="fr-FR" altLang="fr-FR" b="1" i="1">
                <a:solidFill>
                  <a:srgbClr val="008000"/>
                </a:solidFill>
              </a:rPr>
              <a:t>Opuntia sp., </a:t>
            </a:r>
            <a:r>
              <a:rPr lang="fr-FR" altLang="fr-FR" i="1">
                <a:solidFill>
                  <a:srgbClr val="008000"/>
                </a:solidFill>
              </a:rPr>
              <a:t>Opuntia ficus-indica</a:t>
            </a:r>
            <a:r>
              <a:rPr lang="fr-FR" altLang="fr-FR" b="1">
                <a:solidFill>
                  <a:srgbClr val="008000"/>
                </a:solidFill>
              </a:rPr>
              <a:t>)</a:t>
            </a:r>
          </a:p>
        </p:txBody>
      </p:sp>
      <p:pic>
        <p:nvPicPr>
          <p:cNvPr id="93191" name="Picture 16" descr="C:\Users\LISAN\Pictures\Plantes fourragères\logo invasive plants5_s.jpg">
            <a:extLst>
              <a:ext uri="{FF2B5EF4-FFF2-40B4-BE49-F238E27FC236}">
                <a16:creationId xmlns:a16="http://schemas.microsoft.com/office/drawing/2014/main" id="{C06E09C6-E426-4BFA-9474-1A34058F8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5788" y="1873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Rectangle 13">
            <a:extLst>
              <a:ext uri="{FF2B5EF4-FFF2-40B4-BE49-F238E27FC236}">
                <a16:creationId xmlns:a16="http://schemas.microsoft.com/office/drawing/2014/main" id="{7B1AC2E3-3084-447D-BA45-3C768A54DCF4}"/>
              </a:ext>
            </a:extLst>
          </p:cNvPr>
          <p:cNvSpPr>
            <a:spLocks noChangeArrowheads="1"/>
          </p:cNvSpPr>
          <p:nvPr/>
        </p:nvSpPr>
        <p:spPr bwMode="auto">
          <a:xfrm>
            <a:off x="10077450" y="184150"/>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fr-FR" altLang="fr-FR" sz="1800" b="1">
                <a:solidFill>
                  <a:srgbClr val="008000"/>
                </a:solidFill>
              </a:rPr>
              <a:t>↗↗</a:t>
            </a:r>
            <a:endParaRPr lang="fr-FR" altLang="fr-FR" sz="1800">
              <a:latin typeface="Arial" panose="020B0604020202020204" pitchFamily="34" charset="0"/>
            </a:endParaRPr>
          </a:p>
        </p:txBody>
      </p:sp>
      <p:pic>
        <p:nvPicPr>
          <p:cNvPr id="93193" name="Image 9">
            <a:extLst>
              <a:ext uri="{FF2B5EF4-FFF2-40B4-BE49-F238E27FC236}">
                <a16:creationId xmlns:a16="http://schemas.microsoft.com/office/drawing/2014/main" id="{F0CBEE0A-AB52-4CEC-9894-DF39BF063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4" name="Image 10">
            <a:extLst>
              <a:ext uri="{FF2B5EF4-FFF2-40B4-BE49-F238E27FC236}">
                <a16:creationId xmlns:a16="http://schemas.microsoft.com/office/drawing/2014/main" id="{586F8B1D-88BF-4748-B76E-60222E3DA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5" name="Image 11">
            <a:extLst>
              <a:ext uri="{FF2B5EF4-FFF2-40B4-BE49-F238E27FC236}">
                <a16:creationId xmlns:a16="http://schemas.microsoft.com/office/drawing/2014/main" id="{4A5EC121-3BAD-4561-8554-B67D42A6A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6" name="ZoneTexte 12">
            <a:extLst>
              <a:ext uri="{FF2B5EF4-FFF2-40B4-BE49-F238E27FC236}">
                <a16:creationId xmlns:a16="http://schemas.microsoft.com/office/drawing/2014/main" id="{A7717A48-997F-4FB3-80D0-FF44D3ED89AD}"/>
              </a:ext>
            </a:extLst>
          </p:cNvPr>
          <p:cNvSpPr txBox="1">
            <a:spLocks noChangeArrowheads="1"/>
          </p:cNvSpPr>
          <p:nvPr/>
        </p:nvSpPr>
        <p:spPr bwMode="auto">
          <a:xfrm>
            <a:off x="3414713" y="423863"/>
            <a:ext cx="6927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a:solidFill>
                  <a:srgbClr val="FF0000"/>
                </a:solidFill>
              </a:rPr>
              <a:t>Souvent très invasif. Pour </a:t>
            </a:r>
            <a:r>
              <a:rPr lang="fr-FR" altLang="fr-FR" b="1" i="1">
                <a:solidFill>
                  <a:srgbClr val="FF0000"/>
                </a:solidFill>
              </a:rPr>
              <a:t>Opuntia stricta</a:t>
            </a:r>
            <a:r>
              <a:rPr lang="fr-FR" altLang="fr-FR" b="1">
                <a:solidFill>
                  <a:srgbClr val="FF0000"/>
                </a:solidFill>
              </a:rPr>
              <a:t>, </a:t>
            </a:r>
            <a:r>
              <a:rPr lang="fr-FR" altLang="fr-FR" b="1">
                <a:solidFill>
                  <a:srgbClr val="FF0000"/>
                </a:solidFill>
                <a:latin typeface="Arial" panose="020B0604020202020204" pitchFamily="34" charset="0"/>
              </a:rPr>
              <a:t>à rejeter, score: 20 (°)</a:t>
            </a:r>
            <a:endParaRPr lang="fr-FR" altLang="fr-FR" b="1">
              <a:solidFill>
                <a:srgbClr val="FF0000"/>
              </a:solidFill>
            </a:endParaRPr>
          </a:p>
        </p:txBody>
      </p:sp>
      <p:pic>
        <p:nvPicPr>
          <p:cNvPr id="93197" name="Image 13" descr="logo aride_s.jpg">
            <a:extLst>
              <a:ext uri="{FF2B5EF4-FFF2-40B4-BE49-F238E27FC236}">
                <a16:creationId xmlns:a16="http://schemas.microsoft.com/office/drawing/2014/main" id="{6A0B96D9-C85F-4211-95F8-A60856D1F4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61750" y="146050"/>
            <a:ext cx="4492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2" descr="C:\Users\LISAN\Pictures\plantes invasives de Madagascar\opuntia_ficus_indica_03_s1.jpg">
            <a:extLst>
              <a:ext uri="{FF2B5EF4-FFF2-40B4-BE49-F238E27FC236}">
                <a16:creationId xmlns:a16="http://schemas.microsoft.com/office/drawing/2014/main" id="{DA409085-A18D-4582-9B9D-37AD050FB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0" y="3265488"/>
            <a:ext cx="309562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7">
            <a:extLst>
              <a:ext uri="{FF2B5EF4-FFF2-40B4-BE49-F238E27FC236}">
                <a16:creationId xmlns:a16="http://schemas.microsoft.com/office/drawing/2014/main" id="{68B0138A-2226-4245-A245-D6069EA64D50}"/>
              </a:ext>
            </a:extLst>
          </p:cNvPr>
          <p:cNvSpPr>
            <a:spLocks noChangeArrowheads="1"/>
          </p:cNvSpPr>
          <p:nvPr/>
        </p:nvSpPr>
        <p:spPr bwMode="auto">
          <a:xfrm>
            <a:off x="5791200" y="5568950"/>
            <a:ext cx="3851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i="1" dirty="0">
                <a:solidFill>
                  <a:srgbClr val="008000"/>
                </a:solidFill>
                <a:latin typeface="Arial" panose="020B0604020202020204" pitchFamily="34" charset="0"/>
              </a:rPr>
              <a:t>Opuntia ficus-</a:t>
            </a:r>
            <a:r>
              <a:rPr lang="fr-FR" altLang="fr-FR" sz="1200" i="1" dirty="0" err="1">
                <a:solidFill>
                  <a:srgbClr val="008000"/>
                </a:solidFill>
                <a:latin typeface="Arial" panose="020B0604020202020204" pitchFamily="34" charset="0"/>
              </a:rPr>
              <a:t>indica</a:t>
            </a:r>
            <a:r>
              <a:rPr lang="fr-FR" altLang="fr-FR" sz="1200" dirty="0">
                <a:solidFill>
                  <a:srgbClr val="008000"/>
                </a:solidFill>
                <a:latin typeface="Arial" panose="020B0604020202020204" pitchFamily="34" charset="0"/>
              </a:rPr>
              <a:t>, le figuier de barbarie inquiéta l'Australie au début du XXème siècle. Un exemple de plante ornementale et utile dans plusieurs domaines </a:t>
            </a:r>
            <a:r>
              <a:rPr lang="fr-FR" altLang="fr-FR" sz="1200" dirty="0">
                <a:solidFill>
                  <a:srgbClr val="FF0000"/>
                </a:solidFill>
                <a:latin typeface="Arial" panose="020B0604020202020204" pitchFamily="34" charset="0"/>
              </a:rPr>
              <a:t>mais qui se révéla fortement envahissante</a:t>
            </a:r>
            <a:r>
              <a:rPr lang="fr-FR" altLang="fr-FR" sz="1200" dirty="0">
                <a:solidFill>
                  <a:srgbClr val="008000"/>
                </a:solidFill>
                <a:latin typeface="Arial" panose="020B0604020202020204" pitchFamily="34" charset="0"/>
              </a:rPr>
              <a:t>.</a:t>
            </a:r>
          </a:p>
          <a:p>
            <a:pPr algn="just" eaLnBrk="1" hangingPunct="1">
              <a:lnSpc>
                <a:spcPct val="100000"/>
              </a:lnSpc>
              <a:spcBef>
                <a:spcPct val="0"/>
              </a:spcBef>
              <a:buFontTx/>
              <a:buNone/>
            </a:pPr>
            <a:r>
              <a:rPr lang="fr-FR" altLang="fr-FR" sz="1200" dirty="0">
                <a:solidFill>
                  <a:srgbClr val="008000"/>
                </a:solidFill>
                <a:latin typeface="Arial" panose="020B0604020202020204" pitchFamily="34" charset="0"/>
              </a:rPr>
              <a:t>Source : </a:t>
            </a:r>
            <a:r>
              <a:rPr lang="fr-FR" altLang="fr-FR" sz="1200" dirty="0">
                <a:solidFill>
                  <a:srgbClr val="008000"/>
                </a:solidFill>
                <a:latin typeface="Arial" panose="020B0604020202020204" pitchFamily="34" charset="0"/>
                <a:hlinkClick r:id="rId6"/>
              </a:rPr>
              <a:t>http://www.gardicam.com/invasives.php</a:t>
            </a:r>
            <a:r>
              <a:rPr lang="fr-FR" altLang="fr-FR" sz="1200" dirty="0">
                <a:solidFill>
                  <a:srgbClr val="008000"/>
                </a:solidFill>
                <a:latin typeface="Arial" panose="020B0604020202020204" pitchFamily="34" charset="0"/>
              </a:rPr>
              <a:t> </a:t>
            </a:r>
          </a:p>
        </p:txBody>
      </p:sp>
      <p:sp>
        <p:nvSpPr>
          <p:cNvPr id="93200" name="ZoneTexte 8">
            <a:extLst>
              <a:ext uri="{FF2B5EF4-FFF2-40B4-BE49-F238E27FC236}">
                <a16:creationId xmlns:a16="http://schemas.microsoft.com/office/drawing/2014/main" id="{56A50744-F51C-4E16-BEED-28050A9BFA33}"/>
              </a:ext>
            </a:extLst>
          </p:cNvPr>
          <p:cNvSpPr txBox="1">
            <a:spLocks noChangeArrowheads="1"/>
          </p:cNvSpPr>
          <p:nvPr/>
        </p:nvSpPr>
        <p:spPr bwMode="auto">
          <a:xfrm>
            <a:off x="158750" y="1236663"/>
            <a:ext cx="764698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700" dirty="0">
                <a:solidFill>
                  <a:srgbClr val="008000"/>
                </a:solidFill>
                <a:latin typeface="Arial" panose="020B0604020202020204" pitchFamily="34" charset="0"/>
              </a:rPr>
              <a:t>Score des risques invasifs pour les </a:t>
            </a:r>
            <a:r>
              <a:rPr lang="fr-FR" altLang="fr-FR" sz="1700" i="1" dirty="0">
                <a:solidFill>
                  <a:srgbClr val="008000"/>
                </a:solidFill>
                <a:latin typeface="Arial" panose="020B0604020202020204" pitchFamily="34" charset="0"/>
              </a:rPr>
              <a:t>oponces</a:t>
            </a:r>
            <a:r>
              <a:rPr lang="fr-FR" altLang="fr-FR" sz="1700" dirty="0">
                <a:solidFill>
                  <a:srgbClr val="008000"/>
                </a:solidFill>
                <a:latin typeface="Arial" panose="020B0604020202020204" pitchFamily="34" charset="0"/>
              </a:rPr>
              <a:t> :</a:t>
            </a:r>
          </a:p>
          <a:p>
            <a:pPr eaLnBrk="1" hangingPunct="1">
              <a:lnSpc>
                <a:spcPct val="100000"/>
              </a:lnSpc>
              <a:spcBef>
                <a:spcPct val="0"/>
              </a:spcBef>
              <a:buFontTx/>
              <a:buNone/>
            </a:pPr>
            <a:endParaRPr lang="fr-FR" altLang="fr-FR" sz="1700" dirty="0">
              <a:solidFill>
                <a:srgbClr val="008000"/>
              </a:solidFill>
              <a:latin typeface="Arial" panose="020B0604020202020204" pitchFamily="34" charset="0"/>
            </a:endParaRPr>
          </a:p>
          <a:p>
            <a:pPr eaLnBrk="1" hangingPunct="1">
              <a:lnSpc>
                <a:spcPct val="100000"/>
              </a:lnSpc>
              <a:spcBef>
                <a:spcPct val="0"/>
              </a:spcBef>
              <a:buFont typeface="Arial" panose="020B0604020202020204" pitchFamily="34" charset="0"/>
              <a:buNone/>
            </a:pPr>
            <a:r>
              <a:rPr lang="fr-FR" altLang="fr-FR" sz="1700" i="1" dirty="0">
                <a:solidFill>
                  <a:srgbClr val="008000"/>
                </a:solidFill>
                <a:latin typeface="Arial" panose="020B0604020202020204" pitchFamily="34" charset="0"/>
                <a:hlinkClick r:id="rId7"/>
              </a:rPr>
              <a:t>Opuntia ficus-</a:t>
            </a:r>
            <a:r>
              <a:rPr lang="fr-FR" altLang="fr-FR" sz="1700" i="1" dirty="0" err="1">
                <a:solidFill>
                  <a:srgbClr val="008000"/>
                </a:solidFill>
                <a:latin typeface="Arial" panose="020B0604020202020204" pitchFamily="34" charset="0"/>
                <a:hlinkClick r:id="rId7"/>
              </a:rPr>
              <a:t>indica</a:t>
            </a:r>
            <a:r>
              <a:rPr lang="fr-FR" altLang="fr-FR" sz="1700" dirty="0">
                <a:solidFill>
                  <a:srgbClr val="008000"/>
                </a:solidFill>
                <a:latin typeface="Arial" panose="020B0604020202020204" pitchFamily="34" charset="0"/>
              </a:rPr>
              <a:t>  : </a:t>
            </a:r>
            <a:r>
              <a:rPr lang="fr-FR" altLang="fr-FR" sz="1700" dirty="0">
                <a:solidFill>
                  <a:srgbClr val="FF0000"/>
                </a:solidFill>
                <a:latin typeface="Arial" panose="020B0604020202020204" pitchFamily="34" charset="0"/>
              </a:rPr>
              <a:t>?  </a:t>
            </a:r>
            <a:r>
              <a:rPr lang="fr-FR" altLang="fr-FR" sz="1700" dirty="0">
                <a:latin typeface="Arial" panose="020B0604020202020204" pitchFamily="34" charset="0"/>
              </a:rPr>
              <a:t>(</a:t>
            </a:r>
            <a:r>
              <a:rPr lang="fr-FR" altLang="fr-FR" sz="1800" b="1" dirty="0"/>
              <a:t>USDA</a:t>
            </a:r>
            <a:r>
              <a:rPr lang="fr-FR" altLang="fr-FR" sz="1800" dirty="0"/>
              <a:t> </a:t>
            </a:r>
            <a:r>
              <a:rPr lang="fr-FR" altLang="fr-FR" sz="1800" dirty="0" err="1"/>
              <a:t>hardiness</a:t>
            </a:r>
            <a:r>
              <a:rPr lang="fr-FR" altLang="fr-FR" sz="1800" dirty="0"/>
              <a:t> zone : 8-11</a:t>
            </a:r>
            <a:r>
              <a:rPr lang="fr-FR" altLang="fr-FR" sz="1700" dirty="0">
                <a:latin typeface="Arial" panose="020B0604020202020204" pitchFamily="34" charset="0"/>
              </a:rPr>
              <a:t>)</a:t>
            </a:r>
          </a:p>
          <a:p>
            <a:pPr eaLnBrk="1" hangingPunct="1">
              <a:lnSpc>
                <a:spcPct val="100000"/>
              </a:lnSpc>
              <a:spcBef>
                <a:spcPct val="0"/>
              </a:spcBef>
              <a:buFont typeface="Arial" panose="020B0604020202020204" pitchFamily="34" charset="0"/>
              <a:buNone/>
            </a:pPr>
            <a:r>
              <a:rPr lang="fr-FR" altLang="fr-FR" sz="1700" i="1" dirty="0">
                <a:solidFill>
                  <a:srgbClr val="008000"/>
                </a:solidFill>
                <a:latin typeface="Arial" panose="020B0604020202020204" pitchFamily="34" charset="0"/>
                <a:hlinkClick r:id="rId8"/>
              </a:rPr>
              <a:t>Opuntia </a:t>
            </a:r>
            <a:r>
              <a:rPr lang="fr-FR" altLang="fr-FR" sz="1700" i="1" dirty="0" err="1">
                <a:solidFill>
                  <a:srgbClr val="008000"/>
                </a:solidFill>
                <a:latin typeface="Arial" panose="020B0604020202020204" pitchFamily="34" charset="0"/>
                <a:hlinkClick r:id="rId8"/>
              </a:rPr>
              <a:t>monacantha</a:t>
            </a:r>
            <a:r>
              <a:rPr lang="fr-FR" altLang="fr-FR" sz="1700" dirty="0">
                <a:solidFill>
                  <a:srgbClr val="008000"/>
                </a:solidFill>
                <a:latin typeface="Arial" panose="020B0604020202020204" pitchFamily="34" charset="0"/>
              </a:rPr>
              <a:t> : </a:t>
            </a:r>
            <a:r>
              <a:rPr lang="fr-FR" altLang="fr-FR" sz="1700" dirty="0">
                <a:solidFill>
                  <a:srgbClr val="FF0000"/>
                </a:solidFill>
                <a:latin typeface="Arial" panose="020B0604020202020204" pitchFamily="34" charset="0"/>
              </a:rPr>
              <a:t>à rejeter, score: 22. </a:t>
            </a:r>
            <a:r>
              <a:rPr lang="fr-FR" altLang="fr-FR" sz="1600" dirty="0">
                <a:latin typeface="Arial" panose="020B0604020202020204" pitchFamily="34" charset="0"/>
              </a:rPr>
              <a:t>(</a:t>
            </a:r>
            <a:r>
              <a:rPr lang="fr-FR" altLang="fr-FR" sz="1600" b="1" dirty="0"/>
              <a:t>USDA</a:t>
            </a:r>
            <a:r>
              <a:rPr lang="fr-FR" altLang="fr-FR" sz="1600" dirty="0"/>
              <a:t> </a:t>
            </a:r>
            <a:r>
              <a:rPr lang="fr-FR" altLang="fr-FR" sz="1600" dirty="0" err="1"/>
              <a:t>hardiness</a:t>
            </a:r>
            <a:r>
              <a:rPr lang="fr-FR" altLang="fr-FR" sz="1600" dirty="0"/>
              <a:t> zone : 9-11</a:t>
            </a:r>
            <a:r>
              <a:rPr lang="fr-FR" altLang="fr-FR" sz="1600" dirty="0">
                <a:latin typeface="Arial" panose="020B0604020202020204" pitchFamily="34" charset="0"/>
              </a:rPr>
              <a:t>)</a:t>
            </a:r>
            <a:endParaRPr lang="fr-FR" altLang="fr-FR" sz="1700" dirty="0">
              <a:solidFill>
                <a:srgbClr val="FF0000"/>
              </a:solidFill>
              <a:latin typeface="Arial" panose="020B0604020202020204" pitchFamily="34" charset="0"/>
            </a:endParaRPr>
          </a:p>
          <a:p>
            <a:pPr eaLnBrk="1" hangingPunct="1">
              <a:lnSpc>
                <a:spcPct val="100000"/>
              </a:lnSpc>
              <a:spcBef>
                <a:spcPct val="0"/>
              </a:spcBef>
              <a:buFont typeface="Arial" panose="020B0604020202020204" pitchFamily="34" charset="0"/>
              <a:buNone/>
            </a:pPr>
            <a:r>
              <a:rPr lang="fr-FR" altLang="fr-FR" sz="1700" i="1" dirty="0">
                <a:latin typeface="Arial" panose="020B0604020202020204" pitchFamily="34" charset="0"/>
                <a:hlinkClick r:id="rId9"/>
              </a:rPr>
              <a:t>Opuntia </a:t>
            </a:r>
            <a:r>
              <a:rPr lang="fr-FR" altLang="fr-FR" sz="1700" i="1" dirty="0" err="1">
                <a:latin typeface="Arial" panose="020B0604020202020204" pitchFamily="34" charset="0"/>
                <a:hlinkClick r:id="rId9"/>
              </a:rPr>
              <a:t>stricta</a:t>
            </a:r>
            <a:r>
              <a:rPr lang="fr-FR" altLang="fr-FR" sz="1700" i="1" dirty="0">
                <a:solidFill>
                  <a:srgbClr val="008000"/>
                </a:solidFill>
                <a:latin typeface="Arial" panose="020B0604020202020204" pitchFamily="34" charset="0"/>
              </a:rPr>
              <a:t> </a:t>
            </a:r>
            <a:r>
              <a:rPr lang="fr-FR" altLang="fr-FR" sz="1700" dirty="0">
                <a:solidFill>
                  <a:srgbClr val="008000"/>
                </a:solidFill>
                <a:latin typeface="Arial" panose="020B0604020202020204" pitchFamily="34" charset="0"/>
              </a:rPr>
              <a:t>: </a:t>
            </a:r>
            <a:r>
              <a:rPr lang="fr-FR" altLang="fr-FR" sz="1700" dirty="0">
                <a:solidFill>
                  <a:srgbClr val="FF0000"/>
                </a:solidFill>
                <a:latin typeface="Arial" panose="020B0604020202020204" pitchFamily="34" charset="0"/>
              </a:rPr>
              <a:t>à rejeter, score: 20. </a:t>
            </a:r>
            <a:r>
              <a:rPr lang="fr-FR" altLang="fr-FR" sz="1600" dirty="0">
                <a:latin typeface="Arial" panose="020B0604020202020204" pitchFamily="34" charset="0"/>
              </a:rPr>
              <a:t>(</a:t>
            </a:r>
            <a:r>
              <a:rPr lang="fr-FR" altLang="fr-FR" sz="1600" b="1" dirty="0"/>
              <a:t>USDA</a:t>
            </a:r>
            <a:r>
              <a:rPr lang="fr-FR" altLang="fr-FR" sz="1600" dirty="0"/>
              <a:t> </a:t>
            </a:r>
            <a:r>
              <a:rPr lang="fr-FR" altLang="fr-FR" sz="1600" dirty="0" err="1"/>
              <a:t>hardiness</a:t>
            </a:r>
            <a:r>
              <a:rPr lang="fr-FR" altLang="fr-FR" sz="1600" dirty="0"/>
              <a:t> zone : 8-11</a:t>
            </a:r>
            <a:r>
              <a:rPr lang="fr-FR" altLang="fr-FR" sz="1600" dirty="0">
                <a:latin typeface="Arial" panose="020B0604020202020204" pitchFamily="34" charset="0"/>
              </a:rPr>
              <a:t>)</a:t>
            </a:r>
          </a:p>
        </p:txBody>
      </p:sp>
      <p:pic>
        <p:nvPicPr>
          <p:cNvPr id="93201" name="Picture 9" descr="C:\Users\LISAN\Pictures\plantes invasives de Madagascar\Opuntia stricta2.jpg">
            <a:extLst>
              <a:ext uri="{FF2B5EF4-FFF2-40B4-BE49-F238E27FC236}">
                <a16:creationId xmlns:a16="http://schemas.microsoft.com/office/drawing/2014/main" id="{32FD3DF7-30EA-49F1-89E0-31F79629D2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0863" y="3265488"/>
            <a:ext cx="3048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2" name="Rectangle 10">
            <a:extLst>
              <a:ext uri="{FF2B5EF4-FFF2-40B4-BE49-F238E27FC236}">
                <a16:creationId xmlns:a16="http://schemas.microsoft.com/office/drawing/2014/main" id="{87A0DC21-C8FA-4FD7-AB21-42A43C6123B7}"/>
              </a:ext>
            </a:extLst>
          </p:cNvPr>
          <p:cNvSpPr>
            <a:spLocks noChangeArrowheads="1"/>
          </p:cNvSpPr>
          <p:nvPr/>
        </p:nvSpPr>
        <p:spPr bwMode="auto">
          <a:xfrm>
            <a:off x="3917950" y="5497513"/>
            <a:ext cx="1176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dirty="0">
                <a:solidFill>
                  <a:srgbClr val="008000"/>
                </a:solidFill>
                <a:latin typeface="Arial" panose="020B0604020202020204" pitchFamily="34" charset="0"/>
              </a:rPr>
              <a:t>Opuntia </a:t>
            </a:r>
            <a:r>
              <a:rPr lang="fr-FR" altLang="fr-FR" sz="1200" i="1" dirty="0" err="1">
                <a:solidFill>
                  <a:srgbClr val="008000"/>
                </a:solidFill>
                <a:latin typeface="Arial" panose="020B0604020202020204" pitchFamily="34" charset="0"/>
              </a:rPr>
              <a:t>stricta</a:t>
            </a:r>
            <a:endParaRPr lang="fr-FR" altLang="fr-FR" sz="1200" i="1" dirty="0">
              <a:solidFill>
                <a:srgbClr val="008000"/>
              </a:solidFill>
              <a:latin typeface="Arial" panose="020B0604020202020204" pitchFamily="34" charset="0"/>
            </a:endParaRPr>
          </a:p>
        </p:txBody>
      </p:sp>
      <p:sp>
        <p:nvSpPr>
          <p:cNvPr id="93203" name="Rectangle 12">
            <a:extLst>
              <a:ext uri="{FF2B5EF4-FFF2-40B4-BE49-F238E27FC236}">
                <a16:creationId xmlns:a16="http://schemas.microsoft.com/office/drawing/2014/main" id="{5D620084-07CE-42A6-A86A-1CDD98425E37}"/>
              </a:ext>
            </a:extLst>
          </p:cNvPr>
          <p:cNvSpPr>
            <a:spLocks noChangeArrowheads="1"/>
          </p:cNvSpPr>
          <p:nvPr/>
        </p:nvSpPr>
        <p:spPr bwMode="auto">
          <a:xfrm>
            <a:off x="8088313" y="2903538"/>
            <a:ext cx="1608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dirty="0">
                <a:solidFill>
                  <a:srgbClr val="008000"/>
                </a:solidFill>
                <a:latin typeface="Arial" panose="020B0604020202020204" pitchFamily="34" charset="0"/>
              </a:rPr>
              <a:t>Opuntia </a:t>
            </a:r>
            <a:r>
              <a:rPr lang="fr-FR" altLang="fr-FR" sz="1200" i="1" dirty="0" err="1">
                <a:solidFill>
                  <a:srgbClr val="008000"/>
                </a:solidFill>
                <a:latin typeface="Arial" panose="020B0604020202020204" pitchFamily="34" charset="0"/>
              </a:rPr>
              <a:t>monacantha</a:t>
            </a:r>
            <a:endParaRPr lang="fr-FR" altLang="fr-FR" sz="1200" i="1" dirty="0">
              <a:solidFill>
                <a:srgbClr val="008000"/>
              </a:solidFill>
              <a:latin typeface="Arial" panose="020B0604020202020204" pitchFamily="34" charset="0"/>
            </a:endParaRPr>
          </a:p>
        </p:txBody>
      </p:sp>
      <p:pic>
        <p:nvPicPr>
          <p:cNvPr id="93204" name="Picture 14" descr="C:\Users\LISAN\Pictures\plantes invasives de Madagascar\Opuntia monacantha2_s2.jpg">
            <a:extLst>
              <a:ext uri="{FF2B5EF4-FFF2-40B4-BE49-F238E27FC236}">
                <a16:creationId xmlns:a16="http://schemas.microsoft.com/office/drawing/2014/main" id="{E4CCE35C-2C49-4544-B96E-EDC5CC8CD9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36150" y="1466850"/>
            <a:ext cx="2005013"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5" name="Rectangle 12">
            <a:extLst>
              <a:ext uri="{FF2B5EF4-FFF2-40B4-BE49-F238E27FC236}">
                <a16:creationId xmlns:a16="http://schemas.microsoft.com/office/drawing/2014/main" id="{6C7B8FB7-07B6-4409-8D2B-841BF81DF84C}"/>
              </a:ext>
            </a:extLst>
          </p:cNvPr>
          <p:cNvSpPr>
            <a:spLocks noChangeArrowheads="1"/>
          </p:cNvSpPr>
          <p:nvPr/>
        </p:nvSpPr>
        <p:spPr bwMode="auto">
          <a:xfrm>
            <a:off x="10037763" y="2976563"/>
            <a:ext cx="1608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008000"/>
                </a:solidFill>
                <a:latin typeface="Arial" panose="020B0604020202020204" pitchFamily="34" charset="0"/>
              </a:rPr>
              <a:t>Opuntia monacantha</a:t>
            </a:r>
          </a:p>
        </p:txBody>
      </p:sp>
      <p:pic>
        <p:nvPicPr>
          <p:cNvPr id="93206" name="Image 14" descr="Opuntia_Madagascar_s.jpg">
            <a:extLst>
              <a:ext uri="{FF2B5EF4-FFF2-40B4-BE49-F238E27FC236}">
                <a16:creationId xmlns:a16="http://schemas.microsoft.com/office/drawing/2014/main" id="{69B6BC9A-1ED0-4BAD-ACCF-3D9F82783F4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966325" y="3336925"/>
            <a:ext cx="1944688"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7" name="Picture 15" descr="C:\Users\LISAN\Pictures\plantes invasives de Madagascar\Opuntia monacantha_ss.jpg">
            <a:extLst>
              <a:ext uri="{FF2B5EF4-FFF2-40B4-BE49-F238E27FC236}">
                <a16:creationId xmlns:a16="http://schemas.microsoft.com/office/drawing/2014/main" id="{E23A6308-8843-443F-81DF-0E50CACBD6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7213" y="1760538"/>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8" name="ZoneTexte 16">
            <a:extLst>
              <a:ext uri="{FF2B5EF4-FFF2-40B4-BE49-F238E27FC236}">
                <a16:creationId xmlns:a16="http://schemas.microsoft.com/office/drawing/2014/main" id="{EF3460A8-46A0-48FB-81EA-85225089CE9D}"/>
              </a:ext>
            </a:extLst>
          </p:cNvPr>
          <p:cNvSpPr txBox="1">
            <a:spLocks noChangeArrowheads="1"/>
          </p:cNvSpPr>
          <p:nvPr/>
        </p:nvSpPr>
        <p:spPr bwMode="auto">
          <a:xfrm>
            <a:off x="9966325" y="5929313"/>
            <a:ext cx="1874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dirty="0">
                <a:solidFill>
                  <a:srgbClr val="008000"/>
                </a:solidFill>
                <a:latin typeface="Arial" panose="020B0604020202020204" pitchFamily="34" charset="0"/>
              </a:rPr>
              <a:t>Opuntia </a:t>
            </a:r>
            <a:r>
              <a:rPr lang="fr-FR" altLang="fr-FR" sz="1200" i="1" dirty="0" err="1">
                <a:solidFill>
                  <a:srgbClr val="008000"/>
                </a:solidFill>
                <a:latin typeface="Arial" panose="020B0604020202020204" pitchFamily="34" charset="0"/>
              </a:rPr>
              <a:t>spp</a:t>
            </a:r>
            <a:r>
              <a:rPr lang="fr-FR" altLang="fr-FR" sz="1200" dirty="0">
                <a:solidFill>
                  <a:srgbClr val="008000"/>
                </a:solidFill>
                <a:latin typeface="Arial" panose="020B0604020202020204" pitchFamily="34" charset="0"/>
              </a:rPr>
              <a:t>. dans le sud de Madagascar. © Per Larsson.</a:t>
            </a:r>
          </a:p>
        </p:txBody>
      </p:sp>
      <p:sp>
        <p:nvSpPr>
          <p:cNvPr id="93209" name="Rectangle 15">
            <a:extLst>
              <a:ext uri="{FF2B5EF4-FFF2-40B4-BE49-F238E27FC236}">
                <a16:creationId xmlns:a16="http://schemas.microsoft.com/office/drawing/2014/main" id="{9E497A38-5554-41C5-A7EA-761A624F0D1E}"/>
              </a:ext>
            </a:extLst>
          </p:cNvPr>
          <p:cNvSpPr>
            <a:spLocks noChangeArrowheads="1"/>
          </p:cNvSpPr>
          <p:nvPr/>
        </p:nvSpPr>
        <p:spPr bwMode="auto">
          <a:xfrm>
            <a:off x="10534650" y="715963"/>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cs typeface="Arial" panose="020B0604020202020204" pitchFamily="34" charset="0"/>
              </a:rPr>
              <a:t>U</a:t>
            </a:r>
          </a:p>
        </p:txBody>
      </p:sp>
      <p:pic>
        <p:nvPicPr>
          <p:cNvPr id="93210" name="Picture 2" descr="fruitsLogo9_ss">
            <a:extLst>
              <a:ext uri="{FF2B5EF4-FFF2-40B4-BE49-F238E27FC236}">
                <a16:creationId xmlns:a16="http://schemas.microsoft.com/office/drawing/2014/main" id="{68579A04-3EC3-4E96-A11A-53767D4937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63175" y="977900"/>
            <a:ext cx="3238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C639710-4F8F-43ED-A13C-D4E8AB70187C}"/>
              </a:ext>
            </a:extLst>
          </p:cNvPr>
          <p:cNvSpPr>
            <a:spLocks noGrp="1"/>
          </p:cNvSpPr>
          <p:nvPr>
            <p:ph type="ftr" sz="quarter" idx="11"/>
          </p:nvPr>
        </p:nvSpPr>
        <p:spPr>
          <a:xfrm>
            <a:off x="4254500" y="6538913"/>
            <a:ext cx="4114800" cy="365125"/>
          </a:xfrm>
        </p:spPr>
        <p:txBody>
          <a:bodyPr/>
          <a:lstStyle/>
          <a:p>
            <a:pPr>
              <a:defRPr/>
            </a:pPr>
            <a:r>
              <a:rPr lang="fr-FR"/>
              <a:t>Haies défensives de climat tempéré et tropical - B. Lisan</a:t>
            </a:r>
          </a:p>
        </p:txBody>
      </p:sp>
      <p:sp>
        <p:nvSpPr>
          <p:cNvPr id="3" name="Espace réservé du numéro de diapositive 2">
            <a:extLst>
              <a:ext uri="{FF2B5EF4-FFF2-40B4-BE49-F238E27FC236}">
                <a16:creationId xmlns:a16="http://schemas.microsoft.com/office/drawing/2014/main" id="{944D1F29-F202-4BEB-A9E0-9F0F8271B695}"/>
              </a:ext>
            </a:extLst>
          </p:cNvPr>
          <p:cNvSpPr>
            <a:spLocks noGrp="1"/>
          </p:cNvSpPr>
          <p:nvPr>
            <p:ph type="sldNum" sz="quarter" idx="12"/>
          </p:nvPr>
        </p:nvSpPr>
        <p:spPr>
          <a:xfrm>
            <a:off x="207963" y="114300"/>
            <a:ext cx="409575" cy="260350"/>
          </a:xfrm>
        </p:spPr>
        <p:txBody>
          <a:bodyPr/>
          <a:lstStyle/>
          <a:p>
            <a:pPr>
              <a:defRPr/>
            </a:pPr>
            <a:fld id="{4D7FE4F5-4592-4ED7-9E0C-143F83C77BCA}" type="slidenum">
              <a:rPr lang="fr-FR"/>
              <a:pPr>
                <a:defRPr/>
              </a:pPr>
              <a:t>99</a:t>
            </a:fld>
            <a:endParaRPr lang="fr-FR"/>
          </a:p>
        </p:txBody>
      </p:sp>
      <p:sp>
        <p:nvSpPr>
          <p:cNvPr id="94212" name="Rectangle 3">
            <a:extLst>
              <a:ext uri="{FF2B5EF4-FFF2-40B4-BE49-F238E27FC236}">
                <a16:creationId xmlns:a16="http://schemas.microsoft.com/office/drawing/2014/main" id="{5DFCAB49-3AC8-4C84-B389-E7FD63ECF37C}"/>
              </a:ext>
            </a:extLst>
          </p:cNvPr>
          <p:cNvSpPr>
            <a:spLocks noChangeArrowheads="1"/>
          </p:cNvSpPr>
          <p:nvPr/>
        </p:nvSpPr>
        <p:spPr bwMode="auto">
          <a:xfrm>
            <a:off x="238125" y="865188"/>
            <a:ext cx="6896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dirty="0">
                <a:hlinkClick r:id="rId2"/>
              </a:rPr>
              <a:t>Henné</a:t>
            </a:r>
            <a:r>
              <a:rPr lang="it-IT" altLang="fr-FR" b="1" dirty="0">
                <a:solidFill>
                  <a:srgbClr val="008000"/>
                </a:solidFill>
                <a:cs typeface="Times New Roman" panose="02020603050405020304" pitchFamily="18" charset="0"/>
              </a:rPr>
              <a:t> (</a:t>
            </a:r>
            <a:r>
              <a:rPr lang="it-IT" altLang="fr-FR" b="1" i="1" dirty="0">
                <a:solidFill>
                  <a:srgbClr val="008000"/>
                </a:solidFill>
                <a:cs typeface="Times New Roman" panose="02020603050405020304" pitchFamily="18" charset="0"/>
              </a:rPr>
              <a:t>Lawsonia inermis</a:t>
            </a:r>
            <a:r>
              <a:rPr lang="it-IT" altLang="fr-FR" b="1" dirty="0">
                <a:solidFill>
                  <a:srgbClr val="008000"/>
                </a:solidFill>
                <a:cs typeface="Times New Roman" panose="02020603050405020304" pitchFamily="18" charset="0"/>
              </a:rPr>
              <a:t>) (</a:t>
            </a:r>
            <a:r>
              <a:rPr lang="fr-FR" altLang="fr-FR" b="1" dirty="0">
                <a:solidFill>
                  <a:srgbClr val="008000"/>
                </a:solidFill>
              </a:rPr>
              <a:t>famille des </a:t>
            </a:r>
            <a:r>
              <a:rPr lang="fr-FR" altLang="fr-FR" b="1" i="1" dirty="0">
                <a:solidFill>
                  <a:srgbClr val="008000"/>
                </a:solidFill>
                <a:hlinkClick r:id="rId3" tooltip="Lythracée"/>
              </a:rPr>
              <a:t>Lythracées</a:t>
            </a:r>
            <a:r>
              <a:rPr lang="it-IT" altLang="fr-FR" b="1" dirty="0">
                <a:solidFill>
                  <a:srgbClr val="008000"/>
                </a:solidFill>
                <a:cs typeface="Times New Roman" panose="02020603050405020304" pitchFamily="18" charset="0"/>
              </a:rPr>
              <a:t>)</a:t>
            </a:r>
            <a:endParaRPr lang="fr-FR" altLang="fr-FR" b="1" dirty="0"/>
          </a:p>
        </p:txBody>
      </p:sp>
      <p:sp>
        <p:nvSpPr>
          <p:cNvPr id="94213" name="ZoneTexte 4">
            <a:extLst>
              <a:ext uri="{FF2B5EF4-FFF2-40B4-BE49-F238E27FC236}">
                <a16:creationId xmlns:a16="http://schemas.microsoft.com/office/drawing/2014/main" id="{F8B045E2-FE84-4258-8053-DF85ECEF1582}"/>
              </a:ext>
            </a:extLst>
          </p:cNvPr>
          <p:cNvSpPr txBox="1">
            <a:spLocks noChangeArrowheads="1"/>
          </p:cNvSpPr>
          <p:nvPr/>
        </p:nvSpPr>
        <p:spPr bwMode="auto">
          <a:xfrm>
            <a:off x="3259138" y="11113"/>
            <a:ext cx="5208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b="1" u="sng">
                <a:solidFill>
                  <a:srgbClr val="008000"/>
                </a:solidFill>
              </a:rPr>
              <a:t>Haies défensives pour climat tempéré et tropical</a:t>
            </a:r>
          </a:p>
        </p:txBody>
      </p:sp>
      <p:sp>
        <p:nvSpPr>
          <p:cNvPr id="94214" name="ZoneTexte 5">
            <a:extLst>
              <a:ext uri="{FF2B5EF4-FFF2-40B4-BE49-F238E27FC236}">
                <a16:creationId xmlns:a16="http://schemas.microsoft.com/office/drawing/2014/main" id="{D258662C-28C5-4411-A09E-BE8F21781F3B}"/>
              </a:ext>
            </a:extLst>
          </p:cNvPr>
          <p:cNvSpPr txBox="1">
            <a:spLocks noChangeArrowheads="1"/>
          </p:cNvSpPr>
          <p:nvPr/>
        </p:nvSpPr>
        <p:spPr bwMode="auto">
          <a:xfrm>
            <a:off x="238125" y="495300"/>
            <a:ext cx="353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u="sng">
                <a:solidFill>
                  <a:srgbClr val="008000"/>
                </a:solidFill>
              </a:rPr>
              <a:t>Variétés pour climats tropicaux</a:t>
            </a:r>
          </a:p>
        </p:txBody>
      </p:sp>
      <p:pic>
        <p:nvPicPr>
          <p:cNvPr id="94215" name="Picture 1">
            <a:extLst>
              <a:ext uri="{FF2B5EF4-FFF2-40B4-BE49-F238E27FC236}">
                <a16:creationId xmlns:a16="http://schemas.microsoft.com/office/drawing/2014/main" id="{6FF7FE42-8152-45E5-85AC-41F28729E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47688"/>
            <a:ext cx="9620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2">
            <a:extLst>
              <a:ext uri="{FF2B5EF4-FFF2-40B4-BE49-F238E27FC236}">
                <a16:creationId xmlns:a16="http://schemas.microsoft.com/office/drawing/2014/main" id="{03E5A181-A5FC-4D99-9894-77E0BBD04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913" y="452438"/>
            <a:ext cx="10763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Image 8">
            <a:extLst>
              <a:ext uri="{FF2B5EF4-FFF2-40B4-BE49-F238E27FC236}">
                <a16:creationId xmlns:a16="http://schemas.microsoft.com/office/drawing/2014/main" id="{0F03479D-1A47-41A5-8DD6-D1D0253EA7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5" y="19050"/>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Image 9">
            <a:extLst>
              <a:ext uri="{FF2B5EF4-FFF2-40B4-BE49-F238E27FC236}">
                <a16:creationId xmlns:a16="http://schemas.microsoft.com/office/drawing/2014/main" id="{358024DB-6B8E-4E07-A8E8-C7283247D6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975" y="9525"/>
            <a:ext cx="400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Image 10">
            <a:extLst>
              <a:ext uri="{FF2B5EF4-FFF2-40B4-BE49-F238E27FC236}">
                <a16:creationId xmlns:a16="http://schemas.microsoft.com/office/drawing/2014/main" id="{79F9440B-80B3-464C-95B5-CFB9D96D4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0538" y="-1588"/>
            <a:ext cx="400050" cy="35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ZoneTexte 6">
            <a:extLst>
              <a:ext uri="{FF2B5EF4-FFF2-40B4-BE49-F238E27FC236}">
                <a16:creationId xmlns:a16="http://schemas.microsoft.com/office/drawing/2014/main" id="{00DD1390-F682-475E-A7BC-E7D4C0650C4F}"/>
              </a:ext>
            </a:extLst>
          </p:cNvPr>
          <p:cNvSpPr txBox="1">
            <a:spLocks noChangeArrowheads="1"/>
          </p:cNvSpPr>
          <p:nvPr/>
        </p:nvSpPr>
        <p:spPr bwMode="auto">
          <a:xfrm>
            <a:off x="255588" y="1290638"/>
            <a:ext cx="117062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dirty="0"/>
              <a:t>C’est un </a:t>
            </a:r>
            <a:r>
              <a:rPr lang="fr-FR" altLang="fr-FR" dirty="0">
                <a:hlinkClick r:id="rId7" tooltip="Arbuste"/>
              </a:rPr>
              <a:t>arbuste</a:t>
            </a:r>
            <a:r>
              <a:rPr lang="fr-FR" altLang="fr-FR" dirty="0"/>
              <a:t> épineux, tinctorial, pouvant atteindre 6 m de haut. Le </a:t>
            </a:r>
            <a:r>
              <a:rPr lang="fr-FR" altLang="fr-FR" b="1" dirty="0"/>
              <a:t>henné</a:t>
            </a:r>
            <a:r>
              <a:rPr lang="fr-FR" altLang="fr-FR" dirty="0"/>
              <a:t> pousse à l'état naturel dans les régions tropicales et subtropicales d'Afrique, d'Asie du Sud et d'</a:t>
            </a:r>
            <a:r>
              <a:rPr lang="fr-FR" altLang="fr-FR" dirty="0">
                <a:hlinkClick r:id="rId8" tooltip="Australasie"/>
              </a:rPr>
              <a:t>Australasie</a:t>
            </a:r>
            <a:r>
              <a:rPr lang="fr-FR" altLang="fr-FR" dirty="0"/>
              <a:t>. </a:t>
            </a:r>
            <a:r>
              <a:rPr lang="fr-FR" altLang="fr-FR" b="1" i="1" dirty="0">
                <a:solidFill>
                  <a:srgbClr val="008000"/>
                </a:solidFill>
              </a:rPr>
              <a:t>Il était </a:t>
            </a:r>
            <a:r>
              <a:rPr lang="fr-FR" altLang="fr-FR" b="1" i="1" dirty="0">
                <a:solidFill>
                  <a:srgbClr val="008000"/>
                </a:solidFill>
                <a:hlinkClick r:id="rId9" tooltip="Agriculture extensive"/>
              </a:rPr>
              <a:t>cultivé extensivement</a:t>
            </a:r>
            <a:r>
              <a:rPr lang="fr-FR" altLang="fr-FR" b="1" i="1" dirty="0">
                <a:solidFill>
                  <a:srgbClr val="008000"/>
                </a:solidFill>
              </a:rPr>
              <a:t> en </a:t>
            </a:r>
            <a:r>
              <a:rPr lang="fr-FR" altLang="fr-FR" b="1" i="1" dirty="0">
                <a:solidFill>
                  <a:srgbClr val="008000"/>
                </a:solidFill>
                <a:hlinkClick r:id="rId10" tooltip="Haies vives"/>
              </a:rPr>
              <a:t>haies vives</a:t>
            </a:r>
            <a:r>
              <a:rPr lang="fr-FR" altLang="fr-FR" b="1" i="1" dirty="0">
                <a:solidFill>
                  <a:srgbClr val="008000"/>
                </a:solidFill>
              </a:rPr>
              <a:t> en Afrique</a:t>
            </a:r>
            <a:r>
              <a:rPr lang="fr-FR" altLang="fr-FR" dirty="0"/>
              <a:t>, mais l'est plutôt en champs aujourd’hui pour une </a:t>
            </a:r>
            <a:r>
              <a:rPr lang="fr-FR" altLang="fr-FR" b="1" dirty="0">
                <a:solidFill>
                  <a:srgbClr val="008000"/>
                </a:solidFill>
              </a:rPr>
              <a:t>culture de rente </a:t>
            </a:r>
            <a:r>
              <a:rPr lang="fr-FR" altLang="fr-FR" dirty="0"/>
              <a:t>(récolte plus facile). Il peut être légèrement toxique. En Afrique, il s'est souvent naturalisé, notamment sur des sols alluviaux le long des rivières.</a:t>
            </a:r>
            <a:r>
              <a:rPr lang="fr-FR" altLang="fr-FR" sz="1200" dirty="0"/>
              <a:t> </a:t>
            </a:r>
            <a:r>
              <a:rPr lang="fr-FR" altLang="fr-FR" dirty="0"/>
              <a:t>Le henné a besoin de températures élevées (la moyenne quotidienne optimale étant d’environ 25°C) pour germer, croître et se développer. Il s’adapte à une large gamme de conditions. </a:t>
            </a:r>
            <a:r>
              <a:rPr lang="fr-FR" altLang="fr-FR" dirty="0">
                <a:solidFill>
                  <a:srgbClr val="008000"/>
                </a:solidFill>
              </a:rPr>
              <a:t>Il tolère des sols pauvres, pierreux et sableux, mais s’adapte aussi bien à des sols argileux lourds et fertiles. Il tolère une humidité de l’air basse de même que la sécheresse. </a:t>
            </a:r>
            <a:r>
              <a:rPr lang="fr-FR" altLang="fr-FR" dirty="0"/>
              <a:t>On rencontre souvent des plantes naturalisées non seulement dans les lits de rivières temporairement inondés et les ripisylves, mais aussi sur les versants des collines et dans des crevasses, jusqu’à 1350 m d’altitude. Souvent, il est cultivé comme de la </a:t>
            </a:r>
            <a:r>
              <a:rPr lang="fr-FR" altLang="fr-FR" i="1" dirty="0"/>
              <a:t>luzerne</a:t>
            </a:r>
            <a:r>
              <a:rPr lang="fr-FR" altLang="fr-FR" dirty="0"/>
              <a:t>, c’est-à-dire comme une plante pérenne </a:t>
            </a:r>
            <a:r>
              <a:rPr lang="fr-FR" altLang="fr-FR" i="1" dirty="0"/>
              <a:t>à vie courte</a:t>
            </a:r>
            <a:r>
              <a:rPr lang="fr-FR" altLang="fr-FR" dirty="0"/>
              <a:t>, atteignant 70 cm de haut. </a:t>
            </a:r>
            <a:r>
              <a:rPr lang="fr-FR" altLang="fr-FR" b="1" dirty="0"/>
              <a:t>USDA zone </a:t>
            </a:r>
            <a:r>
              <a:rPr lang="fr-FR" altLang="fr-FR" dirty="0"/>
              <a:t>: 9-11 </a:t>
            </a:r>
            <a:r>
              <a:rPr lang="fr-FR" altLang="fr-FR" sz="1200" dirty="0"/>
              <a:t>Sources : a) </a:t>
            </a:r>
            <a:r>
              <a:rPr lang="fr-FR" altLang="fr-FR" sz="1200" dirty="0">
                <a:hlinkClick r:id="rId2"/>
              </a:rPr>
              <a:t>https://fr.wikipedia.org/wiki/Henn%C3%A9</a:t>
            </a:r>
            <a:r>
              <a:rPr lang="fr-FR" altLang="fr-FR" sz="1200" dirty="0"/>
              <a:t>, </a:t>
            </a:r>
          </a:p>
          <a:p>
            <a:pPr eaLnBrk="1" hangingPunct="1"/>
            <a:r>
              <a:rPr lang="fr-FR" altLang="fr-FR" sz="1200" dirty="0"/>
              <a:t>b)</a:t>
            </a:r>
            <a:r>
              <a:rPr lang="fr-FR" altLang="fr-FR" sz="1200" dirty="0">
                <a:hlinkClick r:id="rId11"/>
              </a:rPr>
              <a:t> https://en.wikipedia.org/wiki/Lawsonia_inermis</a:t>
            </a:r>
            <a:r>
              <a:rPr lang="fr-FR" altLang="fr-FR" sz="1200" dirty="0"/>
              <a:t> ,  c) </a:t>
            </a:r>
            <a:r>
              <a:rPr lang="fr-FR" altLang="fr-FR" sz="1200" dirty="0">
                <a:hlinkClick r:id="rId12"/>
              </a:rPr>
              <a:t>https://www.prota4u.org/database/protav8.asp?fr=1&amp;g=pe&amp;p=Lawsonia+inermis+L</a:t>
            </a:r>
            <a:endParaRPr lang="fr-FR" altLang="fr-FR" dirty="0"/>
          </a:p>
        </p:txBody>
      </p:sp>
      <p:pic>
        <p:nvPicPr>
          <p:cNvPr id="94221" name="Image 11" descr="Une image contenant extérieur, herbe, arbre&#10;&#10;Description générée avec un niveau de confiance très élevé">
            <a:extLst>
              <a:ext uri="{FF2B5EF4-FFF2-40B4-BE49-F238E27FC236}">
                <a16:creationId xmlns:a16="http://schemas.microsoft.com/office/drawing/2014/main" id="{715D854A-FC3A-4862-B00F-0D01CC9ED8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59375" y="4425950"/>
            <a:ext cx="206533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2" name="Image 13" descr="Une image contenant arbre, extérieur, plante, herbe&#10;&#10;Description générée avec un niveau de confiance très élevé">
            <a:extLst>
              <a:ext uri="{FF2B5EF4-FFF2-40B4-BE49-F238E27FC236}">
                <a16:creationId xmlns:a16="http://schemas.microsoft.com/office/drawing/2014/main" id="{96C6B954-4852-4C46-84FD-63C84A1CA45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4275" y="4733925"/>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3" name="Image 15" descr="Une image contenant fleur, extérieur, arbre, plante&#10;&#10;Description générée avec un niveau de confiance très élevé">
            <a:extLst>
              <a:ext uri="{FF2B5EF4-FFF2-40B4-BE49-F238E27FC236}">
                <a16:creationId xmlns:a16="http://schemas.microsoft.com/office/drawing/2014/main" id="{C3DDB5C8-01C9-4F0D-8628-1057E1C4E3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40625" y="4451350"/>
            <a:ext cx="14970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4" name="Image 17" descr="Une image contenant arbre, extérieur, plante, assis&#10;&#10;Description générée avec un niveau de confiance très élevé">
            <a:extLst>
              <a:ext uri="{FF2B5EF4-FFF2-40B4-BE49-F238E27FC236}">
                <a16:creationId xmlns:a16="http://schemas.microsoft.com/office/drawing/2014/main" id="{7BD6222D-7B97-405D-9A2C-B8107D95A0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91750" y="30163"/>
            <a:ext cx="17081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5" name="Image 21" descr="Une image contenant plante, extérieur, fleur, arbre&#10;&#10;Description générée avec un niveau de confiance très élevé">
            <a:extLst>
              <a:ext uri="{FF2B5EF4-FFF2-40B4-BE49-F238E27FC236}">
                <a16:creationId xmlns:a16="http://schemas.microsoft.com/office/drawing/2014/main" id="{804C2951-65B1-4795-91FB-40DF83F6D5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40738" y="36513"/>
            <a:ext cx="15652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6" name="Image 25" descr="Une image contenant intérieur, plante, petit, animal&#10;&#10;Description générée avec un niveau de confiance élevé">
            <a:extLst>
              <a:ext uri="{FF2B5EF4-FFF2-40B4-BE49-F238E27FC236}">
                <a16:creationId xmlns:a16="http://schemas.microsoft.com/office/drawing/2014/main" id="{93D7D69A-DE49-48DC-AF99-B9AFEDC45DA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10663" y="4395788"/>
            <a:ext cx="3003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7" name="Image 29" descr="Une image contenant herbe, extérieur, plante&#10;&#10;Description générée avec un niveau de confiance très élevé">
            <a:extLst>
              <a:ext uri="{FF2B5EF4-FFF2-40B4-BE49-F238E27FC236}">
                <a16:creationId xmlns:a16="http://schemas.microsoft.com/office/drawing/2014/main" id="{984DA857-0F0E-4EDD-95ED-4C6BB664D0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488" y="4572000"/>
            <a:ext cx="2209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8" name="Rectangle 15">
            <a:extLst>
              <a:ext uri="{FF2B5EF4-FFF2-40B4-BE49-F238E27FC236}">
                <a16:creationId xmlns:a16="http://schemas.microsoft.com/office/drawing/2014/main" id="{B4146FD1-E80C-46C8-A805-498D91A69D1A}"/>
              </a:ext>
            </a:extLst>
          </p:cNvPr>
          <p:cNvSpPr>
            <a:spLocks noChangeArrowheads="1"/>
          </p:cNvSpPr>
          <p:nvPr/>
        </p:nvSpPr>
        <p:spPr bwMode="auto">
          <a:xfrm>
            <a:off x="5497513" y="538163"/>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000" b="1">
                <a:solidFill>
                  <a:srgbClr val="008000"/>
                </a:solidFill>
                <a:latin typeface="Arial" panose="020B0604020202020204" pitchFamily="34" charset="0"/>
                <a:cs typeface="Arial" panose="020B0604020202020204" pitchFamily="34" charset="0"/>
              </a:rPr>
              <a:t>U</a:t>
            </a:r>
          </a:p>
        </p:txBody>
      </p:sp>
      <p:pic>
        <p:nvPicPr>
          <p:cNvPr id="94229" name="Picture 2" descr="toxic-2ss">
            <a:extLst>
              <a:ext uri="{FF2B5EF4-FFF2-40B4-BE49-F238E27FC236}">
                <a16:creationId xmlns:a16="http://schemas.microsoft.com/office/drawing/2014/main" id="{80AAC230-E6E7-4A85-9A83-35C4A5667A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67313" y="390525"/>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0" name="Picture 2" descr="medicament2_s">
            <a:extLst>
              <a:ext uri="{FF2B5EF4-FFF2-40B4-BE49-F238E27FC236}">
                <a16:creationId xmlns:a16="http://schemas.microsoft.com/office/drawing/2014/main" id="{2C0464F6-FCEB-4B97-8EDF-FEB59BC3CCE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75175" y="336550"/>
            <a:ext cx="438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40232</TotalTime>
  <Words>35016</Words>
  <Application>Microsoft Office PowerPoint</Application>
  <PresentationFormat>Grand écran</PresentationFormat>
  <Paragraphs>1386</Paragraphs>
  <Slides>112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112</vt:i4>
      </vt:variant>
    </vt:vector>
  </HeadingPairs>
  <TitlesOfParts>
    <vt:vector size="117" baseType="lpstr">
      <vt:lpstr>Arial</vt:lpstr>
      <vt:lpstr>Calibri</vt:lpstr>
      <vt:lpstr>Calibri Light</vt:lpstr>
      <vt:lpstr>Helvetica Neue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438</cp:revision>
  <dcterms:created xsi:type="dcterms:W3CDTF">2017-09-04T13:24:08Z</dcterms:created>
  <dcterms:modified xsi:type="dcterms:W3CDTF">2019-12-03T17:38:41Z</dcterms:modified>
</cp:coreProperties>
</file>