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332" r:id="rId3"/>
    <p:sldId id="257" r:id="rId4"/>
    <p:sldId id="314" r:id="rId5"/>
    <p:sldId id="269" r:id="rId6"/>
    <p:sldId id="325" r:id="rId7"/>
    <p:sldId id="326" r:id="rId8"/>
    <p:sldId id="327" r:id="rId9"/>
    <p:sldId id="276" r:id="rId10"/>
    <p:sldId id="277" r:id="rId11"/>
    <p:sldId id="288" r:id="rId12"/>
    <p:sldId id="290" r:id="rId13"/>
    <p:sldId id="315" r:id="rId14"/>
    <p:sldId id="317" r:id="rId15"/>
    <p:sldId id="318" r:id="rId16"/>
    <p:sldId id="319" r:id="rId17"/>
    <p:sldId id="330" r:id="rId18"/>
    <p:sldId id="321" r:id="rId19"/>
    <p:sldId id="322" r:id="rId20"/>
    <p:sldId id="323" r:id="rId21"/>
    <p:sldId id="324" r:id="rId22"/>
    <p:sldId id="328" r:id="rId23"/>
    <p:sldId id="329" r:id="rId24"/>
    <p:sldId id="278" r:id="rId25"/>
    <p:sldId id="279" r:id="rId26"/>
    <p:sldId id="280" r:id="rId27"/>
    <p:sldId id="281" r:id="rId28"/>
    <p:sldId id="282" r:id="rId29"/>
    <p:sldId id="283" r:id="rId30"/>
    <p:sldId id="284" r:id="rId31"/>
    <p:sldId id="352" r:id="rId32"/>
    <p:sldId id="275" r:id="rId33"/>
    <p:sldId id="293" r:id="rId34"/>
    <p:sldId id="258" r:id="rId35"/>
    <p:sldId id="266" r:id="rId36"/>
    <p:sldId id="333" r:id="rId37"/>
    <p:sldId id="267" r:id="rId38"/>
    <p:sldId id="270" r:id="rId39"/>
    <p:sldId id="285" r:id="rId40"/>
    <p:sldId id="286" r:id="rId41"/>
    <p:sldId id="271" r:id="rId42"/>
    <p:sldId id="272" r:id="rId43"/>
    <p:sldId id="299" r:id="rId44"/>
    <p:sldId id="350"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273" r:id="rId59"/>
    <p:sldId id="287" r:id="rId60"/>
    <p:sldId id="331" r:id="rId61"/>
    <p:sldId id="274" r:id="rId62"/>
    <p:sldId id="259" r:id="rId63"/>
    <p:sldId id="260" r:id="rId64"/>
    <p:sldId id="349" r:id="rId65"/>
    <p:sldId id="261" r:id="rId66"/>
    <p:sldId id="337" r:id="rId67"/>
    <p:sldId id="338" r:id="rId68"/>
    <p:sldId id="262" r:id="rId69"/>
    <p:sldId id="268" r:id="rId70"/>
    <p:sldId id="291" r:id="rId71"/>
    <p:sldId id="298" r:id="rId72"/>
    <p:sldId id="263" r:id="rId73"/>
    <p:sldId id="264" r:id="rId74"/>
    <p:sldId id="265" r:id="rId75"/>
    <p:sldId id="336" r:id="rId76"/>
    <p:sldId id="289" r:id="rId77"/>
    <p:sldId id="334" r:id="rId78"/>
    <p:sldId id="335" r:id="rId79"/>
    <p:sldId id="292" r:id="rId80"/>
    <p:sldId id="313" r:id="rId81"/>
    <p:sldId id="294" r:id="rId82"/>
    <p:sldId id="295" r:id="rId83"/>
    <p:sldId id="296" r:id="rId84"/>
    <p:sldId id="297" r:id="rId85"/>
    <p:sldId id="316" r:id="rId86"/>
    <p:sldId id="320" r:id="rId87"/>
    <p:sldId id="339" r:id="rId88"/>
    <p:sldId id="344" r:id="rId89"/>
    <p:sldId id="345" r:id="rId90"/>
    <p:sldId id="346" r:id="rId91"/>
    <p:sldId id="348" r:id="rId92"/>
    <p:sldId id="340" r:id="rId93"/>
    <p:sldId id="341" r:id="rId94"/>
    <p:sldId id="347" r:id="rId95"/>
    <p:sldId id="342" r:id="rId96"/>
    <p:sldId id="343" r:id="rId97"/>
  </p:sldIdLst>
  <p:sldSz cx="12192000" cy="6858000"/>
  <p:notesSz cx="7099300" cy="102346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26A1449A-2CB2-4956-99AE-B9D91C2278E9}" type="datetimeFigureOut">
              <a:rPr lang="fr-FR"/>
              <a:pPr>
                <a:defRPr/>
              </a:pPr>
              <a:t>22/09/2017</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926013"/>
            <a:ext cx="5680075" cy="4029075"/>
          </a:xfrm>
          <a:prstGeom prst="rect">
            <a:avLst/>
          </a:prstGeom>
        </p:spPr>
        <p:txBody>
          <a:bodyPr vert="horz" lIns="99048" tIns="49524" rIns="99048" bIns="4952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CFC035D3-1507-4DD9-87A6-D572318A3955}" type="slidenum">
              <a:rPr lang="fr-FR" altLang="fr-FR"/>
              <a:pPr>
                <a:defRPr/>
              </a:pPr>
              <a:t>‹N°›</a:t>
            </a:fld>
            <a:endParaRPr lang="fr-FR" altLang="fr-FR"/>
          </a:p>
        </p:txBody>
      </p:sp>
    </p:spTree>
    <p:extLst>
      <p:ext uri="{BB962C8B-B14F-4D97-AF65-F5344CB8AC3E}">
        <p14:creationId xmlns:p14="http://schemas.microsoft.com/office/powerpoint/2010/main" val="2223799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73ACF3-0B5E-4EC3-9D94-ED5361889C7F}" type="slidenum">
              <a:rPr lang="fr-FR" altLang="fr-FR" sz="1300" smtClean="0"/>
              <a:pPr>
                <a:spcBef>
                  <a:spcPct val="0"/>
                </a:spcBef>
              </a:pPr>
              <a:t>1</a:t>
            </a:fld>
            <a:endParaRPr lang="fr-FR" altLang="fr-FR" sz="1300"/>
          </a:p>
        </p:txBody>
      </p:sp>
    </p:spTree>
    <p:extLst>
      <p:ext uri="{BB962C8B-B14F-4D97-AF65-F5344CB8AC3E}">
        <p14:creationId xmlns:p14="http://schemas.microsoft.com/office/powerpoint/2010/main" val="266321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6F1FA919-916B-4D5D-BD77-A35C242B9307}" type="datetime1">
              <a:rPr lang="fr-FR"/>
              <a:pPr>
                <a:defRPr/>
              </a:pPr>
              <a:t>22/09/2017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92D345B-023C-4EE5-BB74-DA87602D484B}" type="slidenum">
              <a:rPr lang="fr-FR" altLang="fr-FR"/>
              <a:pPr>
                <a:defRPr/>
              </a:pPr>
              <a:t>‹N°›</a:t>
            </a:fld>
            <a:endParaRPr lang="fr-FR" altLang="fr-FR"/>
          </a:p>
        </p:txBody>
      </p:sp>
    </p:spTree>
    <p:extLst>
      <p:ext uri="{BB962C8B-B14F-4D97-AF65-F5344CB8AC3E}">
        <p14:creationId xmlns:p14="http://schemas.microsoft.com/office/powerpoint/2010/main" val="336666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AAB26B5-4362-4A18-A042-54AEAD10E210}" type="datetime1">
              <a:rPr lang="fr-FR"/>
              <a:pPr>
                <a:defRPr/>
              </a:pPr>
              <a:t>22/09/2017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6188756-32B1-45BC-AA27-44F299326F30}" type="slidenum">
              <a:rPr lang="fr-FR" altLang="fr-FR"/>
              <a:pPr>
                <a:defRPr/>
              </a:pPr>
              <a:t>‹N°›</a:t>
            </a:fld>
            <a:endParaRPr lang="fr-FR" altLang="fr-FR"/>
          </a:p>
        </p:txBody>
      </p:sp>
    </p:spTree>
    <p:extLst>
      <p:ext uri="{BB962C8B-B14F-4D97-AF65-F5344CB8AC3E}">
        <p14:creationId xmlns:p14="http://schemas.microsoft.com/office/powerpoint/2010/main" val="281297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8483865-2377-41E6-8CBA-BE19BA1BFEE6}" type="datetime1">
              <a:rPr lang="fr-FR"/>
              <a:pPr>
                <a:defRPr/>
              </a:pPr>
              <a:t>22/09/2017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F7382A-B865-4ADD-AEE0-F4299D89E2CE}" type="slidenum">
              <a:rPr lang="fr-FR" altLang="fr-FR"/>
              <a:pPr>
                <a:defRPr/>
              </a:pPr>
              <a:t>‹N°›</a:t>
            </a:fld>
            <a:endParaRPr lang="fr-FR" altLang="fr-FR"/>
          </a:p>
        </p:txBody>
      </p:sp>
    </p:spTree>
    <p:extLst>
      <p:ext uri="{BB962C8B-B14F-4D97-AF65-F5344CB8AC3E}">
        <p14:creationId xmlns:p14="http://schemas.microsoft.com/office/powerpoint/2010/main" val="1840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66CBF62-7886-4A95-B762-4ED05EFE5824}" type="datetime1">
              <a:rPr lang="fr-FR"/>
              <a:pPr>
                <a:defRPr/>
              </a:pPr>
              <a:t>22/09/2017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E5E1B12-6300-4624-B40D-30B35807B50A}" type="slidenum">
              <a:rPr lang="fr-FR" altLang="fr-FR"/>
              <a:pPr>
                <a:defRPr/>
              </a:pPr>
              <a:t>‹N°›</a:t>
            </a:fld>
            <a:endParaRPr lang="fr-FR" altLang="fr-FR"/>
          </a:p>
        </p:txBody>
      </p:sp>
    </p:spTree>
    <p:extLst>
      <p:ext uri="{BB962C8B-B14F-4D97-AF65-F5344CB8AC3E}">
        <p14:creationId xmlns:p14="http://schemas.microsoft.com/office/powerpoint/2010/main" val="129156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0928174-ADC1-4061-BC96-FE5FD7DE642C}" type="datetime1">
              <a:rPr lang="fr-FR"/>
              <a:pPr>
                <a:defRPr/>
              </a:pPr>
              <a:t>22/09/2017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CEE3E57-3334-4D85-A055-6566F8C2B36C}" type="slidenum">
              <a:rPr lang="fr-FR" altLang="fr-FR"/>
              <a:pPr>
                <a:defRPr/>
              </a:pPr>
              <a:t>‹N°›</a:t>
            </a:fld>
            <a:endParaRPr lang="fr-FR" altLang="fr-FR"/>
          </a:p>
        </p:txBody>
      </p:sp>
    </p:spTree>
    <p:extLst>
      <p:ext uri="{BB962C8B-B14F-4D97-AF65-F5344CB8AC3E}">
        <p14:creationId xmlns:p14="http://schemas.microsoft.com/office/powerpoint/2010/main" val="78420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71AC88BD-A889-4F48-89F8-427A28741333}" type="datetime1">
              <a:rPr lang="fr-FR"/>
              <a:pPr>
                <a:defRPr/>
              </a:pPr>
              <a:t>22/09/2017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5255531-5103-4202-AF17-556D25A8C9D7}" type="slidenum">
              <a:rPr lang="fr-FR" altLang="fr-FR"/>
              <a:pPr>
                <a:defRPr/>
              </a:pPr>
              <a:t>‹N°›</a:t>
            </a:fld>
            <a:endParaRPr lang="fr-FR" altLang="fr-FR"/>
          </a:p>
        </p:txBody>
      </p:sp>
    </p:spTree>
    <p:extLst>
      <p:ext uri="{BB962C8B-B14F-4D97-AF65-F5344CB8AC3E}">
        <p14:creationId xmlns:p14="http://schemas.microsoft.com/office/powerpoint/2010/main" val="3598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E45C81D6-2731-4E60-A133-2765BBFB107A}" type="datetime1">
              <a:rPr lang="fr-FR"/>
              <a:pPr>
                <a:defRPr/>
              </a:pPr>
              <a:t>22/09/2017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CF243A0-FEE6-49CD-BD03-63B2DC389B7A}" type="slidenum">
              <a:rPr lang="fr-FR" altLang="fr-FR"/>
              <a:pPr>
                <a:defRPr/>
              </a:pPr>
              <a:t>‹N°›</a:t>
            </a:fld>
            <a:endParaRPr lang="fr-FR" altLang="fr-FR"/>
          </a:p>
        </p:txBody>
      </p:sp>
    </p:spTree>
    <p:extLst>
      <p:ext uri="{BB962C8B-B14F-4D97-AF65-F5344CB8AC3E}">
        <p14:creationId xmlns:p14="http://schemas.microsoft.com/office/powerpoint/2010/main" val="6716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D7A24408-7B05-4504-AC3D-834D874354D9}" type="datetime1">
              <a:rPr lang="fr-FR"/>
              <a:pPr>
                <a:defRPr/>
              </a:pPr>
              <a:t>22/09/2017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A7F5350-3245-44E4-918C-046E2C7F56A8}" type="slidenum">
              <a:rPr lang="fr-FR" altLang="fr-FR"/>
              <a:pPr>
                <a:defRPr/>
              </a:pPr>
              <a:t>‹N°›</a:t>
            </a:fld>
            <a:endParaRPr lang="fr-FR" altLang="fr-FR"/>
          </a:p>
        </p:txBody>
      </p:sp>
    </p:spTree>
    <p:extLst>
      <p:ext uri="{BB962C8B-B14F-4D97-AF65-F5344CB8AC3E}">
        <p14:creationId xmlns:p14="http://schemas.microsoft.com/office/powerpoint/2010/main" val="395117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E7A9D1C-65D3-4683-A26D-A33C29A66492}" type="datetime1">
              <a:rPr lang="fr-FR"/>
              <a:pPr>
                <a:defRPr/>
              </a:pPr>
              <a:t>22/09/2017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23971D6-8762-4F26-BC69-6F477A6AE51F}" type="slidenum">
              <a:rPr lang="fr-FR" altLang="fr-FR"/>
              <a:pPr>
                <a:defRPr/>
              </a:pPr>
              <a:t>‹N°›</a:t>
            </a:fld>
            <a:endParaRPr lang="fr-FR" altLang="fr-FR"/>
          </a:p>
        </p:txBody>
      </p:sp>
    </p:spTree>
    <p:extLst>
      <p:ext uri="{BB962C8B-B14F-4D97-AF65-F5344CB8AC3E}">
        <p14:creationId xmlns:p14="http://schemas.microsoft.com/office/powerpoint/2010/main" val="309185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A180027-DAAB-4460-9554-48FD90B8770F}" type="datetime1">
              <a:rPr lang="fr-FR"/>
              <a:pPr>
                <a:defRPr/>
              </a:pPr>
              <a:t>22/09/2017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FDF1F59-14E0-4DA3-9ECE-B0F060D8175A}" type="slidenum">
              <a:rPr lang="fr-FR" altLang="fr-FR"/>
              <a:pPr>
                <a:defRPr/>
              </a:pPr>
              <a:t>‹N°›</a:t>
            </a:fld>
            <a:endParaRPr lang="fr-FR" altLang="fr-FR"/>
          </a:p>
        </p:txBody>
      </p:sp>
    </p:spTree>
    <p:extLst>
      <p:ext uri="{BB962C8B-B14F-4D97-AF65-F5344CB8AC3E}">
        <p14:creationId xmlns:p14="http://schemas.microsoft.com/office/powerpoint/2010/main" val="209244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B93342D-6C02-4961-A04A-B0B91F3B7948}" type="datetime1">
              <a:rPr lang="fr-FR"/>
              <a:pPr>
                <a:defRPr/>
              </a:pPr>
              <a:t>22/09/2017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CD65A53-FF10-4471-92EF-15C734F6F036}" type="slidenum">
              <a:rPr lang="fr-FR" altLang="fr-FR"/>
              <a:pPr>
                <a:defRPr/>
              </a:pPr>
              <a:t>‹N°›</a:t>
            </a:fld>
            <a:endParaRPr lang="fr-FR" altLang="fr-FR"/>
          </a:p>
        </p:txBody>
      </p:sp>
    </p:spTree>
    <p:extLst>
      <p:ext uri="{BB962C8B-B14F-4D97-AF65-F5344CB8AC3E}">
        <p14:creationId xmlns:p14="http://schemas.microsoft.com/office/powerpoint/2010/main" val="366028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0D9"/>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3302C67-5624-4A2B-BD99-F4A24532CF39}" type="datetime1">
              <a:rPr lang="fr-FR"/>
              <a:pPr>
                <a:defRPr/>
              </a:pPr>
              <a:t>22/09/2017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31E6ACC-231E-471F-A9F1-EB793B39BFA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reporterre.net/Quand-la-permaculture-cree-des"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fr.wikipedia.org/wiki/Porte-greffe" TargetMode="External"/><Relationship Id="rId7" Type="http://schemas.openxmlformats.org/officeDocument/2006/relationships/image" Target="../media/image27.jpeg"/><Relationship Id="rId2" Type="http://schemas.openxmlformats.org/officeDocument/2006/relationships/hyperlink" Target="http://fr.wikipedia.org/wiki/Canop%C3%A9e"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fr.wikipedia.org/wiki/Jardin-for%C3%AAt" TargetMode="External"/><Relationship Id="rId10" Type="http://schemas.openxmlformats.org/officeDocument/2006/relationships/image" Target="../media/image30.jpeg"/><Relationship Id="rId4" Type="http://schemas.openxmlformats.org/officeDocument/2006/relationships/hyperlink" Target="http://fr.wikipedia.org/wiki/H%C3%A9liophile" TargetMode="External"/><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hyperlink" Target="https://prise2terre.wordpress.com/2013/04/20/vers-la-foret-comestibl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jardin-autonome.blogspot.fr/p/le-jardin-forestier-une-ecosysteme.html" TargetMode="External"/><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jardin-autonome.blogspot.fr/p/le-jardin-forestier-une-ecosysteme.html" TargetMode="External"/><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jardin-autonome.blogspot.fr/p/le-jardin-forestier-une-ecosysteme.html" TargetMode="External"/><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jardin-autonome.blogspot.fr/p/le-jardin-forestier-une-ecosysteme.html" TargetMode="External"/><Relationship Id="rId7" Type="http://schemas.openxmlformats.org/officeDocument/2006/relationships/image" Target="../media/image60.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hyperlink" Target="http://www.plantes-et-jardins.com/p/521-incarvillee-rose" TargetMode="External"/><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2.jpeg"/></Relationships>
</file>

<file path=ppt/slides/_rels/slide17.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jpeg"/><Relationship Id="rId18" Type="http://schemas.openxmlformats.org/officeDocument/2006/relationships/image" Target="../media/image79.jpeg"/><Relationship Id="rId26" Type="http://schemas.openxmlformats.org/officeDocument/2006/relationships/image" Target="../media/image87.jpeg"/><Relationship Id="rId3" Type="http://schemas.openxmlformats.org/officeDocument/2006/relationships/image" Target="../media/image64.jpeg"/><Relationship Id="rId21" Type="http://schemas.openxmlformats.org/officeDocument/2006/relationships/image" Target="../media/image82.jpeg"/><Relationship Id="rId34" Type="http://schemas.openxmlformats.org/officeDocument/2006/relationships/image" Target="../media/image95.jpeg"/><Relationship Id="rId7" Type="http://schemas.openxmlformats.org/officeDocument/2006/relationships/image" Target="../media/image68.jpeg"/><Relationship Id="rId12" Type="http://schemas.openxmlformats.org/officeDocument/2006/relationships/image" Target="../media/image73.jpeg"/><Relationship Id="rId17" Type="http://schemas.openxmlformats.org/officeDocument/2006/relationships/image" Target="../media/image78.jpeg"/><Relationship Id="rId25" Type="http://schemas.openxmlformats.org/officeDocument/2006/relationships/image" Target="../media/image86.jpeg"/><Relationship Id="rId33" Type="http://schemas.openxmlformats.org/officeDocument/2006/relationships/image" Target="../media/image94.jpeg"/><Relationship Id="rId38" Type="http://schemas.openxmlformats.org/officeDocument/2006/relationships/image" Target="../media/image99.jpeg"/><Relationship Id="rId2" Type="http://schemas.openxmlformats.org/officeDocument/2006/relationships/image" Target="../media/image63.jpeg"/><Relationship Id="rId16" Type="http://schemas.openxmlformats.org/officeDocument/2006/relationships/image" Target="../media/image77.jpeg"/><Relationship Id="rId20" Type="http://schemas.openxmlformats.org/officeDocument/2006/relationships/image" Target="../media/image81.jpeg"/><Relationship Id="rId29"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72.jpeg"/><Relationship Id="rId24" Type="http://schemas.openxmlformats.org/officeDocument/2006/relationships/image" Target="../media/image85.jpeg"/><Relationship Id="rId32" Type="http://schemas.openxmlformats.org/officeDocument/2006/relationships/image" Target="../media/image93.jpeg"/><Relationship Id="rId37" Type="http://schemas.openxmlformats.org/officeDocument/2006/relationships/image" Target="../media/image98.jpeg"/><Relationship Id="rId5" Type="http://schemas.openxmlformats.org/officeDocument/2006/relationships/image" Target="../media/image66.jpeg"/><Relationship Id="rId15" Type="http://schemas.openxmlformats.org/officeDocument/2006/relationships/image" Target="../media/image76.jpeg"/><Relationship Id="rId23" Type="http://schemas.openxmlformats.org/officeDocument/2006/relationships/image" Target="../media/image84.jpeg"/><Relationship Id="rId28" Type="http://schemas.openxmlformats.org/officeDocument/2006/relationships/image" Target="../media/image89.jpeg"/><Relationship Id="rId36" Type="http://schemas.openxmlformats.org/officeDocument/2006/relationships/image" Target="../media/image97.jpeg"/><Relationship Id="rId10" Type="http://schemas.openxmlformats.org/officeDocument/2006/relationships/image" Target="../media/image71.jpeg"/><Relationship Id="rId19" Type="http://schemas.openxmlformats.org/officeDocument/2006/relationships/image" Target="../media/image80.jpeg"/><Relationship Id="rId31" Type="http://schemas.openxmlformats.org/officeDocument/2006/relationships/image" Target="../media/image92.jpeg"/><Relationship Id="rId4" Type="http://schemas.openxmlformats.org/officeDocument/2006/relationships/image" Target="../media/image65.jpeg"/><Relationship Id="rId9" Type="http://schemas.openxmlformats.org/officeDocument/2006/relationships/image" Target="../media/image70.jpeg"/><Relationship Id="rId14" Type="http://schemas.openxmlformats.org/officeDocument/2006/relationships/image" Target="../media/image75.jpeg"/><Relationship Id="rId22" Type="http://schemas.openxmlformats.org/officeDocument/2006/relationships/image" Target="../media/image83.jpeg"/><Relationship Id="rId27" Type="http://schemas.openxmlformats.org/officeDocument/2006/relationships/image" Target="../media/image88.jpeg"/><Relationship Id="rId30" Type="http://schemas.openxmlformats.org/officeDocument/2006/relationships/image" Target="../media/image91.jpeg"/><Relationship Id="rId35" Type="http://schemas.openxmlformats.org/officeDocument/2006/relationships/image" Target="../media/image9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hyperlink" Target="http://jardin-autonome.blogspot.fr/p/le-jardin-forestier-une-ecosysteme.html" TargetMode="External"/><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1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ermaculturedesign.fr/la-foret-comestible/"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hyperlink" Target="http://www.foretscomestibles.com/documentation-ressource-permaculture/plante-jardin-foret.html" TargetMode="External"/><Relationship Id="rId2" Type="http://schemas.openxmlformats.org/officeDocument/2006/relationships/image" Target="../media/image108.jpeg"/><Relationship Id="rId1" Type="http://schemas.openxmlformats.org/officeDocument/2006/relationships/slideLayout" Target="../slideLayouts/slideLayout7.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hyperlink" Target="http://www.foretscomestibles.com/documentation-ressource-permaculture/plante-jardin-foret.html" TargetMode="External"/><Relationship Id="rId5" Type="http://schemas.openxmlformats.org/officeDocument/2006/relationships/image" Target="../media/image116.jpeg"/><Relationship Id="rId4" Type="http://schemas.openxmlformats.org/officeDocument/2006/relationships/image" Target="../media/image1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 Id="rId6" Type="http://schemas.openxmlformats.org/officeDocument/2006/relationships/hyperlink" Target="http://www.foretscomestibles.com/documentation-ressource-permaculture/plante-jardin-foret.html" TargetMode="External"/><Relationship Id="rId5" Type="http://schemas.openxmlformats.org/officeDocument/2006/relationships/image" Target="../media/image120.jpeg"/><Relationship Id="rId4" Type="http://schemas.openxmlformats.org/officeDocument/2006/relationships/image" Target="../media/image1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hyperlink" Target="http://www.foretscomestibles.com/documentation-ressource-permaculture/plante-jardin-foret.html" TargetMode="External"/><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hyperlink" Target="http://www.foretscomestibles.com/documentation-ressource-permaculture/plante-jardin-foret.html" TargetMode="External"/><Relationship Id="rId1" Type="http://schemas.openxmlformats.org/officeDocument/2006/relationships/slideLayout" Target="../slideLayouts/slideLayout7.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2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hyperlink" Target="http://www.foretscomestibles.com/documentation-ressource-permaculture/plante-jardin-foret.html" TargetMode="Externa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3.xml.rels><?xml version="1.0" encoding="UTF-8" standalone="yes"?>
<Relationships xmlns="http://schemas.openxmlformats.org/package/2006/relationships"><Relationship Id="rId8" Type="http://schemas.openxmlformats.org/officeDocument/2006/relationships/hyperlink" Target="http://www.serresdeclara.org/node/306" TargetMode="External"/><Relationship Id="rId3" Type="http://schemas.openxmlformats.org/officeDocument/2006/relationships/hyperlink" Target="http://fr.wikipedia.org/wiki/Shropshire" TargetMode="External"/><Relationship Id="rId7"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permafroid.blogspot.fr/p/foret-nourriciere.html" TargetMode="External"/><Relationship Id="rId5" Type="http://schemas.openxmlformats.org/officeDocument/2006/relationships/image" Target="../media/image7.png"/><Relationship Id="rId4" Type="http://schemas.openxmlformats.org/officeDocument/2006/relationships/hyperlink" Target="http://revolution-lente.coerrance.org/permaculture.php" TargetMode="External"/><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hyperlink" Target="http://www.foretscomestibles.com/documentation-ressource-permaculture/plante-jardin-foret.html" TargetMode="External"/><Relationship Id="rId1" Type="http://schemas.openxmlformats.org/officeDocument/2006/relationships/slideLayout" Target="../slideLayouts/slideLayout7.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31.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hyperlink" Target="http://www.myheirloomseeds.com/shade_tolerant_plants.ht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lesauvage.org/2012/09/aventures-en-permaculture-9-le-jardin-foret-2/" TargetMode="External"/><Relationship Id="rId2" Type="http://schemas.openxmlformats.org/officeDocument/2006/relationships/hyperlink" Target="http://www.permaculturedesign.fr/la-foret-comestible/" TargetMode="External"/><Relationship Id="rId1" Type="http://schemas.openxmlformats.org/officeDocument/2006/relationships/slideLayout" Target="../slideLayouts/slideLayout7.xml"/><Relationship Id="rId5" Type="http://schemas.openxmlformats.org/officeDocument/2006/relationships/image" Target="../media/image141.jpeg"/><Relationship Id="rId4" Type="http://schemas.openxmlformats.org/officeDocument/2006/relationships/image" Target="../media/image140.jpeg"/></Relationships>
</file>

<file path=ppt/slides/_rels/slide33.xml.rels><?xml version="1.0" encoding="UTF-8" standalone="yes"?>
<Relationships xmlns="http://schemas.openxmlformats.org/package/2006/relationships"><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P831hBMJB_w" TargetMode="External"/><Relationship Id="rId2" Type="http://schemas.openxmlformats.org/officeDocument/2006/relationships/hyperlink" Target="http://www.bio-logiques.org/index.php?option=com_content&amp;view=article&amp;id=175:fraternites-ouvrieres-a-mouscron&amp;catid=100&amp;Itemid=518"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2.jpeg"/><Relationship Id="rId7" Type="http://schemas.openxmlformats.org/officeDocument/2006/relationships/image" Target="../media/image146.jpeg"/><Relationship Id="rId2" Type="http://schemas.openxmlformats.org/officeDocument/2006/relationships/hyperlink" Target="http://ecotopie.chez.com/biolfrat.html" TargetMode="External"/><Relationship Id="rId1" Type="http://schemas.openxmlformats.org/officeDocument/2006/relationships/slideLayout" Target="../slideLayouts/slideLayout7.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36.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hyperlink" Target="http://www.lavenir.net/article/detail.aspx?articleid=DMF20120830_00198346" TargetMode="External"/><Relationship Id="rId7" Type="http://schemas.openxmlformats.org/officeDocument/2006/relationships/image" Target="../media/image151.jpeg"/><Relationship Id="rId12" Type="http://schemas.openxmlformats.org/officeDocument/2006/relationships/image" Target="../media/image156.jpeg"/><Relationship Id="rId2" Type="http://schemas.openxmlformats.org/officeDocument/2006/relationships/image" Target="../media/image147.jpeg"/><Relationship Id="rId1" Type="http://schemas.openxmlformats.org/officeDocument/2006/relationships/slideLayout" Target="../slideLayouts/slideLayout7.xml"/><Relationship Id="rId6" Type="http://schemas.openxmlformats.org/officeDocument/2006/relationships/image" Target="../media/image150.jpeg"/><Relationship Id="rId11" Type="http://schemas.openxmlformats.org/officeDocument/2006/relationships/image" Target="../media/image155.jpeg"/><Relationship Id="rId5" Type="http://schemas.openxmlformats.org/officeDocument/2006/relationships/image" Target="../media/image149.jpeg"/><Relationship Id="rId10" Type="http://schemas.openxmlformats.org/officeDocument/2006/relationships/image" Target="../media/image154.jpeg"/><Relationship Id="rId4" Type="http://schemas.openxmlformats.org/officeDocument/2006/relationships/image" Target="../media/image148.jpeg"/><Relationship Id="rId9" Type="http://schemas.openxmlformats.org/officeDocument/2006/relationships/image" Target="../media/image153.jpeg"/></Relationships>
</file>

<file path=ppt/slides/_rels/slide37.xml.rels><?xml version="1.0" encoding="UTF-8" standalone="yes"?>
<Relationships xmlns="http://schemas.openxmlformats.org/package/2006/relationships"><Relationship Id="rId13" Type="http://schemas.openxmlformats.org/officeDocument/2006/relationships/image" Target="../media/image168.jpeg"/><Relationship Id="rId18" Type="http://schemas.openxmlformats.org/officeDocument/2006/relationships/image" Target="../media/image171.jpeg"/><Relationship Id="rId26" Type="http://schemas.openxmlformats.org/officeDocument/2006/relationships/image" Target="../media/image175.jpeg"/><Relationship Id="rId39" Type="http://schemas.openxmlformats.org/officeDocument/2006/relationships/image" Target="http://www.artgeo.tv/wp-content/gallery/fraternite/thumbs/thumbs_nov0968.jpg" TargetMode="External"/><Relationship Id="rId3" Type="http://schemas.openxmlformats.org/officeDocument/2006/relationships/image" Target="../media/image158.jpeg"/><Relationship Id="rId21" Type="http://schemas.openxmlformats.org/officeDocument/2006/relationships/image" Target="http://www.artgeo.tv/wp-content/gallery/fraternite/thumbs/thumbs_nov0913.jpg" TargetMode="External"/><Relationship Id="rId34" Type="http://schemas.openxmlformats.org/officeDocument/2006/relationships/image" Target="../media/image179.jpeg"/><Relationship Id="rId42" Type="http://schemas.openxmlformats.org/officeDocument/2006/relationships/image" Target="../media/image183.jpeg"/><Relationship Id="rId47" Type="http://schemas.openxmlformats.org/officeDocument/2006/relationships/image" Target="http://www.artgeo.tv/wp-content/gallery/fraternite/thumbs/thumbs_nov0984.jpg" TargetMode="External"/><Relationship Id="rId50" Type="http://schemas.openxmlformats.org/officeDocument/2006/relationships/image" Target="../media/image187.jpeg"/><Relationship Id="rId7" Type="http://schemas.openxmlformats.org/officeDocument/2006/relationships/image" Target="../media/image162.jpeg"/><Relationship Id="rId12" Type="http://schemas.openxmlformats.org/officeDocument/2006/relationships/image" Target="../media/image167.jpeg"/><Relationship Id="rId17" Type="http://schemas.openxmlformats.org/officeDocument/2006/relationships/image" Target="http://www.artgeo.tv/wp-content/gallery/fraternite/thumbs/thumbs_nov0899.jpg" TargetMode="External"/><Relationship Id="rId25" Type="http://schemas.openxmlformats.org/officeDocument/2006/relationships/image" Target="http://www.artgeo.tv/wp-content/gallery/fraternite/thumbs/thumbs_nov0919.jpg" TargetMode="External"/><Relationship Id="rId33" Type="http://schemas.openxmlformats.org/officeDocument/2006/relationships/image" Target="http://www.artgeo.tv/wp-content/gallery/fraternite/thumbs/thumbs_nov0961.jpg" TargetMode="External"/><Relationship Id="rId38" Type="http://schemas.openxmlformats.org/officeDocument/2006/relationships/image" Target="../media/image181.jpeg"/><Relationship Id="rId46" Type="http://schemas.openxmlformats.org/officeDocument/2006/relationships/image" Target="../media/image185.jpeg"/><Relationship Id="rId2" Type="http://schemas.openxmlformats.org/officeDocument/2006/relationships/image" Target="../media/image157.jpeg"/><Relationship Id="rId16" Type="http://schemas.openxmlformats.org/officeDocument/2006/relationships/image" Target="../media/image170.jpeg"/><Relationship Id="rId20" Type="http://schemas.openxmlformats.org/officeDocument/2006/relationships/image" Target="../media/image172.jpeg"/><Relationship Id="rId29" Type="http://schemas.openxmlformats.org/officeDocument/2006/relationships/image" Target="http://www.artgeo.tv/wp-content/gallery/fraternite/thumbs/thumbs_nov0957.jpg" TargetMode="External"/><Relationship Id="rId41" Type="http://schemas.openxmlformats.org/officeDocument/2006/relationships/image" Target="http://www.artgeo.tv/wp-content/gallery/fraternite/thumbs/thumbs_nov0969.jpg" TargetMode="External"/><Relationship Id="rId1" Type="http://schemas.openxmlformats.org/officeDocument/2006/relationships/slideLayout" Target="../slideLayouts/slideLayout7.xml"/><Relationship Id="rId6" Type="http://schemas.openxmlformats.org/officeDocument/2006/relationships/image" Target="../media/image161.jpeg"/><Relationship Id="rId11" Type="http://schemas.openxmlformats.org/officeDocument/2006/relationships/image" Target="../media/image166.jpeg"/><Relationship Id="rId24" Type="http://schemas.openxmlformats.org/officeDocument/2006/relationships/image" Target="../media/image174.jpeg"/><Relationship Id="rId32" Type="http://schemas.openxmlformats.org/officeDocument/2006/relationships/image" Target="../media/image178.jpeg"/><Relationship Id="rId37" Type="http://schemas.openxmlformats.org/officeDocument/2006/relationships/image" Target="http://www.artgeo.tv/wp-content/gallery/fraternite/thumbs/thumbs_nov0964.jpg" TargetMode="External"/><Relationship Id="rId40" Type="http://schemas.openxmlformats.org/officeDocument/2006/relationships/image" Target="../media/image182.jpeg"/><Relationship Id="rId45" Type="http://schemas.openxmlformats.org/officeDocument/2006/relationships/image" Target="http://www.artgeo.tv/wp-content/gallery/fraternite/thumbs/thumbs_nov0981.jpg" TargetMode="External"/><Relationship Id="rId53" Type="http://schemas.openxmlformats.org/officeDocument/2006/relationships/image" Target="http://www.artgeo.tv/wp-content/gallery/fraternite/thumbs/thumbs_nov1025.jpg" TargetMode="External"/><Relationship Id="rId5" Type="http://schemas.openxmlformats.org/officeDocument/2006/relationships/image" Target="../media/image160.jpeg"/><Relationship Id="rId15" Type="http://schemas.openxmlformats.org/officeDocument/2006/relationships/image" Target="http://www.artgeo.tv/wp-content/gallery/fraternite/thumbs/thumbs_nov0897.jpg" TargetMode="External"/><Relationship Id="rId23" Type="http://schemas.openxmlformats.org/officeDocument/2006/relationships/image" Target="http://www.artgeo.tv/wp-content/gallery/fraternite/thumbs/thumbs_nov0916.jpg" TargetMode="External"/><Relationship Id="rId28" Type="http://schemas.openxmlformats.org/officeDocument/2006/relationships/image" Target="../media/image176.jpeg"/><Relationship Id="rId36" Type="http://schemas.openxmlformats.org/officeDocument/2006/relationships/image" Target="../media/image180.jpeg"/><Relationship Id="rId49" Type="http://schemas.openxmlformats.org/officeDocument/2006/relationships/image" Target="http://www.artgeo.tv/wp-content/gallery/fraternite/thumbs/thumbs_nov1007.jpg" TargetMode="External"/><Relationship Id="rId10" Type="http://schemas.openxmlformats.org/officeDocument/2006/relationships/image" Target="../media/image165.jpeg"/><Relationship Id="rId19" Type="http://schemas.openxmlformats.org/officeDocument/2006/relationships/image" Target="http://www.artgeo.tv/wp-content/gallery/fraternite/thumbs/thumbs_nov0909.jpg" TargetMode="External"/><Relationship Id="rId31" Type="http://schemas.openxmlformats.org/officeDocument/2006/relationships/image" Target="http://www.artgeo.tv/wp-content/gallery/fraternite/thumbs/thumbs_nov0958.jpg" TargetMode="External"/><Relationship Id="rId44" Type="http://schemas.openxmlformats.org/officeDocument/2006/relationships/image" Target="../media/image184.jpeg"/><Relationship Id="rId52" Type="http://schemas.openxmlformats.org/officeDocument/2006/relationships/image" Target="../media/image188.jpeg"/><Relationship Id="rId4" Type="http://schemas.openxmlformats.org/officeDocument/2006/relationships/image" Target="../media/image159.jpeg"/><Relationship Id="rId9" Type="http://schemas.openxmlformats.org/officeDocument/2006/relationships/image" Target="../media/image164.jpeg"/><Relationship Id="rId14" Type="http://schemas.openxmlformats.org/officeDocument/2006/relationships/image" Target="../media/image169.jpeg"/><Relationship Id="rId22" Type="http://schemas.openxmlformats.org/officeDocument/2006/relationships/image" Target="../media/image173.jpeg"/><Relationship Id="rId27" Type="http://schemas.openxmlformats.org/officeDocument/2006/relationships/image" Target="http://www.artgeo.tv/wp-content/gallery/fraternite/thumbs/thumbs_nov0948.jpg" TargetMode="External"/><Relationship Id="rId30" Type="http://schemas.openxmlformats.org/officeDocument/2006/relationships/image" Target="../media/image177.jpeg"/><Relationship Id="rId35" Type="http://schemas.openxmlformats.org/officeDocument/2006/relationships/image" Target="http://www.artgeo.tv/wp-content/gallery/fraternite/thumbs/thumbs_nov0962.jpg" TargetMode="External"/><Relationship Id="rId43" Type="http://schemas.openxmlformats.org/officeDocument/2006/relationships/image" Target="http://www.artgeo.tv/wp-content/gallery/fraternite/thumbs/thumbs_nov0979.jpg" TargetMode="External"/><Relationship Id="rId48" Type="http://schemas.openxmlformats.org/officeDocument/2006/relationships/image" Target="../media/image186.jpeg"/><Relationship Id="rId8" Type="http://schemas.openxmlformats.org/officeDocument/2006/relationships/image" Target="../media/image163.jpeg"/><Relationship Id="rId51" Type="http://schemas.openxmlformats.org/officeDocument/2006/relationships/image" Target="http://www.artgeo.tv/wp-content/gallery/fraternite/thumbs/thumbs_nov1011.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hyperlink" Target="https://prise2terre.wordpress.com/2013/04/20/vers-la-foret-comestible/" TargetMode="External"/><Relationship Id="rId1" Type="http://schemas.openxmlformats.org/officeDocument/2006/relationships/slideLayout" Target="../slideLayouts/slideLayout7.xml"/><Relationship Id="rId4" Type="http://schemas.openxmlformats.org/officeDocument/2006/relationships/image" Target="../media/image190.jpeg"/></Relationships>
</file>

<file path=ppt/slides/_rels/slide39.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image" Target="../media/image191.jpeg"/><Relationship Id="rId1" Type="http://schemas.openxmlformats.org/officeDocument/2006/relationships/slideLayout" Target="../slideLayouts/slideLayout7.xml"/><Relationship Id="rId4" Type="http://schemas.openxmlformats.org/officeDocument/2006/relationships/image" Target="../media/image193.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jardin-autonome.blogspot.fr/p/le-jardin-forestier-une-ecosysteme.html"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image" Target="../media/image19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prise2terre.files.wordpress.com/2013/04/fermes-miracles.pdf" TargetMode="External"/><Relationship Id="rId2" Type="http://schemas.openxmlformats.org/officeDocument/2006/relationships/hyperlink" Target="http://jardincomestible.fr/videos/une-foret-comestible-commerciale/"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jardincomestible.fr/videos/un-verger-epicerie-en-permaculture/" TargetMode="External"/><Relationship Id="rId3" Type="http://schemas.openxmlformats.org/officeDocument/2006/relationships/image" Target="../media/image197.jpeg"/><Relationship Id="rId7" Type="http://schemas.openxmlformats.org/officeDocument/2006/relationships/image" Target="../media/image201.jpeg"/><Relationship Id="rId2" Type="http://schemas.openxmlformats.org/officeDocument/2006/relationships/image" Target="../media/image196.jpeg"/><Relationship Id="rId1" Type="http://schemas.openxmlformats.org/officeDocument/2006/relationships/slideLayout" Target="../slideLayouts/slideLayout7.xml"/><Relationship Id="rId6" Type="http://schemas.openxmlformats.org/officeDocument/2006/relationships/image" Target="../media/image200.jpeg"/><Relationship Id="rId5" Type="http://schemas.openxmlformats.org/officeDocument/2006/relationships/image" Target="../media/image199.jpeg"/><Relationship Id="rId10" Type="http://schemas.openxmlformats.org/officeDocument/2006/relationships/image" Target="../media/image202.jpeg"/><Relationship Id="rId4" Type="http://schemas.openxmlformats.org/officeDocument/2006/relationships/image" Target="../media/image198.jpeg"/><Relationship Id="rId9" Type="http://schemas.openxmlformats.org/officeDocument/2006/relationships/hyperlink" Target="https://prise2terre.files.wordpress.com/2013/04/fermes-miracles.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rise2terre.files.wordpress.com/2013/04/fermes-miracles.pdf" TargetMode="External"/><Relationship Id="rId2" Type="http://schemas.openxmlformats.org/officeDocument/2006/relationships/hyperlink" Target="https://docs.google.com/file/d/0B4k-4wRyWhYCSjQwZmhLdko0TXM/edit" TargetMode="External"/><Relationship Id="rId1" Type="http://schemas.openxmlformats.org/officeDocument/2006/relationships/slideLayout" Target="../slideLayouts/slideLayout7.xml"/><Relationship Id="rId4" Type="http://schemas.openxmlformats.org/officeDocument/2006/relationships/hyperlink" Target="https://sites.google.com/site/stefansobkowiak/fruitsetpetitsfruit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rise2terre.files.wordpress.com/2013/04/fermes-miracles.pdf" TargetMode="External"/><Relationship Id="rId2" Type="http://schemas.openxmlformats.org/officeDocument/2006/relationships/hyperlink" Target="https://docs.google.com/file/d/0B4k-4wRyWhYCSjQwZmhLdko0TXM/edit" TargetMode="External"/><Relationship Id="rId1" Type="http://schemas.openxmlformats.org/officeDocument/2006/relationships/slideLayout" Target="../slideLayouts/slideLayout7.xml"/><Relationship Id="rId4" Type="http://schemas.openxmlformats.org/officeDocument/2006/relationships/hyperlink" Target="https://sites.google.com/site/stefansobkowiak/fruitsetpetitsfruits"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07.jpg"/><Relationship Id="rId13" Type="http://schemas.openxmlformats.org/officeDocument/2006/relationships/hyperlink" Target="http://fr.wikipedia.org/wiki/Prunus_avium" TargetMode="External"/><Relationship Id="rId3" Type="http://schemas.openxmlformats.org/officeDocument/2006/relationships/hyperlink" Target="https://prise2terre.files.wordpress.com/2013/04/fermes-miracles.pdf" TargetMode="External"/><Relationship Id="rId7" Type="http://schemas.openxmlformats.org/officeDocument/2006/relationships/image" Target="../media/image206.jpg"/><Relationship Id="rId12" Type="http://schemas.openxmlformats.org/officeDocument/2006/relationships/hyperlink" Target="http://fr.wikipedia.org/wiki/Cerise_bigarreau_Napol%C3%A9on" TargetMode="External"/><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05.jpg"/><Relationship Id="rId11" Type="http://schemas.openxmlformats.org/officeDocument/2006/relationships/hyperlink" Target="http://fr.wikipedia.org/wiki/Cultivar" TargetMode="External"/><Relationship Id="rId5" Type="http://schemas.openxmlformats.org/officeDocument/2006/relationships/image" Target="../media/image204.jpg"/><Relationship Id="rId15" Type="http://schemas.openxmlformats.org/officeDocument/2006/relationships/image" Target="../media/image210.jpg"/><Relationship Id="rId10" Type="http://schemas.openxmlformats.org/officeDocument/2006/relationships/image" Target="../media/image209.jpg"/><Relationship Id="rId4" Type="http://schemas.openxmlformats.org/officeDocument/2006/relationships/image" Target="../media/image203.jpg"/><Relationship Id="rId9" Type="http://schemas.openxmlformats.org/officeDocument/2006/relationships/image" Target="../media/image208.jpg"/><Relationship Id="rId14" Type="http://schemas.openxmlformats.org/officeDocument/2006/relationships/hyperlink" Target="http://fr.wikipedia.org/wiki/Cerise_de_Montmorency"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15.jpg"/><Relationship Id="rId3" Type="http://schemas.openxmlformats.org/officeDocument/2006/relationships/image" Target="../media/image211.jpg"/><Relationship Id="rId7" Type="http://schemas.openxmlformats.org/officeDocument/2006/relationships/image" Target="../media/image214.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13.jpg"/><Relationship Id="rId5" Type="http://schemas.openxmlformats.org/officeDocument/2006/relationships/image" Target="../media/image212.jpg"/><Relationship Id="rId4" Type="http://schemas.openxmlformats.org/officeDocument/2006/relationships/hyperlink" Target="http://www.greenbarnnursery.ca/"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19.jpg"/><Relationship Id="rId13" Type="http://schemas.openxmlformats.org/officeDocument/2006/relationships/image" Target="../media/image223.jpg"/><Relationship Id="rId3" Type="http://schemas.openxmlformats.org/officeDocument/2006/relationships/image" Target="../media/image216.jpg"/><Relationship Id="rId7" Type="http://schemas.openxmlformats.org/officeDocument/2006/relationships/hyperlink" Target="http://vegetolab.com/" TargetMode="External"/><Relationship Id="rId12" Type="http://schemas.openxmlformats.org/officeDocument/2006/relationships/image" Target="../media/image222.jpg"/><Relationship Id="rId17" Type="http://schemas.openxmlformats.org/officeDocument/2006/relationships/image" Target="../media/image227.jpg"/><Relationship Id="rId2" Type="http://schemas.openxmlformats.org/officeDocument/2006/relationships/hyperlink" Target="https://sites.google.com/site/stefansobkowiak/fruitsetpetitsfruits" TargetMode="External"/><Relationship Id="rId16" Type="http://schemas.openxmlformats.org/officeDocument/2006/relationships/image" Target="../media/image226.jpg"/><Relationship Id="rId1" Type="http://schemas.openxmlformats.org/officeDocument/2006/relationships/slideLayout" Target="../slideLayouts/slideLayout7.xml"/><Relationship Id="rId6" Type="http://schemas.openxmlformats.org/officeDocument/2006/relationships/hyperlink" Target="http://dnagardens.com/" TargetMode="External"/><Relationship Id="rId11" Type="http://schemas.openxmlformats.org/officeDocument/2006/relationships/image" Target="../media/image221.jpg"/><Relationship Id="rId5" Type="http://schemas.openxmlformats.org/officeDocument/2006/relationships/image" Target="../media/image218.jpg"/><Relationship Id="rId15" Type="http://schemas.openxmlformats.org/officeDocument/2006/relationships/image" Target="../media/image225.jpg"/><Relationship Id="rId10" Type="http://schemas.openxmlformats.org/officeDocument/2006/relationships/image" Target="../media/image220.jpg"/><Relationship Id="rId4" Type="http://schemas.openxmlformats.org/officeDocument/2006/relationships/image" Target="../media/image217.jpg"/><Relationship Id="rId9" Type="http://schemas.openxmlformats.org/officeDocument/2006/relationships/hyperlink" Target="http://lareault.com/" TargetMode="External"/><Relationship Id="rId14" Type="http://schemas.openxmlformats.org/officeDocument/2006/relationships/image" Target="../media/image224.jpg"/></Relationships>
</file>

<file path=ppt/slides/_rels/slide48.xml.rels><?xml version="1.0" encoding="UTF-8" standalone="yes"?>
<Relationships xmlns="http://schemas.openxmlformats.org/package/2006/relationships"><Relationship Id="rId8" Type="http://schemas.openxmlformats.org/officeDocument/2006/relationships/image" Target="../media/image233.jpg"/><Relationship Id="rId3" Type="http://schemas.openxmlformats.org/officeDocument/2006/relationships/image" Target="../media/image228.jpg"/><Relationship Id="rId7" Type="http://schemas.openxmlformats.org/officeDocument/2006/relationships/image" Target="../media/image232.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31.jpg"/><Relationship Id="rId5" Type="http://schemas.openxmlformats.org/officeDocument/2006/relationships/image" Target="../media/image230.jpg"/><Relationship Id="rId4" Type="http://schemas.openxmlformats.org/officeDocument/2006/relationships/image" Target="../media/image229.jpg"/></Relationships>
</file>

<file path=ppt/slides/_rels/slide49.xml.rels><?xml version="1.0" encoding="UTF-8" standalone="yes"?>
<Relationships xmlns="http://schemas.openxmlformats.org/package/2006/relationships"><Relationship Id="rId8" Type="http://schemas.openxmlformats.org/officeDocument/2006/relationships/image" Target="../media/image239.jpg"/><Relationship Id="rId3" Type="http://schemas.openxmlformats.org/officeDocument/2006/relationships/image" Target="../media/image234.jpg"/><Relationship Id="rId7" Type="http://schemas.openxmlformats.org/officeDocument/2006/relationships/image" Target="../media/image238.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37.jpg"/><Relationship Id="rId5" Type="http://schemas.openxmlformats.org/officeDocument/2006/relationships/image" Target="../media/image236.jpg"/><Relationship Id="rId4" Type="http://schemas.openxmlformats.org/officeDocument/2006/relationships/image" Target="../media/image235.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viande.info/elevage-viande-ressources-eau-pollution" TargetMode="External"/><Relationship Id="rId1" Type="http://schemas.openxmlformats.org/officeDocument/2006/relationships/slideLayout" Target="../slideLayouts/slideLayout7.xml"/><Relationship Id="rId4" Type="http://schemas.openxmlformats.org/officeDocument/2006/relationships/hyperlink" Target="http://www.holistic-etre.com/2927/les-co-createurs-du-jardin-dabondance/"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245.jpg"/><Relationship Id="rId3" Type="http://schemas.openxmlformats.org/officeDocument/2006/relationships/image" Target="../media/image240.jpg"/><Relationship Id="rId7" Type="http://schemas.openxmlformats.org/officeDocument/2006/relationships/image" Target="../media/image244.jpg"/><Relationship Id="rId12" Type="http://schemas.openxmlformats.org/officeDocument/2006/relationships/image" Target="../media/image249.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43.jpg"/><Relationship Id="rId11" Type="http://schemas.openxmlformats.org/officeDocument/2006/relationships/image" Target="../media/image248.jpg"/><Relationship Id="rId5" Type="http://schemas.openxmlformats.org/officeDocument/2006/relationships/image" Target="../media/image242.jpg"/><Relationship Id="rId10" Type="http://schemas.openxmlformats.org/officeDocument/2006/relationships/image" Target="../media/image247.jpg"/><Relationship Id="rId4" Type="http://schemas.openxmlformats.org/officeDocument/2006/relationships/image" Target="../media/image241.jpg"/><Relationship Id="rId9" Type="http://schemas.openxmlformats.org/officeDocument/2006/relationships/image" Target="../media/image246.jpg"/></Relationships>
</file>

<file path=ppt/slides/_rels/slide51.xml.rels><?xml version="1.0" encoding="UTF-8" standalone="yes"?>
<Relationships xmlns="http://schemas.openxmlformats.org/package/2006/relationships"><Relationship Id="rId8" Type="http://schemas.openxmlformats.org/officeDocument/2006/relationships/image" Target="../media/image253.jpg"/><Relationship Id="rId3" Type="http://schemas.openxmlformats.org/officeDocument/2006/relationships/image" Target="../media/image250.jpg"/><Relationship Id="rId7" Type="http://schemas.openxmlformats.org/officeDocument/2006/relationships/image" Target="../media/image252.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51.jpg"/><Relationship Id="rId5" Type="http://schemas.openxmlformats.org/officeDocument/2006/relationships/hyperlink" Target="http://lareault.com/" TargetMode="External"/><Relationship Id="rId10" Type="http://schemas.openxmlformats.org/officeDocument/2006/relationships/image" Target="../media/image255.jpg"/><Relationship Id="rId4" Type="http://schemas.openxmlformats.org/officeDocument/2006/relationships/hyperlink" Target="http://dnagardens.com/" TargetMode="External"/><Relationship Id="rId9" Type="http://schemas.openxmlformats.org/officeDocument/2006/relationships/image" Target="../media/image254.jpg"/></Relationships>
</file>

<file path=ppt/slides/_rels/slide52.xml.rels><?xml version="1.0" encoding="UTF-8" standalone="yes"?>
<Relationships xmlns="http://schemas.openxmlformats.org/package/2006/relationships"><Relationship Id="rId8" Type="http://schemas.openxmlformats.org/officeDocument/2006/relationships/image" Target="../media/image261.jpg"/><Relationship Id="rId3" Type="http://schemas.openxmlformats.org/officeDocument/2006/relationships/image" Target="../media/image256.jpg"/><Relationship Id="rId7" Type="http://schemas.openxmlformats.org/officeDocument/2006/relationships/image" Target="../media/image260.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59.jpg"/><Relationship Id="rId11" Type="http://schemas.openxmlformats.org/officeDocument/2006/relationships/image" Target="../media/image264.jpg"/><Relationship Id="rId5" Type="http://schemas.openxmlformats.org/officeDocument/2006/relationships/image" Target="../media/image258.jpg"/><Relationship Id="rId10" Type="http://schemas.openxmlformats.org/officeDocument/2006/relationships/image" Target="../media/image263.jpg"/><Relationship Id="rId4" Type="http://schemas.openxmlformats.org/officeDocument/2006/relationships/image" Target="../media/image257.jpg"/><Relationship Id="rId9" Type="http://schemas.openxmlformats.org/officeDocument/2006/relationships/image" Target="../media/image262.jpg"/></Relationships>
</file>

<file path=ppt/slides/_rels/slide53.xml.rels><?xml version="1.0" encoding="UTF-8" standalone="yes"?>
<Relationships xmlns="http://schemas.openxmlformats.org/package/2006/relationships"><Relationship Id="rId8" Type="http://schemas.openxmlformats.org/officeDocument/2006/relationships/image" Target="../media/image270.jpg"/><Relationship Id="rId3" Type="http://schemas.openxmlformats.org/officeDocument/2006/relationships/image" Target="../media/image265.jpg"/><Relationship Id="rId7" Type="http://schemas.openxmlformats.org/officeDocument/2006/relationships/image" Target="../media/image269.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68.jpg"/><Relationship Id="rId5" Type="http://schemas.openxmlformats.org/officeDocument/2006/relationships/image" Target="../media/image267.jpg"/><Relationship Id="rId4" Type="http://schemas.openxmlformats.org/officeDocument/2006/relationships/image" Target="../media/image266.jpg"/><Relationship Id="rId9" Type="http://schemas.openxmlformats.org/officeDocument/2006/relationships/image" Target="../media/image271.jpg"/></Relationships>
</file>

<file path=ppt/slides/_rels/slide54.xml.rels><?xml version="1.0" encoding="UTF-8" standalone="yes"?>
<Relationships xmlns="http://schemas.openxmlformats.org/package/2006/relationships"><Relationship Id="rId8" Type="http://schemas.openxmlformats.org/officeDocument/2006/relationships/image" Target="../media/image277.jpg"/><Relationship Id="rId3" Type="http://schemas.openxmlformats.org/officeDocument/2006/relationships/image" Target="../media/image272.jpg"/><Relationship Id="rId7" Type="http://schemas.openxmlformats.org/officeDocument/2006/relationships/image" Target="../media/image276.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75.jpg"/><Relationship Id="rId5" Type="http://schemas.openxmlformats.org/officeDocument/2006/relationships/image" Target="../media/image274.jpg"/><Relationship Id="rId4" Type="http://schemas.openxmlformats.org/officeDocument/2006/relationships/image" Target="../media/image273.jpg"/><Relationship Id="rId9" Type="http://schemas.openxmlformats.org/officeDocument/2006/relationships/image" Target="../media/image278.jpg"/></Relationships>
</file>

<file path=ppt/slides/_rels/slide55.xml.rels><?xml version="1.0" encoding="UTF-8" standalone="yes"?>
<Relationships xmlns="http://schemas.openxmlformats.org/package/2006/relationships"><Relationship Id="rId8" Type="http://schemas.openxmlformats.org/officeDocument/2006/relationships/image" Target="../media/image283.jpg"/><Relationship Id="rId13" Type="http://schemas.openxmlformats.org/officeDocument/2006/relationships/image" Target="../media/image288.jpg"/><Relationship Id="rId3" Type="http://schemas.openxmlformats.org/officeDocument/2006/relationships/image" Target="../media/image279.jpg"/><Relationship Id="rId7" Type="http://schemas.openxmlformats.org/officeDocument/2006/relationships/image" Target="../media/image282.jpg"/><Relationship Id="rId12" Type="http://schemas.openxmlformats.org/officeDocument/2006/relationships/image" Target="../media/image287.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81.jpg"/><Relationship Id="rId11" Type="http://schemas.openxmlformats.org/officeDocument/2006/relationships/image" Target="../media/image286.jpg"/><Relationship Id="rId5" Type="http://schemas.openxmlformats.org/officeDocument/2006/relationships/image" Target="../media/image280.jpg"/><Relationship Id="rId10" Type="http://schemas.openxmlformats.org/officeDocument/2006/relationships/image" Target="../media/image285.jpg"/><Relationship Id="rId4" Type="http://schemas.openxmlformats.org/officeDocument/2006/relationships/hyperlink" Target="http://littlefatwino.com/breault" TargetMode="External"/><Relationship Id="rId9" Type="http://schemas.openxmlformats.org/officeDocument/2006/relationships/image" Target="../media/image284.jpg"/></Relationships>
</file>

<file path=ppt/slides/_rels/slide56.xml.rels><?xml version="1.0" encoding="UTF-8" standalone="yes"?>
<Relationships xmlns="http://schemas.openxmlformats.org/package/2006/relationships"><Relationship Id="rId3" Type="http://schemas.openxmlformats.org/officeDocument/2006/relationships/image" Target="../media/image289.jpg"/><Relationship Id="rId7" Type="http://schemas.openxmlformats.org/officeDocument/2006/relationships/image" Target="../media/image293.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92.jpg"/><Relationship Id="rId5" Type="http://schemas.openxmlformats.org/officeDocument/2006/relationships/image" Target="../media/image291.jpg"/><Relationship Id="rId4" Type="http://schemas.openxmlformats.org/officeDocument/2006/relationships/image" Target="../media/image290.jpg"/></Relationships>
</file>

<file path=ppt/slides/_rels/slide57.xml.rels><?xml version="1.0" encoding="UTF-8" standalone="yes"?>
<Relationships xmlns="http://schemas.openxmlformats.org/package/2006/relationships"><Relationship Id="rId8" Type="http://schemas.openxmlformats.org/officeDocument/2006/relationships/image" Target="../media/image299.jpg"/><Relationship Id="rId3" Type="http://schemas.openxmlformats.org/officeDocument/2006/relationships/image" Target="../media/image294.jpg"/><Relationship Id="rId7" Type="http://schemas.openxmlformats.org/officeDocument/2006/relationships/image" Target="../media/image298.jp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 Id="rId6" Type="http://schemas.openxmlformats.org/officeDocument/2006/relationships/image" Target="../media/image297.jpg"/><Relationship Id="rId5" Type="http://schemas.openxmlformats.org/officeDocument/2006/relationships/image" Target="../media/image296.jpg"/><Relationship Id="rId4" Type="http://schemas.openxmlformats.org/officeDocument/2006/relationships/image" Target="../media/image295.jpg"/><Relationship Id="rId9" Type="http://schemas.openxmlformats.org/officeDocument/2006/relationships/image" Target="../media/image300.jpg"/></Relationships>
</file>

<file path=ppt/slides/_rels/slide58.xml.rels><?xml version="1.0" encoding="UTF-8" standalone="yes"?>
<Relationships xmlns="http://schemas.openxmlformats.org/package/2006/relationships"><Relationship Id="rId3" Type="http://schemas.openxmlformats.org/officeDocument/2006/relationships/image" Target="../media/image301.jpeg"/><Relationship Id="rId2" Type="http://schemas.openxmlformats.org/officeDocument/2006/relationships/hyperlink" Target="http://jardincomestible.fr/videos/foret-comestible-en-espagne/" TargetMode="External"/><Relationship Id="rId1" Type="http://schemas.openxmlformats.org/officeDocument/2006/relationships/slideLayout" Target="../slideLayouts/slideLayout7.xml"/><Relationship Id="rId4" Type="http://schemas.openxmlformats.org/officeDocument/2006/relationships/image" Target="../media/image302.jpeg"/></Relationships>
</file>

<file path=ppt/slides/_rels/slide59.xml.rels><?xml version="1.0" encoding="UTF-8" standalone="yes"?>
<Relationships xmlns="http://schemas.openxmlformats.org/package/2006/relationships"><Relationship Id="rId3" Type="http://schemas.openxmlformats.org/officeDocument/2006/relationships/image" Target="../media/image304.jpeg"/><Relationship Id="rId7" Type="http://schemas.openxmlformats.org/officeDocument/2006/relationships/image" Target="../media/image308.jpeg"/><Relationship Id="rId2" Type="http://schemas.openxmlformats.org/officeDocument/2006/relationships/image" Target="../media/image303.jpeg"/><Relationship Id="rId1" Type="http://schemas.openxmlformats.org/officeDocument/2006/relationships/slideLayout" Target="../slideLayouts/slideLayout7.xml"/><Relationship Id="rId6" Type="http://schemas.openxmlformats.org/officeDocument/2006/relationships/image" Target="../media/image307.jpeg"/><Relationship Id="rId5" Type="http://schemas.openxmlformats.org/officeDocument/2006/relationships/image" Target="../media/image306.jpeg"/><Relationship Id="rId4" Type="http://schemas.openxmlformats.org/officeDocument/2006/relationships/image" Target="../media/image305.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anandwan.in/" TargetMode="External"/><Relationship Id="rId7" Type="http://schemas.openxmlformats.org/officeDocument/2006/relationships/hyperlink" Target="http://www.fermeheritageminer.ca/chroniques/labondance-dans-sa-jardin-foret/" TargetMode="External"/><Relationship Id="rId2" Type="http://schemas.openxmlformats.org/officeDocument/2006/relationships/hyperlink" Target="http://www.dailymotion.com/video/xpdp3m_les-forets-comestibles_lifestyle"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cowbird.com/story/24744/Baba_Amte_And_His_Anandwan/" TargetMode="External"/><Relationship Id="rId9" Type="http://schemas.openxmlformats.org/officeDocument/2006/relationships/hyperlink" Target="http://les-etats-d-anne.over-blog.com/article-jardin-foret-uniquement-a-la-campagne-et-dans-le-sud-123212670.html"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fr.wikipedia.org/wiki/Sepp_Holzer#cite_note-1" TargetMode="External"/><Relationship Id="rId3" Type="http://schemas.openxmlformats.org/officeDocument/2006/relationships/image" Target="../media/image310.jpeg"/><Relationship Id="rId7" Type="http://schemas.openxmlformats.org/officeDocument/2006/relationships/hyperlink" Target="http://fr.wikipedia.org/wiki/Permaculture" TargetMode="External"/><Relationship Id="rId2" Type="http://schemas.openxmlformats.org/officeDocument/2006/relationships/image" Target="../media/image309.jpeg"/><Relationship Id="rId1" Type="http://schemas.openxmlformats.org/officeDocument/2006/relationships/slideLayout" Target="../slideLayouts/slideLayout7.xml"/><Relationship Id="rId6" Type="http://schemas.openxmlformats.org/officeDocument/2006/relationships/hyperlink" Target="http://fr.wikipedia.org/wiki/Autriche" TargetMode="External"/><Relationship Id="rId11" Type="http://schemas.openxmlformats.org/officeDocument/2006/relationships/image" Target="../media/image313.jpeg"/><Relationship Id="rId5" Type="http://schemas.openxmlformats.org/officeDocument/2006/relationships/hyperlink" Target="http://fr.wikipedia.org/wiki/Salzbourg" TargetMode="External"/><Relationship Id="rId10" Type="http://schemas.openxmlformats.org/officeDocument/2006/relationships/image" Target="../media/image312.jpeg"/><Relationship Id="rId4" Type="http://schemas.openxmlformats.org/officeDocument/2006/relationships/hyperlink" Target="http://fr.wikipedia.org/wiki/Ramingstein" TargetMode="External"/><Relationship Id="rId9" Type="http://schemas.openxmlformats.org/officeDocument/2006/relationships/image" Target="../media/image311.jpeg"/></Relationships>
</file>

<file path=ppt/slides/_rels/slide61.xml.rels><?xml version="1.0" encoding="UTF-8" standalone="yes"?>
<Relationships xmlns="http://schemas.openxmlformats.org/package/2006/relationships"><Relationship Id="rId8" Type="http://schemas.openxmlformats.org/officeDocument/2006/relationships/hyperlink" Target="http://fr.wikipedia.org/wiki/Flore" TargetMode="External"/><Relationship Id="rId13" Type="http://schemas.openxmlformats.org/officeDocument/2006/relationships/hyperlink" Target="http://www.pestreboisbuches.fr/partenaires.php" TargetMode="External"/><Relationship Id="rId3" Type="http://schemas.openxmlformats.org/officeDocument/2006/relationships/hyperlink" Target="http://fr.wikipedia.org/wiki/Agroforesterie#cite_note-2" TargetMode="External"/><Relationship Id="rId7" Type="http://schemas.openxmlformats.org/officeDocument/2006/relationships/hyperlink" Target="http://fr.wikipedia.org/wiki/Faune_(biologie)" TargetMode="External"/><Relationship Id="rId12" Type="http://schemas.openxmlformats.org/officeDocument/2006/relationships/image" Target="../media/image315.jpeg"/><Relationship Id="rId2" Type="http://schemas.openxmlformats.org/officeDocument/2006/relationships/hyperlink" Target="http://fr.wikipedia.org/wiki/Agroforesterie#cite_note-1" TargetMode="External"/><Relationship Id="rId1" Type="http://schemas.openxmlformats.org/officeDocument/2006/relationships/slideLayout" Target="../slideLayouts/slideLayout7.xml"/><Relationship Id="rId6" Type="http://schemas.openxmlformats.org/officeDocument/2006/relationships/hyperlink" Target="http://fr.wikipedia.org/wiki/For%C3%AAt" TargetMode="External"/><Relationship Id="rId11" Type="http://schemas.openxmlformats.org/officeDocument/2006/relationships/image" Target="../media/image314.jpeg"/><Relationship Id="rId5" Type="http://schemas.openxmlformats.org/officeDocument/2006/relationships/hyperlink" Target="http://agriculture.gouv.fr/L-agroforesterie-comment-ca-marche" TargetMode="External"/><Relationship Id="rId10" Type="http://schemas.openxmlformats.org/officeDocument/2006/relationships/hyperlink" Target="http://www.reporterre.net/Quand-la-permaculture-cree-des" TargetMode="External"/><Relationship Id="rId4" Type="http://schemas.openxmlformats.org/officeDocument/2006/relationships/hyperlink" Target="http://fr.wikipedia.org/wiki/Agroforesterie" TargetMode="External"/><Relationship Id="rId9" Type="http://schemas.openxmlformats.org/officeDocument/2006/relationships/hyperlink" Target="http://fr.wikipedia.org/wiki/Agrofor%C3%AAt" TargetMode="External"/><Relationship Id="rId14" Type="http://schemas.openxmlformats.org/officeDocument/2006/relationships/hyperlink" Target="http://ressources-permaculture.fr/wakka.php?wiki=ArticleJardinVerger"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fr.wiktionary.org/wiki/%C3%A9cosyst%C3%A8me" TargetMode="External"/><Relationship Id="rId13" Type="http://schemas.openxmlformats.org/officeDocument/2006/relationships/hyperlink" Target="http://www.fermedubec.com/" TargetMode="External"/><Relationship Id="rId18" Type="http://schemas.openxmlformats.org/officeDocument/2006/relationships/image" Target="../media/image319.jpeg"/><Relationship Id="rId3" Type="http://schemas.openxmlformats.org/officeDocument/2006/relationships/hyperlink" Target="http://fr.wiktionary.org/wiki/entretien" TargetMode="External"/><Relationship Id="rId7" Type="http://schemas.openxmlformats.org/officeDocument/2006/relationships/hyperlink" Target="http://fr.wiktionary.org/wiki/compl%C3%A9mentaire" TargetMode="External"/><Relationship Id="rId12" Type="http://schemas.openxmlformats.org/officeDocument/2006/relationships/hyperlink" Target="http://www.fermedubec.com/permaculture.aspx" TargetMode="External"/><Relationship Id="rId17" Type="http://schemas.openxmlformats.org/officeDocument/2006/relationships/image" Target="../media/image318.jpeg"/><Relationship Id="rId2" Type="http://schemas.openxmlformats.org/officeDocument/2006/relationships/hyperlink" Target="http://fr.wiktionary.org/wiki/agriculture" TargetMode="External"/><Relationship Id="rId16" Type="http://schemas.openxmlformats.org/officeDocument/2006/relationships/image" Target="../media/image317.jpeg"/><Relationship Id="rId20" Type="http://schemas.openxmlformats.org/officeDocument/2006/relationships/image" Target="../media/image321.jpeg"/><Relationship Id="rId1" Type="http://schemas.openxmlformats.org/officeDocument/2006/relationships/slideLayout" Target="../slideLayouts/slideLayout7.xml"/><Relationship Id="rId6" Type="http://schemas.openxmlformats.org/officeDocument/2006/relationships/hyperlink" Target="http://fr.wiktionary.org/wiki/plante" TargetMode="External"/><Relationship Id="rId11" Type="http://schemas.openxmlformats.org/officeDocument/2006/relationships/hyperlink" Target="http://fr.wikipedia.org/wiki/Permaculture#cite_note-2" TargetMode="External"/><Relationship Id="rId5" Type="http://schemas.openxmlformats.org/officeDocument/2006/relationships/hyperlink" Target="http://fr.wiktionary.org/wiki/esp%C3%A8ce" TargetMode="External"/><Relationship Id="rId15" Type="http://schemas.openxmlformats.org/officeDocument/2006/relationships/image" Target="../media/image316.jpeg"/><Relationship Id="rId10" Type="http://schemas.openxmlformats.org/officeDocument/2006/relationships/hyperlink" Target="http://fr.wikipedia.org/wiki/Permaculture#cite_note-1" TargetMode="External"/><Relationship Id="rId19" Type="http://schemas.openxmlformats.org/officeDocument/2006/relationships/image" Target="../media/image320.jpeg"/><Relationship Id="rId4" Type="http://schemas.openxmlformats.org/officeDocument/2006/relationships/hyperlink" Target="http://fr.wiktionary.org/wiki/utilisation" TargetMode="External"/><Relationship Id="rId9" Type="http://schemas.openxmlformats.org/officeDocument/2006/relationships/hyperlink" Target="http://fr.wikipedia.org/wiki/Soutenable" TargetMode="External"/><Relationship Id="rId14" Type="http://schemas.openxmlformats.org/officeDocument/2006/relationships/hyperlink" Target="http://fr.wikipedia.org/wiki/Permaculture"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commons.wikimedia.org/wiki/User:File%20Upload%20Bot%20(Magnus%20Manske)" TargetMode="External"/><Relationship Id="rId13" Type="http://schemas.openxmlformats.org/officeDocument/2006/relationships/hyperlink" Target="http://fr.wikipedia.org/wiki/Micro-organisme" TargetMode="External"/><Relationship Id="rId18" Type="http://schemas.openxmlformats.org/officeDocument/2006/relationships/hyperlink" Target="http://fr.wikipedia.org/wiki/%C3%89tat_solide" TargetMode="External"/><Relationship Id="rId3" Type="http://schemas.openxmlformats.org/officeDocument/2006/relationships/hyperlink" Target="http://fr.wikipedia.org/wiki/Rhizosph%C3%A8re" TargetMode="External"/><Relationship Id="rId7" Type="http://schemas.openxmlformats.org/officeDocument/2006/relationships/hyperlink" Target="http://fr.wikipedia.org/wiki/Jardin-for%C3%AAt" TargetMode="External"/><Relationship Id="rId12" Type="http://schemas.openxmlformats.org/officeDocument/2006/relationships/hyperlink" Target="http://fr.wikipedia.org/wiki/Racine_(botanique)" TargetMode="External"/><Relationship Id="rId17" Type="http://schemas.openxmlformats.org/officeDocument/2006/relationships/hyperlink" Target="http://fr.wikipedia.org/wiki/Gaz" TargetMode="External"/><Relationship Id="rId2" Type="http://schemas.openxmlformats.org/officeDocument/2006/relationships/hyperlink" Target="http://fr.wikipedia.org/wiki/Canop%C3%A9e" TargetMode="External"/><Relationship Id="rId16" Type="http://schemas.openxmlformats.org/officeDocument/2006/relationships/hyperlink" Target="http://fr.wikipedia.org/wiki/Liquide" TargetMode="External"/><Relationship Id="rId1" Type="http://schemas.openxmlformats.org/officeDocument/2006/relationships/slideLayout" Target="../slideLayouts/slideLayout7.xml"/><Relationship Id="rId6" Type="http://schemas.openxmlformats.org/officeDocument/2006/relationships/hyperlink" Target="http://fr.wikipedia.org/wiki/Strate_(botanique)" TargetMode="External"/><Relationship Id="rId11" Type="http://schemas.openxmlformats.org/officeDocument/2006/relationships/hyperlink" Target="http://fr.wikipedia.org/wiki/Sol_(p%C3%A9dologie)" TargetMode="External"/><Relationship Id="rId5" Type="http://schemas.openxmlformats.org/officeDocument/2006/relationships/hyperlink" Target="http://fr.wikipedia.org/wiki/Autosuffisance" TargetMode="External"/><Relationship Id="rId15" Type="http://schemas.openxmlformats.org/officeDocument/2006/relationships/hyperlink" Target="http://fr.wikipedia.org/wiki/Champignons" TargetMode="External"/><Relationship Id="rId10" Type="http://schemas.openxmlformats.org/officeDocument/2006/relationships/hyperlink" Target="http://fr.wikipedia.org/wiki/Permaculture#mediaviewer/File:Waldgartenprinzip.jpg" TargetMode="External"/><Relationship Id="rId19" Type="http://schemas.openxmlformats.org/officeDocument/2006/relationships/image" Target="../media/image322.jpeg"/><Relationship Id="rId4" Type="http://schemas.openxmlformats.org/officeDocument/2006/relationships/hyperlink" Target="http://fr.wikipedia.org/wiki/Mycosph%C3%A8re" TargetMode="External"/><Relationship Id="rId9" Type="http://schemas.openxmlformats.org/officeDocument/2006/relationships/hyperlink" Target="http://creativecommons.org/licenses/by-sa/3.0/" TargetMode="External"/><Relationship Id="rId14" Type="http://schemas.openxmlformats.org/officeDocument/2006/relationships/hyperlink" Target="http://fr.wikipedia.org/wiki/P%C3%A9dologie_(g%C3%A9otechnique)"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2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hyperlink" Target="http://permacultureprinciples.com/fr/pc_principles_poster_fr.pdf" TargetMode="External"/><Relationship Id="rId1" Type="http://schemas.openxmlformats.org/officeDocument/2006/relationships/slideLayout" Target="../slideLayouts/slideLayout7.xml"/><Relationship Id="rId5" Type="http://schemas.openxmlformats.org/officeDocument/2006/relationships/image" Target="../media/image325.jpeg"/><Relationship Id="rId4" Type="http://schemas.openxmlformats.org/officeDocument/2006/relationships/hyperlink" Target="https://thevignal.wordpress.com/permaculture/"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www.ecoconso.be/La-permaculture-la-complexite" TargetMode="External"/><Relationship Id="rId13" Type="http://schemas.openxmlformats.org/officeDocument/2006/relationships/image" Target="../media/image326.jpeg"/><Relationship Id="rId18" Type="http://schemas.openxmlformats.org/officeDocument/2006/relationships/hyperlink" Target="http://fr.wikipedia.org/wiki/Jardin-for%C3%AAt" TargetMode="External"/><Relationship Id="rId3" Type="http://schemas.openxmlformats.org/officeDocument/2006/relationships/hyperlink" Target="http://www.permaculturedesign.fr/" TargetMode="External"/><Relationship Id="rId7" Type="http://schemas.openxmlformats.org/officeDocument/2006/relationships/hyperlink" Target="http://asso.permaculture.fr/" TargetMode="External"/><Relationship Id="rId12" Type="http://schemas.openxmlformats.org/officeDocument/2006/relationships/hyperlink" Target="http://holmgren.com.au/downloads/Essence_of_Pc_FR.pdf" TargetMode="External"/><Relationship Id="rId17" Type="http://schemas.openxmlformats.org/officeDocument/2006/relationships/hyperlink" Target="http://www.entransition.com/amenagement-viable/permaculture/jardin-permaculturel-multietage/" TargetMode="External"/><Relationship Id="rId2" Type="http://schemas.openxmlformats.org/officeDocument/2006/relationships/hyperlink" Target="http://www.foretscomestibles.com/" TargetMode="External"/><Relationship Id="rId16" Type="http://schemas.openxmlformats.org/officeDocument/2006/relationships/hyperlink" Target="http://jardincomestible.fr/videos/combattre-desertification-copiant-nature/" TargetMode="External"/><Relationship Id="rId20" Type="http://schemas.openxmlformats.org/officeDocument/2006/relationships/hyperlink" Target="http://ressources-permaculture.fr/wakka.php?wiki=ArticleJardinVerger" TargetMode="External"/><Relationship Id="rId1" Type="http://schemas.openxmlformats.org/officeDocument/2006/relationships/slideLayout" Target="../slideLayouts/slideLayout7.xml"/><Relationship Id="rId6" Type="http://schemas.openxmlformats.org/officeDocument/2006/relationships/hyperlink" Target="http://jardincomestible.fr/videos/culture-petite-surface-rentable/" TargetMode="External"/><Relationship Id="rId11" Type="http://schemas.openxmlformats.org/officeDocument/2006/relationships/hyperlink" Target="http://jardincomestible.fr/videos/lhomme-qui-plantait-des-arbres/" TargetMode="External"/><Relationship Id="rId5" Type="http://schemas.openxmlformats.org/officeDocument/2006/relationships/hyperlink" Target="http://jardincomestible.fr/videos/une-foret-comestible-commerciale/" TargetMode="External"/><Relationship Id="rId15" Type="http://schemas.openxmlformats.org/officeDocument/2006/relationships/image" Target="../media/image328.jpeg"/><Relationship Id="rId10" Type="http://schemas.openxmlformats.org/officeDocument/2006/relationships/hyperlink" Target="http://jardin-autonome.blogspot.fr/p/le-jardin-forestier-une-ecosysteme.html" TargetMode="External"/><Relationship Id="rId19" Type="http://schemas.openxmlformats.org/officeDocument/2006/relationships/hyperlink" Target="http://jardincomestible.fr/visite-jardin-alan-chadwick-agroecologie/" TargetMode="External"/><Relationship Id="rId4" Type="http://schemas.openxmlformats.org/officeDocument/2006/relationships/hyperlink" Target="http://www.holistic-etre.com/2927/les-co-createurs-du-jardin-dabondance/" TargetMode="External"/><Relationship Id="rId9" Type="http://schemas.openxmlformats.org/officeDocument/2006/relationships/hyperlink" Target="http://permacultureprinciples.com/fr/fr_principles.php" TargetMode="External"/><Relationship Id="rId14" Type="http://schemas.openxmlformats.org/officeDocument/2006/relationships/image" Target="../media/image327.jpeg"/></Relationships>
</file>

<file path=ppt/slides/_rels/slide69.xml.rels><?xml version="1.0" encoding="UTF-8" standalone="yes"?>
<Relationships xmlns="http://schemas.openxmlformats.org/package/2006/relationships"><Relationship Id="rId8" Type="http://schemas.openxmlformats.org/officeDocument/2006/relationships/hyperlink" Target="http://www.bioalaune.com/fr/actualite-bio/11837/forets-comestibles-lidee-dune-alimentation-tous-juan-anton-mora" TargetMode="External"/><Relationship Id="rId13" Type="http://schemas.openxmlformats.org/officeDocument/2006/relationships/hyperlink" Target="http://www.kisskissbankbank.com/l-incroyable-foret-comestible-de-l-oasis-de-serendip" TargetMode="External"/><Relationship Id="rId18" Type="http://schemas.openxmlformats.org/officeDocument/2006/relationships/hyperlink" Target="http://fr.ekopedia.org/For%C3%AAt_comestible" TargetMode="External"/><Relationship Id="rId3" Type="http://schemas.openxmlformats.org/officeDocument/2006/relationships/hyperlink" Target="http://www.foretscomestibles.com/documentation-ressource-permaculture/plante-jardin-foret.html" TargetMode="External"/><Relationship Id="rId21" Type="http://schemas.openxmlformats.org/officeDocument/2006/relationships/hyperlink" Target="http://www.laforetfruitiere-cluny.com/introduction/index.html" TargetMode="External"/><Relationship Id="rId7" Type="http://schemas.openxmlformats.org/officeDocument/2006/relationships/hyperlink" Target="http://voyageurs.en-transition.fr/la-foret-comestible-de-juan-anton/" TargetMode="External"/><Relationship Id="rId12" Type="http://schemas.openxmlformats.org/officeDocument/2006/relationships/hyperlink" Target="https://www.facebook.com/pages/For%C3%AAt-comestible-ou-for%C3%AAt-fruiti%C3%A8re/223414194412611" TargetMode="External"/><Relationship Id="rId17" Type="http://schemas.openxmlformats.org/officeDocument/2006/relationships/hyperlink" Target="https://prise2terre.wordpress.com/2013/04/20/vers-la-foret-comestible/" TargetMode="External"/><Relationship Id="rId2" Type="http://schemas.openxmlformats.org/officeDocument/2006/relationships/hyperlink" Target="http://www.edibleforestgardens.com/" TargetMode="External"/><Relationship Id="rId16" Type="http://schemas.openxmlformats.org/officeDocument/2006/relationships/hyperlink" Target="http://villecomestible.org/beacon-food-forest-une-foret-comestible-a-seattle/" TargetMode="External"/><Relationship Id="rId20" Type="http://schemas.openxmlformats.org/officeDocument/2006/relationships/hyperlink" Target="http://lagraineindocile.blogspace.fr/4399515/Une-foret-fruitiere/" TargetMode="External"/><Relationship Id="rId1" Type="http://schemas.openxmlformats.org/officeDocument/2006/relationships/slideLayout" Target="../slideLayouts/slideLayout7.xml"/><Relationship Id="rId6" Type="http://schemas.openxmlformats.org/officeDocument/2006/relationships/hyperlink" Target="http://www.side-ways.net/episode5/" TargetMode="External"/><Relationship Id="rId11" Type="http://schemas.openxmlformats.org/officeDocument/2006/relationships/hyperlink" Target="https://fr-fr.facebook.com/pages/For%C3%AAt-comestible-ou-for%C3%AAt-fruiti%C3%A8re/223414194412611" TargetMode="External"/><Relationship Id="rId5" Type="http://schemas.openxmlformats.org/officeDocument/2006/relationships/hyperlink" Target="http://www.reporterre.net/Et-la-foret-devient-comestible" TargetMode="External"/><Relationship Id="rId15" Type="http://schemas.openxmlformats.org/officeDocument/2006/relationships/hyperlink" Target="http://www.courantpositif.fr/une-foret-comestible-de-7-hectares-se-developpe-a-seattle/" TargetMode="External"/><Relationship Id="rId23" Type="http://schemas.openxmlformats.org/officeDocument/2006/relationships/hyperlink" Target="http://gourmandisessauvages.over-blog.com/categorie-11498926.html" TargetMode="External"/><Relationship Id="rId10" Type="http://schemas.openxmlformats.org/officeDocument/2006/relationships/hyperlink" Target="http://www.bastamag.net/Une-foret-comestible-pour" TargetMode="External"/><Relationship Id="rId19" Type="http://schemas.openxmlformats.org/officeDocument/2006/relationships/hyperlink" Target="http://www.permaculture.eu.org/blog/2012/12/les-trois-forets-comestibles/" TargetMode="External"/><Relationship Id="rId4" Type="http://schemas.openxmlformats.org/officeDocument/2006/relationships/hyperlink" Target="http://www.permaculturedesign.fr/la-foret-comestible/" TargetMode="External"/><Relationship Id="rId9" Type="http://schemas.openxmlformats.org/officeDocument/2006/relationships/hyperlink" Target="http://jardincomestible.fr/videos/foret-comestible-en-espagne/" TargetMode="External"/><Relationship Id="rId14" Type="http://schemas.openxmlformats.org/officeDocument/2006/relationships/hyperlink" Target="http://lesmoutonsenrages.fr/2014/10/19/permaculture-foret-comestible-pour-auto-suffisance-alimentaire/" TargetMode="External"/><Relationship Id="rId22" Type="http://schemas.openxmlformats.org/officeDocument/2006/relationships/hyperlink" Target="http://permafroid.blogspot.fr/2013/01/cours-de-conception-dune-foret.htm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dailymotion.com/video/xpdp3m_les-forets-comestibles_lifestyle"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hyperlink" Target="http://www.beaconfoodforest.org/" TargetMode="External"/><Relationship Id="rId13" Type="http://schemas.openxmlformats.org/officeDocument/2006/relationships/hyperlink" Target="http://www.oasisdeserendip.net/" TargetMode="External"/><Relationship Id="rId18" Type="http://schemas.openxmlformats.org/officeDocument/2006/relationships/hyperlink" Target="http://hopineo.org/foret-comestible/" TargetMode="External"/><Relationship Id="rId3" Type="http://schemas.openxmlformats.org/officeDocument/2006/relationships/hyperlink" Target="http://www.pearltrees.com/pph/foret-comestible/id9917867" TargetMode="External"/><Relationship Id="rId21" Type="http://schemas.openxmlformats.org/officeDocument/2006/relationships/hyperlink" Target="http://www.bio-logiques.org/index.php?option=com_content&amp;view=article&amp;id=169:un-broyeur-a-pedales-pour-faire-du-brf-jacky-dupety&amp;catid=100:travail-du-sol&amp;Itemid=518" TargetMode="External"/><Relationship Id="rId7" Type="http://schemas.openxmlformats.org/officeDocument/2006/relationships/hyperlink" Target="http://simplicitevolontaire.org/2013/07/23/foret-comestible/" TargetMode="External"/><Relationship Id="rId12" Type="http://schemas.openxmlformats.org/officeDocument/2006/relationships/hyperlink" Target="http://www.franceinter.fr/emission-carnets-de-campagne-drome-35" TargetMode="External"/><Relationship Id="rId17" Type="http://schemas.openxmlformats.org/officeDocument/2006/relationships/hyperlink" Target="http://ecomestible.com/la-permaculture-et-lagroecologie/" TargetMode="External"/><Relationship Id="rId2" Type="http://schemas.openxmlformats.org/officeDocument/2006/relationships/hyperlink" Target="http://www.bio-logiques.org/index.php?option=com_content&amp;view=article&amp;id=177:concevoir-un-jardin-forestier-le-jardin-a-sept-etages&amp;catid=102:plantes&amp;Itemid=522" TargetMode="External"/><Relationship Id="rId16" Type="http://schemas.openxmlformats.org/officeDocument/2006/relationships/hyperlink" Target="http://toudisulvoye.canalblog.com/archives/2010/03/26/17364613.html" TargetMode="External"/><Relationship Id="rId20" Type="http://schemas.openxmlformats.org/officeDocument/2006/relationships/hyperlink" Target="http://www.grainesdetroc.fr/" TargetMode="External"/><Relationship Id="rId1" Type="http://schemas.openxmlformats.org/officeDocument/2006/relationships/slideLayout" Target="../slideLayouts/slideLayout7.xml"/><Relationship Id="rId6" Type="http://schemas.openxmlformats.org/officeDocument/2006/relationships/hyperlink" Target="http://hommespommes.fr/" TargetMode="External"/><Relationship Id="rId11" Type="http://schemas.openxmlformats.org/officeDocument/2006/relationships/hyperlink" Target="http://ecocentre.org/le-jardin-verger/" TargetMode="External"/><Relationship Id="rId5" Type="http://schemas.openxmlformats.org/officeDocument/2006/relationships/hyperlink" Target="http://terre-paille.fr/Design-d-une-foret-comestible-de" TargetMode="External"/><Relationship Id="rId15" Type="http://schemas.openxmlformats.org/officeDocument/2006/relationships/hyperlink" Target="http://www.foretscomestibles.com/permaculture/philosophie-ethique/production-vivriere-autonomie.html?showall=&amp;start=3" TargetMode="External"/><Relationship Id="rId23" Type="http://schemas.openxmlformats.org/officeDocument/2006/relationships/hyperlink" Target="http://www.incredible-edible.info/?page_id=100" TargetMode="External"/><Relationship Id="rId10" Type="http://schemas.openxmlformats.org/officeDocument/2006/relationships/hyperlink" Target="http://www.ladepeche.fr/article/2013/09/06/1703034-albi-projet-foret-comestible-plaine-go.html" TargetMode="External"/><Relationship Id="rId19" Type="http://schemas.openxmlformats.org/officeDocument/2006/relationships/hyperlink" Target="http://www.prevention.ch/baiesdangereuses.htm" TargetMode="External"/><Relationship Id="rId4" Type="http://schemas.openxmlformats.org/officeDocument/2006/relationships/hyperlink" Target="https://libertytocreatetomorrow.wordpress.com/tag/foret-comestible/" TargetMode="External"/><Relationship Id="rId9" Type="http://schemas.openxmlformats.org/officeDocument/2006/relationships/hyperlink" Target="http://www.gourmandises-sauvages.com/site/foret-comestible/#sthash.GCKIVFsC.dpbs" TargetMode="External"/><Relationship Id="rId14" Type="http://schemas.openxmlformats.org/officeDocument/2006/relationships/hyperlink" Target="http://lasocietesolidaireetdurable.com/2014/11/18/lincroyable-foret-comestible-de-loasis-de-serendip/" TargetMode="External"/><Relationship Id="rId22" Type="http://schemas.openxmlformats.org/officeDocument/2006/relationships/hyperlink" Target="http://www.bio-logiques.org/index.php?option=com_content&amp;view=article&amp;id=122:lagroforesterie-pour-que-les-hommes-et-la-nature-vivent-en-paix&amp;catid=100:travail-du-sol&amp;Itemid=518"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permafroid.blogspot.fr/2009/12/jardinage-forestier.html" TargetMode="External"/><Relationship Id="rId13" Type="http://schemas.openxmlformats.org/officeDocument/2006/relationships/hyperlink" Target="http://benjamin.lisan.free.fr/developpementdurable/jardin-des-fraternites-ouvrieres-Mouscron.pptx" TargetMode="External"/><Relationship Id="rId18" Type="http://schemas.openxmlformats.org/officeDocument/2006/relationships/hyperlink" Target="http://ecomestible.com/cours-damenagement-paysager-comestible-pdf/" TargetMode="External"/><Relationship Id="rId3" Type="http://schemas.openxmlformats.org/officeDocument/2006/relationships/hyperlink" Target="http://www.annuaire.paysagiste.info/P-32-263-B1-amenager-un-jardin-foret.html" TargetMode="External"/><Relationship Id="rId21" Type="http://schemas.openxmlformats.org/officeDocument/2006/relationships/image" Target="../media/image329.jpeg"/><Relationship Id="rId7" Type="http://schemas.openxmlformats.org/officeDocument/2006/relationships/hyperlink" Target="http://permafroid.blogspot.fr/2012/01/extrait-du-cours-sur-la-foret.html" TargetMode="External"/><Relationship Id="rId12" Type="http://schemas.openxmlformats.org/officeDocument/2006/relationships/hyperlink" Target="http://jardin-autonome.blogspot.fr/p/le-jardin-forestier-une-ecosysteme.html" TargetMode="External"/><Relationship Id="rId17" Type="http://schemas.openxmlformats.org/officeDocument/2006/relationships/hyperlink" Target="http://www.bettertimesinfo.org/pdc_all.pdf" TargetMode="External"/><Relationship Id="rId2" Type="http://schemas.openxmlformats.org/officeDocument/2006/relationships/hyperlink" Target="http://www.bioconsomacteurs.org/bio/dossiers/agriculture/une-foret-qui-se-mange" TargetMode="External"/><Relationship Id="rId16" Type="http://schemas.openxmlformats.org/officeDocument/2006/relationships/hyperlink" Target="http://verslautonomie.files.wordpress.com/2013/02/guide-du-permaculteur-debutant.pdf" TargetMode="External"/><Relationship Id="rId20" Type="http://schemas.openxmlformats.org/officeDocument/2006/relationships/hyperlink" Target="https://libertytocreatetomorrow.wordpress.com/lamenagement-des-baissieres/" TargetMode="External"/><Relationship Id="rId1" Type="http://schemas.openxmlformats.org/officeDocument/2006/relationships/slideLayout" Target="../slideLayouts/slideLayout7.xml"/><Relationship Id="rId6" Type="http://schemas.openxmlformats.org/officeDocument/2006/relationships/hyperlink" Target="http://permafroid.blogspot.ca/p/foret-nourriciere.html" TargetMode="External"/><Relationship Id="rId11" Type="http://schemas.openxmlformats.org/officeDocument/2006/relationships/hyperlink" Target="https://bloggloseco.wordpress.com/category/permaculture/permaculture-fruitiere/" TargetMode="External"/><Relationship Id="rId5" Type="http://schemas.openxmlformats.org/officeDocument/2006/relationships/hyperlink" Target="https://www.facebook.com/pages/For%C3%AAts-nourrici%C3%A8res/228619103818924" TargetMode="External"/><Relationship Id="rId15" Type="http://schemas.openxmlformats.org/officeDocument/2006/relationships/hyperlink" Target="http://www.krameterhof.at/cms60/index.php?id=151" TargetMode="External"/><Relationship Id="rId23" Type="http://schemas.openxmlformats.org/officeDocument/2006/relationships/image" Target="../media/image331.jpeg"/><Relationship Id="rId10" Type="http://schemas.openxmlformats.org/officeDocument/2006/relationships/hyperlink" Target="https://sites.google.com/site/stefansobkowiak/liens-utiles-1" TargetMode="External"/><Relationship Id="rId19" Type="http://schemas.openxmlformats.org/officeDocument/2006/relationships/hyperlink" Target="http://www.permaculturedesign.fr/terrassement-en-permaculture/" TargetMode="External"/><Relationship Id="rId4" Type="http://schemas.openxmlformats.org/officeDocument/2006/relationships/hyperlink" Target="http://videopermaculture.com/jardin-foret/" TargetMode="External"/><Relationship Id="rId9" Type="http://schemas.openxmlformats.org/officeDocument/2006/relationships/hyperlink" Target="http://liafaydjam.blogspot.fr/" TargetMode="External"/><Relationship Id="rId14" Type="http://schemas.openxmlformats.org/officeDocument/2006/relationships/hyperlink" Target="https://permaculture67.wordpress.com/2013/07/11/la-permaculture-selon-sepp-holzer/" TargetMode="External"/><Relationship Id="rId22" Type="http://schemas.openxmlformats.org/officeDocument/2006/relationships/image" Target="../media/image330.jpeg"/></Relationships>
</file>

<file path=ppt/slides/_rels/slide72.xml.rels><?xml version="1.0" encoding="UTF-8" standalone="yes"?>
<Relationships xmlns="http://schemas.openxmlformats.org/package/2006/relationships"><Relationship Id="rId8" Type="http://schemas.openxmlformats.org/officeDocument/2006/relationships/hyperlink" Target="https://www.youtube.com/watch?v=BwDRVvHkKkc" TargetMode="External"/><Relationship Id="rId13" Type="http://schemas.openxmlformats.org/officeDocument/2006/relationships/hyperlink" Target="https://www.youtube.com/watch?v=3U7_fVIhvpA" TargetMode="External"/><Relationship Id="rId18" Type="http://schemas.openxmlformats.org/officeDocument/2006/relationships/hyperlink" Target="https://www.youtube.com/watch?v=eR3tA5CJSM0" TargetMode="External"/><Relationship Id="rId3" Type="http://schemas.openxmlformats.org/officeDocument/2006/relationships/hyperlink" Target="https://www.youtube.com/watch?v=aCYiixwOv5k" TargetMode="External"/><Relationship Id="rId21" Type="http://schemas.openxmlformats.org/officeDocument/2006/relationships/hyperlink" Target="https://www.youtube.com/watch?v=GFbcn06h8w4&amp;list=PLXsbyCuHeYl1Hm_uzrltenSloN0sKOUtx" TargetMode="External"/><Relationship Id="rId7" Type="http://schemas.openxmlformats.org/officeDocument/2006/relationships/hyperlink" Target="https://www.youtube.com/watch?v=L72DjwJpMzQ" TargetMode="External"/><Relationship Id="rId12" Type="http://schemas.openxmlformats.org/officeDocument/2006/relationships/hyperlink" Target="https://www.youtube.com/watch?v=G3lu83LtdKI" TargetMode="External"/><Relationship Id="rId17" Type="http://schemas.openxmlformats.org/officeDocument/2006/relationships/hyperlink" Target="https://www.youtube.com/watch?v=QG_vRG66wkA" TargetMode="External"/><Relationship Id="rId2" Type="http://schemas.openxmlformats.org/officeDocument/2006/relationships/hyperlink" Target="https://www.youtube.com/watch?v=8EjqWtWK_4U" TargetMode="External"/><Relationship Id="rId16" Type="http://schemas.openxmlformats.org/officeDocument/2006/relationships/hyperlink" Target="https://www.youtube.com/watch?v=szzsfeKFer0" TargetMode="External"/><Relationship Id="rId20" Type="http://schemas.openxmlformats.org/officeDocument/2006/relationships/hyperlink" Target="https://www.youtube.com/watch?v=9Ggwa5irxmg" TargetMode="External"/><Relationship Id="rId1" Type="http://schemas.openxmlformats.org/officeDocument/2006/relationships/slideLayout" Target="../slideLayouts/slideLayout7.xml"/><Relationship Id="rId6" Type="http://schemas.openxmlformats.org/officeDocument/2006/relationships/hyperlink" Target="https://www.youtube.com/watch?v=FldNFf3XVQQ" TargetMode="External"/><Relationship Id="rId11" Type="http://schemas.openxmlformats.org/officeDocument/2006/relationships/hyperlink" Target="https://www.youtube.com/watch?v=nxO1hv6bA8w" TargetMode="External"/><Relationship Id="rId24" Type="http://schemas.openxmlformats.org/officeDocument/2006/relationships/hyperlink" Target="https://www.youtube.com/watch?v=S-uu3s7wr6c" TargetMode="External"/><Relationship Id="rId5" Type="http://schemas.openxmlformats.org/officeDocument/2006/relationships/hyperlink" Target="https://www.youtube.com/watch?v=u-qnfefWVlA" TargetMode="External"/><Relationship Id="rId15" Type="http://schemas.openxmlformats.org/officeDocument/2006/relationships/hyperlink" Target="https://www.youtube.com/watch?v=NzhSFT-lqi0" TargetMode="External"/><Relationship Id="rId23" Type="http://schemas.openxmlformats.org/officeDocument/2006/relationships/hyperlink" Target="http://www.youtube.com/watch?v=S-uu3s7wr6c" TargetMode="External"/><Relationship Id="rId10" Type="http://schemas.openxmlformats.org/officeDocument/2006/relationships/hyperlink" Target="https://www.youtube.com/watch?v=OVE8YRF7Uzg" TargetMode="External"/><Relationship Id="rId19" Type="http://schemas.openxmlformats.org/officeDocument/2006/relationships/hyperlink" Target="https://www.youtube.com/watch?v=u75q3KaZGy4" TargetMode="External"/><Relationship Id="rId4" Type="http://schemas.openxmlformats.org/officeDocument/2006/relationships/hyperlink" Target="https://www.youtube.com/watch?v=hFJSiKDaoh4" TargetMode="External"/><Relationship Id="rId9" Type="http://schemas.openxmlformats.org/officeDocument/2006/relationships/hyperlink" Target="https://www.youtube.com/watch?v=FzHMTUeC5Yo" TargetMode="External"/><Relationship Id="rId14" Type="http://schemas.openxmlformats.org/officeDocument/2006/relationships/hyperlink" Target="https://www.youtube.com/watch?v=Y8hDlrfbux4" TargetMode="External"/><Relationship Id="rId22" Type="http://schemas.openxmlformats.org/officeDocument/2006/relationships/hyperlink" Target="http://www.dailymotion.com/video/xpdp3m_les-forets-comestibles_lifestyle"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www.youtube.com/watch?v=wLlzH5kcdGI" TargetMode="External"/><Relationship Id="rId13" Type="http://schemas.openxmlformats.org/officeDocument/2006/relationships/image" Target="../media/image332.jpeg"/><Relationship Id="rId3" Type="http://schemas.openxmlformats.org/officeDocument/2006/relationships/hyperlink" Target="https://www.youtube.com/watch?v=R32_egXRNyE" TargetMode="External"/><Relationship Id="rId7" Type="http://schemas.openxmlformats.org/officeDocument/2006/relationships/hyperlink" Target="https://www.youtube.com/watch?v=aLt3bbnsTLA" TargetMode="External"/><Relationship Id="rId12" Type="http://schemas.openxmlformats.org/officeDocument/2006/relationships/hyperlink" Target="http://www.dailymotion.com/video/xpdp3m_les-forets-comestibles_lifestyle" TargetMode="External"/><Relationship Id="rId17" Type="http://schemas.openxmlformats.org/officeDocument/2006/relationships/image" Target="../media/image335.jpeg"/><Relationship Id="rId2" Type="http://schemas.openxmlformats.org/officeDocument/2006/relationships/hyperlink" Target="https://www.youtube.com/watch?v=b_fhAch5qiY&amp;list=PL39F5099E11FF7B5C" TargetMode="External"/><Relationship Id="rId16" Type="http://schemas.openxmlformats.org/officeDocument/2006/relationships/image" Target="../media/image334.jpeg"/><Relationship Id="rId1" Type="http://schemas.openxmlformats.org/officeDocument/2006/relationships/slideLayout" Target="../slideLayouts/slideLayout7.xml"/><Relationship Id="rId6" Type="http://schemas.openxmlformats.org/officeDocument/2006/relationships/hyperlink" Target="https://www.youtube.com/watch?v=9UYuVbu8e_Q" TargetMode="External"/><Relationship Id="rId11" Type="http://schemas.openxmlformats.org/officeDocument/2006/relationships/hyperlink" Target="http://permaculturenews.org/shop/dvd/food-forest-dvd/" TargetMode="External"/><Relationship Id="rId5" Type="http://schemas.openxmlformats.org/officeDocument/2006/relationships/hyperlink" Target="https://www.youtube.com/watch?v=zEBlXoa8wjA" TargetMode="External"/><Relationship Id="rId15" Type="http://schemas.openxmlformats.org/officeDocument/2006/relationships/hyperlink" Target="http://fr.wikipedia.org/wiki/P%C3%A9kin" TargetMode="External"/><Relationship Id="rId10" Type="http://schemas.openxmlformats.org/officeDocument/2006/relationships/hyperlink" Target="https://www.youtube.com/watch?v=S2MmWoYhUk0" TargetMode="External"/><Relationship Id="rId4" Type="http://schemas.openxmlformats.org/officeDocument/2006/relationships/hyperlink" Target="https://www.youtube.com/watch?v=b_fhAch5qiY" TargetMode="External"/><Relationship Id="rId9" Type="http://schemas.openxmlformats.org/officeDocument/2006/relationships/hyperlink" Target="https://www.youtube.com/watch?v=NKPMtGAKAeU" TargetMode="External"/><Relationship Id="rId14" Type="http://schemas.openxmlformats.org/officeDocument/2006/relationships/image" Target="../media/image333.jpeg"/></Relationships>
</file>

<file path=ppt/slides/_rels/slide74.xml.rels><?xml version="1.0" encoding="UTF-8" standalone="yes"?>
<Relationships xmlns="http://schemas.openxmlformats.org/package/2006/relationships"><Relationship Id="rId8" Type="http://schemas.openxmlformats.org/officeDocument/2006/relationships/image" Target="../media/image339.jpeg"/><Relationship Id="rId3" Type="http://schemas.openxmlformats.org/officeDocument/2006/relationships/hyperlink" Target="http://lejardiniermaraicher.com/blogue/the-market-gardener-a-successful-growers-handbook-for-small-scale-organic-farming/" TargetMode="External"/><Relationship Id="rId7" Type="http://schemas.openxmlformats.org/officeDocument/2006/relationships/image" Target="../media/image338.jpeg"/><Relationship Id="rId2" Type="http://schemas.openxmlformats.org/officeDocument/2006/relationships/hyperlink" Target="http://www.amazon.com/Marie-Bilodeau/e/B00IWRXW26/ref=dp_byline_cont_book_2" TargetMode="External"/><Relationship Id="rId1" Type="http://schemas.openxmlformats.org/officeDocument/2006/relationships/slideLayout" Target="../slideLayouts/slideLayout7.xml"/><Relationship Id="rId6" Type="http://schemas.openxmlformats.org/officeDocument/2006/relationships/image" Target="../media/image337.jpeg"/><Relationship Id="rId5" Type="http://schemas.openxmlformats.org/officeDocument/2006/relationships/image" Target="../media/image336.jpeg"/><Relationship Id="rId10" Type="http://schemas.openxmlformats.org/officeDocument/2006/relationships/hyperlink" Target="http://www.lesauvage.org/2012/09/aventures-en-permaculture-8-le-jardin-foret/" TargetMode="External"/><Relationship Id="rId4" Type="http://schemas.openxmlformats.org/officeDocument/2006/relationships/hyperlink" Target="http://www.amazon.com/Jean-Martin-Fortier/e/B00IWRV9V2/ref=dp_byline_cont_book_1" TargetMode="External"/><Relationship Id="rId9" Type="http://schemas.openxmlformats.org/officeDocument/2006/relationships/image" Target="../media/image340.jpeg"/></Relationships>
</file>

<file path=ppt/slides/_rels/slide75.xml.rels><?xml version="1.0" encoding="UTF-8" standalone="yes"?>
<Relationships xmlns="http://schemas.openxmlformats.org/package/2006/relationships"><Relationship Id="rId3" Type="http://schemas.openxmlformats.org/officeDocument/2006/relationships/hyperlink" Target="http://www.foretscomestibles.com/documentation-ressource-permaculture/boutique-en-ligne-livre-video/livre-guide-conception-permaculture-franck-nathie.html" TargetMode="External"/><Relationship Id="rId7" Type="http://schemas.openxmlformats.org/officeDocument/2006/relationships/hyperlink" Target="http://books.google.com/books/about/How_to_Make_a_Forest_Garden.html?id=3rd3e69BnC8C" TargetMode="External"/><Relationship Id="rId2" Type="http://schemas.openxmlformats.org/officeDocument/2006/relationships/hyperlink" Target="http://www.foretscomestibles.com/documentation-ressource-permaculture/boutique-en-ligne-livre-video/livre-permaculture-climat-tempere-franck-nathie.html" TargetMode="External"/><Relationship Id="rId1" Type="http://schemas.openxmlformats.org/officeDocument/2006/relationships/slideLayout" Target="../slideLayouts/slideLayout7.xml"/><Relationship Id="rId6" Type="http://schemas.openxmlformats.org/officeDocument/2006/relationships/hyperlink" Target="http://lejardiniermaraicher.com/" TargetMode="External"/><Relationship Id="rId5" Type="http://schemas.openxmlformats.org/officeDocument/2006/relationships/hyperlink" Target="http://www.passerelleco.info/article.php?id_article=1708" TargetMode="External"/><Relationship Id="rId4" Type="http://schemas.openxmlformats.org/officeDocument/2006/relationships/hyperlink" Target="http://www.foretscomestibles.com/documentation-ressource-permaculture/boutique-en-ligne-livre-video/livre-duplication-ressources-vegetales-franck-nathie.html"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41.jpeg"/><Relationship Id="rId2" Type="http://schemas.openxmlformats.org/officeDocument/2006/relationships/hyperlink" Target="http://www.foretscomestibles.com/documentation-ressource-permaculture/boutique-en-ligne-livre-video/livre-permaculture-synergie-rapports-humains.html"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hyperlink" Target="https://verslautonomie.files.wordpress.com/2013/02/guide-du-permaculteur-debutant.pdf" TargetMode="External"/><Relationship Id="rId3" Type="http://schemas.openxmlformats.org/officeDocument/2006/relationships/hyperlink" Target="https://prise2terre.files.wordpress.com/2013/12/fiches-lc3a9gumes-vivaces.pdf" TargetMode="External"/><Relationship Id="rId7" Type="http://schemas.openxmlformats.org/officeDocument/2006/relationships/hyperlink" Target="http://benjamin.lisan.free.fr/developpementdurable/jardin-des-fraternites-ouvrieres-Mouscron.pptx" TargetMode="External"/><Relationship Id="rId2" Type="http://schemas.openxmlformats.org/officeDocument/2006/relationships/hyperlink" Target="https://prise2terre.files.wordpress.com/2013/04/fermes-miracles.pdf" TargetMode="External"/><Relationship Id="rId1" Type="http://schemas.openxmlformats.org/officeDocument/2006/relationships/slideLayout" Target="../slideLayouts/slideLayout7.xml"/><Relationship Id="rId6" Type="http://schemas.openxmlformats.org/officeDocument/2006/relationships/hyperlink" Target="http://benjamin.lisan.free.fr/projetsreforestation/forets-nourricieres_climat-tempere.pptx" TargetMode="External"/><Relationship Id="rId11" Type="http://schemas.openxmlformats.org/officeDocument/2006/relationships/hyperlink" Target="http://www.foretscomestibles.com/documentation-ressource-permaculture/boutique-en-ligne-livre-video/dvd-jardin-extraordinaire-philip-forrer-aude-franck-nathie.html" TargetMode="External"/><Relationship Id="rId5" Type="http://schemas.openxmlformats.org/officeDocument/2006/relationships/hyperlink" Target="https://humussapiens34.wordpress.com/2014/11/11/des-guildes-pour-en-finir-avec-la-rotation-des-cultures/" TargetMode="External"/><Relationship Id="rId10" Type="http://schemas.openxmlformats.org/officeDocument/2006/relationships/hyperlink" Target="https://www.youtube.com/watch?v=aAKXSHxQ5VU" TargetMode="External"/><Relationship Id="rId4" Type="http://schemas.openxmlformats.org/officeDocument/2006/relationships/hyperlink" Target="https://humussapiens34.wordpress.com/2014/11/11/planter-des-vivaces-et-semer-des-plantes-qui-se-ressement-seules/" TargetMode="External"/><Relationship Id="rId9" Type="http://schemas.openxmlformats.org/officeDocument/2006/relationships/hyperlink" Target="http://www.foretscomestibles.com/documents/Reguler%20les%20limaces.pdf"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truffaut.com/" TargetMode="External"/><Relationship Id="rId3" Type="http://schemas.openxmlformats.org/officeDocument/2006/relationships/hyperlink" Target="http://www.foretscomestibles.com/documents/LISTE-PEPINIERES-VIGNES-RESISTANTES-MALADIES.pdf" TargetMode="External"/><Relationship Id="rId7" Type="http://schemas.openxmlformats.org/officeDocument/2006/relationships/hyperlink" Target="http://www.chilternseeds.co.uk/" TargetMode="External"/><Relationship Id="rId12" Type="http://schemas.openxmlformats.org/officeDocument/2006/relationships/hyperlink" Target="https://www.botanic.com/e-catalogues/catalogue-2015/data/catalogue.pdf%20(27" TargetMode="External"/><Relationship Id="rId2" Type="http://schemas.openxmlformats.org/officeDocument/2006/relationships/hyperlink" Target="http://www.foretscomestibles.com/documents/Liste-Pepinieres-Franck-Nathie-Foret-Nourriciere.pdf" TargetMode="External"/><Relationship Id="rId1" Type="http://schemas.openxmlformats.org/officeDocument/2006/relationships/slideLayout" Target="../slideLayouts/slideLayout7.xml"/><Relationship Id="rId6" Type="http://schemas.openxmlformats.org/officeDocument/2006/relationships/hyperlink" Target="http://www.fruitiers-rares.info/" TargetMode="External"/><Relationship Id="rId11" Type="http://schemas.openxmlformats.org/officeDocument/2006/relationships/hyperlink" Target="http://www.willemsefrance.fr/demande-de-catalogue.html" TargetMode="External"/><Relationship Id="rId5" Type="http://schemas.openxmlformats.org/officeDocument/2006/relationships/hyperlink" Target="http://www.foretscomestibles.com/documents/Confrerie%20des%20planteurs%20de%20fruitiers%20rares%20Franck%20Nathie-Foret%20Nourriciere.pdf" TargetMode="External"/><Relationship Id="rId10" Type="http://schemas.openxmlformats.org/officeDocument/2006/relationships/hyperlink" Target="http://www.willemsefrance.fr/" TargetMode="External"/><Relationship Id="rId4" Type="http://schemas.openxmlformats.org/officeDocument/2006/relationships/hyperlink" Target="http://www.foretscomestibles.com/documents/Conservatoires%20Franck%20Nathie-Foret%20Nourriciere.pdf" TargetMode="External"/><Relationship Id="rId9" Type="http://schemas.openxmlformats.org/officeDocument/2006/relationships/hyperlink" Target="http://www.truffaut.com/catalogues-magazines/catalogues/Pages/accueil-catalogues.aspx"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hyperlink" Target="http://www.dailymotion.com/video/xpdp3m_les-forets-comestibles_lifestyle" TargetMode="External"/><Relationship Id="rId1" Type="http://schemas.openxmlformats.org/officeDocument/2006/relationships/slideLayout" Target="../slideLayouts/slideLayout7.xml"/><Relationship Id="rId6" Type="http://schemas.openxmlformats.org/officeDocument/2006/relationships/hyperlink" Target="http://www.fao.org/docrep/t7750f/t7750f06.htm" TargetMode="External"/><Relationship Id="rId11" Type="http://schemas.openxmlformats.org/officeDocument/2006/relationships/image" Target="../media/image22.jpeg"/><Relationship Id="rId5" Type="http://schemas.openxmlformats.org/officeDocument/2006/relationships/hyperlink" Target="http://www.fao.org/docrep/t7750f/t7750f0p.jpg" TargetMode="External"/><Relationship Id="rId10" Type="http://schemas.openxmlformats.org/officeDocument/2006/relationships/image" Target="../media/image21.jpeg"/><Relationship Id="rId4" Type="http://schemas.openxmlformats.org/officeDocument/2006/relationships/hyperlink" Target="http://www.thiercelin1809.com/blogs/blog/10113173-sur-la-piste-du-poivre-du-kerala" TargetMode="External"/><Relationship Id="rId9" Type="http://schemas.openxmlformats.org/officeDocument/2006/relationships/image" Target="../media/image20.jpeg"/></Relationships>
</file>

<file path=ppt/slides/_rels/slide80.xml.rels><?xml version="1.0" encoding="UTF-8" standalone="yes"?>
<Relationships xmlns="http://schemas.openxmlformats.org/package/2006/relationships"><Relationship Id="rId3" Type="http://schemas.openxmlformats.org/officeDocument/2006/relationships/image" Target="../media/image342.jpeg"/><Relationship Id="rId2" Type="http://schemas.openxmlformats.org/officeDocument/2006/relationships/hyperlink" Target="https://sites.google.com/site/stefansobkowiak/fruitsetpetitsfruits"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43.jpeg"/><Relationship Id="rId2" Type="http://schemas.openxmlformats.org/officeDocument/2006/relationships/hyperlink" Target="http://jardincomestible.fr/videos/culture-petite-surface-rentable/" TargetMode="External"/><Relationship Id="rId1" Type="http://schemas.openxmlformats.org/officeDocument/2006/relationships/slideLayout" Target="../slideLayouts/slideLayout7.xml"/><Relationship Id="rId4" Type="http://schemas.openxmlformats.org/officeDocument/2006/relationships/image" Target="../media/image344.jpeg"/></Relationships>
</file>

<file path=ppt/slides/_rels/slide86.xml.rels><?xml version="1.0" encoding="UTF-8" standalone="yes"?>
<Relationships xmlns="http://schemas.openxmlformats.org/package/2006/relationships"><Relationship Id="rId3" Type="http://schemas.openxmlformats.org/officeDocument/2006/relationships/image" Target="../media/image345.jpeg"/><Relationship Id="rId2" Type="http://schemas.openxmlformats.org/officeDocument/2006/relationships/hyperlink" Target="http://jardincomestible.fr/videos/culture-petite-surface-rentable/"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47.jpg"/><Relationship Id="rId2" Type="http://schemas.openxmlformats.org/officeDocument/2006/relationships/image" Target="../media/image346.jpg"/><Relationship Id="rId1" Type="http://schemas.openxmlformats.org/officeDocument/2006/relationships/slideLayout" Target="../slideLayouts/slideLayout7.xml"/><Relationship Id="rId4" Type="http://schemas.openxmlformats.org/officeDocument/2006/relationships/image" Target="../media/image348.jpg"/></Relationships>
</file>

<file path=ppt/slides/_rels/slide88.xml.rels><?xml version="1.0" encoding="UTF-8" standalone="yes"?>
<Relationships xmlns="http://schemas.openxmlformats.org/package/2006/relationships"><Relationship Id="rId3" Type="http://schemas.openxmlformats.org/officeDocument/2006/relationships/image" Target="../media/image349.jpg"/><Relationship Id="rId7" Type="http://schemas.openxmlformats.org/officeDocument/2006/relationships/image" Target="../media/image353.jpg"/><Relationship Id="rId2" Type="http://schemas.openxmlformats.org/officeDocument/2006/relationships/hyperlink" Target="http://translate.googleusercontent.com/translate_c?depth=1&amp;hl=fr&amp;prev=search&amp;rurl=translate.google.fr&amp;sl=en&amp;u=http://en.wikipedia.org/wiki/Amaranthaceae&amp;usg=ALkJrhhu7XYeHAar7Mw7ViJwZvauZ8Z5oA" TargetMode="External"/><Relationship Id="rId1" Type="http://schemas.openxmlformats.org/officeDocument/2006/relationships/slideLayout" Target="../slideLayouts/slideLayout7.xml"/><Relationship Id="rId6" Type="http://schemas.openxmlformats.org/officeDocument/2006/relationships/image" Target="../media/image352.jpg"/><Relationship Id="rId5" Type="http://schemas.openxmlformats.org/officeDocument/2006/relationships/image" Target="../media/image351.jpg"/><Relationship Id="rId4" Type="http://schemas.openxmlformats.org/officeDocument/2006/relationships/image" Target="../media/image350.jpg"/></Relationships>
</file>

<file path=ppt/slides/_rels/slide89.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Dumpling&amp;usg=ALkJrhjgHMSb5SVfQnUA7Ve1ckIi1OFP-g" TargetMode="External"/><Relationship Id="rId13" Type="http://schemas.openxmlformats.org/officeDocument/2006/relationships/image" Target="../media/image357.jpg"/><Relationship Id="rId3" Type="http://schemas.openxmlformats.org/officeDocument/2006/relationships/hyperlink" Target="http://translate.googleusercontent.com/translate_c?depth=1&amp;hl=fr&amp;prev=search&amp;rurl=translate.google.fr&amp;sl=en&amp;u=http://en.wikipedia.org/wiki/Celery&amp;usg=ALkJrhjFQ5D1cB2NbS6AHlVUAAxSbACTFQ" TargetMode="External"/><Relationship Id="rId7" Type="http://schemas.openxmlformats.org/officeDocument/2006/relationships/hyperlink" Target="http://translate.googleusercontent.com/translate_c?depth=1&amp;hl=fr&amp;prev=search&amp;rurl=translate.google.fr&amp;sl=en&amp;u=http://en.wikipedia.org/wiki/Pur%C3%A9e&amp;usg=ALkJrhgEOeDx7KVZ4p4GucwuV3hzoS1_jA" TargetMode="External"/><Relationship Id="rId12" Type="http://schemas.openxmlformats.org/officeDocument/2006/relationships/image" Target="../media/image356.jpg"/><Relationship Id="rId2" Type="http://schemas.openxmlformats.org/officeDocument/2006/relationships/hyperlink" Target="http://translate.googleusercontent.com/translate_c?depth=1&amp;hl=fr&amp;prev=search&amp;rurl=translate.google.fr&amp;sl=en&amp;u=http://en.wikipedia.org/wiki/Carrot&amp;usg=ALkJrhh1VwfeBJmulZJOtyvSuWLpqFH-mw"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Coffee&amp;usg=ALkJrhiMZjNz6XD6HfC-BeFn-eKyV9-QLA" TargetMode="External"/><Relationship Id="rId11" Type="http://schemas.openxmlformats.org/officeDocument/2006/relationships/image" Target="../media/image355.jpg"/><Relationship Id="rId5" Type="http://schemas.openxmlformats.org/officeDocument/2006/relationships/hyperlink" Target="http://translate.googleusercontent.com/translate_c?depth=1&amp;hl=fr&amp;prev=search&amp;rurl=translate.google.fr&amp;sl=en&amp;u=http://en.wikipedia.org/wiki/Beans&amp;usg=ALkJrhhLPgx7AJ_fVAqPHWdptGEUgtEj_Q" TargetMode="External"/><Relationship Id="rId15" Type="http://schemas.openxmlformats.org/officeDocument/2006/relationships/image" Target="../media/image359.jpg"/><Relationship Id="rId10" Type="http://schemas.openxmlformats.org/officeDocument/2006/relationships/image" Target="../media/image354.jpg"/><Relationship Id="rId4" Type="http://schemas.openxmlformats.org/officeDocument/2006/relationships/hyperlink" Target="http://translate.googleusercontent.com/translate_c?depth=1&amp;hl=fr&amp;prev=search&amp;rurl=translate.google.fr&amp;sl=en&amp;u=http://en.wikipedia.org/wiki/Maize&amp;usg=ALkJrhjGP7hH9qRfxwpKblpG1f2TkT-DVw" TargetMode="External"/><Relationship Id="rId9" Type="http://schemas.openxmlformats.org/officeDocument/2006/relationships/hyperlink" Target="http://translate.googleusercontent.com/translate_c?depth=1&amp;hl=fr&amp;prev=search&amp;rurl=translate.google.fr&amp;sl=en&amp;u=http://en.wikipedia.org/wiki/Gnocchi&amp;usg=ALkJrhhJXO-XzCz8PObLITxL55Vrennhvg" TargetMode="External"/><Relationship Id="rId14" Type="http://schemas.openxmlformats.org/officeDocument/2006/relationships/image" Target="../media/image358.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permaculturedesign.fr/la-foret-comestible/"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8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2155825"/>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ZoneTexte 4"/>
          <p:cNvSpPr txBox="1">
            <a:spLocks noChangeArrowheads="1"/>
          </p:cNvSpPr>
          <p:nvPr/>
        </p:nvSpPr>
        <p:spPr bwMode="auto">
          <a:xfrm>
            <a:off x="3162300" y="6099175"/>
            <a:ext cx="552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dirty="0">
                <a:solidFill>
                  <a:srgbClr val="008000"/>
                </a:solidFill>
              </a:rPr>
              <a:t>Présenté par Benjamin LISAN, le 01/02/2015, Version V1.</a:t>
            </a:r>
          </a:p>
        </p:txBody>
      </p:sp>
      <p:sp>
        <p:nvSpPr>
          <p:cNvPr id="3076" name="Rectangle 5"/>
          <p:cNvSpPr>
            <a:spLocks noChangeArrowheads="1"/>
          </p:cNvSpPr>
          <p:nvPr/>
        </p:nvSpPr>
        <p:spPr bwMode="auto">
          <a:xfrm>
            <a:off x="2195513" y="341313"/>
            <a:ext cx="74596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4800" b="1" dirty="0">
                <a:solidFill>
                  <a:srgbClr val="008000"/>
                </a:solidFill>
              </a:rPr>
              <a:t>Forêts nourricières jardinées</a:t>
            </a:r>
          </a:p>
          <a:p>
            <a:pPr algn="ctr" eaLnBrk="1" hangingPunct="1">
              <a:lnSpc>
                <a:spcPct val="100000"/>
              </a:lnSpc>
              <a:spcBef>
                <a:spcPct val="0"/>
              </a:spcBef>
              <a:buFontTx/>
              <a:buNone/>
            </a:pPr>
            <a:r>
              <a:rPr lang="fr-FR" altLang="fr-FR" sz="4800" b="1" dirty="0">
                <a:solidFill>
                  <a:srgbClr val="008000"/>
                </a:solidFill>
              </a:rPr>
              <a:t>Climat tempéré</a:t>
            </a:r>
          </a:p>
        </p:txBody>
      </p:sp>
      <p:sp>
        <p:nvSpPr>
          <p:cNvPr id="3077" name="Espace réservé du numéro de diapositive 6"/>
          <p:cNvSpPr>
            <a:spLocks noGrp="1"/>
          </p:cNvSpPr>
          <p:nvPr>
            <p:ph type="sldNum" sz="quarter" idx="12"/>
          </p:nvPr>
        </p:nvSpPr>
        <p:spPr bwMode="auto">
          <a:xfrm>
            <a:off x="10607675" y="214313"/>
            <a:ext cx="1027113"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57816DF-25A3-4F42-AA89-0EE9990ED62E}" type="slidenum">
              <a:rPr lang="fr-FR" altLang="fr-FR" sz="1200" smtClean="0">
                <a:solidFill>
                  <a:srgbClr val="898989"/>
                </a:solidFill>
              </a:rPr>
              <a:pPr>
                <a:lnSpc>
                  <a:spcPct val="100000"/>
                </a:lnSpc>
                <a:spcBef>
                  <a:spcPct val="0"/>
                </a:spcBef>
                <a:buFontTx/>
                <a:buNone/>
              </a:pPr>
              <a:t>1</a:t>
            </a:fld>
            <a:endParaRPr lang="fr-FR" altLang="fr-FR" sz="1200">
              <a:solidFill>
                <a:srgbClr val="898989"/>
              </a:solidFill>
            </a:endParaRPr>
          </a:p>
        </p:txBody>
      </p:sp>
      <p:pic>
        <p:nvPicPr>
          <p:cNvPr id="3078"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2738" y="2563813"/>
            <a:ext cx="229552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088" y="3421063"/>
            <a:ext cx="207486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ZoneTexte 10"/>
          <p:cNvSpPr txBox="1">
            <a:spLocks noChangeArrowheads="1"/>
          </p:cNvSpPr>
          <p:nvPr/>
        </p:nvSpPr>
        <p:spPr bwMode="auto">
          <a:xfrm>
            <a:off x="215900" y="5324475"/>
            <a:ext cx="261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rgbClr val="C00000"/>
                </a:solidFill>
              </a:rPr>
              <a:t>Document actuellement en construction.</a:t>
            </a:r>
          </a:p>
        </p:txBody>
      </p:sp>
      <p:pic>
        <p:nvPicPr>
          <p:cNvPr id="3081" name="Imag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26575" y="4714875"/>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F02BEC1-DF16-4380-8A47-D982BF426BAF}" type="slidenum">
              <a:rPr lang="fr-FR" altLang="fr-FR" sz="1200" smtClean="0">
                <a:solidFill>
                  <a:srgbClr val="898989"/>
                </a:solidFill>
              </a:rPr>
              <a:pPr>
                <a:lnSpc>
                  <a:spcPct val="100000"/>
                </a:lnSpc>
                <a:spcBef>
                  <a:spcPct val="0"/>
                </a:spcBef>
                <a:buFontTx/>
                <a:buNone/>
              </a:pPr>
              <a:t>10</a:t>
            </a:fld>
            <a:endParaRPr lang="fr-FR" altLang="fr-FR" sz="1200">
              <a:solidFill>
                <a:srgbClr val="898989"/>
              </a:solidFill>
            </a:endParaRPr>
          </a:p>
        </p:txBody>
      </p:sp>
      <p:sp>
        <p:nvSpPr>
          <p:cNvPr id="13315"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3316" name="ZoneTexte 3"/>
          <p:cNvSpPr txBox="1">
            <a:spLocks noChangeArrowheads="1"/>
          </p:cNvSpPr>
          <p:nvPr/>
        </p:nvSpPr>
        <p:spPr bwMode="auto">
          <a:xfrm>
            <a:off x="255588" y="596900"/>
            <a:ext cx="731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6. Principes de la forêt comestible (principes de la permaculture forestière)</a:t>
            </a:r>
          </a:p>
        </p:txBody>
      </p:sp>
      <p:sp>
        <p:nvSpPr>
          <p:cNvPr id="13317" name="ZoneTexte 6"/>
          <p:cNvSpPr txBox="1">
            <a:spLocks noChangeArrowheads="1"/>
          </p:cNvSpPr>
          <p:nvPr/>
        </p:nvSpPr>
        <p:spPr bwMode="auto">
          <a:xfrm>
            <a:off x="255588" y="1119188"/>
            <a:ext cx="117173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Sans respecter les règles d’équilibre phyto-sociologiques, il est impossible de créer de systèmes de forêts pérennes. Il existe différents types d’interaction :</a:t>
            </a:r>
          </a:p>
          <a:p>
            <a:pPr algn="just" eaLnBrk="1" hangingPunct="1">
              <a:lnSpc>
                <a:spcPct val="100000"/>
              </a:lnSpc>
              <a:spcBef>
                <a:spcPct val="0"/>
              </a:spcBef>
              <a:buFontTx/>
              <a:buNone/>
            </a:pPr>
            <a:r>
              <a:rPr lang="fr-FR" altLang="fr-FR" sz="1800">
                <a:solidFill>
                  <a:srgbClr val="008000"/>
                </a:solidFill>
              </a:rPr>
              <a:t>- morphologiques (i.e. la </a:t>
            </a:r>
            <a:r>
              <a:rPr lang="fr-FR" altLang="fr-FR" sz="1800" i="1">
                <a:solidFill>
                  <a:srgbClr val="008000"/>
                </a:solidFill>
              </a:rPr>
              <a:t>maison</a:t>
            </a:r>
            <a:r>
              <a:rPr lang="fr-FR" altLang="fr-FR" sz="1800">
                <a:solidFill>
                  <a:srgbClr val="008000"/>
                </a:solidFill>
              </a:rPr>
              <a:t>) : espacement, morphologie aérienne et racinaire,</a:t>
            </a:r>
          </a:p>
          <a:p>
            <a:pPr algn="just" eaLnBrk="1" hangingPunct="1">
              <a:lnSpc>
                <a:spcPct val="100000"/>
              </a:lnSpc>
              <a:spcBef>
                <a:spcPct val="0"/>
              </a:spcBef>
              <a:buFontTx/>
              <a:buNone/>
            </a:pPr>
            <a:r>
              <a:rPr lang="fr-FR" altLang="fr-FR" sz="1800">
                <a:solidFill>
                  <a:srgbClr val="008000"/>
                </a:solidFill>
              </a:rPr>
              <a:t>- Chimiques ou allélopathiques (i.e. la </a:t>
            </a:r>
            <a:r>
              <a:rPr lang="fr-FR" altLang="fr-FR" sz="1800" i="1">
                <a:solidFill>
                  <a:srgbClr val="008000"/>
                </a:solidFill>
              </a:rPr>
              <a:t>pharmacie</a:t>
            </a:r>
            <a:r>
              <a:rPr lang="fr-FR" altLang="fr-FR" sz="1800">
                <a:solidFill>
                  <a:srgbClr val="008000"/>
                </a:solidFill>
              </a:rPr>
              <a:t>) : plantes aromatiques, piquantes (sauge, absinthe, oignons vivaces, etc.),</a:t>
            </a:r>
          </a:p>
          <a:p>
            <a:pPr algn="just" eaLnBrk="1" hangingPunct="1">
              <a:lnSpc>
                <a:spcPct val="100000"/>
              </a:lnSpc>
              <a:spcBef>
                <a:spcPct val="0"/>
              </a:spcBef>
              <a:buFontTx/>
              <a:buNone/>
            </a:pPr>
            <a:r>
              <a:rPr lang="fr-FR" altLang="fr-FR" sz="1800">
                <a:solidFill>
                  <a:srgbClr val="008000"/>
                </a:solidFill>
              </a:rPr>
              <a:t>- alimentaires (i.e. le </a:t>
            </a:r>
            <a:r>
              <a:rPr lang="fr-FR" altLang="fr-FR" sz="1800" i="1">
                <a:solidFill>
                  <a:srgbClr val="008000"/>
                </a:solidFill>
              </a:rPr>
              <a:t>supermarché</a:t>
            </a:r>
            <a:r>
              <a:rPr lang="fr-FR" altLang="fr-FR" sz="1800">
                <a:solidFill>
                  <a:srgbClr val="008000"/>
                </a:solidFill>
              </a:rPr>
              <a:t>) : plantes productrices d’azote, de potasse, de minéraux rares,</a:t>
            </a:r>
          </a:p>
          <a:p>
            <a:pPr algn="just" eaLnBrk="1" hangingPunct="1">
              <a:lnSpc>
                <a:spcPct val="100000"/>
              </a:lnSpc>
              <a:spcBef>
                <a:spcPct val="0"/>
              </a:spcBef>
              <a:buFontTx/>
              <a:buNone/>
            </a:pPr>
            <a:r>
              <a:rPr lang="fr-FR" altLang="fr-FR" sz="1800">
                <a:solidFill>
                  <a:srgbClr val="008000"/>
                </a:solidFill>
              </a:rPr>
              <a:t>- sociologiques (i.e. </a:t>
            </a:r>
            <a:r>
              <a:rPr lang="fr-FR" altLang="fr-FR" sz="1800" i="1">
                <a:solidFill>
                  <a:srgbClr val="008000"/>
                </a:solidFill>
              </a:rPr>
              <a:t>la vie de groupe</a:t>
            </a:r>
            <a:r>
              <a:rPr lang="fr-FR" altLang="fr-FR" sz="1800">
                <a:solidFill>
                  <a:srgbClr val="008000"/>
                </a:solidFill>
              </a:rPr>
              <a:t>) : animaux auxiliaires, pollinisation, prédation, parasitoïdes, parasites, etc.</a:t>
            </a:r>
          </a:p>
          <a:p>
            <a:pPr algn="just"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http://www.reporterre.net/Quand-la-permaculture-cree-des</a:t>
            </a:r>
            <a:r>
              <a:rPr lang="fr-FR" altLang="fr-FR" sz="1200">
                <a:solidFill>
                  <a:srgbClr val="008000"/>
                </a:solidFill>
              </a:rPr>
              <a:t> </a:t>
            </a:r>
          </a:p>
        </p:txBody>
      </p:sp>
      <p:pic>
        <p:nvPicPr>
          <p:cNvPr id="13318"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2816225"/>
            <a:ext cx="555307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738" y="3581400"/>
            <a:ext cx="4849812"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379B0CC-F334-4C8E-83AB-4AC548A31D2F}" type="slidenum">
              <a:rPr lang="fr-FR" altLang="fr-FR" sz="1200" smtClean="0">
                <a:solidFill>
                  <a:srgbClr val="898989"/>
                </a:solidFill>
              </a:rPr>
              <a:pPr>
                <a:lnSpc>
                  <a:spcPct val="100000"/>
                </a:lnSpc>
                <a:spcBef>
                  <a:spcPct val="0"/>
                </a:spcBef>
                <a:buFontTx/>
                <a:buNone/>
              </a:pPr>
              <a:t>11</a:t>
            </a:fld>
            <a:endParaRPr lang="fr-FR" altLang="fr-FR" sz="1200">
              <a:solidFill>
                <a:srgbClr val="898989"/>
              </a:solidFill>
            </a:endParaRPr>
          </a:p>
        </p:txBody>
      </p:sp>
      <p:sp>
        <p:nvSpPr>
          <p:cNvPr id="14339"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4340" name="ZoneTexte 3"/>
          <p:cNvSpPr txBox="1">
            <a:spLocks noChangeArrowheads="1"/>
          </p:cNvSpPr>
          <p:nvPr/>
        </p:nvSpPr>
        <p:spPr bwMode="auto">
          <a:xfrm>
            <a:off x="255588" y="596900"/>
            <a:ext cx="731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6. Principes de la forêt comestible (principes de la permaculture forestière)</a:t>
            </a:r>
          </a:p>
        </p:txBody>
      </p:sp>
      <p:sp>
        <p:nvSpPr>
          <p:cNvPr id="7" name="ZoneTexte 6"/>
          <p:cNvSpPr txBox="1"/>
          <p:nvPr/>
        </p:nvSpPr>
        <p:spPr>
          <a:xfrm>
            <a:off x="255588" y="1119188"/>
            <a:ext cx="11717337" cy="4156075"/>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cs typeface="+mn-cs"/>
              </a:rPr>
              <a:t>La conception « </a:t>
            </a:r>
            <a:r>
              <a:rPr lang="fr-FR" b="1" dirty="0" err="1">
                <a:solidFill>
                  <a:srgbClr val="008000"/>
                </a:solidFill>
                <a:latin typeface="+mn-lt"/>
                <a:cs typeface="+mn-cs"/>
              </a:rPr>
              <a:t>multi-étagée</a:t>
            </a:r>
            <a:r>
              <a:rPr lang="fr-FR" b="1" dirty="0">
                <a:solidFill>
                  <a:srgbClr val="008000"/>
                </a:solidFill>
                <a:latin typeface="+mn-lt"/>
                <a:cs typeface="+mn-cs"/>
              </a:rPr>
              <a:t> » </a:t>
            </a:r>
            <a:r>
              <a:rPr lang="fr-FR" dirty="0">
                <a:solidFill>
                  <a:srgbClr val="008000"/>
                </a:solidFill>
                <a:latin typeface="+mn-lt"/>
                <a:cs typeface="+mn-cs"/>
              </a:rPr>
              <a:t>:</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r>
              <a:rPr lang="fr-FR" dirty="0">
                <a:solidFill>
                  <a:srgbClr val="008000"/>
                </a:solidFill>
                <a:latin typeface="+mn-lt"/>
                <a:cs typeface="+mn-cs"/>
              </a:rPr>
              <a:t>Robert Hart inventa un système basé sur l'observation que la forêt naturelle peut être divisée en niveaux distincts :</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Couche </a:t>
            </a:r>
            <a:r>
              <a:rPr lang="fr-FR" i="1" dirty="0">
                <a:solidFill>
                  <a:srgbClr val="008000"/>
                </a:solidFill>
                <a:latin typeface="+mn-lt"/>
                <a:cs typeface="+mn-cs"/>
                <a:hlinkClick r:id="rId2" tooltip="Canopée"/>
              </a:rPr>
              <a:t>canopée</a:t>
            </a:r>
            <a:r>
              <a:rPr lang="fr-FR" dirty="0">
                <a:solidFill>
                  <a:srgbClr val="008000"/>
                </a:solidFill>
                <a:latin typeface="+mn-lt"/>
                <a:cs typeface="+mn-cs"/>
              </a:rPr>
              <a:t>, constituée par les arbres fruitiers d'origine ;</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Strate arborée basse</a:t>
            </a:r>
            <a:r>
              <a:rPr lang="fr-FR" dirty="0">
                <a:solidFill>
                  <a:srgbClr val="008000"/>
                </a:solidFill>
                <a:latin typeface="+mn-lt"/>
                <a:cs typeface="+mn-cs"/>
              </a:rPr>
              <a:t> : noix et arbres fruitiers sur </a:t>
            </a:r>
            <a:r>
              <a:rPr lang="fr-FR" dirty="0">
                <a:solidFill>
                  <a:srgbClr val="008000"/>
                </a:solidFill>
                <a:latin typeface="+mn-lt"/>
                <a:cs typeface="+mn-cs"/>
                <a:hlinkClick r:id="rId3" tooltip="Porte-greffe"/>
              </a:rPr>
              <a:t>porte-greffe</a:t>
            </a:r>
            <a:r>
              <a:rPr lang="fr-FR" dirty="0">
                <a:solidFill>
                  <a:srgbClr val="008000"/>
                </a:solidFill>
                <a:latin typeface="+mn-lt"/>
                <a:cs typeface="+mn-cs"/>
              </a:rPr>
              <a:t> nain ;</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Strate arbustive</a:t>
            </a:r>
            <a:r>
              <a:rPr lang="fr-FR" dirty="0">
                <a:solidFill>
                  <a:srgbClr val="008000"/>
                </a:solidFill>
                <a:latin typeface="+mn-lt"/>
                <a:cs typeface="+mn-cs"/>
              </a:rPr>
              <a:t> : des arbustes fruitiers tels que le cassis et autres baies ;</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Couche herbacée de légumes et d'herbes vivaces</a:t>
            </a:r>
            <a:r>
              <a:rPr lang="fr-FR" dirty="0">
                <a:solidFill>
                  <a:srgbClr val="008000"/>
                </a:solidFill>
                <a:latin typeface="+mn-lt"/>
                <a:cs typeface="+mn-cs"/>
              </a:rPr>
              <a:t> ;</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Couche couvre-sol</a:t>
            </a:r>
            <a:r>
              <a:rPr lang="fr-FR" dirty="0">
                <a:solidFill>
                  <a:srgbClr val="008000"/>
                </a:solidFill>
                <a:latin typeface="+mn-lt"/>
                <a:cs typeface="+mn-cs"/>
              </a:rPr>
              <a:t> de plantes comestibles qui se propagent horizontalement ;</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Rhizosphère</a:t>
            </a:r>
            <a:r>
              <a:rPr lang="fr-FR" dirty="0">
                <a:solidFill>
                  <a:srgbClr val="008000"/>
                </a:solidFill>
                <a:latin typeface="+mn-lt"/>
                <a:cs typeface="+mn-cs"/>
              </a:rPr>
              <a:t> ou dimension souterraine des plantes cultivées pour leurs racines et tubercules ;</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Couche verticale</a:t>
            </a:r>
            <a:r>
              <a:rPr lang="fr-FR" dirty="0">
                <a:solidFill>
                  <a:srgbClr val="008000"/>
                </a:solidFill>
                <a:latin typeface="+mn-lt"/>
                <a:cs typeface="+mn-cs"/>
              </a:rPr>
              <a:t> de vignes et autres plantes grimpantes ;</a:t>
            </a:r>
          </a:p>
          <a:p>
            <a:pPr eaLnBrk="1" fontAlgn="auto" hangingPunct="1">
              <a:spcBef>
                <a:spcPts val="0"/>
              </a:spcBef>
              <a:spcAft>
                <a:spcPts val="0"/>
              </a:spcAft>
              <a:defRPr/>
            </a:pPr>
            <a:r>
              <a:rPr lang="fr-FR" dirty="0">
                <a:solidFill>
                  <a:srgbClr val="008000"/>
                </a:solidFill>
                <a:latin typeface="+mn-lt"/>
                <a:cs typeface="+mn-cs"/>
              </a:rPr>
              <a:t>Une composante-clé du système à sept couches sont les plantes qu'on sélectionne. La plupart des légumes traditionnels cultivés aujourd'hui, tels que les carottes, sont des plantes </a:t>
            </a:r>
            <a:r>
              <a:rPr lang="fr-FR" dirty="0">
                <a:solidFill>
                  <a:srgbClr val="008000"/>
                </a:solidFill>
                <a:latin typeface="+mn-lt"/>
                <a:cs typeface="+mn-cs"/>
                <a:hlinkClick r:id="rId4" tooltip="Héliophile"/>
              </a:rPr>
              <a:t>héliophiles</a:t>
            </a:r>
            <a:r>
              <a:rPr lang="fr-FR" dirty="0">
                <a:solidFill>
                  <a:srgbClr val="008000"/>
                </a:solidFill>
                <a:latin typeface="+mn-lt"/>
                <a:cs typeface="+mn-cs"/>
              </a:rPr>
              <a:t> peu adaptées au système de jardin forestier plus ombragé. Hart privilégia donc des végétaux vivaces tolérant l'ombre.</a:t>
            </a:r>
          </a:p>
          <a:p>
            <a:pPr eaLnBrk="1" fontAlgn="auto" hangingPunct="1">
              <a:spcBef>
                <a:spcPts val="0"/>
              </a:spcBef>
              <a:spcAft>
                <a:spcPts val="0"/>
              </a:spcAft>
              <a:defRPr/>
            </a:pPr>
            <a:endParaRPr lang="fr-FR" sz="1200"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Source : </a:t>
            </a:r>
            <a:r>
              <a:rPr lang="fr-FR" sz="1200" dirty="0">
                <a:solidFill>
                  <a:srgbClr val="008000"/>
                </a:solidFill>
                <a:latin typeface="+mn-lt"/>
                <a:cs typeface="+mn-cs"/>
                <a:hlinkClick r:id="rId5"/>
              </a:rPr>
              <a:t>http://fr.wikipedia.org/wiki/Jardin-for%C3%AAt</a:t>
            </a:r>
            <a:r>
              <a:rPr lang="fr-FR" sz="1200" dirty="0">
                <a:solidFill>
                  <a:srgbClr val="008000"/>
                </a:solidFill>
                <a:latin typeface="+mn-lt"/>
                <a:cs typeface="+mn-cs"/>
              </a:rPr>
              <a:t> </a:t>
            </a:r>
            <a:r>
              <a:rPr lang="fr-FR" dirty="0">
                <a:solidFill>
                  <a:srgbClr val="008000"/>
                </a:solidFill>
                <a:latin typeface="+mn-lt"/>
                <a:cs typeface="+mn-cs"/>
              </a:rPr>
              <a:t>	</a:t>
            </a:r>
          </a:p>
        </p:txBody>
      </p:sp>
      <p:pic>
        <p:nvPicPr>
          <p:cNvPr id="14342"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26438" y="4433888"/>
            <a:ext cx="3865562"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32892" y="6389688"/>
            <a:ext cx="370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Asiminier trilobé ou pawpaw ou papaw (</a:t>
            </a:r>
            <a:r>
              <a:rPr lang="fr-FR" altLang="fr-FR" sz="1200" i="1">
                <a:solidFill>
                  <a:srgbClr val="008000"/>
                </a:solidFill>
              </a:rPr>
              <a:t>Asimina triloba</a:t>
            </a:r>
            <a:r>
              <a:rPr lang="fr-FR" altLang="fr-FR" sz="1200">
                <a:solidFill>
                  <a:srgbClr val="008000"/>
                </a:solidFill>
              </a:rPr>
              <a:t>)</a:t>
            </a:r>
          </a:p>
        </p:txBody>
      </p:sp>
      <p:pic>
        <p:nvPicPr>
          <p:cNvPr id="9"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66554" y="5513388"/>
            <a:ext cx="1181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6704" y="5508625"/>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0742" y="5497513"/>
            <a:ext cx="1828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10454" y="5503863"/>
            <a:ext cx="9509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2223117" y="6415088"/>
            <a:ext cx="170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Fleur d’asiminier trilobé </a:t>
            </a:r>
            <a:endParaRPr lang="fr-FR" altLang="fr-F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30EADFD-139E-4531-8F32-B389B8418CA2}" type="slidenum">
              <a:rPr lang="fr-FR" altLang="fr-FR" sz="1200" smtClean="0">
                <a:solidFill>
                  <a:srgbClr val="898989"/>
                </a:solidFill>
              </a:rPr>
              <a:pPr>
                <a:lnSpc>
                  <a:spcPct val="100000"/>
                </a:lnSpc>
                <a:spcBef>
                  <a:spcPct val="0"/>
                </a:spcBef>
                <a:buFontTx/>
                <a:buNone/>
              </a:pPr>
              <a:t>12</a:t>
            </a:fld>
            <a:endParaRPr lang="fr-FR" altLang="fr-FR" sz="1200">
              <a:solidFill>
                <a:srgbClr val="898989"/>
              </a:solidFill>
            </a:endParaRPr>
          </a:p>
        </p:txBody>
      </p:sp>
      <p:sp>
        <p:nvSpPr>
          <p:cNvPr id="15363"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5364" name="ZoneTexte 3"/>
          <p:cNvSpPr txBox="1">
            <a:spLocks noChangeArrowheads="1"/>
          </p:cNvSpPr>
          <p:nvPr/>
        </p:nvSpPr>
        <p:spPr bwMode="auto">
          <a:xfrm>
            <a:off x="255588" y="596900"/>
            <a:ext cx="731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6. Principes de la forêt comestible (principes de la permaculture forestière)</a:t>
            </a:r>
          </a:p>
        </p:txBody>
      </p:sp>
      <p:sp>
        <p:nvSpPr>
          <p:cNvPr id="7" name="ZoneTexte 6"/>
          <p:cNvSpPr txBox="1"/>
          <p:nvPr/>
        </p:nvSpPr>
        <p:spPr>
          <a:xfrm>
            <a:off x="255588" y="1119188"/>
            <a:ext cx="11717337" cy="5632450"/>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cs typeface="+mn-cs"/>
              </a:rPr>
              <a:t>La conception « </a:t>
            </a:r>
            <a:r>
              <a:rPr lang="fr-FR" b="1" dirty="0" err="1">
                <a:solidFill>
                  <a:srgbClr val="008000"/>
                </a:solidFill>
                <a:latin typeface="+mn-lt"/>
                <a:cs typeface="+mn-cs"/>
              </a:rPr>
              <a:t>multi-étagée</a:t>
            </a:r>
            <a:r>
              <a:rPr lang="fr-FR" b="1" dirty="0">
                <a:solidFill>
                  <a:srgbClr val="008000"/>
                </a:solidFill>
                <a:latin typeface="+mn-lt"/>
                <a:cs typeface="+mn-cs"/>
              </a:rPr>
              <a:t> » (suite) </a:t>
            </a:r>
            <a:r>
              <a:rPr lang="fr-FR" dirty="0">
                <a:solidFill>
                  <a:srgbClr val="008000"/>
                </a:solidFill>
                <a:latin typeface="+mn-lt"/>
                <a:cs typeface="+mn-cs"/>
              </a:rPr>
              <a:t>:</a:t>
            </a:r>
          </a:p>
          <a:p>
            <a:pPr eaLnBrk="1" fontAlgn="auto" hangingPunct="1">
              <a:spcBef>
                <a:spcPts val="0"/>
              </a:spcBef>
              <a:spcAft>
                <a:spcPts val="0"/>
              </a:spcAft>
              <a:defRPr/>
            </a:pPr>
            <a:endParaRPr lang="fr-FR" dirty="0">
              <a:solidFill>
                <a:srgbClr val="008000"/>
              </a:solidFill>
              <a:latin typeface="+mn-lt"/>
              <a:cs typeface="+mn-cs"/>
            </a:endParaRPr>
          </a:p>
          <a:p>
            <a:pPr eaLnBrk="1" hangingPunct="1">
              <a:spcBef>
                <a:spcPts val="0"/>
              </a:spcBef>
              <a:spcAft>
                <a:spcPts val="0"/>
              </a:spcAft>
              <a:defRPr/>
            </a:pPr>
            <a:r>
              <a:rPr lang="fr-FR" dirty="0">
                <a:solidFill>
                  <a:srgbClr val="008000"/>
                </a:solidFill>
                <a:latin typeface="+mn-lt"/>
                <a:cs typeface="+mn-cs"/>
              </a:rPr>
              <a:t>Les 7 étages :</a:t>
            </a:r>
          </a:p>
          <a:p>
            <a:pPr marL="342900" indent="-342900" eaLnBrk="1" hangingPunct="1">
              <a:spcBef>
                <a:spcPts val="0"/>
              </a:spcBef>
              <a:spcAft>
                <a:spcPts val="0"/>
              </a:spcAft>
              <a:buFont typeface="+mj-lt"/>
              <a:buAutoNum type="arabicPeriod"/>
              <a:defRPr/>
            </a:pPr>
            <a:r>
              <a:rPr lang="fr-FR" dirty="0">
                <a:solidFill>
                  <a:srgbClr val="008000"/>
                </a:solidFill>
                <a:latin typeface="+mn-lt"/>
                <a:cs typeface="+mn-cs"/>
              </a:rPr>
              <a:t>Arbres (généralement définis comme supérieurs à 7m ) : pommiers, poiriers, cerisiers, ….</a:t>
            </a:r>
          </a:p>
          <a:p>
            <a:pPr marL="342900" indent="-342900" eaLnBrk="1" hangingPunct="1">
              <a:spcBef>
                <a:spcPts val="0"/>
              </a:spcBef>
              <a:spcAft>
                <a:spcPts val="0"/>
              </a:spcAft>
              <a:buFont typeface="+mj-lt"/>
              <a:buAutoNum type="arabicPeriod"/>
              <a:defRPr/>
            </a:pPr>
            <a:r>
              <a:rPr lang="fr-FR" dirty="0">
                <a:solidFill>
                  <a:srgbClr val="008000"/>
                </a:solidFill>
                <a:latin typeface="+mn-lt"/>
                <a:cs typeface="+mn-cs"/>
              </a:rPr>
              <a:t>Arbustes (inférieurs à 7m) : pêchers, sorbiers, sureaux, …</a:t>
            </a:r>
          </a:p>
          <a:p>
            <a:pPr marL="342900" indent="-342900" eaLnBrk="1" hangingPunct="1">
              <a:spcBef>
                <a:spcPts val="0"/>
              </a:spcBef>
              <a:spcAft>
                <a:spcPts val="0"/>
              </a:spcAft>
              <a:buFont typeface="+mj-lt"/>
              <a:buAutoNum type="arabicPeriod"/>
              <a:defRPr/>
            </a:pPr>
            <a:r>
              <a:rPr lang="fr-FR" dirty="0">
                <a:solidFill>
                  <a:srgbClr val="008000"/>
                </a:solidFill>
                <a:latin typeface="+mn-lt"/>
                <a:cs typeface="+mn-cs"/>
              </a:rPr>
              <a:t>Arbrisseaux (ils se ramifient naturellement dès la base) : leur taille peut être très variable : noisetiers, amélanchiers, cornouillers, myrtilles, petits fruits divers, …</a:t>
            </a:r>
          </a:p>
          <a:p>
            <a:pPr marL="342900" indent="-342900" eaLnBrk="1" hangingPunct="1">
              <a:spcBef>
                <a:spcPts val="0"/>
              </a:spcBef>
              <a:spcAft>
                <a:spcPts val="0"/>
              </a:spcAft>
              <a:buFont typeface="+mj-lt"/>
              <a:buAutoNum type="arabicPeriod"/>
              <a:defRPr/>
            </a:pPr>
            <a:r>
              <a:rPr lang="fr-FR" dirty="0">
                <a:solidFill>
                  <a:srgbClr val="008000"/>
                </a:solidFill>
                <a:latin typeface="+mn-lt"/>
                <a:cs typeface="+mn-cs"/>
              </a:rPr>
              <a:t>Strate herbacée : légumes feuilles, légumes racines, plantes sauvages comestibles, …</a:t>
            </a:r>
          </a:p>
          <a:p>
            <a:pPr marL="342900" indent="-342900" eaLnBrk="1" hangingPunct="1">
              <a:spcBef>
                <a:spcPts val="0"/>
              </a:spcBef>
              <a:spcAft>
                <a:spcPts val="0"/>
              </a:spcAft>
              <a:buFont typeface="+mj-lt"/>
              <a:buAutoNum type="arabicPeriod"/>
              <a:defRPr/>
            </a:pPr>
            <a:r>
              <a:rPr lang="fr-FR" dirty="0">
                <a:solidFill>
                  <a:srgbClr val="008000"/>
                </a:solidFill>
                <a:latin typeface="+mn-lt"/>
                <a:cs typeface="+mn-cs"/>
              </a:rPr>
              <a:t>Couvre-sols : utilisés comme </a:t>
            </a:r>
            <a:r>
              <a:rPr lang="fr-FR" dirty="0" err="1">
                <a:solidFill>
                  <a:srgbClr val="008000"/>
                </a:solidFill>
                <a:latin typeface="+mn-lt"/>
                <a:cs typeface="+mn-cs"/>
              </a:rPr>
              <a:t>mulch</a:t>
            </a:r>
            <a:r>
              <a:rPr lang="fr-FR" dirty="0">
                <a:solidFill>
                  <a:srgbClr val="008000"/>
                </a:solidFill>
                <a:latin typeface="+mn-lt"/>
                <a:cs typeface="+mn-cs"/>
              </a:rPr>
              <a:t> vivant : fraisiers, variétés de </a:t>
            </a:r>
            <a:r>
              <a:rPr lang="fr-FR" dirty="0" err="1">
                <a:solidFill>
                  <a:srgbClr val="008000"/>
                </a:solidFill>
                <a:latin typeface="+mn-lt"/>
                <a:cs typeface="+mn-cs"/>
              </a:rPr>
              <a:t>rubus</a:t>
            </a:r>
            <a:r>
              <a:rPr lang="fr-FR" dirty="0">
                <a:solidFill>
                  <a:srgbClr val="008000"/>
                </a:solidFill>
                <a:latin typeface="+mn-lt"/>
                <a:cs typeface="+mn-cs"/>
              </a:rPr>
              <a:t>, gaulthéries, …</a:t>
            </a:r>
          </a:p>
          <a:p>
            <a:pPr marL="342900" indent="-342900" eaLnBrk="1" hangingPunct="1">
              <a:spcBef>
                <a:spcPts val="0"/>
              </a:spcBef>
              <a:spcAft>
                <a:spcPts val="0"/>
              </a:spcAft>
              <a:buFont typeface="+mj-lt"/>
              <a:buAutoNum type="arabicPeriod"/>
              <a:defRPr/>
            </a:pPr>
            <a:r>
              <a:rPr lang="fr-FR" dirty="0">
                <a:solidFill>
                  <a:srgbClr val="008000"/>
                </a:solidFill>
                <a:latin typeface="+mn-lt"/>
                <a:cs typeface="+mn-cs"/>
              </a:rPr>
              <a:t>Strate mycélienne et rhizosphère : on a tendance à oublier nos amis champignons qui ont un rôle fondamental et qui sont une source précieuse de protéines. Ils peuvent faire partie du plan de plantation ou s’installer par </a:t>
            </a:r>
            <a:r>
              <a:rPr lang="fr-FR" dirty="0" err="1">
                <a:solidFill>
                  <a:srgbClr val="008000"/>
                </a:solidFill>
                <a:latin typeface="+mn-lt"/>
                <a:cs typeface="+mn-cs"/>
              </a:rPr>
              <a:t>eux-même</a:t>
            </a:r>
            <a:r>
              <a:rPr lang="fr-FR" dirty="0">
                <a:solidFill>
                  <a:srgbClr val="008000"/>
                </a:solidFill>
                <a:latin typeface="+mn-lt"/>
                <a:cs typeface="+mn-cs"/>
              </a:rPr>
              <a:t>. On y trouve aussi la plupart des légumes-racines comestibles.</a:t>
            </a:r>
          </a:p>
          <a:p>
            <a:pPr marL="342900" indent="-342900" eaLnBrk="1" hangingPunct="1">
              <a:spcBef>
                <a:spcPts val="0"/>
              </a:spcBef>
              <a:spcAft>
                <a:spcPts val="0"/>
              </a:spcAft>
              <a:buFont typeface="+mj-lt"/>
              <a:buAutoNum type="arabicPeriod"/>
              <a:defRPr/>
            </a:pPr>
            <a:r>
              <a:rPr lang="fr-FR" dirty="0">
                <a:solidFill>
                  <a:srgbClr val="008000"/>
                </a:solidFill>
                <a:latin typeface="+mn-lt"/>
                <a:cs typeface="+mn-cs"/>
              </a:rPr>
              <a:t>Grimpantes : vigne (qui était autrefois cultivée dans les arbres), kiwis, </a:t>
            </a:r>
            <a:r>
              <a:rPr lang="fr-FR" dirty="0" err="1">
                <a:solidFill>
                  <a:srgbClr val="008000"/>
                </a:solidFill>
                <a:latin typeface="+mn-lt"/>
                <a:cs typeface="+mn-cs"/>
              </a:rPr>
              <a:t>kiwaïs</a:t>
            </a:r>
            <a:r>
              <a:rPr lang="fr-FR" dirty="0">
                <a:solidFill>
                  <a:srgbClr val="008000"/>
                </a:solidFill>
                <a:latin typeface="+mn-lt"/>
                <a:cs typeface="+mn-cs"/>
              </a:rPr>
              <a:t>, glycine tubéreuse, …</a:t>
            </a:r>
          </a:p>
          <a:p>
            <a:pPr eaLnBrk="1" hangingPunct="1">
              <a:spcBef>
                <a:spcPts val="0"/>
              </a:spcBef>
              <a:spcAft>
                <a:spcPts val="0"/>
              </a:spcAft>
              <a:defRPr/>
            </a:pPr>
            <a:endParaRPr lang="fr-FR" dirty="0">
              <a:solidFill>
                <a:srgbClr val="008000"/>
              </a:solidFill>
              <a:latin typeface="+mn-lt"/>
              <a:cs typeface="+mn-cs"/>
            </a:endParaRPr>
          </a:p>
          <a:p>
            <a:pPr eaLnBrk="1" hangingPunct="1">
              <a:spcBef>
                <a:spcPts val="0"/>
              </a:spcBef>
              <a:spcAft>
                <a:spcPts val="0"/>
              </a:spcAft>
              <a:defRPr/>
            </a:pPr>
            <a:r>
              <a:rPr lang="fr-FR" dirty="0">
                <a:solidFill>
                  <a:srgbClr val="008000"/>
                </a:solidFill>
                <a:latin typeface="+mn-lt"/>
                <a:cs typeface="+mn-cs"/>
              </a:rPr>
              <a:t>Ces 7 étages sont soumis à controverse, certaines sources prennent en compte la rhizosphère, pas les champignons, etc… Plutôt que de partir en débats stériles, il vaut mieux comprendre le concept d’étagement de la végétation et donc des productions.</a:t>
            </a:r>
          </a:p>
          <a:p>
            <a:pPr eaLnBrk="1" hangingPunct="1">
              <a:spcBef>
                <a:spcPts val="0"/>
              </a:spcBef>
              <a:spcAft>
                <a:spcPts val="0"/>
              </a:spcAft>
              <a:defRPr/>
            </a:pPr>
            <a:r>
              <a:rPr lang="fr-FR" dirty="0">
                <a:solidFill>
                  <a:srgbClr val="008000"/>
                </a:solidFill>
                <a:latin typeface="+mn-lt"/>
                <a:cs typeface="+mn-cs"/>
              </a:rPr>
              <a:t>Mais attention, l’étagement au-dessus du sol se retrouve également </a:t>
            </a:r>
            <a:r>
              <a:rPr lang="fr-FR" b="1" dirty="0">
                <a:solidFill>
                  <a:srgbClr val="008000"/>
                </a:solidFill>
                <a:latin typeface="+mn-lt"/>
                <a:cs typeface="+mn-cs"/>
              </a:rPr>
              <a:t>en dessous</a:t>
            </a:r>
            <a:r>
              <a:rPr lang="fr-FR" dirty="0">
                <a:solidFill>
                  <a:srgbClr val="008000"/>
                </a:solidFill>
                <a:latin typeface="+mn-lt"/>
                <a:cs typeface="+mn-cs"/>
              </a:rPr>
              <a:t>. Les systèmes racinaires se complètent et prospectent chacun des zones et profondeurs différentes.</a:t>
            </a:r>
          </a:p>
          <a:p>
            <a:pPr eaLnBrk="1" fontAlgn="auto" hangingPunct="1">
              <a:spcBef>
                <a:spcPts val="0"/>
              </a:spcBef>
              <a:spcAft>
                <a:spcPts val="0"/>
              </a:spcAft>
              <a:defRPr/>
            </a:pPr>
            <a:r>
              <a:rPr lang="fr-FR" sz="1200" dirty="0">
                <a:solidFill>
                  <a:srgbClr val="008000"/>
                </a:solidFill>
                <a:latin typeface="+mn-lt"/>
                <a:cs typeface="+mn-cs"/>
              </a:rPr>
              <a:t>Source : </a:t>
            </a:r>
            <a:r>
              <a:rPr lang="fr-FR" sz="1200" dirty="0">
                <a:solidFill>
                  <a:srgbClr val="008000"/>
                </a:solidFill>
                <a:latin typeface="+mn-lt"/>
                <a:cs typeface="+mn-cs"/>
                <a:hlinkClick r:id="rId2"/>
              </a:rPr>
              <a:t>https://prise2terre.wordpress.com/2013/04/20/vers-la-foret-comestible/</a:t>
            </a:r>
            <a:r>
              <a:rPr lang="fr-FR" sz="1200" dirty="0">
                <a:solidFill>
                  <a:srgbClr val="008000"/>
                </a:solidFill>
                <a:latin typeface="+mn-lt"/>
                <a:cs typeface="+mn-cs"/>
              </a:rPr>
              <a:t>   </a:t>
            </a:r>
            <a:r>
              <a:rPr lang="fr-FR" dirty="0">
                <a:solidFill>
                  <a:srgbClr val="008000"/>
                </a:solidFill>
                <a:latin typeface="+mn-lt"/>
                <a:cs typeface="+mn-c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1"/>
          <p:cNvSpPr>
            <a:spLocks noGrp="1"/>
          </p:cNvSpPr>
          <p:nvPr>
            <p:ph type="sldNum" sz="quarter" idx="12"/>
          </p:nvPr>
        </p:nvSpPr>
        <p:spPr bwMode="auto">
          <a:xfrm>
            <a:off x="11323638" y="236538"/>
            <a:ext cx="552450"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DB3D0D0-48B9-434A-8102-C52CB1258870}" type="slidenum">
              <a:rPr lang="fr-FR" altLang="fr-FR" sz="1200" smtClean="0">
                <a:solidFill>
                  <a:srgbClr val="898989"/>
                </a:solidFill>
              </a:rPr>
              <a:pPr>
                <a:lnSpc>
                  <a:spcPct val="100000"/>
                </a:lnSpc>
                <a:spcBef>
                  <a:spcPct val="0"/>
                </a:spcBef>
                <a:buFontTx/>
                <a:buNone/>
              </a:pPr>
              <a:t>13</a:t>
            </a:fld>
            <a:endParaRPr lang="fr-FR" altLang="fr-FR" sz="1200">
              <a:solidFill>
                <a:srgbClr val="898989"/>
              </a:solidFill>
            </a:endParaRPr>
          </a:p>
        </p:txBody>
      </p:sp>
      <p:sp>
        <p:nvSpPr>
          <p:cNvPr id="16387"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6388" name="ZoneTexte 3"/>
          <p:cNvSpPr txBox="1">
            <a:spLocks noChangeArrowheads="1"/>
          </p:cNvSpPr>
          <p:nvPr/>
        </p:nvSpPr>
        <p:spPr bwMode="auto">
          <a:xfrm>
            <a:off x="182563" y="647700"/>
            <a:ext cx="118554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 Concevoir une forêt nourricière</a:t>
            </a:r>
            <a:endParaRPr lang="fr-FR" altLang="fr-FR" sz="1800">
              <a:solidFill>
                <a:srgbClr val="008000"/>
              </a:solidFill>
            </a:endParaRP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Par opposition au verger où l'on cultive des arbres de même espèce, âge et taille, la forêt présente un grand nombre d'espèces, de tailles et d'âges différents. On cherchera à recréer les 7 étages qui composent une forêt naturelle, le choix des espèces dépendra du climat.</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b="1">
                <a:solidFill>
                  <a:srgbClr val="008000"/>
                </a:solidFill>
              </a:rPr>
              <a:t>7.1. La canopée</a:t>
            </a:r>
            <a:r>
              <a:rPr lang="fr-FR" altLang="fr-FR" sz="1800">
                <a:solidFill>
                  <a:srgbClr val="008000"/>
                </a:solidFill>
              </a:rPr>
              <a:t> </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Composée de grands arbres à fruits ou à noix : cerisiers, pruniers, châtaigniers, figuiers, pommiers, poiriers, pacaniers, grenadiers...</a:t>
            </a:r>
          </a:p>
        </p:txBody>
      </p:sp>
      <p:sp>
        <p:nvSpPr>
          <p:cNvPr id="16389" name="Rectangle 4"/>
          <p:cNvSpPr>
            <a:spLocks noChangeArrowheads="1"/>
          </p:cNvSpPr>
          <p:nvPr/>
        </p:nvSpPr>
        <p:spPr bwMode="auto">
          <a:xfrm>
            <a:off x="5262563" y="6124575"/>
            <a:ext cx="1193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grenade-cerises</a:t>
            </a:r>
          </a:p>
        </p:txBody>
      </p:sp>
      <p:pic>
        <p:nvPicPr>
          <p:cNvPr id="16390"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4219575"/>
            <a:ext cx="41386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ZoneTexte 6"/>
          <p:cNvSpPr txBox="1">
            <a:spLocks noChangeArrowheads="1"/>
          </p:cNvSpPr>
          <p:nvPr/>
        </p:nvSpPr>
        <p:spPr bwMode="auto">
          <a:xfrm>
            <a:off x="2011363" y="6400800"/>
            <a:ext cx="8434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Le jardin forestier, un écosystème nourricier, </a:t>
            </a:r>
            <a:r>
              <a:rPr lang="fr-FR" altLang="fr-FR" sz="1200">
                <a:solidFill>
                  <a:srgbClr val="008000"/>
                </a:solidFill>
                <a:hlinkClick r:id="rId3"/>
              </a:rPr>
              <a:t>http://jardin-autonome.blogspot.fr/p/le-jardin-forestier-une-ecosysteme.html</a:t>
            </a:r>
            <a:r>
              <a:rPr lang="fr-FR" altLang="fr-FR" sz="1200">
                <a:solidFill>
                  <a:srgbClr val="008000"/>
                </a:solidFill>
              </a:rPr>
              <a:t> </a:t>
            </a:r>
          </a:p>
        </p:txBody>
      </p:sp>
      <p:pic>
        <p:nvPicPr>
          <p:cNvPr id="1639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42538" y="5057775"/>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0888" y="4619625"/>
            <a:ext cx="101441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6513" y="5132388"/>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0"/>
          <p:cNvSpPr>
            <a:spLocks noChangeArrowheads="1"/>
          </p:cNvSpPr>
          <p:nvPr/>
        </p:nvSpPr>
        <p:spPr bwMode="auto">
          <a:xfrm>
            <a:off x="10164763" y="5989638"/>
            <a:ext cx="642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prunier</a:t>
            </a:r>
          </a:p>
        </p:txBody>
      </p:sp>
      <p:sp>
        <p:nvSpPr>
          <p:cNvPr id="16396" name="Rectangle 11"/>
          <p:cNvSpPr>
            <a:spLocks noChangeArrowheads="1"/>
          </p:cNvSpPr>
          <p:nvPr/>
        </p:nvSpPr>
        <p:spPr bwMode="auto">
          <a:xfrm>
            <a:off x="682625" y="6149975"/>
            <a:ext cx="850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châtaignes</a:t>
            </a:r>
          </a:p>
        </p:txBody>
      </p:sp>
      <p:pic>
        <p:nvPicPr>
          <p:cNvPr id="16397"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1638" y="5189538"/>
            <a:ext cx="1571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angle 13"/>
          <p:cNvSpPr>
            <a:spLocks noChangeArrowheads="1"/>
          </p:cNvSpPr>
          <p:nvPr/>
        </p:nvSpPr>
        <p:spPr bwMode="auto">
          <a:xfrm>
            <a:off x="1533525" y="4800600"/>
            <a:ext cx="173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pacanier (Noix de pécan)</a:t>
            </a:r>
          </a:p>
        </p:txBody>
      </p:sp>
      <p:pic>
        <p:nvPicPr>
          <p:cNvPr id="16399" name="Imag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39875" y="3565525"/>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Imag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47125" y="3311525"/>
            <a:ext cx="12096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Imag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69500" y="3305175"/>
            <a:ext cx="10779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Rectangle 19"/>
          <p:cNvSpPr>
            <a:spLocks noChangeArrowheads="1"/>
          </p:cNvSpPr>
          <p:nvPr/>
        </p:nvSpPr>
        <p:spPr bwMode="auto">
          <a:xfrm>
            <a:off x="10153650" y="4349750"/>
            <a:ext cx="58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figuier</a:t>
            </a:r>
            <a:endParaRPr lang="fr-FR" altLang="fr-FR" sz="1200"/>
          </a:p>
        </p:txBody>
      </p:sp>
      <p:sp>
        <p:nvSpPr>
          <p:cNvPr id="16403" name="Rectangle 20"/>
          <p:cNvSpPr>
            <a:spLocks noChangeArrowheads="1"/>
          </p:cNvSpPr>
          <p:nvPr/>
        </p:nvSpPr>
        <p:spPr bwMode="auto">
          <a:xfrm>
            <a:off x="9051925" y="4002088"/>
            <a:ext cx="496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figue</a:t>
            </a:r>
            <a:endParaRPr lang="fr-FR" altLang="fr-F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1"/>
          <p:cNvSpPr>
            <a:spLocks noGrp="1"/>
          </p:cNvSpPr>
          <p:nvPr>
            <p:ph type="sldNum" sz="quarter" idx="12"/>
          </p:nvPr>
        </p:nvSpPr>
        <p:spPr bwMode="auto">
          <a:xfrm>
            <a:off x="11323638" y="236538"/>
            <a:ext cx="552450"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356D392-53C1-40D8-894D-FDA85C2B3D11}" type="slidenum">
              <a:rPr lang="fr-FR" altLang="fr-FR" sz="1200" smtClean="0">
                <a:solidFill>
                  <a:srgbClr val="898989"/>
                </a:solidFill>
              </a:rPr>
              <a:pPr>
                <a:lnSpc>
                  <a:spcPct val="100000"/>
                </a:lnSpc>
                <a:spcBef>
                  <a:spcPct val="0"/>
                </a:spcBef>
                <a:buFontTx/>
                <a:buNone/>
              </a:pPr>
              <a:t>14</a:t>
            </a:fld>
            <a:endParaRPr lang="fr-FR" altLang="fr-FR" sz="1200">
              <a:solidFill>
                <a:srgbClr val="898989"/>
              </a:solidFill>
            </a:endParaRPr>
          </a:p>
        </p:txBody>
      </p:sp>
      <p:sp>
        <p:nvSpPr>
          <p:cNvPr id="17411"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7412" name="ZoneTexte 3"/>
          <p:cNvSpPr txBox="1">
            <a:spLocks noChangeArrowheads="1"/>
          </p:cNvSpPr>
          <p:nvPr/>
        </p:nvSpPr>
        <p:spPr bwMode="auto">
          <a:xfrm>
            <a:off x="236538" y="709613"/>
            <a:ext cx="11639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 Concevoir une forêt nourricière (suite)</a:t>
            </a:r>
            <a:endParaRPr lang="fr-FR" altLang="fr-FR" sz="1800">
              <a:solidFill>
                <a:srgbClr val="008000"/>
              </a:solidFill>
            </a:endParaRP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b="1">
                <a:solidFill>
                  <a:srgbClr val="008000"/>
                </a:solidFill>
              </a:rPr>
              <a:t>7.2. La strate des petits arbres</a:t>
            </a:r>
            <a:endParaRPr lang="fr-FR" altLang="fr-FR" sz="1800">
              <a:solidFill>
                <a:srgbClr val="008000"/>
              </a:solidFill>
            </a:endParaRP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Arbres à fruits et noix de moindre développement : amandiers, pêchers, abricotiers, nectarines, sureaux... ou grands arbres comme pour la canopée mais taillés à des dimensions moindres.</a:t>
            </a:r>
          </a:p>
        </p:txBody>
      </p:sp>
      <p:sp>
        <p:nvSpPr>
          <p:cNvPr id="17413" name="Rectangle 6"/>
          <p:cNvSpPr>
            <a:spLocks noChangeArrowheads="1"/>
          </p:cNvSpPr>
          <p:nvPr/>
        </p:nvSpPr>
        <p:spPr bwMode="auto">
          <a:xfrm>
            <a:off x="5210175" y="4394200"/>
            <a:ext cx="1390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Amandes et sureau</a:t>
            </a:r>
          </a:p>
        </p:txBody>
      </p:sp>
      <p:pic>
        <p:nvPicPr>
          <p:cNvPr id="17414"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765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ZoneTexte 9"/>
          <p:cNvSpPr txBox="1">
            <a:spLocks noChangeArrowheads="1"/>
          </p:cNvSpPr>
          <p:nvPr/>
        </p:nvSpPr>
        <p:spPr bwMode="auto">
          <a:xfrm>
            <a:off x="2011363" y="6400800"/>
            <a:ext cx="8434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Le jardin forestier, un écosystème nourricier, </a:t>
            </a:r>
            <a:r>
              <a:rPr lang="fr-FR" altLang="fr-FR" sz="1200">
                <a:solidFill>
                  <a:srgbClr val="008000"/>
                </a:solidFill>
                <a:hlinkClick r:id="rId3"/>
              </a:rPr>
              <a:t>http://jardin-autonome.blogspot.fr/p/le-jardin-forestier-une-ecosysteme.html</a:t>
            </a:r>
            <a:r>
              <a:rPr lang="fr-FR" altLang="fr-FR" sz="1200">
                <a:solidFill>
                  <a:srgbClr val="008000"/>
                </a:solidFill>
              </a:rPr>
              <a:t> </a:t>
            </a:r>
          </a:p>
        </p:txBody>
      </p:sp>
      <p:sp>
        <p:nvSpPr>
          <p:cNvPr id="17416" name="Rectangle 4"/>
          <p:cNvSpPr>
            <a:spLocks noChangeArrowheads="1"/>
          </p:cNvSpPr>
          <p:nvPr/>
        </p:nvSpPr>
        <p:spPr bwMode="auto">
          <a:xfrm>
            <a:off x="1230313" y="3556000"/>
            <a:ext cx="781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amandier</a:t>
            </a:r>
          </a:p>
        </p:txBody>
      </p:sp>
      <p:pic>
        <p:nvPicPr>
          <p:cNvPr id="17417"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25939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8"/>
          <p:cNvSpPr>
            <a:spLocks noChangeArrowheads="1"/>
          </p:cNvSpPr>
          <p:nvPr/>
        </p:nvSpPr>
        <p:spPr bwMode="auto">
          <a:xfrm>
            <a:off x="1539875" y="5857875"/>
            <a:ext cx="617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pêcher</a:t>
            </a:r>
          </a:p>
        </p:txBody>
      </p:sp>
      <p:pic>
        <p:nvPicPr>
          <p:cNvPr id="17419"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625" y="4592638"/>
            <a:ext cx="167322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Imag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4081463"/>
            <a:ext cx="11525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2"/>
          <p:cNvSpPr>
            <a:spLocks noChangeArrowheads="1"/>
          </p:cNvSpPr>
          <p:nvPr/>
        </p:nvSpPr>
        <p:spPr bwMode="auto">
          <a:xfrm>
            <a:off x="9559925" y="3735388"/>
            <a:ext cx="788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abricotier</a:t>
            </a:r>
          </a:p>
        </p:txBody>
      </p:sp>
      <p:pic>
        <p:nvPicPr>
          <p:cNvPr id="17422"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2538413"/>
            <a:ext cx="1581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Imag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71113" y="278288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15"/>
          <p:cNvSpPr>
            <a:spLocks noChangeArrowheads="1"/>
          </p:cNvSpPr>
          <p:nvPr/>
        </p:nvSpPr>
        <p:spPr bwMode="auto">
          <a:xfrm>
            <a:off x="9428163" y="5616575"/>
            <a:ext cx="774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nectarine</a:t>
            </a:r>
          </a:p>
        </p:txBody>
      </p:sp>
      <p:pic>
        <p:nvPicPr>
          <p:cNvPr id="17425" name="Imag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12138" y="4402138"/>
            <a:ext cx="15144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Imag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94888" y="4408488"/>
            <a:ext cx="1981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1"/>
          <p:cNvSpPr>
            <a:spLocks noGrp="1"/>
          </p:cNvSpPr>
          <p:nvPr>
            <p:ph type="sldNum" sz="quarter" idx="12"/>
          </p:nvPr>
        </p:nvSpPr>
        <p:spPr bwMode="auto">
          <a:xfrm>
            <a:off x="11323638" y="236538"/>
            <a:ext cx="552450"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9415494-4F1C-4F17-8C05-953D4F783A00}" type="slidenum">
              <a:rPr lang="fr-FR" altLang="fr-FR" sz="1200" smtClean="0">
                <a:solidFill>
                  <a:srgbClr val="898989"/>
                </a:solidFill>
              </a:rPr>
              <a:pPr>
                <a:lnSpc>
                  <a:spcPct val="100000"/>
                </a:lnSpc>
                <a:spcBef>
                  <a:spcPct val="0"/>
                </a:spcBef>
                <a:buFontTx/>
                <a:buNone/>
              </a:pPr>
              <a:t>15</a:t>
            </a:fld>
            <a:endParaRPr lang="fr-FR" altLang="fr-FR" sz="1200">
              <a:solidFill>
                <a:srgbClr val="898989"/>
              </a:solidFill>
            </a:endParaRPr>
          </a:p>
        </p:txBody>
      </p:sp>
      <p:sp>
        <p:nvSpPr>
          <p:cNvPr id="18435"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8436" name="ZoneTexte 3"/>
          <p:cNvSpPr txBox="1">
            <a:spLocks noChangeArrowheads="1"/>
          </p:cNvSpPr>
          <p:nvPr/>
        </p:nvSpPr>
        <p:spPr bwMode="auto">
          <a:xfrm>
            <a:off x="236538" y="709613"/>
            <a:ext cx="466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 Concevoir une forêt nourricière (suite)</a:t>
            </a:r>
            <a:endParaRPr lang="fr-FR" altLang="fr-FR" sz="1800">
              <a:solidFill>
                <a:srgbClr val="008000"/>
              </a:solidFill>
            </a:endParaRPr>
          </a:p>
        </p:txBody>
      </p:sp>
      <p:sp>
        <p:nvSpPr>
          <p:cNvPr id="18437" name="Rectangle 6"/>
          <p:cNvSpPr>
            <a:spLocks noChangeArrowheads="1"/>
          </p:cNvSpPr>
          <p:nvPr/>
        </p:nvSpPr>
        <p:spPr bwMode="auto">
          <a:xfrm>
            <a:off x="4899025" y="4514850"/>
            <a:ext cx="1349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Groseilles et cassis</a:t>
            </a:r>
          </a:p>
        </p:txBody>
      </p:sp>
      <p:sp>
        <p:nvSpPr>
          <p:cNvPr id="18438" name="ZoneTexte 8"/>
          <p:cNvSpPr txBox="1">
            <a:spLocks noChangeArrowheads="1"/>
          </p:cNvSpPr>
          <p:nvPr/>
        </p:nvSpPr>
        <p:spPr bwMode="auto">
          <a:xfrm>
            <a:off x="236538" y="1274763"/>
            <a:ext cx="11639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7.3. La strate arbustive</a:t>
            </a:r>
          </a:p>
          <a:p>
            <a:pPr eaLnBrk="1" hangingPunct="1">
              <a:lnSpc>
                <a:spcPct val="100000"/>
              </a:lnSpc>
              <a:spcBef>
                <a:spcPct val="0"/>
              </a:spcBef>
              <a:buFontTx/>
              <a:buNone/>
            </a:pPr>
            <a:endParaRPr lang="fr-FR" altLang="fr-FR" sz="1800" b="1">
              <a:solidFill>
                <a:srgbClr val="008000"/>
              </a:solidFill>
            </a:endParaRPr>
          </a:p>
          <a:p>
            <a:pPr eaLnBrk="1" hangingPunct="1">
              <a:lnSpc>
                <a:spcPct val="100000"/>
              </a:lnSpc>
              <a:spcBef>
                <a:spcPct val="0"/>
              </a:spcBef>
              <a:buFontTx/>
              <a:buNone/>
            </a:pPr>
            <a:r>
              <a:rPr lang="fr-FR" altLang="fr-FR" sz="1800">
                <a:solidFill>
                  <a:srgbClr val="008000"/>
                </a:solidFill>
              </a:rPr>
              <a:t>Arbustes et buissons : groseilliers, mûriers, framboisiers, noisetiers, cognassiers, amélanchiers, aronias ...</a:t>
            </a:r>
          </a:p>
          <a:p>
            <a:pPr eaLnBrk="1" hangingPunct="1">
              <a:lnSpc>
                <a:spcPct val="100000"/>
              </a:lnSpc>
              <a:spcBef>
                <a:spcPct val="0"/>
              </a:spcBef>
              <a:buFontTx/>
              <a:buNone/>
            </a:pPr>
            <a:r>
              <a:rPr lang="fr-FR" altLang="fr-FR" sz="1800">
                <a:solidFill>
                  <a:srgbClr val="008000"/>
                </a:solidFill>
              </a:rPr>
              <a:t>La biodiversité commence à trouver sa place dans cette strate : fleurs, arbustes mellifères, buissons spontanés …</a:t>
            </a:r>
          </a:p>
        </p:txBody>
      </p:sp>
      <p:pic>
        <p:nvPicPr>
          <p:cNvPr id="184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2595563"/>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ZoneTexte 5"/>
          <p:cNvSpPr txBox="1">
            <a:spLocks noChangeArrowheads="1"/>
          </p:cNvSpPr>
          <p:nvPr/>
        </p:nvSpPr>
        <p:spPr bwMode="auto">
          <a:xfrm>
            <a:off x="236538" y="4792663"/>
            <a:ext cx="1136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7.4. la strate herbacée</a:t>
            </a:r>
            <a:endParaRPr lang="fr-FR" altLang="fr-FR" sz="1800" dirty="0">
              <a:solidFill>
                <a:srgbClr val="008000"/>
              </a:solidFill>
            </a:endParaRPr>
          </a:p>
          <a:p>
            <a:pPr algn="just" eaLnBrk="1" hangingPunct="1">
              <a:lnSpc>
                <a:spcPct val="100000"/>
              </a:lnSpc>
              <a:spcBef>
                <a:spcPct val="0"/>
              </a:spcBef>
              <a:buFontTx/>
              <a:buNone/>
            </a:pPr>
            <a:r>
              <a:rPr lang="fr-FR" altLang="fr-FR" sz="1800" dirty="0">
                <a:solidFill>
                  <a:srgbClr val="008000"/>
                </a:solidFill>
              </a:rPr>
              <a:t>Légumes-fruits, légumes-feuilles, fleurs, petit buissons, plantes aromatiques.</a:t>
            </a:r>
          </a:p>
          <a:p>
            <a:pPr algn="just" eaLnBrk="1" hangingPunct="1">
              <a:lnSpc>
                <a:spcPct val="100000"/>
              </a:lnSpc>
              <a:spcBef>
                <a:spcPct val="0"/>
              </a:spcBef>
              <a:buFontTx/>
              <a:buNone/>
            </a:pPr>
            <a:r>
              <a:rPr lang="fr-FR" altLang="fr-FR" sz="1800" dirty="0">
                <a:solidFill>
                  <a:srgbClr val="008000"/>
                </a:solidFill>
              </a:rPr>
              <a:t>Légumes pérennes : artichaut, asperge, pousse de bambou, brocoli, chicorée, ciboulette, pissenlit, ail sauvage, épinard sauvage, raifort, livèche, luzerne, </a:t>
            </a:r>
            <a:r>
              <a:rPr lang="fr-FR" altLang="fr-FR" sz="1800" dirty="0" err="1">
                <a:solidFill>
                  <a:srgbClr val="008000"/>
                </a:solidFill>
              </a:rPr>
              <a:t>mitsuba</a:t>
            </a:r>
            <a:r>
              <a:rPr lang="fr-FR" altLang="fr-FR" sz="1800" dirty="0">
                <a:solidFill>
                  <a:srgbClr val="008000"/>
                </a:solidFill>
              </a:rPr>
              <a:t>, ortie, oignon d'Egypte, ciboule, fenouil, oseille, chou marin, cresson d'eau.</a:t>
            </a:r>
          </a:p>
        </p:txBody>
      </p:sp>
      <p:sp>
        <p:nvSpPr>
          <p:cNvPr id="18441" name="ZoneTexte 9"/>
          <p:cNvSpPr txBox="1">
            <a:spLocks noChangeArrowheads="1"/>
          </p:cNvSpPr>
          <p:nvPr/>
        </p:nvSpPr>
        <p:spPr bwMode="auto">
          <a:xfrm>
            <a:off x="2011363" y="6400800"/>
            <a:ext cx="8434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Le jardin forestier, un écosystème nourricier, </a:t>
            </a:r>
            <a:r>
              <a:rPr lang="fr-FR" altLang="fr-FR" sz="1200">
                <a:solidFill>
                  <a:srgbClr val="008000"/>
                </a:solidFill>
                <a:hlinkClick r:id="rId3"/>
              </a:rPr>
              <a:t>http://jardin-autonome.blogspot.fr/p/le-jardin-forestier-une-ecosysteme.html</a:t>
            </a:r>
            <a:r>
              <a:rPr lang="fr-FR" altLang="fr-FR" sz="1200">
                <a:solidFill>
                  <a:srgbClr val="008000"/>
                </a:solidFill>
              </a:rPr>
              <a:t> </a:t>
            </a:r>
          </a:p>
        </p:txBody>
      </p:sp>
      <p:pic>
        <p:nvPicPr>
          <p:cNvPr id="1844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7838" y="41687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74350" y="3929063"/>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Imag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02738" y="4224338"/>
            <a:ext cx="1276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52688" y="2598738"/>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5975" y="2601913"/>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Imag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6538" y="2624138"/>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Imag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874375" y="2670175"/>
            <a:ext cx="752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Image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28238" y="569913"/>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Image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33525" y="260191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Rectangle 18"/>
          <p:cNvSpPr>
            <a:spLocks noChangeArrowheads="1"/>
          </p:cNvSpPr>
          <p:nvPr/>
        </p:nvSpPr>
        <p:spPr bwMode="auto">
          <a:xfrm>
            <a:off x="9080500" y="3868738"/>
            <a:ext cx="615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aronia </a:t>
            </a:r>
            <a:endParaRPr lang="fr-FR" altLang="fr-FR" sz="1200"/>
          </a:p>
        </p:txBody>
      </p:sp>
      <p:sp>
        <p:nvSpPr>
          <p:cNvPr id="18452" name="Rectangle 19"/>
          <p:cNvSpPr>
            <a:spLocks noChangeArrowheads="1"/>
          </p:cNvSpPr>
          <p:nvPr/>
        </p:nvSpPr>
        <p:spPr bwMode="auto">
          <a:xfrm>
            <a:off x="9028113" y="5097463"/>
            <a:ext cx="166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Amélanchier du Canada</a:t>
            </a:r>
          </a:p>
        </p:txBody>
      </p:sp>
      <p:sp>
        <p:nvSpPr>
          <p:cNvPr id="18453" name="Rectangle 20"/>
          <p:cNvSpPr>
            <a:spLocks noChangeArrowheads="1"/>
          </p:cNvSpPr>
          <p:nvPr/>
        </p:nvSpPr>
        <p:spPr bwMode="auto">
          <a:xfrm>
            <a:off x="10861675" y="3609975"/>
            <a:ext cx="8429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cognassier</a:t>
            </a:r>
            <a:endParaRPr lang="fr-FR" altLang="fr-FR" sz="1200"/>
          </a:p>
        </p:txBody>
      </p:sp>
      <p:sp>
        <p:nvSpPr>
          <p:cNvPr id="18454" name="Rectangle 21"/>
          <p:cNvSpPr>
            <a:spLocks noChangeArrowheads="1"/>
          </p:cNvSpPr>
          <p:nvPr/>
        </p:nvSpPr>
        <p:spPr bwMode="auto">
          <a:xfrm>
            <a:off x="331788" y="3530600"/>
            <a:ext cx="735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noisetier</a:t>
            </a:r>
            <a:endParaRPr lang="fr-FR" altLang="fr-FR" sz="1200"/>
          </a:p>
        </p:txBody>
      </p:sp>
      <p:sp>
        <p:nvSpPr>
          <p:cNvPr id="18455" name="Rectangle 22"/>
          <p:cNvSpPr>
            <a:spLocks noChangeArrowheads="1"/>
          </p:cNvSpPr>
          <p:nvPr/>
        </p:nvSpPr>
        <p:spPr bwMode="auto">
          <a:xfrm>
            <a:off x="2019300" y="3729038"/>
            <a:ext cx="1108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Ronce - mûrier</a:t>
            </a:r>
            <a:endParaRPr lang="fr-FR" altLang="fr-FR" sz="1200"/>
          </a:p>
        </p:txBody>
      </p:sp>
      <p:sp>
        <p:nvSpPr>
          <p:cNvPr id="18456" name="Rectangle 23"/>
          <p:cNvSpPr>
            <a:spLocks noChangeArrowheads="1"/>
          </p:cNvSpPr>
          <p:nvPr/>
        </p:nvSpPr>
        <p:spPr bwMode="auto">
          <a:xfrm>
            <a:off x="10210800" y="1533525"/>
            <a:ext cx="901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framboisier</a:t>
            </a:r>
            <a:endParaRPr lang="fr-FR" altLang="fr-F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1"/>
          <p:cNvSpPr>
            <a:spLocks noGrp="1"/>
          </p:cNvSpPr>
          <p:nvPr>
            <p:ph type="sldNum" sz="quarter" idx="12"/>
          </p:nvPr>
        </p:nvSpPr>
        <p:spPr bwMode="auto">
          <a:xfrm>
            <a:off x="236538" y="6289675"/>
            <a:ext cx="457200"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9C95EA0-CB70-4EB7-AEA7-AA1BF23DBA0C}" type="slidenum">
              <a:rPr lang="fr-FR" altLang="fr-FR" sz="1200" smtClean="0">
                <a:solidFill>
                  <a:srgbClr val="898989"/>
                </a:solidFill>
              </a:rPr>
              <a:pPr>
                <a:lnSpc>
                  <a:spcPct val="100000"/>
                </a:lnSpc>
                <a:spcBef>
                  <a:spcPct val="0"/>
                </a:spcBef>
                <a:buFontTx/>
                <a:buNone/>
              </a:pPr>
              <a:t>16</a:t>
            </a:fld>
            <a:endParaRPr lang="fr-FR" altLang="fr-FR" sz="1200">
              <a:solidFill>
                <a:srgbClr val="898989"/>
              </a:solidFill>
            </a:endParaRPr>
          </a:p>
        </p:txBody>
      </p:sp>
      <p:sp>
        <p:nvSpPr>
          <p:cNvPr id="19459"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9460" name="ZoneTexte 3"/>
          <p:cNvSpPr txBox="1">
            <a:spLocks noChangeArrowheads="1"/>
          </p:cNvSpPr>
          <p:nvPr/>
        </p:nvSpPr>
        <p:spPr bwMode="auto">
          <a:xfrm>
            <a:off x="236538" y="709613"/>
            <a:ext cx="466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 Concevoir une forêt nourricière (suite)</a:t>
            </a:r>
            <a:endParaRPr lang="fr-FR" altLang="fr-FR" sz="1800">
              <a:solidFill>
                <a:srgbClr val="008000"/>
              </a:solidFill>
            </a:endParaRPr>
          </a:p>
        </p:txBody>
      </p:sp>
      <p:sp>
        <p:nvSpPr>
          <p:cNvPr id="19461" name="Rectangle 4"/>
          <p:cNvSpPr>
            <a:spLocks noChangeArrowheads="1"/>
          </p:cNvSpPr>
          <p:nvPr/>
        </p:nvSpPr>
        <p:spPr bwMode="auto">
          <a:xfrm>
            <a:off x="2701925" y="4960938"/>
            <a:ext cx="2419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Haricots, fruit de la passion et raisin</a:t>
            </a:r>
          </a:p>
        </p:txBody>
      </p:sp>
      <p:sp>
        <p:nvSpPr>
          <p:cNvPr id="19462" name="ZoneTexte 5"/>
          <p:cNvSpPr txBox="1">
            <a:spLocks noChangeArrowheads="1"/>
          </p:cNvSpPr>
          <p:nvPr/>
        </p:nvSpPr>
        <p:spPr bwMode="auto">
          <a:xfrm>
            <a:off x="236538" y="1181100"/>
            <a:ext cx="116760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7.5. les couvre-sols</a:t>
            </a: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Fraisiers, ail des ours, aromatiques rampantes, fleurs...</a:t>
            </a:r>
          </a:p>
          <a:p>
            <a:pPr eaLnBrk="1" hangingPunct="1">
              <a:lnSpc>
                <a:spcPct val="100000"/>
              </a:lnSpc>
              <a:spcBef>
                <a:spcPct val="0"/>
              </a:spcBef>
              <a:buFontTx/>
              <a:buNone/>
            </a:pPr>
            <a:endParaRPr lang="fr-FR" altLang="fr-FR" sz="1800" b="1">
              <a:solidFill>
                <a:srgbClr val="008000"/>
              </a:solidFill>
            </a:endParaRPr>
          </a:p>
          <a:p>
            <a:pPr eaLnBrk="1" hangingPunct="1">
              <a:lnSpc>
                <a:spcPct val="100000"/>
              </a:lnSpc>
              <a:spcBef>
                <a:spcPct val="0"/>
              </a:spcBef>
              <a:buFontTx/>
              <a:buNone/>
            </a:pPr>
            <a:r>
              <a:rPr lang="fr-FR" altLang="fr-FR" sz="1800" b="1">
                <a:solidFill>
                  <a:srgbClr val="008000"/>
                </a:solidFill>
              </a:rPr>
              <a:t>7.6. les lianes</a:t>
            </a:r>
            <a:endParaRPr lang="fr-FR" altLang="fr-FR" sz="1800">
              <a:solidFill>
                <a:srgbClr val="008000"/>
              </a:solidFill>
            </a:endParaRP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Elles vont grimper sur les strates hautes pour occuper l'espace inoccupé des troncs :</a:t>
            </a:r>
          </a:p>
          <a:p>
            <a:pPr eaLnBrk="1" hangingPunct="1">
              <a:lnSpc>
                <a:spcPct val="100000"/>
              </a:lnSpc>
              <a:spcBef>
                <a:spcPct val="0"/>
              </a:spcBef>
              <a:buFontTx/>
              <a:buNone/>
            </a:pPr>
            <a:r>
              <a:rPr lang="fr-FR" altLang="fr-FR" sz="1800">
                <a:solidFill>
                  <a:srgbClr val="008000"/>
                </a:solidFill>
              </a:rPr>
              <a:t>kiwis, vignes, passiflore, haricots à rames, courges, concombres, melons, pois de senteur, rosiers...</a:t>
            </a:r>
          </a:p>
        </p:txBody>
      </p:sp>
      <p:sp>
        <p:nvSpPr>
          <p:cNvPr id="19463" name="ZoneTexte 6"/>
          <p:cNvSpPr txBox="1">
            <a:spLocks noChangeArrowheads="1"/>
          </p:cNvSpPr>
          <p:nvPr/>
        </p:nvSpPr>
        <p:spPr bwMode="auto">
          <a:xfrm>
            <a:off x="322263" y="5213350"/>
            <a:ext cx="11590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7.7. les racines</a:t>
            </a:r>
            <a:endParaRPr lang="fr-FR" altLang="fr-FR" sz="1800">
              <a:solidFill>
                <a:srgbClr val="008000"/>
              </a:solidFill>
            </a:endParaRP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Ail, oignons, poireaux, pommes de terre, betteraves, patates douces, radis, carottes, panais, consoude...</a:t>
            </a:r>
          </a:p>
        </p:txBody>
      </p:sp>
      <p:pic>
        <p:nvPicPr>
          <p:cNvPr id="19464"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3425825"/>
            <a:ext cx="381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ZoneTexte 8"/>
          <p:cNvSpPr txBox="1">
            <a:spLocks noChangeArrowheads="1"/>
          </p:cNvSpPr>
          <p:nvPr/>
        </p:nvSpPr>
        <p:spPr bwMode="auto">
          <a:xfrm>
            <a:off x="3649663" y="6524625"/>
            <a:ext cx="8432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Le jardin forestier, un écosystème nourricier, </a:t>
            </a:r>
            <a:r>
              <a:rPr lang="fr-FR" altLang="fr-FR" sz="1200">
                <a:solidFill>
                  <a:srgbClr val="008000"/>
                </a:solidFill>
                <a:hlinkClick r:id="rId3"/>
              </a:rPr>
              <a:t>http://jardin-autonome.blogspot.fr/p/le-jardin-forestier-une-ecosysteme.html</a:t>
            </a:r>
            <a:r>
              <a:rPr lang="fr-FR" altLang="fr-FR" sz="1200">
                <a:solidFill>
                  <a:srgbClr val="008000"/>
                </a:solidFill>
              </a:rPr>
              <a:t> </a:t>
            </a:r>
          </a:p>
        </p:txBody>
      </p:sp>
      <p:pic>
        <p:nvPicPr>
          <p:cNvPr id="19466"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650" y="3938588"/>
            <a:ext cx="10382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45538" y="3919538"/>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ZoneTexte 11"/>
          <p:cNvSpPr txBox="1">
            <a:spLocks noChangeArrowheads="1"/>
          </p:cNvSpPr>
          <p:nvPr/>
        </p:nvSpPr>
        <p:spPr bwMode="auto">
          <a:xfrm>
            <a:off x="6208713" y="4776788"/>
            <a:ext cx="5983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incarvillée (</a:t>
            </a:r>
            <a:r>
              <a:rPr lang="fr-FR" altLang="fr-FR" sz="1200" i="1">
                <a:solidFill>
                  <a:srgbClr val="008000"/>
                </a:solidFill>
              </a:rPr>
              <a:t>Incarvillea delawayi</a:t>
            </a:r>
            <a:r>
              <a:rPr lang="fr-FR" altLang="fr-FR" sz="1200">
                <a:solidFill>
                  <a:srgbClr val="008000"/>
                </a:solidFill>
              </a:rPr>
              <a:t>). Ses racines seraient capables de repousser taupes et rongeurs sur un rayon de 5 à 7 m (à vérifier). Elle craint la frâicheur hivernale. Il faut pailler son pied pour la protéger. Source : </a:t>
            </a:r>
            <a:r>
              <a:rPr lang="fr-FR" altLang="fr-FR" sz="1200">
                <a:solidFill>
                  <a:srgbClr val="008000"/>
                </a:solidFill>
                <a:hlinkClick r:id="rId6"/>
              </a:rPr>
              <a:t>http://www.plantes-et-jardins.com/p/521-incarvillee-rose</a:t>
            </a:r>
            <a:r>
              <a:rPr lang="fr-FR" altLang="fr-FR" sz="1200">
                <a:solidFill>
                  <a:srgbClr val="008000"/>
                </a:solidFill>
              </a:rPr>
              <a:t> </a:t>
            </a:r>
          </a:p>
        </p:txBody>
      </p:sp>
      <p:pic>
        <p:nvPicPr>
          <p:cNvPr id="19469"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39363" y="3267075"/>
            <a:ext cx="1257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08713" y="67468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p:cNvSpPr>
            <a:spLocks noChangeArrowheads="1"/>
          </p:cNvSpPr>
          <p:nvPr/>
        </p:nvSpPr>
        <p:spPr bwMode="auto">
          <a:xfrm>
            <a:off x="6650038" y="2197100"/>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Fraisier</a:t>
            </a:r>
            <a:endParaRPr lang="fr-FR" altLang="fr-FR" sz="1200"/>
          </a:p>
        </p:txBody>
      </p:sp>
      <p:sp>
        <p:nvSpPr>
          <p:cNvPr id="19472" name="Rectangle 16"/>
          <p:cNvSpPr>
            <a:spLocks noChangeArrowheads="1"/>
          </p:cNvSpPr>
          <p:nvPr/>
        </p:nvSpPr>
        <p:spPr bwMode="auto">
          <a:xfrm>
            <a:off x="8397875" y="2112963"/>
            <a:ext cx="890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ail des ours</a:t>
            </a:r>
            <a:endParaRPr lang="fr-FR" altLang="fr-FR" sz="1200"/>
          </a:p>
        </p:txBody>
      </p:sp>
      <p:pic>
        <p:nvPicPr>
          <p:cNvPr id="19473" name="Imag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66113" y="1208088"/>
            <a:ext cx="11525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1"/>
          <p:cNvSpPr>
            <a:spLocks noGrp="1"/>
          </p:cNvSpPr>
          <p:nvPr>
            <p:ph type="sldNum" sz="quarter" idx="12"/>
          </p:nvPr>
        </p:nvSpPr>
        <p:spPr bwMode="auto">
          <a:xfrm>
            <a:off x="350838" y="184150"/>
            <a:ext cx="7461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3C69338-6EAA-4427-99C3-893018702F81}" type="slidenum">
              <a:rPr lang="fr-FR" altLang="fr-FR" sz="1200" smtClean="0">
                <a:solidFill>
                  <a:srgbClr val="898989"/>
                </a:solidFill>
              </a:rPr>
              <a:pPr>
                <a:lnSpc>
                  <a:spcPct val="100000"/>
                </a:lnSpc>
                <a:spcBef>
                  <a:spcPct val="0"/>
                </a:spcBef>
                <a:buFontTx/>
                <a:buNone/>
              </a:pPr>
              <a:t>17</a:t>
            </a:fld>
            <a:endParaRPr lang="fr-FR" altLang="fr-FR" sz="1200">
              <a:solidFill>
                <a:srgbClr val="898989"/>
              </a:solidFill>
            </a:endParaRPr>
          </a:p>
        </p:txBody>
      </p:sp>
      <p:sp>
        <p:nvSpPr>
          <p:cNvPr id="20483"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0484" name="ZoneTexte 3"/>
          <p:cNvSpPr txBox="1">
            <a:spLocks noChangeArrowheads="1"/>
          </p:cNvSpPr>
          <p:nvPr/>
        </p:nvSpPr>
        <p:spPr bwMode="auto">
          <a:xfrm>
            <a:off x="180975" y="625475"/>
            <a:ext cx="466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 Concevoir une forêt nourricière (suite)</a:t>
            </a:r>
            <a:endParaRPr lang="fr-FR" altLang="fr-FR" sz="1800">
              <a:solidFill>
                <a:srgbClr val="008000"/>
              </a:solidFill>
            </a:endParaRPr>
          </a:p>
        </p:txBody>
      </p:sp>
      <p:sp>
        <p:nvSpPr>
          <p:cNvPr id="20485" name="Rectangle 4"/>
          <p:cNvSpPr>
            <a:spLocks noChangeArrowheads="1"/>
          </p:cNvSpPr>
          <p:nvPr/>
        </p:nvSpPr>
        <p:spPr bwMode="auto">
          <a:xfrm>
            <a:off x="293688" y="2608263"/>
            <a:ext cx="1579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églantier cynorrhodon</a:t>
            </a:r>
          </a:p>
        </p:txBody>
      </p:sp>
      <p:sp>
        <p:nvSpPr>
          <p:cNvPr id="20486" name="Rectangle 5"/>
          <p:cNvSpPr>
            <a:spLocks noChangeArrowheads="1"/>
          </p:cNvSpPr>
          <p:nvPr/>
        </p:nvSpPr>
        <p:spPr bwMode="auto">
          <a:xfrm>
            <a:off x="2755900" y="2611438"/>
            <a:ext cx="749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artichaut</a:t>
            </a:r>
          </a:p>
        </p:txBody>
      </p:sp>
      <p:sp>
        <p:nvSpPr>
          <p:cNvPr id="20487" name="Rectangle 6"/>
          <p:cNvSpPr>
            <a:spLocks noChangeArrowheads="1"/>
          </p:cNvSpPr>
          <p:nvPr/>
        </p:nvSpPr>
        <p:spPr bwMode="auto">
          <a:xfrm>
            <a:off x="3786188" y="2590800"/>
            <a:ext cx="1371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pousse de bambou</a:t>
            </a:r>
          </a:p>
        </p:txBody>
      </p:sp>
      <p:sp>
        <p:nvSpPr>
          <p:cNvPr id="20488" name="Rectangle 7"/>
          <p:cNvSpPr>
            <a:spLocks noChangeArrowheads="1"/>
          </p:cNvSpPr>
          <p:nvPr/>
        </p:nvSpPr>
        <p:spPr bwMode="auto">
          <a:xfrm>
            <a:off x="5432425" y="2608263"/>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brocoli</a:t>
            </a:r>
          </a:p>
        </p:txBody>
      </p:sp>
      <p:sp>
        <p:nvSpPr>
          <p:cNvPr id="20489" name="Rectangle 9"/>
          <p:cNvSpPr>
            <a:spLocks noChangeArrowheads="1"/>
          </p:cNvSpPr>
          <p:nvPr/>
        </p:nvSpPr>
        <p:spPr bwMode="auto">
          <a:xfrm>
            <a:off x="7558088" y="2590800"/>
            <a:ext cx="700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pissenlit</a:t>
            </a:r>
          </a:p>
        </p:txBody>
      </p:sp>
      <p:sp>
        <p:nvSpPr>
          <p:cNvPr id="20490" name="Rectangle 10"/>
          <p:cNvSpPr>
            <a:spLocks noChangeArrowheads="1"/>
          </p:cNvSpPr>
          <p:nvPr/>
        </p:nvSpPr>
        <p:spPr bwMode="auto">
          <a:xfrm>
            <a:off x="8477250" y="2590800"/>
            <a:ext cx="1200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épinard sauvage</a:t>
            </a:r>
          </a:p>
        </p:txBody>
      </p:sp>
      <p:sp>
        <p:nvSpPr>
          <p:cNvPr id="20491" name="Rectangle 11"/>
          <p:cNvSpPr>
            <a:spLocks noChangeArrowheads="1"/>
          </p:cNvSpPr>
          <p:nvPr/>
        </p:nvSpPr>
        <p:spPr bwMode="auto">
          <a:xfrm>
            <a:off x="10171113" y="2590800"/>
            <a:ext cx="57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raifort</a:t>
            </a:r>
          </a:p>
        </p:txBody>
      </p:sp>
      <p:sp>
        <p:nvSpPr>
          <p:cNvPr id="20492" name="Rectangle 12"/>
          <p:cNvSpPr>
            <a:spLocks noChangeArrowheads="1"/>
          </p:cNvSpPr>
          <p:nvPr/>
        </p:nvSpPr>
        <p:spPr bwMode="auto">
          <a:xfrm>
            <a:off x="11164888" y="2609850"/>
            <a:ext cx="622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livèche</a:t>
            </a:r>
          </a:p>
        </p:txBody>
      </p:sp>
      <p:sp>
        <p:nvSpPr>
          <p:cNvPr id="20493" name="Rectangle 13"/>
          <p:cNvSpPr>
            <a:spLocks noChangeArrowheads="1"/>
          </p:cNvSpPr>
          <p:nvPr/>
        </p:nvSpPr>
        <p:spPr bwMode="auto">
          <a:xfrm>
            <a:off x="366713" y="4298950"/>
            <a:ext cx="64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luzerne</a:t>
            </a:r>
          </a:p>
        </p:txBody>
      </p:sp>
      <p:sp>
        <p:nvSpPr>
          <p:cNvPr id="20494" name="Rectangle 14"/>
          <p:cNvSpPr>
            <a:spLocks noChangeArrowheads="1"/>
          </p:cNvSpPr>
          <p:nvPr/>
        </p:nvSpPr>
        <p:spPr bwMode="auto">
          <a:xfrm>
            <a:off x="1584325" y="4279900"/>
            <a:ext cx="6905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mitsuba</a:t>
            </a:r>
          </a:p>
        </p:txBody>
      </p:sp>
      <p:sp>
        <p:nvSpPr>
          <p:cNvPr id="20495" name="Rectangle 15"/>
          <p:cNvSpPr>
            <a:spLocks noChangeArrowheads="1"/>
          </p:cNvSpPr>
          <p:nvPr/>
        </p:nvSpPr>
        <p:spPr bwMode="auto">
          <a:xfrm>
            <a:off x="2690813" y="4545013"/>
            <a:ext cx="48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ortie</a:t>
            </a:r>
          </a:p>
        </p:txBody>
      </p:sp>
      <p:sp>
        <p:nvSpPr>
          <p:cNvPr id="20496" name="Rectangle 16"/>
          <p:cNvSpPr>
            <a:spLocks noChangeArrowheads="1"/>
          </p:cNvSpPr>
          <p:nvPr/>
        </p:nvSpPr>
        <p:spPr bwMode="auto">
          <a:xfrm>
            <a:off x="3575050" y="4279900"/>
            <a:ext cx="1187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oignon d'Egypte</a:t>
            </a:r>
          </a:p>
        </p:txBody>
      </p:sp>
      <p:sp>
        <p:nvSpPr>
          <p:cNvPr id="20497" name="Rectangle 17"/>
          <p:cNvSpPr>
            <a:spLocks noChangeArrowheads="1"/>
          </p:cNvSpPr>
          <p:nvPr/>
        </p:nvSpPr>
        <p:spPr bwMode="auto">
          <a:xfrm>
            <a:off x="5367338" y="4333875"/>
            <a:ext cx="641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ciboule</a:t>
            </a:r>
          </a:p>
        </p:txBody>
      </p:sp>
      <p:sp>
        <p:nvSpPr>
          <p:cNvPr id="20498" name="Rectangle 18"/>
          <p:cNvSpPr>
            <a:spLocks noChangeArrowheads="1"/>
          </p:cNvSpPr>
          <p:nvPr/>
        </p:nvSpPr>
        <p:spPr bwMode="auto">
          <a:xfrm>
            <a:off x="6819900" y="4356100"/>
            <a:ext cx="617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fenouil</a:t>
            </a:r>
          </a:p>
        </p:txBody>
      </p:sp>
      <p:sp>
        <p:nvSpPr>
          <p:cNvPr id="20499" name="Rectangle 19"/>
          <p:cNvSpPr>
            <a:spLocks noChangeArrowheads="1"/>
          </p:cNvSpPr>
          <p:nvPr/>
        </p:nvSpPr>
        <p:spPr bwMode="auto">
          <a:xfrm>
            <a:off x="7812088" y="4411663"/>
            <a:ext cx="587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oseille</a:t>
            </a:r>
          </a:p>
        </p:txBody>
      </p:sp>
      <p:sp>
        <p:nvSpPr>
          <p:cNvPr id="20500" name="Rectangle 20"/>
          <p:cNvSpPr>
            <a:spLocks noChangeArrowheads="1"/>
          </p:cNvSpPr>
          <p:nvPr/>
        </p:nvSpPr>
        <p:spPr bwMode="auto">
          <a:xfrm>
            <a:off x="8794750" y="4400550"/>
            <a:ext cx="893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chou marin</a:t>
            </a:r>
          </a:p>
        </p:txBody>
      </p:sp>
      <p:sp>
        <p:nvSpPr>
          <p:cNvPr id="20501" name="Rectangle 21"/>
          <p:cNvSpPr>
            <a:spLocks noChangeArrowheads="1"/>
          </p:cNvSpPr>
          <p:nvPr/>
        </p:nvSpPr>
        <p:spPr bwMode="auto">
          <a:xfrm>
            <a:off x="9836150" y="4375150"/>
            <a:ext cx="1041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cresson d'eau</a:t>
            </a:r>
          </a:p>
        </p:txBody>
      </p:sp>
      <p:sp>
        <p:nvSpPr>
          <p:cNvPr id="20502" name="Rectangle 23"/>
          <p:cNvSpPr>
            <a:spLocks noChangeArrowheads="1"/>
          </p:cNvSpPr>
          <p:nvPr/>
        </p:nvSpPr>
        <p:spPr bwMode="auto">
          <a:xfrm>
            <a:off x="314325" y="6451600"/>
            <a:ext cx="436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kiwi</a:t>
            </a:r>
          </a:p>
        </p:txBody>
      </p:sp>
      <p:sp>
        <p:nvSpPr>
          <p:cNvPr id="20503" name="Rectangle 24"/>
          <p:cNvSpPr>
            <a:spLocks noChangeArrowheads="1"/>
          </p:cNvSpPr>
          <p:nvPr/>
        </p:nvSpPr>
        <p:spPr bwMode="auto">
          <a:xfrm>
            <a:off x="1498600" y="6388100"/>
            <a:ext cx="519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vigne</a:t>
            </a:r>
          </a:p>
        </p:txBody>
      </p:sp>
      <p:sp>
        <p:nvSpPr>
          <p:cNvPr id="20504" name="Rectangle 25"/>
          <p:cNvSpPr>
            <a:spLocks noChangeArrowheads="1"/>
          </p:cNvSpPr>
          <p:nvPr/>
        </p:nvSpPr>
        <p:spPr bwMode="auto">
          <a:xfrm>
            <a:off x="5389563" y="6388100"/>
            <a:ext cx="121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haricots à rames</a:t>
            </a:r>
          </a:p>
        </p:txBody>
      </p:sp>
      <p:sp>
        <p:nvSpPr>
          <p:cNvPr id="20505" name="Rectangle 26"/>
          <p:cNvSpPr>
            <a:spLocks noChangeArrowheads="1"/>
          </p:cNvSpPr>
          <p:nvPr/>
        </p:nvSpPr>
        <p:spPr bwMode="auto">
          <a:xfrm>
            <a:off x="142875" y="5145088"/>
            <a:ext cx="2125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7.6. les lianes (suite)</a:t>
            </a:r>
            <a:endParaRPr lang="fr-FR" altLang="fr-FR" sz="1800">
              <a:solidFill>
                <a:srgbClr val="008000"/>
              </a:solidFill>
            </a:endParaRPr>
          </a:p>
        </p:txBody>
      </p:sp>
      <p:sp>
        <p:nvSpPr>
          <p:cNvPr id="20506" name="Rectangle 27"/>
          <p:cNvSpPr>
            <a:spLocks noChangeArrowheads="1"/>
          </p:cNvSpPr>
          <p:nvPr/>
        </p:nvSpPr>
        <p:spPr bwMode="auto">
          <a:xfrm>
            <a:off x="241300" y="995363"/>
            <a:ext cx="48291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700" b="1">
                <a:solidFill>
                  <a:srgbClr val="008000"/>
                </a:solidFill>
              </a:rPr>
              <a:t>7.4. la strate herbacée – légumes pérennes (suite)</a:t>
            </a:r>
            <a:endParaRPr lang="fr-FR" altLang="fr-FR" sz="1700">
              <a:solidFill>
                <a:srgbClr val="008000"/>
              </a:solidFill>
            </a:endParaRPr>
          </a:p>
        </p:txBody>
      </p:sp>
      <p:sp>
        <p:nvSpPr>
          <p:cNvPr id="20507" name="Rectangle 28"/>
          <p:cNvSpPr>
            <a:spLocks noChangeArrowheads="1"/>
          </p:cNvSpPr>
          <p:nvPr/>
        </p:nvSpPr>
        <p:spPr bwMode="auto">
          <a:xfrm>
            <a:off x="9909175" y="6450013"/>
            <a:ext cx="582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melon</a:t>
            </a:r>
          </a:p>
        </p:txBody>
      </p:sp>
      <p:sp>
        <p:nvSpPr>
          <p:cNvPr id="20508" name="ZoneTexte 30"/>
          <p:cNvSpPr txBox="1">
            <a:spLocks noChangeArrowheads="1"/>
          </p:cNvSpPr>
          <p:nvPr/>
        </p:nvSpPr>
        <p:spPr bwMode="auto">
          <a:xfrm>
            <a:off x="7024688" y="6450013"/>
            <a:ext cx="627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Courge</a:t>
            </a:r>
          </a:p>
        </p:txBody>
      </p:sp>
      <p:sp>
        <p:nvSpPr>
          <p:cNvPr id="20509" name="Rectangle 31"/>
          <p:cNvSpPr>
            <a:spLocks noChangeArrowheads="1"/>
          </p:cNvSpPr>
          <p:nvPr/>
        </p:nvSpPr>
        <p:spPr bwMode="auto">
          <a:xfrm>
            <a:off x="8310563" y="6435725"/>
            <a:ext cx="88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concombre</a:t>
            </a:r>
          </a:p>
        </p:txBody>
      </p:sp>
      <p:sp>
        <p:nvSpPr>
          <p:cNvPr id="20510" name="Rectangle 32"/>
          <p:cNvSpPr>
            <a:spLocks noChangeArrowheads="1"/>
          </p:cNvSpPr>
          <p:nvPr/>
        </p:nvSpPr>
        <p:spPr bwMode="auto">
          <a:xfrm>
            <a:off x="2632075" y="6326188"/>
            <a:ext cx="78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passiflore</a:t>
            </a:r>
          </a:p>
        </p:txBody>
      </p:sp>
      <p:sp>
        <p:nvSpPr>
          <p:cNvPr id="20511" name="Rectangle 33"/>
          <p:cNvSpPr>
            <a:spLocks noChangeArrowheads="1"/>
          </p:cNvSpPr>
          <p:nvPr/>
        </p:nvSpPr>
        <p:spPr bwMode="auto">
          <a:xfrm>
            <a:off x="10771188" y="6418263"/>
            <a:ext cx="1146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pois de senteur</a:t>
            </a:r>
          </a:p>
        </p:txBody>
      </p:sp>
      <p:pic>
        <p:nvPicPr>
          <p:cNvPr id="20512" name="Image 3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8225" y="352425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Imag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2038" y="3567113"/>
            <a:ext cx="10572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Imag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7288" y="3590925"/>
            <a:ext cx="1123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Image 3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347186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Imag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3424238"/>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Image 4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25" y="3309938"/>
            <a:ext cx="8096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Image 4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41725" y="34290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9" name="Image 4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5100" y="3200400"/>
            <a:ext cx="10969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Image 4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513" y="3268663"/>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Image 4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164888" y="1670050"/>
            <a:ext cx="695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2" name="Image 4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94900" y="342900"/>
            <a:ext cx="19240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Image 4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96488" y="1381125"/>
            <a:ext cx="866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4" name="Image 5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29638" y="725488"/>
            <a:ext cx="12096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Image 5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529638" y="1670050"/>
            <a:ext cx="12096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6" name="Image 5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04088" y="1731963"/>
            <a:ext cx="106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7" name="Image 5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907713" y="3419475"/>
            <a:ext cx="119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8" name="Image 5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281863" y="612775"/>
            <a:ext cx="11620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Image 5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521450" y="1471613"/>
            <a:ext cx="581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0" name="Image 5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199063" y="576263"/>
            <a:ext cx="12477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1" name="Image 5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459538" y="684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2" name="Image 5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614738" y="1727200"/>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3" name="Image 6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684588" y="4733925"/>
            <a:ext cx="9112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4" name="Image 64"/>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60625" y="1611313"/>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5" name="Image 6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96975" y="1663700"/>
            <a:ext cx="12636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6" name="Image 6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7150" y="1793875"/>
            <a:ext cx="10572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7" name="Image 67"/>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0682288" y="5216525"/>
            <a:ext cx="1485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8" name="Image 68"/>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23375" y="5273675"/>
            <a:ext cx="1495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9" name="Image 7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796213" y="5383213"/>
            <a:ext cx="1314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0" name="Image 73"/>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6546850" y="5529263"/>
            <a:ext cx="1162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1" name="Image 74"/>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5499100" y="5432425"/>
            <a:ext cx="9239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2" name="Image 7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733675" y="56832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3" name="Image 76"/>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1365250" y="5567363"/>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4" name="Image 7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122238" y="5656263"/>
            <a:ext cx="1095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5" name="Image 78"/>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5070475" y="1733550"/>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6" name="Image 7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16175" y="3848100"/>
            <a:ext cx="1143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7" name="Rectangle 80"/>
          <p:cNvSpPr>
            <a:spLocks noChangeArrowheads="1"/>
          </p:cNvSpPr>
          <p:nvPr/>
        </p:nvSpPr>
        <p:spPr bwMode="auto">
          <a:xfrm>
            <a:off x="11069638" y="4311650"/>
            <a:ext cx="814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ciboulette</a:t>
            </a:r>
          </a:p>
        </p:txBody>
      </p:sp>
      <p:sp>
        <p:nvSpPr>
          <p:cNvPr id="20548" name="Rectangle 81"/>
          <p:cNvSpPr>
            <a:spLocks noChangeArrowheads="1"/>
          </p:cNvSpPr>
          <p:nvPr/>
        </p:nvSpPr>
        <p:spPr bwMode="auto">
          <a:xfrm>
            <a:off x="5410200" y="1492250"/>
            <a:ext cx="71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chicorée</a:t>
            </a:r>
          </a:p>
        </p:txBody>
      </p:sp>
      <p:sp>
        <p:nvSpPr>
          <p:cNvPr id="20549" name="Rectangle 82"/>
          <p:cNvSpPr>
            <a:spLocks noChangeArrowheads="1"/>
          </p:cNvSpPr>
          <p:nvPr/>
        </p:nvSpPr>
        <p:spPr bwMode="auto">
          <a:xfrm>
            <a:off x="6480175" y="2597150"/>
            <a:ext cx="7159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chicorée</a:t>
            </a:r>
          </a:p>
        </p:txBody>
      </p:sp>
      <p:sp>
        <p:nvSpPr>
          <p:cNvPr id="20550" name="Rectangle 84"/>
          <p:cNvSpPr>
            <a:spLocks noChangeArrowheads="1"/>
          </p:cNvSpPr>
          <p:nvPr/>
        </p:nvSpPr>
        <p:spPr bwMode="auto">
          <a:xfrm>
            <a:off x="7405688" y="1447800"/>
            <a:ext cx="71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chicorée</a:t>
            </a:r>
          </a:p>
        </p:txBody>
      </p:sp>
      <p:sp>
        <p:nvSpPr>
          <p:cNvPr id="20551" name="Rectangle 85"/>
          <p:cNvSpPr>
            <a:spLocks noChangeArrowheads="1"/>
          </p:cNvSpPr>
          <p:nvPr/>
        </p:nvSpPr>
        <p:spPr bwMode="auto">
          <a:xfrm>
            <a:off x="4219575" y="5816600"/>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asperges</a:t>
            </a:r>
          </a:p>
        </p:txBody>
      </p:sp>
      <p:pic>
        <p:nvPicPr>
          <p:cNvPr id="20552" name="Image 86"/>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416175" y="3016250"/>
            <a:ext cx="11668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3" name="Image 87"/>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5724525" y="2933700"/>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4" name="Image 88"/>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610100" y="4816475"/>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1"/>
          <p:cNvSpPr>
            <a:spLocks noGrp="1"/>
          </p:cNvSpPr>
          <p:nvPr>
            <p:ph type="sldNum" sz="quarter" idx="12"/>
          </p:nvPr>
        </p:nvSpPr>
        <p:spPr bwMode="auto">
          <a:xfrm>
            <a:off x="11456988" y="147638"/>
            <a:ext cx="455612"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33383C3-0069-4D58-B9C5-7EE9D887F0FA}" type="slidenum">
              <a:rPr lang="fr-FR" altLang="fr-FR" sz="1200" smtClean="0">
                <a:solidFill>
                  <a:srgbClr val="898989"/>
                </a:solidFill>
              </a:rPr>
              <a:pPr>
                <a:lnSpc>
                  <a:spcPct val="100000"/>
                </a:lnSpc>
                <a:spcBef>
                  <a:spcPct val="0"/>
                </a:spcBef>
                <a:buFontTx/>
                <a:buNone/>
              </a:pPr>
              <a:t>18</a:t>
            </a:fld>
            <a:endParaRPr lang="fr-FR" altLang="fr-FR" sz="1200">
              <a:solidFill>
                <a:srgbClr val="898989"/>
              </a:solidFill>
            </a:endParaRPr>
          </a:p>
        </p:txBody>
      </p:sp>
      <p:sp>
        <p:nvSpPr>
          <p:cNvPr id="21507"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1508" name="ZoneTexte 3"/>
          <p:cNvSpPr txBox="1">
            <a:spLocks noChangeArrowheads="1"/>
          </p:cNvSpPr>
          <p:nvPr/>
        </p:nvSpPr>
        <p:spPr bwMode="auto">
          <a:xfrm>
            <a:off x="236538" y="709613"/>
            <a:ext cx="466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 Concevoir une forêt nourricière (suite et fin)</a:t>
            </a:r>
            <a:endParaRPr lang="fr-FR" altLang="fr-FR" sz="1800">
              <a:solidFill>
                <a:srgbClr val="008000"/>
              </a:solidFill>
            </a:endParaRPr>
          </a:p>
        </p:txBody>
      </p:sp>
      <p:sp>
        <p:nvSpPr>
          <p:cNvPr id="21509" name="ZoneTexte 5"/>
          <p:cNvSpPr txBox="1">
            <a:spLocks noChangeArrowheads="1"/>
          </p:cNvSpPr>
          <p:nvPr/>
        </p:nvSpPr>
        <p:spPr bwMode="auto">
          <a:xfrm>
            <a:off x="236538" y="1181100"/>
            <a:ext cx="116760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7.7. Rôle de la faune</a:t>
            </a:r>
            <a:endParaRPr lang="fr-FR" altLang="fr-FR" sz="1800">
              <a:solidFill>
                <a:srgbClr val="008000"/>
              </a:solidFill>
            </a:endParaRP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b="1">
                <a:solidFill>
                  <a:srgbClr val="008000"/>
                </a:solidFill>
              </a:rPr>
              <a:t>La faune</a:t>
            </a:r>
            <a:r>
              <a:rPr lang="fr-FR" altLang="fr-FR" sz="1800">
                <a:solidFill>
                  <a:srgbClr val="008000"/>
                </a:solidFill>
              </a:rPr>
              <a:t> est également une composante à prendre en compte. Outre les organismes du sol, la forêt abritera une faune spontanée d'insectes, oiseaux, mollusques, rongeurs, batraciens, hérissons, selon les habitats présents.</a:t>
            </a:r>
          </a:p>
          <a:p>
            <a:pPr algn="just" eaLnBrk="1" hangingPunct="1">
              <a:lnSpc>
                <a:spcPct val="100000"/>
              </a:lnSpc>
              <a:spcBef>
                <a:spcPct val="0"/>
              </a:spcBef>
              <a:buFontTx/>
              <a:buNone/>
            </a:pPr>
            <a:r>
              <a:rPr lang="fr-FR" altLang="fr-FR" sz="1800">
                <a:solidFill>
                  <a:srgbClr val="008000"/>
                </a:solidFill>
              </a:rPr>
              <a:t>Dans un </a:t>
            </a:r>
            <a:r>
              <a:rPr lang="fr-FR" altLang="fr-FR" sz="1800" b="1">
                <a:solidFill>
                  <a:srgbClr val="008000"/>
                </a:solidFill>
              </a:rPr>
              <a:t>écosystème équilibré</a:t>
            </a:r>
            <a:r>
              <a:rPr lang="fr-FR" altLang="fr-FR" sz="1800">
                <a:solidFill>
                  <a:srgbClr val="008000"/>
                </a:solidFill>
              </a:rPr>
              <a:t>, les oiseaux et crapauds réguleront naturellement la population d'insectes nuisibles. Une forêt bien installée offrira suffisamment de nourriture pour qu'Hommes et oiseaux trouvent leur compte. On peut aussi agrémenter la forêt d'arbres à baies, comme le sureau noir ou le sorbier des oiseleurs, qui fructifient beaucoup et ont la faveur des oiseaux.</a:t>
            </a:r>
          </a:p>
          <a:p>
            <a:pPr algn="just" eaLnBrk="1" hangingPunct="1">
              <a:lnSpc>
                <a:spcPct val="100000"/>
              </a:lnSpc>
              <a:spcBef>
                <a:spcPct val="0"/>
              </a:spcBef>
              <a:buFontTx/>
              <a:buNone/>
            </a:pPr>
            <a:r>
              <a:rPr lang="fr-FR" altLang="fr-FR" sz="1800">
                <a:solidFill>
                  <a:srgbClr val="008000"/>
                </a:solidFill>
              </a:rPr>
              <a:t>Pour lutter contre les mulots et campagnols, on pourra planter des plantes répulsives pour ces animaux, telle que, semble-t-il, </a:t>
            </a:r>
            <a:r>
              <a:rPr lang="fr-FR" altLang="fr-FR" sz="1800" i="1">
                <a:solidFill>
                  <a:srgbClr val="008000"/>
                </a:solidFill>
              </a:rPr>
              <a:t>l'Incarvillée</a:t>
            </a:r>
            <a:r>
              <a:rPr lang="fr-FR" altLang="fr-FR" sz="1800">
                <a:solidFill>
                  <a:srgbClr val="008000"/>
                </a:solidFill>
              </a:rPr>
              <a:t> (</a:t>
            </a:r>
            <a:r>
              <a:rPr lang="fr-FR" altLang="fr-FR" sz="1800" i="1">
                <a:solidFill>
                  <a:srgbClr val="008000"/>
                </a:solidFill>
              </a:rPr>
              <a:t>Incarvillea sp</a:t>
            </a:r>
            <a:r>
              <a:rPr lang="fr-FR" altLang="fr-FR" sz="1800">
                <a:solidFill>
                  <a:srgbClr val="008000"/>
                </a:solidFill>
              </a:rPr>
              <a:t>.).</a:t>
            </a:r>
          </a:p>
          <a:p>
            <a:pPr algn="just" eaLnBrk="1" hangingPunct="1">
              <a:lnSpc>
                <a:spcPct val="100000"/>
              </a:lnSpc>
              <a:spcBef>
                <a:spcPct val="0"/>
              </a:spcBef>
              <a:buFontTx/>
              <a:buNone/>
            </a:pPr>
            <a:r>
              <a:rPr lang="fr-FR" altLang="fr-FR" sz="1800">
                <a:solidFill>
                  <a:srgbClr val="008000"/>
                </a:solidFill>
              </a:rPr>
              <a:t>Les canards domestiques, comme dans tout jardin, feront une razzia sur les limaces et escargots.</a:t>
            </a:r>
          </a:p>
        </p:txBody>
      </p:sp>
      <p:sp>
        <p:nvSpPr>
          <p:cNvPr id="21510" name="ZoneTexte 8"/>
          <p:cNvSpPr txBox="1">
            <a:spLocks noChangeArrowheads="1"/>
          </p:cNvSpPr>
          <p:nvPr/>
        </p:nvSpPr>
        <p:spPr bwMode="auto">
          <a:xfrm>
            <a:off x="2011363" y="6432550"/>
            <a:ext cx="8434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Le jardin forestier, un écosystème nourricier, </a:t>
            </a:r>
            <a:r>
              <a:rPr lang="fr-FR" altLang="fr-FR" sz="1200">
                <a:solidFill>
                  <a:srgbClr val="008000"/>
                </a:solidFill>
                <a:hlinkClick r:id="rId2"/>
              </a:rPr>
              <a:t>http://jardin-autonome.blogspot.fr/p/le-jardin-forestier-une-ecosysteme.html</a:t>
            </a:r>
            <a:r>
              <a:rPr lang="fr-FR" altLang="fr-FR" sz="1200">
                <a:solidFill>
                  <a:srgbClr val="008000"/>
                </a:solidFill>
              </a:rPr>
              <a:t> </a:t>
            </a:r>
          </a:p>
        </p:txBody>
      </p:sp>
      <p:sp>
        <p:nvSpPr>
          <p:cNvPr id="21511" name="ZoneTexte 9"/>
          <p:cNvSpPr txBox="1">
            <a:spLocks noChangeArrowheads="1"/>
          </p:cNvSpPr>
          <p:nvPr/>
        </p:nvSpPr>
        <p:spPr bwMode="auto">
          <a:xfrm>
            <a:off x="236538" y="4321175"/>
            <a:ext cx="11801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Comme toute forêt, </a:t>
            </a:r>
            <a:r>
              <a:rPr lang="fr-FR" altLang="fr-FR" sz="1800" b="1">
                <a:solidFill>
                  <a:srgbClr val="008000"/>
                </a:solidFill>
              </a:rPr>
              <a:t>la forêt nourricière</a:t>
            </a:r>
            <a:r>
              <a:rPr lang="fr-FR" altLang="fr-FR" sz="1800">
                <a:solidFill>
                  <a:srgbClr val="008000"/>
                </a:solidFill>
              </a:rPr>
              <a:t> comporte des zones ensoleillées (lisières, clairières), et des zones d'ombre de différentes profondeurs. Il conviendra de placer les plantes des strates inférieures selon les besoins en ensoleillement des différentes espèces.</a:t>
            </a:r>
          </a:p>
          <a:p>
            <a:pPr eaLnBrk="1" hangingPunct="1">
              <a:lnSpc>
                <a:spcPct val="100000"/>
              </a:lnSpc>
              <a:spcBef>
                <a:spcPct val="0"/>
              </a:spcBef>
              <a:buFontTx/>
              <a:buNone/>
            </a:pPr>
            <a:r>
              <a:rPr lang="fr-FR" altLang="fr-FR" sz="1800">
                <a:solidFill>
                  <a:srgbClr val="008000"/>
                </a:solidFill>
              </a:rPr>
              <a:t>L'aménagement de </a:t>
            </a:r>
            <a:r>
              <a:rPr lang="fr-FR" altLang="fr-FR" sz="1800" b="1" i="1">
                <a:solidFill>
                  <a:srgbClr val="008000"/>
                </a:solidFill>
              </a:rPr>
              <a:t>clairières</a:t>
            </a:r>
            <a:r>
              <a:rPr lang="fr-FR" altLang="fr-FR" sz="1800">
                <a:solidFill>
                  <a:srgbClr val="008000"/>
                </a:solidFill>
              </a:rPr>
              <a:t> et de </a:t>
            </a:r>
            <a:r>
              <a:rPr lang="fr-FR" altLang="fr-FR" sz="1800" b="1" i="1">
                <a:solidFill>
                  <a:srgbClr val="008000"/>
                </a:solidFill>
              </a:rPr>
              <a:t>mares</a:t>
            </a:r>
            <a:r>
              <a:rPr lang="fr-FR" altLang="fr-FR" sz="1800">
                <a:solidFill>
                  <a:srgbClr val="008000"/>
                </a:solidFill>
              </a:rPr>
              <a:t> est primordial pour créer des </a:t>
            </a:r>
            <a:r>
              <a:rPr lang="fr-FR" altLang="fr-FR" sz="1800" b="1">
                <a:solidFill>
                  <a:srgbClr val="008000"/>
                </a:solidFill>
              </a:rPr>
              <a:t>microclimats </a:t>
            </a:r>
            <a:r>
              <a:rPr lang="fr-FR" altLang="fr-FR" sz="1800">
                <a:solidFill>
                  <a:srgbClr val="008000"/>
                </a:solidFill>
              </a:rPr>
              <a:t>au sein de la forêt.</a:t>
            </a:r>
          </a:p>
          <a:p>
            <a:pPr algn="just" eaLnBrk="1" hangingPunct="1">
              <a:lnSpc>
                <a:spcPct val="100000"/>
              </a:lnSpc>
              <a:spcBef>
                <a:spcPct val="0"/>
              </a:spcBef>
              <a:buFontTx/>
              <a:buNone/>
            </a:pPr>
            <a:r>
              <a:rPr lang="fr-FR" altLang="fr-FR" sz="1800">
                <a:solidFill>
                  <a:srgbClr val="008000"/>
                </a:solidFill>
              </a:rPr>
              <a:t>Enfin, </a:t>
            </a:r>
            <a:r>
              <a:rPr lang="fr-FR" altLang="fr-FR" sz="1800" b="1">
                <a:solidFill>
                  <a:srgbClr val="008000"/>
                </a:solidFill>
              </a:rPr>
              <a:t>le sol ne sera pas travaillé</a:t>
            </a:r>
            <a:r>
              <a:rPr lang="fr-FR" altLang="fr-FR" sz="1800">
                <a:solidFill>
                  <a:srgbClr val="008000"/>
                </a:solidFill>
              </a:rPr>
              <a:t>. La totalité des matières végétales non consommée sera laissée au sol pour nourrir les organismes qui fabriquent l'humus. Pour la culture des légumes dans les clairières, un travail superficiel pourra être envisagé, mais des buttes auto-fertiles sont également possibles, tout comme les jardins en carré ou en lasagnes.</a:t>
            </a:r>
          </a:p>
          <a:p>
            <a:pPr eaLnBrk="1" hangingPunct="1">
              <a:lnSpc>
                <a:spcPct val="100000"/>
              </a:lnSpc>
              <a:spcBef>
                <a:spcPct val="0"/>
              </a:spcBef>
              <a:buFontTx/>
              <a:buNone/>
            </a:pPr>
            <a:endParaRPr lang="fr-FR" altLang="fr-FR" sz="1800"/>
          </a:p>
        </p:txBody>
      </p:sp>
      <p:pic>
        <p:nvPicPr>
          <p:cNvPr id="21512"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969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99713" y="522288"/>
            <a:ext cx="1095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2"/>
          <p:cNvSpPr>
            <a:spLocks noChangeArrowheads="1"/>
          </p:cNvSpPr>
          <p:nvPr/>
        </p:nvSpPr>
        <p:spPr bwMode="auto">
          <a:xfrm>
            <a:off x="9124950" y="1454150"/>
            <a:ext cx="2787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Rôle utile des grenouilles et des hérissons</a:t>
            </a:r>
          </a:p>
        </p:txBody>
      </p:sp>
      <p:pic>
        <p:nvPicPr>
          <p:cNvPr id="21515"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658813"/>
            <a:ext cx="10382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6"/>
          <p:cNvSpPr>
            <a:spLocks noChangeArrowheads="1"/>
          </p:cNvSpPr>
          <p:nvPr/>
        </p:nvSpPr>
        <p:spPr bwMode="auto">
          <a:xfrm>
            <a:off x="5919788" y="1473200"/>
            <a:ext cx="2806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Canards des anti-limaces et anti-escargots</a:t>
            </a:r>
            <a:endParaRPr lang="fr-FR" altLang="fr-F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1"/>
          <p:cNvSpPr>
            <a:spLocks noGrp="1"/>
          </p:cNvSpPr>
          <p:nvPr>
            <p:ph type="sldNum" sz="quarter" idx="12"/>
          </p:nvPr>
        </p:nvSpPr>
        <p:spPr bwMode="auto">
          <a:xfrm>
            <a:off x="11360150" y="174625"/>
            <a:ext cx="48895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BA012B8-CFB1-4A99-BC1A-AFA02C9ED301}" type="slidenum">
              <a:rPr lang="fr-FR" altLang="fr-FR" sz="1200" smtClean="0">
                <a:solidFill>
                  <a:srgbClr val="898989"/>
                </a:solidFill>
              </a:rPr>
              <a:pPr>
                <a:lnSpc>
                  <a:spcPct val="100000"/>
                </a:lnSpc>
                <a:spcBef>
                  <a:spcPct val="0"/>
                </a:spcBef>
                <a:buFontTx/>
                <a:buNone/>
              </a:pPr>
              <a:t>19</a:t>
            </a:fld>
            <a:endParaRPr lang="fr-FR" altLang="fr-FR" sz="1200">
              <a:solidFill>
                <a:srgbClr val="898989"/>
              </a:solidFill>
            </a:endParaRPr>
          </a:p>
        </p:txBody>
      </p:sp>
      <p:sp>
        <p:nvSpPr>
          <p:cNvPr id="22531"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2532" name="ZoneTexte 3"/>
          <p:cNvSpPr txBox="1">
            <a:spLocks noChangeArrowheads="1"/>
          </p:cNvSpPr>
          <p:nvPr/>
        </p:nvSpPr>
        <p:spPr bwMode="auto">
          <a:xfrm>
            <a:off x="290513" y="828675"/>
            <a:ext cx="559435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8. Construction de la forêt dans le temps</a:t>
            </a:r>
          </a:p>
          <a:p>
            <a:pPr eaLnBrk="1" hangingPunct="1">
              <a:lnSpc>
                <a:spcPct val="100000"/>
              </a:lnSpc>
              <a:spcBef>
                <a:spcPct val="0"/>
              </a:spcBef>
              <a:buFontTx/>
              <a:buNone/>
            </a:pPr>
            <a:endParaRPr lang="fr-FR" altLang="fr-FR" sz="1800" dirty="0">
              <a:solidFill>
                <a:srgbClr val="008000"/>
              </a:solidFill>
            </a:endParaRPr>
          </a:p>
          <a:p>
            <a:pPr algn="just" eaLnBrk="1" hangingPunct="1">
              <a:lnSpc>
                <a:spcPct val="100000"/>
              </a:lnSpc>
              <a:spcBef>
                <a:spcPct val="0"/>
              </a:spcBef>
              <a:buFontTx/>
              <a:buNone/>
            </a:pPr>
            <a:r>
              <a:rPr lang="fr-FR" altLang="fr-FR" sz="1800" dirty="0">
                <a:solidFill>
                  <a:srgbClr val="008000"/>
                </a:solidFill>
              </a:rPr>
              <a:t>La forêt s'installe petit à petit. On peut commencer avec des arbres fruitiers installés. Mais on peut commencer de rien. D'abord des plantes qui poussent facilement et qui vont fixer l'azote à faible profondeur [pas nécessairement comestibles],  puis des plantes qui vont utiliser cet azote pour pousser plus haut et fixer l'azote plus bas, ce qui va permettre de mettre en place des plantes comestibles, médicinales ou compagnes.</a:t>
            </a:r>
          </a:p>
          <a:p>
            <a:pPr algn="just" eaLnBrk="1" hangingPunct="1">
              <a:lnSpc>
                <a:spcPct val="100000"/>
              </a:lnSpc>
              <a:spcBef>
                <a:spcPct val="0"/>
              </a:spcBef>
              <a:buFontTx/>
              <a:buNone/>
            </a:pPr>
            <a:r>
              <a:rPr lang="fr-FR" altLang="fr-FR" sz="1800" dirty="0">
                <a:solidFill>
                  <a:srgbClr val="008000"/>
                </a:solidFill>
              </a:rPr>
              <a:t>Les espèces qui dominent la forêt au début peuvent ne plus être présentes à la fin. </a:t>
            </a:r>
          </a:p>
          <a:p>
            <a:pPr algn="just" eaLnBrk="1" hangingPunct="1">
              <a:lnSpc>
                <a:spcPct val="100000"/>
              </a:lnSpc>
              <a:spcBef>
                <a:spcPct val="0"/>
              </a:spcBef>
              <a:buFontTx/>
              <a:buNone/>
            </a:pPr>
            <a:r>
              <a:rPr lang="fr-FR" altLang="fr-FR" sz="1800" dirty="0">
                <a:solidFill>
                  <a:srgbClr val="008000"/>
                </a:solidFill>
              </a:rPr>
              <a:t>On peut faire pousser des annuelles pendant cette phrase de construction qui dure plusieurs années.</a:t>
            </a:r>
          </a:p>
          <a:p>
            <a:pPr algn="just" eaLnBrk="1" hangingPunct="1">
              <a:lnSpc>
                <a:spcPct val="100000"/>
              </a:lnSpc>
              <a:spcBef>
                <a:spcPct val="0"/>
              </a:spcBef>
              <a:buFontTx/>
              <a:buNone/>
            </a:pPr>
            <a:r>
              <a:rPr lang="fr-FR" altLang="fr-FR" sz="1800" dirty="0">
                <a:solidFill>
                  <a:srgbClr val="008000"/>
                </a:solidFill>
              </a:rPr>
              <a:t>Ou bien, on peut planter tous les étages en même temps.</a:t>
            </a:r>
          </a:p>
          <a:p>
            <a:pPr algn="just" eaLnBrk="1" hangingPunct="1">
              <a:lnSpc>
                <a:spcPct val="100000"/>
              </a:lnSpc>
              <a:spcBef>
                <a:spcPct val="0"/>
              </a:spcBef>
              <a:buFontTx/>
              <a:buNone/>
            </a:pPr>
            <a:r>
              <a:rPr lang="fr-FR" altLang="fr-FR" sz="1800" dirty="0">
                <a:solidFill>
                  <a:srgbClr val="008000"/>
                </a:solidFill>
              </a:rPr>
              <a:t>Ou semer les espèces de tous les étages en même temps, les arbres émergeront alors en dernier.</a:t>
            </a:r>
          </a:p>
          <a:p>
            <a:pPr algn="just" eaLnBrk="1" hangingPunct="1">
              <a:lnSpc>
                <a:spcPct val="100000"/>
              </a:lnSpc>
              <a:spcBef>
                <a:spcPct val="0"/>
              </a:spcBef>
              <a:buFontTx/>
              <a:buNone/>
            </a:pPr>
            <a:r>
              <a:rPr lang="fr-FR" altLang="fr-FR" sz="1800" dirty="0">
                <a:solidFill>
                  <a:srgbClr val="008000"/>
                </a:solidFill>
              </a:rPr>
              <a:t>Il faut prendre le soin de les repérer, quand on les sème, pour pouvoir les reconnaître parmi les plantes couvrant le sol. A maturité toutes les plantes sont pérennes et se ressèment activement.</a:t>
            </a:r>
          </a:p>
        </p:txBody>
      </p:sp>
      <p:pic>
        <p:nvPicPr>
          <p:cNvPr id="2253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4863" y="1160463"/>
            <a:ext cx="6307137"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1"/>
          <p:cNvSpPr>
            <a:spLocks noGrp="1"/>
          </p:cNvSpPr>
          <p:nvPr>
            <p:ph type="sldNum" sz="quarter" idx="12"/>
          </p:nvPr>
        </p:nvSpPr>
        <p:spPr bwMode="auto">
          <a:xfrm>
            <a:off x="11349038" y="150813"/>
            <a:ext cx="466725"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C98C559-932C-41F1-8303-576998C2CB9D}" type="slidenum">
              <a:rPr lang="fr-FR" altLang="fr-FR" sz="1200" smtClean="0">
                <a:solidFill>
                  <a:srgbClr val="898989"/>
                </a:solidFill>
              </a:rPr>
              <a:pPr>
                <a:lnSpc>
                  <a:spcPct val="100000"/>
                </a:lnSpc>
                <a:spcBef>
                  <a:spcPct val="0"/>
                </a:spcBef>
                <a:buFontTx/>
                <a:buNone/>
              </a:pPr>
              <a:t>2</a:t>
            </a:fld>
            <a:endParaRPr lang="fr-FR" altLang="fr-FR" sz="1200">
              <a:solidFill>
                <a:srgbClr val="898989"/>
              </a:solidFill>
            </a:endParaRPr>
          </a:p>
        </p:txBody>
      </p:sp>
      <p:sp>
        <p:nvSpPr>
          <p:cNvPr id="5123" name="ZoneTexte 2"/>
          <p:cNvSpPr txBox="1">
            <a:spLocks noChangeArrowheads="1"/>
          </p:cNvSpPr>
          <p:nvPr/>
        </p:nvSpPr>
        <p:spPr bwMode="auto">
          <a:xfrm>
            <a:off x="2484438" y="150813"/>
            <a:ext cx="7370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5124" name="Rectangle 3"/>
          <p:cNvSpPr>
            <a:spLocks noChangeArrowheads="1"/>
          </p:cNvSpPr>
          <p:nvPr/>
        </p:nvSpPr>
        <p:spPr bwMode="auto">
          <a:xfrm>
            <a:off x="268288" y="673100"/>
            <a:ext cx="138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0. Sommaire</a:t>
            </a:r>
          </a:p>
        </p:txBody>
      </p:sp>
      <p:sp>
        <p:nvSpPr>
          <p:cNvPr id="5125" name="ZoneTexte 4"/>
          <p:cNvSpPr txBox="1">
            <a:spLocks noChangeArrowheads="1"/>
          </p:cNvSpPr>
          <p:nvPr/>
        </p:nvSpPr>
        <p:spPr bwMode="auto">
          <a:xfrm>
            <a:off x="268288" y="1193800"/>
            <a:ext cx="684847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dirty="0">
                <a:solidFill>
                  <a:srgbClr val="008000"/>
                </a:solidFill>
              </a:rPr>
              <a:t>1. Introduction</a:t>
            </a:r>
          </a:p>
          <a:p>
            <a:pPr eaLnBrk="1" hangingPunct="1">
              <a:lnSpc>
                <a:spcPct val="100000"/>
              </a:lnSpc>
              <a:spcBef>
                <a:spcPct val="0"/>
              </a:spcBef>
              <a:buFontTx/>
              <a:buNone/>
            </a:pPr>
            <a:r>
              <a:rPr lang="fr-FR" altLang="fr-FR" sz="1400" dirty="0">
                <a:solidFill>
                  <a:srgbClr val="008000"/>
                </a:solidFill>
              </a:rPr>
              <a:t>2. Enjeux des forêts comestibles</a:t>
            </a:r>
          </a:p>
          <a:p>
            <a:pPr eaLnBrk="1" hangingPunct="1">
              <a:lnSpc>
                <a:spcPct val="100000"/>
              </a:lnSpc>
              <a:spcBef>
                <a:spcPct val="0"/>
              </a:spcBef>
              <a:buFontTx/>
              <a:buNone/>
            </a:pPr>
            <a:r>
              <a:rPr lang="fr-FR" altLang="fr-FR" sz="1400" dirty="0">
                <a:solidFill>
                  <a:srgbClr val="008000"/>
                </a:solidFill>
              </a:rPr>
              <a:t>3. Diffusion des jardins-forêts dans le monde</a:t>
            </a:r>
          </a:p>
          <a:p>
            <a:pPr eaLnBrk="1" hangingPunct="1">
              <a:lnSpc>
                <a:spcPct val="100000"/>
              </a:lnSpc>
              <a:spcBef>
                <a:spcPct val="0"/>
              </a:spcBef>
              <a:buFontTx/>
              <a:buNone/>
            </a:pPr>
            <a:r>
              <a:rPr lang="fr-FR" altLang="fr-FR" sz="1400" dirty="0">
                <a:solidFill>
                  <a:srgbClr val="008000"/>
                </a:solidFill>
              </a:rPr>
              <a:t>4. Avantages et inconvénients des jardins-forêts</a:t>
            </a:r>
          </a:p>
          <a:p>
            <a:pPr eaLnBrk="1" hangingPunct="1">
              <a:lnSpc>
                <a:spcPct val="100000"/>
              </a:lnSpc>
              <a:spcBef>
                <a:spcPct val="0"/>
              </a:spcBef>
              <a:buFontTx/>
              <a:buNone/>
            </a:pPr>
            <a:r>
              <a:rPr lang="fr-FR" altLang="fr-FR" sz="1400" dirty="0">
                <a:solidFill>
                  <a:srgbClr val="008000"/>
                </a:solidFill>
              </a:rPr>
              <a:t>5. Apparence des jardins-forêts</a:t>
            </a:r>
          </a:p>
          <a:p>
            <a:pPr eaLnBrk="1" hangingPunct="1">
              <a:lnSpc>
                <a:spcPct val="100000"/>
              </a:lnSpc>
              <a:spcBef>
                <a:spcPct val="0"/>
              </a:spcBef>
              <a:buFontTx/>
              <a:buNone/>
            </a:pPr>
            <a:r>
              <a:rPr lang="fr-FR" altLang="fr-FR" sz="1400" dirty="0">
                <a:solidFill>
                  <a:srgbClr val="008000"/>
                </a:solidFill>
              </a:rPr>
              <a:t>6. Principes de la forêt comestible (principes de la </a:t>
            </a:r>
            <a:r>
              <a:rPr lang="fr-FR" altLang="fr-FR" sz="1400" dirty="0" err="1">
                <a:solidFill>
                  <a:srgbClr val="008000"/>
                </a:solidFill>
              </a:rPr>
              <a:t>permaculture</a:t>
            </a:r>
            <a:r>
              <a:rPr lang="fr-FR" altLang="fr-FR" sz="1400" dirty="0">
                <a:solidFill>
                  <a:srgbClr val="008000"/>
                </a:solidFill>
              </a:rPr>
              <a:t> forestière)</a:t>
            </a:r>
          </a:p>
          <a:p>
            <a:pPr eaLnBrk="1" hangingPunct="1">
              <a:lnSpc>
                <a:spcPct val="100000"/>
              </a:lnSpc>
              <a:spcBef>
                <a:spcPct val="0"/>
              </a:spcBef>
              <a:buFontTx/>
              <a:buNone/>
            </a:pPr>
            <a:r>
              <a:rPr lang="fr-FR" altLang="fr-FR" sz="1400" dirty="0">
                <a:solidFill>
                  <a:srgbClr val="008000"/>
                </a:solidFill>
              </a:rPr>
              <a:t>7. Concevoir une forêt nourricière</a:t>
            </a:r>
          </a:p>
          <a:p>
            <a:pPr eaLnBrk="1" hangingPunct="1">
              <a:lnSpc>
                <a:spcPct val="100000"/>
              </a:lnSpc>
              <a:spcBef>
                <a:spcPct val="0"/>
              </a:spcBef>
              <a:buFontTx/>
              <a:buNone/>
            </a:pPr>
            <a:r>
              <a:rPr lang="fr-FR" altLang="fr-FR" sz="1400" dirty="0">
                <a:solidFill>
                  <a:srgbClr val="008000"/>
                </a:solidFill>
              </a:rPr>
              <a:t>8. Construction de la forêt dans le temps</a:t>
            </a:r>
          </a:p>
          <a:p>
            <a:pPr eaLnBrk="1" hangingPunct="1">
              <a:lnSpc>
                <a:spcPct val="100000"/>
              </a:lnSpc>
              <a:spcBef>
                <a:spcPct val="0"/>
              </a:spcBef>
              <a:buFontTx/>
              <a:buNone/>
            </a:pPr>
            <a:r>
              <a:rPr lang="fr-FR" altLang="fr-FR" sz="1400" dirty="0">
                <a:solidFill>
                  <a:srgbClr val="008000"/>
                </a:solidFill>
              </a:rPr>
              <a:t>9. Entretien du jardin-forêt</a:t>
            </a:r>
          </a:p>
          <a:p>
            <a:pPr eaLnBrk="1" hangingPunct="1">
              <a:lnSpc>
                <a:spcPct val="100000"/>
              </a:lnSpc>
              <a:spcBef>
                <a:spcPct val="0"/>
              </a:spcBef>
              <a:buFontTx/>
              <a:buNone/>
            </a:pPr>
            <a:r>
              <a:rPr lang="fr-FR" altLang="fr-FR" sz="1400" dirty="0">
                <a:solidFill>
                  <a:srgbClr val="008000"/>
                </a:solidFill>
              </a:rPr>
              <a:t>10. Plantes pour les jardins-forêts</a:t>
            </a:r>
          </a:p>
          <a:p>
            <a:pPr eaLnBrk="1" hangingPunct="1">
              <a:lnSpc>
                <a:spcPct val="100000"/>
              </a:lnSpc>
              <a:spcBef>
                <a:spcPct val="0"/>
              </a:spcBef>
              <a:buFontTx/>
              <a:buNone/>
            </a:pPr>
            <a:r>
              <a:rPr lang="fr-FR" altLang="fr-FR" sz="1400" dirty="0">
                <a:solidFill>
                  <a:srgbClr val="008000"/>
                </a:solidFill>
              </a:rPr>
              <a:t>11. Critiques de la </a:t>
            </a:r>
            <a:r>
              <a:rPr lang="fr-FR" altLang="fr-FR" sz="1400" dirty="0" err="1">
                <a:solidFill>
                  <a:srgbClr val="008000"/>
                </a:solidFill>
              </a:rPr>
              <a:t>permaculture</a:t>
            </a:r>
            <a:endParaRPr lang="fr-FR" altLang="fr-FR" sz="1400" dirty="0">
              <a:solidFill>
                <a:srgbClr val="008000"/>
              </a:solidFill>
            </a:endParaRPr>
          </a:p>
          <a:p>
            <a:pPr eaLnBrk="1" hangingPunct="1">
              <a:lnSpc>
                <a:spcPct val="100000"/>
              </a:lnSpc>
              <a:spcBef>
                <a:spcPct val="0"/>
              </a:spcBef>
              <a:buFontTx/>
              <a:buNone/>
            </a:pPr>
            <a:r>
              <a:rPr lang="fr-FR" altLang="fr-FR" sz="1400" dirty="0">
                <a:solidFill>
                  <a:srgbClr val="008000"/>
                </a:solidFill>
              </a:rPr>
              <a:t>12. Les sols</a:t>
            </a:r>
          </a:p>
          <a:p>
            <a:pPr eaLnBrk="1" hangingPunct="1">
              <a:lnSpc>
                <a:spcPct val="100000"/>
              </a:lnSpc>
              <a:spcBef>
                <a:spcPct val="0"/>
              </a:spcBef>
              <a:buFontTx/>
              <a:buNone/>
            </a:pPr>
            <a:r>
              <a:rPr lang="fr-FR" altLang="fr-FR" sz="1400" dirty="0">
                <a:solidFill>
                  <a:srgbClr val="008000"/>
                </a:solidFill>
              </a:rPr>
              <a:t>13. Exemple : Jardin des fraternités ouvrières de Mouscron (Belgique)</a:t>
            </a:r>
          </a:p>
          <a:p>
            <a:pPr eaLnBrk="1" hangingPunct="1">
              <a:lnSpc>
                <a:spcPct val="100000"/>
              </a:lnSpc>
              <a:spcBef>
                <a:spcPct val="0"/>
              </a:spcBef>
              <a:buFontTx/>
              <a:buNone/>
            </a:pPr>
            <a:r>
              <a:rPr lang="fr-FR" altLang="fr-FR" sz="1400" dirty="0">
                <a:solidFill>
                  <a:srgbClr val="008000"/>
                </a:solidFill>
              </a:rPr>
              <a:t>14. Exemple : La forêt fruitière de Maurice Chaudière</a:t>
            </a:r>
          </a:p>
          <a:p>
            <a:pPr eaLnBrk="1" hangingPunct="1">
              <a:lnSpc>
                <a:spcPct val="100000"/>
              </a:lnSpc>
              <a:spcBef>
                <a:spcPct val="0"/>
              </a:spcBef>
              <a:buFontTx/>
              <a:buNone/>
            </a:pPr>
            <a:r>
              <a:rPr lang="fr-FR" altLang="fr-FR" sz="1400" dirty="0">
                <a:solidFill>
                  <a:srgbClr val="008000"/>
                </a:solidFill>
              </a:rPr>
              <a:t>15.Exemple : « Les Fermes Miracles », au Québec</a:t>
            </a:r>
          </a:p>
          <a:p>
            <a:pPr eaLnBrk="1" hangingPunct="1">
              <a:lnSpc>
                <a:spcPct val="100000"/>
              </a:lnSpc>
              <a:spcBef>
                <a:spcPct val="0"/>
              </a:spcBef>
              <a:buFontTx/>
              <a:buNone/>
            </a:pPr>
            <a:r>
              <a:rPr lang="fr-FR" altLang="fr-FR" sz="1400" dirty="0">
                <a:solidFill>
                  <a:srgbClr val="008000"/>
                </a:solidFill>
              </a:rPr>
              <a:t>16. Exemple :  Forêt comestible de Juan Anton en Espagne </a:t>
            </a:r>
          </a:p>
          <a:p>
            <a:pPr eaLnBrk="1" hangingPunct="1">
              <a:lnSpc>
                <a:spcPct val="100000"/>
              </a:lnSpc>
              <a:spcBef>
                <a:spcPct val="0"/>
              </a:spcBef>
              <a:buFontTx/>
              <a:buNone/>
            </a:pPr>
            <a:r>
              <a:rPr lang="fr-FR" altLang="fr-FR" sz="1400" dirty="0">
                <a:solidFill>
                  <a:srgbClr val="008000"/>
                </a:solidFill>
              </a:rPr>
              <a:t>17. Exemple : La </a:t>
            </a:r>
            <a:r>
              <a:rPr lang="fr-FR" altLang="fr-FR" sz="1400" dirty="0" err="1">
                <a:solidFill>
                  <a:srgbClr val="008000"/>
                </a:solidFill>
              </a:rPr>
              <a:t>permaculture</a:t>
            </a:r>
            <a:r>
              <a:rPr lang="fr-FR" altLang="fr-FR" sz="1400" dirty="0">
                <a:solidFill>
                  <a:srgbClr val="008000"/>
                </a:solidFill>
              </a:rPr>
              <a:t> de Sepp </a:t>
            </a:r>
            <a:r>
              <a:rPr lang="fr-FR" altLang="fr-FR" sz="1400" dirty="0" err="1">
                <a:solidFill>
                  <a:srgbClr val="008000"/>
                </a:solidFill>
              </a:rPr>
              <a:t>Holzer</a:t>
            </a:r>
            <a:r>
              <a:rPr lang="fr-FR" altLang="fr-FR" sz="1400" dirty="0">
                <a:solidFill>
                  <a:srgbClr val="008000"/>
                </a:solidFill>
              </a:rPr>
              <a:t> à 1500 m d’altitude (Autriche) </a:t>
            </a:r>
          </a:p>
          <a:p>
            <a:pPr eaLnBrk="1" hangingPunct="1">
              <a:lnSpc>
                <a:spcPct val="100000"/>
              </a:lnSpc>
              <a:spcBef>
                <a:spcPct val="0"/>
              </a:spcBef>
              <a:buFontTx/>
              <a:buNone/>
            </a:pPr>
            <a:r>
              <a:rPr lang="fr-FR" altLang="fr-FR" sz="1400" dirty="0">
                <a:solidFill>
                  <a:srgbClr val="008000"/>
                </a:solidFill>
              </a:rPr>
              <a:t>18. Annexe: Citations</a:t>
            </a:r>
          </a:p>
          <a:p>
            <a:pPr eaLnBrk="1" hangingPunct="1">
              <a:lnSpc>
                <a:spcPct val="100000"/>
              </a:lnSpc>
              <a:spcBef>
                <a:spcPct val="0"/>
              </a:spcBef>
              <a:buFontTx/>
              <a:buNone/>
            </a:pPr>
            <a:r>
              <a:rPr lang="fr-FR" altLang="fr-FR" sz="1400" dirty="0">
                <a:solidFill>
                  <a:srgbClr val="008000"/>
                </a:solidFill>
              </a:rPr>
              <a:t>19. Annexe: Lexique</a:t>
            </a:r>
          </a:p>
          <a:p>
            <a:pPr eaLnBrk="1" hangingPunct="1">
              <a:lnSpc>
                <a:spcPct val="100000"/>
              </a:lnSpc>
              <a:spcBef>
                <a:spcPct val="0"/>
              </a:spcBef>
              <a:buFontTx/>
              <a:buNone/>
            </a:pPr>
            <a:r>
              <a:rPr lang="fr-FR" altLang="fr-FR" sz="1400" dirty="0">
                <a:solidFill>
                  <a:srgbClr val="008000"/>
                </a:solidFill>
              </a:rPr>
              <a:t>20. Annexe : Éthique de la </a:t>
            </a:r>
            <a:r>
              <a:rPr lang="fr-FR" altLang="fr-FR" sz="1400" dirty="0" err="1">
                <a:solidFill>
                  <a:srgbClr val="008000"/>
                </a:solidFill>
              </a:rPr>
              <a:t>Permaculture</a:t>
            </a:r>
            <a:endParaRPr lang="fr-FR" altLang="fr-FR" sz="1400" dirty="0">
              <a:solidFill>
                <a:srgbClr val="008000"/>
              </a:solidFill>
            </a:endParaRPr>
          </a:p>
          <a:p>
            <a:pPr eaLnBrk="1" hangingPunct="1">
              <a:lnSpc>
                <a:spcPct val="100000"/>
              </a:lnSpc>
              <a:spcBef>
                <a:spcPct val="0"/>
              </a:spcBef>
              <a:buFontTx/>
              <a:buNone/>
            </a:pPr>
            <a:r>
              <a:rPr lang="fr-FR" altLang="fr-FR" sz="1400" dirty="0">
                <a:solidFill>
                  <a:srgbClr val="008000"/>
                </a:solidFill>
              </a:rPr>
              <a:t>21. Annexe : Principes de Conception de la </a:t>
            </a:r>
            <a:r>
              <a:rPr lang="fr-FR" altLang="fr-FR" sz="1400" dirty="0" err="1">
                <a:solidFill>
                  <a:srgbClr val="008000"/>
                </a:solidFill>
              </a:rPr>
              <a:t>Permaculture</a:t>
            </a:r>
            <a:endParaRPr lang="fr-FR" altLang="fr-FR" sz="1400" dirty="0">
              <a:solidFill>
                <a:srgbClr val="008000"/>
              </a:solidFill>
            </a:endParaRPr>
          </a:p>
          <a:p>
            <a:pPr eaLnBrk="1" hangingPunct="1">
              <a:lnSpc>
                <a:spcPct val="100000"/>
              </a:lnSpc>
              <a:spcBef>
                <a:spcPct val="0"/>
              </a:spcBef>
              <a:buFontTx/>
              <a:buNone/>
            </a:pPr>
            <a:r>
              <a:rPr lang="fr-FR" altLang="fr-FR" sz="1400" dirty="0">
                <a:solidFill>
                  <a:srgbClr val="008000"/>
                </a:solidFill>
              </a:rPr>
              <a:t>22. Annexe:  Bibliographie</a:t>
            </a:r>
          </a:p>
          <a:p>
            <a:pPr eaLnBrk="1" hangingPunct="1">
              <a:lnSpc>
                <a:spcPct val="100000"/>
              </a:lnSpc>
              <a:spcBef>
                <a:spcPct val="0"/>
              </a:spcBef>
              <a:buFontTx/>
              <a:buNone/>
            </a:pPr>
            <a:r>
              <a:rPr lang="fr-FR" altLang="fr-FR" sz="1400" dirty="0">
                <a:solidFill>
                  <a:srgbClr val="008000"/>
                </a:solidFill>
              </a:rPr>
              <a:t>23. Annexe: Plantes fruitières recommandées</a:t>
            </a:r>
          </a:p>
          <a:p>
            <a:pPr eaLnBrk="1" hangingPunct="1">
              <a:lnSpc>
                <a:spcPct val="100000"/>
              </a:lnSpc>
              <a:spcBef>
                <a:spcPct val="0"/>
              </a:spcBef>
              <a:buFontTx/>
              <a:buNone/>
            </a:pPr>
            <a:r>
              <a:rPr lang="fr-FR" altLang="fr-FR" sz="1400" dirty="0">
                <a:solidFill>
                  <a:srgbClr val="008000"/>
                </a:solidFill>
              </a:rPr>
              <a:t>24. Annexe: Ce à quoi il faut penser pour lancer le projet</a:t>
            </a:r>
          </a:p>
          <a:p>
            <a:pPr eaLnBrk="1" hangingPunct="1">
              <a:lnSpc>
                <a:spcPct val="100000"/>
              </a:lnSpc>
              <a:spcBef>
                <a:spcPct val="0"/>
              </a:spcBef>
              <a:buFontTx/>
              <a:buNone/>
            </a:pPr>
            <a:r>
              <a:rPr lang="fr-FR" altLang="fr-FR" sz="1400" dirty="0">
                <a:solidFill>
                  <a:srgbClr val="008000"/>
                </a:solidFill>
              </a:rPr>
              <a:t>25. Annexe : </a:t>
            </a:r>
            <a:r>
              <a:rPr lang="fr-FR" altLang="fr-FR" sz="1400" dirty="0" err="1">
                <a:solidFill>
                  <a:srgbClr val="008000"/>
                </a:solidFill>
              </a:rPr>
              <a:t>Fermoscopie</a:t>
            </a:r>
            <a:r>
              <a:rPr lang="fr-FR" altLang="fr-FR" sz="1400" dirty="0">
                <a:solidFill>
                  <a:srgbClr val="008000"/>
                </a:solidFill>
              </a:rPr>
              <a:t> de la ferme bio de  Jean-Martin Fortier (maraîcher au Québec)</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506" y="1193800"/>
            <a:ext cx="5526239" cy="3463629"/>
          </a:xfrm>
          <a:prstGeom prst="rect">
            <a:avLst/>
          </a:prstGeom>
        </p:spPr>
      </p:pic>
      <p:sp>
        <p:nvSpPr>
          <p:cNvPr id="3" name="ZoneTexte 2"/>
          <p:cNvSpPr txBox="1"/>
          <p:nvPr/>
        </p:nvSpPr>
        <p:spPr>
          <a:xfrm>
            <a:off x="6196404" y="4780524"/>
            <a:ext cx="5755341" cy="1015663"/>
          </a:xfrm>
          <a:prstGeom prst="rect">
            <a:avLst/>
          </a:prstGeom>
          <a:noFill/>
        </p:spPr>
        <p:txBody>
          <a:bodyPr wrap="square" rtlCol="0">
            <a:spAutoFit/>
          </a:bodyPr>
          <a:lstStyle/>
          <a:p>
            <a:pPr algn="ctr"/>
            <a:r>
              <a:rPr lang="fr-FR" sz="1200" dirty="0">
                <a:solidFill>
                  <a:srgbClr val="008000"/>
                </a:solidFill>
              </a:rPr>
              <a:t>1) Grands arbres, 2) Arbustes et espèces naines, 3) Baies et arbustes  Cassis, mûres …, 4) Herbes comestibles et médicinales, 5) Légumes et plantes racines : carottes …, 6) Couvre-sol : fraises …, 7) Lianes comestibles : kiwis, vignes …. Le jardin-forêt : une association bénéfique de 7 couches de végétaux. Source : </a:t>
            </a:r>
            <a:r>
              <a:rPr lang="fr-FR" sz="1200" dirty="0">
                <a:solidFill>
                  <a:srgbClr val="008000"/>
                </a:solidFill>
                <a:hlinkClick r:id="rId3"/>
              </a:rPr>
              <a:t>http://www.permaculturedesign.fr/la-foret-comestible/</a:t>
            </a:r>
            <a:r>
              <a:rPr lang="fr-FR" sz="1200" dirty="0">
                <a:solidFill>
                  <a:srgbClr val="008000"/>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1"/>
          <p:cNvSpPr>
            <a:spLocks noGrp="1"/>
          </p:cNvSpPr>
          <p:nvPr>
            <p:ph type="sldNum" sz="quarter" idx="12"/>
          </p:nvPr>
        </p:nvSpPr>
        <p:spPr bwMode="auto">
          <a:xfrm>
            <a:off x="11360150" y="174625"/>
            <a:ext cx="48895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A4F415C-BF50-4824-8D82-388338566BAD}" type="slidenum">
              <a:rPr lang="fr-FR" altLang="fr-FR" sz="1200" smtClean="0">
                <a:solidFill>
                  <a:srgbClr val="898989"/>
                </a:solidFill>
              </a:rPr>
              <a:pPr>
                <a:lnSpc>
                  <a:spcPct val="100000"/>
                </a:lnSpc>
                <a:spcBef>
                  <a:spcPct val="0"/>
                </a:spcBef>
                <a:buFontTx/>
                <a:buNone/>
              </a:pPr>
              <a:t>20</a:t>
            </a:fld>
            <a:endParaRPr lang="fr-FR" altLang="fr-FR" sz="1200">
              <a:solidFill>
                <a:srgbClr val="898989"/>
              </a:solidFill>
            </a:endParaRPr>
          </a:p>
        </p:txBody>
      </p:sp>
      <p:sp>
        <p:nvSpPr>
          <p:cNvPr id="23555"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3556" name="ZoneTexte 3"/>
          <p:cNvSpPr txBox="1">
            <a:spLocks noChangeArrowheads="1"/>
          </p:cNvSpPr>
          <p:nvPr/>
        </p:nvSpPr>
        <p:spPr bwMode="auto">
          <a:xfrm>
            <a:off x="171450" y="1333500"/>
            <a:ext cx="11758613"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9. Entretien du jardin-forêt</a:t>
            </a: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Le jardin-forêt nécessite peu de travail, mais une attention régulière : stopper les plantes invasives, ajouter du mulch [pailles, feuilles mortes ...], récolte fruits et légumes.</a:t>
            </a:r>
          </a:p>
          <a:p>
            <a:pPr algn="just" eaLnBrk="1" hangingPunct="1">
              <a:lnSpc>
                <a:spcPct val="100000"/>
              </a:lnSpc>
              <a:spcBef>
                <a:spcPct val="0"/>
              </a:spcBef>
              <a:buFontTx/>
              <a:buNone/>
            </a:pPr>
            <a:r>
              <a:rPr lang="fr-FR" altLang="fr-FR" sz="1800">
                <a:solidFill>
                  <a:srgbClr val="008000"/>
                </a:solidFill>
              </a:rPr>
              <a:t>Comme dans la nature, la terre n'est pas bêchée et retournée; La vie du sol (micro-organismes, vers de terre ...) permet la décomposition de la matière organique et donc sa réutilisation par les plantes. En travaillant la terre, on expose ces formes de vie à des conditions qui peuvent lui être fatales : lumière du jour, profondeurs trop importantes. On travaille la terre pour semer, décompacter, apporter de la matière organique et désherber.</a:t>
            </a:r>
          </a:p>
          <a:p>
            <a:pPr algn="just" eaLnBrk="1" hangingPunct="1">
              <a:lnSpc>
                <a:spcPct val="100000"/>
              </a:lnSpc>
              <a:spcBef>
                <a:spcPct val="0"/>
              </a:spcBef>
              <a:buFontTx/>
              <a:buNone/>
            </a:pPr>
            <a:r>
              <a:rPr lang="fr-FR" altLang="fr-FR" sz="1800">
                <a:solidFill>
                  <a:srgbClr val="008000"/>
                </a:solidFill>
              </a:rPr>
              <a:t>Alternatives [au labour] : mulch [paillage], plantes à systèmes racinaire importants, animaux (comme les poules qui grattent le sol et mangent les larves et certaines pestes …). </a:t>
            </a:r>
          </a:p>
          <a:p>
            <a:pPr algn="just"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u="sng">
                <a:solidFill>
                  <a:srgbClr val="008000"/>
                </a:solidFill>
              </a:rPr>
              <a:t>Paramètres des microclimats à prendre en compte </a:t>
            </a:r>
            <a:r>
              <a:rPr lang="fr-FR" altLang="fr-FR" sz="1800">
                <a:solidFill>
                  <a:srgbClr val="008000"/>
                </a:solidFill>
              </a:rPr>
              <a:t>: le vent (pour les fruits), le gel, la lumière, l'eau, les murs.</a:t>
            </a:r>
          </a:p>
          <a:p>
            <a:pPr algn="just" eaLnBrk="1" hangingPunct="1">
              <a:lnSpc>
                <a:spcPct val="100000"/>
              </a:lnSpc>
              <a:spcBef>
                <a:spcPct val="0"/>
              </a:spcBef>
              <a:buFontTx/>
              <a:buNone/>
            </a:pPr>
            <a:r>
              <a:rPr lang="fr-FR" altLang="fr-FR" sz="1800">
                <a:solidFill>
                  <a:srgbClr val="008000"/>
                </a:solidFill>
              </a:rPr>
              <a:t>Les insectes pollinisateurs ne supportent pas les vents importants.</a:t>
            </a:r>
          </a:p>
          <a:p>
            <a:pPr algn="just" eaLnBrk="1" hangingPunct="1">
              <a:lnSpc>
                <a:spcPct val="100000"/>
              </a:lnSpc>
              <a:spcBef>
                <a:spcPct val="0"/>
              </a:spcBef>
              <a:buFontTx/>
              <a:buNone/>
            </a:pPr>
            <a:r>
              <a:rPr lang="fr-FR" altLang="fr-FR" sz="1800">
                <a:solidFill>
                  <a:srgbClr val="008000"/>
                </a:solidFill>
              </a:rPr>
              <a:t>L'air froid descend les pentes et peut être stoppé par des haies, par exemple. </a:t>
            </a:r>
          </a:p>
          <a:p>
            <a:pPr algn="just" eaLnBrk="1" hangingPunct="1">
              <a:lnSpc>
                <a:spcPct val="100000"/>
              </a:lnSpc>
              <a:spcBef>
                <a:spcPct val="0"/>
              </a:spcBef>
              <a:buFontTx/>
              <a:buNone/>
            </a:pPr>
            <a:r>
              <a:rPr lang="fr-FR" altLang="fr-FR" sz="1800">
                <a:solidFill>
                  <a:srgbClr val="008000"/>
                </a:solidFill>
              </a:rPr>
              <a:t>Les murs peuvent accumuler la chaleur ou refléter la lumière s'ils sont de teinte  claire.</a:t>
            </a:r>
          </a:p>
          <a:p>
            <a:pPr algn="just" eaLnBrk="1" hangingPunct="1">
              <a:lnSpc>
                <a:spcPct val="100000"/>
              </a:lnSpc>
              <a:spcBef>
                <a:spcPct val="0"/>
              </a:spcBef>
              <a:buFontTx/>
              <a:buNone/>
            </a:pPr>
            <a:r>
              <a:rPr lang="fr-FR" altLang="fr-FR" sz="1800">
                <a:solidFill>
                  <a:srgbClr val="008000"/>
                </a:solidFill>
              </a:rPr>
              <a:t>Il n'y a pas une seule façon de faire une forêt comestible. Nous ne connaissons pas tous les règles de la nature, et les plantes peuvent s'adapter à des conditions très diverses. On peut soi-même expérimenter en faisant varier ces conditions, et suivre ses intuitions. Si l'on envisage la vaste complexité du réseau racinaire, tout en observant les chemins d'accès de l'air et de la lumière, nous avons toutes les chances de choisir le bon endroit pour nos introductions.</a:t>
            </a:r>
          </a:p>
        </p:txBody>
      </p:sp>
      <p:pic>
        <p:nvPicPr>
          <p:cNvPr id="2355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9513" y="736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ChangeArrowheads="1"/>
          </p:cNvSpPr>
          <p:nvPr/>
        </p:nvSpPr>
        <p:spPr bwMode="auto">
          <a:xfrm>
            <a:off x="9393238" y="1609725"/>
            <a:ext cx="2074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Les poules mangent les larves </a:t>
            </a:r>
            <a:endParaRPr lang="fr-FR" altLang="fr-F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1"/>
          <p:cNvSpPr>
            <a:spLocks noGrp="1"/>
          </p:cNvSpPr>
          <p:nvPr>
            <p:ph type="sldNum" sz="quarter" idx="12"/>
          </p:nvPr>
        </p:nvSpPr>
        <p:spPr bwMode="auto">
          <a:xfrm>
            <a:off x="11360150" y="174625"/>
            <a:ext cx="48895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F187DE3-744F-4A87-A098-BE5217346A08}" type="slidenum">
              <a:rPr lang="fr-FR" altLang="fr-FR" sz="1200" smtClean="0">
                <a:solidFill>
                  <a:srgbClr val="898989"/>
                </a:solidFill>
              </a:rPr>
              <a:pPr>
                <a:lnSpc>
                  <a:spcPct val="100000"/>
                </a:lnSpc>
                <a:spcBef>
                  <a:spcPct val="0"/>
                </a:spcBef>
                <a:buFontTx/>
                <a:buNone/>
              </a:pPr>
              <a:t>21</a:t>
            </a:fld>
            <a:endParaRPr lang="fr-FR" altLang="fr-FR" sz="1200">
              <a:solidFill>
                <a:srgbClr val="898989"/>
              </a:solidFill>
            </a:endParaRPr>
          </a:p>
        </p:txBody>
      </p:sp>
      <p:sp>
        <p:nvSpPr>
          <p:cNvPr id="24579"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4580" name="ZoneTexte 3"/>
          <p:cNvSpPr txBox="1">
            <a:spLocks noChangeArrowheads="1"/>
          </p:cNvSpPr>
          <p:nvPr/>
        </p:nvSpPr>
        <p:spPr bwMode="auto">
          <a:xfrm>
            <a:off x="236538" y="828675"/>
            <a:ext cx="117586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9. Entretien du jardin-forêt (suite)</a:t>
            </a: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Le principal facteur limitant dans une forêt comestible est l'accès à la lumière. Pour y remédier on peut espacer les grands arbres et aménager une ou des clairières(s) au sein de la forêt. Ou prendre des  Les bordures, ou lisières, sont des zones riches en diversité.</a:t>
            </a:r>
          </a:p>
          <a:p>
            <a:pPr algn="just" eaLnBrk="1" hangingPunct="1">
              <a:lnSpc>
                <a:spcPct val="100000"/>
              </a:lnSpc>
              <a:spcBef>
                <a:spcPct val="0"/>
              </a:spcBef>
              <a:buFontTx/>
              <a:buNone/>
            </a:pPr>
            <a:r>
              <a:rPr lang="fr-FR" altLang="fr-FR" sz="1800">
                <a:solidFill>
                  <a:srgbClr val="008000"/>
                </a:solidFill>
              </a:rPr>
              <a:t>Très peu de produits frais sont à attendre d'un jardin-forêt de climat tempéré en hiver, car la plupart des arbres et buissons sont à nu, et les herbes et légumes pérennes ne sont vivants qu'au niveau des racines. Les seules exceptions sont les pommiers sauvages résistants, </a:t>
            </a:r>
            <a:r>
              <a:rPr lang="fr-FR" altLang="fr-FR" sz="1800" i="1">
                <a:solidFill>
                  <a:srgbClr val="008000"/>
                </a:solidFill>
              </a:rPr>
              <a:t>'Golden Hornet</a:t>
            </a:r>
            <a:r>
              <a:rPr lang="fr-FR" altLang="fr-FR" sz="1800">
                <a:solidFill>
                  <a:srgbClr val="008000"/>
                </a:solidFill>
              </a:rPr>
              <a:t>' et </a:t>
            </a:r>
            <a:r>
              <a:rPr lang="fr-FR" altLang="fr-FR" sz="1800" i="1">
                <a:solidFill>
                  <a:srgbClr val="008000"/>
                </a:solidFill>
              </a:rPr>
              <a:t>'Crittenden</a:t>
            </a:r>
            <a:r>
              <a:rPr lang="fr-FR" altLang="fr-FR" sz="1800">
                <a:solidFill>
                  <a:srgbClr val="008000"/>
                </a:solidFill>
              </a:rPr>
              <a:t>’ qui conservent leurs fruits Jusqu'en janvier, les légumes-racines, et quelques herbes qui s'attardent.</a:t>
            </a:r>
          </a:p>
          <a:p>
            <a:pPr algn="just" eaLnBrk="1" hangingPunct="1">
              <a:lnSpc>
                <a:spcPct val="100000"/>
              </a:lnSpc>
              <a:spcBef>
                <a:spcPct val="0"/>
              </a:spcBef>
              <a:buFontTx/>
              <a:buNone/>
            </a:pPr>
            <a:r>
              <a:rPr lang="fr-FR" altLang="fr-FR" sz="1800">
                <a:solidFill>
                  <a:srgbClr val="008000"/>
                </a:solidFill>
              </a:rPr>
              <a:t>Il est donc nécessaire, pour le 'jardinier de forêt' souhaitant un approvisionnement constant en légumes frais tout au long de l'année, de mettre en place un jardin d'hiver à l'extérieur du jardin-forêt. Cet autre jardin peut par ailleurs inclure les herbes qui raffolent de soleil et les légumes annuels.</a:t>
            </a:r>
          </a:p>
          <a:p>
            <a:pPr algn="just" eaLnBrk="1" hangingPunct="1">
              <a:lnSpc>
                <a:spcPct val="100000"/>
              </a:lnSpc>
              <a:spcBef>
                <a:spcPct val="0"/>
              </a:spcBef>
              <a:buFontTx/>
              <a:buNone/>
            </a:pPr>
            <a:endParaRPr lang="fr-FR" altLang="fr-FR" sz="1800">
              <a:solidFill>
                <a:srgbClr val="008000"/>
              </a:solidFill>
            </a:endParaRPr>
          </a:p>
        </p:txBody>
      </p:sp>
      <p:pic>
        <p:nvPicPr>
          <p:cNvPr id="2458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5850" y="4294188"/>
            <a:ext cx="3143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ZoneTexte 5"/>
          <p:cNvSpPr txBox="1">
            <a:spLocks noChangeArrowheads="1"/>
          </p:cNvSpPr>
          <p:nvPr/>
        </p:nvSpPr>
        <p:spPr bwMode="auto">
          <a:xfrm>
            <a:off x="139700" y="4294188"/>
            <a:ext cx="838041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L'humidité de l'air est élevée dans une forêt comestible, ce qui est bénéfique a la plupart des plantes, mais aussi aux maladies dues aux champignons, surtout quand la circulation de l'air ne se fait pas bien.</a:t>
            </a:r>
          </a:p>
          <a:p>
            <a:pPr algn="just" eaLnBrk="1" hangingPunct="1">
              <a:lnSpc>
                <a:spcPct val="100000"/>
              </a:lnSpc>
              <a:spcBef>
                <a:spcPct val="0"/>
              </a:spcBef>
              <a:buFontTx/>
              <a:buNone/>
            </a:pPr>
            <a:r>
              <a:rPr lang="fr-FR" altLang="fr-FR" sz="1800">
                <a:solidFill>
                  <a:srgbClr val="008000"/>
                </a:solidFill>
              </a:rPr>
              <a:t>Protéger les fruits des oiseaux par des filets peut s'avérer délicat au sein de la forêt.</a:t>
            </a:r>
          </a:p>
          <a:p>
            <a:pPr algn="just" eaLnBrk="1" hangingPunct="1">
              <a:lnSpc>
                <a:spcPct val="100000"/>
              </a:lnSpc>
              <a:spcBef>
                <a:spcPct val="0"/>
              </a:spcBef>
              <a:buFontTx/>
              <a:buNone/>
            </a:pPr>
            <a:r>
              <a:rPr lang="fr-FR" altLang="fr-FR" sz="1800">
                <a:solidFill>
                  <a:srgbClr val="008000"/>
                </a:solidFill>
              </a:rPr>
              <a:t>On peut opter pour un camouflage naturel, en laissant les orties se développer.</a:t>
            </a:r>
          </a:p>
          <a:p>
            <a:pPr algn="just" eaLnBrk="1" hangingPunct="1">
              <a:lnSpc>
                <a:spcPct val="100000"/>
              </a:lnSpc>
              <a:spcBef>
                <a:spcPct val="0"/>
              </a:spcBef>
              <a:buFontTx/>
              <a:buNone/>
            </a:pPr>
            <a:r>
              <a:rPr lang="fr-FR" altLang="fr-FR" sz="1800">
                <a:solidFill>
                  <a:srgbClr val="008000"/>
                </a:solidFill>
              </a:rPr>
              <a:t>Si on les laisse faire, des plantes indésirables peuvent envahir le niveau des légumes en l'espace de quelques mois.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1"/>
          <p:cNvSpPr>
            <a:spLocks noGrp="1"/>
          </p:cNvSpPr>
          <p:nvPr>
            <p:ph type="sldNum" sz="quarter" idx="12"/>
          </p:nvPr>
        </p:nvSpPr>
        <p:spPr bwMode="auto">
          <a:xfrm>
            <a:off x="11360150" y="174625"/>
            <a:ext cx="48895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BD09DE2-2529-4BA8-8C57-E206E67C4724}" type="slidenum">
              <a:rPr lang="fr-FR" altLang="fr-FR" sz="1200" smtClean="0">
                <a:solidFill>
                  <a:srgbClr val="898989"/>
                </a:solidFill>
              </a:rPr>
              <a:pPr>
                <a:lnSpc>
                  <a:spcPct val="100000"/>
                </a:lnSpc>
                <a:spcBef>
                  <a:spcPct val="0"/>
                </a:spcBef>
                <a:buFontTx/>
                <a:buNone/>
              </a:pPr>
              <a:t>22</a:t>
            </a:fld>
            <a:endParaRPr lang="fr-FR" altLang="fr-FR" sz="1200">
              <a:solidFill>
                <a:srgbClr val="898989"/>
              </a:solidFill>
            </a:endParaRPr>
          </a:p>
        </p:txBody>
      </p:sp>
      <p:sp>
        <p:nvSpPr>
          <p:cNvPr id="25603"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5604" name="ZoneTexte 3"/>
          <p:cNvSpPr txBox="1">
            <a:spLocks noChangeArrowheads="1"/>
          </p:cNvSpPr>
          <p:nvPr/>
        </p:nvSpPr>
        <p:spPr bwMode="auto">
          <a:xfrm>
            <a:off x="236538" y="828675"/>
            <a:ext cx="117586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9. Entretien du jardin-forêt (suite)</a:t>
            </a: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Les plantes ne souffrent pas de maladies et sont moins susceptibles aux pestes, quand elles sont en bonne santé. c'est-a-dire quand elles poussent dans un environnement qui leur convient (lumière, température, humidité, pH, richesse et structure du sol).</a:t>
            </a:r>
          </a:p>
          <a:p>
            <a:pPr algn="just" eaLnBrk="1" hangingPunct="1">
              <a:lnSpc>
                <a:spcPct val="100000"/>
              </a:lnSpc>
              <a:spcBef>
                <a:spcPct val="0"/>
              </a:spcBef>
              <a:buFontTx/>
              <a:buNone/>
            </a:pPr>
            <a:r>
              <a:rPr lang="fr-FR" altLang="fr-FR" sz="1800">
                <a:solidFill>
                  <a:srgbClr val="008000"/>
                </a:solidFill>
              </a:rPr>
              <a:t>La diversité de formes de vie favorise l'existence d'espèces prédatrices des espèces nuisibles. Dans une communauté d'espèces, les prédateurs sont habituellement les derniers à s'installer.</a:t>
            </a:r>
          </a:p>
          <a:p>
            <a:pPr algn="just" eaLnBrk="1" hangingPunct="1">
              <a:lnSpc>
                <a:spcPct val="100000"/>
              </a:lnSpc>
              <a:spcBef>
                <a:spcPct val="0"/>
              </a:spcBef>
              <a:buFontTx/>
              <a:buNone/>
            </a:pPr>
            <a:r>
              <a:rPr lang="fr-FR" altLang="fr-FR" sz="1800">
                <a:solidFill>
                  <a:srgbClr val="008000"/>
                </a:solidFill>
              </a:rPr>
              <a:t>Plantes compagnes : leurs couleurs et odeurs peuvent attirer des insectes bénéfiques (pollinisation), mais aussi repousser ou désorienter des pestes.</a:t>
            </a:r>
          </a:p>
          <a:p>
            <a:pPr algn="just" eaLnBrk="1" hangingPunct="1">
              <a:lnSpc>
                <a:spcPct val="100000"/>
              </a:lnSpc>
              <a:spcBef>
                <a:spcPct val="0"/>
              </a:spcBef>
              <a:buFontTx/>
              <a:buNone/>
            </a:pPr>
            <a:r>
              <a:rPr lang="fr-FR" altLang="fr-FR" sz="1800" u="sng">
                <a:solidFill>
                  <a:srgbClr val="008000"/>
                </a:solidFill>
              </a:rPr>
              <a:t>Lutte contre les mauvaises herbes </a:t>
            </a:r>
            <a:r>
              <a:rPr lang="fr-FR" altLang="fr-FR" sz="1800">
                <a:solidFill>
                  <a:srgbClr val="008000"/>
                </a:solidFill>
              </a:rPr>
              <a:t>: On couvre le sol de plantes ou de </a:t>
            </a:r>
            <a:r>
              <a:rPr lang="fr-FR" altLang="fr-FR" sz="1800" b="1">
                <a:solidFill>
                  <a:srgbClr val="008000"/>
                </a:solidFill>
              </a:rPr>
              <a:t>mulch</a:t>
            </a:r>
            <a:r>
              <a:rPr lang="fr-FR" altLang="fr-FR" sz="1800">
                <a:solidFill>
                  <a:srgbClr val="008000"/>
                </a:solidFill>
              </a:rPr>
              <a:t> pendant toute l’année afin de le garder en vie. En occupant le sol de diverses façons, on ne permet pas aux "mauvaises herbes" de s'installer. Progressivement, il y a de moins en moins de désherbage à faire On peut aussi recouvrir le sol de </a:t>
            </a:r>
            <a:r>
              <a:rPr lang="fr-FR" altLang="fr-FR" sz="1800" b="1">
                <a:solidFill>
                  <a:srgbClr val="008000"/>
                </a:solidFill>
              </a:rPr>
              <a:t>mulch</a:t>
            </a:r>
            <a:r>
              <a:rPr lang="fr-FR" altLang="fr-FR" sz="1800">
                <a:solidFill>
                  <a:srgbClr val="008000"/>
                </a:solidFill>
              </a:rPr>
              <a:t> (paille, carton...) autour des plantes pérennes quand elles réapparaissent au printemps.</a:t>
            </a:r>
          </a:p>
          <a:p>
            <a:pPr algn="just" eaLnBrk="1" hangingPunct="1">
              <a:lnSpc>
                <a:spcPct val="100000"/>
              </a:lnSpc>
              <a:spcBef>
                <a:spcPct val="0"/>
              </a:spcBef>
              <a:buFontTx/>
              <a:buNone/>
            </a:pPr>
            <a:r>
              <a:rPr lang="fr-FR" altLang="fr-FR" sz="1800">
                <a:solidFill>
                  <a:srgbClr val="008000"/>
                </a:solidFill>
              </a:rPr>
              <a:t>En coupant les mauvaises herbes en juin ou juillet, quand leur vitalité s'exprime davantage dans les feuilles que les racines, on facilite leur disparition.</a:t>
            </a:r>
          </a:p>
          <a:p>
            <a:pPr algn="just"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Les étages bas sont les premiers à réapparaitre au printemps. Quand l'ombre s'accentue avec le développement des feuilles des buissons et des arbres, certaines herbes produisent des feuilles plus larges, d'autres fleurissent au dernier moment avant que le soleil ne puissent plus les atteindre directement, et leurs feuilles se désintègrent.</a:t>
            </a:r>
          </a:p>
          <a:p>
            <a:pPr algn="just" eaLnBrk="1" hangingPunct="1">
              <a:lnSpc>
                <a:spcPct val="100000"/>
              </a:lnSpc>
              <a:spcBef>
                <a:spcPct val="0"/>
              </a:spcBef>
              <a:buFontTx/>
              <a:buNone/>
            </a:pPr>
            <a:r>
              <a:rPr lang="fr-FR" altLang="fr-FR" sz="1800">
                <a:solidFill>
                  <a:srgbClr val="008000"/>
                </a:solidFill>
              </a:rPr>
              <a:t>La végétation sera plus diverse au niveau des bordures (lisières). On peut ne pas installer d'arbres au centre de la forêt pour faciliter l'accès à la lumière. Les champignons n’ont pas besoin de lumière.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1"/>
          <p:cNvSpPr>
            <a:spLocks noGrp="1"/>
          </p:cNvSpPr>
          <p:nvPr>
            <p:ph type="sldNum" sz="quarter" idx="12"/>
          </p:nvPr>
        </p:nvSpPr>
        <p:spPr bwMode="auto">
          <a:xfrm>
            <a:off x="11360150" y="174625"/>
            <a:ext cx="48895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3BED92E-EC0E-4B98-A0F3-793DCB33B204}" type="slidenum">
              <a:rPr lang="fr-FR" altLang="fr-FR" sz="1200" smtClean="0">
                <a:solidFill>
                  <a:srgbClr val="898989"/>
                </a:solidFill>
              </a:rPr>
              <a:pPr>
                <a:lnSpc>
                  <a:spcPct val="100000"/>
                </a:lnSpc>
                <a:spcBef>
                  <a:spcPct val="0"/>
                </a:spcBef>
                <a:buFontTx/>
                <a:buNone/>
              </a:pPr>
              <a:t>23</a:t>
            </a:fld>
            <a:endParaRPr lang="fr-FR" altLang="fr-FR" sz="1200">
              <a:solidFill>
                <a:srgbClr val="898989"/>
              </a:solidFill>
            </a:endParaRPr>
          </a:p>
        </p:txBody>
      </p:sp>
      <p:sp>
        <p:nvSpPr>
          <p:cNvPr id="26627"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6628" name="ZoneTexte 3"/>
          <p:cNvSpPr txBox="1">
            <a:spLocks noChangeArrowheads="1"/>
          </p:cNvSpPr>
          <p:nvPr/>
        </p:nvSpPr>
        <p:spPr bwMode="auto">
          <a:xfrm>
            <a:off x="236538" y="828675"/>
            <a:ext cx="117586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9. Entretien du jardin-forêt (suite et fin)</a:t>
            </a: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u="sng">
                <a:solidFill>
                  <a:srgbClr val="008000"/>
                </a:solidFill>
              </a:rPr>
              <a:t>Utilisation d'accumulateurs dynamiques </a:t>
            </a:r>
            <a:r>
              <a:rPr lang="fr-FR" altLang="fr-FR" sz="1800">
                <a:solidFill>
                  <a:srgbClr val="008000"/>
                </a:solidFill>
              </a:rPr>
              <a:t>: les plantes pérennes aux racines profondes telles que </a:t>
            </a:r>
            <a:r>
              <a:rPr lang="fr-FR" altLang="fr-FR" sz="1800" i="1">
                <a:solidFill>
                  <a:srgbClr val="008000"/>
                </a:solidFill>
              </a:rPr>
              <a:t>l'oseille commune, la consoude ou le tussilage </a:t>
            </a:r>
            <a:r>
              <a:rPr lang="fr-FR" altLang="fr-FR" sz="1800">
                <a:solidFill>
                  <a:srgbClr val="008000"/>
                </a:solidFill>
              </a:rPr>
              <a:t>font remonter le phosphate et le potassium du sous-sol et rendent ces minéraux disponibles aux autres plantes.</a:t>
            </a:r>
          </a:p>
          <a:p>
            <a:pPr algn="just" eaLnBrk="1" hangingPunct="1">
              <a:lnSpc>
                <a:spcPct val="100000"/>
              </a:lnSpc>
              <a:spcBef>
                <a:spcPct val="0"/>
              </a:spcBef>
              <a:buFontTx/>
              <a:buNone/>
            </a:pPr>
            <a:endParaRPr lang="fr-FR" altLang="fr-FR" sz="1800" i="1">
              <a:solidFill>
                <a:srgbClr val="008000"/>
              </a:solidFill>
            </a:endParaRPr>
          </a:p>
          <a:p>
            <a:pPr algn="just" eaLnBrk="1" hangingPunct="1">
              <a:lnSpc>
                <a:spcPct val="100000"/>
              </a:lnSpc>
              <a:spcBef>
                <a:spcPct val="0"/>
              </a:spcBef>
              <a:buFontTx/>
              <a:buNone/>
            </a:pPr>
            <a:r>
              <a:rPr lang="fr-FR" altLang="fr-FR" sz="1800" i="1">
                <a:solidFill>
                  <a:srgbClr val="008000"/>
                </a:solidFill>
              </a:rPr>
              <a:t>Marcher sur le sol le fait se compacter </a:t>
            </a:r>
            <a:r>
              <a:rPr lang="fr-FR" altLang="fr-FR" sz="1800">
                <a:solidFill>
                  <a:srgbClr val="008000"/>
                </a:solidFill>
              </a:rPr>
              <a:t>: l’air et l'eau ne circulent plus jusqu'aux racines et aux microorganismes. On peut aménager des allées dallées.</a:t>
            </a:r>
          </a:p>
          <a:p>
            <a:pPr algn="just"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Le sol idéal pour les fruitiers est un sol profond où l’eau circule bien, constitué de moins de 50 % de sable, de 25% à 50% de limons et moins de 25% d’argile, et un sol d’un pH légèrement acide (de 6,5 à 6,7).</a:t>
            </a:r>
          </a:p>
          <a:p>
            <a:pPr algn="just" eaLnBrk="1" hangingPunct="1">
              <a:lnSpc>
                <a:spcPct val="100000"/>
              </a:lnSpc>
              <a:spcBef>
                <a:spcPct val="0"/>
              </a:spcBef>
              <a:buFontTx/>
              <a:buNone/>
            </a:pPr>
            <a:r>
              <a:rPr lang="fr-FR" altLang="fr-FR" sz="1800">
                <a:solidFill>
                  <a:srgbClr val="008000"/>
                </a:solidFill>
              </a:rPr>
              <a:t>Des fossés dans les pentes pour ralentir l'écoulement de l'eau et donc empêcher l'érosion, et irriguer en douceur le sol en aval. Ce que l’on peut appeler l’irrigation passive.</a:t>
            </a:r>
          </a:p>
        </p:txBody>
      </p:sp>
      <p:pic>
        <p:nvPicPr>
          <p:cNvPr id="2662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4249738"/>
            <a:ext cx="4916487"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77996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ZoneTexte 6"/>
          <p:cNvSpPr txBox="1">
            <a:spLocks noChangeArrowheads="1"/>
          </p:cNvSpPr>
          <p:nvPr/>
        </p:nvSpPr>
        <p:spPr bwMode="auto">
          <a:xfrm>
            <a:off x="2660650" y="6208713"/>
            <a:ext cx="6873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Courges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9ECD83E-2804-416B-A1FA-A5E232998F31}" type="slidenum">
              <a:rPr lang="fr-FR" altLang="fr-FR" sz="1200" smtClean="0">
                <a:solidFill>
                  <a:srgbClr val="898989"/>
                </a:solidFill>
              </a:rPr>
              <a:pPr>
                <a:lnSpc>
                  <a:spcPct val="100000"/>
                </a:lnSpc>
                <a:spcBef>
                  <a:spcPct val="0"/>
                </a:spcBef>
                <a:buFontTx/>
                <a:buNone/>
              </a:pPr>
              <a:t>24</a:t>
            </a:fld>
            <a:endParaRPr lang="fr-FR" altLang="fr-FR" sz="1200">
              <a:solidFill>
                <a:srgbClr val="898989"/>
              </a:solidFill>
            </a:endParaRPr>
          </a:p>
        </p:txBody>
      </p:sp>
      <p:sp>
        <p:nvSpPr>
          <p:cNvPr id="27651"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7652" name="ZoneTexte 3"/>
          <p:cNvSpPr txBox="1">
            <a:spLocks noChangeArrowheads="1"/>
          </p:cNvSpPr>
          <p:nvPr/>
        </p:nvSpPr>
        <p:spPr bwMode="auto">
          <a:xfrm>
            <a:off x="115888" y="488950"/>
            <a:ext cx="3379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10. Plantes pour les jardins-forêts</a:t>
            </a:r>
          </a:p>
        </p:txBody>
      </p:sp>
      <p:sp>
        <p:nvSpPr>
          <p:cNvPr id="27653" name="ZoneTexte 6"/>
          <p:cNvSpPr txBox="1">
            <a:spLocks noChangeArrowheads="1"/>
          </p:cNvSpPr>
          <p:nvPr/>
        </p:nvSpPr>
        <p:spPr bwMode="auto">
          <a:xfrm>
            <a:off x="115888" y="819150"/>
            <a:ext cx="11857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Voici, ci-dessous, un certain nombre de </a:t>
            </a:r>
            <a:r>
              <a:rPr lang="fr-FR" altLang="fr-FR" sz="1800" b="1">
                <a:solidFill>
                  <a:srgbClr val="008000"/>
                </a:solidFill>
              </a:rPr>
              <a:t>plantes, arbustes et champignons qui peuvent composer un Jardin-Foret dans les climats tempérés</a:t>
            </a:r>
            <a:r>
              <a:rPr lang="fr-FR" altLang="fr-FR" sz="1800">
                <a:solidFill>
                  <a:srgbClr val="008000"/>
                </a:solidFill>
              </a:rPr>
              <a:t> : </a:t>
            </a:r>
          </a:p>
        </p:txBody>
      </p:sp>
      <p:pic>
        <p:nvPicPr>
          <p:cNvPr id="27654"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3697288"/>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503488"/>
            <a:ext cx="12715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438275"/>
            <a:ext cx="1287463"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9"/>
          <p:cNvSpPr>
            <a:spLocks noChangeArrowheads="1"/>
          </p:cNvSpPr>
          <p:nvPr/>
        </p:nvSpPr>
        <p:spPr bwMode="auto">
          <a:xfrm>
            <a:off x="1744663" y="1465263"/>
            <a:ext cx="102282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Akébia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Appelé aussi Vigne Chocolat. </a:t>
            </a:r>
            <a:r>
              <a:rPr lang="fr-FR" altLang="fr-FR" sz="1800" b="1">
                <a:solidFill>
                  <a:srgbClr val="008000"/>
                </a:solidFill>
                <a:latin typeface="Arial" panose="020B0604020202020204" pitchFamily="34" charset="0"/>
              </a:rPr>
              <a:t>Liane</a:t>
            </a:r>
            <a:r>
              <a:rPr lang="fr-FR" altLang="fr-FR" sz="1800">
                <a:solidFill>
                  <a:srgbClr val="008000"/>
                </a:solidFill>
                <a:latin typeface="Arial" panose="020B0604020202020204" pitchFamily="34" charset="0"/>
              </a:rPr>
              <a:t> caduque assez </a:t>
            </a:r>
            <a:r>
              <a:rPr lang="fr-FR" altLang="fr-FR" sz="1800">
                <a:solidFill>
                  <a:srgbClr val="C00000"/>
                </a:solidFill>
                <a:latin typeface="Arial" panose="020B0604020202020204" pitchFamily="34" charset="0"/>
              </a:rPr>
              <a:t>envahissante</a:t>
            </a:r>
            <a:r>
              <a:rPr lang="fr-FR" altLang="fr-FR" sz="1800">
                <a:solidFill>
                  <a:srgbClr val="008000"/>
                </a:solidFill>
                <a:latin typeface="Arial" panose="020B0604020202020204" pitchFamily="34" charset="0"/>
              </a:rPr>
              <a:t> de 5 à 8m. Très rustique. Fruits goûteux si bonne pollinisation. Résiste à </a:t>
            </a:r>
            <a:r>
              <a:rPr lang="fr-FR" altLang="fr-FR" sz="1800" b="1">
                <a:solidFill>
                  <a:srgbClr val="008000"/>
                </a:solidFill>
                <a:latin typeface="Arial" panose="020B0604020202020204" pitchFamily="34" charset="0"/>
              </a:rPr>
              <a:t>-20°C</a:t>
            </a:r>
            <a:r>
              <a:rPr lang="fr-FR" altLang="fr-FR" sz="1800">
                <a:solidFill>
                  <a:srgbClr val="008000"/>
                </a:solidFill>
                <a:latin typeface="Arial" panose="020B0604020202020204" pitchFamily="34" charset="0"/>
              </a:rPr>
              <a:t>, mais les branchages peuvent souffrir dès -5°C.</a:t>
            </a:r>
          </a:p>
        </p:txBody>
      </p:sp>
      <p:sp>
        <p:nvSpPr>
          <p:cNvPr id="27658" name="Rectangle 10"/>
          <p:cNvSpPr>
            <a:spLocks noChangeArrowheads="1"/>
          </p:cNvSpPr>
          <p:nvPr/>
        </p:nvSpPr>
        <p:spPr bwMode="auto">
          <a:xfrm>
            <a:off x="1700213" y="2503488"/>
            <a:ext cx="10198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Amélanchier du Canada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Sorte de myrtille arbustive dont les racines envoient de nombreux rejets. Peut mesurer de 2 à 7m. Très rustique </a:t>
            </a:r>
            <a:r>
              <a:rPr lang="fr-FR" altLang="fr-FR" sz="1800" b="1">
                <a:solidFill>
                  <a:srgbClr val="008000"/>
                </a:solidFill>
                <a:latin typeface="Arial" panose="020B0604020202020204" pitchFamily="34" charset="0"/>
              </a:rPr>
              <a:t>(-30/35°C</a:t>
            </a:r>
            <a:r>
              <a:rPr lang="fr-FR" altLang="fr-FR" sz="1800">
                <a:solidFill>
                  <a:srgbClr val="008000"/>
                </a:solidFill>
                <a:latin typeface="Arial" panose="020B0604020202020204" pitchFamily="34" charset="0"/>
              </a:rPr>
              <a:t>). pousse en tous sols; ne fructifie bien à l’ombre que dans les zones chaudes.</a:t>
            </a:r>
          </a:p>
        </p:txBody>
      </p:sp>
      <p:sp>
        <p:nvSpPr>
          <p:cNvPr id="27659" name="Rectangle 11"/>
          <p:cNvSpPr>
            <a:spLocks noChangeArrowheads="1"/>
          </p:cNvSpPr>
          <p:nvPr/>
        </p:nvSpPr>
        <p:spPr bwMode="auto">
          <a:xfrm>
            <a:off x="1700213" y="3536950"/>
            <a:ext cx="102727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Araucaria</a:t>
            </a:r>
            <a:r>
              <a:rPr lang="fr-FR" altLang="fr-FR" sz="1800">
                <a:solidFill>
                  <a:srgbClr val="000000"/>
                </a:solidFill>
                <a:latin typeface="Arial" panose="020B0604020202020204" pitchFamily="34" charset="0"/>
              </a:rPr>
              <a:t> : </a:t>
            </a:r>
            <a:r>
              <a:rPr lang="fr-FR" altLang="fr-FR" sz="1800">
                <a:solidFill>
                  <a:srgbClr val="008000"/>
                </a:solidFill>
                <a:latin typeface="Arial" panose="020B0604020202020204" pitchFamily="34" charset="0"/>
              </a:rPr>
              <a:t>Appelé aussi Désespoir du Singe</a:t>
            </a:r>
            <a:r>
              <a:rPr lang="fr-FR" altLang="fr-FR">
                <a:solidFill>
                  <a:srgbClr val="008000"/>
                </a:solidFill>
                <a:latin typeface="Times New Roman" panose="02020603050405020304" pitchFamily="18" charset="0"/>
              </a:rPr>
              <a:t>. </a:t>
            </a:r>
            <a:r>
              <a:rPr lang="fr-FR" altLang="fr-FR" sz="1800">
                <a:solidFill>
                  <a:srgbClr val="008000"/>
                </a:solidFill>
                <a:latin typeface="Arial" panose="020B0604020202020204" pitchFamily="34" charset="0"/>
              </a:rPr>
              <a:t>Arbre pouvant atteindre </a:t>
            </a:r>
            <a:r>
              <a:rPr lang="fr-FR" altLang="fr-FR" sz="1800">
                <a:solidFill>
                  <a:srgbClr val="C00000"/>
                </a:solidFill>
                <a:latin typeface="Arial" panose="020B0604020202020204" pitchFamily="34" charset="0"/>
              </a:rPr>
              <a:t>30 m</a:t>
            </a:r>
            <a:r>
              <a:rPr lang="fr-FR" altLang="fr-FR" sz="1800">
                <a:solidFill>
                  <a:srgbClr val="008000"/>
                </a:solidFill>
                <a:latin typeface="Arial" panose="020B0604020202020204" pitchFamily="34" charset="0"/>
              </a:rPr>
              <a:t> à croissance très lente, plutôt décoratifs que productifs, donnant de très grosses pommes de pins et des pignons géants, (mais au bout de 20 ans !).</a:t>
            </a:r>
          </a:p>
        </p:txBody>
      </p:sp>
      <p:pic>
        <p:nvPicPr>
          <p:cNvPr id="27660" name="Imag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13" y="5937250"/>
            <a:ext cx="12461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Imag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748213"/>
            <a:ext cx="12636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Rectangle 14"/>
          <p:cNvSpPr>
            <a:spLocks noChangeArrowheads="1"/>
          </p:cNvSpPr>
          <p:nvPr/>
        </p:nvSpPr>
        <p:spPr bwMode="auto">
          <a:xfrm>
            <a:off x="1700213" y="4724400"/>
            <a:ext cx="10198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Argousier</a:t>
            </a:r>
            <a:r>
              <a:rPr lang="fr-FR" altLang="fr-FR" sz="1800">
                <a:solidFill>
                  <a:srgbClr val="000000"/>
                </a:solidFill>
                <a:latin typeface="Arial" panose="020B0604020202020204" pitchFamily="34" charset="0"/>
              </a:rPr>
              <a:t> : </a:t>
            </a:r>
            <a:r>
              <a:rPr lang="fr-FR" altLang="fr-FR" sz="1800">
                <a:solidFill>
                  <a:srgbClr val="008000"/>
                </a:solidFill>
                <a:latin typeface="Arial" panose="020B0604020202020204" pitchFamily="34" charset="0"/>
              </a:rPr>
              <a:t>Arbuste de 2 à 3m aux fruits abondants, très riches en vitamine C. Production hivernale; très rustique (-40°C); S’implante facilement en tous sols mais très lentement au départ. </a:t>
            </a:r>
            <a:r>
              <a:rPr lang="fr-FR" altLang="fr-FR" sz="1800">
                <a:solidFill>
                  <a:srgbClr val="C00000"/>
                </a:solidFill>
                <a:latin typeface="Arial" panose="020B0604020202020204" pitchFamily="34" charset="0"/>
              </a:rPr>
              <a:t>Envahissant</a:t>
            </a:r>
            <a:r>
              <a:rPr lang="fr-FR" altLang="fr-FR" sz="1800">
                <a:solidFill>
                  <a:srgbClr val="008000"/>
                </a:solidFill>
                <a:latin typeface="Arial" panose="020B0604020202020204" pitchFamily="34" charset="0"/>
              </a:rPr>
              <a:t> par drageonnage et très épineux</a:t>
            </a:r>
          </a:p>
        </p:txBody>
      </p:sp>
      <p:sp>
        <p:nvSpPr>
          <p:cNvPr id="27663" name="Rectangle 15"/>
          <p:cNvSpPr>
            <a:spLocks noChangeArrowheads="1"/>
          </p:cNvSpPr>
          <p:nvPr/>
        </p:nvSpPr>
        <p:spPr bwMode="auto">
          <a:xfrm>
            <a:off x="1700213" y="5648325"/>
            <a:ext cx="10272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Asiminier</a:t>
            </a:r>
            <a:r>
              <a:rPr lang="fr-FR" altLang="fr-FR" sz="1800">
                <a:solidFill>
                  <a:srgbClr val="000000"/>
                </a:solidFill>
                <a:latin typeface="Arial" panose="020B0604020202020204" pitchFamily="34" charset="0"/>
              </a:rPr>
              <a:t> : </a:t>
            </a:r>
            <a:r>
              <a:rPr lang="fr-FR" altLang="fr-FR" sz="1800" b="1">
                <a:solidFill>
                  <a:srgbClr val="008000"/>
                </a:solidFill>
                <a:latin typeface="Arial" panose="020B0604020202020204" pitchFamily="34" charset="0"/>
              </a:rPr>
              <a:t>Arbre</a:t>
            </a:r>
            <a:r>
              <a:rPr lang="fr-FR" altLang="fr-FR" sz="1800">
                <a:solidFill>
                  <a:srgbClr val="008000"/>
                </a:solidFill>
                <a:latin typeface="Arial" panose="020B0604020202020204" pitchFamily="34" charset="0"/>
              </a:rPr>
              <a:t> atteignant 6 à 7m en France et 2 à 4 m pour les greffés qui produit de gros fruits au goût d'ananas/fraise ou ananas/mangue à la texture crémeuse. Les avis sont partagés quant au goût. Feuillage d'avocatier caduc; pousse à l'ombre ou mi-ombre; plein soleil dans les régions froides et humides; Sol drainé; </a:t>
            </a:r>
            <a:r>
              <a:rPr lang="fr-FR" altLang="fr-FR" sz="1800" b="1">
                <a:solidFill>
                  <a:srgbClr val="008000"/>
                </a:solidFill>
                <a:latin typeface="Arial" panose="020B0604020202020204" pitchFamily="34" charset="0"/>
              </a:rPr>
              <a:t>rustique à -23°C</a:t>
            </a:r>
            <a:r>
              <a:rPr lang="fr-FR" altLang="fr-FR" sz="1800">
                <a:solidFill>
                  <a:srgbClr val="008000"/>
                </a:solidFill>
                <a:latin typeface="Arial" panose="020B0604020202020204" pitchFamily="34" charset="0"/>
              </a:rPr>
              <a:t>.</a:t>
            </a:r>
          </a:p>
        </p:txBody>
      </p:sp>
      <p:sp>
        <p:nvSpPr>
          <p:cNvPr id="27664" name="ZoneTexte 19"/>
          <p:cNvSpPr txBox="1">
            <a:spLocks noChangeArrowheads="1"/>
          </p:cNvSpPr>
          <p:nvPr/>
        </p:nvSpPr>
        <p:spPr bwMode="auto">
          <a:xfrm>
            <a:off x="4994275" y="1162050"/>
            <a:ext cx="706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7"/>
              </a:rPr>
              <a:t>http://www.foretscomestibles.com/documentation-ressource-permaculture/plante-jardin-foret.html</a:t>
            </a:r>
            <a:r>
              <a:rPr lang="fr-FR" altLang="fr-FR" sz="1200">
                <a:solidFill>
                  <a:srgbClr val="00800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8534438-D9DC-45E3-BF26-9B84E9EC97F5}" type="slidenum">
              <a:rPr lang="fr-FR" altLang="fr-FR" sz="1200" smtClean="0">
                <a:solidFill>
                  <a:srgbClr val="898989"/>
                </a:solidFill>
              </a:rPr>
              <a:pPr>
                <a:lnSpc>
                  <a:spcPct val="100000"/>
                </a:lnSpc>
                <a:spcBef>
                  <a:spcPct val="0"/>
                </a:spcBef>
                <a:buFontTx/>
                <a:buNone/>
              </a:pPr>
              <a:t>25</a:t>
            </a:fld>
            <a:endParaRPr lang="fr-FR" altLang="fr-FR" sz="1200">
              <a:solidFill>
                <a:srgbClr val="898989"/>
              </a:solidFill>
            </a:endParaRPr>
          </a:p>
        </p:txBody>
      </p:sp>
      <p:sp>
        <p:nvSpPr>
          <p:cNvPr id="28675"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8676" name="ZoneTexte 3"/>
          <p:cNvSpPr txBox="1">
            <a:spLocks noChangeArrowheads="1"/>
          </p:cNvSpPr>
          <p:nvPr/>
        </p:nvSpPr>
        <p:spPr bwMode="auto">
          <a:xfrm>
            <a:off x="255588" y="596900"/>
            <a:ext cx="4040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10. Plantes pour les jardins-forêts (suite)</a:t>
            </a:r>
          </a:p>
        </p:txBody>
      </p:sp>
      <p:pic>
        <p:nvPicPr>
          <p:cNvPr id="2867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 y="5329238"/>
            <a:ext cx="2084388"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4056063"/>
            <a:ext cx="15589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50" y="2125663"/>
            <a:ext cx="115411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588" y="1062038"/>
            <a:ext cx="12684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9"/>
          <p:cNvSpPr>
            <a:spLocks noChangeArrowheads="1"/>
          </p:cNvSpPr>
          <p:nvPr/>
        </p:nvSpPr>
        <p:spPr bwMode="auto">
          <a:xfrm>
            <a:off x="1487488" y="1062038"/>
            <a:ext cx="10593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Avocatier de Bretagne</a:t>
            </a:r>
            <a:r>
              <a:rPr lang="fr-FR" altLang="fr-FR" sz="1800">
                <a:solidFill>
                  <a:srgbClr val="000000"/>
                </a:solidFill>
                <a:latin typeface="Arial" panose="020B0604020202020204" pitchFamily="34" charset="0"/>
              </a:rPr>
              <a:t> : </a:t>
            </a:r>
            <a:r>
              <a:rPr lang="fr-FR" altLang="fr-FR" sz="1800">
                <a:solidFill>
                  <a:srgbClr val="008000"/>
                </a:solidFill>
                <a:latin typeface="Arial" panose="020B0604020202020204" pitchFamily="34" charset="0"/>
              </a:rPr>
              <a:t>Arbre pouvant aller jusqu’à 10m en France. Peut pousser en zone littorale française Rusticité -3°C à -5°C, mais doit être mis à l’abri du vent et le sol doit être riche en humus et frais de PH légèrement acide.</a:t>
            </a:r>
          </a:p>
        </p:txBody>
      </p:sp>
      <p:sp>
        <p:nvSpPr>
          <p:cNvPr id="28682" name="Rectangle 10"/>
          <p:cNvSpPr>
            <a:spLocks noChangeArrowheads="1"/>
          </p:cNvSpPr>
          <p:nvPr/>
        </p:nvSpPr>
        <p:spPr bwMode="auto">
          <a:xfrm>
            <a:off x="1487488" y="2120900"/>
            <a:ext cx="105933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Bananier Helen's Hybride</a:t>
            </a:r>
            <a:r>
              <a:rPr lang="fr-FR" altLang="fr-FR" sz="1800">
                <a:solidFill>
                  <a:srgbClr val="000000"/>
                </a:solidFill>
                <a:latin typeface="Arial" panose="020B0604020202020204" pitchFamily="34" charset="0"/>
              </a:rPr>
              <a:t> : </a:t>
            </a:r>
            <a:r>
              <a:rPr lang="fr-FR" altLang="fr-FR" sz="1800">
                <a:solidFill>
                  <a:srgbClr val="008000"/>
                </a:solidFill>
                <a:latin typeface="Arial" panose="020B0604020202020204" pitchFamily="34" charset="0"/>
              </a:rPr>
              <a:t>Originaire de l'Inde (région de Darjeeling, altitude 1500 à 1700m). Résiste à -10/-12°C; arbrisseau de 3 à 4 m. Produit des petites bananes sucrées délicieuses. Croissance très rapide en plein soleil avec arrosages fréquents.</a:t>
            </a:r>
          </a:p>
        </p:txBody>
      </p:sp>
      <p:sp>
        <p:nvSpPr>
          <p:cNvPr id="28683" name="Rectangle 11"/>
          <p:cNvSpPr>
            <a:spLocks noChangeArrowheads="1"/>
          </p:cNvSpPr>
          <p:nvPr/>
        </p:nvSpPr>
        <p:spPr bwMode="auto">
          <a:xfrm>
            <a:off x="1797050" y="4056063"/>
            <a:ext cx="1028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Champignon Collybie à pied velouté</a:t>
            </a:r>
            <a:r>
              <a:rPr lang="fr-FR" altLang="fr-FR" sz="1800">
                <a:solidFill>
                  <a:srgbClr val="000000"/>
                </a:solidFill>
                <a:latin typeface="Arial" panose="020B0604020202020204" pitchFamily="34" charset="0"/>
              </a:rPr>
              <a:t> : </a:t>
            </a:r>
            <a:r>
              <a:rPr lang="fr-FR" altLang="fr-FR" sz="1800">
                <a:solidFill>
                  <a:srgbClr val="008000"/>
                </a:solidFill>
                <a:latin typeface="Arial" panose="020B0604020202020204" pitchFamily="34" charset="0"/>
              </a:rPr>
              <a:t>Variété de champignons à cultiver sur bûches (tous bois).  (photo violonetchampignon.com).</a:t>
            </a:r>
          </a:p>
        </p:txBody>
      </p:sp>
      <p:sp>
        <p:nvSpPr>
          <p:cNvPr id="28684" name="Rectangle 12"/>
          <p:cNvSpPr>
            <a:spLocks noChangeArrowheads="1"/>
          </p:cNvSpPr>
          <p:nvPr/>
        </p:nvSpPr>
        <p:spPr bwMode="auto">
          <a:xfrm>
            <a:off x="2205038" y="5329238"/>
            <a:ext cx="9875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Cudrania Tricuspidata </a:t>
            </a:r>
            <a:r>
              <a:rPr lang="fr-FR" altLang="fr-FR" sz="1800">
                <a:solidFill>
                  <a:srgbClr val="008000"/>
                </a:solidFill>
                <a:latin typeface="Arial" panose="020B0604020202020204" pitchFamily="34" charset="0"/>
              </a:rPr>
              <a:t>(famille des figuiers et mûriers) : </a:t>
            </a:r>
            <a:r>
              <a:rPr lang="fr-FR" altLang="fr-FR" sz="1800" b="1">
                <a:solidFill>
                  <a:srgbClr val="008000"/>
                </a:solidFill>
                <a:latin typeface="Arial" panose="020B0604020202020204" pitchFamily="34" charset="0"/>
              </a:rPr>
              <a:t>Arbre</a:t>
            </a:r>
            <a:r>
              <a:rPr lang="fr-FR" altLang="fr-FR" sz="1800">
                <a:solidFill>
                  <a:srgbClr val="008000"/>
                </a:solidFill>
                <a:latin typeface="Arial" panose="020B0604020202020204" pitchFamily="34" charset="0"/>
              </a:rPr>
              <a:t> à </a:t>
            </a:r>
            <a:r>
              <a:rPr lang="fr-FR" altLang="fr-FR" sz="1800" b="1">
                <a:solidFill>
                  <a:srgbClr val="008000"/>
                </a:solidFill>
                <a:latin typeface="Arial" panose="020B0604020202020204" pitchFamily="34" charset="0"/>
              </a:rPr>
              <a:t>épines</a:t>
            </a:r>
            <a:r>
              <a:rPr lang="fr-FR" altLang="fr-FR" sz="1800">
                <a:solidFill>
                  <a:srgbClr val="008000"/>
                </a:solidFill>
                <a:latin typeface="Arial" panose="020B0604020202020204" pitchFamily="34" charset="0"/>
              </a:rPr>
              <a:t>, de 6 m environ,  préférant le plein soleil et les sols sableux drainants. Grappes de grosses mûres acidulées, à manger bien mûres.  Rustique en zone 7 (-12°C à -18°C), accepte tous types de sols, de mi-ombre à plein soleil.</a:t>
            </a:r>
          </a:p>
        </p:txBody>
      </p:sp>
      <p:sp>
        <p:nvSpPr>
          <p:cNvPr id="28685" name="ZoneTexte 13"/>
          <p:cNvSpPr txBox="1">
            <a:spLocks noChangeArrowheads="1"/>
          </p:cNvSpPr>
          <p:nvPr/>
        </p:nvSpPr>
        <p:spPr bwMode="auto">
          <a:xfrm>
            <a:off x="5005388" y="6477000"/>
            <a:ext cx="706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6"/>
              </a:rPr>
              <a:t>http://www.foretscomestibles.com/documentation-ressource-permaculture/plante-jardin-foret.html</a:t>
            </a:r>
            <a:r>
              <a:rPr lang="fr-FR" altLang="fr-FR" sz="1200">
                <a:solidFill>
                  <a:srgbClr val="008000"/>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280EF99-B6D4-411A-B3B2-56CE264CE20D}" type="slidenum">
              <a:rPr lang="fr-FR" altLang="fr-FR" sz="1200" smtClean="0">
                <a:solidFill>
                  <a:srgbClr val="898989"/>
                </a:solidFill>
              </a:rPr>
              <a:pPr>
                <a:lnSpc>
                  <a:spcPct val="100000"/>
                </a:lnSpc>
                <a:spcBef>
                  <a:spcPct val="0"/>
                </a:spcBef>
                <a:buFontTx/>
                <a:buNone/>
              </a:pPr>
              <a:t>26</a:t>
            </a:fld>
            <a:endParaRPr lang="fr-FR" altLang="fr-FR" sz="1200">
              <a:solidFill>
                <a:srgbClr val="898989"/>
              </a:solidFill>
            </a:endParaRPr>
          </a:p>
        </p:txBody>
      </p:sp>
      <p:sp>
        <p:nvSpPr>
          <p:cNvPr id="29699"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29700" name="ZoneTexte 3"/>
          <p:cNvSpPr txBox="1">
            <a:spLocks noChangeArrowheads="1"/>
          </p:cNvSpPr>
          <p:nvPr/>
        </p:nvSpPr>
        <p:spPr bwMode="auto">
          <a:xfrm>
            <a:off x="63500" y="546100"/>
            <a:ext cx="4041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10. Plantes pour les jardins-forêts (suite)</a:t>
            </a:r>
          </a:p>
        </p:txBody>
      </p:sp>
      <p:pic>
        <p:nvPicPr>
          <p:cNvPr id="2970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5326063"/>
            <a:ext cx="1533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3829050"/>
            <a:ext cx="1885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2330450"/>
            <a:ext cx="1866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338" y="914400"/>
            <a:ext cx="16891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8"/>
          <p:cNvSpPr>
            <a:spLocks noChangeArrowheads="1"/>
          </p:cNvSpPr>
          <p:nvPr/>
        </p:nvSpPr>
        <p:spPr bwMode="auto">
          <a:xfrm>
            <a:off x="1949450" y="1119188"/>
            <a:ext cx="1002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Eleagnus Multiflora </a:t>
            </a:r>
            <a:r>
              <a:rPr lang="fr-FR" altLang="fr-FR" sz="1800" b="1">
                <a:solidFill>
                  <a:srgbClr val="000000"/>
                </a:solidFill>
                <a:latin typeface="Arial" panose="020B0604020202020204" pitchFamily="34" charset="0"/>
              </a:rPr>
              <a:t>: </a:t>
            </a:r>
            <a:r>
              <a:rPr lang="fr-FR" altLang="fr-FR" sz="1800" b="1">
                <a:solidFill>
                  <a:srgbClr val="008000"/>
                </a:solidFill>
                <a:latin typeface="Arial" panose="020B0604020202020204" pitchFamily="34" charset="0"/>
              </a:rPr>
              <a:t>Arbrisseau</a:t>
            </a:r>
            <a:r>
              <a:rPr lang="fr-FR" altLang="fr-FR" sz="1800">
                <a:solidFill>
                  <a:srgbClr val="008000"/>
                </a:solidFill>
                <a:latin typeface="Arial" panose="020B0604020202020204" pitchFamily="34" charset="0"/>
              </a:rPr>
              <a:t> de 3 à 6m. Très productif et très goûteux; </a:t>
            </a:r>
            <a:r>
              <a:rPr lang="fr-FR" altLang="fr-FR" sz="1800" b="1">
                <a:solidFill>
                  <a:srgbClr val="008000"/>
                </a:solidFill>
                <a:latin typeface="Arial" panose="020B0604020202020204" pitchFamily="34" charset="0"/>
              </a:rPr>
              <a:t>incontournable en association</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Très rustique (jusqu’à -40°C).</a:t>
            </a:r>
            <a:endParaRPr lang="fr-FR" altLang="fr-FR" sz="1800">
              <a:solidFill>
                <a:srgbClr val="008000"/>
              </a:solidFill>
              <a:latin typeface="Arial" panose="020B0604020202020204" pitchFamily="34" charset="0"/>
            </a:endParaRPr>
          </a:p>
        </p:txBody>
      </p:sp>
      <p:sp>
        <p:nvSpPr>
          <p:cNvPr id="29706" name="Rectangle 9"/>
          <p:cNvSpPr>
            <a:spLocks noChangeArrowheads="1"/>
          </p:cNvSpPr>
          <p:nvPr/>
        </p:nvSpPr>
        <p:spPr bwMode="auto">
          <a:xfrm>
            <a:off x="1949450" y="2468563"/>
            <a:ext cx="101203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Goyave du Brésil (ou Feijoa)</a:t>
            </a:r>
            <a:r>
              <a:rPr lang="fr-FR" altLang="fr-FR" sz="1800">
                <a:solidFill>
                  <a:srgbClr val="000000"/>
                </a:solidFill>
                <a:latin typeface="Arial" panose="020B0604020202020204" pitchFamily="34" charset="0"/>
              </a:rPr>
              <a:t> : </a:t>
            </a:r>
            <a:r>
              <a:rPr lang="fr-FR" altLang="fr-FR" sz="1800" b="1">
                <a:solidFill>
                  <a:srgbClr val="008000"/>
                </a:solidFill>
                <a:latin typeface="Arial" panose="020B0604020202020204" pitchFamily="34" charset="0"/>
              </a:rPr>
              <a:t>Arbrisseau</a:t>
            </a:r>
            <a:r>
              <a:rPr lang="fr-FR" altLang="fr-FR" sz="1800">
                <a:solidFill>
                  <a:srgbClr val="008000"/>
                </a:solidFill>
                <a:latin typeface="Arial" panose="020B0604020202020204" pitchFamily="34" charset="0"/>
              </a:rPr>
              <a:t> très ornemental, au feuillage persistant, particulièrement </a:t>
            </a:r>
            <a:r>
              <a:rPr lang="fr-FR" altLang="fr-FR" sz="1800" b="1">
                <a:solidFill>
                  <a:srgbClr val="008000"/>
                </a:solidFill>
                <a:latin typeface="Arial" panose="020B0604020202020204" pitchFamily="34" charset="0"/>
              </a:rPr>
              <a:t>résistant aux maladies et parasites</a:t>
            </a:r>
            <a:r>
              <a:rPr lang="fr-FR" altLang="fr-FR" sz="1800">
                <a:solidFill>
                  <a:srgbClr val="008000"/>
                </a:solidFill>
                <a:latin typeface="Arial" panose="020B0604020202020204" pitchFamily="34" charset="0"/>
              </a:rPr>
              <a:t>, d’une hauteur de 1.20/6m . Gros fruits très parfumés. </a:t>
            </a:r>
            <a:r>
              <a:rPr lang="fr-FR" altLang="fr-FR" sz="1800" b="1">
                <a:solidFill>
                  <a:srgbClr val="008000"/>
                </a:solidFill>
                <a:latin typeface="Arial" panose="020B0604020202020204" pitchFamily="34" charset="0"/>
              </a:rPr>
              <a:t>Rusticité de -12°c à -15°C</a:t>
            </a:r>
            <a:r>
              <a:rPr lang="fr-FR" altLang="fr-FR" sz="1800">
                <a:solidFill>
                  <a:srgbClr val="008000"/>
                </a:solidFill>
                <a:latin typeface="Arial" panose="020B0604020202020204" pitchFamily="34" charset="0"/>
              </a:rPr>
              <a:t>suivant variétés.</a:t>
            </a:r>
          </a:p>
        </p:txBody>
      </p:sp>
      <p:sp>
        <p:nvSpPr>
          <p:cNvPr id="29707" name="Rectangle 10"/>
          <p:cNvSpPr>
            <a:spLocks noChangeArrowheads="1"/>
          </p:cNvSpPr>
          <p:nvPr/>
        </p:nvSpPr>
        <p:spPr bwMode="auto">
          <a:xfrm>
            <a:off x="2044700" y="3965575"/>
            <a:ext cx="9831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Goyave de Chine </a:t>
            </a:r>
            <a:r>
              <a:rPr lang="fr-FR" altLang="fr-FR" sz="1800">
                <a:solidFill>
                  <a:srgbClr val="000000"/>
                </a:solidFill>
                <a:latin typeface="Arial" panose="020B0604020202020204" pitchFamily="34" charset="0"/>
              </a:rPr>
              <a:t>: </a:t>
            </a:r>
            <a:r>
              <a:rPr lang="fr-FR" altLang="fr-FR" sz="1800" b="1">
                <a:solidFill>
                  <a:srgbClr val="008000"/>
                </a:solidFill>
                <a:latin typeface="Arial" panose="020B0604020202020204" pitchFamily="34" charset="0"/>
              </a:rPr>
              <a:t>Arbuste</a:t>
            </a:r>
            <a:r>
              <a:rPr lang="fr-FR" altLang="fr-FR" sz="1800">
                <a:solidFill>
                  <a:srgbClr val="008000"/>
                </a:solidFill>
                <a:latin typeface="Arial" panose="020B0604020202020204" pitchFamily="34" charset="0"/>
              </a:rPr>
              <a:t> à </a:t>
            </a:r>
            <a:r>
              <a:rPr lang="fr-FR" altLang="fr-FR" sz="1800" b="1">
                <a:solidFill>
                  <a:srgbClr val="008000"/>
                </a:solidFill>
                <a:latin typeface="Arial" panose="020B0604020202020204" pitchFamily="34" charset="0"/>
              </a:rPr>
              <a:t>feuillage persistant</a:t>
            </a:r>
            <a:r>
              <a:rPr lang="fr-FR" altLang="fr-FR" sz="1800">
                <a:solidFill>
                  <a:srgbClr val="008000"/>
                </a:solidFill>
                <a:latin typeface="Arial" panose="020B0604020202020204" pitchFamily="34" charset="0"/>
              </a:rPr>
              <a:t> de 2 à 6m, </a:t>
            </a:r>
            <a:r>
              <a:rPr lang="fr-FR" altLang="fr-FR" sz="1800" b="1">
                <a:solidFill>
                  <a:srgbClr val="008000"/>
                </a:solidFill>
                <a:latin typeface="Arial" panose="020B0604020202020204" pitchFamily="34" charset="0"/>
              </a:rPr>
              <a:t>sans parasites ni prédateurs</a:t>
            </a:r>
            <a:r>
              <a:rPr lang="fr-FR" altLang="fr-FR" sz="1800">
                <a:solidFill>
                  <a:srgbClr val="008000"/>
                </a:solidFill>
                <a:latin typeface="Arial" panose="020B0604020202020204" pitchFamily="34" charset="0"/>
              </a:rPr>
              <a:t>, recommandé en serre froide, </a:t>
            </a:r>
            <a:r>
              <a:rPr lang="fr-FR" altLang="fr-FR" sz="1800" b="1">
                <a:solidFill>
                  <a:srgbClr val="008000"/>
                </a:solidFill>
                <a:latin typeface="Arial" panose="020B0604020202020204" pitchFamily="34" charset="0"/>
              </a:rPr>
              <a:t>rustique de -3°C à -6°C.</a:t>
            </a:r>
            <a:r>
              <a:rPr lang="fr-FR" altLang="fr-FR" sz="1800">
                <a:solidFill>
                  <a:srgbClr val="008000"/>
                </a:solidFill>
                <a:latin typeface="Arial" panose="020B0604020202020204" pitchFamily="34" charset="0"/>
              </a:rPr>
              <a:t> Fruits sucrés et acidulés, très parfumés.</a:t>
            </a:r>
          </a:p>
        </p:txBody>
      </p:sp>
      <p:sp>
        <p:nvSpPr>
          <p:cNvPr id="29708" name="Rectangle 11"/>
          <p:cNvSpPr>
            <a:spLocks noChangeArrowheads="1"/>
          </p:cNvSpPr>
          <p:nvPr/>
        </p:nvSpPr>
        <p:spPr bwMode="auto">
          <a:xfrm>
            <a:off x="2044700" y="5578475"/>
            <a:ext cx="9928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Groseille à Maquereau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Gros fruits goûteux; arbustes très courants.</a:t>
            </a:r>
          </a:p>
        </p:txBody>
      </p:sp>
      <p:sp>
        <p:nvSpPr>
          <p:cNvPr id="29709" name="ZoneTexte 12"/>
          <p:cNvSpPr txBox="1">
            <a:spLocks noChangeArrowheads="1"/>
          </p:cNvSpPr>
          <p:nvPr/>
        </p:nvSpPr>
        <p:spPr bwMode="auto">
          <a:xfrm>
            <a:off x="5005388" y="6477000"/>
            <a:ext cx="706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6"/>
              </a:rPr>
              <a:t>http://www.foretscomestibles.com/documentation-ressource-permaculture/plante-jardin-foret.html</a:t>
            </a:r>
            <a:r>
              <a:rPr lang="fr-FR" altLang="fr-FR" sz="1200">
                <a:solidFill>
                  <a:srgbClr val="008000"/>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48C5A27-130B-4883-9B03-E116551CBDD4}" type="slidenum">
              <a:rPr lang="fr-FR" altLang="fr-FR" sz="1200" smtClean="0">
                <a:solidFill>
                  <a:srgbClr val="898989"/>
                </a:solidFill>
              </a:rPr>
              <a:pPr>
                <a:lnSpc>
                  <a:spcPct val="100000"/>
                </a:lnSpc>
                <a:spcBef>
                  <a:spcPct val="0"/>
                </a:spcBef>
                <a:buFontTx/>
                <a:buNone/>
              </a:pPr>
              <a:t>27</a:t>
            </a:fld>
            <a:endParaRPr lang="fr-FR" altLang="fr-FR" sz="1200">
              <a:solidFill>
                <a:srgbClr val="898989"/>
              </a:solidFill>
            </a:endParaRPr>
          </a:p>
        </p:txBody>
      </p:sp>
      <p:sp>
        <p:nvSpPr>
          <p:cNvPr id="30723"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30724" name="ZoneTexte 3"/>
          <p:cNvSpPr txBox="1">
            <a:spLocks noChangeArrowheads="1"/>
          </p:cNvSpPr>
          <p:nvPr/>
        </p:nvSpPr>
        <p:spPr bwMode="auto">
          <a:xfrm>
            <a:off x="255588" y="596900"/>
            <a:ext cx="4040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10. Plantes pour les jardins-forêts (suite)</a:t>
            </a:r>
          </a:p>
        </p:txBody>
      </p:sp>
      <p:sp>
        <p:nvSpPr>
          <p:cNvPr id="30725" name="ZoneTexte 4"/>
          <p:cNvSpPr txBox="1">
            <a:spLocks noChangeArrowheads="1"/>
          </p:cNvSpPr>
          <p:nvPr/>
        </p:nvSpPr>
        <p:spPr bwMode="auto">
          <a:xfrm>
            <a:off x="5005388" y="6477000"/>
            <a:ext cx="706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http://www.foretscomestibles.com/documentation-ressource-permaculture/plante-jardin-foret.html</a:t>
            </a:r>
            <a:r>
              <a:rPr lang="fr-FR" altLang="fr-FR" sz="1200">
                <a:solidFill>
                  <a:srgbClr val="008000"/>
                </a:solidFill>
              </a:rPr>
              <a:t> </a:t>
            </a:r>
          </a:p>
        </p:txBody>
      </p:sp>
      <p:pic>
        <p:nvPicPr>
          <p:cNvPr id="3072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022350"/>
            <a:ext cx="12477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163" y="5326063"/>
            <a:ext cx="1419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588" y="2185988"/>
            <a:ext cx="1914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97025" y="10033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0"/>
          <p:cNvSpPr>
            <a:spLocks noChangeArrowheads="1"/>
          </p:cNvSpPr>
          <p:nvPr/>
        </p:nvSpPr>
        <p:spPr bwMode="auto">
          <a:xfrm>
            <a:off x="2663825" y="1119188"/>
            <a:ext cx="9309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Igname de Chine </a:t>
            </a:r>
            <a:r>
              <a:rPr lang="fr-FR" altLang="fr-FR" sz="1800" b="1">
                <a:solidFill>
                  <a:srgbClr val="000000"/>
                </a:solidFill>
                <a:latin typeface="Arial" panose="020B0604020202020204" pitchFamily="34" charset="0"/>
              </a:rPr>
              <a:t>: </a:t>
            </a:r>
            <a:r>
              <a:rPr lang="fr-FR" altLang="fr-FR" sz="1800" b="1">
                <a:solidFill>
                  <a:srgbClr val="008000"/>
                </a:solidFill>
                <a:latin typeface="Arial" panose="020B0604020202020204" pitchFamily="34" charset="0"/>
              </a:rPr>
              <a:t>Liane</a:t>
            </a:r>
            <a:r>
              <a:rPr lang="fr-FR" altLang="fr-FR" sz="1800">
                <a:solidFill>
                  <a:srgbClr val="008000"/>
                </a:solidFill>
                <a:latin typeface="Arial" panose="020B0604020202020204" pitchFamily="34" charset="0"/>
              </a:rPr>
              <a:t> de 2 à 3m à racine comestible qui résiste jusqu’à</a:t>
            </a:r>
            <a:r>
              <a:rPr lang="fr-FR" altLang="fr-FR" sz="1800" b="1">
                <a:solidFill>
                  <a:srgbClr val="008000"/>
                </a:solidFill>
                <a:latin typeface="Arial" panose="020B0604020202020204" pitchFamily="34" charset="0"/>
              </a:rPr>
              <a:t> -6/10°C,</a:t>
            </a:r>
            <a:r>
              <a:rPr lang="fr-FR" altLang="fr-FR" sz="1800">
                <a:solidFill>
                  <a:srgbClr val="008000"/>
                </a:solidFill>
                <a:latin typeface="Arial" panose="020B0604020202020204" pitchFamily="34" charset="0"/>
              </a:rPr>
              <a:t> -25°C pour certaines variétés.</a:t>
            </a:r>
          </a:p>
        </p:txBody>
      </p:sp>
      <p:sp>
        <p:nvSpPr>
          <p:cNvPr id="30731" name="Rectangle 11"/>
          <p:cNvSpPr>
            <a:spLocks noChangeArrowheads="1"/>
          </p:cNvSpPr>
          <p:nvPr/>
        </p:nvSpPr>
        <p:spPr bwMode="auto">
          <a:xfrm>
            <a:off x="2252663" y="2227263"/>
            <a:ext cx="97202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Kaki de Virginie ou Plaqueminier</a:t>
            </a:r>
            <a:r>
              <a:rPr lang="fr-FR" altLang="fr-FR" sz="1800">
                <a:solidFill>
                  <a:srgbClr val="000000"/>
                </a:solidFill>
                <a:latin typeface="Arial" panose="020B0604020202020204" pitchFamily="34" charset="0"/>
              </a:rPr>
              <a:t> : </a:t>
            </a:r>
            <a:r>
              <a:rPr lang="fr-FR" altLang="fr-FR" sz="1800" b="1">
                <a:solidFill>
                  <a:srgbClr val="008000"/>
                </a:solidFill>
                <a:latin typeface="Arial" panose="020B0604020202020204" pitchFamily="34" charset="0"/>
              </a:rPr>
              <a:t>Arbre</a:t>
            </a:r>
            <a:r>
              <a:rPr lang="fr-FR" altLang="fr-FR" sz="1800">
                <a:solidFill>
                  <a:srgbClr val="008000"/>
                </a:solidFill>
                <a:latin typeface="Arial" panose="020B0604020202020204" pitchFamily="34" charset="0"/>
              </a:rPr>
              <a:t> de 4 à 25m selon variété; </a:t>
            </a:r>
            <a:r>
              <a:rPr lang="fr-FR" altLang="fr-FR" sz="1800" b="1">
                <a:solidFill>
                  <a:srgbClr val="008000"/>
                </a:solidFill>
                <a:latin typeface="Arial" panose="020B0604020202020204" pitchFamily="34" charset="0"/>
              </a:rPr>
              <a:t>pas de maladie ni d’insectes parasites</a:t>
            </a:r>
            <a:r>
              <a:rPr lang="fr-FR" altLang="fr-FR" sz="1800">
                <a:solidFill>
                  <a:srgbClr val="008000"/>
                </a:solidFill>
                <a:latin typeface="Arial" panose="020B0604020202020204" pitchFamily="34" charset="0"/>
              </a:rPr>
              <a:t>; tous types de sol; vit de 100 à 150 ans. Fruits très nutritifs mais ne se conservant pas; </a:t>
            </a:r>
            <a:r>
              <a:rPr lang="fr-FR" altLang="fr-FR" sz="1800" b="1">
                <a:solidFill>
                  <a:srgbClr val="008000"/>
                </a:solidFill>
                <a:latin typeface="Arial" panose="020B0604020202020204" pitchFamily="34" charset="0"/>
              </a:rPr>
              <a:t>rustique -29°C.</a:t>
            </a:r>
            <a:endParaRPr lang="fr-FR" altLang="fr-FR" sz="1800">
              <a:solidFill>
                <a:srgbClr val="008000"/>
              </a:solidFill>
              <a:latin typeface="Arial" panose="020B0604020202020204" pitchFamily="34" charset="0"/>
            </a:endParaRPr>
          </a:p>
        </p:txBody>
      </p:sp>
      <p:pic>
        <p:nvPicPr>
          <p:cNvPr id="30732"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4163" y="3686175"/>
            <a:ext cx="236696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13"/>
          <p:cNvSpPr>
            <a:spLocks noChangeArrowheads="1"/>
          </p:cNvSpPr>
          <p:nvPr/>
        </p:nvSpPr>
        <p:spPr bwMode="auto">
          <a:xfrm>
            <a:off x="2786063" y="3686175"/>
            <a:ext cx="9283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Kiwai </a:t>
            </a:r>
            <a:r>
              <a:rPr lang="fr-FR" altLang="fr-FR" sz="1800" b="1">
                <a:solidFill>
                  <a:srgbClr val="000000"/>
                </a:solidFill>
                <a:latin typeface="Arial" panose="020B0604020202020204" pitchFamily="34" charset="0"/>
              </a:rPr>
              <a:t>: </a:t>
            </a:r>
            <a:r>
              <a:rPr lang="fr-FR" altLang="fr-FR" sz="1800" b="1">
                <a:solidFill>
                  <a:srgbClr val="008000"/>
                </a:solidFill>
                <a:latin typeface="Arial" panose="020B0604020202020204" pitchFamily="34" charset="0"/>
              </a:rPr>
              <a:t>Kiwi de Sibérie</a:t>
            </a:r>
            <a:r>
              <a:rPr lang="fr-FR" altLang="fr-FR" sz="1800">
                <a:solidFill>
                  <a:srgbClr val="008000"/>
                </a:solidFill>
                <a:latin typeface="Arial" panose="020B0604020202020204" pitchFamily="34" charset="0"/>
              </a:rPr>
              <a:t> à la peau lisse sans poils ; très </a:t>
            </a:r>
            <a:r>
              <a:rPr lang="fr-FR" altLang="fr-FR" sz="1800" b="1">
                <a:solidFill>
                  <a:srgbClr val="008000"/>
                </a:solidFill>
                <a:latin typeface="Arial" panose="020B0604020202020204" pitchFamily="34" charset="0"/>
              </a:rPr>
              <a:t>riche en vitamine C</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résiste à -20/40°C </a:t>
            </a:r>
            <a:r>
              <a:rPr lang="fr-FR" altLang="fr-FR" sz="1800">
                <a:solidFill>
                  <a:srgbClr val="008000"/>
                </a:solidFill>
                <a:latin typeface="Arial" panose="020B0604020202020204" pitchFamily="34" charset="0"/>
              </a:rPr>
              <a:t>suivant les espèces. Se bouture ou marcotte facilement. </a:t>
            </a:r>
            <a:r>
              <a:rPr lang="fr-FR" altLang="fr-FR" sz="1800" b="1">
                <a:solidFill>
                  <a:srgbClr val="008000"/>
                </a:solidFill>
                <a:latin typeface="Arial" panose="020B0604020202020204" pitchFamily="34" charset="0"/>
              </a:rPr>
              <a:t>Liane</a:t>
            </a:r>
            <a:r>
              <a:rPr lang="fr-FR" altLang="fr-FR" sz="1800">
                <a:solidFill>
                  <a:srgbClr val="008000"/>
                </a:solidFill>
                <a:latin typeface="Arial" panose="020B0604020202020204" pitchFamily="34" charset="0"/>
              </a:rPr>
              <a:t> très vigoureuse demandant un bon support.</a:t>
            </a:r>
          </a:p>
        </p:txBody>
      </p:sp>
      <p:sp>
        <p:nvSpPr>
          <p:cNvPr id="30734" name="Rectangle 14"/>
          <p:cNvSpPr>
            <a:spLocks noChangeArrowheads="1"/>
          </p:cNvSpPr>
          <p:nvPr/>
        </p:nvSpPr>
        <p:spPr bwMode="auto">
          <a:xfrm>
            <a:off x="1703388" y="5326063"/>
            <a:ext cx="102695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Maitaké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Variété de </a:t>
            </a:r>
            <a:r>
              <a:rPr lang="fr-FR" altLang="fr-FR" sz="1800" b="1">
                <a:solidFill>
                  <a:srgbClr val="008000"/>
                </a:solidFill>
                <a:latin typeface="Arial" panose="020B0604020202020204" pitchFamily="34" charset="0"/>
              </a:rPr>
              <a:t>champignon</a:t>
            </a:r>
            <a:r>
              <a:rPr lang="fr-FR" altLang="fr-FR" sz="1800">
                <a:solidFill>
                  <a:srgbClr val="008000"/>
                </a:solidFill>
                <a:latin typeface="Arial" panose="020B0604020202020204" pitchFamily="34" charset="0"/>
              </a:rPr>
              <a:t> à cultiver </a:t>
            </a:r>
            <a:r>
              <a:rPr lang="fr-FR" altLang="fr-FR" sz="1800" b="1">
                <a:solidFill>
                  <a:srgbClr val="008000"/>
                </a:solidFill>
                <a:latin typeface="Arial" panose="020B0604020202020204" pitchFamily="34" charset="0"/>
              </a:rPr>
              <a:t>sur buches</a:t>
            </a:r>
            <a:r>
              <a:rPr lang="fr-FR" altLang="fr-FR" sz="1800">
                <a:solidFill>
                  <a:srgbClr val="008000"/>
                </a:solidFill>
                <a:latin typeface="Arial" panose="020B0604020202020204" pitchFamily="34" charset="0"/>
              </a:rPr>
              <a:t> (tous bois mêmes conifères); Culture facile.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28788E0-40CC-4795-8C87-22B2CC9BA2A3}" type="slidenum">
              <a:rPr lang="fr-FR" altLang="fr-FR" sz="1200" smtClean="0">
                <a:solidFill>
                  <a:srgbClr val="898989"/>
                </a:solidFill>
              </a:rPr>
              <a:pPr>
                <a:lnSpc>
                  <a:spcPct val="100000"/>
                </a:lnSpc>
                <a:spcBef>
                  <a:spcPct val="0"/>
                </a:spcBef>
                <a:buFontTx/>
                <a:buNone/>
              </a:pPr>
              <a:t>28</a:t>
            </a:fld>
            <a:endParaRPr lang="fr-FR" altLang="fr-FR" sz="1200">
              <a:solidFill>
                <a:srgbClr val="898989"/>
              </a:solidFill>
            </a:endParaRPr>
          </a:p>
        </p:txBody>
      </p:sp>
      <p:sp>
        <p:nvSpPr>
          <p:cNvPr id="31747"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31748" name="ZoneTexte 3"/>
          <p:cNvSpPr txBox="1">
            <a:spLocks noChangeArrowheads="1"/>
          </p:cNvSpPr>
          <p:nvPr/>
        </p:nvSpPr>
        <p:spPr bwMode="auto">
          <a:xfrm>
            <a:off x="255588" y="596900"/>
            <a:ext cx="4040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10. Plantes pour les jardins-forêts (suite)</a:t>
            </a:r>
          </a:p>
        </p:txBody>
      </p:sp>
      <p:sp>
        <p:nvSpPr>
          <p:cNvPr id="31749" name="ZoneTexte 4"/>
          <p:cNvSpPr txBox="1">
            <a:spLocks noChangeArrowheads="1"/>
          </p:cNvSpPr>
          <p:nvPr/>
        </p:nvSpPr>
        <p:spPr bwMode="auto">
          <a:xfrm>
            <a:off x="5005388" y="6477000"/>
            <a:ext cx="706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http://www.foretscomestibles.com/documentation-ressource-permaculture/plante-jardin-foret.html</a:t>
            </a:r>
            <a:r>
              <a:rPr lang="fr-FR" altLang="fr-FR" sz="1200">
                <a:solidFill>
                  <a:srgbClr val="008000"/>
                </a:solidFill>
              </a:rPr>
              <a:t> </a:t>
            </a:r>
          </a:p>
        </p:txBody>
      </p:sp>
      <p:pic>
        <p:nvPicPr>
          <p:cNvPr id="3175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062038"/>
            <a:ext cx="1790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6"/>
          <p:cNvSpPr>
            <a:spLocks noChangeArrowheads="1"/>
          </p:cNvSpPr>
          <p:nvPr/>
        </p:nvSpPr>
        <p:spPr bwMode="auto">
          <a:xfrm>
            <a:off x="2122488" y="1062038"/>
            <a:ext cx="9947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Mandarine de Satsuma -12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Arbuste (</a:t>
            </a:r>
            <a:r>
              <a:rPr lang="fr-FR" altLang="fr-FR" sz="1800" b="1">
                <a:solidFill>
                  <a:srgbClr val="008000"/>
                </a:solidFill>
                <a:latin typeface="Arial" panose="020B0604020202020204" pitchFamily="34" charset="0"/>
              </a:rPr>
              <a:t>agrume</a:t>
            </a:r>
            <a:r>
              <a:rPr lang="fr-FR" altLang="fr-FR" sz="1800">
                <a:solidFill>
                  <a:srgbClr val="008000"/>
                </a:solidFill>
                <a:latin typeface="Arial" panose="020B0604020202020204" pitchFamily="34" charset="0"/>
              </a:rPr>
              <a:t>) de 3m, </a:t>
            </a:r>
            <a:r>
              <a:rPr lang="fr-FR" altLang="fr-FR" sz="1800" b="1">
                <a:solidFill>
                  <a:srgbClr val="008000"/>
                </a:solidFill>
                <a:latin typeface="Arial" panose="020B0604020202020204" pitchFamily="34" charset="0"/>
              </a:rPr>
              <a:t>rustique à -10/-12°C</a:t>
            </a:r>
            <a:r>
              <a:rPr lang="fr-FR" altLang="fr-FR" sz="1800">
                <a:solidFill>
                  <a:srgbClr val="008000"/>
                </a:solidFill>
                <a:latin typeface="Arial" panose="020B0604020202020204" pitchFamily="34" charset="0"/>
              </a:rPr>
              <a:t> donnant des </a:t>
            </a:r>
            <a:r>
              <a:rPr lang="fr-FR" altLang="fr-FR" sz="1800" b="1">
                <a:solidFill>
                  <a:srgbClr val="008000"/>
                </a:solidFill>
                <a:latin typeface="Arial" panose="020B0604020202020204" pitchFamily="34" charset="0"/>
              </a:rPr>
              <a:t>fruits sans pépins</a:t>
            </a:r>
            <a:r>
              <a:rPr lang="fr-FR" altLang="fr-FR" sz="1800">
                <a:solidFill>
                  <a:srgbClr val="008000"/>
                </a:solidFill>
                <a:latin typeface="Arial" panose="020B0604020202020204" pitchFamily="34" charset="0"/>
              </a:rPr>
              <a:t> et très juteux. Très cultivée en Corse.</a:t>
            </a:r>
          </a:p>
        </p:txBody>
      </p:sp>
      <p:pic>
        <p:nvPicPr>
          <p:cNvPr id="31752"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263" y="5519738"/>
            <a:ext cx="16462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438" y="4025900"/>
            <a:ext cx="17240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263" y="2530475"/>
            <a:ext cx="1609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11"/>
          <p:cNvSpPr>
            <a:spLocks noChangeArrowheads="1"/>
          </p:cNvSpPr>
          <p:nvPr/>
        </p:nvSpPr>
        <p:spPr bwMode="auto">
          <a:xfrm>
            <a:off x="2046288" y="2490788"/>
            <a:ext cx="10023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Mayberries ou Camerisier ou Chèvrefeuille comestible </a:t>
            </a:r>
            <a:r>
              <a:rPr lang="fr-FR" altLang="fr-FR" sz="1800" b="1">
                <a:solidFill>
                  <a:srgbClr val="000000"/>
                </a:solidFill>
                <a:latin typeface="Arial" panose="020B0604020202020204" pitchFamily="34" charset="0"/>
              </a:rPr>
              <a:t>: </a:t>
            </a:r>
            <a:r>
              <a:rPr lang="fr-FR" altLang="fr-FR" sz="1800" b="1">
                <a:solidFill>
                  <a:srgbClr val="008000"/>
                </a:solidFill>
                <a:latin typeface="Arial" panose="020B0604020202020204" pitchFamily="34" charset="0"/>
              </a:rPr>
              <a:t>Arbrisseau</a:t>
            </a:r>
            <a:r>
              <a:rPr lang="fr-FR" altLang="fr-FR" sz="1800">
                <a:solidFill>
                  <a:srgbClr val="008000"/>
                </a:solidFill>
                <a:latin typeface="Arial" panose="020B0604020202020204" pitchFamily="34" charset="0"/>
              </a:rPr>
              <a:t> de 1.5/2m, </a:t>
            </a:r>
            <a:r>
              <a:rPr lang="fr-FR" altLang="fr-FR" sz="1800" b="1">
                <a:solidFill>
                  <a:srgbClr val="008000"/>
                </a:solidFill>
                <a:latin typeface="Arial" panose="020B0604020202020204" pitchFamily="34" charset="0"/>
              </a:rPr>
              <a:t>aimant l’ombre</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rusticité -40°C</a:t>
            </a:r>
            <a:r>
              <a:rPr lang="fr-FR" altLang="fr-FR" sz="1800">
                <a:solidFill>
                  <a:srgbClr val="008000"/>
                </a:solidFill>
                <a:latin typeface="Arial" panose="020B0604020202020204" pitchFamily="34" charset="0"/>
              </a:rPr>
              <a:t> mais floraison en mars et les fleurs gèlent à -10°C. </a:t>
            </a:r>
            <a:r>
              <a:rPr lang="fr-FR" altLang="fr-FR" sz="1800">
                <a:solidFill>
                  <a:srgbClr val="C00000"/>
                </a:solidFill>
                <a:latin typeface="Arial" panose="020B0604020202020204" pitchFamily="34" charset="0"/>
              </a:rPr>
              <a:t>Peu productifs</a:t>
            </a:r>
            <a:r>
              <a:rPr lang="fr-FR" altLang="fr-FR" sz="1800">
                <a:solidFill>
                  <a:srgbClr val="008000"/>
                </a:solidFill>
                <a:latin typeface="Arial" panose="020B0604020202020204" pitchFamily="34" charset="0"/>
              </a:rPr>
              <a:t>; Seules les variétés d’Amérique et de l’Europe de l’Est sont comestibles. </a:t>
            </a:r>
            <a:r>
              <a:rPr lang="fr-FR" altLang="fr-FR" sz="1800" u="sng">
                <a:solidFill>
                  <a:srgbClr val="FF0000"/>
                </a:solidFill>
                <a:latin typeface="Arial" panose="020B0604020202020204" pitchFamily="34" charset="0"/>
              </a:rPr>
              <a:t>Celles d’Europe (grimpantes) sont TOXIQUES.</a:t>
            </a:r>
            <a:endParaRPr lang="fr-FR" altLang="fr-FR" sz="1800">
              <a:solidFill>
                <a:srgbClr val="FF0000"/>
              </a:solidFill>
              <a:latin typeface="Arial" panose="020B0604020202020204" pitchFamily="34" charset="0"/>
            </a:endParaRPr>
          </a:p>
        </p:txBody>
      </p:sp>
      <p:sp>
        <p:nvSpPr>
          <p:cNvPr id="31756" name="Rectangle 12"/>
          <p:cNvSpPr>
            <a:spLocks noChangeArrowheads="1"/>
          </p:cNvSpPr>
          <p:nvPr/>
        </p:nvSpPr>
        <p:spPr bwMode="auto">
          <a:xfrm>
            <a:off x="2046288" y="4025900"/>
            <a:ext cx="100234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Mûrier Arbre </a:t>
            </a:r>
            <a:r>
              <a:rPr lang="fr-FR" altLang="fr-FR" sz="1800" b="1">
                <a:solidFill>
                  <a:srgbClr val="000000"/>
                </a:solidFill>
                <a:latin typeface="Arial" panose="020B0604020202020204" pitchFamily="34" charset="0"/>
              </a:rPr>
              <a:t>: </a:t>
            </a:r>
            <a:r>
              <a:rPr lang="fr-FR" altLang="fr-FR" sz="1800" b="1">
                <a:solidFill>
                  <a:srgbClr val="008000"/>
                </a:solidFill>
                <a:latin typeface="Arial" panose="020B0604020202020204" pitchFamily="34" charset="0"/>
              </a:rPr>
              <a:t>Arbre</a:t>
            </a:r>
            <a:r>
              <a:rPr lang="fr-FR" altLang="fr-FR" sz="1800">
                <a:solidFill>
                  <a:srgbClr val="008000"/>
                </a:solidFill>
                <a:latin typeface="Arial" panose="020B0604020202020204" pitchFamily="34" charset="0"/>
              </a:rPr>
              <a:t> de 6 à 12m, tous sols, tous climats, </a:t>
            </a:r>
            <a:r>
              <a:rPr lang="fr-FR" altLang="fr-FR" sz="1800" b="1">
                <a:solidFill>
                  <a:srgbClr val="008000"/>
                </a:solidFill>
                <a:latin typeface="Arial" panose="020B0604020202020204" pitchFamily="34" charset="0"/>
              </a:rPr>
              <a:t>produit des fruits tous les ans</a:t>
            </a:r>
            <a:r>
              <a:rPr lang="fr-FR" altLang="fr-FR" sz="1800">
                <a:solidFill>
                  <a:srgbClr val="008000"/>
                </a:solidFill>
                <a:latin typeface="Arial" panose="020B0604020202020204" pitchFamily="34" charset="0"/>
              </a:rPr>
              <a:t>, se bouture, se marcotte, se greffe. </a:t>
            </a:r>
            <a:r>
              <a:rPr lang="fr-FR" altLang="fr-FR" sz="1800" b="1">
                <a:solidFill>
                  <a:srgbClr val="008000"/>
                </a:solidFill>
                <a:latin typeface="Arial" panose="020B0604020202020204" pitchFamily="34" charset="0"/>
              </a:rPr>
              <a:t>Rusticité -30°C.</a:t>
            </a:r>
            <a:endParaRPr lang="fr-FR" altLang="fr-FR" sz="1800">
              <a:solidFill>
                <a:srgbClr val="008000"/>
              </a:solidFill>
              <a:latin typeface="Arial" panose="020B0604020202020204" pitchFamily="34" charset="0"/>
            </a:endParaRPr>
          </a:p>
        </p:txBody>
      </p:sp>
      <p:sp>
        <p:nvSpPr>
          <p:cNvPr id="31757" name="Rectangle 13"/>
          <p:cNvSpPr>
            <a:spLocks noChangeArrowheads="1"/>
          </p:cNvSpPr>
          <p:nvPr/>
        </p:nvSpPr>
        <p:spPr bwMode="auto">
          <a:xfrm>
            <a:off x="2122488" y="5454650"/>
            <a:ext cx="980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Néflier du Japon ou bibacier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Petit </a:t>
            </a:r>
            <a:r>
              <a:rPr lang="fr-FR" altLang="fr-FR" sz="1800" b="1">
                <a:solidFill>
                  <a:srgbClr val="008000"/>
                </a:solidFill>
                <a:latin typeface="Arial" panose="020B0604020202020204" pitchFamily="34" charset="0"/>
              </a:rPr>
              <a:t>arbre</a:t>
            </a:r>
            <a:r>
              <a:rPr lang="fr-FR" altLang="fr-FR" sz="1800">
                <a:solidFill>
                  <a:srgbClr val="008000"/>
                </a:solidFill>
                <a:latin typeface="Arial" panose="020B0604020202020204" pitchFamily="34" charset="0"/>
              </a:rPr>
              <a:t> 3 à 8m ; </a:t>
            </a:r>
            <a:r>
              <a:rPr lang="fr-FR" altLang="fr-FR" sz="1800" b="1">
                <a:solidFill>
                  <a:srgbClr val="008000"/>
                </a:solidFill>
                <a:latin typeface="Arial" panose="020B0604020202020204" pitchFamily="34" charset="0"/>
              </a:rPr>
              <a:t>rusticité -12°C</a:t>
            </a:r>
            <a:r>
              <a:rPr lang="fr-FR" altLang="fr-FR" sz="1800">
                <a:solidFill>
                  <a:srgbClr val="008000"/>
                </a:solidFill>
                <a:latin typeface="Arial" panose="020B0604020202020204" pitchFamily="34" charset="0"/>
              </a:rPr>
              <a:t> mais ne fructifie qu’à -3/-5°C. Fleurit en hiver. Plutôt réservé au </a:t>
            </a:r>
            <a:r>
              <a:rPr lang="fr-FR" altLang="fr-FR" sz="1800" b="1">
                <a:solidFill>
                  <a:srgbClr val="008000"/>
                </a:solidFill>
                <a:latin typeface="Arial" panose="020B0604020202020204" pitchFamily="34" charset="0"/>
              </a:rPr>
              <a:t>Sud de la France.</a:t>
            </a:r>
            <a:endParaRPr lang="fr-FR" altLang="fr-FR" sz="1800">
              <a:solidFill>
                <a:srgbClr val="008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B48EB45-09E9-46FF-BFBD-466B071296E7}" type="slidenum">
              <a:rPr lang="fr-FR" altLang="fr-FR" sz="1200" smtClean="0">
                <a:solidFill>
                  <a:srgbClr val="898989"/>
                </a:solidFill>
              </a:rPr>
              <a:pPr>
                <a:lnSpc>
                  <a:spcPct val="100000"/>
                </a:lnSpc>
                <a:spcBef>
                  <a:spcPct val="0"/>
                </a:spcBef>
                <a:buFontTx/>
                <a:buNone/>
              </a:pPr>
              <a:t>29</a:t>
            </a:fld>
            <a:endParaRPr lang="fr-FR" altLang="fr-FR" sz="1200">
              <a:solidFill>
                <a:srgbClr val="898989"/>
              </a:solidFill>
            </a:endParaRPr>
          </a:p>
        </p:txBody>
      </p:sp>
      <p:sp>
        <p:nvSpPr>
          <p:cNvPr id="32771"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32772" name="ZoneTexte 3"/>
          <p:cNvSpPr txBox="1">
            <a:spLocks noChangeArrowheads="1"/>
          </p:cNvSpPr>
          <p:nvPr/>
        </p:nvSpPr>
        <p:spPr bwMode="auto">
          <a:xfrm>
            <a:off x="255588" y="596900"/>
            <a:ext cx="4040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10. Plantes pour les jardins-forêts (suite)</a:t>
            </a:r>
          </a:p>
        </p:txBody>
      </p:sp>
      <p:sp>
        <p:nvSpPr>
          <p:cNvPr id="32773" name="ZoneTexte 4"/>
          <p:cNvSpPr txBox="1">
            <a:spLocks noChangeArrowheads="1"/>
          </p:cNvSpPr>
          <p:nvPr/>
        </p:nvSpPr>
        <p:spPr bwMode="auto">
          <a:xfrm>
            <a:off x="5005388" y="6477000"/>
            <a:ext cx="706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http://www.foretscomestibles.com/documentation-ressource-permaculture/plante-jardin-foret.html</a:t>
            </a:r>
            <a:r>
              <a:rPr lang="fr-FR" altLang="fr-FR" sz="1200">
                <a:solidFill>
                  <a:srgbClr val="008000"/>
                </a:solidFill>
              </a:rPr>
              <a:t> </a:t>
            </a:r>
          </a:p>
        </p:txBody>
      </p:sp>
      <p:pic>
        <p:nvPicPr>
          <p:cNvPr id="32774"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965200"/>
            <a:ext cx="1790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6"/>
          <p:cNvSpPr>
            <a:spLocks noChangeArrowheads="1"/>
          </p:cNvSpPr>
          <p:nvPr/>
        </p:nvSpPr>
        <p:spPr bwMode="auto">
          <a:xfrm>
            <a:off x="2187575" y="1101725"/>
            <a:ext cx="9882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Noyer Bijou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Variété de </a:t>
            </a:r>
            <a:r>
              <a:rPr lang="fr-FR" altLang="fr-FR" sz="1800" b="1">
                <a:solidFill>
                  <a:srgbClr val="008000"/>
                </a:solidFill>
                <a:latin typeface="Arial" panose="020B0604020202020204" pitchFamily="34" charset="0"/>
              </a:rPr>
              <a:t>noyer</a:t>
            </a:r>
            <a:r>
              <a:rPr lang="fr-FR" altLang="fr-FR" sz="1800">
                <a:solidFill>
                  <a:srgbClr val="008000"/>
                </a:solidFill>
                <a:latin typeface="Arial" panose="020B0604020202020204" pitchFamily="34" charset="0"/>
              </a:rPr>
              <a:t> produisant des noix de la </a:t>
            </a:r>
            <a:r>
              <a:rPr lang="fr-FR" altLang="fr-FR" sz="1800" b="1">
                <a:solidFill>
                  <a:srgbClr val="008000"/>
                </a:solidFill>
                <a:latin typeface="Arial" panose="020B0604020202020204" pitchFamily="34" charset="0"/>
              </a:rPr>
              <a:t>taille des œufs de poule</a:t>
            </a:r>
            <a:r>
              <a:rPr lang="fr-FR" altLang="fr-FR" sz="1800">
                <a:solidFill>
                  <a:srgbClr val="008000"/>
                </a:solidFill>
                <a:latin typeface="Arial" panose="020B0604020202020204" pitchFamily="34" charset="0"/>
              </a:rPr>
              <a:t>. Fidèle au semis.</a:t>
            </a:r>
          </a:p>
        </p:txBody>
      </p:sp>
      <p:pic>
        <p:nvPicPr>
          <p:cNvPr id="32776"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5389563"/>
            <a:ext cx="1866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588" y="3983038"/>
            <a:ext cx="13874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463800"/>
            <a:ext cx="19240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11"/>
          <p:cNvSpPr>
            <a:spLocks noChangeArrowheads="1"/>
          </p:cNvSpPr>
          <p:nvPr/>
        </p:nvSpPr>
        <p:spPr bwMode="auto">
          <a:xfrm>
            <a:off x="2378075" y="2463800"/>
            <a:ext cx="9594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Noix de Pécan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Fruit du </a:t>
            </a:r>
            <a:r>
              <a:rPr lang="fr-FR" altLang="fr-FR" sz="1800" b="1">
                <a:solidFill>
                  <a:srgbClr val="008000"/>
                </a:solidFill>
                <a:latin typeface="Arial" panose="020B0604020202020204" pitchFamily="34" charset="0"/>
              </a:rPr>
              <a:t>Pécanier</a:t>
            </a:r>
            <a:r>
              <a:rPr lang="fr-FR" altLang="fr-FR" sz="1800">
                <a:solidFill>
                  <a:srgbClr val="008000"/>
                </a:solidFill>
                <a:latin typeface="Arial" panose="020B0604020202020204" pitchFamily="34" charset="0"/>
              </a:rPr>
              <a:t> ou Pacanier, grand </a:t>
            </a:r>
            <a:r>
              <a:rPr lang="fr-FR" altLang="fr-FR" sz="1800" b="1">
                <a:solidFill>
                  <a:srgbClr val="008000"/>
                </a:solidFill>
                <a:latin typeface="Arial" panose="020B0604020202020204" pitchFamily="34" charset="0"/>
              </a:rPr>
              <a:t>arbre</a:t>
            </a:r>
            <a:r>
              <a:rPr lang="fr-FR" altLang="fr-FR" sz="1800">
                <a:solidFill>
                  <a:srgbClr val="008000"/>
                </a:solidFill>
                <a:latin typeface="Arial" panose="020B0604020202020204" pitchFamily="34" charset="0"/>
              </a:rPr>
              <a:t> de 15 à 40 m, </a:t>
            </a:r>
            <a:r>
              <a:rPr lang="fr-FR" altLang="fr-FR" sz="1800" b="1">
                <a:solidFill>
                  <a:srgbClr val="008000"/>
                </a:solidFill>
                <a:latin typeface="Arial" panose="020B0604020202020204" pitchFamily="34" charset="0"/>
              </a:rPr>
              <a:t>rustique à -35°C</a:t>
            </a:r>
            <a:r>
              <a:rPr lang="fr-FR" altLang="fr-FR" sz="1800">
                <a:solidFill>
                  <a:srgbClr val="008000"/>
                </a:solidFill>
                <a:latin typeface="Arial" panose="020B0604020202020204" pitchFamily="34" charset="0"/>
              </a:rPr>
              <a:t>; </a:t>
            </a:r>
            <a:r>
              <a:rPr lang="fr-FR" altLang="fr-FR" sz="1800">
                <a:solidFill>
                  <a:srgbClr val="C00000"/>
                </a:solidFill>
                <a:latin typeface="Arial" panose="020B0604020202020204" pitchFamily="34" charset="0"/>
              </a:rPr>
              <a:t>mais qui demande un printemps chaud et si possible assez précoce </a:t>
            </a:r>
            <a:r>
              <a:rPr lang="fr-FR" altLang="fr-FR" sz="1800">
                <a:solidFill>
                  <a:srgbClr val="008000"/>
                </a:solidFill>
                <a:latin typeface="Arial" panose="020B0604020202020204" pitchFamily="34" charset="0"/>
              </a:rPr>
              <a:t>pour bien fructifier. Produit très vite après la plantation. </a:t>
            </a:r>
            <a:r>
              <a:rPr lang="fr-FR" altLang="fr-FR" sz="1800" b="1">
                <a:solidFill>
                  <a:srgbClr val="008000"/>
                </a:solidFill>
                <a:latin typeface="Arial" panose="020B0604020202020204" pitchFamily="34" charset="0"/>
              </a:rPr>
              <a:t>Sol sec à très sec</a:t>
            </a:r>
            <a:r>
              <a:rPr lang="fr-FR" altLang="fr-FR" sz="1800">
                <a:solidFill>
                  <a:srgbClr val="008000"/>
                </a:solidFill>
                <a:latin typeface="Arial" panose="020B0604020202020204" pitchFamily="34" charset="0"/>
              </a:rPr>
              <a:t>.</a:t>
            </a:r>
          </a:p>
        </p:txBody>
      </p:sp>
      <p:sp>
        <p:nvSpPr>
          <p:cNvPr id="32780" name="Rectangle 12"/>
          <p:cNvSpPr>
            <a:spLocks noChangeArrowheads="1"/>
          </p:cNvSpPr>
          <p:nvPr/>
        </p:nvSpPr>
        <p:spPr bwMode="auto">
          <a:xfrm>
            <a:off x="1771650" y="4057650"/>
            <a:ext cx="1029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Noyer du Japon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Grand </a:t>
            </a:r>
            <a:r>
              <a:rPr lang="fr-FR" altLang="fr-FR" sz="1800" b="1">
                <a:solidFill>
                  <a:srgbClr val="008000"/>
                </a:solidFill>
                <a:latin typeface="Arial" panose="020B0604020202020204" pitchFamily="34" charset="0"/>
              </a:rPr>
              <a:t>Arbre</a:t>
            </a:r>
            <a:r>
              <a:rPr lang="fr-FR" altLang="fr-FR" sz="1800">
                <a:solidFill>
                  <a:srgbClr val="008000"/>
                </a:solidFill>
                <a:latin typeface="Arial" panose="020B0604020202020204" pitchFamily="34" charset="0"/>
              </a:rPr>
              <a:t> de 10 à </a:t>
            </a:r>
            <a:r>
              <a:rPr lang="fr-FR" altLang="fr-FR" sz="1800">
                <a:solidFill>
                  <a:srgbClr val="C00000"/>
                </a:solidFill>
                <a:latin typeface="Arial" panose="020B0604020202020204" pitchFamily="34" charset="0"/>
              </a:rPr>
              <a:t>35 m</a:t>
            </a:r>
            <a:r>
              <a:rPr lang="fr-FR" altLang="fr-FR" sz="1800">
                <a:solidFill>
                  <a:srgbClr val="008000"/>
                </a:solidFill>
                <a:latin typeface="Arial" panose="020B0604020202020204" pitchFamily="34" charset="0"/>
              </a:rPr>
              <a:t> à </a:t>
            </a:r>
            <a:r>
              <a:rPr lang="fr-FR" altLang="fr-FR" sz="1800" b="1">
                <a:solidFill>
                  <a:srgbClr val="008000"/>
                </a:solidFill>
                <a:latin typeface="Arial" panose="020B0604020202020204" pitchFamily="34" charset="0"/>
              </a:rPr>
              <a:t>croissance très rapide</a:t>
            </a:r>
            <a:r>
              <a:rPr lang="fr-FR" altLang="fr-FR" sz="1800">
                <a:solidFill>
                  <a:srgbClr val="008000"/>
                </a:solidFill>
                <a:latin typeface="Arial" panose="020B0604020202020204" pitchFamily="34" charset="0"/>
              </a:rPr>
              <a:t> et très productif. </a:t>
            </a:r>
            <a:r>
              <a:rPr lang="fr-FR" altLang="fr-FR" sz="1800" b="1">
                <a:solidFill>
                  <a:srgbClr val="008000"/>
                </a:solidFill>
                <a:latin typeface="Arial" panose="020B0604020202020204" pitchFamily="34" charset="0"/>
              </a:rPr>
              <a:t>Rusticité -35°C.</a:t>
            </a:r>
            <a:endParaRPr lang="fr-FR" altLang="fr-FR" sz="1800">
              <a:solidFill>
                <a:srgbClr val="008000"/>
              </a:solidFill>
              <a:latin typeface="Arial" panose="020B0604020202020204" pitchFamily="34" charset="0"/>
            </a:endParaRPr>
          </a:p>
        </p:txBody>
      </p:sp>
      <p:sp>
        <p:nvSpPr>
          <p:cNvPr id="32781" name="Rectangle 13"/>
          <p:cNvSpPr>
            <a:spLocks noChangeArrowheads="1"/>
          </p:cNvSpPr>
          <p:nvPr/>
        </p:nvSpPr>
        <p:spPr bwMode="auto">
          <a:xfrm>
            <a:off x="2187575" y="5276850"/>
            <a:ext cx="988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Oreilles de Juda (Champignon noir chinois)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Variété de </a:t>
            </a:r>
            <a:r>
              <a:rPr lang="fr-FR" altLang="fr-FR" sz="1800" b="1">
                <a:solidFill>
                  <a:srgbClr val="008000"/>
                </a:solidFill>
                <a:latin typeface="Arial" panose="020B0604020202020204" pitchFamily="34" charset="0"/>
              </a:rPr>
              <a:t>champignon</a:t>
            </a:r>
            <a:r>
              <a:rPr lang="fr-FR" altLang="fr-FR" sz="1800">
                <a:solidFill>
                  <a:srgbClr val="008000"/>
                </a:solidFill>
                <a:latin typeface="Arial" panose="020B0604020202020204" pitchFamily="34" charset="0"/>
              </a:rPr>
              <a:t> à</a:t>
            </a:r>
            <a:r>
              <a:rPr lang="fr-FR" altLang="fr-FR" sz="1800" b="1">
                <a:solidFill>
                  <a:srgbClr val="008000"/>
                </a:solidFill>
                <a:latin typeface="Arial" panose="020B0604020202020204" pitchFamily="34" charset="0"/>
              </a:rPr>
              <a:t> cultiver sur buches</a:t>
            </a:r>
            <a:r>
              <a:rPr lang="fr-FR" altLang="fr-FR" sz="1800">
                <a:solidFill>
                  <a:srgbClr val="008000"/>
                </a:solidFill>
                <a:latin typeface="Arial" panose="020B0604020202020204" pitchFamily="34" charset="0"/>
              </a:rPr>
              <a:t> de sureau et bois tendres ; Culture facile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
          <p:cNvSpPr>
            <a:spLocks noGrp="1"/>
          </p:cNvSpPr>
          <p:nvPr>
            <p:ph type="sldNum" sz="quarter" idx="12"/>
          </p:nvPr>
        </p:nvSpPr>
        <p:spPr bwMode="auto">
          <a:xfrm>
            <a:off x="10821988" y="285750"/>
            <a:ext cx="693737"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FECED76-F0B3-44A0-9E92-82D97491047F}" type="slidenum">
              <a:rPr lang="fr-FR" altLang="fr-FR" sz="1200" smtClean="0">
                <a:solidFill>
                  <a:srgbClr val="898989"/>
                </a:solidFill>
              </a:rPr>
              <a:pPr>
                <a:lnSpc>
                  <a:spcPct val="100000"/>
                </a:lnSpc>
                <a:spcBef>
                  <a:spcPct val="0"/>
                </a:spcBef>
                <a:buFontTx/>
                <a:buNone/>
              </a:pPr>
              <a:t>3</a:t>
            </a:fld>
            <a:endParaRPr lang="fr-FR" altLang="fr-FR" sz="1200">
              <a:solidFill>
                <a:srgbClr val="898989"/>
              </a:solidFill>
            </a:endParaRPr>
          </a:p>
        </p:txBody>
      </p:sp>
      <p:sp>
        <p:nvSpPr>
          <p:cNvPr id="6147"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148" name="ZoneTexte 3"/>
          <p:cNvSpPr txBox="1">
            <a:spLocks noChangeArrowheads="1"/>
          </p:cNvSpPr>
          <p:nvPr/>
        </p:nvSpPr>
        <p:spPr bwMode="auto">
          <a:xfrm>
            <a:off x="258763" y="763588"/>
            <a:ext cx="116062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Légende amérindienne, racontée par Pierre Rabhi :</a:t>
            </a:r>
          </a:p>
          <a:p>
            <a:pPr eaLnBrk="1" hangingPunct="1">
              <a:lnSpc>
                <a:spcPct val="100000"/>
              </a:lnSpc>
              <a:spcBef>
                <a:spcPct val="0"/>
              </a:spcBef>
              <a:buFontTx/>
              <a:buNone/>
            </a:pPr>
            <a:r>
              <a:rPr lang="fr-FR" altLang="fr-FR" sz="1800">
                <a:solidFill>
                  <a:srgbClr val="008000"/>
                </a:solidFill>
              </a:rPr>
              <a:t>Un jour, dit la légende, il y eut un immense incendie de forêt. Tous les animaux terrifiés, atterrés, observaient impuissants le désastre. Seul le petit colibri s’activait, allant chercher quelques gouttes avec son bec pour les jeter sur le feu. Après un moment, le tatou, agacé par cette agitation dérisoire, lui dit : « </a:t>
            </a:r>
            <a:r>
              <a:rPr lang="fr-FR" altLang="fr-FR" sz="1800" i="1">
                <a:solidFill>
                  <a:srgbClr val="008000"/>
                </a:solidFill>
              </a:rPr>
              <a:t>Colibri ! Tu n’es pas fou ? Ce n’est pas avec ces gouttes d’eau que tu vas éteindre le feu ! </a:t>
            </a:r>
            <a:r>
              <a:rPr lang="fr-FR" altLang="fr-FR" sz="1800">
                <a:solidFill>
                  <a:srgbClr val="008000"/>
                </a:solidFill>
              </a:rPr>
              <a:t>». Et le colibri lui répondit :« </a:t>
            </a:r>
            <a:r>
              <a:rPr lang="fr-FR" altLang="fr-FR" sz="1800" i="1">
                <a:solidFill>
                  <a:srgbClr val="008000"/>
                </a:solidFill>
              </a:rPr>
              <a:t>Je le sais, mais je fais ma part. </a:t>
            </a:r>
            <a:r>
              <a:rPr lang="fr-FR" altLang="fr-FR" sz="1800">
                <a:solidFill>
                  <a:srgbClr val="008000"/>
                </a:solidFill>
              </a:rPr>
              <a:t>».</a:t>
            </a:r>
          </a:p>
        </p:txBody>
      </p:sp>
      <p:pic>
        <p:nvPicPr>
          <p:cNvPr id="6149"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838" y="2360613"/>
            <a:ext cx="2630487"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356796" y="5937009"/>
            <a:ext cx="2751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sz="1200" dirty="0">
                <a:solidFill>
                  <a:srgbClr val="008000"/>
                </a:solidFill>
              </a:rPr>
              <a:t>↑ </a:t>
            </a:r>
            <a:r>
              <a:rPr lang="fr-FR" altLang="fr-FR" sz="1200" dirty="0">
                <a:solidFill>
                  <a:srgbClr val="008000"/>
                </a:solidFill>
                <a:latin typeface="Arial" panose="020B0604020202020204" pitchFamily="34" charset="0"/>
              </a:rPr>
              <a:t>Le jardin-forêt de Robert Hart dans le </a:t>
            </a:r>
            <a:r>
              <a:rPr lang="fr-FR" altLang="fr-FR" sz="1200" dirty="0">
                <a:solidFill>
                  <a:srgbClr val="008000"/>
                </a:solidFill>
                <a:latin typeface="Arial" panose="020B0604020202020204" pitchFamily="34" charset="0"/>
                <a:hlinkClick r:id="rId3" tooltip="Shropshire"/>
              </a:rPr>
              <a:t>Shropshire</a:t>
            </a:r>
            <a:endParaRPr lang="fr-FR" altLang="fr-FR" sz="1200" dirty="0">
              <a:solidFill>
                <a:srgbClr val="008000"/>
              </a:solidFill>
            </a:endParaRPr>
          </a:p>
        </p:txBody>
      </p:sp>
      <p:sp>
        <p:nvSpPr>
          <p:cNvPr id="6151" name="Rectangle 7"/>
          <p:cNvSpPr>
            <a:spLocks noChangeArrowheads="1"/>
          </p:cNvSpPr>
          <p:nvPr/>
        </p:nvSpPr>
        <p:spPr bwMode="auto">
          <a:xfrm>
            <a:off x="3323644" y="5498959"/>
            <a:ext cx="868118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600" dirty="0">
                <a:solidFill>
                  <a:srgbClr val="008000"/>
                </a:solidFill>
              </a:rPr>
              <a:t>La forêt comestible copie les caractéristiques des forêts, comme l’occupation de l’espace en strates (grands arbres, buissons, lianes, etc.) et du temps (succession écologique), pour avoir leurs propriétés (résilience, stabilité …) tout en ayant une production directement utile à l’Homme (fruits, noix …) plus abondante, grâce au choix de variétés comestibles. </a:t>
            </a:r>
          </a:p>
          <a:p>
            <a:pPr algn="just" eaLnBrk="1" hangingPunct="1">
              <a:lnSpc>
                <a:spcPct val="100000"/>
              </a:lnSpc>
              <a:spcBef>
                <a:spcPct val="0"/>
              </a:spcBef>
              <a:buFontTx/>
              <a:buNone/>
            </a:pPr>
            <a:r>
              <a:rPr lang="fr-FR" altLang="fr-FR" sz="1200" dirty="0">
                <a:solidFill>
                  <a:srgbClr val="008000"/>
                </a:solidFill>
              </a:rPr>
              <a:t>Sources : </a:t>
            </a:r>
            <a:r>
              <a:rPr lang="fr-FR" altLang="fr-FR" sz="1200" dirty="0">
                <a:solidFill>
                  <a:srgbClr val="008000"/>
                </a:solidFill>
                <a:hlinkClick r:id="rId4"/>
              </a:rPr>
              <a:t>http://revolution-lente.coerrance.org/permaculture.php</a:t>
            </a:r>
            <a:r>
              <a:rPr lang="fr-FR" altLang="fr-FR" sz="1200" dirty="0">
                <a:solidFill>
                  <a:srgbClr val="008000"/>
                </a:solidFill>
              </a:rPr>
              <a:t> </a:t>
            </a:r>
          </a:p>
        </p:txBody>
      </p:sp>
      <p:pic>
        <p:nvPicPr>
          <p:cNvPr id="6153"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9621" y="2360613"/>
            <a:ext cx="14382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4985556" y="4191563"/>
            <a:ext cx="3039482" cy="646331"/>
          </a:xfrm>
          <a:prstGeom prst="rect">
            <a:avLst/>
          </a:prstGeom>
          <a:noFill/>
        </p:spPr>
        <p:txBody>
          <a:bodyPr wrap="square" rtlCol="0">
            <a:spAutoFit/>
          </a:bodyPr>
          <a:lstStyle/>
          <a:p>
            <a:pPr algn="ctr"/>
            <a:r>
              <a:rPr lang="fr-FR" sz="1200" dirty="0">
                <a:solidFill>
                  <a:srgbClr val="008000"/>
                </a:solidFill>
              </a:rPr>
              <a:t>↑ Pommier dans la forêt nourricière. Source :</a:t>
            </a:r>
            <a:r>
              <a:rPr lang="fr-FR" altLang="fr-FR" sz="1200" dirty="0">
                <a:solidFill>
                  <a:srgbClr val="008000"/>
                </a:solidFill>
              </a:rPr>
              <a:t> </a:t>
            </a:r>
            <a:r>
              <a:rPr lang="fr-FR" altLang="fr-FR" sz="1200" dirty="0">
                <a:solidFill>
                  <a:srgbClr val="008000"/>
                </a:solidFill>
                <a:hlinkClick r:id="rId6"/>
              </a:rPr>
              <a:t>http://permafroid.blogspot.fr/p/foret-nourriciere.html</a:t>
            </a:r>
            <a:r>
              <a:rPr lang="fr-FR" altLang="fr-FR" sz="1200" dirty="0">
                <a:solidFill>
                  <a:srgbClr val="008000"/>
                </a:solidFill>
              </a:rPr>
              <a:t> </a:t>
            </a:r>
            <a:r>
              <a:rPr lang="fr-FR" sz="1200" dirty="0">
                <a:solidFill>
                  <a:srgbClr val="008000"/>
                </a:solidFill>
              </a:rPr>
              <a:t> </a:t>
            </a:r>
          </a:p>
        </p:txBody>
      </p:sp>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1810" y="2332038"/>
            <a:ext cx="2466975" cy="1847850"/>
          </a:xfrm>
          <a:prstGeom prst="rect">
            <a:avLst/>
          </a:prstGeom>
        </p:spPr>
      </p:pic>
      <p:sp>
        <p:nvSpPr>
          <p:cNvPr id="5" name="ZoneTexte 4"/>
          <p:cNvSpPr txBox="1"/>
          <p:nvPr/>
        </p:nvSpPr>
        <p:spPr>
          <a:xfrm>
            <a:off x="8240357" y="4239300"/>
            <a:ext cx="3764467" cy="1197187"/>
          </a:xfrm>
          <a:prstGeom prst="rect">
            <a:avLst/>
          </a:prstGeom>
          <a:noFill/>
        </p:spPr>
        <p:txBody>
          <a:bodyPr wrap="square" rtlCol="0">
            <a:spAutoFit/>
          </a:bodyPr>
          <a:lstStyle/>
          <a:p>
            <a:pPr algn="ctr"/>
            <a:r>
              <a:rPr lang="fr-FR" sz="1200" dirty="0">
                <a:solidFill>
                  <a:srgbClr val="008000"/>
                </a:solidFill>
              </a:rPr>
              <a:t>↑ Dans le Jardin Collectif de Saint-Jérôme, géré selon les  principes de la </a:t>
            </a:r>
            <a:r>
              <a:rPr lang="fr-FR" sz="1200" dirty="0" err="1">
                <a:solidFill>
                  <a:srgbClr val="008000"/>
                </a:solidFill>
              </a:rPr>
              <a:t>permaculture</a:t>
            </a:r>
            <a:r>
              <a:rPr lang="fr-FR" sz="1200" dirty="0">
                <a:solidFill>
                  <a:srgbClr val="008000"/>
                </a:solidFill>
              </a:rPr>
              <a:t>, on y trouve des vivaces, annuelles, quantité de  légumes et fines herbes, petits fruits, arbres fruitiers et plantes indigènes créant une grande biodiversité fonctionnelle. Source : </a:t>
            </a:r>
            <a:r>
              <a:rPr lang="fr-FR" sz="1200" dirty="0">
                <a:solidFill>
                  <a:srgbClr val="008000"/>
                </a:solidFill>
                <a:hlinkClick r:id="rId8"/>
              </a:rPr>
              <a:t>http://www.serresdeclara.org/node/306</a:t>
            </a:r>
            <a:r>
              <a:rPr lang="fr-FR" sz="1200" dirty="0">
                <a:solidFill>
                  <a:srgbClr val="008000"/>
                </a:solidFill>
              </a:rPr>
              <a:t> </a:t>
            </a:r>
          </a:p>
        </p:txBody>
      </p:sp>
      <p:pic>
        <p:nvPicPr>
          <p:cNvPr id="6"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04397" y="2075215"/>
            <a:ext cx="2889165" cy="21640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984C4FB-0359-40AF-A899-28D79BE46A76}" type="slidenum">
              <a:rPr lang="fr-FR" altLang="fr-FR" sz="1200" smtClean="0">
                <a:solidFill>
                  <a:srgbClr val="898989"/>
                </a:solidFill>
              </a:rPr>
              <a:pPr>
                <a:lnSpc>
                  <a:spcPct val="100000"/>
                </a:lnSpc>
                <a:spcBef>
                  <a:spcPct val="0"/>
                </a:spcBef>
                <a:buFontTx/>
                <a:buNone/>
              </a:pPr>
              <a:t>30</a:t>
            </a:fld>
            <a:endParaRPr lang="fr-FR" altLang="fr-FR" sz="1200">
              <a:solidFill>
                <a:srgbClr val="898989"/>
              </a:solidFill>
            </a:endParaRPr>
          </a:p>
        </p:txBody>
      </p:sp>
      <p:sp>
        <p:nvSpPr>
          <p:cNvPr id="33795"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33796" name="ZoneTexte 3"/>
          <p:cNvSpPr txBox="1">
            <a:spLocks noChangeArrowheads="1"/>
          </p:cNvSpPr>
          <p:nvPr/>
        </p:nvSpPr>
        <p:spPr bwMode="auto">
          <a:xfrm>
            <a:off x="255588" y="596900"/>
            <a:ext cx="4594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10. Plantes pour les jardins-forêts (suite et fin)</a:t>
            </a:r>
          </a:p>
        </p:txBody>
      </p:sp>
      <p:sp>
        <p:nvSpPr>
          <p:cNvPr id="33797" name="ZoneTexte 4"/>
          <p:cNvSpPr txBox="1">
            <a:spLocks noChangeArrowheads="1"/>
          </p:cNvSpPr>
          <p:nvPr/>
        </p:nvSpPr>
        <p:spPr bwMode="auto">
          <a:xfrm>
            <a:off x="5005388" y="6477000"/>
            <a:ext cx="706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http://www.foretscomestibles.com/documentation-ressource-permaculture/plante-jardin-foret.html</a:t>
            </a:r>
            <a:r>
              <a:rPr lang="fr-FR" altLang="fr-FR" sz="1200">
                <a:solidFill>
                  <a:srgbClr val="008000"/>
                </a:solidFill>
              </a:rPr>
              <a:t> </a:t>
            </a:r>
          </a:p>
        </p:txBody>
      </p:sp>
      <p:pic>
        <p:nvPicPr>
          <p:cNvPr id="33798"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057275"/>
            <a:ext cx="19431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6"/>
          <p:cNvSpPr>
            <a:spLocks noChangeArrowheads="1"/>
          </p:cNvSpPr>
          <p:nvPr/>
        </p:nvSpPr>
        <p:spPr bwMode="auto">
          <a:xfrm>
            <a:off x="2290763" y="965200"/>
            <a:ext cx="977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Pomme de terre sauvage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Pomme de terre obtenue par Philip FORRER dans des buttes de bois de conifères, en laissant simplement quelques bulbilles lors de la récolte. L’année suivante, les pommes de terre peuvent être de nouveau récoltées.</a:t>
            </a:r>
          </a:p>
        </p:txBody>
      </p:sp>
      <p:pic>
        <p:nvPicPr>
          <p:cNvPr id="33800"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663" y="5595938"/>
            <a:ext cx="15351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763" y="4098925"/>
            <a:ext cx="14081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475" y="2578100"/>
            <a:ext cx="18954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10"/>
          <p:cNvSpPr>
            <a:spLocks noChangeArrowheads="1"/>
          </p:cNvSpPr>
          <p:nvPr/>
        </p:nvSpPr>
        <p:spPr bwMode="auto">
          <a:xfrm>
            <a:off x="2501900" y="2578100"/>
            <a:ext cx="9567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Pleurote de l'Orme</a:t>
            </a:r>
            <a:r>
              <a:rPr lang="fr-FR" altLang="fr-FR" sz="1800">
                <a:solidFill>
                  <a:srgbClr val="008000"/>
                </a:solidFill>
                <a:latin typeface="Arial" panose="020B0604020202020204" pitchFamily="34" charset="0"/>
              </a:rPr>
              <a:t> (</a:t>
            </a:r>
            <a:r>
              <a:rPr lang="fr-FR" altLang="fr-FR" sz="1800" i="1">
                <a:solidFill>
                  <a:srgbClr val="008000"/>
                </a:solidFill>
                <a:latin typeface="Arial" panose="020B0604020202020204" pitchFamily="34" charset="0"/>
              </a:rPr>
              <a:t>Hypsizygus ulmarius</a:t>
            </a:r>
            <a:r>
              <a:rPr lang="fr-FR" altLang="fr-FR" sz="1800">
                <a:solidFill>
                  <a:srgbClr val="008000"/>
                </a:solidFill>
                <a:latin typeface="Arial" panose="020B0604020202020204" pitchFamily="34" charset="0"/>
              </a:rPr>
              <a:t>) : Variété de champignon à cultiver sur orme et hêtre; Culture très facile. La culture du chou de Bruxelles associé à ce champignon triple pratiquement les rendements en choux. </a:t>
            </a:r>
          </a:p>
        </p:txBody>
      </p:sp>
      <p:sp>
        <p:nvSpPr>
          <p:cNvPr id="33804" name="Rectangle 11"/>
          <p:cNvSpPr>
            <a:spLocks noChangeArrowheads="1"/>
          </p:cNvSpPr>
          <p:nvPr/>
        </p:nvSpPr>
        <p:spPr bwMode="auto">
          <a:xfrm>
            <a:off x="1882775" y="4095750"/>
            <a:ext cx="10090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285712"/>
                </a:solidFill>
                <a:latin typeface="Arial" panose="020B0604020202020204" pitchFamily="34" charset="0"/>
              </a:rPr>
              <a:t>Schisandra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Liane arborescente caduque sauvage à croissance lente pouvant atteindre 9 à 10 mètres. Sols riches et frais. Rusticité -30°C. Les baies sont très utilisées en herboristerie chinoise.</a:t>
            </a:r>
          </a:p>
        </p:txBody>
      </p:sp>
      <p:sp>
        <p:nvSpPr>
          <p:cNvPr id="33805" name="Rectangle 12"/>
          <p:cNvSpPr>
            <a:spLocks noChangeArrowheads="1"/>
          </p:cNvSpPr>
          <p:nvPr/>
        </p:nvSpPr>
        <p:spPr bwMode="auto">
          <a:xfrm>
            <a:off x="1957388" y="5588000"/>
            <a:ext cx="3668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285712"/>
                </a:solidFill>
                <a:latin typeface="Arial" panose="020B0604020202020204" pitchFamily="34" charset="0"/>
              </a:rPr>
              <a:t>Shiitake </a:t>
            </a:r>
            <a:r>
              <a:rPr lang="fr-FR" altLang="fr-FR" sz="1800">
                <a:solidFill>
                  <a:srgbClr val="000000"/>
                </a:solidFill>
                <a:latin typeface="Arial" panose="020B0604020202020204" pitchFamily="34" charset="0"/>
              </a:rPr>
              <a:t>: </a:t>
            </a:r>
            <a:r>
              <a:rPr lang="fr-FR" altLang="fr-FR" sz="1800">
                <a:solidFill>
                  <a:srgbClr val="008000"/>
                </a:solidFill>
                <a:latin typeface="Arial" panose="020B0604020202020204" pitchFamily="34" charset="0"/>
              </a:rPr>
              <a:t>Variété de champignon à cultiver sur tous bois.</a:t>
            </a:r>
            <a:r>
              <a:rPr lang="fr-FR" altLang="fr-FR" sz="1800">
                <a:solidFill>
                  <a:srgbClr val="000000"/>
                </a:solidFill>
                <a:latin typeface="Arial" panose="020B0604020202020204" pitchFamily="34" charset="0"/>
              </a:rPr>
              <a:t> </a:t>
            </a:r>
          </a:p>
        </p:txBody>
      </p:sp>
      <p:pic>
        <p:nvPicPr>
          <p:cNvPr id="33806"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8500" y="48641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7961313" y="4959350"/>
            <a:ext cx="4108450" cy="923925"/>
          </a:xfrm>
          <a:prstGeom prst="rect">
            <a:avLst/>
          </a:prstGeom>
        </p:spPr>
        <p:txBody>
          <a:bodyPr>
            <a:spAutoFit/>
          </a:bodyPr>
          <a:lstStyle/>
          <a:p>
            <a:pPr algn="just" eaLnBrk="1" fontAlgn="auto" hangingPunct="1">
              <a:spcBef>
                <a:spcPts val="0"/>
              </a:spcBef>
              <a:spcAft>
                <a:spcPts val="0"/>
              </a:spcAft>
              <a:defRPr/>
            </a:pPr>
            <a:r>
              <a:rPr lang="fr-FR" dirty="0" err="1">
                <a:solidFill>
                  <a:schemeClr val="accent6">
                    <a:lumMod val="50000"/>
                  </a:schemeClr>
                </a:solidFill>
                <a:latin typeface="Arial" panose="020B0604020202020204" pitchFamily="34" charset="0"/>
              </a:rPr>
              <a:t>Shimeji</a:t>
            </a:r>
            <a:r>
              <a:rPr lang="fr-FR" dirty="0">
                <a:solidFill>
                  <a:schemeClr val="accent6">
                    <a:lumMod val="50000"/>
                  </a:schemeClr>
                </a:solidFill>
                <a:latin typeface="+mn-lt"/>
                <a:cs typeface="+mn-cs"/>
              </a:rPr>
              <a:t> </a:t>
            </a:r>
            <a:r>
              <a:rPr lang="fr-FR" dirty="0">
                <a:solidFill>
                  <a:srgbClr val="008000"/>
                </a:solidFill>
                <a:latin typeface="Arial" panose="020B0604020202020204" pitchFamily="34" charset="0"/>
                <a:cs typeface="+mn-cs"/>
              </a:rPr>
              <a:t>: Ensemble de champignons communs au Japon mais que l’on peut trouver dans le nord de l’Europe.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23971D6-8762-4F26-BC69-6F477A6AE51F}" type="slidenum">
              <a:rPr lang="fr-FR" altLang="fr-FR" smtClean="0"/>
              <a:pPr>
                <a:defRPr/>
              </a:pPr>
              <a:t>31</a:t>
            </a:fld>
            <a:endParaRPr lang="fr-FR" altLang="fr-FR"/>
          </a:p>
        </p:txBody>
      </p:sp>
      <p:sp>
        <p:nvSpPr>
          <p:cNvPr id="3" name="Espace réservé du numéro de diapositive 1"/>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423971D6-8762-4F26-BC69-6F477A6AE51F}" type="slidenum">
              <a:rPr lang="fr-FR" altLang="fr-FR" smtClean="0"/>
              <a:pPr>
                <a:defRPr/>
              </a:pPr>
              <a:t>31</a:t>
            </a:fld>
            <a:endParaRPr lang="fr-FR" altLang="fr-FR"/>
          </a:p>
        </p:txBody>
      </p:sp>
      <p:sp>
        <p:nvSpPr>
          <p:cNvPr id="4"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5" name="ZoneTexte 4"/>
          <p:cNvSpPr txBox="1"/>
          <p:nvPr/>
        </p:nvSpPr>
        <p:spPr>
          <a:xfrm>
            <a:off x="172122" y="754575"/>
            <a:ext cx="4044875" cy="369332"/>
          </a:xfrm>
          <a:prstGeom prst="rect">
            <a:avLst/>
          </a:prstGeom>
          <a:noFill/>
        </p:spPr>
        <p:txBody>
          <a:bodyPr wrap="square" rtlCol="0">
            <a:spAutoFit/>
          </a:bodyPr>
          <a:lstStyle/>
          <a:p>
            <a:r>
              <a:rPr lang="fr-FR" b="1" dirty="0">
                <a:solidFill>
                  <a:srgbClr val="008000"/>
                </a:solidFill>
              </a:rPr>
              <a:t>10bis. Légumes tolérants à l’ombre</a:t>
            </a:r>
          </a:p>
        </p:txBody>
      </p:sp>
      <p:sp>
        <p:nvSpPr>
          <p:cNvPr id="6" name="ZoneTexte 5"/>
          <p:cNvSpPr txBox="1"/>
          <p:nvPr/>
        </p:nvSpPr>
        <p:spPr>
          <a:xfrm>
            <a:off x="172123" y="1205382"/>
            <a:ext cx="5217457" cy="5447645"/>
          </a:xfrm>
          <a:prstGeom prst="rect">
            <a:avLst/>
          </a:prstGeom>
          <a:noFill/>
        </p:spPr>
        <p:txBody>
          <a:bodyPr wrap="square" rtlCol="0">
            <a:spAutoFit/>
          </a:bodyPr>
          <a:lstStyle/>
          <a:p>
            <a:r>
              <a:rPr lang="fr-FR" dirty="0">
                <a:solidFill>
                  <a:srgbClr val="008000"/>
                </a:solidFill>
              </a:rPr>
              <a:t>15 légumes aimant l'ombre ou tolérants à l’ombre :</a:t>
            </a:r>
          </a:p>
          <a:p>
            <a:r>
              <a:rPr lang="fr-FR" dirty="0">
                <a:solidFill>
                  <a:srgbClr val="008000"/>
                </a:solidFill>
              </a:rPr>
              <a:t>Français (Anglais)</a:t>
            </a:r>
          </a:p>
          <a:p>
            <a:endParaRPr lang="fr-FR" dirty="0">
              <a:solidFill>
                <a:srgbClr val="008000"/>
              </a:solidFill>
            </a:endParaRPr>
          </a:p>
          <a:p>
            <a:r>
              <a:rPr lang="fr-FR" dirty="0">
                <a:solidFill>
                  <a:srgbClr val="008000"/>
                </a:solidFill>
              </a:rPr>
              <a:t>1. Chou frisé (</a:t>
            </a:r>
            <a:r>
              <a:rPr lang="fr-FR" dirty="0" err="1">
                <a:solidFill>
                  <a:srgbClr val="008000"/>
                </a:solidFill>
              </a:rPr>
              <a:t>Kale</a:t>
            </a:r>
            <a:r>
              <a:rPr lang="fr-FR" dirty="0">
                <a:solidFill>
                  <a:srgbClr val="008000"/>
                </a:solidFill>
              </a:rPr>
              <a:t>)</a:t>
            </a:r>
          </a:p>
          <a:p>
            <a:r>
              <a:rPr lang="fr-FR" dirty="0">
                <a:solidFill>
                  <a:srgbClr val="008000"/>
                </a:solidFill>
              </a:rPr>
              <a:t>2. Persil (</a:t>
            </a:r>
            <a:r>
              <a:rPr lang="fr-FR" dirty="0" err="1">
                <a:solidFill>
                  <a:srgbClr val="008000"/>
                </a:solidFill>
              </a:rPr>
              <a:t>Parsley</a:t>
            </a:r>
            <a:r>
              <a:rPr lang="fr-FR" dirty="0">
                <a:solidFill>
                  <a:srgbClr val="008000"/>
                </a:solidFill>
              </a:rPr>
              <a:t>)</a:t>
            </a:r>
          </a:p>
          <a:p>
            <a:r>
              <a:rPr lang="fr-FR" dirty="0">
                <a:solidFill>
                  <a:srgbClr val="008000"/>
                </a:solidFill>
              </a:rPr>
              <a:t>3. Laitue (</a:t>
            </a:r>
            <a:r>
              <a:rPr lang="fr-FR" dirty="0" err="1">
                <a:solidFill>
                  <a:srgbClr val="008000"/>
                </a:solidFill>
              </a:rPr>
              <a:t>Lettuce</a:t>
            </a:r>
            <a:r>
              <a:rPr lang="fr-FR" dirty="0">
                <a:solidFill>
                  <a:srgbClr val="008000"/>
                </a:solidFill>
              </a:rPr>
              <a:t>)</a:t>
            </a:r>
          </a:p>
          <a:p>
            <a:r>
              <a:rPr lang="fr-FR" dirty="0">
                <a:solidFill>
                  <a:srgbClr val="008000"/>
                </a:solidFill>
              </a:rPr>
              <a:t>4. Ail (</a:t>
            </a:r>
            <a:r>
              <a:rPr lang="fr-FR" dirty="0" err="1">
                <a:solidFill>
                  <a:srgbClr val="008000"/>
                </a:solidFill>
              </a:rPr>
              <a:t>Garlic</a:t>
            </a:r>
            <a:r>
              <a:rPr lang="fr-FR" dirty="0">
                <a:solidFill>
                  <a:srgbClr val="008000"/>
                </a:solidFill>
              </a:rPr>
              <a:t>)</a:t>
            </a:r>
          </a:p>
          <a:p>
            <a:r>
              <a:rPr lang="fr-FR" dirty="0">
                <a:solidFill>
                  <a:srgbClr val="008000"/>
                </a:solidFill>
              </a:rPr>
              <a:t>5. Echalotes (</a:t>
            </a:r>
            <a:r>
              <a:rPr lang="fr-FR" dirty="0" err="1">
                <a:solidFill>
                  <a:srgbClr val="008000"/>
                </a:solidFill>
              </a:rPr>
              <a:t>Scallions</a:t>
            </a:r>
            <a:r>
              <a:rPr lang="fr-FR" dirty="0">
                <a:solidFill>
                  <a:srgbClr val="008000"/>
                </a:solidFill>
              </a:rPr>
              <a:t>)</a:t>
            </a:r>
          </a:p>
          <a:p>
            <a:r>
              <a:rPr lang="fr-FR" dirty="0">
                <a:solidFill>
                  <a:srgbClr val="008000"/>
                </a:solidFill>
              </a:rPr>
              <a:t>6. Betterave (</a:t>
            </a:r>
            <a:r>
              <a:rPr lang="fr-FR" dirty="0" err="1">
                <a:solidFill>
                  <a:srgbClr val="008000"/>
                </a:solidFill>
              </a:rPr>
              <a:t>Beets</a:t>
            </a:r>
            <a:r>
              <a:rPr lang="fr-FR" dirty="0">
                <a:solidFill>
                  <a:srgbClr val="008000"/>
                </a:solidFill>
              </a:rPr>
              <a:t>)</a:t>
            </a:r>
          </a:p>
          <a:p>
            <a:r>
              <a:rPr lang="fr-FR" dirty="0">
                <a:solidFill>
                  <a:srgbClr val="008000"/>
                </a:solidFill>
              </a:rPr>
              <a:t>7. Coriandre (</a:t>
            </a:r>
            <a:r>
              <a:rPr lang="fr-FR" dirty="0" err="1">
                <a:solidFill>
                  <a:srgbClr val="008000"/>
                </a:solidFill>
              </a:rPr>
              <a:t>Cilantro</a:t>
            </a:r>
            <a:r>
              <a:rPr lang="fr-FR" dirty="0">
                <a:solidFill>
                  <a:srgbClr val="008000"/>
                </a:solidFill>
              </a:rPr>
              <a:t>)</a:t>
            </a:r>
          </a:p>
          <a:p>
            <a:r>
              <a:rPr lang="fr-FR" dirty="0">
                <a:solidFill>
                  <a:srgbClr val="008000"/>
                </a:solidFill>
              </a:rPr>
              <a:t>8. Roquette (</a:t>
            </a:r>
            <a:r>
              <a:rPr lang="fr-FR" dirty="0" err="1">
                <a:solidFill>
                  <a:srgbClr val="008000"/>
                </a:solidFill>
              </a:rPr>
              <a:t>Arugula</a:t>
            </a:r>
            <a:r>
              <a:rPr lang="fr-FR" dirty="0">
                <a:solidFill>
                  <a:srgbClr val="008000"/>
                </a:solidFill>
              </a:rPr>
              <a:t>)</a:t>
            </a:r>
          </a:p>
          <a:p>
            <a:r>
              <a:rPr lang="fr-FR" dirty="0">
                <a:solidFill>
                  <a:srgbClr val="008000"/>
                </a:solidFill>
              </a:rPr>
              <a:t>9. Moutarde verte (</a:t>
            </a:r>
            <a:r>
              <a:rPr lang="fr-FR" dirty="0" err="1">
                <a:solidFill>
                  <a:srgbClr val="008000"/>
                </a:solidFill>
              </a:rPr>
              <a:t>Wasabi</a:t>
            </a:r>
            <a:r>
              <a:rPr lang="fr-FR" dirty="0">
                <a:solidFill>
                  <a:srgbClr val="008000"/>
                </a:solidFill>
              </a:rPr>
              <a:t>) (</a:t>
            </a:r>
            <a:r>
              <a:rPr lang="fr-FR" dirty="0" err="1">
                <a:solidFill>
                  <a:srgbClr val="008000"/>
                </a:solidFill>
              </a:rPr>
              <a:t>Mustard</a:t>
            </a:r>
            <a:r>
              <a:rPr lang="fr-FR" dirty="0">
                <a:solidFill>
                  <a:srgbClr val="008000"/>
                </a:solidFill>
              </a:rPr>
              <a:t> Greens)</a:t>
            </a:r>
          </a:p>
          <a:p>
            <a:r>
              <a:rPr lang="fr-FR" dirty="0">
                <a:solidFill>
                  <a:srgbClr val="008000"/>
                </a:solidFill>
              </a:rPr>
              <a:t>10. Navets (</a:t>
            </a:r>
            <a:r>
              <a:rPr lang="fr-FR" dirty="0" err="1">
                <a:solidFill>
                  <a:srgbClr val="008000"/>
                </a:solidFill>
              </a:rPr>
              <a:t>Turnips</a:t>
            </a:r>
            <a:r>
              <a:rPr lang="fr-FR" dirty="0">
                <a:solidFill>
                  <a:srgbClr val="008000"/>
                </a:solidFill>
              </a:rPr>
              <a:t>)</a:t>
            </a:r>
          </a:p>
          <a:p>
            <a:r>
              <a:rPr lang="fr-FR" dirty="0">
                <a:solidFill>
                  <a:srgbClr val="008000"/>
                </a:solidFill>
              </a:rPr>
              <a:t>11. Epinards (</a:t>
            </a:r>
            <a:r>
              <a:rPr lang="fr-FR" dirty="0" err="1">
                <a:solidFill>
                  <a:srgbClr val="008000"/>
                </a:solidFill>
              </a:rPr>
              <a:t>Spinach</a:t>
            </a:r>
            <a:r>
              <a:rPr lang="fr-FR" dirty="0">
                <a:solidFill>
                  <a:srgbClr val="008000"/>
                </a:solidFill>
              </a:rPr>
              <a:t>)</a:t>
            </a:r>
          </a:p>
          <a:p>
            <a:r>
              <a:rPr lang="fr-FR" dirty="0">
                <a:solidFill>
                  <a:srgbClr val="008000"/>
                </a:solidFill>
              </a:rPr>
              <a:t>12. Carottes (</a:t>
            </a:r>
            <a:r>
              <a:rPr lang="fr-FR" dirty="0" err="1">
                <a:solidFill>
                  <a:srgbClr val="008000"/>
                </a:solidFill>
              </a:rPr>
              <a:t>Carrots</a:t>
            </a:r>
            <a:r>
              <a:rPr lang="fr-FR" dirty="0">
                <a:solidFill>
                  <a:srgbClr val="008000"/>
                </a:solidFill>
              </a:rPr>
              <a:t>)</a:t>
            </a:r>
          </a:p>
          <a:p>
            <a:r>
              <a:rPr lang="fr-FR" dirty="0">
                <a:solidFill>
                  <a:srgbClr val="008000"/>
                </a:solidFill>
              </a:rPr>
              <a:t>13. Bettes (</a:t>
            </a:r>
            <a:r>
              <a:rPr lang="fr-FR" dirty="0" err="1">
                <a:solidFill>
                  <a:srgbClr val="008000"/>
                </a:solidFill>
              </a:rPr>
              <a:t>Chard</a:t>
            </a:r>
            <a:r>
              <a:rPr lang="fr-FR" dirty="0">
                <a:solidFill>
                  <a:srgbClr val="008000"/>
                </a:solidFill>
              </a:rPr>
              <a:t>)</a:t>
            </a:r>
          </a:p>
          <a:p>
            <a:r>
              <a:rPr lang="fr-FR" dirty="0">
                <a:solidFill>
                  <a:srgbClr val="008000"/>
                </a:solidFill>
              </a:rPr>
              <a:t>14. Pommes de terre (</a:t>
            </a:r>
            <a:r>
              <a:rPr lang="fr-FR" dirty="0" err="1">
                <a:solidFill>
                  <a:srgbClr val="008000"/>
                </a:solidFill>
              </a:rPr>
              <a:t>Potatoes</a:t>
            </a:r>
            <a:r>
              <a:rPr lang="fr-FR" dirty="0">
                <a:solidFill>
                  <a:srgbClr val="008000"/>
                </a:solidFill>
              </a:rPr>
              <a:t>)</a:t>
            </a:r>
          </a:p>
          <a:p>
            <a:r>
              <a:rPr lang="fr-FR" dirty="0">
                <a:solidFill>
                  <a:srgbClr val="008000"/>
                </a:solidFill>
              </a:rPr>
              <a:t>15. Chou de Chine (</a:t>
            </a:r>
            <a:r>
              <a:rPr lang="fr-FR" dirty="0" err="1">
                <a:solidFill>
                  <a:srgbClr val="008000"/>
                </a:solidFill>
              </a:rPr>
              <a:t>Bok</a:t>
            </a:r>
            <a:r>
              <a:rPr lang="fr-FR" dirty="0">
                <a:solidFill>
                  <a:srgbClr val="008000"/>
                </a:solidFill>
              </a:rPr>
              <a:t> </a:t>
            </a:r>
            <a:r>
              <a:rPr lang="fr-FR" dirty="0" err="1">
                <a:solidFill>
                  <a:srgbClr val="008000"/>
                </a:solidFill>
              </a:rPr>
              <a:t>Choy</a:t>
            </a:r>
            <a:r>
              <a:rPr lang="fr-FR" dirty="0">
                <a:solidFill>
                  <a:srgbClr val="008000"/>
                </a:solidFill>
              </a:rPr>
              <a:t>)</a:t>
            </a:r>
          </a:p>
          <a:p>
            <a:endParaRPr lang="fr-FR" sz="1200" dirty="0">
              <a:solidFill>
                <a:srgbClr val="008000"/>
              </a:solidFill>
            </a:endParaRPr>
          </a:p>
          <a:p>
            <a:r>
              <a:rPr lang="fr-FR" sz="1200" dirty="0">
                <a:solidFill>
                  <a:srgbClr val="008000"/>
                </a:solidFill>
              </a:rPr>
              <a:t>Source : </a:t>
            </a:r>
            <a:r>
              <a:rPr lang="fr-FR" sz="1200" dirty="0">
                <a:solidFill>
                  <a:srgbClr val="008000"/>
                </a:solidFill>
                <a:hlinkClick r:id="rId2"/>
              </a:rPr>
              <a:t>http://www.myheirloomseeds.com/shade_tolerant_plants.htm</a:t>
            </a:r>
            <a:r>
              <a:rPr lang="fr-FR" sz="1200" dirty="0">
                <a:solidFill>
                  <a:srgbClr val="008000"/>
                </a:solidFill>
              </a:rPr>
              <a:t> </a:t>
            </a:r>
          </a:p>
        </p:txBody>
      </p:sp>
      <p:pic>
        <p:nvPicPr>
          <p:cNvPr id="7" name="Picture 2" descr="D:\Users\blisan\Pictures\perso\agro-forêts\15 plantes tolérantes à l-ombre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519" y="1503583"/>
            <a:ext cx="6028192" cy="30140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11611" y="4638568"/>
            <a:ext cx="7020513" cy="738664"/>
          </a:xfrm>
          <a:prstGeom prst="rect">
            <a:avLst/>
          </a:prstGeom>
        </p:spPr>
        <p:txBody>
          <a:bodyPr wrap="none">
            <a:spAutoFit/>
          </a:bodyPr>
          <a:lstStyle/>
          <a:p>
            <a:pPr algn="ctr"/>
            <a:r>
              <a:rPr lang="fr-FR" dirty="0">
                <a:solidFill>
                  <a:srgbClr val="008000"/>
                </a:solidFill>
              </a:rPr>
              <a:t>15 plantes tolérantes à l’ombre</a:t>
            </a:r>
          </a:p>
          <a:p>
            <a:pPr algn="ctr"/>
            <a:r>
              <a:rPr lang="fr-FR" sz="1200" dirty="0">
                <a:solidFill>
                  <a:srgbClr val="008000"/>
                </a:solidFill>
              </a:rPr>
              <a:t>Ces légumes-racines, herbes, légumes verts à feuilles ont tous besoin de 4 heures de soleil par jour, ou moins.</a:t>
            </a:r>
          </a:p>
          <a:p>
            <a:pPr algn="ctr"/>
            <a:r>
              <a:rPr lang="fr-FR" sz="1200" dirty="0">
                <a:solidFill>
                  <a:srgbClr val="008000"/>
                </a:solidFill>
              </a:rPr>
              <a:t>(</a:t>
            </a:r>
            <a:r>
              <a:rPr lang="fr-FR" sz="1200" dirty="0" err="1">
                <a:solidFill>
                  <a:srgbClr val="008000"/>
                </a:solidFill>
              </a:rPr>
              <a:t>These</a:t>
            </a:r>
            <a:r>
              <a:rPr lang="fr-FR" sz="1200" dirty="0">
                <a:solidFill>
                  <a:srgbClr val="008000"/>
                </a:solidFill>
              </a:rPr>
              <a:t> </a:t>
            </a:r>
            <a:r>
              <a:rPr lang="fr-FR" sz="1200" dirty="0" err="1">
                <a:solidFill>
                  <a:srgbClr val="008000"/>
                </a:solidFill>
              </a:rPr>
              <a:t>root</a:t>
            </a:r>
            <a:r>
              <a:rPr lang="fr-FR" sz="1200" dirty="0">
                <a:solidFill>
                  <a:srgbClr val="008000"/>
                </a:solidFill>
              </a:rPr>
              <a:t> </a:t>
            </a:r>
            <a:r>
              <a:rPr lang="fr-FR" sz="1200" dirty="0" err="1">
                <a:solidFill>
                  <a:srgbClr val="008000"/>
                </a:solidFill>
              </a:rPr>
              <a:t>vegetables</a:t>
            </a:r>
            <a:r>
              <a:rPr lang="fr-FR" sz="1200" dirty="0">
                <a:solidFill>
                  <a:srgbClr val="008000"/>
                </a:solidFill>
              </a:rPr>
              <a:t>, </a:t>
            </a:r>
            <a:r>
              <a:rPr lang="fr-FR" sz="1200" dirty="0" err="1">
                <a:solidFill>
                  <a:srgbClr val="008000"/>
                </a:solidFill>
              </a:rPr>
              <a:t>herbs</a:t>
            </a:r>
            <a:r>
              <a:rPr lang="fr-FR" sz="1200" dirty="0">
                <a:solidFill>
                  <a:srgbClr val="008000"/>
                </a:solidFill>
              </a:rPr>
              <a:t>, and </a:t>
            </a:r>
            <a:r>
              <a:rPr lang="fr-FR" sz="1200" dirty="0" err="1">
                <a:solidFill>
                  <a:srgbClr val="008000"/>
                </a:solidFill>
              </a:rPr>
              <a:t>leafy</a:t>
            </a:r>
            <a:r>
              <a:rPr lang="fr-FR" sz="1200" dirty="0">
                <a:solidFill>
                  <a:srgbClr val="008000"/>
                </a:solidFill>
              </a:rPr>
              <a:t> greens all </a:t>
            </a:r>
            <a:r>
              <a:rPr lang="fr-FR" sz="1200" dirty="0" err="1">
                <a:solidFill>
                  <a:srgbClr val="008000"/>
                </a:solidFill>
              </a:rPr>
              <a:t>needs</a:t>
            </a:r>
            <a:r>
              <a:rPr lang="fr-FR" sz="1200" dirty="0">
                <a:solidFill>
                  <a:srgbClr val="008000"/>
                </a:solidFill>
              </a:rPr>
              <a:t> 4 </a:t>
            </a:r>
            <a:r>
              <a:rPr lang="fr-FR" sz="1200" dirty="0" err="1">
                <a:solidFill>
                  <a:srgbClr val="008000"/>
                </a:solidFill>
              </a:rPr>
              <a:t>hours</a:t>
            </a:r>
            <a:r>
              <a:rPr lang="fr-FR" sz="1200" dirty="0">
                <a:solidFill>
                  <a:srgbClr val="008000"/>
                </a:solidFill>
              </a:rPr>
              <a:t> of </a:t>
            </a:r>
            <a:r>
              <a:rPr lang="fr-FR" sz="1200" dirty="0" err="1">
                <a:solidFill>
                  <a:srgbClr val="008000"/>
                </a:solidFill>
              </a:rPr>
              <a:t>sun</a:t>
            </a:r>
            <a:r>
              <a:rPr lang="fr-FR" sz="1200" dirty="0">
                <a:solidFill>
                  <a:srgbClr val="008000"/>
                </a:solidFill>
              </a:rPr>
              <a:t> a </a:t>
            </a:r>
            <a:r>
              <a:rPr lang="fr-FR" sz="1200" dirty="0" err="1">
                <a:solidFill>
                  <a:srgbClr val="008000"/>
                </a:solidFill>
              </a:rPr>
              <a:t>day</a:t>
            </a:r>
            <a:r>
              <a:rPr lang="fr-FR" sz="1200" dirty="0">
                <a:solidFill>
                  <a:srgbClr val="008000"/>
                </a:solidFill>
              </a:rPr>
              <a:t>, or </a:t>
            </a:r>
            <a:r>
              <a:rPr lang="fr-FR" sz="1200" dirty="0" err="1">
                <a:solidFill>
                  <a:srgbClr val="008000"/>
                </a:solidFill>
              </a:rPr>
              <a:t>less</a:t>
            </a:r>
            <a:r>
              <a:rPr lang="fr-FR" sz="1200" dirty="0">
                <a:solidFill>
                  <a:srgbClr val="008000"/>
                </a:solidFill>
              </a:rPr>
              <a:t>).</a:t>
            </a:r>
          </a:p>
        </p:txBody>
      </p:sp>
    </p:spTree>
    <p:extLst>
      <p:ext uri="{BB962C8B-B14F-4D97-AF65-F5344CB8AC3E}">
        <p14:creationId xmlns:p14="http://schemas.microsoft.com/office/powerpoint/2010/main" val="2836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1"/>
          <p:cNvSpPr>
            <a:spLocks noGrp="1"/>
          </p:cNvSpPr>
          <p:nvPr>
            <p:ph type="sldNum" sz="quarter" idx="12"/>
          </p:nvPr>
        </p:nvSpPr>
        <p:spPr bwMode="auto">
          <a:xfrm>
            <a:off x="10941050" y="268288"/>
            <a:ext cx="865188"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B32D372-2DFD-4EF3-9192-44BBAFBC9AF1}" type="slidenum">
              <a:rPr lang="fr-FR" altLang="fr-FR" sz="1200" smtClean="0">
                <a:solidFill>
                  <a:srgbClr val="898989"/>
                </a:solidFill>
              </a:rPr>
              <a:pPr>
                <a:lnSpc>
                  <a:spcPct val="100000"/>
                </a:lnSpc>
                <a:spcBef>
                  <a:spcPct val="0"/>
                </a:spcBef>
                <a:buFontTx/>
                <a:buNone/>
              </a:pPr>
              <a:t>32</a:t>
            </a:fld>
            <a:endParaRPr lang="fr-FR" altLang="fr-FR" sz="1200">
              <a:solidFill>
                <a:srgbClr val="898989"/>
              </a:solidFill>
            </a:endParaRPr>
          </a:p>
        </p:txBody>
      </p:sp>
      <p:sp>
        <p:nvSpPr>
          <p:cNvPr id="34819" name="Rectangle 2"/>
          <p:cNvSpPr>
            <a:spLocks noChangeArrowheads="1"/>
          </p:cNvSpPr>
          <p:nvPr/>
        </p:nvSpPr>
        <p:spPr bwMode="auto">
          <a:xfrm>
            <a:off x="182563" y="1081088"/>
            <a:ext cx="118332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Une des première critiques de la permaculture, dans les années 80, faisait valoir que le modèle de la forêt comestible ne peut être efficace qu’en climat tropical et subtropical, mais impossible à reproduire dans d’autres climats.</a:t>
            </a:r>
          </a:p>
          <a:p>
            <a:pPr algn="just" eaLnBrk="1" hangingPunct="1">
              <a:lnSpc>
                <a:spcPct val="100000"/>
              </a:lnSpc>
              <a:spcBef>
                <a:spcPct val="0"/>
              </a:spcBef>
              <a:buFontTx/>
              <a:buNone/>
            </a:pPr>
            <a:r>
              <a:rPr lang="fr-FR" altLang="fr-FR" sz="1800">
                <a:solidFill>
                  <a:srgbClr val="008000"/>
                </a:solidFill>
              </a:rPr>
              <a:t>Les nombreux exemples a travers le monde, en Angleterre, dans le climat montagnard de Krameterhof en Autriche, (1500 mètres d’altitude), ou dans milieu sec et salé du désert Jordanien, montrent bien que le concept d’observation du milieu, puis de reproduction de ses écosystèmes est adaptable pratiquement partout dans le monde.</a:t>
            </a:r>
          </a:p>
          <a:p>
            <a:pPr algn="just" eaLnBrk="1" hangingPunct="1">
              <a:lnSpc>
                <a:spcPct val="100000"/>
              </a:lnSpc>
              <a:spcBef>
                <a:spcPct val="0"/>
              </a:spcBef>
              <a:buFontTx/>
              <a:buNone/>
            </a:pPr>
            <a:r>
              <a:rPr lang="fr-FR" altLang="fr-FR" sz="1800">
                <a:solidFill>
                  <a:srgbClr val="008000"/>
                </a:solidFill>
              </a:rPr>
              <a:t>Dans notre climat, la pénétration de la lumière dans les couches inférieures est primordiale, il conviendra donc de </a:t>
            </a:r>
            <a:r>
              <a:rPr lang="fr-FR" altLang="fr-FR" sz="1800" b="1">
                <a:solidFill>
                  <a:srgbClr val="008000"/>
                </a:solidFill>
              </a:rPr>
              <a:t>correctement espacer les plantations</a:t>
            </a:r>
            <a:r>
              <a:rPr lang="fr-FR" altLang="fr-FR" sz="1800">
                <a:solidFill>
                  <a:srgbClr val="008000"/>
                </a:solidFill>
              </a:rPr>
              <a:t>.</a:t>
            </a:r>
          </a:p>
          <a:p>
            <a:pPr algn="just" eaLnBrk="1" hangingPunct="1">
              <a:lnSpc>
                <a:spcPct val="100000"/>
              </a:lnSpc>
              <a:spcBef>
                <a:spcPct val="0"/>
              </a:spcBef>
              <a:buFontTx/>
              <a:buNone/>
            </a:pPr>
            <a:r>
              <a:rPr lang="fr-FR" altLang="fr-FR" sz="1800">
                <a:solidFill>
                  <a:srgbClr val="008000"/>
                </a:solidFill>
              </a:rPr>
              <a:t>Bien qu’étant relativement productif des le départ, </a:t>
            </a:r>
            <a:r>
              <a:rPr lang="fr-FR" altLang="fr-FR" sz="1800">
                <a:solidFill>
                  <a:srgbClr val="FF0000"/>
                </a:solidFill>
              </a:rPr>
              <a:t>une forêt comestible ne sera que </a:t>
            </a:r>
            <a:r>
              <a:rPr lang="fr-FR" altLang="fr-FR" sz="1800" b="1">
                <a:solidFill>
                  <a:srgbClr val="FF0000"/>
                </a:solidFill>
              </a:rPr>
              <a:t>tout à fait fonctionnel qu’au bout de quelques années.</a:t>
            </a:r>
            <a:endParaRPr lang="fr-FR" altLang="fr-FR" sz="1200">
              <a:solidFill>
                <a:srgbClr val="FF0000"/>
              </a:solidFill>
            </a:endParaRPr>
          </a:p>
          <a:p>
            <a:pPr algn="just" eaLnBrk="1" hangingPunct="1">
              <a:lnSpc>
                <a:spcPct val="100000"/>
              </a:lnSpc>
              <a:spcBef>
                <a:spcPct val="0"/>
              </a:spcBef>
              <a:buFontTx/>
              <a:buNone/>
            </a:pPr>
            <a:endParaRPr lang="fr-FR" altLang="fr-FR" sz="1200">
              <a:solidFill>
                <a:srgbClr val="008000"/>
              </a:solidFill>
            </a:endParaRPr>
          </a:p>
          <a:p>
            <a:pPr algn="just" eaLnBrk="1" hangingPunct="1">
              <a:lnSpc>
                <a:spcPct val="100000"/>
              </a:lnSpc>
              <a:spcBef>
                <a:spcPct val="0"/>
              </a:spcBef>
              <a:buFontTx/>
              <a:buNone/>
            </a:pPr>
            <a:r>
              <a:rPr lang="fr-FR" altLang="fr-FR" sz="1200">
                <a:solidFill>
                  <a:srgbClr val="008000"/>
                </a:solidFill>
              </a:rPr>
              <a:t>Source : Zoom sur la forêt comestible, Texte issu du travail de Sebastien Debande, </a:t>
            </a:r>
            <a:r>
              <a:rPr lang="fr-FR" altLang="fr-FR" sz="1200">
                <a:solidFill>
                  <a:srgbClr val="008000"/>
                </a:solidFill>
                <a:hlinkClick r:id="rId2"/>
              </a:rPr>
              <a:t>http://www.permaculturedesign.fr/la-foret-comestible/</a:t>
            </a:r>
            <a:r>
              <a:rPr lang="fr-FR" altLang="fr-FR" sz="1200">
                <a:solidFill>
                  <a:srgbClr val="008000"/>
                </a:solidFill>
              </a:rPr>
              <a:t> </a:t>
            </a:r>
            <a:endParaRPr lang="fr-FR" altLang="fr-FR" sz="1800">
              <a:solidFill>
                <a:srgbClr val="008000"/>
              </a:solidFill>
            </a:endParaRPr>
          </a:p>
        </p:txBody>
      </p:sp>
      <p:sp>
        <p:nvSpPr>
          <p:cNvPr id="34820" name="ZoneTexte 3"/>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34821" name="ZoneTexte 4"/>
          <p:cNvSpPr txBox="1">
            <a:spLocks noChangeArrowheads="1"/>
          </p:cNvSpPr>
          <p:nvPr/>
        </p:nvSpPr>
        <p:spPr bwMode="auto">
          <a:xfrm>
            <a:off x="182563" y="658813"/>
            <a:ext cx="324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11. Critiques de la permaculture</a:t>
            </a:r>
          </a:p>
        </p:txBody>
      </p:sp>
      <p:sp>
        <p:nvSpPr>
          <p:cNvPr id="34822" name="Rectangle 6"/>
          <p:cNvSpPr>
            <a:spLocks noChangeArrowheads="1"/>
          </p:cNvSpPr>
          <p:nvPr/>
        </p:nvSpPr>
        <p:spPr bwMode="auto">
          <a:xfrm>
            <a:off x="304800" y="6194425"/>
            <a:ext cx="683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Une canopée productive : l’</a:t>
            </a:r>
            <a:r>
              <a:rPr lang="fr-FR" altLang="fr-FR" sz="1200" i="1">
                <a:solidFill>
                  <a:srgbClr val="008000"/>
                </a:solidFill>
              </a:rPr>
              <a:t>avocatier Hass </a:t>
            </a:r>
            <a:r>
              <a:rPr lang="fr-FR" altLang="fr-FR" sz="1200">
                <a:solidFill>
                  <a:srgbClr val="008000"/>
                </a:solidFill>
              </a:rPr>
              <a:t>(in Le jardin-forêt à Nice (La Gazette des Jardins n° 90, Mars-Avril 2010)), </a:t>
            </a:r>
            <a:r>
              <a:rPr lang="fr-FR" altLang="fr-FR" sz="1200">
                <a:solidFill>
                  <a:srgbClr val="008000"/>
                </a:solidFill>
                <a:hlinkClick r:id="rId3"/>
              </a:rPr>
              <a:t>http://www.lesauvage.org/2012/09/aventures-en-permaculture-9-le-jardin-foret-2/</a:t>
            </a:r>
            <a:r>
              <a:rPr lang="fr-FR" altLang="fr-FR" sz="1200">
                <a:solidFill>
                  <a:srgbClr val="008000"/>
                </a:solidFill>
              </a:rPr>
              <a:t> </a:t>
            </a:r>
          </a:p>
        </p:txBody>
      </p:sp>
      <p:pic>
        <p:nvPicPr>
          <p:cNvPr id="34823"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8838" y="4557713"/>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2563" y="4178300"/>
            <a:ext cx="29432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1"/>
          <p:cNvSpPr>
            <a:spLocks noGrp="1"/>
          </p:cNvSpPr>
          <p:nvPr>
            <p:ph type="sldNum" sz="quarter" idx="12"/>
          </p:nvPr>
        </p:nvSpPr>
        <p:spPr bwMode="auto">
          <a:xfrm>
            <a:off x="10941050" y="268288"/>
            <a:ext cx="865188"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3F869E5-A359-41F7-88AD-94E7C970F5F8}" type="slidenum">
              <a:rPr lang="fr-FR" altLang="fr-FR" sz="1200" smtClean="0">
                <a:solidFill>
                  <a:srgbClr val="898989"/>
                </a:solidFill>
              </a:rPr>
              <a:pPr>
                <a:lnSpc>
                  <a:spcPct val="100000"/>
                </a:lnSpc>
                <a:spcBef>
                  <a:spcPct val="0"/>
                </a:spcBef>
                <a:buFontTx/>
                <a:buNone/>
              </a:pPr>
              <a:t>33</a:t>
            </a:fld>
            <a:endParaRPr lang="fr-FR" altLang="fr-FR" sz="1200">
              <a:solidFill>
                <a:srgbClr val="898989"/>
              </a:solidFill>
            </a:endParaRPr>
          </a:p>
        </p:txBody>
      </p:sp>
      <p:sp>
        <p:nvSpPr>
          <p:cNvPr id="35843" name="Rectangle 2"/>
          <p:cNvSpPr>
            <a:spLocks noChangeArrowheads="1"/>
          </p:cNvSpPr>
          <p:nvPr/>
        </p:nvSpPr>
        <p:spPr bwMode="auto">
          <a:xfrm>
            <a:off x="182563" y="1081088"/>
            <a:ext cx="11833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En fonction des endroits du lieu, le sol n’aura surement pas les mêmes propriétés, il sera donc nécessaire de faire des relevés aux différents endroits pour pouvoir planter en respectant les besoins de chaque plante au départ. Par la suite, certaines spécificités des zones (type de biotope) pourront être modifiées. </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b="1">
                <a:solidFill>
                  <a:srgbClr val="008000"/>
                </a:solidFill>
              </a:rPr>
              <a:t>- </a:t>
            </a:r>
            <a:r>
              <a:rPr lang="fr-FR" altLang="fr-FR" sz="1800">
                <a:solidFill>
                  <a:srgbClr val="008000"/>
                </a:solidFill>
              </a:rPr>
              <a:t>Drainant (sableux caillouteux) ou hydromorphe (argileux) : </a:t>
            </a:r>
          </a:p>
          <a:p>
            <a:pPr eaLnBrk="1" hangingPunct="1">
              <a:lnSpc>
                <a:spcPct val="100000"/>
              </a:lnSpc>
              <a:spcBef>
                <a:spcPct val="0"/>
              </a:spcBef>
              <a:buFontTx/>
              <a:buNone/>
            </a:pPr>
            <a:r>
              <a:rPr lang="fr-FR" altLang="fr-FR" sz="1800" b="1">
                <a:solidFill>
                  <a:srgbClr val="008000"/>
                </a:solidFill>
              </a:rPr>
              <a:t>- </a:t>
            </a:r>
            <a:r>
              <a:rPr lang="fr-FR" altLang="fr-FR" sz="1800">
                <a:solidFill>
                  <a:srgbClr val="008000"/>
                </a:solidFill>
              </a:rPr>
              <a:t>Léger ou lourd (quantité d’humus, de carbone et d’air du sol): </a:t>
            </a:r>
          </a:p>
          <a:p>
            <a:pPr eaLnBrk="1" hangingPunct="1">
              <a:lnSpc>
                <a:spcPct val="100000"/>
              </a:lnSpc>
              <a:spcBef>
                <a:spcPct val="0"/>
              </a:spcBef>
              <a:buFontTx/>
              <a:buNone/>
            </a:pPr>
            <a:r>
              <a:rPr lang="fr-FR" altLang="fr-FR" sz="1800" b="1">
                <a:solidFill>
                  <a:srgbClr val="008000"/>
                </a:solidFill>
              </a:rPr>
              <a:t>- </a:t>
            </a:r>
            <a:r>
              <a:rPr lang="fr-FR" altLang="fr-FR" sz="1800">
                <a:solidFill>
                  <a:srgbClr val="008000"/>
                </a:solidFill>
              </a:rPr>
              <a:t>Riche ou pauvre (clair ou foncé) : </a:t>
            </a:r>
          </a:p>
          <a:p>
            <a:pPr eaLnBrk="1" hangingPunct="1">
              <a:lnSpc>
                <a:spcPct val="100000"/>
              </a:lnSpc>
              <a:spcBef>
                <a:spcPct val="0"/>
              </a:spcBef>
              <a:buFontTx/>
              <a:buNone/>
            </a:pPr>
            <a:r>
              <a:rPr lang="fr-FR" altLang="fr-FR" sz="1800" b="1">
                <a:solidFill>
                  <a:srgbClr val="008000"/>
                </a:solidFill>
              </a:rPr>
              <a:t>- </a:t>
            </a:r>
            <a:r>
              <a:rPr lang="fr-FR" altLang="fr-FR" sz="1800">
                <a:solidFill>
                  <a:srgbClr val="008000"/>
                </a:solidFill>
              </a:rPr>
              <a:t>Profond ou superficiel : </a:t>
            </a:r>
          </a:p>
          <a:p>
            <a:pPr eaLnBrk="1" hangingPunct="1">
              <a:lnSpc>
                <a:spcPct val="100000"/>
              </a:lnSpc>
              <a:spcBef>
                <a:spcPct val="0"/>
              </a:spcBef>
              <a:buFontTx/>
              <a:buNone/>
            </a:pPr>
            <a:r>
              <a:rPr lang="fr-FR" altLang="fr-FR" sz="1800" b="1">
                <a:solidFill>
                  <a:srgbClr val="008000"/>
                </a:solidFill>
              </a:rPr>
              <a:t>- </a:t>
            </a:r>
            <a:r>
              <a:rPr lang="fr-FR" altLang="fr-FR" sz="1800">
                <a:solidFill>
                  <a:srgbClr val="008000"/>
                </a:solidFill>
              </a:rPr>
              <a:t>Acide ou alcalin: </a:t>
            </a:r>
          </a:p>
          <a:p>
            <a:pPr eaLnBrk="1" hangingPunct="1">
              <a:lnSpc>
                <a:spcPct val="100000"/>
              </a:lnSpc>
              <a:spcBef>
                <a:spcPct val="0"/>
              </a:spcBef>
              <a:buFontTx/>
              <a:buNone/>
            </a:pPr>
            <a:r>
              <a:rPr lang="fr-FR" altLang="fr-FR" sz="1800">
                <a:solidFill>
                  <a:srgbClr val="008000"/>
                </a:solidFill>
              </a:rPr>
              <a:t>- Vivant ou mort : (quantité d’animaux, d’arthropodes, d’insectes, de vers) </a:t>
            </a:r>
          </a:p>
          <a:p>
            <a:pPr eaLnBrk="1" hangingPunct="1">
              <a:lnSpc>
                <a:spcPct val="100000"/>
              </a:lnSpc>
              <a:spcBef>
                <a:spcPct val="0"/>
              </a:spcBef>
              <a:buFontTx/>
              <a:buNone/>
            </a:pPr>
            <a:r>
              <a:rPr lang="fr-FR" altLang="fr-FR" sz="1800">
                <a:solidFill>
                  <a:srgbClr val="008000"/>
                </a:solidFill>
              </a:rPr>
              <a:t>- Couvert ou nu (bio indication par les plantes) </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Il est important de connaître les anciennes cultures du lieu s’il y en a eu. Les vignes et vergers par exemple ont été abondamment traités à l’arsenic et autres produits toxiques (DDT etc.) au début du siècle dernier. Ces produits sont souvent des métaux lourds qui ne se dégradent pas, ils s’infiltrent seulement dans le sol et les plantes oléagineuses à racine profonde les stockent dans les graisses de leurs graines, comme les noyers, ou la vigne (huile de pépin de raisin) qui devienne toxiques. Mieux vaut le savoir pour choisir les cultures appropriées (plantes à fruits, racines traçantes etc.). </a:t>
            </a:r>
          </a:p>
        </p:txBody>
      </p:sp>
      <p:sp>
        <p:nvSpPr>
          <p:cNvPr id="35844" name="ZoneTexte 3"/>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35845" name="ZoneTexte 4"/>
          <p:cNvSpPr txBox="1">
            <a:spLocks noChangeArrowheads="1"/>
          </p:cNvSpPr>
          <p:nvPr/>
        </p:nvSpPr>
        <p:spPr bwMode="auto">
          <a:xfrm>
            <a:off x="182563" y="658813"/>
            <a:ext cx="1252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12. Les sols</a:t>
            </a:r>
          </a:p>
        </p:txBody>
      </p:sp>
      <p:sp>
        <p:nvSpPr>
          <p:cNvPr id="35846" name="ZoneTexte 5"/>
          <p:cNvSpPr txBox="1">
            <a:spLocks noChangeArrowheads="1"/>
          </p:cNvSpPr>
          <p:nvPr/>
        </p:nvSpPr>
        <p:spPr bwMode="auto">
          <a:xfrm>
            <a:off x="182563" y="5934075"/>
            <a:ext cx="11263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6 Association LA FORET NOURRICIERE Les Basses Landes 35330 CAMPEL  02 99 92 48 37 </a:t>
            </a:r>
            <a:r>
              <a:rPr lang="fr-FR" altLang="fr-FR" sz="1200">
                <a:solidFill>
                  <a:srgbClr val="008000"/>
                </a:solidFill>
                <a:hlinkClick r:id="rId2"/>
              </a:rPr>
              <a:t>www.foretscomestibles.com</a:t>
            </a:r>
            <a:r>
              <a:rPr lang="fr-FR" altLang="fr-FR" sz="1200">
                <a:solidFill>
                  <a:srgbClr val="008000"/>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D501958-5C26-4151-9463-1F17CA0FF349}" type="slidenum">
              <a:rPr lang="fr-FR" altLang="fr-FR" sz="1200" smtClean="0">
                <a:solidFill>
                  <a:srgbClr val="898989"/>
                </a:solidFill>
              </a:rPr>
              <a:pPr>
                <a:lnSpc>
                  <a:spcPct val="100000"/>
                </a:lnSpc>
                <a:spcBef>
                  <a:spcPct val="0"/>
                </a:spcBef>
                <a:buFontTx/>
                <a:buNone/>
              </a:pPr>
              <a:t>34</a:t>
            </a:fld>
            <a:endParaRPr lang="fr-FR" altLang="fr-FR" sz="1200">
              <a:solidFill>
                <a:srgbClr val="898989"/>
              </a:solidFill>
            </a:endParaRPr>
          </a:p>
        </p:txBody>
      </p:sp>
      <p:sp>
        <p:nvSpPr>
          <p:cNvPr id="36867" name="Espace réservé du numéro de diapositive 1"/>
          <p:cNvSpPr txBox="1">
            <a:spLocks/>
          </p:cNvSpPr>
          <p:nvPr/>
        </p:nvSpPr>
        <p:spPr bwMode="auto">
          <a:xfrm>
            <a:off x="11182350" y="190500"/>
            <a:ext cx="5794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634D2B8-CA0C-4290-BDF4-5FA526E98C1D}" type="slidenum">
              <a:rPr lang="fr-FR" altLang="fr-FR" sz="1200">
                <a:solidFill>
                  <a:srgbClr val="898989"/>
                </a:solidFill>
              </a:rPr>
              <a:pPr algn="r" eaLnBrk="1" hangingPunct="1">
                <a:lnSpc>
                  <a:spcPct val="100000"/>
                </a:lnSpc>
                <a:spcBef>
                  <a:spcPct val="0"/>
                </a:spcBef>
                <a:buFontTx/>
                <a:buNone/>
              </a:pPr>
              <a:t>34</a:t>
            </a:fld>
            <a:endParaRPr lang="fr-FR" altLang="fr-FR" sz="1200">
              <a:solidFill>
                <a:srgbClr val="898989"/>
              </a:solidFill>
            </a:endParaRPr>
          </a:p>
        </p:txBody>
      </p:sp>
      <p:sp>
        <p:nvSpPr>
          <p:cNvPr id="36868" name="ZoneTexte 4"/>
          <p:cNvSpPr txBox="1">
            <a:spLocks noChangeArrowheads="1"/>
          </p:cNvSpPr>
          <p:nvPr/>
        </p:nvSpPr>
        <p:spPr bwMode="auto">
          <a:xfrm>
            <a:off x="222250" y="692150"/>
            <a:ext cx="680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13. Exemple : Jardin des fraternités ouvrières de Mouscron (Belgique)</a:t>
            </a:r>
            <a:endParaRPr lang="fr-FR" altLang="fr-FR" sz="1800">
              <a:solidFill>
                <a:srgbClr val="008000"/>
              </a:solidFill>
            </a:endParaRPr>
          </a:p>
        </p:txBody>
      </p:sp>
      <p:sp>
        <p:nvSpPr>
          <p:cNvPr id="6" name="ZoneTexte 5"/>
          <p:cNvSpPr txBox="1"/>
          <p:nvPr/>
        </p:nvSpPr>
        <p:spPr>
          <a:xfrm>
            <a:off x="222250" y="1225550"/>
            <a:ext cx="4930775" cy="5632450"/>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cs typeface="+mn-cs"/>
              </a:rPr>
              <a:t>13.1. Chiffres pour les espèces de fruitiers</a:t>
            </a:r>
            <a:endParaRPr lang="fr-FR" dirty="0">
              <a:solidFill>
                <a:srgbClr val="008000"/>
              </a:solidFill>
              <a:latin typeface="+mn-lt"/>
              <a:cs typeface="+mn-cs"/>
            </a:endParaRPr>
          </a:p>
          <a:p>
            <a:pPr eaLnBrk="1" fontAlgn="auto" hangingPunct="1">
              <a:spcBef>
                <a:spcPts val="0"/>
              </a:spcBef>
              <a:spcAft>
                <a:spcPts val="0"/>
              </a:spcAft>
              <a:defRPr/>
            </a:pPr>
            <a:endParaRPr lang="fr-FR"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395 pommiers de 312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242 poiriers de 160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81 pruniers de 69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68 cerisiers de 59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127 plants de vignes de 82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35 actinidia (kiwi) de 16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41 figuiers de 35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50 variétés différentes de framboisiers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70 ronces fruitières de 31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98 groseilliers rouges de 26 variétés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82 agrumes …</a:t>
            </a:r>
          </a:p>
          <a:p>
            <a:pPr eaLnBrk="1" fontAlgn="auto" hangingPunct="1">
              <a:spcBef>
                <a:spcPts val="0"/>
              </a:spcBef>
              <a:spcAft>
                <a:spcPts val="0"/>
              </a:spcAft>
              <a:defRPr/>
            </a:pPr>
            <a:br>
              <a:rPr lang="fr-FR" dirty="0">
                <a:solidFill>
                  <a:srgbClr val="008000"/>
                </a:solidFill>
                <a:latin typeface="+mn-lt"/>
                <a:cs typeface="+mn-cs"/>
              </a:rPr>
            </a:br>
            <a:r>
              <a:rPr lang="fr-FR" dirty="0">
                <a:solidFill>
                  <a:srgbClr val="008000"/>
                </a:solidFill>
                <a:latin typeface="+mn-lt"/>
                <a:cs typeface="+mn-cs"/>
              </a:rPr>
              <a:t>Gilbert et Josine ont planté dans leur jardin plus de 2000 arbres et arbustes fruitiers de plus de 1300 variétés différentes ...</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Source : </a:t>
            </a:r>
            <a:r>
              <a:rPr lang="fr-FR" sz="1200" dirty="0">
                <a:solidFill>
                  <a:srgbClr val="008000"/>
                </a:solidFill>
                <a:latin typeface="+mn-lt"/>
                <a:cs typeface="+mn-cs"/>
                <a:hlinkClick r:id="rId2"/>
              </a:rPr>
              <a:t>http://www.bio-logiques.org/index.php?option=com_content&amp;view=article&amp;id=175:fraternites-ouvrieres-a-mouscron&amp;catid=100&amp;Itemid=518</a:t>
            </a:r>
            <a:r>
              <a:rPr lang="fr-FR" sz="1200" dirty="0">
                <a:solidFill>
                  <a:srgbClr val="008000"/>
                </a:solidFill>
                <a:latin typeface="+mn-lt"/>
                <a:cs typeface="+mn-cs"/>
              </a:rPr>
              <a:t> </a:t>
            </a:r>
          </a:p>
        </p:txBody>
      </p:sp>
      <p:sp>
        <p:nvSpPr>
          <p:cNvPr id="36870" name="ZoneTexte 6"/>
          <p:cNvSpPr txBox="1">
            <a:spLocks noChangeArrowheads="1"/>
          </p:cNvSpPr>
          <p:nvPr/>
        </p:nvSpPr>
        <p:spPr bwMode="auto">
          <a:xfrm>
            <a:off x="5240338" y="1122363"/>
            <a:ext cx="67087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On trouve, par exemple, dans le jardin : Néflier du japon, pommier, vigne, poirier, cassis, nashis (croissement de pommier et poirier), casseilles, pêchers, ronces sans épines, pruniers, abricotiers (arrivant à pousser en Belgique), figuier (aux figues délicieuses), mûriers (</a:t>
            </a:r>
            <a:r>
              <a:rPr lang="fr-FR" altLang="fr-FR" sz="1800" i="1">
                <a:solidFill>
                  <a:srgbClr val="008000"/>
                </a:solidFill>
              </a:rPr>
              <a:t>Morus rubra</a:t>
            </a:r>
            <a:r>
              <a:rPr lang="fr-FR" altLang="fr-FR" sz="1800">
                <a:solidFill>
                  <a:srgbClr val="008000"/>
                </a:solidFill>
              </a:rPr>
              <a:t>), grosseilliers (dans pommiers) blancs et rouges, maïs, framboisiers, igname de Chine, tomate, shiso ou pérille de Nankin (</a:t>
            </a:r>
            <a:r>
              <a:rPr lang="fr-FR" altLang="fr-FR" sz="1800" i="1">
                <a:solidFill>
                  <a:srgbClr val="008000"/>
                </a:solidFill>
              </a:rPr>
              <a:t>Perilla frutescens</a:t>
            </a:r>
            <a:r>
              <a:rPr lang="fr-FR" altLang="fr-FR" sz="1800">
                <a:solidFill>
                  <a:srgbClr val="008000"/>
                </a:solidFill>
              </a:rPr>
              <a:t>), Palmier abricot ou arbre à laque (</a:t>
            </a:r>
            <a:r>
              <a:rPr lang="fr-FR" altLang="fr-FR" sz="1800" i="1">
                <a:solidFill>
                  <a:srgbClr val="008000"/>
                </a:solidFill>
              </a:rPr>
              <a:t>Butia capitata </a:t>
            </a:r>
            <a:r>
              <a:rPr lang="fr-FR" altLang="fr-FR" sz="1800">
                <a:solidFill>
                  <a:srgbClr val="008000"/>
                </a:solidFill>
              </a:rPr>
              <a:t>ou </a:t>
            </a:r>
            <a:r>
              <a:rPr lang="fr-FR" altLang="fr-FR" sz="1800" i="1">
                <a:solidFill>
                  <a:srgbClr val="008000"/>
                </a:solidFill>
              </a:rPr>
              <a:t>Butia odorata</a:t>
            </a:r>
            <a:r>
              <a:rPr lang="fr-FR" altLang="fr-FR" sz="1800">
                <a:solidFill>
                  <a:srgbClr val="008000"/>
                </a:solidFill>
              </a:rPr>
              <a:t>) aux fruits acides et sucrés dont on fait des gelées, Haricots (haricot "Orteil de prêcheurs", une liane vivace, montant jusqu'à 6 à 7 m, apporte de l'azote au sol [cette liane sur pied supporte les température jusqu'à -15°C, mais la racine ne supporte pas les gelées en dessous de -5°C], choux, tomates, mélisse, canne de Provence (</a:t>
            </a:r>
            <a:r>
              <a:rPr lang="fr-FR" altLang="fr-FR" sz="1800" i="1">
                <a:solidFill>
                  <a:srgbClr val="008000"/>
                </a:solidFill>
              </a:rPr>
              <a:t>Arundo donax</a:t>
            </a:r>
            <a:r>
              <a:rPr lang="fr-FR" altLang="fr-FR" sz="1800">
                <a:solidFill>
                  <a:srgbClr val="008000"/>
                </a:solidFill>
              </a:rPr>
              <a:t>) (au rhizome comestible ? (</a:t>
            </a:r>
            <a:r>
              <a:rPr lang="fr-FR" altLang="fr-FR" sz="1800" i="1">
                <a:solidFill>
                  <a:srgbClr val="FF0000"/>
                </a:solidFill>
              </a:rPr>
              <a:t>à vérifier</a:t>
            </a:r>
            <a:r>
              <a:rPr lang="fr-FR" altLang="fr-FR" sz="1800">
                <a:solidFill>
                  <a:srgbClr val="008000"/>
                </a:solidFill>
              </a:rPr>
              <a:t>)).</a:t>
            </a:r>
          </a:p>
          <a:p>
            <a:pPr algn="just" eaLnBrk="1" hangingPunct="1">
              <a:lnSpc>
                <a:spcPct val="100000"/>
              </a:lnSpc>
              <a:spcBef>
                <a:spcPct val="0"/>
              </a:spcBef>
              <a:buFontTx/>
              <a:buNone/>
            </a:pPr>
            <a:r>
              <a:rPr lang="fr-FR" altLang="fr-FR" sz="1800">
                <a:solidFill>
                  <a:srgbClr val="008000"/>
                </a:solidFill>
              </a:rPr>
              <a:t>On voit, par exemple, des groseilliers montant dans des pommiers, des vignes et plants de tomates mélangés ...</a:t>
            </a:r>
          </a:p>
          <a:p>
            <a:pPr algn="just" eaLnBrk="1" hangingPunct="1">
              <a:lnSpc>
                <a:spcPct val="100000"/>
              </a:lnSpc>
              <a:spcBef>
                <a:spcPct val="0"/>
              </a:spcBef>
              <a:buFontTx/>
              <a:buNone/>
            </a:pPr>
            <a:r>
              <a:rPr lang="fr-FR" altLang="fr-FR" sz="1800">
                <a:solidFill>
                  <a:srgbClr val="008000"/>
                </a:solidFill>
              </a:rPr>
              <a:t>Les mûriers (</a:t>
            </a:r>
            <a:r>
              <a:rPr lang="fr-FR" altLang="fr-FR" sz="1800" i="1">
                <a:solidFill>
                  <a:srgbClr val="008000"/>
                </a:solidFill>
              </a:rPr>
              <a:t>Morus rubra</a:t>
            </a:r>
            <a:r>
              <a:rPr lang="fr-FR" altLang="fr-FR" sz="1800">
                <a:solidFill>
                  <a:srgbClr val="008000"/>
                </a:solidFill>
              </a:rPr>
              <a:t>) produisent 200 Kg de fruits, tous les ans, étalés sur 2 mois. Ils n’ont pas de prédateurs, ils poussent dans tous les sols, ils sont très rustiques (- 30°C). Ils n’ont pas de de maladies … </a:t>
            </a:r>
          </a:p>
          <a:p>
            <a:pPr eaLnBrk="1" hangingPunct="1">
              <a:lnSpc>
                <a:spcPct val="100000"/>
              </a:lnSpc>
              <a:spcBef>
                <a:spcPct val="0"/>
              </a:spcBef>
              <a:buFontTx/>
              <a:buNone/>
            </a:pPr>
            <a:endParaRPr lang="fr-FR" altLang="fr-FR" sz="1200">
              <a:solidFill>
                <a:srgbClr val="008000"/>
              </a:solidFill>
            </a:endParaRPr>
          </a:p>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3"/>
              </a:rPr>
              <a:t>https://www.youtube.com/watch?v=P831hBMJB_w</a:t>
            </a:r>
            <a:endParaRPr lang="fr-FR" altLang="fr-FR" sz="1200">
              <a:solidFill>
                <a:srgbClr val="008000"/>
              </a:solidFill>
            </a:endParaRPr>
          </a:p>
        </p:txBody>
      </p:sp>
      <p:sp>
        <p:nvSpPr>
          <p:cNvPr id="36871" name="ZoneTexte 7"/>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2A83B71-16F6-4508-B762-EE5B3DD7DCAA}" type="slidenum">
              <a:rPr lang="fr-FR" altLang="fr-FR" sz="1200" smtClean="0">
                <a:solidFill>
                  <a:srgbClr val="898989"/>
                </a:solidFill>
              </a:rPr>
              <a:pPr>
                <a:lnSpc>
                  <a:spcPct val="100000"/>
                </a:lnSpc>
                <a:spcBef>
                  <a:spcPct val="0"/>
                </a:spcBef>
                <a:buFontTx/>
                <a:buNone/>
              </a:pPr>
              <a:t>35</a:t>
            </a:fld>
            <a:endParaRPr lang="fr-FR" altLang="fr-FR" sz="1200">
              <a:solidFill>
                <a:srgbClr val="898989"/>
              </a:solidFill>
            </a:endParaRPr>
          </a:p>
        </p:txBody>
      </p:sp>
      <p:sp>
        <p:nvSpPr>
          <p:cNvPr id="37891"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 name="Espace réservé du pied de page 1"/>
          <p:cNvSpPr>
            <a:spLocks noGrp="1"/>
          </p:cNvSpPr>
          <p:nvPr>
            <p:ph type="ftr" sz="quarter" idx="11"/>
          </p:nvPr>
        </p:nvSpPr>
        <p:spPr>
          <a:xfrm>
            <a:off x="2386013" y="6286500"/>
            <a:ext cx="3074987" cy="354013"/>
          </a:xfrm>
        </p:spPr>
        <p:txBody>
          <a:bodyPr/>
          <a:lstStyle/>
          <a:p>
            <a:pPr>
              <a:defRPr/>
            </a:pPr>
            <a:r>
              <a:rPr lang="fr-FR" dirty="0"/>
              <a:t>Jardin des fraternités ouvrières de Mouscron</a:t>
            </a:r>
          </a:p>
        </p:txBody>
      </p:sp>
      <p:sp>
        <p:nvSpPr>
          <p:cNvPr id="37893" name="Espace réservé du numéro de diapositive 2"/>
          <p:cNvSpPr txBox="1">
            <a:spLocks/>
          </p:cNvSpPr>
          <p:nvPr/>
        </p:nvSpPr>
        <p:spPr bwMode="auto">
          <a:xfrm>
            <a:off x="11334750" y="150813"/>
            <a:ext cx="4254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AF9F25B2-E3DD-405F-A0ED-8634AF3D235C}" type="slidenum">
              <a:rPr lang="fr-FR" altLang="fr-FR" sz="1200">
                <a:solidFill>
                  <a:srgbClr val="898989"/>
                </a:solidFill>
              </a:rPr>
              <a:pPr algn="r" eaLnBrk="1" hangingPunct="1">
                <a:lnSpc>
                  <a:spcPct val="100000"/>
                </a:lnSpc>
                <a:spcBef>
                  <a:spcPct val="0"/>
                </a:spcBef>
                <a:buFontTx/>
                <a:buNone/>
              </a:pPr>
              <a:t>35</a:t>
            </a:fld>
            <a:endParaRPr lang="fr-FR" altLang="fr-FR" sz="1200">
              <a:solidFill>
                <a:srgbClr val="898989"/>
              </a:solidFill>
            </a:endParaRPr>
          </a:p>
        </p:txBody>
      </p:sp>
      <p:sp>
        <p:nvSpPr>
          <p:cNvPr id="37894" name="ZoneTexte 5"/>
          <p:cNvSpPr txBox="1">
            <a:spLocks noChangeArrowheads="1"/>
          </p:cNvSpPr>
          <p:nvPr/>
        </p:nvSpPr>
        <p:spPr bwMode="auto">
          <a:xfrm>
            <a:off x="209550" y="765175"/>
            <a:ext cx="11550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13. Exemple : Jardin des fraternités ouvrières à Mouscron (Belgique)   13.2. Un inventaire à la Prévert</a:t>
            </a: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Dans le jardin, des plantes aromatiques exhalent des parfums. Ici, un jeune kiwi s'appuie sur un vieux prunier, là, une vigne palisse une clôture. De multiples ronces traversent les étages pour offrir en arche, au dessus des têtes, de grosses grappes chargées de fruits pourpres, noirs ou blanc. Tout ce qui est cultivé ici se mange, même les fleurs : bourraches, capucines, guimauve, roses...</a:t>
            </a:r>
          </a:p>
          <a:p>
            <a:pPr algn="just" eaLnBrk="1" hangingPunct="1">
              <a:lnSpc>
                <a:spcPct val="100000"/>
              </a:lnSpc>
              <a:spcBef>
                <a:spcPct val="0"/>
              </a:spcBef>
              <a:buFontTx/>
              <a:buNone/>
            </a:pPr>
            <a:r>
              <a:rPr lang="fr-FR" altLang="fr-FR" sz="1800">
                <a:solidFill>
                  <a:srgbClr val="008000"/>
                </a:solidFill>
              </a:rPr>
              <a:t>Pommiers, poiriers (poiriers du Japon, nashi ...), pruniers, mûriers de 3 m de haut couverts de fruits, ... s'alignent mais ne se ressemblent pas, intercalés de buissons à petits fruits : groseilliers, caseilles (°) et myrtilles (myrtilles d'Amérique ...) ...</a:t>
            </a:r>
          </a:p>
          <a:p>
            <a:pPr algn="just" eaLnBrk="1" hangingPunct="1">
              <a:lnSpc>
                <a:spcPct val="100000"/>
              </a:lnSpc>
              <a:spcBef>
                <a:spcPct val="0"/>
              </a:spcBef>
              <a:buFontTx/>
              <a:buNone/>
            </a:pPr>
            <a:r>
              <a:rPr lang="fr-FR" altLang="fr-FR" sz="1800">
                <a:solidFill>
                  <a:srgbClr val="008000"/>
                </a:solidFill>
              </a:rPr>
              <a:t>Légumes : « Orteils du prêcheur », de très gros haricots en grains blancs à rame, « laitue Oreilles de diable », etc.</a:t>
            </a:r>
          </a:p>
          <a:p>
            <a:pPr algn="just" eaLnBrk="1" hangingPunct="1">
              <a:lnSpc>
                <a:spcPct val="100000"/>
              </a:lnSpc>
              <a:spcBef>
                <a:spcPct val="0"/>
              </a:spcBef>
              <a:buFontTx/>
              <a:buNone/>
            </a:pPr>
            <a:r>
              <a:rPr lang="fr-FR" altLang="fr-FR" sz="1800">
                <a:solidFill>
                  <a:srgbClr val="008000"/>
                </a:solidFill>
              </a:rPr>
              <a:t>Le groupe jardinage a étendu son domaine vers un deuxième terrain plus vaste (65 ares) à Albeck dans les environs. Là ont été plantées des galeries fruitières et des haies à la fois belles et productives formées de pommiers sauvages, de néfliers, de sorbiers, de cornouiller... Les cultures ayant besoin de place ou de temps y sont installées comme les trois sœurs des Anciens Mayas : les courges, les haricots à rames et les maïs, mais également les pommes de terre, les choux, les topinambours, les cébettes (+), les carottes et les oignons.</a:t>
            </a:r>
          </a:p>
          <a:p>
            <a:pPr eaLnBrk="1" hangingPunct="1">
              <a:lnSpc>
                <a:spcPct val="100000"/>
              </a:lnSpc>
              <a:spcBef>
                <a:spcPct val="0"/>
              </a:spcBef>
              <a:buFontTx/>
              <a:buNone/>
            </a:pPr>
            <a:endParaRPr lang="fr-FR" altLang="fr-FR" sz="1200">
              <a:solidFill>
                <a:srgbClr val="008000"/>
              </a:solidFill>
            </a:endParaRPr>
          </a:p>
          <a:p>
            <a:pPr eaLnBrk="1" hangingPunct="1">
              <a:lnSpc>
                <a:spcPct val="100000"/>
              </a:lnSpc>
              <a:spcBef>
                <a:spcPct val="0"/>
              </a:spcBef>
              <a:buFontTx/>
              <a:buNone/>
            </a:pPr>
            <a:r>
              <a:rPr lang="fr-FR" altLang="fr-FR" sz="1200">
                <a:solidFill>
                  <a:srgbClr val="008000"/>
                </a:solidFill>
              </a:rPr>
              <a:t>Source : Le potager des fraternités ouvrières, </a:t>
            </a:r>
            <a:r>
              <a:rPr lang="fr-FR" altLang="fr-FR" sz="1200">
                <a:solidFill>
                  <a:srgbClr val="008000"/>
                </a:solidFill>
                <a:hlinkClick r:id="rId2"/>
              </a:rPr>
              <a:t>http://ecotopie.chez.com/biolfrat.html</a:t>
            </a:r>
            <a:r>
              <a:rPr lang="fr-FR" altLang="fr-FR" sz="1800">
                <a:solidFill>
                  <a:srgbClr val="008000"/>
                </a:solidFill>
              </a:rPr>
              <a:t> </a:t>
            </a:r>
          </a:p>
          <a:p>
            <a:pPr eaLnBrk="1" hangingPunct="1">
              <a:lnSpc>
                <a:spcPct val="100000"/>
              </a:lnSpc>
              <a:spcBef>
                <a:spcPct val="0"/>
              </a:spcBef>
              <a:buFontTx/>
              <a:buNone/>
            </a:pPr>
            <a:r>
              <a:rPr lang="fr-FR" altLang="fr-FR" sz="1200">
                <a:solidFill>
                  <a:srgbClr val="008000"/>
                </a:solidFill>
              </a:rPr>
              <a:t>(°) casseille ou caseille est un hybride entre le cassissier et le groseillier à maquereau : </a:t>
            </a:r>
            <a:r>
              <a:rPr lang="fr-FR" altLang="fr-FR" sz="1200" i="1">
                <a:solidFill>
                  <a:srgbClr val="008000"/>
                </a:solidFill>
              </a:rPr>
              <a:t>Ribes nigrum × Ribes uva-crispa</a:t>
            </a:r>
          </a:p>
          <a:p>
            <a:pPr eaLnBrk="1" hangingPunct="1">
              <a:lnSpc>
                <a:spcPct val="100000"/>
              </a:lnSpc>
              <a:spcBef>
                <a:spcPct val="0"/>
              </a:spcBef>
              <a:buFontTx/>
              <a:buNone/>
            </a:pPr>
            <a:r>
              <a:rPr lang="fr-FR" altLang="fr-FR" sz="1200">
                <a:solidFill>
                  <a:srgbClr val="008000"/>
                </a:solidFill>
              </a:rPr>
              <a:t>(+) oignon cébette ou oignon vert (parfois oignon frais ou oignon nouveau).</a:t>
            </a:r>
          </a:p>
        </p:txBody>
      </p:sp>
      <p:sp>
        <p:nvSpPr>
          <p:cNvPr id="37895" name="Rectangle 7"/>
          <p:cNvSpPr>
            <a:spLocks noChangeArrowheads="1"/>
          </p:cNvSpPr>
          <p:nvPr/>
        </p:nvSpPr>
        <p:spPr bwMode="auto">
          <a:xfrm>
            <a:off x="6691313" y="6329363"/>
            <a:ext cx="1549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haricot Roi des Belges</a:t>
            </a:r>
          </a:p>
        </p:txBody>
      </p:sp>
      <p:pic>
        <p:nvPicPr>
          <p:cNvPr id="37896"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9050" y="5370513"/>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0950" y="5376863"/>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74325" y="5414963"/>
            <a:ext cx="6572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11"/>
          <p:cNvSpPr>
            <a:spLocks noChangeArrowheads="1"/>
          </p:cNvSpPr>
          <p:nvPr/>
        </p:nvSpPr>
        <p:spPr bwMode="auto">
          <a:xfrm>
            <a:off x="9869488" y="6329363"/>
            <a:ext cx="1866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haricot Orteils du prêcheur</a:t>
            </a:r>
          </a:p>
        </p:txBody>
      </p:sp>
      <p:pic>
        <p:nvPicPr>
          <p:cNvPr id="37900" name="Imag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82363" y="52752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40875" y="5362575"/>
            <a:ext cx="857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 name="Espace réservé du pied de page 1"/>
          <p:cNvSpPr>
            <a:spLocks noGrp="1"/>
          </p:cNvSpPr>
          <p:nvPr>
            <p:ph type="ftr" sz="quarter" idx="11"/>
          </p:nvPr>
        </p:nvSpPr>
        <p:spPr>
          <a:xfrm>
            <a:off x="2386013" y="6286500"/>
            <a:ext cx="3074987" cy="354013"/>
          </a:xfrm>
        </p:spPr>
        <p:txBody>
          <a:bodyPr/>
          <a:lstStyle/>
          <a:p>
            <a:pPr>
              <a:defRPr/>
            </a:pPr>
            <a:r>
              <a:rPr lang="fr-FR" dirty="0"/>
              <a:t>Jardin des fraternités ouvrières de Mouscron</a:t>
            </a:r>
          </a:p>
        </p:txBody>
      </p:sp>
      <p:sp>
        <p:nvSpPr>
          <p:cNvPr id="38916" name="Espace réservé du numéro de diapositive 2"/>
          <p:cNvSpPr txBox="1">
            <a:spLocks/>
          </p:cNvSpPr>
          <p:nvPr/>
        </p:nvSpPr>
        <p:spPr bwMode="auto">
          <a:xfrm>
            <a:off x="11334750" y="150813"/>
            <a:ext cx="4254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CC370F86-275C-45DE-8E30-BFBC06A6E68B}" type="slidenum">
              <a:rPr lang="fr-FR" altLang="fr-FR" sz="1200">
                <a:solidFill>
                  <a:srgbClr val="898989"/>
                </a:solidFill>
              </a:rPr>
              <a:pPr algn="r" eaLnBrk="1" hangingPunct="1">
                <a:lnSpc>
                  <a:spcPct val="100000"/>
                </a:lnSpc>
                <a:spcBef>
                  <a:spcPct val="0"/>
                </a:spcBef>
                <a:buFontTx/>
                <a:buNone/>
              </a:pPr>
              <a:t>36</a:t>
            </a:fld>
            <a:endParaRPr lang="fr-FR" altLang="fr-FR" sz="1200">
              <a:solidFill>
                <a:srgbClr val="898989"/>
              </a:solidFill>
            </a:endParaRPr>
          </a:p>
        </p:txBody>
      </p:sp>
      <p:sp>
        <p:nvSpPr>
          <p:cNvPr id="38917" name="ZoneTexte 5"/>
          <p:cNvSpPr txBox="1">
            <a:spLocks noChangeArrowheads="1"/>
          </p:cNvSpPr>
          <p:nvPr/>
        </p:nvSpPr>
        <p:spPr bwMode="auto">
          <a:xfrm>
            <a:off x="209550" y="765175"/>
            <a:ext cx="11550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13. Exemple : Jardin des fraternités ouvrières à Mouscron (Belgique)   13.2. Un inventaire à la Prévert</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endParaRPr lang="fr-FR" altLang="fr-FR" sz="1200">
              <a:solidFill>
                <a:srgbClr val="008000"/>
              </a:solidFill>
            </a:endParaRPr>
          </a:p>
        </p:txBody>
      </p:sp>
      <p:pic>
        <p:nvPicPr>
          <p:cNvPr id="38918" name="Picture 2" descr="D:\Users\blisan\Documents\divers\Josine Gilbert Cardon b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5" y="1181100"/>
            <a:ext cx="20097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ZoneTexte 2"/>
          <p:cNvSpPr txBox="1">
            <a:spLocks noChangeArrowheads="1"/>
          </p:cNvSpPr>
          <p:nvPr/>
        </p:nvSpPr>
        <p:spPr bwMode="auto">
          <a:xfrm>
            <a:off x="85725" y="3419475"/>
            <a:ext cx="601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Josine et Gilbert Cardon. Source : La « jungle » au cœur de Mouscron, </a:t>
            </a:r>
            <a:r>
              <a:rPr lang="fr-FR" altLang="fr-FR" sz="1200">
                <a:solidFill>
                  <a:srgbClr val="008000"/>
                </a:solidFill>
                <a:hlinkClick r:id="rId3"/>
              </a:rPr>
              <a:t>http://www.lavenir.net/article/detail.aspx?articleid=DMF20120830_00198346</a:t>
            </a:r>
            <a:r>
              <a:rPr lang="fr-FR" altLang="fr-FR" sz="1200">
                <a:solidFill>
                  <a:srgbClr val="008000"/>
                </a:solidFill>
              </a:rPr>
              <a:t> </a:t>
            </a:r>
          </a:p>
        </p:txBody>
      </p:sp>
      <p:pic>
        <p:nvPicPr>
          <p:cNvPr id="38920" name="Picture 4" descr="D:\Users\blisan\Documents\divers\jardins fraternité ouvrière belgique\jardins fraternité ouvrière belgiqu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325" y="128587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5" descr="D:\Users\blisan\Documents\divers\jardins fraternité ouvrière belgique\jardins fraternité ouvrière belgique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6175" y="11747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6" descr="D:\Users\blisan\Documents\divers\jardins fraternité ouvrière belgique\jardins fraternité ouvrière belgique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6750" y="47005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7" descr="D:\Users\blisan\Documents\divers\jardins fraternité ouvrière belgique\jardins fraternité ouvrière belgique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1222375"/>
            <a:ext cx="18542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8" descr="D:\Users\blisan\Documents\divers\jardins fraternité ouvrière belgique\jardins fraternité ouvrière belgique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507365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9" descr="D:\Users\blisan\Documents\divers\jardins fraternité ouvrière belgique\jardins fraternité ouvrière belgique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0300" y="320675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0" descr="D:\Users\blisan\Documents\divers\jardins fraternité ouvrière belgique\jardins fraternité ouvrière belgique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0863" y="40259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1" descr="D:\Users\blisan\Documents\divers\jardins fraternité ouvrière belgique\jardins fraternité ouvrière belgique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600" y="40259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2" descr="D:\Users\blisan\Documents\divers\jardins fraternité ouvrière belgique\jardins fraternité ouvrière belgique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8350" y="11811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1"/>
          <p:cNvSpPr>
            <a:spLocks noGrp="1"/>
          </p:cNvSpPr>
          <p:nvPr>
            <p:ph type="sldNum" sz="quarter" idx="12"/>
          </p:nvPr>
        </p:nvSpPr>
        <p:spPr bwMode="auto">
          <a:xfrm>
            <a:off x="11622088" y="211138"/>
            <a:ext cx="341312" cy="24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3990A12-6373-436E-AA83-38F6E66E7C28}" type="slidenum">
              <a:rPr lang="fr-FR" altLang="fr-FR" sz="1200" smtClean="0">
                <a:solidFill>
                  <a:srgbClr val="898989"/>
                </a:solidFill>
              </a:rPr>
              <a:pPr>
                <a:lnSpc>
                  <a:spcPct val="100000"/>
                </a:lnSpc>
                <a:spcBef>
                  <a:spcPct val="0"/>
                </a:spcBef>
                <a:buFontTx/>
                <a:buNone/>
              </a:pPr>
              <a:t>37</a:t>
            </a:fld>
            <a:endParaRPr lang="fr-FR" altLang="fr-FR" sz="1200">
              <a:solidFill>
                <a:srgbClr val="898989"/>
              </a:solidFill>
            </a:endParaRPr>
          </a:p>
        </p:txBody>
      </p:sp>
      <p:sp>
        <p:nvSpPr>
          <p:cNvPr id="39939" name="ZoneTexte 2"/>
          <p:cNvSpPr txBox="1">
            <a:spLocks noChangeArrowheads="1"/>
          </p:cNvSpPr>
          <p:nvPr/>
        </p:nvSpPr>
        <p:spPr bwMode="auto">
          <a:xfrm>
            <a:off x="4406900" y="34925"/>
            <a:ext cx="706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37892" name="Espace réservé du pied de page 1"/>
          <p:cNvSpPr>
            <a:spLocks noGrp="1"/>
          </p:cNvSpPr>
          <p:nvPr>
            <p:ph type="ftr" sz="quarter" idx="11"/>
          </p:nvPr>
        </p:nvSpPr>
        <p:spPr bwMode="auto">
          <a:xfrm>
            <a:off x="111125" y="309563"/>
            <a:ext cx="4419600"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1" fontAlgn="base" hangingPunct="1">
              <a:lnSpc>
                <a:spcPct val="100000"/>
              </a:lnSpc>
              <a:spcBef>
                <a:spcPct val="0"/>
              </a:spcBef>
              <a:spcAft>
                <a:spcPct val="0"/>
              </a:spcAft>
              <a:buFontTx/>
              <a:buNone/>
              <a:defRPr/>
            </a:pPr>
            <a:r>
              <a:rPr lang="fr-FR" altLang="fr-FR" sz="1600" b="1">
                <a:solidFill>
                  <a:srgbClr val="008000"/>
                </a:solidFill>
              </a:rPr>
              <a:t>13. Jardin des fraternités ouvrières de Mouscron</a:t>
            </a:r>
          </a:p>
        </p:txBody>
      </p:sp>
      <p:pic>
        <p:nvPicPr>
          <p:cNvPr id="39941" name="Picture 12" descr="Terril du Crachet à Fram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38" y="65405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1" descr="Terril du Crachet à Fram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5235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Terril du Crachet à Fram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3" y="65405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9" descr="Terril du Crachet à Fram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5297488"/>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descr="Terril du Crachet à Frame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7550" y="69215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7" descr="Terril du Crachet à Framer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3" y="5235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6" descr="Terril du Crachet à Framer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1013" y="5235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5" descr="Terril du Crachet à Framer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5275" y="67945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4" descr="Terril du Crachet à Framer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9538" y="374332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3" descr="Terril du Crachet à Frameri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8000" y="6731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2" descr="Terril du Crachet à Frameri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975" y="37719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 descr="Terril du Crachet à Frameri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4888" y="5235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12" descr="Terril du Crachet à Frameries"/>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61938" y="67945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1" descr="Terril du Crachet à Frameries"/>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6334125" y="5235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10" descr="Terril du Crachet à Frameries"/>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6343650" y="225425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9" descr="Terril du Crachet à Frameries"/>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4722813" y="66992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8" descr="Terril du Crachet à Frameries"/>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1844675" y="37719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8" name="Picture 7" descr="Terril du Crachet à Frameries"/>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3340100" y="5235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9" name="Picture 6" descr="Terril du Crachet à Frameries"/>
          <p:cNvPicPr>
            <a:picLocks noChangeAspect="1" noChangeArrowheads="1"/>
          </p:cNvPicPr>
          <p:nvPr/>
        </p:nvPicPr>
        <p:blipFill>
          <a:blip r:embed="rId26" r:link="rId27">
            <a:extLst>
              <a:ext uri="{28A0092B-C50C-407E-A947-70E740481C1C}">
                <a14:useLocalDpi xmlns:a14="http://schemas.microsoft.com/office/drawing/2010/main" val="0"/>
              </a:ext>
            </a:extLst>
          </a:blip>
          <a:srcRect/>
          <a:stretch>
            <a:fillRect/>
          </a:stretch>
        </p:blipFill>
        <p:spPr bwMode="auto">
          <a:xfrm>
            <a:off x="7804150" y="37084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0" name="Picture 5" descr="Terril du Crachet à Framerie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1747838" y="223361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1" name="Picture 4" descr="Terril du Crachet à Frameries"/>
          <p:cNvPicPr>
            <a:picLocks noChangeAspect="1" noChangeArrowheads="1"/>
          </p:cNvPicPr>
          <p:nvPr/>
        </p:nvPicPr>
        <p:blipFill>
          <a:blip r:embed="rId30" r:link="rId31">
            <a:extLst>
              <a:ext uri="{28A0092B-C50C-407E-A947-70E740481C1C}">
                <a14:useLocalDpi xmlns:a14="http://schemas.microsoft.com/office/drawing/2010/main" val="0"/>
              </a:ext>
            </a:extLst>
          </a:blip>
          <a:srcRect/>
          <a:stretch>
            <a:fillRect/>
          </a:stretch>
        </p:blipFill>
        <p:spPr bwMode="auto">
          <a:xfrm>
            <a:off x="9258300" y="22225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2" name="Picture 3" descr="Terril du Crachet à Frameries"/>
          <p:cNvPicPr>
            <a:picLocks noChangeAspect="1" noChangeArrowheads="1"/>
          </p:cNvPicPr>
          <p:nvPr/>
        </p:nvPicPr>
        <p:blipFill>
          <a:blip r:embed="rId32" r:link="rId33">
            <a:extLst>
              <a:ext uri="{28A0092B-C50C-407E-A947-70E740481C1C}">
                <a14:useLocalDpi xmlns:a14="http://schemas.microsoft.com/office/drawing/2010/main" val="0"/>
              </a:ext>
            </a:extLst>
          </a:blip>
          <a:srcRect/>
          <a:stretch>
            <a:fillRect/>
          </a:stretch>
        </p:blipFill>
        <p:spPr bwMode="auto">
          <a:xfrm>
            <a:off x="9342438" y="367982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3" name="Picture 2" descr="Terril du Crachet à Frameries"/>
          <p:cNvPicPr>
            <a:picLocks noChangeAspect="1" noChangeArrowheads="1"/>
          </p:cNvPicPr>
          <p:nvPr/>
        </p:nvPicPr>
        <p:blipFill>
          <a:blip r:embed="rId34" r:link="rId35">
            <a:extLst>
              <a:ext uri="{28A0092B-C50C-407E-A947-70E740481C1C}">
                <a14:useLocalDpi xmlns:a14="http://schemas.microsoft.com/office/drawing/2010/main" val="0"/>
              </a:ext>
            </a:extLst>
          </a:blip>
          <a:srcRect/>
          <a:stretch>
            <a:fillRect/>
          </a:stretch>
        </p:blipFill>
        <p:spPr bwMode="auto">
          <a:xfrm>
            <a:off x="10772775" y="5235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4" name="Picture 1" descr="Terril du Crachet à Frameries"/>
          <p:cNvPicPr>
            <a:picLocks noChangeAspect="1" noChangeArrowheads="1"/>
          </p:cNvPicPr>
          <p:nvPr/>
        </p:nvPicPr>
        <p:blipFill>
          <a:blip r:embed="rId36" r:link="rId37">
            <a:extLst>
              <a:ext uri="{28A0092B-C50C-407E-A947-70E740481C1C}">
                <a14:useLocalDpi xmlns:a14="http://schemas.microsoft.com/office/drawing/2010/main" val="0"/>
              </a:ext>
            </a:extLst>
          </a:blip>
          <a:srcRect/>
          <a:stretch>
            <a:fillRect/>
          </a:stretch>
        </p:blipFill>
        <p:spPr bwMode="auto">
          <a:xfrm>
            <a:off x="4908550" y="22256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5" name="Picture 20" descr="Terril du Crachet à Frameries"/>
          <p:cNvPicPr>
            <a:picLocks noChangeAspect="1" noChangeArrowheads="1"/>
          </p:cNvPicPr>
          <p:nvPr/>
        </p:nvPicPr>
        <p:blipFill>
          <a:blip r:embed="rId38" r:link="rId39">
            <a:extLst>
              <a:ext uri="{28A0092B-C50C-407E-A947-70E740481C1C}">
                <a14:useLocalDpi xmlns:a14="http://schemas.microsoft.com/office/drawing/2010/main" val="0"/>
              </a:ext>
            </a:extLst>
          </a:blip>
          <a:srcRect/>
          <a:stretch>
            <a:fillRect/>
          </a:stretch>
        </p:blipFill>
        <p:spPr bwMode="auto">
          <a:xfrm>
            <a:off x="7780338" y="22225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19" descr="Terril du Crachet à Frameries"/>
          <p:cNvPicPr>
            <a:picLocks noChangeAspect="1" noChangeArrowheads="1"/>
          </p:cNvPicPr>
          <p:nvPr/>
        </p:nvPicPr>
        <p:blipFill>
          <a:blip r:embed="rId40" r:link="rId41">
            <a:extLst>
              <a:ext uri="{28A0092B-C50C-407E-A947-70E740481C1C}">
                <a14:useLocalDpi xmlns:a14="http://schemas.microsoft.com/office/drawing/2010/main" val="0"/>
              </a:ext>
            </a:extLst>
          </a:blip>
          <a:srcRect/>
          <a:stretch>
            <a:fillRect/>
          </a:stretch>
        </p:blipFill>
        <p:spPr bwMode="auto">
          <a:xfrm>
            <a:off x="3344863" y="22256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18" descr="Terril du Crachet à Frameries"/>
          <p:cNvPicPr>
            <a:picLocks noChangeAspect="1" noChangeArrowheads="1"/>
          </p:cNvPicPr>
          <p:nvPr/>
        </p:nvPicPr>
        <p:blipFill>
          <a:blip r:embed="rId42" r:link="rId43">
            <a:extLst>
              <a:ext uri="{28A0092B-C50C-407E-A947-70E740481C1C}">
                <a14:useLocalDpi xmlns:a14="http://schemas.microsoft.com/office/drawing/2010/main" val="0"/>
              </a:ext>
            </a:extLst>
          </a:blip>
          <a:srcRect/>
          <a:stretch>
            <a:fillRect/>
          </a:stretch>
        </p:blipFill>
        <p:spPr bwMode="auto">
          <a:xfrm>
            <a:off x="293688" y="22526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17" descr="Terril du Crachet à Frameries"/>
          <p:cNvPicPr>
            <a:picLocks noChangeAspect="1" noChangeArrowheads="1"/>
          </p:cNvPicPr>
          <p:nvPr/>
        </p:nvPicPr>
        <p:blipFill>
          <a:blip r:embed="rId44" r:link="rId45">
            <a:extLst>
              <a:ext uri="{28A0092B-C50C-407E-A947-70E740481C1C}">
                <a14:useLocalDpi xmlns:a14="http://schemas.microsoft.com/office/drawing/2010/main" val="0"/>
              </a:ext>
            </a:extLst>
          </a:blip>
          <a:srcRect/>
          <a:stretch>
            <a:fillRect/>
          </a:stretch>
        </p:blipFill>
        <p:spPr bwMode="auto">
          <a:xfrm>
            <a:off x="4979988" y="378301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9" name="Picture 16" descr="Terril du Crachet à Frameries"/>
          <p:cNvPicPr>
            <a:picLocks noChangeAspect="1" noChangeArrowheads="1"/>
          </p:cNvPicPr>
          <p:nvPr/>
        </p:nvPicPr>
        <p:blipFill>
          <a:blip r:embed="rId46" r:link="rId47">
            <a:extLst>
              <a:ext uri="{28A0092B-C50C-407E-A947-70E740481C1C}">
                <a14:useLocalDpi xmlns:a14="http://schemas.microsoft.com/office/drawing/2010/main" val="0"/>
              </a:ext>
            </a:extLst>
          </a:blip>
          <a:srcRect/>
          <a:stretch>
            <a:fillRect/>
          </a:stretch>
        </p:blipFill>
        <p:spPr bwMode="auto">
          <a:xfrm>
            <a:off x="3425825" y="37719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0" name="Picture 15" descr="Terril du Crachet à Frameries"/>
          <p:cNvPicPr>
            <a:picLocks noChangeAspect="1" noChangeArrowheads="1"/>
          </p:cNvPicPr>
          <p:nvPr/>
        </p:nvPicPr>
        <p:blipFill>
          <a:blip r:embed="rId48" r:link="rId49">
            <a:extLst>
              <a:ext uri="{28A0092B-C50C-407E-A947-70E740481C1C}">
                <a14:useLocalDpi xmlns:a14="http://schemas.microsoft.com/office/drawing/2010/main" val="0"/>
              </a:ext>
            </a:extLst>
          </a:blip>
          <a:srcRect/>
          <a:stretch>
            <a:fillRect/>
          </a:stretch>
        </p:blipFill>
        <p:spPr bwMode="auto">
          <a:xfrm>
            <a:off x="10717213" y="36607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1" name="Picture 14" descr="Terril du Crachet à Frameries"/>
          <p:cNvPicPr>
            <a:picLocks noChangeAspect="1" noChangeArrowheads="1"/>
          </p:cNvPicPr>
          <p:nvPr/>
        </p:nvPicPr>
        <p:blipFill>
          <a:blip r:embed="rId50" r:link="rId51">
            <a:extLst>
              <a:ext uri="{28A0092B-C50C-407E-A947-70E740481C1C}">
                <a14:useLocalDpi xmlns:a14="http://schemas.microsoft.com/office/drawing/2010/main" val="0"/>
              </a:ext>
            </a:extLst>
          </a:blip>
          <a:srcRect/>
          <a:stretch>
            <a:fillRect/>
          </a:stretch>
        </p:blipFill>
        <p:spPr bwMode="auto">
          <a:xfrm>
            <a:off x="10717213" y="21621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2" name="Picture 13" descr="Terril du Crachet à Frameries"/>
          <p:cNvPicPr>
            <a:picLocks noChangeAspect="1" noChangeArrowheads="1"/>
          </p:cNvPicPr>
          <p:nvPr/>
        </p:nvPicPr>
        <p:blipFill>
          <a:blip r:embed="rId52" r:link="rId53">
            <a:extLst>
              <a:ext uri="{28A0092B-C50C-407E-A947-70E740481C1C}">
                <a14:useLocalDpi xmlns:a14="http://schemas.microsoft.com/office/drawing/2010/main" val="0"/>
              </a:ext>
            </a:extLst>
          </a:blip>
          <a:srcRect/>
          <a:stretch>
            <a:fillRect/>
          </a:stretch>
        </p:blipFill>
        <p:spPr bwMode="auto">
          <a:xfrm>
            <a:off x="10731500" y="65405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3" name="Rectangle 36"/>
          <p:cNvSpPr>
            <a:spLocks noChangeArrowheads="1"/>
          </p:cNvSpPr>
          <p:nvPr/>
        </p:nvSpPr>
        <p:spPr bwMode="auto">
          <a:xfrm>
            <a:off x="7581900" y="1822450"/>
            <a:ext cx="15509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shiso ou pérille de Nankin </a:t>
            </a:r>
            <a:endParaRPr lang="fr-FR" altLang="fr-FR" sz="1000"/>
          </a:p>
        </p:txBody>
      </p:sp>
      <p:sp>
        <p:nvSpPr>
          <p:cNvPr id="39974" name="ZoneTexte 37"/>
          <p:cNvSpPr txBox="1">
            <a:spLocks noChangeArrowheads="1"/>
          </p:cNvSpPr>
          <p:nvPr/>
        </p:nvSpPr>
        <p:spPr bwMode="auto">
          <a:xfrm>
            <a:off x="514350" y="1881188"/>
            <a:ext cx="598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000">
                <a:solidFill>
                  <a:srgbClr val="008000"/>
                </a:solidFill>
              </a:rPr>
              <a:t>Agrume</a:t>
            </a:r>
          </a:p>
        </p:txBody>
      </p:sp>
      <p:sp>
        <p:nvSpPr>
          <p:cNvPr id="39975" name="Rectangle 38"/>
          <p:cNvSpPr>
            <a:spLocks noChangeArrowheads="1"/>
          </p:cNvSpPr>
          <p:nvPr/>
        </p:nvSpPr>
        <p:spPr bwMode="auto">
          <a:xfrm>
            <a:off x="592138" y="6418263"/>
            <a:ext cx="723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Réservoirs</a:t>
            </a:r>
            <a:endParaRPr lang="fr-FR" altLang="fr-FR" sz="1000"/>
          </a:p>
        </p:txBody>
      </p:sp>
      <p:sp>
        <p:nvSpPr>
          <p:cNvPr id="39976" name="Rectangle 39"/>
          <p:cNvSpPr>
            <a:spLocks noChangeArrowheads="1"/>
          </p:cNvSpPr>
          <p:nvPr/>
        </p:nvSpPr>
        <p:spPr bwMode="auto">
          <a:xfrm>
            <a:off x="3605213" y="6403975"/>
            <a:ext cx="461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Serre</a:t>
            </a:r>
            <a:endParaRPr lang="fr-FR" altLang="fr-FR" sz="1000"/>
          </a:p>
        </p:txBody>
      </p:sp>
      <p:sp>
        <p:nvSpPr>
          <p:cNvPr id="39977" name="Rectangle 40"/>
          <p:cNvSpPr>
            <a:spLocks noChangeArrowheads="1"/>
          </p:cNvSpPr>
          <p:nvPr/>
        </p:nvSpPr>
        <p:spPr bwMode="auto">
          <a:xfrm>
            <a:off x="5126038" y="6407150"/>
            <a:ext cx="461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Serre</a:t>
            </a:r>
            <a:endParaRPr lang="fr-FR" altLang="fr-FR" sz="1000"/>
          </a:p>
        </p:txBody>
      </p:sp>
      <p:sp>
        <p:nvSpPr>
          <p:cNvPr id="39978" name="Rectangle 41"/>
          <p:cNvSpPr>
            <a:spLocks noChangeArrowheads="1"/>
          </p:cNvSpPr>
          <p:nvPr/>
        </p:nvSpPr>
        <p:spPr bwMode="auto">
          <a:xfrm>
            <a:off x="6621463" y="6451600"/>
            <a:ext cx="461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Serre</a:t>
            </a:r>
            <a:endParaRPr lang="fr-FR" altLang="fr-FR" sz="1000"/>
          </a:p>
        </p:txBody>
      </p:sp>
      <p:sp>
        <p:nvSpPr>
          <p:cNvPr id="39979" name="Rectangle 42"/>
          <p:cNvSpPr>
            <a:spLocks noChangeArrowheads="1"/>
          </p:cNvSpPr>
          <p:nvPr/>
        </p:nvSpPr>
        <p:spPr bwMode="auto">
          <a:xfrm>
            <a:off x="8228013" y="6491288"/>
            <a:ext cx="461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Serre</a:t>
            </a:r>
            <a:endParaRPr lang="fr-FR" altLang="fr-FR" sz="1000"/>
          </a:p>
        </p:txBody>
      </p:sp>
      <p:sp>
        <p:nvSpPr>
          <p:cNvPr id="39980" name="Rectangle 43"/>
          <p:cNvSpPr>
            <a:spLocks noChangeArrowheads="1"/>
          </p:cNvSpPr>
          <p:nvPr/>
        </p:nvSpPr>
        <p:spPr bwMode="auto">
          <a:xfrm>
            <a:off x="628650" y="4933950"/>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Chou</a:t>
            </a:r>
            <a:endParaRPr lang="fr-FR" altLang="fr-FR" sz="1000"/>
          </a:p>
        </p:txBody>
      </p:sp>
      <p:sp>
        <p:nvSpPr>
          <p:cNvPr id="39981" name="Rectangle 44"/>
          <p:cNvSpPr>
            <a:spLocks noChangeArrowheads="1"/>
          </p:cNvSpPr>
          <p:nvPr/>
        </p:nvSpPr>
        <p:spPr bwMode="auto">
          <a:xfrm>
            <a:off x="2208213" y="4964113"/>
            <a:ext cx="455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Chou</a:t>
            </a:r>
            <a:endParaRPr lang="fr-FR" altLang="fr-FR" sz="1000"/>
          </a:p>
        </p:txBody>
      </p:sp>
      <p:sp>
        <p:nvSpPr>
          <p:cNvPr id="39982" name="Rectangle 45"/>
          <p:cNvSpPr>
            <a:spLocks noChangeArrowheads="1"/>
          </p:cNvSpPr>
          <p:nvPr/>
        </p:nvSpPr>
        <p:spPr bwMode="auto">
          <a:xfrm>
            <a:off x="3708400" y="4964113"/>
            <a:ext cx="455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Chou</a:t>
            </a:r>
            <a:endParaRPr lang="fr-FR" altLang="fr-FR" sz="1000"/>
          </a:p>
        </p:txBody>
      </p:sp>
      <p:sp>
        <p:nvSpPr>
          <p:cNvPr id="39983" name="Rectangle 46"/>
          <p:cNvSpPr>
            <a:spLocks noChangeArrowheads="1"/>
          </p:cNvSpPr>
          <p:nvPr/>
        </p:nvSpPr>
        <p:spPr bwMode="auto">
          <a:xfrm>
            <a:off x="5126038" y="4964113"/>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Artichaut</a:t>
            </a:r>
            <a:endParaRPr lang="fr-FR" altLang="fr-FR" sz="1000"/>
          </a:p>
        </p:txBody>
      </p:sp>
      <p:sp>
        <p:nvSpPr>
          <p:cNvPr id="39984" name="Rectangle 47"/>
          <p:cNvSpPr>
            <a:spLocks noChangeArrowheads="1"/>
          </p:cNvSpPr>
          <p:nvPr/>
        </p:nvSpPr>
        <p:spPr bwMode="auto">
          <a:xfrm>
            <a:off x="5167313" y="3443288"/>
            <a:ext cx="695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Piments ?</a:t>
            </a:r>
            <a:endParaRPr lang="fr-FR" altLang="fr-FR" sz="1000"/>
          </a:p>
        </p:txBody>
      </p:sp>
      <p:sp>
        <p:nvSpPr>
          <p:cNvPr id="39985" name="Rectangle 48"/>
          <p:cNvSpPr>
            <a:spLocks noChangeArrowheads="1"/>
          </p:cNvSpPr>
          <p:nvPr/>
        </p:nvSpPr>
        <p:spPr bwMode="auto">
          <a:xfrm>
            <a:off x="3673475" y="3457575"/>
            <a:ext cx="635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Tomates</a:t>
            </a:r>
            <a:endParaRPr lang="fr-FR" altLang="fr-FR" sz="1000"/>
          </a:p>
        </p:txBody>
      </p:sp>
      <p:sp>
        <p:nvSpPr>
          <p:cNvPr id="39986" name="Rectangle 49"/>
          <p:cNvSpPr>
            <a:spLocks noChangeArrowheads="1"/>
          </p:cNvSpPr>
          <p:nvPr/>
        </p:nvSpPr>
        <p:spPr bwMode="auto">
          <a:xfrm>
            <a:off x="2016125" y="3457575"/>
            <a:ext cx="6556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Citrouille</a:t>
            </a:r>
            <a:endParaRPr lang="fr-FR" altLang="fr-FR" sz="1000"/>
          </a:p>
        </p:txBody>
      </p:sp>
      <p:sp>
        <p:nvSpPr>
          <p:cNvPr id="39987" name="Rectangle 50"/>
          <p:cNvSpPr>
            <a:spLocks noChangeArrowheads="1"/>
          </p:cNvSpPr>
          <p:nvPr/>
        </p:nvSpPr>
        <p:spPr bwMode="auto">
          <a:xfrm>
            <a:off x="557213" y="3476625"/>
            <a:ext cx="50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Poires</a:t>
            </a:r>
            <a:endParaRPr lang="fr-FR" altLang="fr-FR" sz="1000"/>
          </a:p>
        </p:txBody>
      </p:sp>
      <p:sp>
        <p:nvSpPr>
          <p:cNvPr id="39988" name="Rectangle 51"/>
          <p:cNvSpPr>
            <a:spLocks noChangeArrowheads="1"/>
          </p:cNvSpPr>
          <p:nvPr/>
        </p:nvSpPr>
        <p:spPr bwMode="auto">
          <a:xfrm>
            <a:off x="6642100" y="3435350"/>
            <a:ext cx="527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Raison</a:t>
            </a:r>
            <a:endParaRPr lang="fr-FR" altLang="fr-FR" sz="1000"/>
          </a:p>
        </p:txBody>
      </p:sp>
      <p:sp>
        <p:nvSpPr>
          <p:cNvPr id="39989" name="Rectangle 52"/>
          <p:cNvSpPr>
            <a:spLocks noChangeArrowheads="1"/>
          </p:cNvSpPr>
          <p:nvPr/>
        </p:nvSpPr>
        <p:spPr bwMode="auto">
          <a:xfrm>
            <a:off x="10980738" y="3368675"/>
            <a:ext cx="552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Humus</a:t>
            </a:r>
            <a:endParaRPr lang="fr-FR" altLang="fr-FR" sz="1000"/>
          </a:p>
        </p:txBody>
      </p:sp>
      <p:sp>
        <p:nvSpPr>
          <p:cNvPr id="39990" name="Rectangle 53"/>
          <p:cNvSpPr>
            <a:spLocks noChangeArrowheads="1"/>
          </p:cNvSpPr>
          <p:nvPr/>
        </p:nvSpPr>
        <p:spPr bwMode="auto">
          <a:xfrm>
            <a:off x="2116138" y="1870075"/>
            <a:ext cx="585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Pomme</a:t>
            </a:r>
            <a:endParaRPr lang="fr-FR" altLang="fr-FR" sz="1000"/>
          </a:p>
        </p:txBody>
      </p:sp>
      <p:sp>
        <p:nvSpPr>
          <p:cNvPr id="39991" name="Rectangle 54"/>
          <p:cNvSpPr>
            <a:spLocks noChangeArrowheads="1"/>
          </p:cNvSpPr>
          <p:nvPr/>
        </p:nvSpPr>
        <p:spPr bwMode="auto">
          <a:xfrm>
            <a:off x="3556000" y="1897063"/>
            <a:ext cx="587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Pomme</a:t>
            </a:r>
            <a:endParaRPr lang="fr-FR" altLang="fr-FR" sz="1000"/>
          </a:p>
        </p:txBody>
      </p:sp>
      <p:sp>
        <p:nvSpPr>
          <p:cNvPr id="39992" name="Rectangle 55"/>
          <p:cNvSpPr>
            <a:spLocks noChangeArrowheads="1"/>
          </p:cNvSpPr>
          <p:nvPr/>
        </p:nvSpPr>
        <p:spPr bwMode="auto">
          <a:xfrm>
            <a:off x="4918075" y="1876425"/>
            <a:ext cx="587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Pomme</a:t>
            </a:r>
            <a:endParaRPr lang="fr-FR" altLang="fr-FR" sz="1000"/>
          </a:p>
        </p:txBody>
      </p:sp>
      <p:sp>
        <p:nvSpPr>
          <p:cNvPr id="39993" name="Rectangle 56"/>
          <p:cNvSpPr>
            <a:spLocks noChangeArrowheads="1"/>
          </p:cNvSpPr>
          <p:nvPr/>
        </p:nvSpPr>
        <p:spPr bwMode="auto">
          <a:xfrm>
            <a:off x="6665913" y="1847850"/>
            <a:ext cx="450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Kiwis</a:t>
            </a:r>
            <a:endParaRPr lang="fr-FR" altLang="fr-FR" sz="1000"/>
          </a:p>
        </p:txBody>
      </p:sp>
      <p:sp>
        <p:nvSpPr>
          <p:cNvPr id="39994" name="Rectangle 57"/>
          <p:cNvSpPr>
            <a:spLocks noChangeArrowheads="1"/>
          </p:cNvSpPr>
          <p:nvPr/>
        </p:nvSpPr>
        <p:spPr bwMode="auto">
          <a:xfrm>
            <a:off x="9490075" y="1819275"/>
            <a:ext cx="2036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Biodiversité : Escargots, papillons …</a:t>
            </a:r>
            <a:endParaRPr lang="fr-FR" altLang="fr-FR" sz="1000"/>
          </a:p>
        </p:txBody>
      </p:sp>
      <p:sp>
        <p:nvSpPr>
          <p:cNvPr id="39995" name="Rectangle 58"/>
          <p:cNvSpPr>
            <a:spLocks noChangeArrowheads="1"/>
          </p:cNvSpPr>
          <p:nvPr/>
        </p:nvSpPr>
        <p:spPr bwMode="auto">
          <a:xfrm>
            <a:off x="2230438" y="6427788"/>
            <a:ext cx="461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Serre</a:t>
            </a:r>
            <a:endParaRPr lang="fr-FR" altLang="fr-FR" sz="1000"/>
          </a:p>
        </p:txBody>
      </p:sp>
      <p:sp>
        <p:nvSpPr>
          <p:cNvPr id="39996" name="Rectangle 59"/>
          <p:cNvSpPr>
            <a:spLocks noChangeArrowheads="1"/>
          </p:cNvSpPr>
          <p:nvPr/>
        </p:nvSpPr>
        <p:spPr bwMode="auto">
          <a:xfrm>
            <a:off x="9734550" y="3414713"/>
            <a:ext cx="242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a:t>
            </a:r>
            <a:endParaRPr lang="fr-FR" altLang="fr-FR" sz="1000"/>
          </a:p>
        </p:txBody>
      </p:sp>
      <p:sp>
        <p:nvSpPr>
          <p:cNvPr id="39997" name="Rectangle 60"/>
          <p:cNvSpPr>
            <a:spLocks noChangeArrowheads="1"/>
          </p:cNvSpPr>
          <p:nvPr/>
        </p:nvSpPr>
        <p:spPr bwMode="auto">
          <a:xfrm>
            <a:off x="8228013" y="3390900"/>
            <a:ext cx="242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a:t>
            </a:r>
            <a:endParaRPr lang="fr-FR" altLang="fr-FR" sz="1000"/>
          </a:p>
        </p:txBody>
      </p:sp>
      <p:sp>
        <p:nvSpPr>
          <p:cNvPr id="39998" name="Rectangle 61"/>
          <p:cNvSpPr>
            <a:spLocks noChangeArrowheads="1"/>
          </p:cNvSpPr>
          <p:nvPr/>
        </p:nvSpPr>
        <p:spPr bwMode="auto">
          <a:xfrm>
            <a:off x="6786563" y="4933950"/>
            <a:ext cx="496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Jardin</a:t>
            </a:r>
            <a:endParaRPr lang="fr-FR" altLang="fr-FR" sz="1000"/>
          </a:p>
        </p:txBody>
      </p:sp>
      <p:sp>
        <p:nvSpPr>
          <p:cNvPr id="39999" name="Rectangle 62"/>
          <p:cNvSpPr>
            <a:spLocks noChangeArrowheads="1"/>
          </p:cNvSpPr>
          <p:nvPr/>
        </p:nvSpPr>
        <p:spPr bwMode="auto">
          <a:xfrm>
            <a:off x="8051800" y="4929188"/>
            <a:ext cx="4968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Jardin</a:t>
            </a:r>
            <a:endParaRPr lang="fr-FR" altLang="fr-FR" sz="1000"/>
          </a:p>
        </p:txBody>
      </p:sp>
      <p:sp>
        <p:nvSpPr>
          <p:cNvPr id="40000" name="Rectangle 63"/>
          <p:cNvSpPr>
            <a:spLocks noChangeArrowheads="1"/>
          </p:cNvSpPr>
          <p:nvPr/>
        </p:nvSpPr>
        <p:spPr bwMode="auto">
          <a:xfrm>
            <a:off x="9586913" y="4910138"/>
            <a:ext cx="4968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Jardin</a:t>
            </a:r>
            <a:endParaRPr lang="fr-FR" altLang="fr-FR" sz="1000"/>
          </a:p>
        </p:txBody>
      </p:sp>
      <p:sp>
        <p:nvSpPr>
          <p:cNvPr id="40001" name="Rectangle 64"/>
          <p:cNvSpPr>
            <a:spLocks noChangeArrowheads="1"/>
          </p:cNvSpPr>
          <p:nvPr/>
        </p:nvSpPr>
        <p:spPr bwMode="auto">
          <a:xfrm>
            <a:off x="10991850" y="4870450"/>
            <a:ext cx="496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Jardin</a:t>
            </a:r>
            <a:endParaRPr lang="fr-FR" altLang="fr-FR" sz="1000"/>
          </a:p>
        </p:txBody>
      </p:sp>
      <p:sp>
        <p:nvSpPr>
          <p:cNvPr id="40002" name="Rectangle 65"/>
          <p:cNvSpPr>
            <a:spLocks noChangeArrowheads="1"/>
          </p:cNvSpPr>
          <p:nvPr/>
        </p:nvSpPr>
        <p:spPr bwMode="auto">
          <a:xfrm>
            <a:off x="11063288" y="6429375"/>
            <a:ext cx="411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solidFill>
                  <a:srgbClr val="008000"/>
                </a:solidFill>
              </a:rPr>
              <a:t>Pots</a:t>
            </a:r>
            <a:endParaRPr lang="fr-FR" altLang="fr-FR" sz="1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1"/>
          <p:cNvSpPr>
            <a:spLocks noGrp="1"/>
          </p:cNvSpPr>
          <p:nvPr>
            <p:ph type="sldNum" sz="quarter" idx="12"/>
          </p:nvPr>
        </p:nvSpPr>
        <p:spPr bwMode="auto">
          <a:xfrm>
            <a:off x="11391900" y="236538"/>
            <a:ext cx="639763"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068E1F0-9C62-45F3-9650-01AF68E38B36}" type="slidenum">
              <a:rPr lang="fr-FR" altLang="fr-FR" sz="1200" smtClean="0">
                <a:solidFill>
                  <a:srgbClr val="898989"/>
                </a:solidFill>
              </a:rPr>
              <a:pPr>
                <a:lnSpc>
                  <a:spcPct val="100000"/>
                </a:lnSpc>
                <a:spcBef>
                  <a:spcPct val="0"/>
                </a:spcBef>
                <a:buFontTx/>
                <a:buNone/>
              </a:pPr>
              <a:t>38</a:t>
            </a:fld>
            <a:endParaRPr lang="fr-FR" altLang="fr-FR" sz="1200">
              <a:solidFill>
                <a:srgbClr val="898989"/>
              </a:solidFill>
            </a:endParaRPr>
          </a:p>
        </p:txBody>
      </p:sp>
      <p:sp>
        <p:nvSpPr>
          <p:cNvPr id="40963"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0964" name="Rectangle 3"/>
          <p:cNvSpPr>
            <a:spLocks noChangeArrowheads="1"/>
          </p:cNvSpPr>
          <p:nvPr/>
        </p:nvSpPr>
        <p:spPr bwMode="auto">
          <a:xfrm>
            <a:off x="295275" y="673100"/>
            <a:ext cx="595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latin typeface="Helvetica Neue"/>
              </a:rPr>
              <a:t>14. Exemple : La forêt fruitière de Maurice Chaudière</a:t>
            </a:r>
            <a:endParaRPr lang="fr-FR" altLang="fr-FR" sz="1800" b="1">
              <a:solidFill>
                <a:srgbClr val="008000"/>
              </a:solidFill>
            </a:endParaRPr>
          </a:p>
        </p:txBody>
      </p:sp>
      <p:sp>
        <p:nvSpPr>
          <p:cNvPr id="5" name="ZoneTexte 4"/>
          <p:cNvSpPr txBox="1"/>
          <p:nvPr/>
        </p:nvSpPr>
        <p:spPr>
          <a:xfrm>
            <a:off x="301625" y="1042988"/>
            <a:ext cx="11730038" cy="5734050"/>
          </a:xfrm>
          <a:prstGeom prst="rect">
            <a:avLst/>
          </a:prstGeom>
          <a:noFill/>
        </p:spPr>
        <p:txBody>
          <a:bodyPr>
            <a:spAutoFit/>
          </a:bodyPr>
          <a:lstStyle/>
          <a:p>
            <a:pPr eaLnBrk="1" fontAlgn="auto" hangingPunct="1">
              <a:spcBef>
                <a:spcPts val="0"/>
              </a:spcBef>
              <a:spcAft>
                <a:spcPts val="0"/>
              </a:spcAft>
              <a:defRPr/>
            </a:pPr>
            <a:r>
              <a:rPr lang="fr-FR" sz="1600" dirty="0">
                <a:solidFill>
                  <a:srgbClr val="008000"/>
                </a:solidFill>
                <a:latin typeface="+mn-lt"/>
                <a:cs typeface="+mn-cs"/>
              </a:rPr>
              <a:t>Ou l’art de rendre productifs friches, landes, causses, garrigues et maquis. On ne s’intéresse ici principalement qu’à l’étage dominant, mais il est prépondérant car il donne l’architecture de ce que sera le jardin-forêt. Par le greffage d’espèces sauvages, donc forcément très bien adaptées à leur sol, on peut faire profusion de fruitiers gratuitement. On évite plantations, arrosages, entretiens divers, et on gagne de précieuses années. De quoi bien s’amuser !!</a:t>
            </a:r>
          </a:p>
          <a:p>
            <a:pPr eaLnBrk="1" fontAlgn="auto" hangingPunct="1">
              <a:spcBef>
                <a:spcPts val="0"/>
              </a:spcBef>
              <a:spcAft>
                <a:spcPts val="0"/>
              </a:spcAft>
              <a:defRPr/>
            </a:pPr>
            <a:endParaRPr lang="fr-FR" sz="1600" dirty="0">
              <a:solidFill>
                <a:srgbClr val="008000"/>
              </a:solidFill>
              <a:latin typeface="+mn-lt"/>
              <a:cs typeface="+mn-cs"/>
            </a:endParaRPr>
          </a:p>
          <a:p>
            <a:pPr eaLnBrk="1" fontAlgn="auto" hangingPunct="1">
              <a:spcBef>
                <a:spcPts val="0"/>
              </a:spcBef>
              <a:spcAft>
                <a:spcPts val="0"/>
              </a:spcAft>
              <a:defRPr/>
            </a:pPr>
            <a:r>
              <a:rPr lang="fr-FR" sz="1600" dirty="0">
                <a:solidFill>
                  <a:srgbClr val="008000"/>
                </a:solidFill>
                <a:latin typeface="+mn-lt"/>
                <a:cs typeface="+mn-cs"/>
              </a:rPr>
              <a:t>Exemples de greffage sur prunelier :</a:t>
            </a:r>
          </a:p>
          <a:p>
            <a:pPr eaLnBrk="1" fontAlgn="auto" hangingPunct="1">
              <a:spcBef>
                <a:spcPts val="0"/>
              </a:spcBef>
              <a:spcAft>
                <a:spcPts val="0"/>
              </a:spcAft>
              <a:defRPr/>
            </a:pPr>
            <a:endParaRPr lang="fr-FR" sz="16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cs typeface="+mn-cs"/>
              </a:rPr>
              <a:t>pruniers</a:t>
            </a: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cs typeface="+mn-cs"/>
              </a:rPr>
              <a:t>abricotiers</a:t>
            </a: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cs typeface="+mn-cs"/>
              </a:rPr>
              <a:t>pêchers</a:t>
            </a:r>
          </a:p>
          <a:p>
            <a:pPr eaLnBrk="1" fontAlgn="auto" hangingPunct="1">
              <a:spcBef>
                <a:spcPts val="0"/>
              </a:spcBef>
              <a:spcAft>
                <a:spcPts val="0"/>
              </a:spcAft>
              <a:defRPr/>
            </a:pPr>
            <a:endParaRPr lang="fr-FR" sz="1600" dirty="0">
              <a:solidFill>
                <a:srgbClr val="008000"/>
              </a:solidFill>
              <a:latin typeface="+mn-lt"/>
              <a:cs typeface="+mn-cs"/>
            </a:endParaRPr>
          </a:p>
          <a:p>
            <a:pPr eaLnBrk="1" fontAlgn="auto" hangingPunct="1">
              <a:spcBef>
                <a:spcPts val="0"/>
              </a:spcBef>
              <a:spcAft>
                <a:spcPts val="0"/>
              </a:spcAft>
              <a:defRPr/>
            </a:pPr>
            <a:r>
              <a:rPr lang="fr-FR" sz="1600" dirty="0">
                <a:solidFill>
                  <a:srgbClr val="008000"/>
                </a:solidFill>
                <a:latin typeface="+mn-lt"/>
                <a:cs typeface="+mn-cs"/>
              </a:rPr>
              <a:t>Sur Aubépine :</a:t>
            </a:r>
          </a:p>
          <a:p>
            <a:pPr eaLnBrk="1" fontAlgn="auto" hangingPunct="1">
              <a:spcBef>
                <a:spcPts val="0"/>
              </a:spcBef>
              <a:spcAft>
                <a:spcPts val="0"/>
              </a:spcAft>
              <a:defRPr/>
            </a:pPr>
            <a:endParaRPr lang="fr-FR" sz="16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cs typeface="+mn-cs"/>
              </a:rPr>
              <a:t>poiriers</a:t>
            </a: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cs typeface="+mn-cs"/>
              </a:rPr>
              <a:t>pommiers</a:t>
            </a: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cs typeface="+mn-cs"/>
              </a:rPr>
              <a:t>azeroliers</a:t>
            </a: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cs typeface="+mn-cs"/>
              </a:rPr>
              <a:t>Néfliers</a:t>
            </a:r>
          </a:p>
          <a:p>
            <a:pPr eaLnBrk="1" fontAlgn="auto" hangingPunct="1">
              <a:spcBef>
                <a:spcPts val="0"/>
              </a:spcBef>
              <a:spcAft>
                <a:spcPts val="0"/>
              </a:spcAft>
              <a:defRPr/>
            </a:pPr>
            <a:endParaRPr lang="fr-FR" sz="1600" dirty="0">
              <a:solidFill>
                <a:srgbClr val="008000"/>
              </a:solidFill>
              <a:latin typeface="+mn-lt"/>
              <a:cs typeface="+mn-cs"/>
            </a:endParaRPr>
          </a:p>
          <a:p>
            <a:pPr eaLnBrk="1" fontAlgn="auto" hangingPunct="1">
              <a:spcBef>
                <a:spcPts val="0"/>
              </a:spcBef>
              <a:spcAft>
                <a:spcPts val="0"/>
              </a:spcAft>
              <a:defRPr/>
            </a:pPr>
            <a:r>
              <a:rPr lang="fr-FR" sz="1600" dirty="0">
                <a:solidFill>
                  <a:srgbClr val="008000"/>
                </a:solidFill>
                <a:latin typeface="+mn-lt"/>
                <a:cs typeface="+mn-cs"/>
              </a:rPr>
              <a:t>Sur pistachier </a:t>
            </a:r>
            <a:r>
              <a:rPr lang="fr-FR" sz="1600" dirty="0" err="1">
                <a:solidFill>
                  <a:srgbClr val="008000"/>
                </a:solidFill>
                <a:latin typeface="+mn-lt"/>
                <a:cs typeface="+mn-cs"/>
              </a:rPr>
              <a:t>thérébinthe</a:t>
            </a:r>
            <a:r>
              <a:rPr lang="fr-FR" sz="1600" dirty="0">
                <a:solidFill>
                  <a:srgbClr val="008000"/>
                </a:solidFill>
                <a:latin typeface="+mn-lt"/>
                <a:cs typeface="+mn-cs"/>
              </a:rPr>
              <a:t>, le pistachier vrai.</a:t>
            </a:r>
          </a:p>
          <a:p>
            <a:pPr eaLnBrk="1" fontAlgn="auto" hangingPunct="1">
              <a:spcBef>
                <a:spcPts val="0"/>
              </a:spcBef>
              <a:spcAft>
                <a:spcPts val="0"/>
              </a:spcAft>
              <a:defRPr/>
            </a:pPr>
            <a:endParaRPr lang="fr-FR" sz="1600" dirty="0">
              <a:solidFill>
                <a:srgbClr val="008000"/>
              </a:solidFill>
              <a:latin typeface="+mn-lt"/>
              <a:cs typeface="+mn-cs"/>
            </a:endParaRPr>
          </a:p>
          <a:p>
            <a:pPr eaLnBrk="1" fontAlgn="auto" hangingPunct="1">
              <a:spcBef>
                <a:spcPts val="0"/>
              </a:spcBef>
              <a:spcAft>
                <a:spcPts val="0"/>
              </a:spcAft>
              <a:defRPr/>
            </a:pPr>
            <a:r>
              <a:rPr lang="fr-FR" sz="1600" dirty="0">
                <a:solidFill>
                  <a:srgbClr val="008000"/>
                </a:solidFill>
                <a:latin typeface="+mn-lt"/>
                <a:cs typeface="+mn-cs"/>
              </a:rPr>
              <a:t>Sur pommier sauvage, le pommier cultivé</a:t>
            </a:r>
          </a:p>
          <a:p>
            <a:pPr eaLnBrk="1" fontAlgn="auto" hangingPunct="1">
              <a:spcBef>
                <a:spcPts val="0"/>
              </a:spcBef>
              <a:spcAft>
                <a:spcPts val="0"/>
              </a:spcAft>
              <a:defRPr/>
            </a:pPr>
            <a:endParaRPr lang="fr-FR" sz="1600" dirty="0">
              <a:solidFill>
                <a:srgbClr val="008000"/>
              </a:solidFill>
              <a:latin typeface="+mn-lt"/>
              <a:cs typeface="+mn-cs"/>
            </a:endParaRPr>
          </a:p>
          <a:p>
            <a:pPr eaLnBrk="1" fontAlgn="auto" hangingPunct="1">
              <a:spcBef>
                <a:spcPts val="0"/>
              </a:spcBef>
              <a:spcAft>
                <a:spcPts val="0"/>
              </a:spcAft>
              <a:defRPr/>
            </a:pPr>
            <a:r>
              <a:rPr lang="fr-FR" sz="1600" dirty="0">
                <a:solidFill>
                  <a:srgbClr val="008000"/>
                </a:solidFill>
                <a:latin typeface="+mn-lt"/>
                <a:cs typeface="+mn-cs"/>
              </a:rPr>
              <a:t>Sur poirier sauvage, la poire cultivée, le coing.</a:t>
            </a:r>
          </a:p>
        </p:txBody>
      </p:sp>
      <p:sp>
        <p:nvSpPr>
          <p:cNvPr id="40966" name="Rectangle 5"/>
          <p:cNvSpPr>
            <a:spLocks noChangeArrowheads="1"/>
          </p:cNvSpPr>
          <p:nvPr/>
        </p:nvSpPr>
        <p:spPr bwMode="auto">
          <a:xfrm>
            <a:off x="6529388" y="6386513"/>
            <a:ext cx="6096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https://prise2terre.wordpress.com/2013/04/20/vers-la-foret-comestible/</a:t>
            </a:r>
            <a:r>
              <a:rPr lang="fr-FR" altLang="fr-FR" sz="1200">
                <a:solidFill>
                  <a:srgbClr val="008000"/>
                </a:solidFill>
              </a:rPr>
              <a:t> </a:t>
            </a:r>
          </a:p>
        </p:txBody>
      </p:sp>
      <p:sp>
        <p:nvSpPr>
          <p:cNvPr id="40967" name="Rectangle 6"/>
          <p:cNvSpPr>
            <a:spLocks noChangeArrowheads="1"/>
          </p:cNvSpPr>
          <p:nvPr/>
        </p:nvSpPr>
        <p:spPr bwMode="auto">
          <a:xfrm>
            <a:off x="6981825" y="4524375"/>
            <a:ext cx="725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azerolier</a:t>
            </a:r>
            <a:endParaRPr lang="fr-FR" altLang="fr-FR" sz="1200"/>
          </a:p>
        </p:txBody>
      </p:sp>
      <p:pic>
        <p:nvPicPr>
          <p:cNvPr id="40968"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3213100"/>
            <a:ext cx="1752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8"/>
          <p:cNvSpPr>
            <a:spLocks noChangeArrowheads="1"/>
          </p:cNvSpPr>
          <p:nvPr/>
        </p:nvSpPr>
        <p:spPr bwMode="auto">
          <a:xfrm>
            <a:off x="9440863" y="4524375"/>
            <a:ext cx="10556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pistachier vrai</a:t>
            </a:r>
            <a:endParaRPr lang="fr-FR" altLang="fr-FR" sz="1200"/>
          </a:p>
        </p:txBody>
      </p:sp>
      <p:pic>
        <p:nvPicPr>
          <p:cNvPr id="40970"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28113" y="2762250"/>
            <a:ext cx="1809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1"/>
          <p:cNvSpPr>
            <a:spLocks noGrp="1"/>
          </p:cNvSpPr>
          <p:nvPr>
            <p:ph type="sldNum" sz="quarter" idx="12"/>
          </p:nvPr>
        </p:nvSpPr>
        <p:spPr bwMode="auto">
          <a:xfrm>
            <a:off x="11391900" y="236538"/>
            <a:ext cx="639763"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79F3A1B-6DAB-41D7-AFD5-DF2B49B292AD}" type="slidenum">
              <a:rPr lang="fr-FR" altLang="fr-FR" sz="1200" smtClean="0">
                <a:solidFill>
                  <a:srgbClr val="898989"/>
                </a:solidFill>
              </a:rPr>
              <a:pPr>
                <a:lnSpc>
                  <a:spcPct val="100000"/>
                </a:lnSpc>
                <a:spcBef>
                  <a:spcPct val="0"/>
                </a:spcBef>
                <a:buFontTx/>
                <a:buNone/>
              </a:pPr>
              <a:t>39</a:t>
            </a:fld>
            <a:endParaRPr lang="fr-FR" altLang="fr-FR" sz="1200">
              <a:solidFill>
                <a:srgbClr val="898989"/>
              </a:solidFill>
            </a:endParaRPr>
          </a:p>
        </p:txBody>
      </p:sp>
      <p:sp>
        <p:nvSpPr>
          <p:cNvPr id="41987"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1988" name="Rectangle 3"/>
          <p:cNvSpPr>
            <a:spLocks noChangeArrowheads="1"/>
          </p:cNvSpPr>
          <p:nvPr/>
        </p:nvSpPr>
        <p:spPr bwMode="auto">
          <a:xfrm>
            <a:off x="323850" y="858838"/>
            <a:ext cx="743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latin typeface="Helvetica Neue"/>
              </a:rPr>
              <a:t>14. Exemple : La forêt fruitière de Maurice Chaudière (suite)</a:t>
            </a:r>
            <a:endParaRPr lang="fr-FR" altLang="fr-FR" sz="1800" b="1">
              <a:solidFill>
                <a:srgbClr val="008000"/>
              </a:solidFill>
            </a:endParaRPr>
          </a:p>
        </p:txBody>
      </p:sp>
      <p:sp>
        <p:nvSpPr>
          <p:cNvPr id="41989" name="Espace réservé du numéro de diapositive 1"/>
          <p:cNvSpPr txBox="1">
            <a:spLocks/>
          </p:cNvSpPr>
          <p:nvPr/>
        </p:nvSpPr>
        <p:spPr bwMode="auto">
          <a:xfrm>
            <a:off x="76200" y="6397625"/>
            <a:ext cx="7302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4EBDA980-291C-47C3-833D-9CF13A1E8148}" type="slidenum">
              <a:rPr lang="fr-FR" altLang="fr-FR" sz="1200">
                <a:solidFill>
                  <a:srgbClr val="898989"/>
                </a:solidFill>
              </a:rPr>
              <a:pPr algn="r" eaLnBrk="1" hangingPunct="1">
                <a:lnSpc>
                  <a:spcPct val="100000"/>
                </a:lnSpc>
                <a:spcBef>
                  <a:spcPct val="0"/>
                </a:spcBef>
                <a:buFontTx/>
                <a:buNone/>
              </a:pPr>
              <a:t>39</a:t>
            </a:fld>
            <a:endParaRPr lang="fr-FR" altLang="fr-FR" sz="1200">
              <a:solidFill>
                <a:srgbClr val="898989"/>
              </a:solidFill>
            </a:endParaRPr>
          </a:p>
        </p:txBody>
      </p:sp>
      <p:pic>
        <p:nvPicPr>
          <p:cNvPr id="41990"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6938" y="1042988"/>
            <a:ext cx="3195637"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ZoneTexte 6"/>
          <p:cNvSpPr txBox="1">
            <a:spLocks noChangeArrowheads="1"/>
          </p:cNvSpPr>
          <p:nvPr/>
        </p:nvSpPr>
        <p:spPr bwMode="auto">
          <a:xfrm>
            <a:off x="8066088" y="5821363"/>
            <a:ext cx="409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Une demi-journée de récolte sauvage en Provence.</a:t>
            </a:r>
          </a:p>
          <a:p>
            <a:pPr algn="ctr" eaLnBrk="1" hangingPunct="1">
              <a:lnSpc>
                <a:spcPct val="100000"/>
              </a:lnSpc>
              <a:spcBef>
                <a:spcPct val="0"/>
              </a:spcBef>
              <a:buFontTx/>
              <a:buNone/>
            </a:pPr>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pic>
        <p:nvPicPr>
          <p:cNvPr id="41992"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489075"/>
            <a:ext cx="16668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ZoneTexte 8"/>
          <p:cNvSpPr txBox="1">
            <a:spLocks noChangeArrowheads="1"/>
          </p:cNvSpPr>
          <p:nvPr/>
        </p:nvSpPr>
        <p:spPr bwMode="auto">
          <a:xfrm>
            <a:off x="112713" y="3998913"/>
            <a:ext cx="1925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Greffe de châtaignier sur chêne vert.</a:t>
            </a:r>
          </a:p>
          <a:p>
            <a:pPr algn="ctr" eaLnBrk="1" hangingPunct="1">
              <a:lnSpc>
                <a:spcPct val="100000"/>
              </a:lnSpc>
              <a:spcBef>
                <a:spcPct val="0"/>
              </a:spcBef>
              <a:buFontTx/>
              <a:buNone/>
            </a:pPr>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sp>
        <p:nvSpPr>
          <p:cNvPr id="41994" name="ZoneTexte 9"/>
          <p:cNvSpPr txBox="1">
            <a:spLocks noChangeArrowheads="1"/>
          </p:cNvSpPr>
          <p:nvPr/>
        </p:nvSpPr>
        <p:spPr bwMode="auto">
          <a:xfrm>
            <a:off x="2124075" y="1412875"/>
            <a:ext cx="60833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En réalisant les bonnes greffes sur les bons arbres de la forêt primaire, on peut rendre cette dernière très productive en fruits, noix etc.. </a:t>
            </a:r>
          </a:p>
          <a:p>
            <a:pPr algn="just" eaLnBrk="1" hangingPunct="1">
              <a:lnSpc>
                <a:spcPct val="100000"/>
              </a:lnSpc>
              <a:spcBef>
                <a:spcPct val="0"/>
              </a:spcBef>
              <a:buFontTx/>
              <a:buNone/>
            </a:pPr>
            <a:r>
              <a:rPr lang="fr-FR" altLang="fr-FR" sz="1800">
                <a:solidFill>
                  <a:srgbClr val="008000"/>
                </a:solidFill>
              </a:rPr>
              <a:t>Sa canopée serait régulièrement taillée (tous les 2 ans), afin qu’elle ne se ferme pas, pour augmenter sa productivité.</a:t>
            </a:r>
          </a:p>
          <a:p>
            <a:pPr algn="just" eaLnBrk="1" hangingPunct="1">
              <a:lnSpc>
                <a:spcPct val="100000"/>
              </a:lnSpc>
              <a:spcBef>
                <a:spcPct val="0"/>
              </a:spcBef>
              <a:buFontTx/>
              <a:buNone/>
            </a:pPr>
            <a:r>
              <a:rPr lang="fr-FR" altLang="fr-FR" sz="1800">
                <a:solidFill>
                  <a:srgbClr val="008000"/>
                </a:solidFill>
              </a:rPr>
              <a:t>Le but est que cette production, vue sur l’angle énergétique, calculée en calorie, se rapproche de l’énergie contenues dans la production céréalière d’un champ en agriculture conventionnelle, à surface cultivée égale.</a:t>
            </a:r>
          </a:p>
        </p:txBody>
      </p:sp>
      <p:pic>
        <p:nvPicPr>
          <p:cNvPr id="41995" name="Picture 2" descr="D:\Users\blisan\Documents\divers\m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42037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ZoneTexte 4"/>
          <p:cNvSpPr txBox="1">
            <a:spLocks noChangeArrowheads="1"/>
          </p:cNvSpPr>
          <p:nvPr/>
        </p:nvSpPr>
        <p:spPr bwMode="auto">
          <a:xfrm>
            <a:off x="1073150" y="6137275"/>
            <a:ext cx="590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Un mur exposé plein sud peut accumuler de la chaleur pour des plantes aimant la chaleur et qui, dans des conditions normales, ne pousseraient pas à certaines latitudes.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1"/>
          <p:cNvSpPr>
            <a:spLocks noGrp="1"/>
          </p:cNvSpPr>
          <p:nvPr>
            <p:ph type="sldNum" sz="quarter" idx="12"/>
          </p:nvPr>
        </p:nvSpPr>
        <p:spPr bwMode="auto">
          <a:xfrm>
            <a:off x="10790238" y="284163"/>
            <a:ext cx="1112837"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D601D7B-95D9-469C-A057-0BCD99A5532C}" type="slidenum">
              <a:rPr lang="fr-FR" altLang="fr-FR" sz="1200" smtClean="0">
                <a:solidFill>
                  <a:srgbClr val="898989"/>
                </a:solidFill>
              </a:rPr>
              <a:pPr>
                <a:lnSpc>
                  <a:spcPct val="100000"/>
                </a:lnSpc>
                <a:spcBef>
                  <a:spcPct val="0"/>
                </a:spcBef>
                <a:buFontTx/>
                <a:buNone/>
              </a:pPr>
              <a:t>4</a:t>
            </a:fld>
            <a:endParaRPr lang="fr-FR" altLang="fr-FR" sz="1200">
              <a:solidFill>
                <a:srgbClr val="898989"/>
              </a:solidFill>
            </a:endParaRPr>
          </a:p>
        </p:txBody>
      </p:sp>
      <p:sp>
        <p:nvSpPr>
          <p:cNvPr id="7171"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172" name="ZoneTexte 3"/>
          <p:cNvSpPr txBox="1">
            <a:spLocks noChangeArrowheads="1"/>
          </p:cNvSpPr>
          <p:nvPr/>
        </p:nvSpPr>
        <p:spPr bwMode="auto">
          <a:xfrm>
            <a:off x="236538" y="817563"/>
            <a:ext cx="114792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 Introduction</a:t>
            </a:r>
          </a:p>
          <a:p>
            <a:pPr algn="just"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b="1">
                <a:solidFill>
                  <a:srgbClr val="008000"/>
                </a:solidFill>
              </a:rPr>
              <a:t>Les forêts sont les écosystèmes les plus autonomes, pérennes et fertiles que l'on trouve sur notre planète.</a:t>
            </a: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Elles ne nécessitent aucun arrosage, labour, engrais ou pesticides pour se développer et se réguler. Leurs sols vivants, fertiles, et riches en humus, ont la capacité de retenir l'eau et ne s'érodent pas. Les forêts sont également les espaces qui produisent le plus de biomasse au m2, en raison de la verticalité des végétaux et de la richesse du sol en organismes vivants.</a:t>
            </a:r>
          </a:p>
          <a:p>
            <a:pPr algn="just" eaLnBrk="1" hangingPunct="1">
              <a:lnSpc>
                <a:spcPct val="100000"/>
              </a:lnSpc>
              <a:spcBef>
                <a:spcPct val="0"/>
              </a:spcBef>
              <a:buFontTx/>
              <a:buNone/>
            </a:pPr>
            <a:r>
              <a:rPr lang="fr-FR" altLang="fr-FR" sz="1800" b="1">
                <a:solidFill>
                  <a:srgbClr val="008000"/>
                </a:solidFill>
              </a:rPr>
              <a:t>Forêt nourricière, forêt comestible, jardin forestier </a:t>
            </a:r>
            <a:r>
              <a:rPr lang="fr-FR" altLang="fr-FR" sz="1800">
                <a:solidFill>
                  <a:srgbClr val="008000"/>
                </a:solidFill>
              </a:rPr>
              <a:t>sont autant de traductions possibles au terme Anglo-Saxon de </a:t>
            </a:r>
            <a:r>
              <a:rPr lang="fr-FR" altLang="fr-FR" sz="1800" b="1">
                <a:solidFill>
                  <a:srgbClr val="008000"/>
                </a:solidFill>
              </a:rPr>
              <a:t>Food Forest </a:t>
            </a:r>
            <a:r>
              <a:rPr lang="fr-FR" altLang="fr-FR" sz="1800">
                <a:solidFill>
                  <a:srgbClr val="008000"/>
                </a:solidFill>
              </a:rPr>
              <a:t>: littéralement une forêt qui produit de la nourriture. Ce principe de culture tend à recréer une forêt en utilisant des arbres et végétaux consommables par l'Homme. Les résultats des expériences en la matière sont éloquents, il suffit pour s'en convaincre de prendre connaissance du travail des Fraternités Ouvrières de Mouscron (Belgique), de Robert Hart en Angleterre, de Geoff Lawton en Australie et en Jordanie, de Bill Mollison de par le monde.</a:t>
            </a:r>
          </a:p>
          <a:p>
            <a:pPr eaLnBrk="1" hangingPunct="1">
              <a:lnSpc>
                <a:spcPct val="100000"/>
              </a:lnSpc>
              <a:spcBef>
                <a:spcPct val="0"/>
              </a:spcBef>
              <a:buFontTx/>
              <a:buNone/>
            </a:pPr>
            <a:r>
              <a:rPr lang="fr-FR" altLang="fr-FR" sz="1200">
                <a:solidFill>
                  <a:srgbClr val="008000"/>
                </a:solidFill>
              </a:rPr>
              <a:t>Source : Le jardin forestier, un écosystème nourricier, </a:t>
            </a:r>
            <a:r>
              <a:rPr lang="fr-FR" altLang="fr-FR" sz="1200">
                <a:solidFill>
                  <a:srgbClr val="008000"/>
                </a:solidFill>
                <a:hlinkClick r:id="rId2"/>
              </a:rPr>
              <a:t>http://jardin-autonome.blogspot.fr/p/le-jardin-forestier-une-ecosysteme.html</a:t>
            </a:r>
            <a:r>
              <a:rPr lang="fr-FR" altLang="fr-FR" sz="1200">
                <a:solidFill>
                  <a:srgbClr val="008000"/>
                </a:solidFill>
              </a:rPr>
              <a:t> </a:t>
            </a:r>
          </a:p>
        </p:txBody>
      </p:sp>
      <p:pic>
        <p:nvPicPr>
          <p:cNvPr id="717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4521200"/>
            <a:ext cx="16668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6213" y="4456113"/>
            <a:ext cx="1438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20175" y="4235450"/>
            <a:ext cx="19240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0825" y="601663"/>
            <a:ext cx="7762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latin typeface="Helvetica Neue"/>
              </a:rPr>
              <a:t>14. Exemple : La forêt fruitière de Maurice Chaudière (suite et fin)</a:t>
            </a:r>
            <a:endParaRPr lang="fr-FR" altLang="fr-FR" sz="1800" b="1">
              <a:solidFill>
                <a:srgbClr val="008000"/>
              </a:solidFill>
            </a:endParaRPr>
          </a:p>
        </p:txBody>
      </p:sp>
      <p:sp>
        <p:nvSpPr>
          <p:cNvPr id="43011" name="ZoneTexte 3"/>
          <p:cNvSpPr txBox="1">
            <a:spLocks noChangeArrowheads="1"/>
          </p:cNvSpPr>
          <p:nvPr/>
        </p:nvSpPr>
        <p:spPr bwMode="auto">
          <a:xfrm>
            <a:off x="1038225" y="79375"/>
            <a:ext cx="9950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3012" name="Espace réservé du numéro de diapositive 1"/>
          <p:cNvSpPr txBox="1">
            <a:spLocks/>
          </p:cNvSpPr>
          <p:nvPr/>
        </p:nvSpPr>
        <p:spPr bwMode="auto">
          <a:xfrm>
            <a:off x="10988675" y="150813"/>
            <a:ext cx="7302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DCCA1FF5-BA97-4B37-8202-A9F2CCFF8EF3}" type="slidenum">
              <a:rPr lang="fr-FR" altLang="fr-FR" sz="1200">
                <a:solidFill>
                  <a:srgbClr val="898989"/>
                </a:solidFill>
              </a:rPr>
              <a:pPr algn="r" eaLnBrk="1" hangingPunct="1">
                <a:lnSpc>
                  <a:spcPct val="100000"/>
                </a:lnSpc>
                <a:spcBef>
                  <a:spcPct val="0"/>
                </a:spcBef>
                <a:buFontTx/>
                <a:buNone/>
              </a:pPr>
              <a:t>40</a:t>
            </a:fld>
            <a:endParaRPr lang="fr-FR" altLang="fr-FR" sz="1200">
              <a:solidFill>
                <a:srgbClr val="898989"/>
              </a:solidFill>
            </a:endParaRPr>
          </a:p>
        </p:txBody>
      </p:sp>
      <p:sp>
        <p:nvSpPr>
          <p:cNvPr id="43013" name="Rectangle 4"/>
          <p:cNvSpPr>
            <a:spLocks noChangeArrowheads="1"/>
          </p:cNvSpPr>
          <p:nvPr/>
        </p:nvSpPr>
        <p:spPr bwMode="auto">
          <a:xfrm rot="-5400000">
            <a:off x="-1782762" y="3517900"/>
            <a:ext cx="443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Techniques de greffes des arbres fruitiers</a:t>
            </a:r>
          </a:p>
        </p:txBody>
      </p:sp>
      <p:pic>
        <p:nvPicPr>
          <p:cNvPr id="43014" name="Image 6" descr="Arboriculture_Greffes_t.8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92188"/>
            <a:ext cx="69723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 descr="D:\Users\blisan\Documents\divers\permaculture haie vent4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971550"/>
            <a:ext cx="31718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ZoneTexte 1"/>
          <p:cNvSpPr txBox="1">
            <a:spLocks noChangeArrowheads="1"/>
          </p:cNvSpPr>
          <p:nvPr/>
        </p:nvSpPr>
        <p:spPr bwMode="auto">
          <a:xfrm>
            <a:off x="8201025" y="5473700"/>
            <a:ext cx="3636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Une haie placée judicieusement peut protéger les plantation du vent (froid …) et des gelées.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1"/>
          <p:cNvSpPr>
            <a:spLocks noGrp="1"/>
          </p:cNvSpPr>
          <p:nvPr>
            <p:ph type="sldNum" sz="quarter" idx="12"/>
          </p:nvPr>
        </p:nvSpPr>
        <p:spPr bwMode="auto">
          <a:xfrm>
            <a:off x="11349038" y="150813"/>
            <a:ext cx="477837"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BD149C6-9C36-4C5B-9355-325003473585}" type="slidenum">
              <a:rPr lang="fr-FR" altLang="fr-FR" sz="1200" smtClean="0">
                <a:solidFill>
                  <a:srgbClr val="898989"/>
                </a:solidFill>
              </a:rPr>
              <a:pPr>
                <a:lnSpc>
                  <a:spcPct val="100000"/>
                </a:lnSpc>
                <a:spcBef>
                  <a:spcPct val="0"/>
                </a:spcBef>
                <a:buFontTx/>
                <a:buNone/>
              </a:pPr>
              <a:t>41</a:t>
            </a:fld>
            <a:endParaRPr lang="fr-FR" altLang="fr-FR" sz="1200">
              <a:solidFill>
                <a:srgbClr val="898989"/>
              </a:solidFill>
            </a:endParaRPr>
          </a:p>
        </p:txBody>
      </p:sp>
      <p:sp>
        <p:nvSpPr>
          <p:cNvPr id="44035"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4036" name="ZoneTexte 3"/>
          <p:cNvSpPr txBox="1">
            <a:spLocks noChangeArrowheads="1"/>
          </p:cNvSpPr>
          <p:nvPr/>
        </p:nvSpPr>
        <p:spPr bwMode="auto">
          <a:xfrm>
            <a:off x="161925" y="817563"/>
            <a:ext cx="11907838"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15.Exemple : « Les Fermes Miracles », au Québec</a:t>
            </a:r>
          </a:p>
          <a:p>
            <a:pPr eaLnBrk="1" hangingPunct="1">
              <a:lnSpc>
                <a:spcPct val="100000"/>
              </a:lnSpc>
              <a:spcBef>
                <a:spcPct val="0"/>
              </a:spcBef>
              <a:buFontTx/>
              <a:buNone/>
            </a:pPr>
            <a:endParaRPr lang="fr-FR" altLang="fr-FR" sz="1800" dirty="0">
              <a:solidFill>
                <a:srgbClr val="008000"/>
              </a:solidFill>
            </a:endParaRPr>
          </a:p>
          <a:p>
            <a:pPr algn="just" eaLnBrk="1" hangingPunct="1">
              <a:lnSpc>
                <a:spcPct val="100000"/>
              </a:lnSpc>
              <a:spcBef>
                <a:spcPct val="0"/>
              </a:spcBef>
              <a:buFontTx/>
              <a:buNone/>
            </a:pPr>
            <a:r>
              <a:rPr lang="fr-FR" altLang="fr-FR" sz="1800" dirty="0">
                <a:solidFill>
                  <a:srgbClr val="008000"/>
                </a:solidFill>
              </a:rPr>
              <a:t>Il y a 20 ans, Stefan </a:t>
            </a:r>
            <a:r>
              <a:rPr lang="fr-FR" altLang="fr-FR" sz="1800" dirty="0" err="1">
                <a:solidFill>
                  <a:srgbClr val="008000"/>
                </a:solidFill>
              </a:rPr>
              <a:t>Sobkowiak</a:t>
            </a:r>
            <a:r>
              <a:rPr lang="fr-FR" altLang="fr-FR" sz="1800" dirty="0">
                <a:solidFill>
                  <a:srgbClr val="008000"/>
                </a:solidFill>
              </a:rPr>
              <a:t> achète un verger de pommiers conventionnel de 5 acres (2 hectares) dans le but d’en faire un verger bio. Il se rend vite compte des limites du modèle « bio » basé sur la monoculture : les maladies se multiplient et les ravageurs n’ont aucune barrière. Il décide alors d’arracher la plupart des arbres et de replanter en s’inspirant des principes de la </a:t>
            </a:r>
            <a:r>
              <a:rPr lang="fr-FR" altLang="fr-FR" sz="1800" dirty="0" err="1">
                <a:solidFill>
                  <a:srgbClr val="008000"/>
                </a:solidFill>
              </a:rPr>
              <a:t>permaculture</a:t>
            </a:r>
            <a:r>
              <a:rPr lang="fr-FR" altLang="fr-FR" sz="1800" dirty="0">
                <a:solidFill>
                  <a:srgbClr val="008000"/>
                </a:solidFill>
              </a:rPr>
              <a:t>, créant une oasis d’abondance et de biodiversité qui comptant plus de 100 variétés de pommiers, 18 de poiriers, pruniers, cerisiers, pêchers, asiminiers, amélanchiers. Jamais d’emploi d’azote.</a:t>
            </a:r>
          </a:p>
          <a:p>
            <a:pPr algn="just" eaLnBrk="1" hangingPunct="1">
              <a:lnSpc>
                <a:spcPct val="100000"/>
              </a:lnSpc>
              <a:spcBef>
                <a:spcPct val="0"/>
              </a:spcBef>
              <a:buFontTx/>
              <a:buNone/>
            </a:pPr>
            <a:r>
              <a:rPr lang="fr-FR" altLang="fr-FR" sz="1800" dirty="0">
                <a:solidFill>
                  <a:srgbClr val="008000"/>
                </a:solidFill>
              </a:rPr>
              <a:t>Il commence en plantant des trios d’arbres : un fixateur d’azote (</a:t>
            </a:r>
            <a:r>
              <a:rPr lang="fr-FR" altLang="fr-FR" sz="1800" b="1" dirty="0">
                <a:solidFill>
                  <a:srgbClr val="008000"/>
                </a:solidFill>
              </a:rPr>
              <a:t>févier</a:t>
            </a:r>
            <a:r>
              <a:rPr lang="fr-FR" altLang="fr-FR" sz="1800" dirty="0">
                <a:solidFill>
                  <a:srgbClr val="008000"/>
                </a:solidFill>
              </a:rPr>
              <a:t> par exemple), avec un fruitier de chaque côté : un pommier et un autre fruitier (prunier, poirier, cerisier…). Il ajoute ensuite de nombreuses strates verticales à la forêt comestible : les vignes et kiwis grimpent aux arbres, les mûres, groseilles, et baies en tout genre s’épanouissent sous les arbres. Encore un niveau en-dessous, légumes annuels et vivaces se chargent de couvrir le sol.</a:t>
            </a:r>
          </a:p>
          <a:p>
            <a:pPr algn="just" eaLnBrk="1" hangingPunct="1">
              <a:lnSpc>
                <a:spcPct val="100000"/>
              </a:lnSpc>
              <a:spcBef>
                <a:spcPct val="0"/>
              </a:spcBef>
              <a:buFontTx/>
              <a:buNone/>
            </a:pPr>
            <a:r>
              <a:rPr lang="fr-FR" altLang="fr-FR" sz="1800" dirty="0">
                <a:solidFill>
                  <a:srgbClr val="008000"/>
                </a:solidFill>
              </a:rPr>
              <a:t>Le système est très bien pensé pour la récolte des fruits : les arbres sont plantés en rangées suivant la date de récolte de leurs fruits. Chaque espèce (pommier …) est plantée tous les 3 arbres, et jamais les mêmes variétés pour éviter les maladies.</a:t>
            </a:r>
          </a:p>
          <a:p>
            <a:pPr algn="just" eaLnBrk="1" hangingPunct="1">
              <a:lnSpc>
                <a:spcPct val="100000"/>
              </a:lnSpc>
              <a:spcBef>
                <a:spcPct val="0"/>
              </a:spcBef>
              <a:buFontTx/>
              <a:buNone/>
            </a:pPr>
            <a:r>
              <a:rPr lang="fr-FR" altLang="fr-FR" sz="1800" dirty="0">
                <a:solidFill>
                  <a:srgbClr val="008000"/>
                </a:solidFill>
              </a:rPr>
              <a:t>Plus de 100 variétés de pommiers, 18 variétés de poires, 7 variétés de cerisiers, divers variétés de pruniers, pêchers, asiminiers, kiwis et raisins (poussant sur les féviers), mûriers, groseilliers, cassis, amélanchiers, ... </a:t>
            </a:r>
          </a:p>
          <a:p>
            <a:pPr algn="just" eaLnBrk="1" hangingPunct="1">
              <a:lnSpc>
                <a:spcPct val="100000"/>
              </a:lnSpc>
              <a:spcBef>
                <a:spcPct val="0"/>
              </a:spcBef>
              <a:buFontTx/>
              <a:buNone/>
            </a:pPr>
            <a:r>
              <a:rPr lang="fr-FR" altLang="fr-FR" sz="1800" dirty="0">
                <a:solidFill>
                  <a:srgbClr val="008000"/>
                </a:solidFill>
              </a:rPr>
              <a:t>Légumes pérennes : concombres, pois, haricots (grimpant sur les féviers), ...</a:t>
            </a:r>
          </a:p>
          <a:p>
            <a:pPr algn="just" eaLnBrk="1" hangingPunct="1">
              <a:lnSpc>
                <a:spcPct val="100000"/>
              </a:lnSpc>
              <a:spcBef>
                <a:spcPct val="0"/>
              </a:spcBef>
              <a:buFontTx/>
              <a:buNone/>
            </a:pPr>
            <a:r>
              <a:rPr lang="fr-FR" altLang="fr-FR" sz="1800" dirty="0">
                <a:solidFill>
                  <a:srgbClr val="008000"/>
                </a:solidFill>
              </a:rPr>
              <a:t>Il essaye d’y faire pousser toutes les variétés comestibles poussant au sud du Québec.</a:t>
            </a:r>
          </a:p>
          <a:p>
            <a:pPr algn="just" eaLnBrk="1" hangingPunct="1">
              <a:lnSpc>
                <a:spcPct val="100000"/>
              </a:lnSpc>
              <a:spcBef>
                <a:spcPct val="0"/>
              </a:spcBef>
              <a:buFontTx/>
              <a:buNone/>
            </a:pPr>
            <a:r>
              <a:rPr lang="fr-FR" altLang="fr-FR" sz="1800" dirty="0">
                <a:solidFill>
                  <a:srgbClr val="008000"/>
                </a:solidFill>
              </a:rPr>
              <a:t>Il recrée progressivement un écosystème, un organisme complet, les insectes et animaux reviennent : serpents, oiseaux, grenouilles… Des ruches, favorisés par la succession florale permanente toute l’année, aident à </a:t>
            </a:r>
            <a:r>
              <a:rPr lang="fr-FR" altLang="fr-FR" sz="1800" dirty="0" err="1">
                <a:solidFill>
                  <a:srgbClr val="008000"/>
                </a:solidFill>
              </a:rPr>
              <a:t>polliniser</a:t>
            </a:r>
            <a:r>
              <a:rPr lang="fr-FR" altLang="fr-FR" sz="1800" dirty="0">
                <a:solidFill>
                  <a:srgbClr val="008000"/>
                </a:solidFill>
              </a:rPr>
              <a:t> : le mélange d’espèces offre des fleurs aux abeilles sur une très longue période (ensuite  le trèfle prend la relève).</a:t>
            </a:r>
          </a:p>
          <a:p>
            <a:pPr eaLnBrk="1" hangingPunct="1">
              <a:lnSpc>
                <a:spcPct val="100000"/>
              </a:lnSpc>
              <a:spcBef>
                <a:spcPct val="0"/>
              </a:spcBef>
              <a:buFontTx/>
              <a:buNone/>
            </a:pPr>
            <a:r>
              <a:rPr lang="fr-FR" altLang="fr-FR" sz="1200" dirty="0">
                <a:solidFill>
                  <a:srgbClr val="008000"/>
                </a:solidFill>
              </a:rPr>
              <a:t>Source : a) </a:t>
            </a:r>
            <a:r>
              <a:rPr lang="fr-FR" altLang="fr-FR" sz="1200" dirty="0">
                <a:solidFill>
                  <a:srgbClr val="008000"/>
                </a:solidFill>
                <a:hlinkClick r:id="rId2"/>
              </a:rPr>
              <a:t>http://jardincomestible.fr/videos/une-foret-comestible-commerciale/</a:t>
            </a:r>
            <a:r>
              <a:rPr lang="fr-FR" altLang="fr-FR" sz="1200" dirty="0">
                <a:solidFill>
                  <a:srgbClr val="008000"/>
                </a:solidFill>
              </a:rPr>
              <a:t>, b) </a:t>
            </a:r>
            <a:r>
              <a:rPr lang="fr-FR" sz="1200" dirty="0">
                <a:hlinkClick r:id="rId3"/>
              </a:rPr>
              <a:t>https://prise2terre.files.wordpress.com/2013/04/fermes-miracles.pdf</a:t>
            </a:r>
            <a:r>
              <a:rPr lang="fr-FR" altLang="fr-FR" sz="1200" dirty="0">
                <a:solidFill>
                  <a:srgbClr val="008000"/>
                </a:solidFill>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1"/>
          <p:cNvSpPr>
            <a:spLocks noGrp="1"/>
          </p:cNvSpPr>
          <p:nvPr>
            <p:ph type="sldNum" sz="quarter" idx="12"/>
          </p:nvPr>
        </p:nvSpPr>
        <p:spPr bwMode="auto">
          <a:xfrm>
            <a:off x="11371263" y="374650"/>
            <a:ext cx="595312"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3D80909-C13B-4C35-859C-3B7EF995232F}" type="slidenum">
              <a:rPr lang="fr-FR" altLang="fr-FR" sz="1200" smtClean="0">
                <a:solidFill>
                  <a:srgbClr val="898989"/>
                </a:solidFill>
              </a:rPr>
              <a:pPr>
                <a:lnSpc>
                  <a:spcPct val="100000"/>
                </a:lnSpc>
                <a:spcBef>
                  <a:spcPct val="0"/>
                </a:spcBef>
                <a:buFontTx/>
                <a:buNone/>
              </a:pPr>
              <a:t>42</a:t>
            </a:fld>
            <a:endParaRPr lang="fr-FR" altLang="fr-FR" sz="1200">
              <a:solidFill>
                <a:srgbClr val="898989"/>
              </a:solidFill>
            </a:endParaRPr>
          </a:p>
        </p:txBody>
      </p:sp>
      <p:sp>
        <p:nvSpPr>
          <p:cNvPr id="45059" name="ZoneTexte 2"/>
          <p:cNvSpPr txBox="1">
            <a:spLocks noChangeArrowheads="1"/>
          </p:cNvSpPr>
          <p:nvPr/>
        </p:nvSpPr>
        <p:spPr bwMode="auto">
          <a:xfrm>
            <a:off x="1120775" y="41879"/>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pic>
        <p:nvPicPr>
          <p:cNvPr id="4506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5938" y="1042333"/>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5770" y="2723634"/>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53" y="2817675"/>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2507" y="1043957"/>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919" y="1042333"/>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Rectangle 8"/>
          <p:cNvSpPr>
            <a:spLocks noChangeArrowheads="1"/>
          </p:cNvSpPr>
          <p:nvPr/>
        </p:nvSpPr>
        <p:spPr bwMode="auto">
          <a:xfrm>
            <a:off x="293688" y="591344"/>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15. Exemple : « Les Fermes Miracles », au Québec (suite)</a:t>
            </a:r>
          </a:p>
        </p:txBody>
      </p:sp>
      <p:pic>
        <p:nvPicPr>
          <p:cNvPr id="45066" name="Imag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55938" y="2758612"/>
            <a:ext cx="23717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ZoneTexte 10"/>
          <p:cNvSpPr txBox="1">
            <a:spLocks noChangeArrowheads="1"/>
          </p:cNvSpPr>
          <p:nvPr/>
        </p:nvSpPr>
        <p:spPr bwMode="auto">
          <a:xfrm>
            <a:off x="88107" y="4808266"/>
            <a:ext cx="1198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dirty="0">
                <a:solidFill>
                  <a:srgbClr val="008000"/>
                </a:solidFill>
              </a:rPr>
              <a:t>Les bandes enherbées entre les rangées d’arbres servent de pâturage aux animaux, notamment des poulets qui se nourrissent des fruits tombés au sol et des vers logés à l’intérieur, ce qui limite le développement des « ravageurs » des fruitiers. Inclure des animaux au verger est une façon très intéressante de rentabiliser l’espace disponible (il envisage de le faire également avec d’autres animaux : canards, oies, poules, lapins, pintades..). Les récoltes de la ferme incluent les fruits, noix, feuilles comestibles, épices, produits de plantes </a:t>
            </a:r>
            <a:r>
              <a:rPr lang="fr-FR" altLang="fr-FR" sz="1800" dirty="0" err="1">
                <a:solidFill>
                  <a:srgbClr val="008000"/>
                </a:solidFill>
              </a:rPr>
              <a:t>médecinales</a:t>
            </a:r>
            <a:r>
              <a:rPr lang="fr-FR" altLang="fr-FR" sz="1800" dirty="0">
                <a:solidFill>
                  <a:srgbClr val="008000"/>
                </a:solidFill>
              </a:rPr>
              <a:t>, poteaux, fibres pour attacher, matériaux pour paniers, miel, bois de chauffage, fourrage, paillis, gibier, produits de la sève, graines, matériel de propagation.</a:t>
            </a:r>
          </a:p>
          <a:p>
            <a:pPr eaLnBrk="1" hangingPunct="1">
              <a:lnSpc>
                <a:spcPct val="100000"/>
              </a:lnSpc>
              <a:spcBef>
                <a:spcPct val="0"/>
              </a:spcBef>
              <a:buFontTx/>
              <a:buNone/>
            </a:pPr>
            <a:r>
              <a:rPr lang="fr-FR" altLang="fr-FR" sz="1200" dirty="0">
                <a:solidFill>
                  <a:srgbClr val="008000"/>
                </a:solidFill>
              </a:rPr>
              <a:t>Sources : a) </a:t>
            </a:r>
            <a:r>
              <a:rPr lang="fr-FR" altLang="fr-FR" sz="1200" dirty="0">
                <a:solidFill>
                  <a:srgbClr val="008000"/>
                </a:solidFill>
                <a:hlinkClick r:id="rId8"/>
              </a:rPr>
              <a:t>http://jardincomestible.fr/videos/un-verger-epicerie-en-permaculture/</a:t>
            </a:r>
            <a:r>
              <a:rPr lang="fr-FR" altLang="fr-FR" sz="1200" dirty="0">
                <a:solidFill>
                  <a:srgbClr val="008000"/>
                </a:solidFill>
              </a:rPr>
              <a:t>, b) </a:t>
            </a:r>
            <a:r>
              <a:rPr lang="fr-FR" sz="1200" dirty="0">
                <a:hlinkClick r:id="rId9"/>
              </a:rPr>
              <a:t>https://prise2terre.files.wordpress.com/2013/04/fermes-miracles.pdf</a:t>
            </a:r>
            <a:r>
              <a:rPr lang="fr-FR" sz="1200" dirty="0"/>
              <a:t> </a:t>
            </a:r>
            <a:r>
              <a:rPr lang="fr-FR" altLang="fr-FR" sz="1200" dirty="0">
                <a:solidFill>
                  <a:srgbClr val="008000"/>
                </a:solidFill>
              </a:rPr>
              <a:t> </a:t>
            </a:r>
          </a:p>
        </p:txBody>
      </p:sp>
      <p:sp>
        <p:nvSpPr>
          <p:cNvPr id="45068" name="ZoneTexte 11"/>
          <p:cNvSpPr txBox="1">
            <a:spLocks noChangeArrowheads="1"/>
          </p:cNvSpPr>
          <p:nvPr/>
        </p:nvSpPr>
        <p:spPr bwMode="auto">
          <a:xfrm>
            <a:off x="8526463" y="2954339"/>
            <a:ext cx="3563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r-FR" altLang="fr-FR" sz="1200" dirty="0">
                <a:solidFill>
                  <a:srgbClr val="008000"/>
                </a:solidFill>
              </a:rPr>
              <a:t>L'</a:t>
            </a:r>
            <a:r>
              <a:rPr lang="fr-FR" altLang="fr-FR" sz="1200" dirty="0" err="1">
                <a:solidFill>
                  <a:srgbClr val="008000"/>
                </a:solidFill>
              </a:rPr>
              <a:t>asimine</a:t>
            </a:r>
            <a:r>
              <a:rPr lang="fr-FR" altLang="fr-FR" sz="1200" dirty="0">
                <a:solidFill>
                  <a:srgbClr val="008000"/>
                </a:solidFill>
              </a:rPr>
              <a:t> ou "mangue" du Canada (manque des pays froids) (</a:t>
            </a:r>
            <a:r>
              <a:rPr lang="fr-FR" altLang="fr-FR" sz="1200" i="1" dirty="0" err="1">
                <a:solidFill>
                  <a:srgbClr val="008000"/>
                </a:solidFill>
              </a:rPr>
              <a:t>Asimina</a:t>
            </a:r>
            <a:r>
              <a:rPr lang="fr-FR" altLang="fr-FR" sz="1200" i="1" dirty="0">
                <a:solidFill>
                  <a:srgbClr val="008000"/>
                </a:solidFill>
              </a:rPr>
              <a:t> </a:t>
            </a:r>
            <a:r>
              <a:rPr lang="fr-FR" altLang="fr-FR" sz="1200" i="1" dirty="0" err="1">
                <a:solidFill>
                  <a:srgbClr val="008000"/>
                </a:solidFill>
              </a:rPr>
              <a:t>triloba</a:t>
            </a:r>
            <a:r>
              <a:rPr lang="fr-FR" altLang="fr-FR" sz="1200" dirty="0">
                <a:solidFill>
                  <a:srgbClr val="008000"/>
                </a:solidFill>
              </a:rPr>
              <a:t>). Plante produisant un fruit à l'apparence vraiment tropicale ... et pourtant adaptée au froid et aux gels jusqu'à -25°C ! (à vérifier)</a:t>
            </a:r>
          </a:p>
        </p:txBody>
      </p:sp>
      <p:pic>
        <p:nvPicPr>
          <p:cNvPr id="45069" name="Imag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578975" y="11160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7889819" y="4159317"/>
            <a:ext cx="4156131" cy="646331"/>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8000"/>
                </a:solidFill>
              </a:rPr>
              <a:t>Fruits et petits fruits avec les cultivars.</a:t>
            </a:r>
          </a:p>
          <a:p>
            <a:pPr marL="285750" indent="-285750" algn="just">
              <a:buFont typeface="Arial" panose="020B0604020202020204" pitchFamily="34" charset="0"/>
              <a:buChar char="•"/>
            </a:pPr>
            <a:r>
              <a:rPr lang="fr-FR" dirty="0">
                <a:solidFill>
                  <a:srgbClr val="008000"/>
                </a:solidFill>
              </a:rPr>
              <a:t>Choix d'espèces à entretien simple.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61925" y="1260475"/>
            <a:ext cx="11887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7 Niveaux</a:t>
            </a:r>
          </a:p>
          <a:p>
            <a:pPr eaLnBrk="1" hangingPunct="1">
              <a:lnSpc>
                <a:spcPct val="100000"/>
              </a:lnSpc>
              <a:spcBef>
                <a:spcPct val="0"/>
              </a:spcBef>
              <a:buFontTx/>
              <a:buNone/>
            </a:pPr>
            <a:endParaRPr lang="fr-FR" altLang="fr-FR" sz="1800" dirty="0">
              <a:solidFill>
                <a:srgbClr val="008000"/>
              </a:solidFill>
            </a:endParaRPr>
          </a:p>
          <a:p>
            <a:pPr eaLnBrk="1" hangingPunct="1">
              <a:lnSpc>
                <a:spcPct val="100000"/>
              </a:lnSpc>
              <a:spcBef>
                <a:spcPct val="0"/>
              </a:spcBef>
              <a:buFontTx/>
              <a:buNone/>
            </a:pPr>
            <a:r>
              <a:rPr lang="fr-FR" altLang="fr-FR" sz="1800" dirty="0">
                <a:solidFill>
                  <a:srgbClr val="008000"/>
                </a:solidFill>
              </a:rPr>
              <a:t>1.Canopée: grands arbres &gt; 5 m à fruits, noix, N2 </a:t>
            </a:r>
          </a:p>
          <a:p>
            <a:pPr eaLnBrk="1" hangingPunct="1">
              <a:lnSpc>
                <a:spcPct val="100000"/>
              </a:lnSpc>
              <a:spcBef>
                <a:spcPct val="0"/>
              </a:spcBef>
              <a:buFontTx/>
              <a:buNone/>
            </a:pPr>
            <a:r>
              <a:rPr lang="fr-FR" altLang="fr-FR" sz="1800" dirty="0">
                <a:solidFill>
                  <a:srgbClr val="008000"/>
                </a:solidFill>
              </a:rPr>
              <a:t>2.Petits arbres: fruitiers nain &lt; 5 m</a:t>
            </a:r>
          </a:p>
          <a:p>
            <a:pPr eaLnBrk="1" hangingPunct="1">
              <a:lnSpc>
                <a:spcPct val="100000"/>
              </a:lnSpc>
              <a:spcBef>
                <a:spcPct val="0"/>
              </a:spcBef>
              <a:buFontTx/>
              <a:buNone/>
            </a:pPr>
            <a:r>
              <a:rPr lang="fr-FR" altLang="fr-FR" sz="1800" dirty="0">
                <a:solidFill>
                  <a:srgbClr val="008000"/>
                </a:solidFill>
              </a:rPr>
              <a:t>3.Arbustes: petits fruits, fixateur d'azote</a:t>
            </a:r>
          </a:p>
          <a:p>
            <a:pPr eaLnBrk="1" hangingPunct="1">
              <a:lnSpc>
                <a:spcPct val="100000"/>
              </a:lnSpc>
              <a:spcBef>
                <a:spcPct val="0"/>
              </a:spcBef>
              <a:buFontTx/>
              <a:buNone/>
            </a:pPr>
            <a:r>
              <a:rPr lang="fr-FR" altLang="fr-FR" sz="1800" dirty="0">
                <a:solidFill>
                  <a:srgbClr val="008000"/>
                </a:solidFill>
              </a:rPr>
              <a:t>4.Herbacée: consoude, fines herbes, rhubarbe, asperge...</a:t>
            </a:r>
          </a:p>
          <a:p>
            <a:pPr eaLnBrk="1" hangingPunct="1">
              <a:lnSpc>
                <a:spcPct val="100000"/>
              </a:lnSpc>
              <a:spcBef>
                <a:spcPct val="0"/>
              </a:spcBef>
              <a:buFontTx/>
              <a:buNone/>
            </a:pPr>
            <a:r>
              <a:rPr lang="fr-FR" altLang="fr-FR" sz="1800" dirty="0">
                <a:solidFill>
                  <a:srgbClr val="008000"/>
                </a:solidFill>
              </a:rPr>
              <a:t>5.Rhizosphere: légumes à racine</a:t>
            </a:r>
          </a:p>
          <a:p>
            <a:pPr eaLnBrk="1" hangingPunct="1">
              <a:lnSpc>
                <a:spcPct val="100000"/>
              </a:lnSpc>
              <a:spcBef>
                <a:spcPct val="0"/>
              </a:spcBef>
              <a:buFontTx/>
              <a:buNone/>
            </a:pPr>
            <a:r>
              <a:rPr lang="fr-FR" altLang="fr-FR" sz="1800" dirty="0">
                <a:solidFill>
                  <a:srgbClr val="008000"/>
                </a:solidFill>
              </a:rPr>
              <a:t>6.Surface du sol: couvre sol ex. fraisiers</a:t>
            </a:r>
          </a:p>
          <a:p>
            <a:pPr eaLnBrk="1" hangingPunct="1">
              <a:lnSpc>
                <a:spcPct val="100000"/>
              </a:lnSpc>
              <a:spcBef>
                <a:spcPct val="0"/>
              </a:spcBef>
              <a:buFontTx/>
              <a:buNone/>
            </a:pPr>
            <a:r>
              <a:rPr lang="fr-FR" altLang="fr-FR" sz="1800" dirty="0">
                <a:solidFill>
                  <a:srgbClr val="008000"/>
                </a:solidFill>
              </a:rPr>
              <a:t>7.Strate Vertical: vignes, grimpants</a:t>
            </a:r>
          </a:p>
          <a:p>
            <a:pPr eaLnBrk="1" hangingPunct="1">
              <a:lnSpc>
                <a:spcPct val="100000"/>
              </a:lnSpc>
              <a:spcBef>
                <a:spcPct val="0"/>
              </a:spcBef>
              <a:buFontTx/>
              <a:buNone/>
            </a:pPr>
            <a:endParaRPr lang="fr-FR" altLang="fr-FR" sz="1200" dirty="0">
              <a:solidFill>
                <a:srgbClr val="008000"/>
              </a:solidFill>
            </a:endParaRPr>
          </a:p>
          <a:p>
            <a:pPr eaLnBrk="1" hangingPunct="1">
              <a:lnSpc>
                <a:spcPct val="100000"/>
              </a:lnSpc>
              <a:spcBef>
                <a:spcPct val="0"/>
              </a:spcBef>
              <a:buFontTx/>
              <a:buNone/>
            </a:pPr>
            <a:r>
              <a:rPr lang="fr-FR" altLang="fr-FR" sz="1200" dirty="0">
                <a:solidFill>
                  <a:srgbClr val="008000"/>
                </a:solidFill>
              </a:rPr>
              <a:t>Sources : a </a:t>
            </a:r>
            <a:r>
              <a:rPr lang="fr-FR" altLang="fr-FR" sz="1200" dirty="0">
                <a:solidFill>
                  <a:srgbClr val="008000"/>
                </a:solidFill>
                <a:hlinkClick r:id="rId2"/>
              </a:rPr>
              <a:t>https://docs.google.com/file/d/0B4k-4wRyWhYCSjQwZmhLdko0TXM/edit</a:t>
            </a:r>
            <a:r>
              <a:rPr lang="fr-FR" altLang="fr-FR" sz="1200" dirty="0">
                <a:solidFill>
                  <a:srgbClr val="008000"/>
                </a:solidFill>
              </a:rPr>
              <a:t>,</a:t>
            </a:r>
          </a:p>
          <a:p>
            <a:pPr eaLnBrk="1" hangingPunct="1">
              <a:lnSpc>
                <a:spcPct val="100000"/>
              </a:lnSpc>
              <a:spcBef>
                <a:spcPct val="0"/>
              </a:spcBef>
              <a:buFontTx/>
              <a:buNone/>
            </a:pPr>
            <a:r>
              <a:rPr lang="fr-FR" altLang="fr-FR" sz="1200" dirty="0">
                <a:solidFill>
                  <a:srgbClr val="008000"/>
                </a:solidFill>
              </a:rPr>
              <a:t>b) </a:t>
            </a:r>
            <a:r>
              <a:rPr lang="fr-FR" sz="1200" dirty="0">
                <a:hlinkClick r:id="rId3"/>
              </a:rPr>
              <a:t>https://prise2terre.files.wordpress.com/2013/04/fermes-miracles.pdf</a:t>
            </a:r>
            <a:r>
              <a:rPr lang="fr-FR" sz="1200" dirty="0">
                <a:solidFill>
                  <a:srgbClr val="008000"/>
                </a:solidFill>
              </a:rPr>
              <a:t>,</a:t>
            </a:r>
            <a:r>
              <a:rPr lang="fr-FR" altLang="fr-FR" sz="1200" dirty="0">
                <a:solidFill>
                  <a:srgbClr val="008000"/>
                </a:solidFill>
              </a:rPr>
              <a:t> </a:t>
            </a:r>
          </a:p>
          <a:p>
            <a:pPr eaLnBrk="1" hangingPunct="1">
              <a:lnSpc>
                <a:spcPct val="100000"/>
              </a:lnSpc>
              <a:spcBef>
                <a:spcPct val="0"/>
              </a:spcBef>
              <a:buFontTx/>
              <a:buNone/>
            </a:pPr>
            <a:r>
              <a:rPr lang="fr-FR" altLang="fr-FR" sz="1200" dirty="0">
                <a:solidFill>
                  <a:srgbClr val="008000"/>
                </a:solidFill>
              </a:rPr>
              <a:t>c) </a:t>
            </a:r>
            <a:r>
              <a:rPr lang="fr-FR" altLang="fr-FR" sz="1200" dirty="0">
                <a:solidFill>
                  <a:srgbClr val="008000"/>
                </a:solidFill>
                <a:hlinkClick r:id="rId4"/>
              </a:rPr>
              <a:t>https://sites.google.com/site/stefansobkowiak/fruitsetpetitsfruits</a:t>
            </a:r>
            <a:r>
              <a:rPr lang="fr-FR" altLang="fr-FR" sz="1200" dirty="0">
                <a:solidFill>
                  <a:srgbClr val="008000"/>
                </a:solidFill>
              </a:rPr>
              <a:t> </a:t>
            </a:r>
          </a:p>
        </p:txBody>
      </p:sp>
      <p:sp>
        <p:nvSpPr>
          <p:cNvPr id="46083" name="Espace réservé du numéro de diapositive 1"/>
          <p:cNvSpPr>
            <a:spLocks noGrp="1"/>
          </p:cNvSpPr>
          <p:nvPr>
            <p:ph type="sldNum" sz="quarter" idx="12"/>
          </p:nvPr>
        </p:nvSpPr>
        <p:spPr bwMode="auto">
          <a:xfrm>
            <a:off x="11371263" y="374650"/>
            <a:ext cx="595312"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1F99BC0-967F-4356-962D-0FA653988B45}" type="slidenum">
              <a:rPr lang="fr-FR" altLang="fr-FR" sz="1200" smtClean="0">
                <a:solidFill>
                  <a:srgbClr val="898989"/>
                </a:solidFill>
              </a:rPr>
              <a:pPr>
                <a:lnSpc>
                  <a:spcPct val="100000"/>
                </a:lnSpc>
                <a:spcBef>
                  <a:spcPct val="0"/>
                </a:spcBef>
                <a:buFontTx/>
                <a:buNone/>
              </a:pPr>
              <a:t>43</a:t>
            </a:fld>
            <a:endParaRPr lang="fr-FR" altLang="fr-FR" sz="1200">
              <a:solidFill>
                <a:srgbClr val="898989"/>
              </a:solidFill>
            </a:endParaRPr>
          </a:p>
        </p:txBody>
      </p:sp>
      <p:sp>
        <p:nvSpPr>
          <p:cNvPr id="46084"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6085" name="Rectangle 5"/>
          <p:cNvSpPr>
            <a:spLocks noChangeArrowheads="1"/>
          </p:cNvSpPr>
          <p:nvPr/>
        </p:nvSpPr>
        <p:spPr bwMode="auto">
          <a:xfrm>
            <a:off x="161925" y="782638"/>
            <a:ext cx="5522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61925" y="1260475"/>
            <a:ext cx="118872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Canopée : Grands arbres &gt;5m à fruits, noix, N2 </a:t>
            </a:r>
            <a:r>
              <a:rPr lang="fr-FR" altLang="fr-FR" sz="1800" dirty="0">
                <a:solidFill>
                  <a:srgbClr val="008000"/>
                </a:solidFill>
              </a:rPr>
              <a:t>: </a:t>
            </a:r>
            <a:r>
              <a:rPr lang="fr-FR" altLang="fr-FR" sz="1800" dirty="0" err="1">
                <a:solidFill>
                  <a:srgbClr val="008000"/>
                </a:solidFill>
              </a:rPr>
              <a:t>Juglans</a:t>
            </a:r>
            <a:r>
              <a:rPr lang="fr-FR" altLang="fr-FR" sz="1800" dirty="0">
                <a:solidFill>
                  <a:srgbClr val="008000"/>
                </a:solidFill>
              </a:rPr>
              <a:t> (noyers), Carya (caryers), </a:t>
            </a:r>
            <a:r>
              <a:rPr lang="fr-FR" altLang="fr-FR" sz="1800" dirty="0" err="1">
                <a:solidFill>
                  <a:srgbClr val="008000"/>
                </a:solidFill>
              </a:rPr>
              <a:t>Pyrus</a:t>
            </a:r>
            <a:r>
              <a:rPr lang="fr-FR" altLang="fr-FR" sz="1800" dirty="0">
                <a:solidFill>
                  <a:srgbClr val="008000"/>
                </a:solidFill>
              </a:rPr>
              <a:t> </a:t>
            </a:r>
            <a:r>
              <a:rPr lang="fr-FR" altLang="fr-FR" sz="1800" dirty="0" err="1">
                <a:solidFill>
                  <a:srgbClr val="008000"/>
                </a:solidFill>
              </a:rPr>
              <a:t>communis</a:t>
            </a:r>
            <a:r>
              <a:rPr lang="fr-FR" altLang="fr-FR" sz="1800" dirty="0">
                <a:solidFill>
                  <a:srgbClr val="008000"/>
                </a:solidFill>
              </a:rPr>
              <a:t> (poirier commun), Prunus (cerisiers), </a:t>
            </a:r>
            <a:r>
              <a:rPr lang="fr-FR" altLang="fr-FR" sz="1800" dirty="0" err="1">
                <a:solidFill>
                  <a:srgbClr val="008000"/>
                </a:solidFill>
              </a:rPr>
              <a:t>Eleagnus</a:t>
            </a:r>
            <a:r>
              <a:rPr lang="fr-FR" altLang="fr-FR" sz="1800" dirty="0">
                <a:solidFill>
                  <a:srgbClr val="008000"/>
                </a:solidFill>
              </a:rPr>
              <a:t> </a:t>
            </a:r>
            <a:r>
              <a:rPr lang="fr-FR" altLang="fr-FR" sz="1800" dirty="0" err="1">
                <a:solidFill>
                  <a:srgbClr val="008000"/>
                </a:solidFill>
              </a:rPr>
              <a:t>angustifolia</a:t>
            </a:r>
            <a:r>
              <a:rPr lang="fr-FR" altLang="fr-FR" sz="1800" dirty="0">
                <a:solidFill>
                  <a:srgbClr val="008000"/>
                </a:solidFill>
              </a:rPr>
              <a:t> (olivier de bohème), Quercus (chênes).</a:t>
            </a:r>
          </a:p>
          <a:p>
            <a:pPr eaLnBrk="1" hangingPunct="1">
              <a:lnSpc>
                <a:spcPct val="100000"/>
              </a:lnSpc>
              <a:spcBef>
                <a:spcPct val="0"/>
              </a:spcBef>
              <a:buFontTx/>
              <a:buNone/>
            </a:pPr>
            <a:endParaRPr lang="fr-FR" altLang="fr-FR" sz="1800" dirty="0">
              <a:solidFill>
                <a:srgbClr val="008000"/>
              </a:solidFill>
            </a:endParaRPr>
          </a:p>
          <a:p>
            <a:pPr eaLnBrk="1" hangingPunct="1">
              <a:lnSpc>
                <a:spcPct val="100000"/>
              </a:lnSpc>
              <a:spcBef>
                <a:spcPct val="0"/>
              </a:spcBef>
              <a:buFontTx/>
              <a:buNone/>
            </a:pPr>
            <a:r>
              <a:rPr lang="fr-FR" altLang="fr-FR" sz="1800" b="1" dirty="0">
                <a:solidFill>
                  <a:srgbClr val="008000"/>
                </a:solidFill>
              </a:rPr>
              <a:t>Petits arbres fruitiers nain &lt;5m</a:t>
            </a:r>
            <a:r>
              <a:rPr lang="fr-FR" altLang="fr-FR" sz="1800" dirty="0">
                <a:solidFill>
                  <a:srgbClr val="008000"/>
                </a:solidFill>
              </a:rPr>
              <a:t>: Malus (Pommiers nain résistants), Prunus (pruniers, cerisiers, abricots), </a:t>
            </a:r>
            <a:r>
              <a:rPr lang="fr-FR" altLang="fr-FR" sz="1800" dirty="0" err="1">
                <a:solidFill>
                  <a:srgbClr val="008000"/>
                </a:solidFill>
              </a:rPr>
              <a:t>Pyrus</a:t>
            </a:r>
            <a:r>
              <a:rPr lang="fr-FR" altLang="fr-FR" sz="1800" dirty="0">
                <a:solidFill>
                  <a:srgbClr val="008000"/>
                </a:solidFill>
              </a:rPr>
              <a:t> </a:t>
            </a:r>
            <a:r>
              <a:rPr lang="fr-FR" altLang="fr-FR" sz="1800" dirty="0" err="1">
                <a:solidFill>
                  <a:srgbClr val="008000"/>
                </a:solidFill>
              </a:rPr>
              <a:t>serotina</a:t>
            </a:r>
            <a:r>
              <a:rPr lang="fr-FR" altLang="fr-FR" sz="1800" dirty="0">
                <a:solidFill>
                  <a:srgbClr val="008000"/>
                </a:solidFill>
              </a:rPr>
              <a:t> (poirier asiatique), </a:t>
            </a:r>
            <a:r>
              <a:rPr lang="fr-FR" altLang="fr-FR" sz="1800" dirty="0" err="1">
                <a:solidFill>
                  <a:srgbClr val="008000"/>
                </a:solidFill>
              </a:rPr>
              <a:t>Caragana</a:t>
            </a:r>
            <a:r>
              <a:rPr lang="fr-FR" altLang="fr-FR" sz="1800" dirty="0">
                <a:solidFill>
                  <a:srgbClr val="008000"/>
                </a:solidFill>
              </a:rPr>
              <a:t> (fixateur d'azote), </a:t>
            </a:r>
            <a:r>
              <a:rPr lang="fr-FR" altLang="fr-FR" sz="1800" dirty="0" err="1">
                <a:solidFill>
                  <a:srgbClr val="008000"/>
                </a:solidFill>
              </a:rPr>
              <a:t>Amelanchier</a:t>
            </a:r>
            <a:r>
              <a:rPr lang="fr-FR" altLang="fr-FR" sz="1800" dirty="0">
                <a:solidFill>
                  <a:srgbClr val="008000"/>
                </a:solidFill>
              </a:rPr>
              <a:t> </a:t>
            </a:r>
            <a:r>
              <a:rPr lang="fr-FR" altLang="fr-FR" sz="1800" dirty="0" err="1">
                <a:solidFill>
                  <a:srgbClr val="008000"/>
                </a:solidFill>
              </a:rPr>
              <a:t>alnifolia</a:t>
            </a:r>
            <a:r>
              <a:rPr lang="fr-FR" altLang="fr-FR" sz="1800" dirty="0">
                <a:solidFill>
                  <a:srgbClr val="008000"/>
                </a:solidFill>
              </a:rPr>
              <a:t>, </a:t>
            </a:r>
            <a:r>
              <a:rPr lang="fr-FR" altLang="fr-FR" sz="1800" dirty="0" err="1">
                <a:solidFill>
                  <a:srgbClr val="008000"/>
                </a:solidFill>
              </a:rPr>
              <a:t>Corylus</a:t>
            </a:r>
            <a:r>
              <a:rPr lang="fr-FR" altLang="fr-FR" sz="1800" dirty="0">
                <a:solidFill>
                  <a:srgbClr val="008000"/>
                </a:solidFill>
              </a:rPr>
              <a:t> (noisetier), </a:t>
            </a:r>
            <a:r>
              <a:rPr lang="fr-FR" altLang="fr-FR" sz="1800" dirty="0" err="1">
                <a:solidFill>
                  <a:srgbClr val="008000"/>
                </a:solidFill>
              </a:rPr>
              <a:t>Eleagnus</a:t>
            </a:r>
            <a:r>
              <a:rPr lang="fr-FR" altLang="fr-FR" sz="1800" dirty="0">
                <a:solidFill>
                  <a:srgbClr val="008000"/>
                </a:solidFill>
              </a:rPr>
              <a:t> </a:t>
            </a:r>
            <a:r>
              <a:rPr lang="fr-FR" altLang="fr-FR" sz="1800" dirty="0" err="1">
                <a:solidFill>
                  <a:srgbClr val="008000"/>
                </a:solidFill>
              </a:rPr>
              <a:t>commutata</a:t>
            </a:r>
            <a:r>
              <a:rPr lang="fr-FR" altLang="fr-FR" sz="1800" dirty="0">
                <a:solidFill>
                  <a:srgbClr val="008000"/>
                </a:solidFill>
              </a:rPr>
              <a:t> (fixateur d'azote), </a:t>
            </a:r>
            <a:r>
              <a:rPr lang="fr-FR" altLang="fr-FR" sz="1800" dirty="0" err="1">
                <a:solidFill>
                  <a:srgbClr val="008000"/>
                </a:solidFill>
              </a:rPr>
              <a:t>Hippophae</a:t>
            </a:r>
            <a:r>
              <a:rPr lang="fr-FR" altLang="fr-FR" sz="1800" dirty="0">
                <a:solidFill>
                  <a:srgbClr val="008000"/>
                </a:solidFill>
              </a:rPr>
              <a:t> </a:t>
            </a:r>
            <a:r>
              <a:rPr lang="fr-FR" altLang="fr-FR" sz="1800" dirty="0" err="1">
                <a:solidFill>
                  <a:srgbClr val="008000"/>
                </a:solidFill>
              </a:rPr>
              <a:t>rhamnoides</a:t>
            </a:r>
            <a:r>
              <a:rPr lang="fr-FR" altLang="fr-FR" sz="1800" dirty="0">
                <a:solidFill>
                  <a:srgbClr val="008000"/>
                </a:solidFill>
              </a:rPr>
              <a:t> (fixateur d'azote)</a:t>
            </a:r>
          </a:p>
          <a:p>
            <a:pPr eaLnBrk="1" hangingPunct="1">
              <a:lnSpc>
                <a:spcPct val="100000"/>
              </a:lnSpc>
              <a:spcBef>
                <a:spcPct val="0"/>
              </a:spcBef>
              <a:buFontTx/>
              <a:buNone/>
            </a:pPr>
            <a:endParaRPr lang="fr-FR" altLang="fr-FR" sz="1800" dirty="0">
              <a:solidFill>
                <a:srgbClr val="008000"/>
              </a:solidFill>
            </a:endParaRPr>
          </a:p>
          <a:p>
            <a:pPr eaLnBrk="1" hangingPunct="1">
              <a:lnSpc>
                <a:spcPct val="100000"/>
              </a:lnSpc>
              <a:spcBef>
                <a:spcPct val="0"/>
              </a:spcBef>
              <a:buFontTx/>
              <a:buNone/>
            </a:pPr>
            <a:r>
              <a:rPr lang="fr-FR" altLang="fr-FR" sz="1800" b="1" dirty="0">
                <a:solidFill>
                  <a:srgbClr val="008000"/>
                </a:solidFill>
              </a:rPr>
              <a:t>Arbustes petits fruits</a:t>
            </a:r>
            <a:r>
              <a:rPr lang="fr-FR" altLang="fr-FR" sz="1800" dirty="0">
                <a:solidFill>
                  <a:srgbClr val="008000"/>
                </a:solidFill>
              </a:rPr>
              <a:t>: Cassis, </a:t>
            </a:r>
            <a:r>
              <a:rPr lang="fr-FR" altLang="fr-FR" sz="1800" dirty="0" err="1">
                <a:solidFill>
                  <a:srgbClr val="008000"/>
                </a:solidFill>
              </a:rPr>
              <a:t>Gadelier</a:t>
            </a:r>
            <a:r>
              <a:rPr lang="fr-FR" altLang="fr-FR" sz="1800" dirty="0">
                <a:solidFill>
                  <a:srgbClr val="008000"/>
                </a:solidFill>
              </a:rPr>
              <a:t> rouge, Gadellier blanc, Groseille, Bleuet en corymbe, Sureau, Framboises rouges d'été et d'automne, Framboises pourpres et noir, Framboise jaune d'automne, Mahonia, </a:t>
            </a:r>
            <a:r>
              <a:rPr lang="fr-FR" altLang="fr-FR" sz="1800" dirty="0" err="1">
                <a:solidFill>
                  <a:srgbClr val="008000"/>
                </a:solidFill>
              </a:rPr>
              <a:t>Chaenomeles</a:t>
            </a:r>
            <a:r>
              <a:rPr lang="fr-FR" altLang="fr-FR" sz="1800" dirty="0">
                <a:solidFill>
                  <a:srgbClr val="008000"/>
                </a:solidFill>
              </a:rPr>
              <a:t> (coing), </a:t>
            </a:r>
            <a:r>
              <a:rPr lang="fr-FR" altLang="fr-FR" sz="1800" dirty="0" err="1">
                <a:solidFill>
                  <a:srgbClr val="008000"/>
                </a:solidFill>
              </a:rPr>
              <a:t>Lonicera</a:t>
            </a:r>
            <a:r>
              <a:rPr lang="fr-FR" altLang="fr-FR" sz="1800" dirty="0">
                <a:solidFill>
                  <a:srgbClr val="008000"/>
                </a:solidFill>
              </a:rPr>
              <a:t> </a:t>
            </a:r>
            <a:r>
              <a:rPr lang="fr-FR" altLang="fr-FR" sz="1800" dirty="0" err="1">
                <a:solidFill>
                  <a:srgbClr val="008000"/>
                </a:solidFill>
              </a:rPr>
              <a:t>edulis</a:t>
            </a:r>
            <a:r>
              <a:rPr lang="fr-FR" altLang="fr-FR" sz="1800" dirty="0">
                <a:solidFill>
                  <a:srgbClr val="008000"/>
                </a:solidFill>
              </a:rPr>
              <a:t>.</a:t>
            </a:r>
          </a:p>
          <a:p>
            <a:pPr eaLnBrk="1" hangingPunct="1">
              <a:lnSpc>
                <a:spcPct val="100000"/>
              </a:lnSpc>
              <a:spcBef>
                <a:spcPct val="0"/>
              </a:spcBef>
              <a:buFontTx/>
              <a:buNone/>
            </a:pPr>
            <a:endParaRPr lang="fr-FR" altLang="fr-FR" sz="1800" dirty="0">
              <a:solidFill>
                <a:srgbClr val="008000"/>
              </a:solidFill>
            </a:endParaRPr>
          </a:p>
          <a:p>
            <a:pPr eaLnBrk="1" hangingPunct="1">
              <a:lnSpc>
                <a:spcPct val="100000"/>
              </a:lnSpc>
              <a:spcBef>
                <a:spcPct val="0"/>
              </a:spcBef>
              <a:buFontTx/>
              <a:buNone/>
            </a:pPr>
            <a:r>
              <a:rPr lang="fr-FR" altLang="fr-FR" sz="1800" b="1" dirty="0">
                <a:solidFill>
                  <a:srgbClr val="008000"/>
                </a:solidFill>
              </a:rPr>
              <a:t>Herbacée et Rhizosphère</a:t>
            </a:r>
            <a:r>
              <a:rPr lang="fr-FR" altLang="fr-FR" sz="1800" dirty="0">
                <a:solidFill>
                  <a:srgbClr val="008000"/>
                </a:solidFill>
              </a:rPr>
              <a:t>.</a:t>
            </a:r>
          </a:p>
          <a:p>
            <a:pPr eaLnBrk="1" hangingPunct="1">
              <a:lnSpc>
                <a:spcPct val="100000"/>
              </a:lnSpc>
              <a:spcBef>
                <a:spcPct val="0"/>
              </a:spcBef>
              <a:buFontTx/>
              <a:buNone/>
            </a:pPr>
            <a:r>
              <a:rPr lang="fr-FR" altLang="fr-FR" sz="1800" b="1" dirty="0">
                <a:solidFill>
                  <a:srgbClr val="008000"/>
                </a:solidFill>
              </a:rPr>
              <a:t>Surface du sol </a:t>
            </a:r>
            <a:r>
              <a:rPr lang="fr-FR" altLang="fr-FR" sz="1800" dirty="0">
                <a:solidFill>
                  <a:srgbClr val="008000"/>
                </a:solidFill>
              </a:rPr>
              <a:t>(couvre sol): Fraisiers, Menthe, Gaultheria </a:t>
            </a:r>
            <a:r>
              <a:rPr lang="fr-FR" altLang="fr-FR" sz="1800" dirty="0" err="1">
                <a:solidFill>
                  <a:srgbClr val="008000"/>
                </a:solidFill>
              </a:rPr>
              <a:t>procumbens</a:t>
            </a:r>
            <a:r>
              <a:rPr lang="fr-FR" altLang="fr-FR" sz="1800" dirty="0">
                <a:solidFill>
                  <a:srgbClr val="008000"/>
                </a:solidFill>
              </a:rPr>
              <a:t> (Gaulthérie), Cornus </a:t>
            </a:r>
            <a:r>
              <a:rPr lang="fr-FR" altLang="fr-FR" sz="1800" dirty="0" err="1">
                <a:solidFill>
                  <a:srgbClr val="008000"/>
                </a:solidFill>
              </a:rPr>
              <a:t>canadensis</a:t>
            </a:r>
            <a:r>
              <a:rPr lang="fr-FR" altLang="fr-FR" sz="1800" dirty="0">
                <a:solidFill>
                  <a:srgbClr val="008000"/>
                </a:solidFill>
              </a:rPr>
              <a:t>.</a:t>
            </a:r>
          </a:p>
          <a:p>
            <a:pPr eaLnBrk="1" hangingPunct="1">
              <a:lnSpc>
                <a:spcPct val="100000"/>
              </a:lnSpc>
              <a:spcBef>
                <a:spcPct val="0"/>
              </a:spcBef>
              <a:buFontTx/>
              <a:buNone/>
            </a:pPr>
            <a:r>
              <a:rPr lang="fr-FR" altLang="fr-FR" sz="1800" b="1" dirty="0">
                <a:solidFill>
                  <a:srgbClr val="008000"/>
                </a:solidFill>
              </a:rPr>
              <a:t>Strate Vertical vignes, grimpants</a:t>
            </a:r>
            <a:r>
              <a:rPr lang="fr-FR" altLang="fr-FR" sz="1800" dirty="0">
                <a:solidFill>
                  <a:srgbClr val="008000"/>
                </a:solidFill>
              </a:rPr>
              <a:t>: Vitis, </a:t>
            </a:r>
            <a:r>
              <a:rPr lang="fr-FR" altLang="fr-FR" sz="1800" dirty="0" err="1">
                <a:solidFill>
                  <a:srgbClr val="008000"/>
                </a:solidFill>
              </a:rPr>
              <a:t>Humulus</a:t>
            </a:r>
            <a:r>
              <a:rPr lang="fr-FR" altLang="fr-FR" sz="1800" dirty="0">
                <a:solidFill>
                  <a:srgbClr val="008000"/>
                </a:solidFill>
              </a:rPr>
              <a:t> lupus, Apios americana, Actinidia </a:t>
            </a:r>
            <a:r>
              <a:rPr lang="fr-FR" altLang="fr-FR" sz="1800" dirty="0" err="1">
                <a:solidFill>
                  <a:srgbClr val="008000"/>
                </a:solidFill>
              </a:rPr>
              <a:t>kolomikta</a:t>
            </a:r>
            <a:r>
              <a:rPr lang="fr-FR" altLang="fr-FR" sz="1800" dirty="0">
                <a:solidFill>
                  <a:srgbClr val="008000"/>
                </a:solidFill>
              </a:rPr>
              <a:t>, Actinidia </a:t>
            </a:r>
            <a:r>
              <a:rPr lang="fr-FR" altLang="fr-FR" sz="1800" dirty="0" err="1">
                <a:solidFill>
                  <a:srgbClr val="008000"/>
                </a:solidFill>
              </a:rPr>
              <a:t>arguta</a:t>
            </a:r>
            <a:r>
              <a:rPr lang="fr-FR" altLang="fr-FR" sz="1800" dirty="0">
                <a:solidFill>
                  <a:srgbClr val="008000"/>
                </a:solidFill>
              </a:rPr>
              <a:t> kiwi.</a:t>
            </a:r>
          </a:p>
          <a:p>
            <a:pPr eaLnBrk="1" hangingPunct="1">
              <a:lnSpc>
                <a:spcPct val="100000"/>
              </a:lnSpc>
              <a:spcBef>
                <a:spcPct val="0"/>
              </a:spcBef>
              <a:buFontTx/>
              <a:buNone/>
            </a:pPr>
            <a:endParaRPr lang="fr-FR" altLang="fr-FR" sz="1200" dirty="0">
              <a:solidFill>
                <a:srgbClr val="008000"/>
              </a:solidFill>
            </a:endParaRPr>
          </a:p>
          <a:p>
            <a:pPr eaLnBrk="1" hangingPunct="1">
              <a:lnSpc>
                <a:spcPct val="100000"/>
              </a:lnSpc>
              <a:spcBef>
                <a:spcPct val="0"/>
              </a:spcBef>
              <a:buFontTx/>
              <a:buNone/>
            </a:pPr>
            <a:r>
              <a:rPr lang="fr-FR" altLang="fr-FR" sz="1200" dirty="0">
                <a:solidFill>
                  <a:srgbClr val="008000"/>
                </a:solidFill>
              </a:rPr>
              <a:t>Sources : a </a:t>
            </a:r>
            <a:r>
              <a:rPr lang="fr-FR" altLang="fr-FR" sz="1200" dirty="0">
                <a:solidFill>
                  <a:srgbClr val="008000"/>
                </a:solidFill>
                <a:hlinkClick r:id="rId2"/>
              </a:rPr>
              <a:t>https://docs.google.com/file/d/0B4k-4wRyWhYCSjQwZmhLdko0TXM/edit</a:t>
            </a:r>
            <a:r>
              <a:rPr lang="fr-FR" altLang="fr-FR" sz="1200" dirty="0">
                <a:solidFill>
                  <a:srgbClr val="008000"/>
                </a:solidFill>
              </a:rPr>
              <a:t>,</a:t>
            </a:r>
          </a:p>
          <a:p>
            <a:pPr eaLnBrk="1" hangingPunct="1">
              <a:lnSpc>
                <a:spcPct val="100000"/>
              </a:lnSpc>
              <a:spcBef>
                <a:spcPct val="0"/>
              </a:spcBef>
              <a:buFontTx/>
              <a:buNone/>
            </a:pPr>
            <a:r>
              <a:rPr lang="fr-FR" altLang="fr-FR" sz="1200" dirty="0">
                <a:solidFill>
                  <a:srgbClr val="008000"/>
                </a:solidFill>
              </a:rPr>
              <a:t>b) </a:t>
            </a:r>
            <a:r>
              <a:rPr lang="fr-FR" sz="1200" dirty="0">
                <a:hlinkClick r:id="rId3"/>
              </a:rPr>
              <a:t>https://prise2terre.files.wordpress.com/2013/04/fermes-miracles.pdf</a:t>
            </a:r>
            <a:r>
              <a:rPr lang="fr-FR" sz="1200" dirty="0">
                <a:solidFill>
                  <a:srgbClr val="008000"/>
                </a:solidFill>
              </a:rPr>
              <a:t>,</a:t>
            </a:r>
            <a:r>
              <a:rPr lang="fr-FR" altLang="fr-FR" sz="1200" dirty="0">
                <a:solidFill>
                  <a:srgbClr val="008000"/>
                </a:solidFill>
              </a:rPr>
              <a:t> </a:t>
            </a:r>
          </a:p>
          <a:p>
            <a:pPr eaLnBrk="1" hangingPunct="1">
              <a:lnSpc>
                <a:spcPct val="100000"/>
              </a:lnSpc>
              <a:spcBef>
                <a:spcPct val="0"/>
              </a:spcBef>
              <a:buFontTx/>
              <a:buNone/>
            </a:pPr>
            <a:r>
              <a:rPr lang="fr-FR" altLang="fr-FR" sz="1200" dirty="0">
                <a:solidFill>
                  <a:srgbClr val="008000"/>
                </a:solidFill>
              </a:rPr>
              <a:t>c) </a:t>
            </a:r>
            <a:r>
              <a:rPr lang="fr-FR" altLang="fr-FR" sz="1200" dirty="0">
                <a:solidFill>
                  <a:srgbClr val="008000"/>
                </a:solidFill>
                <a:hlinkClick r:id="rId4"/>
              </a:rPr>
              <a:t>https://sites.google.com/site/stefansobkowiak/fruitsetpetitsfruits</a:t>
            </a:r>
            <a:r>
              <a:rPr lang="fr-FR" altLang="fr-FR" sz="1200" dirty="0">
                <a:solidFill>
                  <a:srgbClr val="008000"/>
                </a:solidFill>
              </a:rPr>
              <a:t> </a:t>
            </a:r>
          </a:p>
        </p:txBody>
      </p:sp>
      <p:sp>
        <p:nvSpPr>
          <p:cNvPr id="46083" name="Espace réservé du numéro de diapositive 1"/>
          <p:cNvSpPr>
            <a:spLocks noGrp="1"/>
          </p:cNvSpPr>
          <p:nvPr>
            <p:ph type="sldNum" sz="quarter" idx="12"/>
          </p:nvPr>
        </p:nvSpPr>
        <p:spPr bwMode="auto">
          <a:xfrm>
            <a:off x="11371263" y="374650"/>
            <a:ext cx="595312"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1F99BC0-967F-4356-962D-0FA653988B45}" type="slidenum">
              <a:rPr lang="fr-FR" altLang="fr-FR" sz="1200" smtClean="0">
                <a:solidFill>
                  <a:srgbClr val="898989"/>
                </a:solidFill>
              </a:rPr>
              <a:pPr>
                <a:lnSpc>
                  <a:spcPct val="100000"/>
                </a:lnSpc>
                <a:spcBef>
                  <a:spcPct val="0"/>
                </a:spcBef>
                <a:buFontTx/>
                <a:buNone/>
              </a:pPr>
              <a:t>44</a:t>
            </a:fld>
            <a:endParaRPr lang="fr-FR" altLang="fr-FR" sz="1200">
              <a:solidFill>
                <a:srgbClr val="898989"/>
              </a:solidFill>
            </a:endParaRPr>
          </a:p>
        </p:txBody>
      </p:sp>
      <p:sp>
        <p:nvSpPr>
          <p:cNvPr id="46084"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6085" name="Rectangle 5"/>
          <p:cNvSpPr>
            <a:spLocks noChangeArrowheads="1"/>
          </p:cNvSpPr>
          <p:nvPr/>
        </p:nvSpPr>
        <p:spPr bwMode="auto">
          <a:xfrm>
            <a:off x="161925" y="782638"/>
            <a:ext cx="5522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Tree>
    <p:extLst>
      <p:ext uri="{BB962C8B-B14F-4D97-AF65-F5344CB8AC3E}">
        <p14:creationId xmlns:p14="http://schemas.microsoft.com/office/powerpoint/2010/main" val="3652257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7107" name="Rectangle 4"/>
          <p:cNvSpPr>
            <a:spLocks noChangeArrowheads="1"/>
          </p:cNvSpPr>
          <p:nvPr/>
        </p:nvSpPr>
        <p:spPr bwMode="auto">
          <a:xfrm>
            <a:off x="171450" y="758825"/>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47114" name="Rectangle 13"/>
          <p:cNvSpPr>
            <a:spLocks noChangeArrowheads="1"/>
          </p:cNvSpPr>
          <p:nvPr/>
        </p:nvSpPr>
        <p:spPr bwMode="auto">
          <a:xfrm>
            <a:off x="405882" y="6453992"/>
            <a:ext cx="96923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dirty="0">
                <a:solidFill>
                  <a:srgbClr val="008000"/>
                </a:solidFill>
              </a:rPr>
              <a:t>Source : a) </a:t>
            </a:r>
            <a:r>
              <a:rPr lang="fr-FR" altLang="fr-FR" sz="1200" dirty="0">
                <a:solidFill>
                  <a:srgbClr val="008000"/>
                </a:solidFill>
                <a:hlinkClick r:id="rId2"/>
              </a:rPr>
              <a:t>https://sites.google.com/site/stefansobkowiak/fruitsetpetitsfruits</a:t>
            </a:r>
            <a:r>
              <a:rPr lang="fr-FR" altLang="fr-FR" sz="1200" dirty="0">
                <a:solidFill>
                  <a:srgbClr val="008000"/>
                </a:solidFill>
              </a:rPr>
              <a:t>, b) </a:t>
            </a:r>
            <a:r>
              <a:rPr lang="fr-FR" sz="1200" dirty="0">
                <a:hlinkClick r:id="rId3"/>
              </a:rPr>
              <a:t>https://prise2terre.files.wordpress.com/2013/04/fermes-miracles.pdf</a:t>
            </a:r>
            <a:r>
              <a:rPr lang="fr-FR" altLang="fr-FR" sz="1200" dirty="0">
                <a:solidFill>
                  <a:srgbClr val="008000"/>
                </a:solidFill>
              </a:rPr>
              <a:t>  </a:t>
            </a:r>
          </a:p>
        </p:txBody>
      </p:sp>
      <p:sp>
        <p:nvSpPr>
          <p:cNvPr id="3" name="ZoneTexte 2"/>
          <p:cNvSpPr txBox="1"/>
          <p:nvPr/>
        </p:nvSpPr>
        <p:spPr>
          <a:xfrm>
            <a:off x="286323" y="3313115"/>
            <a:ext cx="1585766" cy="523220"/>
          </a:xfrm>
          <a:prstGeom prst="rect">
            <a:avLst/>
          </a:prstGeom>
          <a:noFill/>
        </p:spPr>
        <p:txBody>
          <a:bodyPr wrap="square" rtlCol="0">
            <a:spAutoFit/>
          </a:bodyPr>
          <a:lstStyle/>
          <a:p>
            <a:pPr lvl="0" algn="ctr"/>
            <a:r>
              <a:rPr lang="fr-FR" sz="1400" i="1" u="sng" dirty="0" err="1">
                <a:solidFill>
                  <a:srgbClr val="008000"/>
                </a:solidFill>
              </a:rPr>
              <a:t>Juglans</a:t>
            </a:r>
            <a:r>
              <a:rPr lang="fr-FR" sz="1400" dirty="0">
                <a:solidFill>
                  <a:srgbClr val="008000"/>
                </a:solidFill>
              </a:rPr>
              <a:t> (noyers)</a:t>
            </a:r>
          </a:p>
          <a:p>
            <a:pPr lvl="0" algn="ctr"/>
            <a:r>
              <a:rPr lang="fr-FR" sz="1400" dirty="0">
                <a:solidFill>
                  <a:srgbClr val="008000"/>
                </a:solidFill>
              </a:rPr>
              <a:t>Noyer de cœur</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80" y="1862096"/>
            <a:ext cx="1375459" cy="1400697"/>
          </a:xfrm>
          <a:prstGeom prst="rect">
            <a:avLst/>
          </a:prstGeom>
        </p:spPr>
      </p:pic>
      <p:sp>
        <p:nvSpPr>
          <p:cNvPr id="5" name="ZoneTexte 4"/>
          <p:cNvSpPr txBox="1"/>
          <p:nvPr/>
        </p:nvSpPr>
        <p:spPr>
          <a:xfrm>
            <a:off x="7018641" y="2949589"/>
            <a:ext cx="1635162" cy="523220"/>
          </a:xfrm>
          <a:prstGeom prst="rect">
            <a:avLst/>
          </a:prstGeom>
          <a:noFill/>
        </p:spPr>
        <p:txBody>
          <a:bodyPr wrap="square" rtlCol="0">
            <a:spAutoFit/>
          </a:bodyPr>
          <a:lstStyle/>
          <a:p>
            <a:r>
              <a:rPr lang="fr-FR" sz="1400" i="1" u="sng" dirty="0" err="1">
                <a:solidFill>
                  <a:srgbClr val="008000"/>
                </a:solidFill>
              </a:rPr>
              <a:t>Pyrus</a:t>
            </a:r>
            <a:r>
              <a:rPr lang="fr-FR" sz="1400" i="1" u="sng" dirty="0">
                <a:solidFill>
                  <a:srgbClr val="008000"/>
                </a:solidFill>
              </a:rPr>
              <a:t> </a:t>
            </a:r>
            <a:r>
              <a:rPr lang="fr-FR" sz="1400" i="1" u="sng" dirty="0" err="1">
                <a:solidFill>
                  <a:srgbClr val="008000"/>
                </a:solidFill>
              </a:rPr>
              <a:t>communis</a:t>
            </a:r>
            <a:r>
              <a:rPr lang="fr-FR" sz="1400" dirty="0">
                <a:solidFill>
                  <a:srgbClr val="008000"/>
                </a:solidFill>
              </a:rPr>
              <a:t>  (poirier commun)</a:t>
            </a:r>
          </a:p>
        </p:txBody>
      </p:sp>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568" y="1102564"/>
            <a:ext cx="1332097" cy="1847025"/>
          </a:xfrm>
          <a:prstGeom prst="rect">
            <a:avLst/>
          </a:prstGeom>
        </p:spPr>
      </p:pic>
      <p:sp>
        <p:nvSpPr>
          <p:cNvPr id="10" name="ZoneTexte 9"/>
          <p:cNvSpPr txBox="1"/>
          <p:nvPr/>
        </p:nvSpPr>
        <p:spPr>
          <a:xfrm>
            <a:off x="8673508" y="731869"/>
            <a:ext cx="2849466" cy="2031325"/>
          </a:xfrm>
          <a:prstGeom prst="rect">
            <a:avLst/>
          </a:prstGeom>
          <a:noFill/>
        </p:spPr>
        <p:txBody>
          <a:bodyPr wrap="square" rtlCol="0">
            <a:spAutoFit/>
          </a:bodyPr>
          <a:lstStyle/>
          <a:p>
            <a:pPr lvl="0" algn="ctr"/>
            <a:r>
              <a:rPr lang="fr-FR" sz="1400" b="1" i="1" dirty="0">
                <a:solidFill>
                  <a:srgbClr val="008000"/>
                </a:solidFill>
              </a:rPr>
              <a:t>Poire</a:t>
            </a:r>
          </a:p>
          <a:p>
            <a:pPr lvl="0"/>
            <a:endParaRPr lang="fr-FR" sz="1400" i="1" dirty="0">
              <a:solidFill>
                <a:srgbClr val="008000"/>
              </a:solidFill>
            </a:endParaRPr>
          </a:p>
          <a:p>
            <a:pPr lvl="0"/>
            <a:r>
              <a:rPr lang="fr-FR" sz="1400" i="1" dirty="0">
                <a:solidFill>
                  <a:srgbClr val="008000"/>
                </a:solidFill>
              </a:rPr>
              <a:t>'</a:t>
            </a:r>
            <a:r>
              <a:rPr lang="fr-FR" sz="1400" i="1" dirty="0" err="1">
                <a:solidFill>
                  <a:srgbClr val="008000"/>
                </a:solidFill>
              </a:rPr>
              <a:t>Summercrisp</a:t>
            </a:r>
            <a:r>
              <a:rPr lang="fr-FR" sz="1400" i="1" dirty="0">
                <a:solidFill>
                  <a:srgbClr val="008000"/>
                </a:solidFill>
              </a:rPr>
              <a:t>'**</a:t>
            </a:r>
            <a:endParaRPr lang="fr-FR" sz="1400" dirty="0">
              <a:solidFill>
                <a:srgbClr val="008000"/>
              </a:solidFill>
            </a:endParaRPr>
          </a:p>
          <a:p>
            <a:pPr lvl="0"/>
            <a:r>
              <a:rPr lang="fr-FR" sz="1400" i="1" dirty="0">
                <a:solidFill>
                  <a:srgbClr val="008000"/>
                </a:solidFill>
              </a:rPr>
              <a:t>'Savignac'**</a:t>
            </a:r>
            <a:endParaRPr lang="fr-FR" sz="1400" dirty="0">
              <a:solidFill>
                <a:srgbClr val="008000"/>
              </a:solidFill>
            </a:endParaRPr>
          </a:p>
          <a:p>
            <a:pPr lvl="0"/>
            <a:r>
              <a:rPr lang="fr-FR" sz="1400" i="1" dirty="0">
                <a:solidFill>
                  <a:srgbClr val="008000"/>
                </a:solidFill>
              </a:rPr>
              <a:t>'Patten'**</a:t>
            </a:r>
            <a:endParaRPr lang="fr-FR" sz="1400" dirty="0">
              <a:solidFill>
                <a:srgbClr val="008000"/>
              </a:solidFill>
            </a:endParaRPr>
          </a:p>
          <a:p>
            <a:pPr lvl="0"/>
            <a:r>
              <a:rPr lang="fr-FR" sz="1400" i="1" dirty="0">
                <a:solidFill>
                  <a:srgbClr val="008000"/>
                </a:solidFill>
              </a:rPr>
              <a:t>'</a:t>
            </a:r>
            <a:r>
              <a:rPr lang="fr-FR" sz="1400" i="1" dirty="0" err="1">
                <a:solidFill>
                  <a:srgbClr val="008000"/>
                </a:solidFill>
              </a:rPr>
              <a:t>Conference</a:t>
            </a:r>
            <a:r>
              <a:rPr lang="fr-FR" sz="1400" i="1" dirty="0">
                <a:solidFill>
                  <a:srgbClr val="008000"/>
                </a:solidFill>
              </a:rPr>
              <a:t>'**</a:t>
            </a:r>
            <a:endParaRPr lang="fr-FR" sz="1400" dirty="0">
              <a:solidFill>
                <a:srgbClr val="008000"/>
              </a:solidFill>
            </a:endParaRPr>
          </a:p>
          <a:p>
            <a:pPr lvl="0"/>
            <a:r>
              <a:rPr lang="fr-FR" sz="1400" i="1" dirty="0">
                <a:solidFill>
                  <a:srgbClr val="008000"/>
                </a:solidFill>
              </a:rPr>
              <a:t>'Beurre Bosc'</a:t>
            </a:r>
            <a:endParaRPr lang="fr-FR" sz="1400" dirty="0">
              <a:solidFill>
                <a:srgbClr val="008000"/>
              </a:solidFill>
            </a:endParaRPr>
          </a:p>
          <a:p>
            <a:r>
              <a:rPr lang="fr-FR" sz="1400" i="1" dirty="0">
                <a:solidFill>
                  <a:srgbClr val="008000"/>
                </a:solidFill>
              </a:rPr>
              <a:t>'Beauté flamande'</a:t>
            </a:r>
            <a:endParaRPr lang="fr-FR" sz="1400" dirty="0">
              <a:solidFill>
                <a:srgbClr val="008000"/>
              </a:solidFill>
            </a:endParaRPr>
          </a:p>
          <a:p>
            <a:r>
              <a:rPr lang="fr-FR" sz="1400" i="1" dirty="0">
                <a:solidFill>
                  <a:srgbClr val="008000"/>
                </a:solidFill>
              </a:rPr>
              <a:t>(pas recommandé)</a:t>
            </a:r>
            <a:endParaRPr lang="fr-FR" sz="1400" dirty="0">
              <a:solidFill>
                <a:srgbClr val="008000"/>
              </a:solidFill>
            </a:endParaRP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3321" y="974633"/>
            <a:ext cx="1685925" cy="2362200"/>
          </a:xfrm>
          <a:prstGeom prst="rect">
            <a:avLst/>
          </a:prstGeom>
        </p:spPr>
      </p:pic>
      <p:sp>
        <p:nvSpPr>
          <p:cNvPr id="24" name="ZoneTexte 23"/>
          <p:cNvSpPr txBox="1"/>
          <p:nvPr/>
        </p:nvSpPr>
        <p:spPr>
          <a:xfrm>
            <a:off x="4659048" y="5080615"/>
            <a:ext cx="1635052" cy="307777"/>
          </a:xfrm>
          <a:prstGeom prst="rect">
            <a:avLst/>
          </a:prstGeom>
          <a:noFill/>
        </p:spPr>
        <p:txBody>
          <a:bodyPr wrap="square" rtlCol="0">
            <a:spAutoFit/>
          </a:bodyPr>
          <a:lstStyle/>
          <a:p>
            <a:pPr algn="ctr"/>
            <a:r>
              <a:rPr lang="fr-FR" sz="1400" i="1" u="sng" dirty="0">
                <a:solidFill>
                  <a:srgbClr val="008000"/>
                </a:solidFill>
              </a:rPr>
              <a:t>Prunus</a:t>
            </a:r>
            <a:r>
              <a:rPr lang="fr-FR" sz="1400" dirty="0">
                <a:solidFill>
                  <a:srgbClr val="008000"/>
                </a:solidFill>
              </a:rPr>
              <a:t> (cerisiers)</a:t>
            </a:r>
          </a:p>
        </p:txBody>
      </p: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9207" y="3939244"/>
            <a:ext cx="1390650" cy="1057275"/>
          </a:xfrm>
          <a:prstGeom prst="rect">
            <a:avLst/>
          </a:prstGeom>
        </p:spPr>
      </p:pic>
      <p:sp>
        <p:nvSpPr>
          <p:cNvPr id="26" name="ZoneTexte 25"/>
          <p:cNvSpPr txBox="1"/>
          <p:nvPr/>
        </p:nvSpPr>
        <p:spPr>
          <a:xfrm>
            <a:off x="6957568" y="3567193"/>
            <a:ext cx="1826468" cy="1815882"/>
          </a:xfrm>
          <a:prstGeom prst="rect">
            <a:avLst/>
          </a:prstGeom>
          <a:noFill/>
        </p:spPr>
        <p:txBody>
          <a:bodyPr wrap="square" rtlCol="0">
            <a:spAutoFit/>
          </a:bodyPr>
          <a:lstStyle/>
          <a:p>
            <a:pPr lvl="0" algn="ctr"/>
            <a:r>
              <a:rPr lang="fr-FR" sz="1400" b="1" i="1" dirty="0">
                <a:solidFill>
                  <a:srgbClr val="008000"/>
                </a:solidFill>
              </a:rPr>
              <a:t>Cerisiers</a:t>
            </a:r>
          </a:p>
          <a:p>
            <a:pPr lvl="0"/>
            <a:endParaRPr lang="fr-FR" sz="1400" i="1" dirty="0">
              <a:solidFill>
                <a:srgbClr val="008000"/>
              </a:solidFill>
            </a:endParaRPr>
          </a:p>
          <a:p>
            <a:r>
              <a:rPr lang="fr-FR" sz="1400" b="1" u="sng" dirty="0">
                <a:solidFill>
                  <a:srgbClr val="008000"/>
                </a:solidFill>
              </a:rPr>
              <a:t>Cerises à tartes</a:t>
            </a:r>
            <a:endParaRPr lang="fr-FR" sz="1400" dirty="0">
              <a:solidFill>
                <a:srgbClr val="008000"/>
              </a:solidFill>
            </a:endParaRPr>
          </a:p>
          <a:p>
            <a:pPr lvl="0"/>
            <a:r>
              <a:rPr lang="fr-FR" sz="1400" dirty="0">
                <a:solidFill>
                  <a:srgbClr val="008000"/>
                </a:solidFill>
              </a:rPr>
              <a:t>'</a:t>
            </a:r>
            <a:r>
              <a:rPr lang="fr-FR" sz="1400" dirty="0" err="1">
                <a:solidFill>
                  <a:srgbClr val="008000"/>
                </a:solidFill>
              </a:rPr>
              <a:t>Northstar</a:t>
            </a:r>
            <a:r>
              <a:rPr lang="fr-FR" sz="1400" dirty="0">
                <a:solidFill>
                  <a:srgbClr val="008000"/>
                </a:solidFill>
              </a:rPr>
              <a:t>'</a:t>
            </a:r>
          </a:p>
          <a:p>
            <a:pPr lvl="0"/>
            <a:r>
              <a:rPr lang="fr-FR" sz="1400" dirty="0">
                <a:solidFill>
                  <a:srgbClr val="008000"/>
                </a:solidFill>
              </a:rPr>
              <a:t>'</a:t>
            </a:r>
            <a:r>
              <a:rPr lang="fr-FR" sz="1400" dirty="0" err="1">
                <a:solidFill>
                  <a:srgbClr val="008000"/>
                </a:solidFill>
              </a:rPr>
              <a:t>Météor</a:t>
            </a:r>
            <a:r>
              <a:rPr lang="fr-FR" sz="1400" dirty="0">
                <a:solidFill>
                  <a:srgbClr val="008000"/>
                </a:solidFill>
              </a:rPr>
              <a:t>'</a:t>
            </a:r>
          </a:p>
          <a:p>
            <a:pPr lvl="0"/>
            <a:endParaRPr lang="fr-FR" sz="1400" i="1" dirty="0">
              <a:solidFill>
                <a:srgbClr val="008000"/>
              </a:solidFill>
            </a:endParaRPr>
          </a:p>
          <a:p>
            <a:r>
              <a:rPr lang="fr-FR" sz="1400" b="1" u="sng" dirty="0">
                <a:solidFill>
                  <a:srgbClr val="008000"/>
                </a:solidFill>
              </a:rPr>
              <a:t>Cerises de France</a:t>
            </a:r>
            <a:endParaRPr lang="fr-FR" sz="1400" dirty="0">
              <a:solidFill>
                <a:srgbClr val="008000"/>
              </a:solidFill>
            </a:endParaRPr>
          </a:p>
          <a:p>
            <a:pPr lvl="0"/>
            <a:r>
              <a:rPr lang="fr-FR" sz="1400" dirty="0">
                <a:solidFill>
                  <a:srgbClr val="008000"/>
                </a:solidFill>
              </a:rPr>
              <a:t>Stella'</a:t>
            </a:r>
          </a:p>
        </p:txBody>
      </p:sp>
      <p:pic>
        <p:nvPicPr>
          <p:cNvPr id="29" name="Imag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3634" y="3625710"/>
            <a:ext cx="1943100" cy="1476375"/>
          </a:xfrm>
          <a:prstGeom prst="rect">
            <a:avLst/>
          </a:prstGeom>
        </p:spPr>
      </p:pic>
      <p:sp>
        <p:nvSpPr>
          <p:cNvPr id="30" name="ZoneTexte 29"/>
          <p:cNvSpPr txBox="1"/>
          <p:nvPr/>
        </p:nvSpPr>
        <p:spPr>
          <a:xfrm>
            <a:off x="10099709" y="6182812"/>
            <a:ext cx="1867423" cy="523220"/>
          </a:xfrm>
          <a:prstGeom prst="rect">
            <a:avLst/>
          </a:prstGeom>
          <a:noFill/>
        </p:spPr>
        <p:txBody>
          <a:bodyPr wrap="square" rtlCol="0">
            <a:spAutoFit/>
          </a:bodyPr>
          <a:lstStyle/>
          <a:p>
            <a:pPr algn="ctr"/>
            <a:r>
              <a:rPr lang="fr-FR" sz="1400" i="1" u="sng" dirty="0" err="1">
                <a:solidFill>
                  <a:srgbClr val="008000"/>
                </a:solidFill>
              </a:rPr>
              <a:t>Eleagnus</a:t>
            </a:r>
            <a:r>
              <a:rPr lang="fr-FR" sz="1400" i="1" u="sng" dirty="0">
                <a:solidFill>
                  <a:srgbClr val="008000"/>
                </a:solidFill>
              </a:rPr>
              <a:t> </a:t>
            </a:r>
            <a:r>
              <a:rPr lang="fr-FR" sz="1400" i="1" u="sng" dirty="0" err="1">
                <a:solidFill>
                  <a:srgbClr val="008000"/>
                </a:solidFill>
              </a:rPr>
              <a:t>augustifolia</a:t>
            </a:r>
            <a:r>
              <a:rPr lang="fr-FR" sz="1400" i="1" u="sng" dirty="0">
                <a:solidFill>
                  <a:srgbClr val="008000"/>
                </a:solidFill>
              </a:rPr>
              <a:t> </a:t>
            </a:r>
            <a:r>
              <a:rPr lang="fr-FR" sz="1400" dirty="0">
                <a:solidFill>
                  <a:srgbClr val="008000"/>
                </a:solidFill>
              </a:rPr>
              <a:t>(olivier de bohème)</a:t>
            </a:r>
          </a:p>
        </p:txBody>
      </p:sp>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0973" y="3820612"/>
            <a:ext cx="1771650" cy="2362200"/>
          </a:xfrm>
          <a:prstGeom prst="rect">
            <a:avLst/>
          </a:prstGeom>
        </p:spPr>
      </p:pic>
      <p:sp>
        <p:nvSpPr>
          <p:cNvPr id="17" name="Rectangle 16"/>
          <p:cNvSpPr/>
          <p:nvPr/>
        </p:nvSpPr>
        <p:spPr>
          <a:xfrm>
            <a:off x="1170948" y="5009115"/>
            <a:ext cx="2745880" cy="1169551"/>
          </a:xfrm>
          <a:prstGeom prst="rect">
            <a:avLst/>
          </a:prstGeom>
        </p:spPr>
        <p:txBody>
          <a:bodyPr wrap="none">
            <a:spAutoFit/>
          </a:bodyPr>
          <a:lstStyle/>
          <a:p>
            <a:pPr lvl="0" algn="ctr"/>
            <a:r>
              <a:rPr lang="fr-FR" sz="1400" dirty="0">
                <a:solidFill>
                  <a:srgbClr val="008000"/>
                </a:solidFill>
              </a:rPr>
              <a:t>Noix de </a:t>
            </a:r>
            <a:r>
              <a:rPr lang="fr-FR" sz="1400" i="1" dirty="0">
                <a:solidFill>
                  <a:srgbClr val="008000"/>
                </a:solidFill>
              </a:rPr>
              <a:t>Carya </a:t>
            </a:r>
            <a:r>
              <a:rPr lang="fr-FR" sz="1400" i="1" dirty="0" err="1">
                <a:solidFill>
                  <a:srgbClr val="008000"/>
                </a:solidFill>
              </a:rPr>
              <a:t>ovata</a:t>
            </a:r>
            <a:endParaRPr lang="fr-FR" sz="1400" i="1" dirty="0">
              <a:solidFill>
                <a:srgbClr val="008000"/>
              </a:solidFill>
            </a:endParaRPr>
          </a:p>
          <a:p>
            <a:pPr lvl="0" algn="ctr"/>
            <a:endParaRPr lang="fr-FR" sz="1400" dirty="0">
              <a:solidFill>
                <a:srgbClr val="008000"/>
              </a:solidFill>
            </a:endParaRPr>
          </a:p>
          <a:p>
            <a:pPr lvl="0" algn="ctr"/>
            <a:r>
              <a:rPr lang="fr-FR" sz="1400" i="1" u="sng" dirty="0">
                <a:solidFill>
                  <a:srgbClr val="008000"/>
                </a:solidFill>
              </a:rPr>
              <a:t>Carya</a:t>
            </a:r>
            <a:r>
              <a:rPr lang="fr-FR" sz="1400" dirty="0">
                <a:solidFill>
                  <a:srgbClr val="008000"/>
                </a:solidFill>
              </a:rPr>
              <a:t> (caryers)</a:t>
            </a:r>
          </a:p>
          <a:p>
            <a:pPr lvl="0" algn="ctr"/>
            <a:r>
              <a:rPr lang="fr-FR" sz="1400" i="1" dirty="0">
                <a:solidFill>
                  <a:srgbClr val="008000"/>
                </a:solidFill>
              </a:rPr>
              <a:t>Carya </a:t>
            </a:r>
            <a:r>
              <a:rPr lang="fr-FR" sz="1400" i="1" dirty="0" err="1">
                <a:solidFill>
                  <a:srgbClr val="008000"/>
                </a:solidFill>
              </a:rPr>
              <a:t>ovata</a:t>
            </a:r>
            <a:r>
              <a:rPr lang="fr-FR" sz="1400" i="1" dirty="0">
                <a:solidFill>
                  <a:srgbClr val="008000"/>
                </a:solidFill>
              </a:rPr>
              <a:t> </a:t>
            </a:r>
            <a:r>
              <a:rPr lang="fr-FR" sz="1400" dirty="0">
                <a:solidFill>
                  <a:srgbClr val="008000"/>
                </a:solidFill>
              </a:rPr>
              <a:t>(Caryer à noix douces)</a:t>
            </a:r>
          </a:p>
          <a:p>
            <a:pPr lvl="0" algn="ctr"/>
            <a:r>
              <a:rPr lang="fr-FR" sz="1400" i="1" dirty="0">
                <a:solidFill>
                  <a:srgbClr val="008000"/>
                </a:solidFill>
              </a:rPr>
              <a:t>Carya </a:t>
            </a:r>
            <a:r>
              <a:rPr lang="fr-FR" sz="1400" i="1" dirty="0" err="1">
                <a:solidFill>
                  <a:srgbClr val="008000"/>
                </a:solidFill>
              </a:rPr>
              <a:t>illinoensis</a:t>
            </a:r>
            <a:r>
              <a:rPr lang="fr-FR" sz="1400" i="1" dirty="0">
                <a:solidFill>
                  <a:srgbClr val="008000"/>
                </a:solidFill>
              </a:rPr>
              <a:t> </a:t>
            </a:r>
            <a:r>
              <a:rPr lang="fr-FR" sz="1400" dirty="0">
                <a:solidFill>
                  <a:srgbClr val="008000"/>
                </a:solidFill>
              </a:rPr>
              <a:t>(Pacanier du nord)</a:t>
            </a:r>
          </a:p>
        </p:txBody>
      </p:sp>
      <p:sp>
        <p:nvSpPr>
          <p:cNvPr id="18" name="Rectangle 17"/>
          <p:cNvSpPr/>
          <p:nvPr/>
        </p:nvSpPr>
        <p:spPr>
          <a:xfrm>
            <a:off x="2948833" y="2763194"/>
            <a:ext cx="1877437" cy="307777"/>
          </a:xfrm>
          <a:prstGeom prst="rect">
            <a:avLst/>
          </a:prstGeom>
        </p:spPr>
        <p:txBody>
          <a:bodyPr wrap="none">
            <a:spAutoFit/>
          </a:bodyPr>
          <a:lstStyle/>
          <a:p>
            <a:pPr algn="ctr"/>
            <a:r>
              <a:rPr lang="fr-FR" sz="1400" i="1" u="sng" dirty="0">
                <a:solidFill>
                  <a:srgbClr val="008000"/>
                </a:solidFill>
              </a:rPr>
              <a:t>Quercus</a:t>
            </a:r>
            <a:r>
              <a:rPr lang="fr-FR" sz="1400" dirty="0">
                <a:solidFill>
                  <a:srgbClr val="008000"/>
                </a:solidFill>
              </a:rPr>
              <a:t> (chênes blanc)</a:t>
            </a:r>
          </a:p>
        </p:txBody>
      </p:sp>
      <p:sp>
        <p:nvSpPr>
          <p:cNvPr id="19" name="Rectangle 18"/>
          <p:cNvSpPr/>
          <p:nvPr/>
        </p:nvSpPr>
        <p:spPr>
          <a:xfrm>
            <a:off x="268637" y="1211303"/>
            <a:ext cx="4535601" cy="369332"/>
          </a:xfrm>
          <a:prstGeom prst="rect">
            <a:avLst/>
          </a:prstGeom>
        </p:spPr>
        <p:txBody>
          <a:bodyPr wrap="none">
            <a:spAutoFit/>
          </a:bodyPr>
          <a:lstStyle/>
          <a:p>
            <a:pPr lvl="0"/>
            <a:r>
              <a:rPr lang="fr-FR" b="1" u="sng" dirty="0">
                <a:solidFill>
                  <a:srgbClr val="008000"/>
                </a:solidFill>
              </a:rPr>
              <a:t>Canopée: grands arbres &gt;5m à fruits, noix, N2</a:t>
            </a:r>
          </a:p>
        </p:txBody>
      </p:sp>
      <p:pic>
        <p:nvPicPr>
          <p:cNvPr id="20" name="Imag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6437" y="1712690"/>
            <a:ext cx="2675121" cy="1050504"/>
          </a:xfrm>
          <a:prstGeom prst="rect">
            <a:avLst/>
          </a:prstGeom>
        </p:spPr>
      </p:pic>
      <p:sp>
        <p:nvSpPr>
          <p:cNvPr id="22" name="ZoneTexte 21"/>
          <p:cNvSpPr txBox="1"/>
          <p:nvPr/>
        </p:nvSpPr>
        <p:spPr>
          <a:xfrm>
            <a:off x="4012602" y="5468177"/>
            <a:ext cx="6002597" cy="954107"/>
          </a:xfrm>
          <a:prstGeom prst="rect">
            <a:avLst/>
          </a:prstGeom>
          <a:noFill/>
        </p:spPr>
        <p:txBody>
          <a:bodyPr wrap="square" rtlCol="0">
            <a:spAutoFit/>
          </a:bodyPr>
          <a:lstStyle/>
          <a:p>
            <a:pPr algn="ctr"/>
            <a:r>
              <a:rPr lang="fr-FR" sz="1400" u="sng" dirty="0">
                <a:solidFill>
                  <a:srgbClr val="008000"/>
                </a:solidFill>
              </a:rPr>
              <a:t>Note</a:t>
            </a:r>
            <a:r>
              <a:rPr lang="fr-FR" sz="1400" dirty="0">
                <a:solidFill>
                  <a:srgbClr val="008000"/>
                </a:solidFill>
              </a:rPr>
              <a:t> : Les </a:t>
            </a:r>
            <a:r>
              <a:rPr lang="fr-FR" sz="1400" dirty="0">
                <a:solidFill>
                  <a:srgbClr val="008000"/>
                </a:solidFill>
                <a:hlinkClick r:id="rId11" tooltip="Cultivar"/>
              </a:rPr>
              <a:t>cultivars</a:t>
            </a:r>
            <a:r>
              <a:rPr lang="fr-FR" sz="1400" dirty="0">
                <a:solidFill>
                  <a:srgbClr val="008000"/>
                </a:solidFill>
              </a:rPr>
              <a:t> de cerises douces (burlat, Cœur de pigeon,</a:t>
            </a:r>
            <a:r>
              <a:rPr lang="fr-FR" sz="1400" dirty="0">
                <a:solidFill>
                  <a:srgbClr val="008000"/>
                </a:solidFill>
                <a:hlinkClick r:id="rId12" tooltip="Cerise bigarreau Napoléon"/>
              </a:rPr>
              <a:t> Napoléon</a:t>
            </a:r>
            <a:r>
              <a:rPr lang="fr-FR" sz="1400" dirty="0">
                <a:solidFill>
                  <a:srgbClr val="008000"/>
                </a:solidFill>
              </a:rPr>
              <a:t> …) sont très proches des formes du </a:t>
            </a:r>
            <a:r>
              <a:rPr lang="fr-FR" sz="1400" i="1" dirty="0">
                <a:solidFill>
                  <a:srgbClr val="008000"/>
                </a:solidFill>
                <a:hlinkClick r:id="rId13" tooltip="Prunus avium"/>
              </a:rPr>
              <a:t> Prunus </a:t>
            </a:r>
            <a:r>
              <a:rPr lang="fr-FR" sz="1400" i="1" dirty="0" err="1">
                <a:solidFill>
                  <a:srgbClr val="008000"/>
                </a:solidFill>
                <a:hlinkClick r:id="rId13" tooltip="Prunus avium"/>
              </a:rPr>
              <a:t>avium</a:t>
            </a:r>
            <a:r>
              <a:rPr lang="fr-FR" sz="1400" i="1" dirty="0">
                <a:solidFill>
                  <a:srgbClr val="008000"/>
                </a:solidFill>
                <a:hlinkClick r:id="rId13" tooltip="Prunus avium"/>
              </a:rPr>
              <a:t> </a:t>
            </a:r>
            <a:r>
              <a:rPr lang="fr-FR" sz="1400" dirty="0">
                <a:solidFill>
                  <a:srgbClr val="008000"/>
                </a:solidFill>
              </a:rPr>
              <a:t> sauvage ou merisier. Cerisiers vrais (section </a:t>
            </a:r>
            <a:r>
              <a:rPr lang="fr-FR" sz="1400" i="1" dirty="0" err="1">
                <a:solidFill>
                  <a:srgbClr val="008000"/>
                </a:solidFill>
              </a:rPr>
              <a:t>Cerasus</a:t>
            </a:r>
            <a:r>
              <a:rPr lang="fr-FR" sz="1400" dirty="0">
                <a:solidFill>
                  <a:srgbClr val="008000"/>
                </a:solidFill>
              </a:rPr>
              <a:t>, ou </a:t>
            </a:r>
            <a:r>
              <a:rPr lang="fr-FR" sz="1400" i="1" dirty="0" err="1">
                <a:solidFill>
                  <a:srgbClr val="008000"/>
                </a:solidFill>
              </a:rPr>
              <a:t>Eucerasus</a:t>
            </a:r>
            <a:r>
              <a:rPr lang="fr-FR" sz="1400" dirty="0">
                <a:solidFill>
                  <a:srgbClr val="008000"/>
                </a:solidFill>
              </a:rPr>
              <a:t>) : 39 espèces comme </a:t>
            </a:r>
            <a:r>
              <a:rPr lang="fr-FR" sz="1400" i="1" dirty="0">
                <a:solidFill>
                  <a:srgbClr val="008000"/>
                </a:solidFill>
              </a:rPr>
              <a:t>Prunus </a:t>
            </a:r>
            <a:r>
              <a:rPr lang="fr-FR" sz="1400" i="1" dirty="0" err="1">
                <a:solidFill>
                  <a:srgbClr val="008000"/>
                </a:solidFill>
              </a:rPr>
              <a:t>avium</a:t>
            </a:r>
            <a:r>
              <a:rPr lang="fr-FR" sz="1400" dirty="0">
                <a:solidFill>
                  <a:srgbClr val="008000"/>
                </a:solidFill>
              </a:rPr>
              <a:t> (le merisier) ou </a:t>
            </a:r>
            <a:r>
              <a:rPr lang="fr-FR" sz="1400" i="1" dirty="0">
                <a:solidFill>
                  <a:srgbClr val="008000"/>
                </a:solidFill>
              </a:rPr>
              <a:t>Prunus </a:t>
            </a:r>
            <a:r>
              <a:rPr lang="fr-FR" sz="1400" i="1" dirty="0" err="1">
                <a:solidFill>
                  <a:srgbClr val="008000"/>
                </a:solidFill>
              </a:rPr>
              <a:t>cerasus</a:t>
            </a:r>
            <a:r>
              <a:rPr lang="fr-FR" sz="1400" dirty="0">
                <a:solidFill>
                  <a:srgbClr val="008000"/>
                </a:solidFill>
              </a:rPr>
              <a:t> (le griottier) (</a:t>
            </a:r>
            <a:r>
              <a:rPr lang="fr-FR" sz="1400" dirty="0">
                <a:hlinkClick r:id="rId14" tooltip="Cerise de Montmorency"/>
              </a:rPr>
              <a:t>Cerisier de Montmorency</a:t>
            </a:r>
            <a:r>
              <a:rPr lang="fr-FR" sz="1400" dirty="0"/>
              <a:t> </a:t>
            </a:r>
            <a:r>
              <a:rPr lang="fr-FR" sz="1400" dirty="0">
                <a:solidFill>
                  <a:srgbClr val="008000"/>
                </a:solidFill>
              </a:rPr>
              <a:t>…).</a:t>
            </a:r>
          </a:p>
        </p:txBody>
      </p:sp>
      <p:pic>
        <p:nvPicPr>
          <p:cNvPr id="23" name="Imag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38571" y="3559293"/>
            <a:ext cx="1581150" cy="143827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F86AF7B9-087C-47D0-A20B-B3C099236C5C}" type="slidenum">
              <a:rPr lang="fr-FR" altLang="fr-FR" sz="1200">
                <a:solidFill>
                  <a:srgbClr val="898989"/>
                </a:solidFill>
              </a:rPr>
              <a:pPr algn="r" eaLnBrk="1" hangingPunct="1">
                <a:lnSpc>
                  <a:spcPct val="100000"/>
                </a:lnSpc>
                <a:spcBef>
                  <a:spcPct val="0"/>
                </a:spcBef>
                <a:buFontTx/>
                <a:buNone/>
              </a:pPr>
              <a:t>46</a:t>
            </a:fld>
            <a:endParaRPr lang="fr-FR" altLang="fr-FR" sz="1200">
              <a:solidFill>
                <a:srgbClr val="898989"/>
              </a:solidFill>
            </a:endParaRPr>
          </a:p>
        </p:txBody>
      </p:sp>
      <p:sp>
        <p:nvSpPr>
          <p:cNvPr id="48131"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8132"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48139" name="Rectangle 12"/>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2" name="Rectangle 1"/>
          <p:cNvSpPr/>
          <p:nvPr/>
        </p:nvSpPr>
        <p:spPr>
          <a:xfrm>
            <a:off x="204711" y="1134546"/>
            <a:ext cx="3827539" cy="369332"/>
          </a:xfrm>
          <a:prstGeom prst="rect">
            <a:avLst/>
          </a:prstGeom>
        </p:spPr>
        <p:txBody>
          <a:bodyPr wrap="square">
            <a:spAutoFit/>
          </a:bodyPr>
          <a:lstStyle/>
          <a:p>
            <a:pPr algn="ctr">
              <a:spcBef>
                <a:spcPts val="0"/>
              </a:spcBef>
              <a:spcAft>
                <a:spcPts val="0"/>
              </a:spcAft>
            </a:pPr>
            <a:r>
              <a:rPr lang="fr-FR" b="1" spc="15" dirty="0">
                <a:solidFill>
                  <a:srgbClr val="008000"/>
                </a:solidFill>
                <a:latin typeface="Arial" panose="020B0604020202020204" pitchFamily="34" charset="0"/>
                <a:ea typeface="Times New Roman" panose="02020603050405020304" pitchFamily="18" charset="0"/>
              </a:rPr>
              <a:t>Petits arbres: fruitiers nain &lt;5m</a:t>
            </a:r>
            <a:endParaRPr lang="fr-FR" sz="800" dirty="0">
              <a:solidFill>
                <a:srgbClr val="008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899150" y="2647358"/>
            <a:ext cx="2609561" cy="307777"/>
          </a:xfrm>
          <a:prstGeom prst="rect">
            <a:avLst/>
          </a:prstGeom>
        </p:spPr>
        <p:txBody>
          <a:bodyPr wrap="none">
            <a:spAutoFit/>
          </a:bodyPr>
          <a:lstStyle/>
          <a:p>
            <a:r>
              <a:rPr lang="fr-FR" sz="1400" i="1" dirty="0">
                <a:solidFill>
                  <a:srgbClr val="008000"/>
                </a:solidFill>
              </a:rPr>
              <a:t>Malus</a:t>
            </a:r>
            <a:r>
              <a:rPr lang="fr-FR" sz="1400" dirty="0">
                <a:solidFill>
                  <a:srgbClr val="008000"/>
                </a:solidFill>
              </a:rPr>
              <a:t> (Pommiers nain résistants)</a:t>
            </a:r>
          </a:p>
        </p:txBody>
      </p:sp>
      <p:sp>
        <p:nvSpPr>
          <p:cNvPr id="4" name="ZoneTexte 3"/>
          <p:cNvSpPr txBox="1"/>
          <p:nvPr/>
        </p:nvSpPr>
        <p:spPr>
          <a:xfrm>
            <a:off x="8508711" y="673100"/>
            <a:ext cx="3424518" cy="2031325"/>
          </a:xfrm>
          <a:prstGeom prst="rect">
            <a:avLst/>
          </a:prstGeom>
          <a:noFill/>
        </p:spPr>
        <p:txBody>
          <a:bodyPr wrap="square" rtlCol="0">
            <a:spAutoFit/>
          </a:bodyPr>
          <a:lstStyle/>
          <a:p>
            <a:pPr lvl="0"/>
            <a:r>
              <a:rPr lang="fr-FR" sz="1400" dirty="0">
                <a:solidFill>
                  <a:srgbClr val="008000"/>
                </a:solidFill>
              </a:rPr>
              <a:t>Pommiers résistants à la tavelure:</a:t>
            </a:r>
          </a:p>
          <a:p>
            <a:pPr lvl="0"/>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'Liberty' '</a:t>
            </a:r>
            <a:r>
              <a:rPr lang="fr-FR" sz="1400" dirty="0" err="1">
                <a:solidFill>
                  <a:srgbClr val="008000"/>
                </a:solidFill>
              </a:rPr>
              <a:t>Novamac</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Belmac</a:t>
            </a:r>
            <a:r>
              <a:rPr lang="fr-FR" sz="1400" dirty="0">
                <a:solidFill>
                  <a:srgbClr val="008000"/>
                </a:solidFill>
              </a:rPr>
              <a:t>''</a:t>
            </a:r>
            <a:r>
              <a:rPr lang="fr-FR" sz="1400" dirty="0" err="1">
                <a:solidFill>
                  <a:srgbClr val="008000"/>
                </a:solidFill>
              </a:rPr>
              <a:t>Novaspy</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Topaz</a:t>
            </a:r>
            <a:r>
              <a:rPr lang="fr-FR" sz="1400" dirty="0">
                <a:solidFill>
                  <a:srgbClr val="008000"/>
                </a:solidFill>
              </a:rPr>
              <a:t>' Nova...</a:t>
            </a:r>
          </a:p>
          <a:p>
            <a:pPr marL="285750" lvl="0" indent="-285750">
              <a:buFont typeface="Arial" panose="020B0604020202020204" pitchFamily="34" charset="0"/>
              <a:buChar char="•"/>
            </a:pPr>
            <a:r>
              <a:rPr lang="fr-FR" sz="1400" dirty="0">
                <a:solidFill>
                  <a:srgbClr val="008000"/>
                </a:solidFill>
              </a:rPr>
              <a:t>'Santana' '</a:t>
            </a:r>
            <a:r>
              <a:rPr lang="fr-FR" sz="1400" dirty="0" err="1">
                <a:solidFill>
                  <a:srgbClr val="008000"/>
                </a:solidFill>
              </a:rPr>
              <a:t>Rouville</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'Primevère' 'Richelieu'</a:t>
            </a:r>
          </a:p>
          <a:p>
            <a:pPr marL="285750" lvl="0" indent="-285750">
              <a:buFont typeface="Arial" panose="020B0604020202020204" pitchFamily="34" charset="0"/>
              <a:buChar char="•"/>
            </a:pPr>
            <a:r>
              <a:rPr lang="fr-FR" sz="1400" dirty="0" err="1">
                <a:solidFill>
                  <a:srgbClr val="008000"/>
                </a:solidFill>
              </a:rPr>
              <a:t>Pri</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&gt; 150 cultivars à notre ferme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825" y="941520"/>
            <a:ext cx="1752600" cy="1685925"/>
          </a:xfrm>
          <a:prstGeom prst="rect">
            <a:avLst/>
          </a:prstGeom>
        </p:spPr>
      </p:pic>
      <p:sp>
        <p:nvSpPr>
          <p:cNvPr id="6" name="ZoneTexte 5"/>
          <p:cNvSpPr txBox="1"/>
          <p:nvPr/>
        </p:nvSpPr>
        <p:spPr>
          <a:xfrm>
            <a:off x="204711" y="1688764"/>
            <a:ext cx="1774696" cy="2677656"/>
          </a:xfrm>
          <a:prstGeom prst="rect">
            <a:avLst/>
          </a:prstGeom>
          <a:noFill/>
        </p:spPr>
        <p:txBody>
          <a:bodyPr wrap="square" rtlCol="0">
            <a:spAutoFit/>
          </a:bodyPr>
          <a:lstStyle/>
          <a:p>
            <a:pPr lvl="0"/>
            <a:r>
              <a:rPr lang="fr-FR" sz="1400" i="1" u="sng" dirty="0" err="1">
                <a:solidFill>
                  <a:srgbClr val="008000"/>
                </a:solidFill>
              </a:rPr>
              <a:t>Pyrus</a:t>
            </a:r>
            <a:r>
              <a:rPr lang="fr-FR" sz="1400" i="1" u="sng" dirty="0">
                <a:solidFill>
                  <a:srgbClr val="008000"/>
                </a:solidFill>
              </a:rPr>
              <a:t> </a:t>
            </a:r>
            <a:r>
              <a:rPr lang="fr-FR" sz="1400" i="1" u="sng" dirty="0" err="1">
                <a:solidFill>
                  <a:srgbClr val="008000"/>
                </a:solidFill>
              </a:rPr>
              <a:t>serotina</a:t>
            </a:r>
            <a:r>
              <a:rPr lang="fr-FR" sz="1400" dirty="0">
                <a:solidFill>
                  <a:srgbClr val="008000"/>
                </a:solidFill>
              </a:rPr>
              <a:t> </a:t>
            </a:r>
          </a:p>
          <a:p>
            <a:pPr lvl="0"/>
            <a:r>
              <a:rPr lang="fr-FR" sz="1400" dirty="0">
                <a:solidFill>
                  <a:srgbClr val="008000"/>
                </a:solidFill>
              </a:rPr>
              <a:t>(poirier asiatique)</a:t>
            </a:r>
          </a:p>
          <a:p>
            <a:pPr lvl="0"/>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Kikusui</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Shinseiki</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Nijiseiki</a:t>
            </a:r>
            <a:r>
              <a:rPr lang="fr-FR" sz="1400" dirty="0">
                <a:solidFill>
                  <a:srgbClr val="008000"/>
                </a:solidFill>
              </a:rPr>
              <a:t>‘</a:t>
            </a:r>
          </a:p>
          <a:p>
            <a:pPr lvl="0"/>
            <a:endParaRPr lang="fr-FR" sz="1400" dirty="0">
              <a:solidFill>
                <a:srgbClr val="008000"/>
              </a:solidFill>
            </a:endParaRPr>
          </a:p>
          <a:p>
            <a:pPr lvl="0"/>
            <a:r>
              <a:rPr lang="fr-FR" sz="1400" dirty="0">
                <a:solidFill>
                  <a:srgbClr val="008000"/>
                </a:solidFill>
              </a:rPr>
              <a:t>Site : Pépinière Grange verte / Green Barn </a:t>
            </a:r>
            <a:r>
              <a:rPr lang="fr-FR" sz="1400" dirty="0" err="1">
                <a:solidFill>
                  <a:srgbClr val="008000"/>
                </a:solidFill>
              </a:rPr>
              <a:t>Farm</a:t>
            </a:r>
            <a:r>
              <a:rPr lang="fr-FR" sz="1400" dirty="0">
                <a:solidFill>
                  <a:srgbClr val="008000"/>
                </a:solidFill>
              </a:rPr>
              <a:t> : </a:t>
            </a:r>
            <a:r>
              <a:rPr lang="fr-FR" sz="1400" dirty="0">
                <a:solidFill>
                  <a:srgbClr val="008000"/>
                </a:solidFill>
                <a:hlinkClick r:id="rId4"/>
              </a:rPr>
              <a:t>http://www.greenbarnnursery.ca/</a:t>
            </a:r>
            <a:r>
              <a:rPr lang="fr-FR" sz="1400" dirty="0">
                <a:solidFill>
                  <a:srgbClr val="008000"/>
                </a:solidFill>
              </a:rPr>
              <a:t> </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482" y="1773534"/>
            <a:ext cx="1685925" cy="236220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38" y="4608630"/>
            <a:ext cx="1828800" cy="1304925"/>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7455" y="4305308"/>
            <a:ext cx="2076450" cy="1571625"/>
          </a:xfrm>
          <a:prstGeom prst="rect">
            <a:avLst/>
          </a:prstGeom>
        </p:spPr>
      </p:pic>
      <p:sp>
        <p:nvSpPr>
          <p:cNvPr id="10" name="ZoneTexte 9"/>
          <p:cNvSpPr txBox="1"/>
          <p:nvPr/>
        </p:nvSpPr>
        <p:spPr>
          <a:xfrm>
            <a:off x="4733365" y="4305308"/>
            <a:ext cx="2883049" cy="1169551"/>
          </a:xfrm>
          <a:prstGeom prst="rect">
            <a:avLst/>
          </a:prstGeom>
          <a:noFill/>
        </p:spPr>
        <p:txBody>
          <a:bodyPr wrap="square" rtlCol="0">
            <a:spAutoFit/>
          </a:bodyPr>
          <a:lstStyle/>
          <a:p>
            <a:pPr lvl="0"/>
            <a:r>
              <a:rPr lang="fr-FR" sz="1400" b="1" dirty="0">
                <a:solidFill>
                  <a:srgbClr val="008000"/>
                </a:solidFill>
              </a:rPr>
              <a:t>Prunier</a:t>
            </a:r>
            <a:r>
              <a:rPr lang="fr-FR" sz="1400" dirty="0">
                <a:solidFill>
                  <a:srgbClr val="008000"/>
                </a:solidFill>
              </a:rPr>
              <a:t> (</a:t>
            </a:r>
            <a:r>
              <a:rPr lang="fr-FR" sz="1400" i="1" dirty="0">
                <a:solidFill>
                  <a:srgbClr val="008000"/>
                </a:solidFill>
              </a:rPr>
              <a:t>Prunus </a:t>
            </a:r>
            <a:r>
              <a:rPr lang="fr-FR" sz="1400" i="1" dirty="0" err="1">
                <a:solidFill>
                  <a:srgbClr val="008000"/>
                </a:solidFill>
              </a:rPr>
              <a:t>domestica</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'Mont Royal'**</a:t>
            </a:r>
          </a:p>
          <a:p>
            <a:pPr marL="285750" lvl="0" indent="-285750">
              <a:buFont typeface="Arial" panose="020B0604020202020204" pitchFamily="34" charset="0"/>
              <a:buChar char="•"/>
            </a:pPr>
            <a:r>
              <a:rPr lang="fr-FR" sz="1400" dirty="0">
                <a:solidFill>
                  <a:srgbClr val="008000"/>
                </a:solidFill>
              </a:rPr>
              <a:t>'Damase'</a:t>
            </a:r>
          </a:p>
          <a:p>
            <a:pPr marL="285750" lvl="0" indent="-285750">
              <a:buFont typeface="Arial" panose="020B0604020202020204" pitchFamily="34" charset="0"/>
              <a:buChar char="•"/>
            </a:pPr>
            <a:r>
              <a:rPr lang="fr-FR" sz="1400" dirty="0">
                <a:solidFill>
                  <a:srgbClr val="008000"/>
                </a:solidFill>
              </a:rPr>
              <a:t>'Italienne'</a:t>
            </a:r>
          </a:p>
          <a:p>
            <a:pPr marL="285750" indent="-285750">
              <a:buFont typeface="Arial" panose="020B0604020202020204" pitchFamily="34" charset="0"/>
              <a:buChar char="•"/>
            </a:pPr>
            <a:r>
              <a:rPr lang="fr-FR" sz="1400" dirty="0">
                <a:solidFill>
                  <a:srgbClr val="008000"/>
                </a:solidFill>
              </a:rPr>
              <a:t>&gt; 80 cultivars pour le Québec</a:t>
            </a:r>
          </a:p>
        </p:txBody>
      </p:sp>
      <p:sp>
        <p:nvSpPr>
          <p:cNvPr id="11" name="ZoneTexte 10"/>
          <p:cNvSpPr txBox="1"/>
          <p:nvPr/>
        </p:nvSpPr>
        <p:spPr>
          <a:xfrm>
            <a:off x="7843931" y="3443534"/>
            <a:ext cx="3227294" cy="2246769"/>
          </a:xfrm>
          <a:prstGeom prst="rect">
            <a:avLst/>
          </a:prstGeom>
          <a:noFill/>
        </p:spPr>
        <p:txBody>
          <a:bodyPr wrap="square" rtlCol="0">
            <a:spAutoFit/>
          </a:bodyPr>
          <a:lstStyle/>
          <a:p>
            <a:pPr lvl="0"/>
            <a:r>
              <a:rPr lang="fr-FR" sz="1400" b="1" dirty="0">
                <a:solidFill>
                  <a:srgbClr val="008000"/>
                </a:solidFill>
              </a:rPr>
              <a:t>Abricotier commun</a:t>
            </a:r>
            <a:r>
              <a:rPr lang="fr-FR" sz="1400" dirty="0">
                <a:solidFill>
                  <a:srgbClr val="008000"/>
                </a:solidFill>
              </a:rPr>
              <a:t> (</a:t>
            </a:r>
            <a:r>
              <a:rPr lang="fr-FR" sz="1400" i="1" dirty="0">
                <a:solidFill>
                  <a:srgbClr val="008000"/>
                </a:solidFill>
              </a:rPr>
              <a:t>Prunus </a:t>
            </a:r>
            <a:r>
              <a:rPr lang="fr-FR" sz="1400" i="1" dirty="0" err="1">
                <a:solidFill>
                  <a:srgbClr val="008000"/>
                </a:solidFill>
              </a:rPr>
              <a:t>armeniaca</a:t>
            </a:r>
            <a:r>
              <a:rPr lang="fr-FR" sz="1400" dirty="0">
                <a:solidFill>
                  <a:srgbClr val="008000"/>
                </a:solidFill>
              </a:rPr>
              <a:t>)</a:t>
            </a:r>
          </a:p>
          <a:p>
            <a:pPr lvl="0"/>
            <a:r>
              <a:rPr lang="fr-FR" sz="1400" dirty="0">
                <a:solidFill>
                  <a:srgbClr val="008000"/>
                </a:solidFill>
              </a:rPr>
              <a:t>vient du mot 'précoce‘ [Pline l’a décrite comme précoce : </a:t>
            </a:r>
            <a:r>
              <a:rPr lang="fr-FR" sz="1400" dirty="0" err="1">
                <a:solidFill>
                  <a:srgbClr val="008000"/>
                </a:solidFill>
              </a:rPr>
              <a:t>praecocia</a:t>
            </a:r>
            <a:r>
              <a:rPr lang="fr-FR" sz="1400" dirty="0">
                <a:solidFill>
                  <a:srgbClr val="008000"/>
                </a:solidFill>
              </a:rPr>
              <a:t> en latin]</a:t>
            </a:r>
          </a:p>
          <a:p>
            <a:pPr lvl="0"/>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Moongold</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Sungold</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Westcot</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Sunrise</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Brookcot</a:t>
            </a:r>
            <a:r>
              <a:rPr lang="fr-FR" sz="1400" dirty="0">
                <a:solidFill>
                  <a:srgbClr val="008000"/>
                </a:solidFill>
              </a:rPr>
              <a:t>'</a:t>
            </a:r>
          </a:p>
          <a:p>
            <a:pPr marL="285750" indent="-285750">
              <a:buFont typeface="Arial" panose="020B0604020202020204" pitchFamily="34" charset="0"/>
              <a:buChar char="•"/>
            </a:pPr>
            <a:r>
              <a:rPr lang="fr-FR" sz="1400" dirty="0">
                <a:solidFill>
                  <a:srgbClr val="008000"/>
                </a:solidFill>
              </a:rPr>
              <a:t>'M604'</a:t>
            </a:r>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7354" y="4305308"/>
            <a:ext cx="1278778" cy="217268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8F0273FE-15B9-4E99-BBE4-98E61605E993}" type="slidenum">
              <a:rPr lang="fr-FR" altLang="fr-FR" sz="1200">
                <a:solidFill>
                  <a:srgbClr val="898989"/>
                </a:solidFill>
              </a:rPr>
              <a:pPr algn="r" eaLnBrk="1" hangingPunct="1">
                <a:lnSpc>
                  <a:spcPct val="100000"/>
                </a:lnSpc>
                <a:spcBef>
                  <a:spcPct val="0"/>
                </a:spcBef>
                <a:buFontTx/>
                <a:buNone/>
              </a:pPr>
              <a:t>47</a:t>
            </a:fld>
            <a:endParaRPr lang="fr-FR" altLang="fr-FR" sz="1200">
              <a:solidFill>
                <a:srgbClr val="898989"/>
              </a:solidFill>
            </a:endParaRPr>
          </a:p>
        </p:txBody>
      </p:sp>
      <p:sp>
        <p:nvSpPr>
          <p:cNvPr id="49155" name="ZoneTexte 3"/>
          <p:cNvSpPr txBox="1">
            <a:spLocks noChangeArrowheads="1"/>
          </p:cNvSpPr>
          <p:nvPr/>
        </p:nvSpPr>
        <p:spPr bwMode="auto">
          <a:xfrm>
            <a:off x="1153048" y="41482"/>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49156" name="Rectangle 4"/>
          <p:cNvSpPr>
            <a:spLocks noChangeArrowheads="1"/>
          </p:cNvSpPr>
          <p:nvPr/>
        </p:nvSpPr>
        <p:spPr bwMode="auto">
          <a:xfrm>
            <a:off x="171450" y="510484"/>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15. Exemple : « Les Fermes Miracles », au Québec (suite)</a:t>
            </a:r>
          </a:p>
        </p:txBody>
      </p:sp>
      <p:sp>
        <p:nvSpPr>
          <p:cNvPr id="49163" name="Rectangle 11"/>
          <p:cNvSpPr>
            <a:spLocks noChangeArrowheads="1"/>
          </p:cNvSpPr>
          <p:nvPr/>
        </p:nvSpPr>
        <p:spPr bwMode="auto">
          <a:xfrm>
            <a:off x="50640" y="6572751"/>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dirty="0">
                <a:solidFill>
                  <a:srgbClr val="008000"/>
                </a:solidFill>
              </a:rPr>
              <a:t>Source : </a:t>
            </a:r>
            <a:r>
              <a:rPr lang="fr-FR" altLang="fr-FR" sz="1200" dirty="0">
                <a:solidFill>
                  <a:srgbClr val="008000"/>
                </a:solidFill>
                <a:hlinkClick r:id="rId2"/>
              </a:rPr>
              <a:t>https://sites.google.com/site/stefansobkowiak/fruitsetpetitsfruits</a:t>
            </a:r>
            <a:r>
              <a:rPr lang="fr-FR" altLang="fr-FR" sz="1200" dirty="0">
                <a:solidFill>
                  <a:srgbClr val="008000"/>
                </a:solidFill>
              </a:rPr>
              <a:t> </a:t>
            </a:r>
          </a:p>
        </p:txBody>
      </p:sp>
      <p:sp>
        <p:nvSpPr>
          <p:cNvPr id="12" name="Rectangle 11"/>
          <p:cNvSpPr/>
          <p:nvPr/>
        </p:nvSpPr>
        <p:spPr>
          <a:xfrm>
            <a:off x="94379" y="880372"/>
            <a:ext cx="3827539" cy="369332"/>
          </a:xfrm>
          <a:prstGeom prst="rect">
            <a:avLst/>
          </a:prstGeom>
        </p:spPr>
        <p:txBody>
          <a:bodyPr wrap="square">
            <a:spAutoFit/>
          </a:bodyPr>
          <a:lstStyle/>
          <a:p>
            <a:pPr algn="ctr">
              <a:spcBef>
                <a:spcPts val="0"/>
              </a:spcBef>
              <a:spcAft>
                <a:spcPts val="0"/>
              </a:spcAft>
            </a:pPr>
            <a:r>
              <a:rPr lang="fr-FR" b="1" spc="15" dirty="0">
                <a:solidFill>
                  <a:srgbClr val="008000"/>
                </a:solidFill>
                <a:latin typeface="Arial" panose="020B0604020202020204" pitchFamily="34" charset="0"/>
                <a:ea typeface="Times New Roman" panose="02020603050405020304" pitchFamily="18" charset="0"/>
              </a:rPr>
              <a:t>Petits arbres: fruitiers nain &lt;5m</a:t>
            </a:r>
            <a:endParaRPr lang="fr-FR" sz="800" dirty="0">
              <a:solidFill>
                <a:srgbClr val="008000"/>
              </a:solidFill>
              <a:effectLst/>
              <a:latin typeface="Times New Roman" panose="02020603050405020304" pitchFamily="18" charset="0"/>
              <a:ea typeface="Times New Roman" panose="02020603050405020304" pitchFamily="18" charset="0"/>
            </a:endParaRPr>
          </a:p>
        </p:txBody>
      </p:sp>
      <p:sp>
        <p:nvSpPr>
          <p:cNvPr id="2" name="ZoneTexte 1"/>
          <p:cNvSpPr txBox="1"/>
          <p:nvPr/>
        </p:nvSpPr>
        <p:spPr>
          <a:xfrm>
            <a:off x="4883609" y="1169213"/>
            <a:ext cx="1370888" cy="369332"/>
          </a:xfrm>
          <a:prstGeom prst="rect">
            <a:avLst/>
          </a:prstGeom>
          <a:noFill/>
        </p:spPr>
        <p:txBody>
          <a:bodyPr wrap="none" rtlCol="0">
            <a:spAutoFit/>
          </a:bodyPr>
          <a:lstStyle/>
          <a:p>
            <a:r>
              <a:rPr lang="fr-FR" dirty="0">
                <a:solidFill>
                  <a:srgbClr val="008000"/>
                </a:solidFill>
              </a:rPr>
              <a:t>Amélanchier</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89" y="1575009"/>
            <a:ext cx="1360603" cy="1793165"/>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9115" y="1792201"/>
            <a:ext cx="1914525" cy="1533525"/>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1729" y="1538545"/>
            <a:ext cx="1800678" cy="1792493"/>
          </a:xfrm>
          <a:prstGeom prst="rect">
            <a:avLst/>
          </a:prstGeom>
        </p:spPr>
      </p:pic>
      <p:sp>
        <p:nvSpPr>
          <p:cNvPr id="17" name="ZoneTexte 16"/>
          <p:cNvSpPr txBox="1"/>
          <p:nvPr/>
        </p:nvSpPr>
        <p:spPr>
          <a:xfrm>
            <a:off x="1753343" y="1390343"/>
            <a:ext cx="1370888" cy="369332"/>
          </a:xfrm>
          <a:prstGeom prst="rect">
            <a:avLst/>
          </a:prstGeom>
          <a:noFill/>
        </p:spPr>
        <p:txBody>
          <a:bodyPr wrap="none" rtlCol="0">
            <a:spAutoFit/>
          </a:bodyPr>
          <a:lstStyle/>
          <a:p>
            <a:r>
              <a:rPr lang="fr-FR" dirty="0">
                <a:solidFill>
                  <a:srgbClr val="008000"/>
                </a:solidFill>
              </a:rPr>
              <a:t>Amélanchier</a:t>
            </a:r>
          </a:p>
        </p:txBody>
      </p:sp>
      <p:sp>
        <p:nvSpPr>
          <p:cNvPr id="6" name="ZoneTexte 5"/>
          <p:cNvSpPr txBox="1"/>
          <p:nvPr/>
        </p:nvSpPr>
        <p:spPr>
          <a:xfrm>
            <a:off x="5476997" y="1538545"/>
            <a:ext cx="1905395" cy="1600438"/>
          </a:xfrm>
          <a:prstGeom prst="rect">
            <a:avLst/>
          </a:prstGeom>
          <a:noFill/>
        </p:spPr>
        <p:txBody>
          <a:bodyPr wrap="square" rtlCol="0">
            <a:spAutoFit/>
          </a:bodyPr>
          <a:lstStyle/>
          <a:p>
            <a:pPr lvl="0"/>
            <a:r>
              <a:rPr lang="fr-FR" sz="1400" i="1" u="sng" dirty="0" err="1">
                <a:solidFill>
                  <a:srgbClr val="008000"/>
                </a:solidFill>
              </a:rPr>
              <a:t>Amelanchier</a:t>
            </a:r>
            <a:r>
              <a:rPr lang="fr-FR" sz="1400" i="1" u="sng" dirty="0">
                <a:solidFill>
                  <a:srgbClr val="008000"/>
                </a:solidFill>
              </a:rPr>
              <a:t> </a:t>
            </a:r>
            <a:r>
              <a:rPr lang="fr-FR" sz="1400" i="1" u="sng" dirty="0" err="1">
                <a:solidFill>
                  <a:srgbClr val="008000"/>
                </a:solidFill>
              </a:rPr>
              <a:t>alnifolia</a:t>
            </a:r>
            <a:endParaRPr lang="fr-FR" sz="1400" dirty="0">
              <a:solidFill>
                <a:srgbClr val="008000"/>
              </a:solidFill>
            </a:endParaRPr>
          </a:p>
          <a:p>
            <a:pPr lvl="0"/>
            <a:r>
              <a:rPr lang="fr-FR" sz="1400" dirty="0">
                <a:solidFill>
                  <a:srgbClr val="008000"/>
                </a:solidFill>
              </a:rPr>
              <a:t>'</a:t>
            </a:r>
            <a:r>
              <a:rPr lang="fr-FR" sz="1400" dirty="0" err="1">
                <a:solidFill>
                  <a:srgbClr val="008000"/>
                </a:solidFill>
              </a:rPr>
              <a:t>Honeywood</a:t>
            </a:r>
            <a:r>
              <a:rPr lang="fr-FR" sz="1400" dirty="0">
                <a:solidFill>
                  <a:srgbClr val="008000"/>
                </a:solidFill>
              </a:rPr>
              <a:t>'</a:t>
            </a:r>
          </a:p>
          <a:p>
            <a:pPr lvl="0"/>
            <a:r>
              <a:rPr lang="fr-FR" sz="1400" dirty="0">
                <a:solidFill>
                  <a:srgbClr val="008000"/>
                </a:solidFill>
              </a:rPr>
              <a:t>'</a:t>
            </a:r>
            <a:r>
              <a:rPr lang="fr-FR" sz="1400" dirty="0" err="1">
                <a:solidFill>
                  <a:srgbClr val="008000"/>
                </a:solidFill>
              </a:rPr>
              <a:t>Smoky</a:t>
            </a:r>
            <a:r>
              <a:rPr lang="fr-FR" sz="1400" dirty="0">
                <a:solidFill>
                  <a:srgbClr val="008000"/>
                </a:solidFill>
              </a:rPr>
              <a:t>'</a:t>
            </a:r>
          </a:p>
          <a:p>
            <a:pPr lvl="0"/>
            <a:r>
              <a:rPr lang="fr-FR" sz="1400" dirty="0">
                <a:solidFill>
                  <a:srgbClr val="008000"/>
                </a:solidFill>
              </a:rPr>
              <a:t>'Martin'</a:t>
            </a:r>
          </a:p>
          <a:p>
            <a:pPr lvl="0"/>
            <a:r>
              <a:rPr lang="fr-FR" sz="1400" dirty="0">
                <a:solidFill>
                  <a:srgbClr val="008000"/>
                </a:solidFill>
              </a:rPr>
              <a:t>'</a:t>
            </a:r>
            <a:r>
              <a:rPr lang="fr-FR" sz="1400" dirty="0" err="1">
                <a:solidFill>
                  <a:srgbClr val="008000"/>
                </a:solidFill>
              </a:rPr>
              <a:t>Northline</a:t>
            </a:r>
            <a:r>
              <a:rPr lang="fr-FR" sz="1400" dirty="0">
                <a:solidFill>
                  <a:srgbClr val="008000"/>
                </a:solidFill>
              </a:rPr>
              <a:t>'</a:t>
            </a:r>
          </a:p>
          <a:p>
            <a:pPr lvl="0"/>
            <a:r>
              <a:rPr lang="fr-FR" sz="1400" u="sng" dirty="0">
                <a:hlinkClick r:id="rId6"/>
              </a:rPr>
              <a:t>dnagardens.com</a:t>
            </a:r>
            <a:endParaRPr lang="fr-FR" sz="1400" dirty="0"/>
          </a:p>
          <a:p>
            <a:r>
              <a:rPr lang="fr-FR" sz="1400" u="sng" dirty="0">
                <a:hlinkClick r:id="rId7"/>
              </a:rPr>
              <a:t>vegetolab.com</a:t>
            </a:r>
            <a:endParaRPr lang="fr-FR" sz="1400" dirty="0">
              <a:solidFill>
                <a:srgbClr val="008000"/>
              </a:solidFill>
            </a:endParaRPr>
          </a:p>
        </p:txBody>
      </p:sp>
      <p:sp>
        <p:nvSpPr>
          <p:cNvPr id="20" name="ZoneTexte 19"/>
          <p:cNvSpPr txBox="1"/>
          <p:nvPr/>
        </p:nvSpPr>
        <p:spPr>
          <a:xfrm>
            <a:off x="7939489" y="579158"/>
            <a:ext cx="4252511" cy="369332"/>
          </a:xfrm>
          <a:prstGeom prst="rect">
            <a:avLst/>
          </a:prstGeom>
          <a:noFill/>
        </p:spPr>
        <p:txBody>
          <a:bodyPr wrap="none" rtlCol="0">
            <a:spAutoFit/>
          </a:bodyPr>
          <a:lstStyle/>
          <a:p>
            <a:r>
              <a:rPr lang="fr-FR" dirty="0">
                <a:solidFill>
                  <a:srgbClr val="008000"/>
                </a:solidFill>
              </a:rPr>
              <a:t>Cerisiers du Saskatchewan (</a:t>
            </a:r>
            <a:r>
              <a:rPr lang="fr-FR" i="1" dirty="0">
                <a:solidFill>
                  <a:srgbClr val="008000"/>
                </a:solidFill>
              </a:rPr>
              <a:t>Prunus </a:t>
            </a:r>
            <a:r>
              <a:rPr lang="fr-FR" i="1" dirty="0" err="1">
                <a:solidFill>
                  <a:srgbClr val="008000"/>
                </a:solidFill>
              </a:rPr>
              <a:t>avium</a:t>
            </a:r>
            <a:r>
              <a:rPr lang="fr-FR" dirty="0">
                <a:solidFill>
                  <a:srgbClr val="008000"/>
                </a:solidFill>
              </a:rPr>
              <a:t>)</a:t>
            </a:r>
          </a:p>
        </p:txBody>
      </p:sp>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8485" y="919788"/>
            <a:ext cx="2095500" cy="1400175"/>
          </a:xfrm>
          <a:prstGeom prst="rect">
            <a:avLst/>
          </a:prstGeom>
        </p:spPr>
      </p:pic>
      <p:sp>
        <p:nvSpPr>
          <p:cNvPr id="9" name="ZoneTexte 8"/>
          <p:cNvSpPr txBox="1"/>
          <p:nvPr/>
        </p:nvSpPr>
        <p:spPr>
          <a:xfrm>
            <a:off x="9806261" y="880372"/>
            <a:ext cx="2290333" cy="2246769"/>
          </a:xfrm>
          <a:prstGeom prst="rect">
            <a:avLst/>
          </a:prstGeom>
          <a:noFill/>
        </p:spPr>
        <p:txBody>
          <a:bodyPr wrap="square" rtlCol="0">
            <a:spAutoFit/>
          </a:bodyPr>
          <a:lstStyle/>
          <a:p>
            <a:r>
              <a:rPr lang="fr-FR" sz="1400" dirty="0">
                <a:solidFill>
                  <a:srgbClr val="008000"/>
                </a:solidFill>
              </a:rPr>
              <a:t>● Rustiques en zone 3</a:t>
            </a:r>
          </a:p>
          <a:p>
            <a:r>
              <a:rPr lang="fr-FR" sz="1400" dirty="0">
                <a:solidFill>
                  <a:srgbClr val="008000"/>
                </a:solidFill>
              </a:rPr>
              <a:t>●'</a:t>
            </a:r>
            <a:r>
              <a:rPr lang="fr-FR" sz="1400" dirty="0" err="1">
                <a:solidFill>
                  <a:srgbClr val="008000"/>
                </a:solidFill>
              </a:rPr>
              <a:t>Sk</a:t>
            </a:r>
            <a:r>
              <a:rPr lang="fr-FR" sz="1400" dirty="0">
                <a:solidFill>
                  <a:srgbClr val="008000"/>
                </a:solidFill>
              </a:rPr>
              <a:t> carmine </a:t>
            </a:r>
            <a:r>
              <a:rPr lang="fr-FR" sz="1400" dirty="0" err="1">
                <a:solidFill>
                  <a:srgbClr val="008000"/>
                </a:solidFill>
              </a:rPr>
              <a:t>jewel</a:t>
            </a:r>
            <a:r>
              <a:rPr lang="fr-FR" sz="1400" dirty="0">
                <a:solidFill>
                  <a:srgbClr val="008000"/>
                </a:solidFill>
              </a:rPr>
              <a:t>'</a:t>
            </a:r>
          </a:p>
          <a:p>
            <a:endParaRPr lang="fr-FR" sz="1400" dirty="0">
              <a:solidFill>
                <a:srgbClr val="008000"/>
              </a:solidFill>
            </a:endParaRPr>
          </a:p>
          <a:p>
            <a:r>
              <a:rPr lang="fr-FR" sz="1400" u="sng" dirty="0">
                <a:solidFill>
                  <a:srgbClr val="008000"/>
                </a:solidFill>
              </a:rPr>
              <a:t>Série Romance </a:t>
            </a:r>
            <a:r>
              <a:rPr lang="fr-FR" sz="1400" dirty="0">
                <a:solidFill>
                  <a:srgbClr val="008000"/>
                </a:solidFill>
              </a:rPr>
              <a:t>:</a:t>
            </a:r>
          </a:p>
          <a:p>
            <a:r>
              <a:rPr lang="fr-FR" sz="1400" dirty="0">
                <a:solidFill>
                  <a:srgbClr val="008000"/>
                </a:solidFill>
              </a:rPr>
              <a:t>●◄◄'</a:t>
            </a:r>
            <a:r>
              <a:rPr lang="fr-FR" sz="1400" dirty="0" err="1">
                <a:solidFill>
                  <a:srgbClr val="008000"/>
                </a:solidFill>
              </a:rPr>
              <a:t>Cupid</a:t>
            </a:r>
            <a:r>
              <a:rPr lang="fr-FR" sz="1400" dirty="0">
                <a:solidFill>
                  <a:srgbClr val="008000"/>
                </a:solidFill>
              </a:rPr>
              <a:t>'</a:t>
            </a:r>
          </a:p>
          <a:p>
            <a:r>
              <a:rPr lang="fr-FR" sz="1400" dirty="0">
                <a:solidFill>
                  <a:srgbClr val="008000"/>
                </a:solidFill>
              </a:rPr>
              <a:t>●'Valentine'</a:t>
            </a:r>
          </a:p>
          <a:p>
            <a:r>
              <a:rPr lang="fr-FR" sz="1400" dirty="0">
                <a:solidFill>
                  <a:srgbClr val="008000"/>
                </a:solidFill>
              </a:rPr>
              <a:t>●'Crimson Passion'</a:t>
            </a:r>
          </a:p>
          <a:p>
            <a:r>
              <a:rPr lang="fr-FR" sz="1400" dirty="0">
                <a:solidFill>
                  <a:srgbClr val="008000"/>
                </a:solidFill>
              </a:rPr>
              <a:t>●'Juliet'</a:t>
            </a:r>
          </a:p>
          <a:p>
            <a:r>
              <a:rPr lang="fr-FR" sz="1400" dirty="0">
                <a:solidFill>
                  <a:srgbClr val="008000"/>
                </a:solidFill>
              </a:rPr>
              <a:t>●'Romeo‘</a:t>
            </a:r>
          </a:p>
          <a:p>
            <a:pPr lvl="0"/>
            <a:r>
              <a:rPr lang="fr-FR" sz="1400" dirty="0">
                <a:solidFill>
                  <a:srgbClr val="008000"/>
                </a:solidFill>
              </a:rPr>
              <a:t>● </a:t>
            </a:r>
            <a:r>
              <a:rPr lang="fr-FR" sz="1400" u="sng" dirty="0">
                <a:hlinkClick r:id="rId9"/>
              </a:rPr>
              <a:t>lareault.com</a:t>
            </a:r>
            <a:endParaRPr lang="fr-FR" sz="1400" dirty="0"/>
          </a:p>
        </p:txBody>
      </p:sp>
      <p:sp>
        <p:nvSpPr>
          <p:cNvPr id="26" name="Rectangle 25"/>
          <p:cNvSpPr/>
          <p:nvPr/>
        </p:nvSpPr>
        <p:spPr>
          <a:xfrm>
            <a:off x="455362" y="4007493"/>
            <a:ext cx="3827539" cy="338554"/>
          </a:xfrm>
          <a:prstGeom prst="rect">
            <a:avLst/>
          </a:prstGeom>
        </p:spPr>
        <p:txBody>
          <a:bodyPr wrap="square">
            <a:spAutoFit/>
          </a:bodyPr>
          <a:lstStyle/>
          <a:p>
            <a:pPr algn="ctr">
              <a:spcBef>
                <a:spcPts val="0"/>
              </a:spcBef>
              <a:spcAft>
                <a:spcPts val="0"/>
              </a:spcAft>
            </a:pPr>
            <a:r>
              <a:rPr lang="fr-FR" sz="1600" b="1" spc="15" dirty="0">
                <a:solidFill>
                  <a:srgbClr val="008000"/>
                </a:solidFill>
                <a:latin typeface="Arial" panose="020B0604020202020204" pitchFamily="34" charset="0"/>
                <a:ea typeface="Times New Roman" panose="02020603050405020304" pitchFamily="18" charset="0"/>
              </a:rPr>
              <a:t>Petits arbres: fruitiers nain &lt;5m noix</a:t>
            </a:r>
            <a:endParaRPr lang="fr-FR" sz="1600" dirty="0">
              <a:solidFill>
                <a:srgbClr val="008000"/>
              </a:solidFill>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1239838" y="4314962"/>
            <a:ext cx="1899815" cy="369332"/>
          </a:xfrm>
          <a:prstGeom prst="rect">
            <a:avLst/>
          </a:prstGeom>
        </p:spPr>
        <p:txBody>
          <a:bodyPr wrap="none">
            <a:spAutoFit/>
          </a:bodyPr>
          <a:lstStyle/>
          <a:p>
            <a:r>
              <a:rPr lang="fr-FR" i="1" dirty="0" err="1">
                <a:solidFill>
                  <a:srgbClr val="008000"/>
                </a:solidFill>
              </a:rPr>
              <a:t>Corylus</a:t>
            </a:r>
            <a:r>
              <a:rPr lang="fr-FR" dirty="0">
                <a:solidFill>
                  <a:srgbClr val="008000"/>
                </a:solidFill>
              </a:rPr>
              <a:t> (noisetier)</a:t>
            </a:r>
          </a:p>
        </p:txBody>
      </p:sp>
      <p:pic>
        <p:nvPicPr>
          <p:cNvPr id="15" name="Imag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46" y="4818956"/>
            <a:ext cx="2200275" cy="1647825"/>
          </a:xfrm>
          <a:prstGeom prst="rect">
            <a:avLst/>
          </a:prstGeom>
        </p:spPr>
      </p:pic>
      <p:pic>
        <p:nvPicPr>
          <p:cNvPr id="16" name="Imag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0071" y="4723706"/>
            <a:ext cx="2238375" cy="1743075"/>
          </a:xfrm>
          <a:prstGeom prst="rect">
            <a:avLst/>
          </a:prstGeom>
        </p:spPr>
      </p:pic>
      <p:sp>
        <p:nvSpPr>
          <p:cNvPr id="30" name="Rectangle 29"/>
          <p:cNvSpPr/>
          <p:nvPr/>
        </p:nvSpPr>
        <p:spPr>
          <a:xfrm>
            <a:off x="6254497" y="3325726"/>
            <a:ext cx="5093254" cy="338554"/>
          </a:xfrm>
          <a:prstGeom prst="rect">
            <a:avLst/>
          </a:prstGeom>
        </p:spPr>
        <p:txBody>
          <a:bodyPr wrap="square">
            <a:spAutoFit/>
          </a:bodyPr>
          <a:lstStyle/>
          <a:p>
            <a:pPr algn="ctr">
              <a:spcBef>
                <a:spcPts val="0"/>
              </a:spcBef>
              <a:spcAft>
                <a:spcPts val="0"/>
              </a:spcAft>
            </a:pPr>
            <a:r>
              <a:rPr lang="fr-FR" sz="1600" b="1" spc="15" dirty="0">
                <a:solidFill>
                  <a:srgbClr val="008000"/>
                </a:solidFill>
                <a:latin typeface="Arial" panose="020B0604020202020204" pitchFamily="34" charset="0"/>
                <a:ea typeface="Times New Roman" panose="02020603050405020304" pitchFamily="18" charset="0"/>
              </a:rPr>
              <a:t>Petits arbres: fruitiers nain &lt;5m fixateurs d’azote</a:t>
            </a:r>
            <a:endParaRPr lang="fr-FR" sz="1600" dirty="0">
              <a:solidFill>
                <a:srgbClr val="008000"/>
              </a:solidFill>
              <a:effectLst/>
              <a:latin typeface="Times New Roman" panose="02020603050405020304" pitchFamily="18" charset="0"/>
              <a:ea typeface="Times New Roman" panose="02020603050405020304" pitchFamily="18" charset="0"/>
            </a:endParaRPr>
          </a:p>
        </p:txBody>
      </p:sp>
      <p:pic>
        <p:nvPicPr>
          <p:cNvPr id="18" name="Imag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07784" y="4078230"/>
            <a:ext cx="876300" cy="1000125"/>
          </a:xfrm>
          <a:prstGeom prst="rect">
            <a:avLst/>
          </a:prstGeom>
        </p:spPr>
      </p:pic>
      <p:pic>
        <p:nvPicPr>
          <p:cNvPr id="19" name="Imag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38675" y="3836758"/>
            <a:ext cx="1752600" cy="2657475"/>
          </a:xfrm>
          <a:prstGeom prst="rect">
            <a:avLst/>
          </a:prstGeom>
        </p:spPr>
      </p:pic>
      <p:pic>
        <p:nvPicPr>
          <p:cNvPr id="21" name="Imag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33966" y="5301488"/>
            <a:ext cx="1445391" cy="1253185"/>
          </a:xfrm>
          <a:prstGeom prst="rect">
            <a:avLst/>
          </a:prstGeom>
        </p:spPr>
      </p:pic>
      <p:pic>
        <p:nvPicPr>
          <p:cNvPr id="22" name="Imag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52034" y="3836758"/>
            <a:ext cx="1466850" cy="1419225"/>
          </a:xfrm>
          <a:prstGeom prst="rect">
            <a:avLst/>
          </a:prstGeom>
        </p:spPr>
      </p:pic>
      <p:sp>
        <p:nvSpPr>
          <p:cNvPr id="23" name="Rectangle 22"/>
          <p:cNvSpPr/>
          <p:nvPr/>
        </p:nvSpPr>
        <p:spPr>
          <a:xfrm>
            <a:off x="8042695" y="3673500"/>
            <a:ext cx="997389" cy="338554"/>
          </a:xfrm>
          <a:prstGeom prst="rect">
            <a:avLst/>
          </a:prstGeom>
        </p:spPr>
        <p:txBody>
          <a:bodyPr wrap="none">
            <a:spAutoFit/>
          </a:bodyPr>
          <a:lstStyle/>
          <a:p>
            <a:r>
              <a:rPr lang="fr-FR" sz="1600" i="1" u="sng" dirty="0" err="1">
                <a:solidFill>
                  <a:srgbClr val="008000"/>
                </a:solidFill>
              </a:rPr>
              <a:t>Caragana</a:t>
            </a:r>
            <a:endParaRPr lang="fr-FR" sz="1600" i="1" u="sng" dirty="0">
              <a:solidFill>
                <a:srgbClr val="008000"/>
              </a:solidFill>
            </a:endParaRPr>
          </a:p>
        </p:txBody>
      </p:sp>
      <p:sp>
        <p:nvSpPr>
          <p:cNvPr id="24" name="Rectangle 23"/>
          <p:cNvSpPr/>
          <p:nvPr/>
        </p:nvSpPr>
        <p:spPr>
          <a:xfrm>
            <a:off x="9143355" y="3651398"/>
            <a:ext cx="3096297" cy="338554"/>
          </a:xfrm>
          <a:prstGeom prst="rect">
            <a:avLst/>
          </a:prstGeom>
        </p:spPr>
        <p:txBody>
          <a:bodyPr wrap="none">
            <a:spAutoFit/>
          </a:bodyPr>
          <a:lstStyle/>
          <a:p>
            <a:r>
              <a:rPr lang="fr-FR" sz="1600" dirty="0">
                <a:solidFill>
                  <a:srgbClr val="008000"/>
                </a:solidFill>
              </a:rPr>
              <a:t>Argousier (</a:t>
            </a:r>
            <a:r>
              <a:rPr lang="fr-FR" sz="1600" i="1" dirty="0" err="1">
                <a:solidFill>
                  <a:srgbClr val="008000"/>
                </a:solidFill>
              </a:rPr>
              <a:t>Hippophae</a:t>
            </a:r>
            <a:r>
              <a:rPr lang="fr-FR" sz="1600" i="1" dirty="0">
                <a:solidFill>
                  <a:srgbClr val="008000"/>
                </a:solidFill>
              </a:rPr>
              <a:t> </a:t>
            </a:r>
            <a:r>
              <a:rPr lang="fr-FR" sz="1600" i="1" dirty="0" err="1">
                <a:solidFill>
                  <a:srgbClr val="008000"/>
                </a:solidFill>
              </a:rPr>
              <a:t>rhamnoides</a:t>
            </a:r>
            <a:r>
              <a:rPr lang="fr-FR" sz="1600" dirty="0">
                <a:solidFill>
                  <a:srgbClr val="008000"/>
                </a:solidFill>
              </a:rPr>
              <a:t>)</a:t>
            </a:r>
          </a:p>
        </p:txBody>
      </p:sp>
      <p:pic>
        <p:nvPicPr>
          <p:cNvPr id="25" name="Imag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34190" y="3973299"/>
            <a:ext cx="2714625" cy="1447800"/>
          </a:xfrm>
          <a:prstGeom prst="rect">
            <a:avLst/>
          </a:prstGeom>
        </p:spPr>
      </p:pic>
      <p:pic>
        <p:nvPicPr>
          <p:cNvPr id="27" name="Imag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1617" y="5234750"/>
            <a:ext cx="1756934" cy="147611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AFC5BCF-A574-4C93-AAA5-6D0C319D9121}" type="slidenum">
              <a:rPr lang="fr-FR" altLang="fr-FR" sz="1200">
                <a:solidFill>
                  <a:srgbClr val="898989"/>
                </a:solidFill>
              </a:rPr>
              <a:pPr algn="r" eaLnBrk="1" hangingPunct="1">
                <a:lnSpc>
                  <a:spcPct val="100000"/>
                </a:lnSpc>
                <a:spcBef>
                  <a:spcPct val="0"/>
                </a:spcBef>
                <a:buFontTx/>
                <a:buNone/>
              </a:pPr>
              <a:t>48</a:t>
            </a:fld>
            <a:endParaRPr lang="fr-FR" altLang="fr-FR" sz="1200">
              <a:solidFill>
                <a:srgbClr val="898989"/>
              </a:solidFill>
            </a:endParaRPr>
          </a:p>
        </p:txBody>
      </p:sp>
      <p:sp>
        <p:nvSpPr>
          <p:cNvPr id="50179"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0180"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0187" name="Rectangle 11"/>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12" name="Rectangle 11"/>
          <p:cNvSpPr/>
          <p:nvPr/>
        </p:nvSpPr>
        <p:spPr>
          <a:xfrm>
            <a:off x="93018" y="1047695"/>
            <a:ext cx="5093254" cy="338554"/>
          </a:xfrm>
          <a:prstGeom prst="rect">
            <a:avLst/>
          </a:prstGeom>
        </p:spPr>
        <p:txBody>
          <a:bodyPr wrap="square">
            <a:spAutoFit/>
          </a:bodyPr>
          <a:lstStyle/>
          <a:p>
            <a:pPr algn="ctr">
              <a:spcBef>
                <a:spcPts val="0"/>
              </a:spcBef>
              <a:spcAft>
                <a:spcPts val="0"/>
              </a:spcAft>
            </a:pPr>
            <a:r>
              <a:rPr lang="fr-FR" sz="1600" b="1" spc="15" dirty="0">
                <a:solidFill>
                  <a:srgbClr val="008000"/>
                </a:solidFill>
                <a:latin typeface="Arial" panose="020B0604020202020204" pitchFamily="34" charset="0"/>
                <a:ea typeface="Times New Roman" panose="02020603050405020304" pitchFamily="18" charset="0"/>
              </a:rPr>
              <a:t>Petits arbres: fruitiers nain &lt;5m fixateurs d’azote</a:t>
            </a:r>
            <a:endParaRPr lang="fr-FR" sz="1600" dirty="0">
              <a:solidFill>
                <a:srgbClr val="008000"/>
              </a:solidFill>
              <a:effectLst/>
              <a:latin typeface="Times New Roman" panose="02020603050405020304" pitchFamily="18" charset="0"/>
              <a:ea typeface="Times New Roman" panose="02020603050405020304" pitchFamily="18" charset="0"/>
            </a:endParaRPr>
          </a:p>
        </p:txBody>
      </p:sp>
      <p:sp>
        <p:nvSpPr>
          <p:cNvPr id="2" name="ZoneTexte 1"/>
          <p:cNvSpPr txBox="1"/>
          <p:nvPr/>
        </p:nvSpPr>
        <p:spPr>
          <a:xfrm>
            <a:off x="871369" y="1342855"/>
            <a:ext cx="3151991" cy="369332"/>
          </a:xfrm>
          <a:prstGeom prst="rect">
            <a:avLst/>
          </a:prstGeom>
          <a:noFill/>
        </p:spPr>
        <p:txBody>
          <a:bodyPr wrap="square" rtlCol="0">
            <a:spAutoFit/>
          </a:bodyPr>
          <a:lstStyle/>
          <a:p>
            <a:pPr algn="ctr"/>
            <a:r>
              <a:rPr lang="fr-FR" i="1" dirty="0" err="1">
                <a:solidFill>
                  <a:srgbClr val="008000"/>
                </a:solidFill>
              </a:rPr>
              <a:t>Elaeagnus</a:t>
            </a:r>
            <a:r>
              <a:rPr lang="fr-FR" i="1" dirty="0">
                <a:solidFill>
                  <a:srgbClr val="008000"/>
                </a:solidFill>
              </a:rPr>
              <a:t> </a:t>
            </a:r>
            <a:r>
              <a:rPr lang="fr-FR" i="1" dirty="0" err="1">
                <a:solidFill>
                  <a:srgbClr val="008000"/>
                </a:solidFill>
              </a:rPr>
              <a:t>commutata</a:t>
            </a:r>
            <a:endParaRPr lang="fr-FR" i="1" dirty="0">
              <a:solidFill>
                <a:srgbClr val="00800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712187"/>
            <a:ext cx="1568863" cy="221433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9594" y="1697058"/>
            <a:ext cx="2238375" cy="1781175"/>
          </a:xfrm>
          <a:prstGeom prst="rect">
            <a:avLst/>
          </a:prstGeom>
        </p:spPr>
      </p:pic>
      <p:sp>
        <p:nvSpPr>
          <p:cNvPr id="5" name="ZoneTexte 4"/>
          <p:cNvSpPr txBox="1"/>
          <p:nvPr/>
        </p:nvSpPr>
        <p:spPr>
          <a:xfrm>
            <a:off x="8563087" y="935915"/>
            <a:ext cx="3485478" cy="1815882"/>
          </a:xfrm>
          <a:prstGeom prst="rect">
            <a:avLst/>
          </a:prstGeom>
          <a:noFill/>
        </p:spPr>
        <p:txBody>
          <a:bodyPr wrap="square" rtlCol="0">
            <a:spAutoFit/>
          </a:bodyPr>
          <a:lstStyle/>
          <a:p>
            <a:r>
              <a:rPr lang="fr-FR" sz="1400" b="1" u="sng" dirty="0">
                <a:solidFill>
                  <a:srgbClr val="008000"/>
                </a:solidFill>
              </a:rPr>
              <a:t>Arbustes: petits fruits </a:t>
            </a:r>
            <a:endParaRPr lang="fr-FR" sz="1400" dirty="0">
              <a:solidFill>
                <a:srgbClr val="008000"/>
              </a:solidFill>
            </a:endParaRPr>
          </a:p>
          <a:p>
            <a:pPr marL="285750" lvl="0" indent="-285750">
              <a:buFont typeface="Arial" panose="020B0604020202020204" pitchFamily="34" charset="0"/>
              <a:buChar char="•"/>
            </a:pPr>
            <a:r>
              <a:rPr lang="fr-FR" sz="1400" b="1" dirty="0">
                <a:solidFill>
                  <a:srgbClr val="008000"/>
                </a:solidFill>
              </a:rPr>
              <a:t>Cassis</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Série Ben:</a:t>
            </a:r>
          </a:p>
          <a:p>
            <a:pPr marL="285750" lvl="0" indent="-285750">
              <a:buFont typeface="Arial" panose="020B0604020202020204" pitchFamily="34" charset="0"/>
              <a:buChar char="•"/>
            </a:pPr>
            <a:r>
              <a:rPr lang="fr-FR" sz="1400" dirty="0">
                <a:solidFill>
                  <a:srgbClr val="008000"/>
                </a:solidFill>
              </a:rPr>
              <a:t>'Ben </a:t>
            </a:r>
            <a:r>
              <a:rPr lang="fr-FR" sz="1400" dirty="0" err="1">
                <a:solidFill>
                  <a:srgbClr val="008000"/>
                </a:solidFill>
              </a:rPr>
              <a:t>Sarek</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'Ben Lomond'</a:t>
            </a:r>
          </a:p>
          <a:p>
            <a:pPr marL="285750" lvl="0" indent="-285750">
              <a:buFont typeface="Arial" panose="020B0604020202020204" pitchFamily="34" charset="0"/>
              <a:buChar char="•"/>
            </a:pPr>
            <a:r>
              <a:rPr lang="fr-FR" sz="1400" dirty="0">
                <a:solidFill>
                  <a:srgbClr val="008000"/>
                </a:solidFill>
              </a:rPr>
              <a:t>'Ben </a:t>
            </a:r>
            <a:r>
              <a:rPr lang="fr-FR" sz="1400" dirty="0" err="1">
                <a:solidFill>
                  <a:srgbClr val="008000"/>
                </a:solidFill>
              </a:rPr>
              <a:t>Tirran</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'Ben Connan'...</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Titania</a:t>
            </a:r>
            <a:r>
              <a:rPr lang="fr-FR" sz="1400" dirty="0">
                <a:solidFill>
                  <a:srgbClr val="008000"/>
                </a:solidFill>
              </a:rPr>
              <a:t>'</a:t>
            </a:r>
          </a:p>
        </p:txBody>
      </p:sp>
      <p:sp>
        <p:nvSpPr>
          <p:cNvPr id="6" name="ZoneTexte 5"/>
          <p:cNvSpPr txBox="1"/>
          <p:nvPr/>
        </p:nvSpPr>
        <p:spPr>
          <a:xfrm>
            <a:off x="5391150" y="1172584"/>
            <a:ext cx="2989057" cy="2462213"/>
          </a:xfrm>
          <a:prstGeom prst="rect">
            <a:avLst/>
          </a:prstGeom>
          <a:noFill/>
        </p:spPr>
        <p:txBody>
          <a:bodyPr wrap="square" rtlCol="0">
            <a:spAutoFit/>
          </a:bodyPr>
          <a:lstStyle/>
          <a:p>
            <a:r>
              <a:rPr lang="fr-FR" sz="1400" b="1" u="sng" dirty="0">
                <a:solidFill>
                  <a:srgbClr val="008000"/>
                </a:solidFill>
              </a:rPr>
              <a:t>Arbustes: petits fruits </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Cassis</a:t>
            </a:r>
          </a:p>
          <a:p>
            <a:pPr marL="285750" lvl="0" indent="-285750">
              <a:buFont typeface="Arial" panose="020B0604020202020204" pitchFamily="34" charset="0"/>
              <a:buChar char="•"/>
            </a:pPr>
            <a:r>
              <a:rPr lang="fr-FR" sz="1400" dirty="0">
                <a:solidFill>
                  <a:srgbClr val="008000"/>
                </a:solidFill>
              </a:rPr>
              <a:t>Gadellier rouge</a:t>
            </a:r>
          </a:p>
          <a:p>
            <a:pPr marL="285750" lvl="0" indent="-285750">
              <a:buFont typeface="Arial" panose="020B0604020202020204" pitchFamily="34" charset="0"/>
              <a:buChar char="•"/>
            </a:pPr>
            <a:r>
              <a:rPr lang="fr-FR" sz="1400" dirty="0">
                <a:solidFill>
                  <a:srgbClr val="008000"/>
                </a:solidFill>
              </a:rPr>
              <a:t>Groseillier</a:t>
            </a:r>
          </a:p>
          <a:p>
            <a:pPr marL="285750" lvl="0" indent="-285750">
              <a:buFont typeface="Arial" panose="020B0604020202020204" pitchFamily="34" charset="0"/>
              <a:buChar char="•"/>
            </a:pPr>
            <a:r>
              <a:rPr lang="fr-FR" sz="1400" i="1" u="sng" dirty="0" err="1">
                <a:solidFill>
                  <a:srgbClr val="008000"/>
                </a:solidFill>
              </a:rPr>
              <a:t>Vaccinum</a:t>
            </a:r>
            <a:r>
              <a:rPr lang="fr-FR" sz="1400" dirty="0">
                <a:solidFill>
                  <a:srgbClr val="008000"/>
                </a:solidFill>
              </a:rPr>
              <a:t> (bleuets)</a:t>
            </a:r>
          </a:p>
          <a:p>
            <a:pPr marL="285750" lvl="0" indent="-285750">
              <a:buFont typeface="Arial" panose="020B0604020202020204" pitchFamily="34" charset="0"/>
              <a:buChar char="•"/>
            </a:pPr>
            <a:r>
              <a:rPr lang="fr-FR" sz="1400" dirty="0">
                <a:solidFill>
                  <a:srgbClr val="008000"/>
                </a:solidFill>
              </a:rPr>
              <a:t>Sureau</a:t>
            </a:r>
          </a:p>
          <a:p>
            <a:pPr marL="285750" lvl="0" indent="-285750">
              <a:buFont typeface="Arial" panose="020B0604020202020204" pitchFamily="34" charset="0"/>
              <a:buChar char="•"/>
            </a:pPr>
            <a:r>
              <a:rPr lang="fr-FR" sz="1400" dirty="0">
                <a:solidFill>
                  <a:srgbClr val="008000"/>
                </a:solidFill>
              </a:rPr>
              <a:t>Framboisiers (d'été et d'automne)</a:t>
            </a:r>
          </a:p>
          <a:p>
            <a:pPr marL="285750" lvl="0" indent="-285750">
              <a:buFont typeface="Arial" panose="020B0604020202020204" pitchFamily="34" charset="0"/>
              <a:buChar char="•"/>
            </a:pPr>
            <a:r>
              <a:rPr lang="fr-FR" sz="1400" i="1" u="sng" dirty="0" err="1">
                <a:solidFill>
                  <a:srgbClr val="008000"/>
                </a:solidFill>
              </a:rPr>
              <a:t>Chaenomeles</a:t>
            </a:r>
            <a:r>
              <a:rPr lang="fr-FR" sz="1400" dirty="0">
                <a:solidFill>
                  <a:srgbClr val="008000"/>
                </a:solidFill>
              </a:rPr>
              <a:t> (coing)</a:t>
            </a:r>
          </a:p>
          <a:p>
            <a:pPr marL="285750" lvl="0" indent="-285750">
              <a:buFont typeface="Arial" panose="020B0604020202020204" pitchFamily="34" charset="0"/>
              <a:buChar char="•"/>
            </a:pPr>
            <a:r>
              <a:rPr lang="fr-FR" sz="1400" i="1" u="sng" dirty="0" err="1">
                <a:solidFill>
                  <a:srgbClr val="008000"/>
                </a:solidFill>
              </a:rPr>
              <a:t>Lonicera</a:t>
            </a:r>
            <a:r>
              <a:rPr lang="fr-FR" sz="1400" i="1" u="sng" dirty="0">
                <a:solidFill>
                  <a:srgbClr val="008000"/>
                </a:solidFill>
              </a:rPr>
              <a:t> </a:t>
            </a:r>
            <a:r>
              <a:rPr lang="fr-FR" sz="1400" i="1" u="sng" dirty="0" err="1">
                <a:solidFill>
                  <a:srgbClr val="008000"/>
                </a:solidFill>
              </a:rPr>
              <a:t>edulis</a:t>
            </a:r>
            <a:r>
              <a:rPr lang="fr-FR" sz="1400" i="1" dirty="0">
                <a:solidFill>
                  <a:srgbClr val="008000"/>
                </a:solidFill>
              </a:rPr>
              <a:t> (</a:t>
            </a:r>
            <a:r>
              <a:rPr lang="fr-FR" sz="1400" i="1" dirty="0" err="1">
                <a:solidFill>
                  <a:srgbClr val="008000"/>
                </a:solidFill>
              </a:rPr>
              <a:t>camerise</a:t>
            </a:r>
            <a:r>
              <a:rPr lang="fr-FR" sz="1400" i="1" dirty="0">
                <a:solidFill>
                  <a:srgbClr val="008000"/>
                </a:solidFill>
              </a:rPr>
              <a:t>)</a:t>
            </a:r>
            <a:endParaRPr lang="fr-FR" sz="1400" dirty="0">
              <a:solidFill>
                <a:srgbClr val="008000"/>
              </a:solidFill>
            </a:endParaRPr>
          </a:p>
          <a:p>
            <a:pPr marL="285750" lvl="0" indent="-285750">
              <a:buFont typeface="Arial" panose="020B0604020202020204" pitchFamily="34" charset="0"/>
              <a:buChar char="•"/>
            </a:pPr>
            <a:r>
              <a:rPr lang="fr-FR" sz="1400" i="1" u="sng" dirty="0">
                <a:solidFill>
                  <a:srgbClr val="008000"/>
                </a:solidFill>
              </a:rPr>
              <a:t>Mahonia </a:t>
            </a:r>
            <a:r>
              <a:rPr lang="fr-FR" sz="1400" i="1" u="sng" dirty="0" err="1">
                <a:solidFill>
                  <a:srgbClr val="008000"/>
                </a:solidFill>
              </a:rPr>
              <a:t>aquifolia</a:t>
            </a:r>
            <a:r>
              <a:rPr lang="fr-FR" sz="1400" i="1" u="sng" dirty="0">
                <a:solidFill>
                  <a:srgbClr val="008000"/>
                </a:solidFill>
              </a:rPr>
              <a:t> </a:t>
            </a:r>
            <a:endParaRPr lang="fr-FR" sz="1400" dirty="0">
              <a:solidFill>
                <a:srgbClr val="008000"/>
              </a:solidFill>
            </a:endParaRPr>
          </a:p>
          <a:p>
            <a:pPr marL="285750" lvl="0" indent="-285750">
              <a:buFont typeface="Arial" panose="020B0604020202020204" pitchFamily="34" charset="0"/>
              <a:buChar char="•"/>
            </a:pPr>
            <a:r>
              <a:rPr lang="fr-FR" sz="1400" i="1" u="sng" dirty="0">
                <a:solidFill>
                  <a:srgbClr val="008000"/>
                </a:solidFill>
              </a:rPr>
              <a:t>Rosa </a:t>
            </a:r>
            <a:r>
              <a:rPr lang="fr-FR" sz="1400" i="1" u="sng" dirty="0" err="1">
                <a:solidFill>
                  <a:srgbClr val="008000"/>
                </a:solidFill>
              </a:rPr>
              <a:t>rugosa</a:t>
            </a:r>
            <a:r>
              <a:rPr lang="fr-FR" sz="1400" i="1" u="sng" dirty="0">
                <a:solidFill>
                  <a:srgbClr val="008000"/>
                </a:solidFill>
              </a:rPr>
              <a:t> </a:t>
            </a:r>
            <a:endParaRPr lang="fr-FR" sz="1400" dirty="0">
              <a:solidFill>
                <a:srgbClr val="008000"/>
              </a:solidFill>
            </a:endParaRPr>
          </a:p>
        </p:txBody>
      </p:sp>
      <p:sp>
        <p:nvSpPr>
          <p:cNvPr id="7" name="Rectangle 6"/>
          <p:cNvSpPr/>
          <p:nvPr/>
        </p:nvSpPr>
        <p:spPr>
          <a:xfrm>
            <a:off x="689567" y="3959205"/>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sp>
        <p:nvSpPr>
          <p:cNvPr id="19" name="Rectangle 18"/>
          <p:cNvSpPr/>
          <p:nvPr/>
        </p:nvSpPr>
        <p:spPr>
          <a:xfrm>
            <a:off x="7810688" y="3552580"/>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8" y="4550820"/>
            <a:ext cx="2266950" cy="1695450"/>
          </a:xfrm>
          <a:prstGeom prst="rect">
            <a:avLst/>
          </a:prstGeom>
        </p:spPr>
      </p:pic>
      <p:sp>
        <p:nvSpPr>
          <p:cNvPr id="9" name="Rectangle 8"/>
          <p:cNvSpPr/>
          <p:nvPr/>
        </p:nvSpPr>
        <p:spPr>
          <a:xfrm>
            <a:off x="1825639" y="4211072"/>
            <a:ext cx="1032655" cy="369332"/>
          </a:xfrm>
          <a:prstGeom prst="rect">
            <a:avLst/>
          </a:prstGeom>
        </p:spPr>
        <p:txBody>
          <a:bodyPr wrap="none">
            <a:spAutoFit/>
          </a:bodyPr>
          <a:lstStyle/>
          <a:p>
            <a:pPr algn="ctr"/>
            <a:r>
              <a:rPr lang="fr-FR" dirty="0">
                <a:solidFill>
                  <a:srgbClr val="008000"/>
                </a:solidFill>
              </a:rPr>
              <a:t>Gadellier</a:t>
            </a: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9050" y="4328537"/>
            <a:ext cx="1771650" cy="2362200"/>
          </a:xfrm>
          <a:prstGeom prst="rect">
            <a:avLst/>
          </a:prstGeom>
        </p:spPr>
      </p:pic>
      <p:sp>
        <p:nvSpPr>
          <p:cNvPr id="23" name="Rectangle 22"/>
          <p:cNvSpPr/>
          <p:nvPr/>
        </p:nvSpPr>
        <p:spPr>
          <a:xfrm>
            <a:off x="9141781" y="3915524"/>
            <a:ext cx="1590500" cy="369332"/>
          </a:xfrm>
          <a:prstGeom prst="rect">
            <a:avLst/>
          </a:prstGeom>
        </p:spPr>
        <p:txBody>
          <a:bodyPr wrap="none">
            <a:spAutoFit/>
          </a:bodyPr>
          <a:lstStyle/>
          <a:p>
            <a:pPr algn="ctr"/>
            <a:r>
              <a:rPr lang="fr-FR" dirty="0">
                <a:solidFill>
                  <a:srgbClr val="008000"/>
                </a:solidFill>
              </a:rPr>
              <a:t>Gadellier blanc</a:t>
            </a:r>
          </a:p>
        </p:txBody>
      </p:sp>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5317" y="3915524"/>
            <a:ext cx="1552575" cy="2362200"/>
          </a:xfrm>
          <a:prstGeom prst="rect">
            <a:avLst/>
          </a:prstGeom>
        </p:spPr>
      </p:pic>
      <p:sp>
        <p:nvSpPr>
          <p:cNvPr id="25" name="Rectangle 24"/>
          <p:cNvSpPr/>
          <p:nvPr/>
        </p:nvSpPr>
        <p:spPr>
          <a:xfrm>
            <a:off x="5782896" y="3915524"/>
            <a:ext cx="1628139" cy="369332"/>
          </a:xfrm>
          <a:prstGeom prst="rect">
            <a:avLst/>
          </a:prstGeom>
        </p:spPr>
        <p:txBody>
          <a:bodyPr wrap="none">
            <a:spAutoFit/>
          </a:bodyPr>
          <a:lstStyle/>
          <a:p>
            <a:pPr algn="ctr"/>
            <a:r>
              <a:rPr lang="fr-FR" dirty="0">
                <a:solidFill>
                  <a:srgbClr val="008000"/>
                </a:solidFill>
              </a:rPr>
              <a:t>Gadellier rouge</a:t>
            </a:r>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2822" y="4308475"/>
            <a:ext cx="1676400" cy="2362200"/>
          </a:xfrm>
          <a:prstGeom prst="rect">
            <a:avLst/>
          </a:prstGeom>
        </p:spPr>
      </p:pic>
      <p:sp>
        <p:nvSpPr>
          <p:cNvPr id="14" name="ZoneTexte 13"/>
          <p:cNvSpPr txBox="1"/>
          <p:nvPr/>
        </p:nvSpPr>
        <p:spPr>
          <a:xfrm>
            <a:off x="7411034" y="4565583"/>
            <a:ext cx="2572061" cy="954107"/>
          </a:xfrm>
          <a:prstGeom prst="rect">
            <a:avLst/>
          </a:prstGeom>
          <a:noFill/>
        </p:spPr>
        <p:txBody>
          <a:bodyPr wrap="square" rtlCol="0">
            <a:spAutoFit/>
          </a:bodyPr>
          <a:lstStyle/>
          <a:p>
            <a:pPr lvl="0"/>
            <a:r>
              <a:rPr lang="fr-FR" sz="1400" dirty="0">
                <a:solidFill>
                  <a:srgbClr val="008000"/>
                </a:solidFill>
              </a:rPr>
              <a:t>Les fruits tiennent bien pour + 4</a:t>
            </a:r>
          </a:p>
          <a:p>
            <a:r>
              <a:rPr lang="fr-FR" sz="1400" dirty="0">
                <a:solidFill>
                  <a:srgbClr val="008000"/>
                </a:solidFill>
              </a:rPr>
              <a:t>semaines.</a:t>
            </a:r>
          </a:p>
          <a:p>
            <a:pPr lvl="0"/>
            <a:r>
              <a:rPr lang="fr-FR" sz="1400" dirty="0">
                <a:solidFill>
                  <a:srgbClr val="008000"/>
                </a:solidFill>
              </a:rPr>
              <a:t>'</a:t>
            </a:r>
            <a:r>
              <a:rPr lang="fr-FR" sz="1400" dirty="0" err="1">
                <a:solidFill>
                  <a:srgbClr val="008000"/>
                </a:solidFill>
              </a:rPr>
              <a:t>Red</a:t>
            </a:r>
            <a:r>
              <a:rPr lang="fr-FR" sz="1400" dirty="0">
                <a:solidFill>
                  <a:srgbClr val="008000"/>
                </a:solidFill>
              </a:rPr>
              <a:t> Lake'</a:t>
            </a:r>
          </a:p>
          <a:p>
            <a:pPr lvl="0"/>
            <a:r>
              <a:rPr lang="fr-FR" sz="1400" dirty="0">
                <a:solidFill>
                  <a:srgbClr val="008000"/>
                </a:solidFill>
              </a:rPr>
              <a:t>'Pink Champagne'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0A484ADA-6DC5-443A-ADFF-D06E94FCB29A}" type="slidenum">
              <a:rPr lang="fr-FR" altLang="fr-FR" sz="1200">
                <a:solidFill>
                  <a:srgbClr val="898989"/>
                </a:solidFill>
              </a:rPr>
              <a:pPr algn="r" eaLnBrk="1" hangingPunct="1">
                <a:lnSpc>
                  <a:spcPct val="100000"/>
                </a:lnSpc>
                <a:spcBef>
                  <a:spcPct val="0"/>
                </a:spcBef>
                <a:buFontTx/>
                <a:buNone/>
              </a:pPr>
              <a:t>49</a:t>
            </a:fld>
            <a:endParaRPr lang="fr-FR" altLang="fr-FR" sz="1200">
              <a:solidFill>
                <a:srgbClr val="898989"/>
              </a:solidFill>
            </a:endParaRPr>
          </a:p>
        </p:txBody>
      </p:sp>
      <p:sp>
        <p:nvSpPr>
          <p:cNvPr id="51203"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1204"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1211" name="Rectangle 11"/>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12" name="Rectangle 11"/>
          <p:cNvSpPr/>
          <p:nvPr/>
        </p:nvSpPr>
        <p:spPr>
          <a:xfrm>
            <a:off x="171450" y="1042988"/>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619250"/>
            <a:ext cx="2095500" cy="1400175"/>
          </a:xfrm>
          <a:prstGeom prst="rect">
            <a:avLst/>
          </a:prstGeom>
        </p:spPr>
      </p:pic>
      <p:sp>
        <p:nvSpPr>
          <p:cNvPr id="3" name="ZoneTexte 2"/>
          <p:cNvSpPr txBox="1"/>
          <p:nvPr/>
        </p:nvSpPr>
        <p:spPr>
          <a:xfrm>
            <a:off x="2241558" y="1374657"/>
            <a:ext cx="1906580" cy="1815882"/>
          </a:xfrm>
          <a:prstGeom prst="rect">
            <a:avLst/>
          </a:prstGeom>
          <a:noFill/>
        </p:spPr>
        <p:txBody>
          <a:bodyPr wrap="square" rtlCol="0">
            <a:spAutoFit/>
          </a:bodyPr>
          <a:lstStyle/>
          <a:p>
            <a:r>
              <a:rPr lang="fr-FR" sz="1400" dirty="0">
                <a:solidFill>
                  <a:srgbClr val="008000"/>
                </a:solidFill>
              </a:rPr>
              <a:t>●</a:t>
            </a:r>
            <a:r>
              <a:rPr lang="fr-FR" sz="1400" b="1" dirty="0">
                <a:solidFill>
                  <a:srgbClr val="008000"/>
                </a:solidFill>
              </a:rPr>
              <a:t>Groseille</a:t>
            </a:r>
          </a:p>
          <a:p>
            <a:r>
              <a:rPr lang="fr-FR" sz="1400" dirty="0">
                <a:solidFill>
                  <a:srgbClr val="008000"/>
                </a:solidFill>
              </a:rPr>
              <a:t>●'</a:t>
            </a:r>
            <a:r>
              <a:rPr lang="fr-FR" sz="1400" dirty="0" err="1">
                <a:solidFill>
                  <a:srgbClr val="008000"/>
                </a:solidFill>
              </a:rPr>
              <a:t>Hinnomaki</a:t>
            </a:r>
            <a:r>
              <a:rPr lang="fr-FR" sz="1400" dirty="0">
                <a:solidFill>
                  <a:srgbClr val="008000"/>
                </a:solidFill>
              </a:rPr>
              <a:t> </a:t>
            </a:r>
            <a:r>
              <a:rPr lang="fr-FR" sz="1400" dirty="0" err="1">
                <a:solidFill>
                  <a:srgbClr val="008000"/>
                </a:solidFill>
              </a:rPr>
              <a:t>Red</a:t>
            </a:r>
            <a:r>
              <a:rPr lang="fr-FR" sz="1400" dirty="0">
                <a:solidFill>
                  <a:srgbClr val="008000"/>
                </a:solidFill>
              </a:rPr>
              <a:t>'</a:t>
            </a:r>
          </a:p>
          <a:p>
            <a:r>
              <a:rPr lang="fr-FR" sz="1400" dirty="0">
                <a:solidFill>
                  <a:srgbClr val="008000"/>
                </a:solidFill>
              </a:rPr>
              <a:t>●'</a:t>
            </a:r>
            <a:r>
              <a:rPr lang="fr-FR" sz="1400" dirty="0" err="1">
                <a:solidFill>
                  <a:srgbClr val="008000"/>
                </a:solidFill>
              </a:rPr>
              <a:t>Captivator</a:t>
            </a:r>
            <a:r>
              <a:rPr lang="fr-FR" sz="1400" dirty="0">
                <a:solidFill>
                  <a:srgbClr val="008000"/>
                </a:solidFill>
              </a:rPr>
              <a:t>'</a:t>
            </a:r>
          </a:p>
          <a:p>
            <a:r>
              <a:rPr lang="fr-FR" sz="1400" dirty="0">
                <a:solidFill>
                  <a:srgbClr val="008000"/>
                </a:solidFill>
              </a:rPr>
              <a:t>●'</a:t>
            </a:r>
            <a:r>
              <a:rPr lang="fr-FR" sz="1400" dirty="0" err="1">
                <a:solidFill>
                  <a:srgbClr val="008000"/>
                </a:solidFill>
              </a:rPr>
              <a:t>Pixwell</a:t>
            </a:r>
            <a:r>
              <a:rPr lang="fr-FR" sz="1400" dirty="0">
                <a:solidFill>
                  <a:srgbClr val="008000"/>
                </a:solidFill>
              </a:rPr>
              <a:t>'</a:t>
            </a:r>
          </a:p>
          <a:p>
            <a:r>
              <a:rPr lang="fr-FR" sz="1400" dirty="0">
                <a:solidFill>
                  <a:srgbClr val="008000"/>
                </a:solidFill>
              </a:rPr>
              <a:t>●'</a:t>
            </a:r>
            <a:r>
              <a:rPr lang="fr-FR" sz="1400" dirty="0" err="1">
                <a:solidFill>
                  <a:srgbClr val="008000"/>
                </a:solidFill>
              </a:rPr>
              <a:t>Invicta</a:t>
            </a:r>
            <a:r>
              <a:rPr lang="fr-FR" sz="1400" dirty="0">
                <a:solidFill>
                  <a:srgbClr val="008000"/>
                </a:solidFill>
              </a:rPr>
              <a:t>'</a:t>
            </a:r>
          </a:p>
          <a:p>
            <a:r>
              <a:rPr lang="fr-FR" sz="1400" dirty="0">
                <a:solidFill>
                  <a:srgbClr val="008000"/>
                </a:solidFill>
              </a:rPr>
              <a:t>●'</a:t>
            </a:r>
            <a:r>
              <a:rPr lang="fr-FR" sz="1400" dirty="0" err="1">
                <a:solidFill>
                  <a:srgbClr val="008000"/>
                </a:solidFill>
              </a:rPr>
              <a:t>Careless</a:t>
            </a:r>
            <a:r>
              <a:rPr lang="fr-FR" sz="1400" dirty="0">
                <a:solidFill>
                  <a:srgbClr val="008000"/>
                </a:solidFill>
              </a:rPr>
              <a:t>'</a:t>
            </a:r>
          </a:p>
          <a:p>
            <a:r>
              <a:rPr lang="fr-FR" sz="1400" dirty="0">
                <a:solidFill>
                  <a:srgbClr val="008000"/>
                </a:solidFill>
              </a:rPr>
              <a:t>●'</a:t>
            </a:r>
            <a:r>
              <a:rPr lang="fr-FR" sz="1400" dirty="0" err="1">
                <a:solidFill>
                  <a:srgbClr val="008000"/>
                </a:solidFill>
              </a:rPr>
              <a:t>Xenia</a:t>
            </a:r>
            <a:r>
              <a:rPr lang="fr-FR" sz="1400" dirty="0">
                <a:solidFill>
                  <a:srgbClr val="008000"/>
                </a:solidFill>
              </a:rPr>
              <a:t>'</a:t>
            </a:r>
          </a:p>
          <a:p>
            <a:r>
              <a:rPr lang="fr-FR" sz="1400" dirty="0">
                <a:solidFill>
                  <a:srgbClr val="008000"/>
                </a:solidFill>
              </a:rPr>
              <a:t>●</a:t>
            </a:r>
            <a:r>
              <a:rPr lang="fr-FR" sz="1400" u="sng" dirty="0">
                <a:solidFill>
                  <a:srgbClr val="008000"/>
                </a:solidFill>
              </a:rPr>
              <a:t>Tous besoin d'ombre</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447" y="1301750"/>
            <a:ext cx="2095500" cy="1581150"/>
          </a:xfrm>
          <a:prstGeom prst="rect">
            <a:avLst/>
          </a:prstGeom>
        </p:spPr>
      </p:pic>
      <p:sp>
        <p:nvSpPr>
          <p:cNvPr id="5" name="ZoneTexte 4"/>
          <p:cNvSpPr txBox="1"/>
          <p:nvPr/>
        </p:nvSpPr>
        <p:spPr>
          <a:xfrm>
            <a:off x="6431672" y="1187631"/>
            <a:ext cx="1909931" cy="1815882"/>
          </a:xfrm>
          <a:prstGeom prst="rect">
            <a:avLst/>
          </a:prstGeom>
          <a:noFill/>
        </p:spPr>
        <p:txBody>
          <a:bodyPr wrap="square" rtlCol="0">
            <a:spAutoFit/>
          </a:bodyPr>
          <a:lstStyle/>
          <a:p>
            <a:r>
              <a:rPr lang="fr-FR" sz="1400" dirty="0">
                <a:solidFill>
                  <a:srgbClr val="008000"/>
                </a:solidFill>
              </a:rPr>
              <a:t>● </a:t>
            </a:r>
            <a:r>
              <a:rPr lang="fr-FR" sz="1400" b="1" dirty="0">
                <a:solidFill>
                  <a:srgbClr val="008000"/>
                </a:solidFill>
              </a:rPr>
              <a:t>Bleuet en corymbe </a:t>
            </a:r>
            <a:r>
              <a:rPr lang="fr-FR" sz="1400" dirty="0">
                <a:solidFill>
                  <a:srgbClr val="008000"/>
                </a:solidFill>
              </a:rPr>
              <a:t>:</a:t>
            </a:r>
          </a:p>
          <a:p>
            <a:r>
              <a:rPr lang="fr-FR" sz="1400" dirty="0">
                <a:solidFill>
                  <a:srgbClr val="008000"/>
                </a:solidFill>
              </a:rPr>
              <a:t>●'</a:t>
            </a:r>
            <a:r>
              <a:rPr lang="fr-FR" sz="1400" dirty="0" err="1">
                <a:solidFill>
                  <a:srgbClr val="008000"/>
                </a:solidFill>
              </a:rPr>
              <a:t>Bluecrop</a:t>
            </a:r>
            <a:r>
              <a:rPr lang="fr-FR" sz="1400" dirty="0">
                <a:solidFill>
                  <a:srgbClr val="008000"/>
                </a:solidFill>
              </a:rPr>
              <a:t>'</a:t>
            </a:r>
          </a:p>
          <a:p>
            <a:r>
              <a:rPr lang="fr-FR" sz="1400" dirty="0">
                <a:solidFill>
                  <a:srgbClr val="008000"/>
                </a:solidFill>
              </a:rPr>
              <a:t>●'</a:t>
            </a:r>
            <a:r>
              <a:rPr lang="fr-FR" sz="1400" dirty="0" err="1">
                <a:solidFill>
                  <a:srgbClr val="008000"/>
                </a:solidFill>
              </a:rPr>
              <a:t>Blueray</a:t>
            </a:r>
            <a:r>
              <a:rPr lang="fr-FR" sz="1400" dirty="0">
                <a:solidFill>
                  <a:srgbClr val="008000"/>
                </a:solidFill>
              </a:rPr>
              <a:t>'</a:t>
            </a:r>
          </a:p>
          <a:p>
            <a:r>
              <a:rPr lang="fr-FR" sz="1400" dirty="0">
                <a:solidFill>
                  <a:srgbClr val="008000"/>
                </a:solidFill>
              </a:rPr>
              <a:t>●'</a:t>
            </a:r>
            <a:r>
              <a:rPr lang="fr-FR" sz="1400" dirty="0" err="1">
                <a:solidFill>
                  <a:srgbClr val="008000"/>
                </a:solidFill>
              </a:rPr>
              <a:t>Bluetta</a:t>
            </a:r>
            <a:r>
              <a:rPr lang="fr-FR" sz="1400" dirty="0">
                <a:solidFill>
                  <a:srgbClr val="008000"/>
                </a:solidFill>
              </a:rPr>
              <a:t>'</a:t>
            </a:r>
          </a:p>
          <a:p>
            <a:r>
              <a:rPr lang="fr-FR" sz="1400" dirty="0">
                <a:solidFill>
                  <a:srgbClr val="008000"/>
                </a:solidFill>
              </a:rPr>
              <a:t>●'Northland'</a:t>
            </a:r>
          </a:p>
          <a:p>
            <a:r>
              <a:rPr lang="fr-FR" sz="1400" dirty="0">
                <a:solidFill>
                  <a:srgbClr val="008000"/>
                </a:solidFill>
              </a:rPr>
              <a:t>●'</a:t>
            </a:r>
            <a:r>
              <a:rPr lang="fr-FR" sz="1400" dirty="0" err="1">
                <a:solidFill>
                  <a:srgbClr val="008000"/>
                </a:solidFill>
              </a:rPr>
              <a:t>Patriot</a:t>
            </a:r>
            <a:r>
              <a:rPr lang="fr-FR" sz="1400" dirty="0">
                <a:solidFill>
                  <a:srgbClr val="008000"/>
                </a:solidFill>
              </a:rPr>
              <a:t>‘</a:t>
            </a:r>
          </a:p>
          <a:p>
            <a:pPr lvl="0"/>
            <a:r>
              <a:rPr lang="fr-FR" sz="1400" dirty="0">
                <a:solidFill>
                  <a:srgbClr val="008000"/>
                </a:solidFill>
              </a:rPr>
              <a:t>● 'Nelson'</a:t>
            </a:r>
          </a:p>
          <a:p>
            <a:pPr lvl="0"/>
            <a:r>
              <a:rPr lang="fr-FR" sz="1400" dirty="0">
                <a:solidFill>
                  <a:srgbClr val="008000"/>
                </a:solidFill>
              </a:rPr>
              <a:t>● '</a:t>
            </a:r>
            <a:r>
              <a:rPr lang="fr-FR" sz="1400" dirty="0" err="1">
                <a:solidFill>
                  <a:srgbClr val="008000"/>
                </a:solidFill>
              </a:rPr>
              <a:t>Northblue</a:t>
            </a:r>
            <a:r>
              <a:rPr lang="fr-FR" sz="1400" dirty="0">
                <a:solidFill>
                  <a:srgbClr val="008000"/>
                </a:solidFill>
              </a:rPr>
              <a:t>'</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800" y="1301750"/>
            <a:ext cx="2085975" cy="1400175"/>
          </a:xfrm>
          <a:prstGeom prst="rect">
            <a:avLst/>
          </a:prstGeom>
        </p:spPr>
      </p:pic>
      <p:sp>
        <p:nvSpPr>
          <p:cNvPr id="8" name="ZoneTexte 7"/>
          <p:cNvSpPr txBox="1"/>
          <p:nvPr/>
        </p:nvSpPr>
        <p:spPr>
          <a:xfrm>
            <a:off x="10603697" y="1507549"/>
            <a:ext cx="1431925" cy="1169551"/>
          </a:xfrm>
          <a:prstGeom prst="rect">
            <a:avLst/>
          </a:prstGeom>
          <a:noFill/>
        </p:spPr>
        <p:txBody>
          <a:bodyPr wrap="square" rtlCol="0">
            <a:spAutoFit/>
          </a:bodyPr>
          <a:lstStyle/>
          <a:p>
            <a:pPr marL="285750" lvl="0" indent="-285750">
              <a:buFont typeface="Arial" panose="020B0604020202020204" pitchFamily="34" charset="0"/>
              <a:buChar char="•"/>
            </a:pPr>
            <a:r>
              <a:rPr lang="fr-FR" sz="1400" b="1" dirty="0">
                <a:solidFill>
                  <a:srgbClr val="008000"/>
                </a:solidFill>
              </a:rPr>
              <a:t>Sureau </a:t>
            </a:r>
            <a:r>
              <a:rPr lang="fr-FR" sz="1400" i="1" u="sng" dirty="0" err="1">
                <a:solidFill>
                  <a:srgbClr val="008000"/>
                </a:solidFill>
              </a:rPr>
              <a:t>sambucus</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'York'</a:t>
            </a:r>
          </a:p>
          <a:p>
            <a:pPr marL="285750" lvl="0" indent="-285750">
              <a:buFont typeface="Arial" panose="020B0604020202020204" pitchFamily="34" charset="0"/>
              <a:buChar char="•"/>
            </a:pPr>
            <a:r>
              <a:rPr lang="fr-FR" sz="1400" dirty="0">
                <a:solidFill>
                  <a:srgbClr val="008000"/>
                </a:solidFill>
              </a:rPr>
              <a:t>'Adams'</a:t>
            </a:r>
          </a:p>
          <a:p>
            <a:pPr marL="285750" indent="-285750">
              <a:buFont typeface="Arial" panose="020B0604020202020204" pitchFamily="34" charset="0"/>
              <a:buChar char="•"/>
            </a:pPr>
            <a:r>
              <a:rPr lang="fr-FR" sz="1400" dirty="0">
                <a:solidFill>
                  <a:srgbClr val="008000"/>
                </a:solidFill>
              </a:rPr>
              <a:t>'Victoria'</a:t>
            </a:r>
          </a:p>
        </p:txBody>
      </p:sp>
      <p:sp>
        <p:nvSpPr>
          <p:cNvPr id="20" name="Rectangle 19"/>
          <p:cNvSpPr/>
          <p:nvPr/>
        </p:nvSpPr>
        <p:spPr>
          <a:xfrm>
            <a:off x="1027745" y="3708305"/>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sp>
        <p:nvSpPr>
          <p:cNvPr id="21" name="Rectangle 20"/>
          <p:cNvSpPr/>
          <p:nvPr/>
        </p:nvSpPr>
        <p:spPr>
          <a:xfrm>
            <a:off x="9134922" y="858322"/>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847" y="4621685"/>
            <a:ext cx="2028825" cy="152400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3196" y="4585060"/>
            <a:ext cx="1847850" cy="1552575"/>
          </a:xfrm>
          <a:prstGeom prst="rect">
            <a:avLst/>
          </a:prstGeom>
        </p:spPr>
      </p:pic>
      <p:sp>
        <p:nvSpPr>
          <p:cNvPr id="13" name="ZoneTexte 12"/>
          <p:cNvSpPr txBox="1"/>
          <p:nvPr/>
        </p:nvSpPr>
        <p:spPr>
          <a:xfrm>
            <a:off x="310861" y="4164995"/>
            <a:ext cx="3912178" cy="369332"/>
          </a:xfrm>
          <a:prstGeom prst="rect">
            <a:avLst/>
          </a:prstGeom>
          <a:noFill/>
        </p:spPr>
        <p:txBody>
          <a:bodyPr wrap="square" rtlCol="0">
            <a:spAutoFit/>
          </a:bodyPr>
          <a:lstStyle/>
          <a:p>
            <a:r>
              <a:rPr lang="fr-FR" dirty="0">
                <a:solidFill>
                  <a:srgbClr val="008000"/>
                </a:solidFill>
              </a:rPr>
              <a:t>● Framboise rouge d'été et d'automne</a:t>
            </a:r>
          </a:p>
        </p:txBody>
      </p:sp>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200" y="4626546"/>
            <a:ext cx="2095500" cy="1581150"/>
          </a:xfrm>
          <a:prstGeom prst="rect">
            <a:avLst/>
          </a:prstGeom>
        </p:spPr>
      </p:pic>
      <p:sp>
        <p:nvSpPr>
          <p:cNvPr id="16" name="ZoneTexte 15"/>
          <p:cNvSpPr txBox="1"/>
          <p:nvPr/>
        </p:nvSpPr>
        <p:spPr>
          <a:xfrm>
            <a:off x="6895652" y="4534327"/>
            <a:ext cx="2239270" cy="1231106"/>
          </a:xfrm>
          <a:prstGeom prst="rect">
            <a:avLst/>
          </a:prstGeom>
          <a:noFill/>
        </p:spPr>
        <p:txBody>
          <a:bodyPr wrap="square" rtlCol="0">
            <a:spAutoFit/>
          </a:bodyPr>
          <a:lstStyle/>
          <a:p>
            <a:pPr marL="285750" lvl="0" indent="-285750">
              <a:buFont typeface="Arial" panose="020B0604020202020204" pitchFamily="34" charset="0"/>
              <a:buChar char="•"/>
            </a:pPr>
            <a:r>
              <a:rPr lang="fr-FR" b="1" dirty="0">
                <a:solidFill>
                  <a:srgbClr val="008000"/>
                </a:solidFill>
              </a:rPr>
              <a:t>D'automne :</a:t>
            </a:r>
            <a:endParaRPr lang="fr-FR" dirty="0">
              <a:solidFill>
                <a:srgbClr val="008000"/>
              </a:solidFill>
            </a:endParaRP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Autumn</a:t>
            </a:r>
            <a:r>
              <a:rPr lang="fr-FR" sz="1400" dirty="0">
                <a:solidFill>
                  <a:srgbClr val="008000"/>
                </a:solidFill>
              </a:rPr>
              <a:t> </a:t>
            </a:r>
            <a:r>
              <a:rPr lang="fr-FR" sz="1400" dirty="0" err="1">
                <a:solidFill>
                  <a:srgbClr val="008000"/>
                </a:solidFill>
              </a:rPr>
              <a:t>Bliss</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Autumn</a:t>
            </a:r>
            <a:r>
              <a:rPr lang="fr-FR" sz="1400" dirty="0">
                <a:solidFill>
                  <a:srgbClr val="008000"/>
                </a:solidFill>
              </a:rPr>
              <a:t> Britten'</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Polana</a:t>
            </a:r>
            <a:r>
              <a:rPr lang="fr-FR" sz="1400" dirty="0">
                <a:solidFill>
                  <a:srgbClr val="008000"/>
                </a:solidFill>
              </a:rPr>
              <a:t>'**</a:t>
            </a:r>
          </a:p>
          <a:p>
            <a:pPr marL="285750" indent="-285750">
              <a:buFont typeface="Arial" panose="020B0604020202020204" pitchFamily="34" charset="0"/>
              <a:buChar char="•"/>
            </a:pPr>
            <a:r>
              <a:rPr lang="fr-FR" sz="1400" dirty="0">
                <a:solidFill>
                  <a:srgbClr val="008000"/>
                </a:solidFill>
              </a:rPr>
              <a:t>'Héritage'</a:t>
            </a:r>
          </a:p>
        </p:txBody>
      </p:sp>
      <p:sp>
        <p:nvSpPr>
          <p:cNvPr id="17" name="Rectangle 16"/>
          <p:cNvSpPr/>
          <p:nvPr/>
        </p:nvSpPr>
        <p:spPr>
          <a:xfrm>
            <a:off x="5575692" y="4044382"/>
            <a:ext cx="1810945" cy="369332"/>
          </a:xfrm>
          <a:prstGeom prst="rect">
            <a:avLst/>
          </a:prstGeom>
        </p:spPr>
        <p:txBody>
          <a:bodyPr wrap="none">
            <a:spAutoFit/>
          </a:bodyPr>
          <a:lstStyle/>
          <a:p>
            <a:r>
              <a:rPr lang="fr-FR" dirty="0">
                <a:solidFill>
                  <a:srgbClr val="008000"/>
                </a:solidFill>
              </a:rPr>
              <a:t>Framboise rouge</a:t>
            </a:r>
            <a:endParaRPr lang="fr-FR" dirty="0"/>
          </a:p>
        </p:txBody>
      </p:sp>
      <p:sp>
        <p:nvSpPr>
          <p:cNvPr id="30" name="Rectangle 29"/>
          <p:cNvSpPr/>
          <p:nvPr/>
        </p:nvSpPr>
        <p:spPr>
          <a:xfrm>
            <a:off x="9379475" y="4164995"/>
            <a:ext cx="1810945" cy="369332"/>
          </a:xfrm>
          <a:prstGeom prst="rect">
            <a:avLst/>
          </a:prstGeom>
        </p:spPr>
        <p:txBody>
          <a:bodyPr wrap="none">
            <a:spAutoFit/>
          </a:bodyPr>
          <a:lstStyle/>
          <a:p>
            <a:r>
              <a:rPr lang="fr-FR" dirty="0">
                <a:solidFill>
                  <a:srgbClr val="008000"/>
                </a:solidFill>
              </a:rPr>
              <a:t>Framboise rouge</a:t>
            </a:r>
            <a:endParaRPr lang="fr-FR" dirty="0"/>
          </a:p>
        </p:txBody>
      </p:sp>
      <p:sp>
        <p:nvSpPr>
          <p:cNvPr id="18" name="ZoneTexte 17"/>
          <p:cNvSpPr txBox="1"/>
          <p:nvPr/>
        </p:nvSpPr>
        <p:spPr>
          <a:xfrm>
            <a:off x="9319409" y="4552688"/>
            <a:ext cx="1395207" cy="1661993"/>
          </a:xfrm>
          <a:prstGeom prst="rect">
            <a:avLst/>
          </a:prstGeom>
          <a:noFill/>
        </p:spPr>
        <p:txBody>
          <a:bodyPr wrap="square" rtlCol="0">
            <a:spAutoFit/>
          </a:bodyPr>
          <a:lstStyle/>
          <a:p>
            <a:pPr marL="285750" lvl="0" indent="-285750">
              <a:buFont typeface="Arial" panose="020B0604020202020204" pitchFamily="34" charset="0"/>
              <a:buChar char="•"/>
            </a:pPr>
            <a:r>
              <a:rPr lang="fr-FR" b="1" dirty="0">
                <a:solidFill>
                  <a:srgbClr val="008000"/>
                </a:solidFill>
              </a:rPr>
              <a:t>D'été :</a:t>
            </a:r>
            <a:endParaRPr lang="fr-FR" dirty="0">
              <a:solidFill>
                <a:srgbClr val="008000"/>
              </a:solidFill>
            </a:endParaRPr>
          </a:p>
          <a:p>
            <a:pPr marL="285750" lvl="0" indent="-285750">
              <a:buFont typeface="Arial" panose="020B0604020202020204" pitchFamily="34" charset="0"/>
              <a:buChar char="•"/>
            </a:pPr>
            <a:r>
              <a:rPr lang="fr-FR" sz="1400" dirty="0">
                <a:solidFill>
                  <a:srgbClr val="008000"/>
                </a:solidFill>
              </a:rPr>
              <a:t>'Boyne'</a:t>
            </a:r>
          </a:p>
          <a:p>
            <a:pPr marL="285750" lvl="0" indent="-285750">
              <a:buFont typeface="Arial" panose="020B0604020202020204" pitchFamily="34" charset="0"/>
              <a:buChar char="•"/>
            </a:pPr>
            <a:r>
              <a:rPr lang="fr-FR" sz="1400" dirty="0">
                <a:solidFill>
                  <a:srgbClr val="008000"/>
                </a:solidFill>
              </a:rPr>
              <a:t>'Festival'</a:t>
            </a:r>
          </a:p>
          <a:p>
            <a:pPr marL="285750" lvl="0" indent="-285750">
              <a:buFont typeface="Arial" panose="020B0604020202020204" pitchFamily="34" charset="0"/>
              <a:buChar char="•"/>
            </a:pPr>
            <a:r>
              <a:rPr lang="fr-FR" sz="1400" dirty="0">
                <a:solidFill>
                  <a:srgbClr val="008000"/>
                </a:solidFill>
              </a:rPr>
              <a:t>'Killarney'</a:t>
            </a:r>
          </a:p>
          <a:p>
            <a:pPr marL="285750" lvl="0" indent="-285750">
              <a:buFont typeface="Arial" panose="020B0604020202020204" pitchFamily="34" charset="0"/>
              <a:buChar char="•"/>
            </a:pPr>
            <a:r>
              <a:rPr lang="fr-FR" sz="1400" dirty="0">
                <a:solidFill>
                  <a:srgbClr val="008000"/>
                </a:solidFill>
              </a:rPr>
              <a:t>'Encore'</a:t>
            </a:r>
          </a:p>
          <a:p>
            <a:pPr marL="285750" lvl="0" indent="-285750">
              <a:buFont typeface="Arial" panose="020B0604020202020204" pitchFamily="34" charset="0"/>
              <a:buChar char="•"/>
            </a:pPr>
            <a:r>
              <a:rPr lang="fr-FR" sz="1400" dirty="0">
                <a:solidFill>
                  <a:srgbClr val="008000"/>
                </a:solidFill>
              </a:rPr>
              <a:t>'Nova'</a:t>
            </a:r>
          </a:p>
          <a:p>
            <a:pPr marL="285750" indent="-285750">
              <a:buFont typeface="Arial" panose="020B0604020202020204" pitchFamily="34" charset="0"/>
              <a:buChar char="•"/>
            </a:pPr>
            <a:r>
              <a:rPr lang="fr-FR" sz="1400" dirty="0">
                <a:solidFill>
                  <a:srgbClr val="008000"/>
                </a:solidFill>
              </a:rPr>
              <a:t>'Titan'...</a:t>
            </a:r>
          </a:p>
        </p:txBody>
      </p:sp>
      <p:pic>
        <p:nvPicPr>
          <p:cNvPr id="32" name="Imag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0106" y="5016477"/>
            <a:ext cx="1339549" cy="10062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
          <p:cNvSpPr>
            <a:spLocks noGrp="1"/>
          </p:cNvSpPr>
          <p:nvPr>
            <p:ph type="sldNum" sz="quarter" idx="12"/>
          </p:nvPr>
        </p:nvSpPr>
        <p:spPr bwMode="auto">
          <a:xfrm>
            <a:off x="11274425" y="284163"/>
            <a:ext cx="6604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E72AC8E-0620-442E-871F-9183149432C1}" type="slidenum">
              <a:rPr lang="fr-FR" altLang="fr-FR" sz="1200" smtClean="0">
                <a:solidFill>
                  <a:srgbClr val="898989"/>
                </a:solidFill>
              </a:rPr>
              <a:pPr>
                <a:lnSpc>
                  <a:spcPct val="100000"/>
                </a:lnSpc>
                <a:spcBef>
                  <a:spcPct val="0"/>
                </a:spcBef>
                <a:buFontTx/>
                <a:buNone/>
              </a:pPr>
              <a:t>5</a:t>
            </a:fld>
            <a:endParaRPr lang="fr-FR" altLang="fr-FR" sz="1200">
              <a:solidFill>
                <a:srgbClr val="898989"/>
              </a:solidFill>
            </a:endParaRPr>
          </a:p>
        </p:txBody>
      </p:sp>
      <p:sp>
        <p:nvSpPr>
          <p:cNvPr id="8195"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pic>
        <p:nvPicPr>
          <p:cNvPr id="8196" name="Picture 2" descr="eau-fonction-alimen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968375"/>
            <a:ext cx="437515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ZoneTexte 5"/>
          <p:cNvSpPr txBox="1">
            <a:spLocks noChangeArrowheads="1"/>
          </p:cNvSpPr>
          <p:nvPr/>
        </p:nvSpPr>
        <p:spPr bwMode="auto">
          <a:xfrm>
            <a:off x="82550" y="968375"/>
            <a:ext cx="77454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600">
                <a:solidFill>
                  <a:srgbClr val="008000"/>
                </a:solidFill>
              </a:rPr>
              <a:t>L’agriculture constitue la principale utilisation des terres par les humains. En 1999, les pâturages et les cultures représentaient à eux seuls 37 % de la surface émergée du globe. Plus des deux tiers de la consommation humaine d’eau sont destinés à l’agriculture.</a:t>
            </a:r>
          </a:p>
          <a:p>
            <a:pPr eaLnBrk="1" hangingPunct="1">
              <a:lnSpc>
                <a:spcPct val="100000"/>
              </a:lnSpc>
              <a:spcBef>
                <a:spcPct val="0"/>
              </a:spcBef>
              <a:buFontTx/>
              <a:buNone/>
            </a:pPr>
            <a:r>
              <a:rPr lang="fr-FR" altLang="fr-FR" sz="1600">
                <a:solidFill>
                  <a:srgbClr val="008000"/>
                </a:solidFill>
              </a:rPr>
              <a:t>En France, l’agriculture consomme plus de 70% de l’eau. Par exemple, il faut :</a:t>
            </a:r>
          </a:p>
          <a:p>
            <a:pPr eaLnBrk="1" hangingPunct="1">
              <a:lnSpc>
                <a:spcPct val="100000"/>
              </a:lnSpc>
              <a:spcBef>
                <a:spcPct val="0"/>
              </a:spcBef>
              <a:buFontTx/>
              <a:buNone/>
            </a:pPr>
            <a:r>
              <a:rPr lang="fr-FR" altLang="fr-FR" sz="1600">
                <a:solidFill>
                  <a:srgbClr val="008000"/>
                </a:solidFill>
              </a:rPr>
              <a:t>13.500 litres d’eau pour 1 kg de viande de bœuf ;</a:t>
            </a:r>
          </a:p>
          <a:p>
            <a:pPr eaLnBrk="1" hangingPunct="1">
              <a:lnSpc>
                <a:spcPct val="100000"/>
              </a:lnSpc>
              <a:spcBef>
                <a:spcPct val="0"/>
              </a:spcBef>
              <a:buFontTx/>
              <a:buNone/>
            </a:pPr>
            <a:r>
              <a:rPr lang="fr-FR" altLang="fr-FR" sz="1600">
                <a:solidFill>
                  <a:srgbClr val="008000"/>
                </a:solidFill>
              </a:rPr>
              <a:t>5.263 litres d’eau pour 1 kg de coton ;</a:t>
            </a:r>
          </a:p>
          <a:p>
            <a:pPr eaLnBrk="1" hangingPunct="1">
              <a:lnSpc>
                <a:spcPct val="100000"/>
              </a:lnSpc>
              <a:spcBef>
                <a:spcPct val="0"/>
              </a:spcBef>
              <a:buFontTx/>
              <a:buNone/>
            </a:pPr>
            <a:r>
              <a:rPr lang="fr-FR" altLang="fr-FR" sz="1600">
                <a:solidFill>
                  <a:srgbClr val="008000"/>
                </a:solidFill>
              </a:rPr>
              <a:t>5.000 litres d’eau pour 1 kg de riz inondé ;</a:t>
            </a:r>
          </a:p>
          <a:p>
            <a:pPr eaLnBrk="1" hangingPunct="1">
              <a:lnSpc>
                <a:spcPct val="100000"/>
              </a:lnSpc>
              <a:spcBef>
                <a:spcPct val="0"/>
              </a:spcBef>
              <a:buFontTx/>
              <a:buNone/>
            </a:pPr>
            <a:r>
              <a:rPr lang="fr-FR" altLang="fr-FR" sz="1600">
                <a:solidFill>
                  <a:srgbClr val="008000"/>
                </a:solidFill>
              </a:rPr>
              <a:t>900 litres d’eau pour 1 kg de soja ;</a:t>
            </a:r>
          </a:p>
          <a:p>
            <a:pPr eaLnBrk="1" hangingPunct="1">
              <a:lnSpc>
                <a:spcPct val="100000"/>
              </a:lnSpc>
              <a:spcBef>
                <a:spcPct val="0"/>
              </a:spcBef>
              <a:buFontTx/>
              <a:buNone/>
            </a:pPr>
            <a:r>
              <a:rPr lang="fr-FR" altLang="fr-FR" sz="1600">
                <a:solidFill>
                  <a:srgbClr val="008000"/>
                </a:solidFill>
              </a:rPr>
              <a:t>590 litres d’eau pour 1 kg de pomme de terre ;</a:t>
            </a:r>
          </a:p>
          <a:p>
            <a:pPr eaLnBrk="1" hangingPunct="1">
              <a:lnSpc>
                <a:spcPct val="100000"/>
              </a:lnSpc>
              <a:spcBef>
                <a:spcPct val="0"/>
              </a:spcBef>
              <a:buFontTx/>
              <a:buNone/>
            </a:pPr>
            <a:r>
              <a:rPr lang="fr-FR" altLang="fr-FR" sz="1600">
                <a:solidFill>
                  <a:srgbClr val="008000"/>
                </a:solidFill>
              </a:rPr>
              <a:t>590 litres d’eau pour 1 kg de blé ;</a:t>
            </a:r>
          </a:p>
          <a:p>
            <a:pPr eaLnBrk="1" hangingPunct="1">
              <a:lnSpc>
                <a:spcPct val="100000"/>
              </a:lnSpc>
              <a:spcBef>
                <a:spcPct val="0"/>
              </a:spcBef>
              <a:buFontTx/>
              <a:buNone/>
            </a:pPr>
            <a:r>
              <a:rPr lang="fr-FR" altLang="fr-FR" sz="1600">
                <a:solidFill>
                  <a:srgbClr val="008000"/>
                </a:solidFill>
              </a:rPr>
              <a:t>524 litres d’eau pour 1 kg d’orge ;</a:t>
            </a:r>
          </a:p>
          <a:p>
            <a:pPr eaLnBrk="1" hangingPunct="1">
              <a:lnSpc>
                <a:spcPct val="100000"/>
              </a:lnSpc>
              <a:spcBef>
                <a:spcPct val="0"/>
              </a:spcBef>
              <a:buFontTx/>
              <a:buNone/>
            </a:pPr>
            <a:r>
              <a:rPr lang="fr-FR" altLang="fr-FR" sz="1600">
                <a:solidFill>
                  <a:srgbClr val="008000"/>
                </a:solidFill>
              </a:rPr>
              <a:t>454 litres d’eau pour 1 kg de maïs grain ;</a:t>
            </a:r>
          </a:p>
          <a:p>
            <a:pPr eaLnBrk="1" hangingPunct="1">
              <a:lnSpc>
                <a:spcPct val="100000"/>
              </a:lnSpc>
              <a:spcBef>
                <a:spcPct val="0"/>
              </a:spcBef>
              <a:buFontTx/>
              <a:buNone/>
            </a:pPr>
            <a:r>
              <a:rPr lang="fr-FR" altLang="fr-FR" sz="1600">
                <a:solidFill>
                  <a:srgbClr val="008000"/>
                </a:solidFill>
              </a:rPr>
              <a:t>346 litres d’eau pour 1 kg de banane ;</a:t>
            </a:r>
          </a:p>
          <a:p>
            <a:pPr eaLnBrk="1" hangingPunct="1">
              <a:lnSpc>
                <a:spcPct val="100000"/>
              </a:lnSpc>
              <a:spcBef>
                <a:spcPct val="0"/>
              </a:spcBef>
              <a:buFontTx/>
              <a:buNone/>
            </a:pPr>
            <a:r>
              <a:rPr lang="fr-FR" altLang="fr-FR" sz="1600">
                <a:solidFill>
                  <a:srgbClr val="008000"/>
                </a:solidFill>
              </a:rPr>
              <a:t>238 litres d’eau pour 1 kg de maïs ensilage ;</a:t>
            </a:r>
          </a:p>
          <a:p>
            <a:pPr eaLnBrk="1" hangingPunct="1">
              <a:lnSpc>
                <a:spcPct val="100000"/>
              </a:lnSpc>
              <a:spcBef>
                <a:spcPct val="0"/>
              </a:spcBef>
              <a:buFontTx/>
              <a:buNone/>
            </a:pPr>
            <a:r>
              <a:rPr lang="fr-FR" altLang="fr-FR" sz="1600">
                <a:solidFill>
                  <a:srgbClr val="008000"/>
                </a:solidFill>
              </a:rPr>
              <a:t>25 litres d’eau pour 1 litre de bière.</a:t>
            </a:r>
          </a:p>
          <a:p>
            <a:pPr eaLnBrk="1" hangingPunct="1">
              <a:lnSpc>
                <a:spcPct val="100000"/>
              </a:lnSpc>
              <a:spcBef>
                <a:spcPct val="0"/>
              </a:spcBef>
              <a:buFontTx/>
              <a:buNone/>
            </a:pPr>
            <a:r>
              <a:rPr lang="fr-FR" altLang="fr-FR" sz="1600">
                <a:solidFill>
                  <a:srgbClr val="008000"/>
                </a:solidFill>
              </a:rPr>
              <a:t>La surface de sols rendue inexploitable est de 20 millions d’hectares de terre perdus par an.</a:t>
            </a:r>
          </a:p>
        </p:txBody>
      </p:sp>
      <p:sp>
        <p:nvSpPr>
          <p:cNvPr id="8198" name="ZoneTexte 6"/>
          <p:cNvSpPr txBox="1">
            <a:spLocks noChangeArrowheads="1"/>
          </p:cNvSpPr>
          <p:nvPr/>
        </p:nvSpPr>
        <p:spPr bwMode="auto">
          <a:xfrm>
            <a:off x="82550" y="5000625"/>
            <a:ext cx="118522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600">
                <a:solidFill>
                  <a:srgbClr val="008000"/>
                </a:solidFill>
              </a:rPr>
              <a:t>Dans certains pays ou région des champs de mais ou de blé s’étendent à perte de vue, sur des milliers d’hectares. Les espaces semi-naturels, bosquets, haies, mares, parsemant autrefois le paysage ont bien souvent disparus pour permettre au tracteur et à la moissonneuse-batteuse de passer. Ces pratiques agricoles sont largement déficitaires au sens où pour produire une calorie alimentaire, il faut en injecter entre 10 et 25 sous forme de carburant pour les machines agricoles et sous différentes formes pour les engrais, les produits phytosanitaires, les pesticides. L’agriculture intensive, l’élevage, l’exploitation du bois, l’exploitation minière, les barrages ou encore les incendies font reculer les forêts. </a:t>
            </a:r>
            <a:r>
              <a:rPr lang="fr-FR" altLang="fr-FR" sz="1200">
                <a:solidFill>
                  <a:srgbClr val="008000"/>
                </a:solidFill>
              </a:rPr>
              <a:t>Source : </a:t>
            </a:r>
            <a:r>
              <a:rPr lang="fr-FR" altLang="fr-FR" sz="1200">
                <a:solidFill>
                  <a:srgbClr val="008000"/>
                </a:solidFill>
                <a:hlinkClick r:id="rId4"/>
              </a:rPr>
              <a:t>http://www.holistic-etre.com/2927/les-co-createurs-du-jardin-dabondance/</a:t>
            </a:r>
            <a:r>
              <a:rPr lang="fr-FR" altLang="fr-FR" sz="1200">
                <a:solidFill>
                  <a:srgbClr val="008000"/>
                </a:solidFill>
              </a:rPr>
              <a:t> </a:t>
            </a:r>
            <a:endParaRPr lang="fr-FR" altLang="fr-FR" sz="1800">
              <a:solidFill>
                <a:srgbClr val="008000"/>
              </a:solidFill>
            </a:endParaRPr>
          </a:p>
        </p:txBody>
      </p:sp>
      <p:sp>
        <p:nvSpPr>
          <p:cNvPr id="8199" name="ZoneTexte 7"/>
          <p:cNvSpPr txBox="1">
            <a:spLocks noChangeArrowheads="1"/>
          </p:cNvSpPr>
          <p:nvPr/>
        </p:nvSpPr>
        <p:spPr bwMode="auto">
          <a:xfrm>
            <a:off x="82550" y="542925"/>
            <a:ext cx="323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 Enjeux des forêts comestibles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1"/>
          <p:cNvSpPr txBox="1">
            <a:spLocks/>
          </p:cNvSpPr>
          <p:nvPr/>
        </p:nvSpPr>
        <p:spPr bwMode="auto">
          <a:xfrm>
            <a:off x="30413" y="174220"/>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E540B887-F7AB-4C9A-B9FD-35B7EC4B4829}" type="slidenum">
              <a:rPr lang="fr-FR" altLang="fr-FR" sz="1200">
                <a:solidFill>
                  <a:srgbClr val="898989"/>
                </a:solidFill>
              </a:rPr>
              <a:pPr algn="r" eaLnBrk="1" hangingPunct="1">
                <a:lnSpc>
                  <a:spcPct val="100000"/>
                </a:lnSpc>
                <a:spcBef>
                  <a:spcPct val="0"/>
                </a:spcBef>
                <a:buFontTx/>
                <a:buNone/>
              </a:pPr>
              <a:t>50</a:t>
            </a:fld>
            <a:endParaRPr lang="fr-FR" altLang="fr-FR" sz="1200" dirty="0">
              <a:solidFill>
                <a:srgbClr val="898989"/>
              </a:solidFill>
            </a:endParaRPr>
          </a:p>
        </p:txBody>
      </p:sp>
      <p:sp>
        <p:nvSpPr>
          <p:cNvPr id="52227"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2228"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2235" name="Rectangle 11"/>
          <p:cNvSpPr>
            <a:spLocks noChangeArrowheads="1"/>
          </p:cNvSpPr>
          <p:nvPr/>
        </p:nvSpPr>
        <p:spPr bwMode="auto">
          <a:xfrm>
            <a:off x="140445" y="6531915"/>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13" name="Rectangle 12"/>
          <p:cNvSpPr/>
          <p:nvPr/>
        </p:nvSpPr>
        <p:spPr>
          <a:xfrm>
            <a:off x="1210107" y="1495145"/>
            <a:ext cx="1975477" cy="369332"/>
          </a:xfrm>
          <a:prstGeom prst="rect">
            <a:avLst/>
          </a:prstGeom>
        </p:spPr>
        <p:txBody>
          <a:bodyPr wrap="none">
            <a:spAutoFit/>
          </a:bodyPr>
          <a:lstStyle/>
          <a:p>
            <a:r>
              <a:rPr lang="fr-FR" dirty="0">
                <a:solidFill>
                  <a:srgbClr val="008000"/>
                </a:solidFill>
              </a:rPr>
              <a:t>Framboise pourpre</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45" y="1937080"/>
            <a:ext cx="2057400" cy="1714500"/>
          </a:xfrm>
          <a:prstGeom prst="rect">
            <a:avLst/>
          </a:prstGeom>
        </p:spPr>
      </p:pic>
      <p:sp>
        <p:nvSpPr>
          <p:cNvPr id="3" name="ZoneTexte 2"/>
          <p:cNvSpPr txBox="1"/>
          <p:nvPr/>
        </p:nvSpPr>
        <p:spPr>
          <a:xfrm>
            <a:off x="2271634" y="1937080"/>
            <a:ext cx="1954606" cy="1169551"/>
          </a:xfrm>
          <a:prstGeom prst="rect">
            <a:avLst/>
          </a:prstGeom>
          <a:noFill/>
        </p:spPr>
        <p:txBody>
          <a:bodyPr wrap="square" rtlCol="0">
            <a:spAutoFit/>
          </a:bodyPr>
          <a:lstStyle/>
          <a:p>
            <a:r>
              <a:rPr lang="fr-FR" sz="1400" dirty="0">
                <a:solidFill>
                  <a:srgbClr val="008000"/>
                </a:solidFill>
              </a:rPr>
              <a:t>●'</a:t>
            </a:r>
            <a:r>
              <a:rPr lang="fr-FR" sz="1400" dirty="0" err="1">
                <a:solidFill>
                  <a:srgbClr val="008000"/>
                </a:solidFill>
              </a:rPr>
              <a:t>Brandywine</a:t>
            </a:r>
            <a:r>
              <a:rPr lang="fr-FR" sz="1400" dirty="0">
                <a:solidFill>
                  <a:srgbClr val="008000"/>
                </a:solidFill>
              </a:rPr>
              <a:t>'</a:t>
            </a:r>
          </a:p>
          <a:p>
            <a:r>
              <a:rPr lang="fr-FR" sz="1400" dirty="0">
                <a:solidFill>
                  <a:srgbClr val="008000"/>
                </a:solidFill>
              </a:rPr>
              <a:t>●'</a:t>
            </a:r>
            <a:r>
              <a:rPr lang="fr-FR" sz="1400" dirty="0" err="1">
                <a:solidFill>
                  <a:srgbClr val="008000"/>
                </a:solidFill>
              </a:rPr>
              <a:t>Royalty</a:t>
            </a:r>
            <a:r>
              <a:rPr lang="fr-FR" sz="1400" dirty="0">
                <a:solidFill>
                  <a:srgbClr val="008000"/>
                </a:solidFill>
              </a:rPr>
              <a:t>'</a:t>
            </a:r>
          </a:p>
          <a:p>
            <a:r>
              <a:rPr lang="fr-FR" sz="1400" dirty="0">
                <a:solidFill>
                  <a:srgbClr val="008000"/>
                </a:solidFill>
              </a:rPr>
              <a:t>Types arbustifs qui ne drageonne pas</a:t>
            </a:r>
          </a:p>
          <a:p>
            <a:r>
              <a:rPr lang="fr-FR" sz="1400" dirty="0">
                <a:solidFill>
                  <a:srgbClr val="008000"/>
                </a:solidFill>
              </a:rPr>
              <a:t>Produit en août</a:t>
            </a:r>
          </a:p>
        </p:txBody>
      </p:sp>
      <p:sp>
        <p:nvSpPr>
          <p:cNvPr id="16" name="Rectangle 15"/>
          <p:cNvSpPr/>
          <p:nvPr/>
        </p:nvSpPr>
        <p:spPr>
          <a:xfrm>
            <a:off x="1047820" y="1060383"/>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sp>
        <p:nvSpPr>
          <p:cNvPr id="17" name="Rectangle 16"/>
          <p:cNvSpPr/>
          <p:nvPr/>
        </p:nvSpPr>
        <p:spPr>
          <a:xfrm>
            <a:off x="5941502" y="709234"/>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sp>
        <p:nvSpPr>
          <p:cNvPr id="18" name="Rectangle 17"/>
          <p:cNvSpPr/>
          <p:nvPr/>
        </p:nvSpPr>
        <p:spPr>
          <a:xfrm>
            <a:off x="6152917" y="1042988"/>
            <a:ext cx="1739643" cy="369332"/>
          </a:xfrm>
          <a:prstGeom prst="rect">
            <a:avLst/>
          </a:prstGeom>
        </p:spPr>
        <p:txBody>
          <a:bodyPr wrap="none">
            <a:spAutoFit/>
          </a:bodyPr>
          <a:lstStyle/>
          <a:p>
            <a:r>
              <a:rPr lang="fr-FR" dirty="0">
                <a:solidFill>
                  <a:srgbClr val="008000"/>
                </a:solidFill>
              </a:rPr>
              <a:t>Framboise jaune</a:t>
            </a:r>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055" y="1495592"/>
            <a:ext cx="2085975" cy="15621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6240" y="1245049"/>
            <a:ext cx="1552575" cy="2238375"/>
          </a:xfrm>
          <a:prstGeom prst="rect">
            <a:avLst/>
          </a:prstGeom>
        </p:spPr>
      </p:pic>
      <p:sp>
        <p:nvSpPr>
          <p:cNvPr id="21" name="Rectangle 20"/>
          <p:cNvSpPr/>
          <p:nvPr/>
        </p:nvSpPr>
        <p:spPr>
          <a:xfrm>
            <a:off x="10048879" y="472670"/>
            <a:ext cx="1739643" cy="369332"/>
          </a:xfrm>
          <a:prstGeom prst="rect">
            <a:avLst/>
          </a:prstGeom>
        </p:spPr>
        <p:txBody>
          <a:bodyPr wrap="none">
            <a:spAutoFit/>
          </a:bodyPr>
          <a:lstStyle/>
          <a:p>
            <a:r>
              <a:rPr lang="fr-FR" dirty="0">
                <a:solidFill>
                  <a:srgbClr val="008000"/>
                </a:solidFill>
              </a:rPr>
              <a:t>Framboise jaune</a:t>
            </a:r>
            <a:endParaRPr lang="fr-FR" dirty="0"/>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8801" y="873330"/>
            <a:ext cx="2095500" cy="1828800"/>
          </a:xfrm>
          <a:prstGeom prst="rect">
            <a:avLst/>
          </a:prstGeom>
        </p:spPr>
      </p:pic>
      <p:sp>
        <p:nvSpPr>
          <p:cNvPr id="7" name="ZoneTexte 6"/>
          <p:cNvSpPr txBox="1"/>
          <p:nvPr/>
        </p:nvSpPr>
        <p:spPr>
          <a:xfrm>
            <a:off x="10626113" y="849247"/>
            <a:ext cx="1486379" cy="954107"/>
          </a:xfrm>
          <a:prstGeom prst="rect">
            <a:avLst/>
          </a:prstGeom>
          <a:noFill/>
        </p:spPr>
        <p:txBody>
          <a:bodyPr wrap="square" rtlCol="0">
            <a:spAutoFit/>
          </a:bodyPr>
          <a:lstStyle/>
          <a:p>
            <a:pPr marL="285750" lvl="0" indent="-285750">
              <a:buFont typeface="Arial" panose="020B0604020202020204" pitchFamily="34" charset="0"/>
              <a:buChar char="•"/>
            </a:pPr>
            <a:r>
              <a:rPr lang="fr-FR" sz="1400" b="1" dirty="0">
                <a:solidFill>
                  <a:srgbClr val="008000"/>
                </a:solidFill>
              </a:rPr>
              <a:t>D'automne</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Fall</a:t>
            </a:r>
            <a:r>
              <a:rPr lang="fr-FR" sz="1400" dirty="0">
                <a:solidFill>
                  <a:srgbClr val="008000"/>
                </a:solidFill>
              </a:rPr>
              <a:t> Gold'</a:t>
            </a:r>
          </a:p>
          <a:p>
            <a:pPr marL="285750" lvl="0" indent="-285750">
              <a:buFont typeface="Arial" panose="020B0604020202020204" pitchFamily="34" charset="0"/>
              <a:buChar char="•"/>
            </a:pPr>
            <a:r>
              <a:rPr lang="fr-FR" sz="1400" dirty="0">
                <a:solidFill>
                  <a:srgbClr val="008000"/>
                </a:solidFill>
              </a:rPr>
              <a:t>'Kiwi Gold'**</a:t>
            </a:r>
          </a:p>
          <a:p>
            <a:pPr marL="285750" indent="-285750">
              <a:buFont typeface="Arial" panose="020B0604020202020204" pitchFamily="34" charset="0"/>
              <a:buChar char="•"/>
            </a:pPr>
            <a:r>
              <a:rPr lang="fr-FR" sz="1400" dirty="0">
                <a:solidFill>
                  <a:srgbClr val="008000"/>
                </a:solidFill>
              </a:rPr>
              <a:t>'Anne"</a:t>
            </a:r>
          </a:p>
        </p:txBody>
      </p:sp>
      <p:sp>
        <p:nvSpPr>
          <p:cNvPr id="24" name="Rectangle 23"/>
          <p:cNvSpPr/>
          <p:nvPr/>
        </p:nvSpPr>
        <p:spPr>
          <a:xfrm>
            <a:off x="172480" y="3724183"/>
            <a:ext cx="4255076" cy="369332"/>
          </a:xfrm>
          <a:prstGeom prst="rect">
            <a:avLst/>
          </a:prstGeom>
        </p:spPr>
        <p:txBody>
          <a:bodyPr wrap="none">
            <a:spAutoFit/>
          </a:bodyPr>
          <a:lstStyle/>
          <a:p>
            <a:r>
              <a:rPr lang="fr-FR" b="1" u="sng" dirty="0">
                <a:solidFill>
                  <a:srgbClr val="008000"/>
                </a:solidFill>
              </a:rPr>
              <a:t>Arbustes: petits fruits : fixateur d’azote (?) </a:t>
            </a:r>
            <a:endParaRPr lang="fr-FR" dirty="0">
              <a:solidFill>
                <a:srgbClr val="008000"/>
              </a:solidFill>
            </a:endParaRP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8561" y="4479384"/>
            <a:ext cx="1485900" cy="1190625"/>
          </a:xfrm>
          <a:prstGeom prst="rect">
            <a:avLst/>
          </a:prstGeom>
        </p:spPr>
      </p:pic>
      <p:sp>
        <p:nvSpPr>
          <p:cNvPr id="26" name="Rectangle 25"/>
          <p:cNvSpPr/>
          <p:nvPr/>
        </p:nvSpPr>
        <p:spPr>
          <a:xfrm>
            <a:off x="1328023" y="4106702"/>
            <a:ext cx="1704569" cy="369332"/>
          </a:xfrm>
          <a:prstGeom prst="rect">
            <a:avLst/>
          </a:prstGeom>
        </p:spPr>
        <p:txBody>
          <a:bodyPr wrap="none">
            <a:spAutoFit/>
          </a:bodyPr>
          <a:lstStyle/>
          <a:p>
            <a:r>
              <a:rPr lang="fr-FR" dirty="0">
                <a:solidFill>
                  <a:srgbClr val="008000"/>
                </a:solidFill>
              </a:rPr>
              <a:t>Framboise noire</a:t>
            </a:r>
            <a:endParaRPr lang="fr-FR" dirty="0"/>
          </a:p>
        </p:txBody>
      </p:sp>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838" y="4476034"/>
            <a:ext cx="2105025" cy="1533525"/>
          </a:xfrm>
          <a:prstGeom prst="rect">
            <a:avLst/>
          </a:prstGeom>
        </p:spPr>
      </p:pic>
      <p:sp>
        <p:nvSpPr>
          <p:cNvPr id="28" name="Rectangle 27"/>
          <p:cNvSpPr/>
          <p:nvPr/>
        </p:nvSpPr>
        <p:spPr>
          <a:xfrm>
            <a:off x="4622438" y="3575243"/>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sp>
        <p:nvSpPr>
          <p:cNvPr id="10" name="ZoneTexte 9"/>
          <p:cNvSpPr txBox="1"/>
          <p:nvPr/>
        </p:nvSpPr>
        <p:spPr>
          <a:xfrm>
            <a:off x="5167156" y="3936584"/>
            <a:ext cx="1409555" cy="369332"/>
          </a:xfrm>
          <a:prstGeom prst="rect">
            <a:avLst/>
          </a:prstGeom>
          <a:noFill/>
        </p:spPr>
        <p:txBody>
          <a:bodyPr wrap="square" rtlCol="0">
            <a:spAutoFit/>
          </a:bodyPr>
          <a:lstStyle/>
          <a:p>
            <a:r>
              <a:rPr lang="fr-FR" dirty="0">
                <a:solidFill>
                  <a:srgbClr val="008000"/>
                </a:solidFill>
              </a:rPr>
              <a:t>● </a:t>
            </a:r>
            <a:r>
              <a:rPr lang="fr-FR" i="1" dirty="0">
                <a:solidFill>
                  <a:srgbClr val="008000"/>
                </a:solidFill>
              </a:rPr>
              <a:t>Mahonia</a:t>
            </a: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5811" y="4349421"/>
            <a:ext cx="1428750" cy="2105025"/>
          </a:xfrm>
          <a:prstGeom prst="rect">
            <a:avLst/>
          </a:prstGeom>
        </p:spPr>
      </p:pic>
      <p:pic>
        <p:nvPicPr>
          <p:cNvPr id="14" name="Imag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4509" y="4349421"/>
            <a:ext cx="1409700" cy="1209675"/>
          </a:xfrm>
          <a:prstGeom prst="rect">
            <a:avLst/>
          </a:prstGeom>
        </p:spPr>
      </p:pic>
      <p:sp>
        <p:nvSpPr>
          <p:cNvPr id="32" name="Rectangle 31"/>
          <p:cNvSpPr/>
          <p:nvPr/>
        </p:nvSpPr>
        <p:spPr>
          <a:xfrm>
            <a:off x="8898852" y="4067327"/>
            <a:ext cx="2300053" cy="369332"/>
          </a:xfrm>
          <a:prstGeom prst="rect">
            <a:avLst/>
          </a:prstGeom>
        </p:spPr>
        <p:txBody>
          <a:bodyPr wrap="none">
            <a:spAutoFit/>
          </a:bodyPr>
          <a:lstStyle/>
          <a:p>
            <a:r>
              <a:rPr lang="fr-FR" b="1" u="sng" dirty="0">
                <a:solidFill>
                  <a:srgbClr val="008000"/>
                </a:solidFill>
              </a:rPr>
              <a:t>Arbustes: petits fruits </a:t>
            </a:r>
            <a:endParaRPr lang="fr-FR" dirty="0">
              <a:solidFill>
                <a:srgbClr val="008000"/>
              </a:solidFill>
            </a:endParaRPr>
          </a:p>
        </p:txBody>
      </p:sp>
      <p:sp>
        <p:nvSpPr>
          <p:cNvPr id="15" name="ZoneTexte 14"/>
          <p:cNvSpPr txBox="1"/>
          <p:nvPr/>
        </p:nvSpPr>
        <p:spPr>
          <a:xfrm>
            <a:off x="8454992" y="4437271"/>
            <a:ext cx="3097156" cy="369332"/>
          </a:xfrm>
          <a:prstGeom prst="rect">
            <a:avLst/>
          </a:prstGeom>
          <a:noFill/>
        </p:spPr>
        <p:txBody>
          <a:bodyPr wrap="square" rtlCol="0">
            <a:spAutoFit/>
          </a:bodyPr>
          <a:lstStyle/>
          <a:p>
            <a:pPr algn="ctr"/>
            <a:r>
              <a:rPr lang="fr-FR" dirty="0">
                <a:solidFill>
                  <a:srgbClr val="008000"/>
                </a:solidFill>
              </a:rPr>
              <a:t>● </a:t>
            </a:r>
            <a:r>
              <a:rPr lang="fr-FR" i="1" u="sng" dirty="0" err="1">
                <a:solidFill>
                  <a:srgbClr val="008000"/>
                </a:solidFill>
              </a:rPr>
              <a:t>Chaenomeles</a:t>
            </a:r>
            <a:r>
              <a:rPr lang="fr-FR" dirty="0">
                <a:solidFill>
                  <a:srgbClr val="008000"/>
                </a:solidFill>
              </a:rPr>
              <a:t> (coing)</a:t>
            </a:r>
          </a:p>
        </p:txBody>
      </p:sp>
      <p:pic>
        <p:nvPicPr>
          <p:cNvPr id="19" name="Imag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6054" y="5235335"/>
            <a:ext cx="2078480" cy="1484629"/>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70192" y="4945462"/>
            <a:ext cx="2771775" cy="18097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B33FD27F-A959-4ED2-8B38-34BC98CD48A5}" type="slidenum">
              <a:rPr lang="fr-FR" altLang="fr-FR" sz="1200">
                <a:solidFill>
                  <a:srgbClr val="898989"/>
                </a:solidFill>
              </a:rPr>
              <a:pPr algn="r" eaLnBrk="1" hangingPunct="1">
                <a:lnSpc>
                  <a:spcPct val="100000"/>
                </a:lnSpc>
                <a:spcBef>
                  <a:spcPct val="0"/>
                </a:spcBef>
                <a:buFontTx/>
                <a:buNone/>
              </a:pPr>
              <a:t>51</a:t>
            </a:fld>
            <a:endParaRPr lang="fr-FR" altLang="fr-FR" sz="1200">
              <a:solidFill>
                <a:srgbClr val="898989"/>
              </a:solidFill>
            </a:endParaRPr>
          </a:p>
        </p:txBody>
      </p:sp>
      <p:sp>
        <p:nvSpPr>
          <p:cNvPr id="53251"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3252"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3259" name="Rectangle 11"/>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223963"/>
            <a:ext cx="2076450" cy="2333625"/>
          </a:xfrm>
          <a:prstGeom prst="rect">
            <a:avLst/>
          </a:prstGeom>
        </p:spPr>
      </p:pic>
      <p:sp>
        <p:nvSpPr>
          <p:cNvPr id="3" name="ZoneTexte 2"/>
          <p:cNvSpPr txBox="1"/>
          <p:nvPr/>
        </p:nvSpPr>
        <p:spPr>
          <a:xfrm>
            <a:off x="2452744" y="1254125"/>
            <a:ext cx="2216075" cy="1384995"/>
          </a:xfrm>
          <a:prstGeom prst="rect">
            <a:avLst/>
          </a:prstGeom>
          <a:noFill/>
        </p:spPr>
        <p:txBody>
          <a:bodyPr wrap="square" rtlCol="0">
            <a:spAutoFit/>
          </a:bodyPr>
          <a:lstStyle/>
          <a:p>
            <a:pPr marL="285750" lvl="0" indent="-285750">
              <a:buFont typeface="Arial" panose="020B0604020202020204" pitchFamily="34" charset="0"/>
              <a:buChar char="•"/>
            </a:pPr>
            <a:r>
              <a:rPr lang="fr-FR" sz="1400" b="1" i="1" u="sng" dirty="0" err="1">
                <a:solidFill>
                  <a:srgbClr val="008000"/>
                </a:solidFill>
              </a:rPr>
              <a:t>Lonicera</a:t>
            </a:r>
            <a:r>
              <a:rPr lang="fr-FR" sz="1400" b="1" i="1" u="sng" dirty="0">
                <a:solidFill>
                  <a:srgbClr val="008000"/>
                </a:solidFill>
              </a:rPr>
              <a:t> </a:t>
            </a:r>
            <a:r>
              <a:rPr lang="fr-FR" sz="1400" b="1" i="1" u="sng" dirty="0" err="1">
                <a:solidFill>
                  <a:srgbClr val="008000"/>
                </a:solidFill>
              </a:rPr>
              <a:t>edulis</a:t>
            </a:r>
            <a:r>
              <a:rPr lang="fr-FR" sz="1400" b="1" i="1" u="sng" dirty="0">
                <a:solidFill>
                  <a:srgbClr val="008000"/>
                </a:solidFill>
              </a:rPr>
              <a:t> </a:t>
            </a:r>
            <a:endParaRPr lang="fr-FR" sz="1400" dirty="0">
              <a:solidFill>
                <a:srgbClr val="008000"/>
              </a:solidFill>
            </a:endParaRPr>
          </a:p>
          <a:p>
            <a:pPr marL="285750" indent="-285750">
              <a:buFont typeface="Arial" panose="020B0604020202020204" pitchFamily="34" charset="0"/>
              <a:buChar char="•"/>
            </a:pPr>
            <a:r>
              <a:rPr lang="fr-FR" sz="1400" b="1" dirty="0">
                <a:solidFill>
                  <a:srgbClr val="008000"/>
                </a:solidFill>
              </a:rPr>
              <a:t>(</a:t>
            </a:r>
            <a:r>
              <a:rPr lang="fr-FR" sz="1400" dirty="0" err="1">
                <a:solidFill>
                  <a:srgbClr val="008000"/>
                </a:solidFill>
              </a:rPr>
              <a:t>camerise</a:t>
            </a:r>
            <a:r>
              <a:rPr lang="fr-FR" sz="1400" b="1" dirty="0">
                <a:solidFill>
                  <a:srgbClr val="008000"/>
                </a:solidFill>
              </a:rPr>
              <a:t>)</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Borealis</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Tundra</a:t>
            </a:r>
            <a:r>
              <a:rPr lang="fr-FR" sz="1400" dirty="0">
                <a:solidFill>
                  <a:srgbClr val="008000"/>
                </a:solidFill>
              </a:rPr>
              <a:t>'</a:t>
            </a:r>
          </a:p>
          <a:p>
            <a:pPr lvl="0"/>
            <a:r>
              <a:rPr lang="fr-FR" sz="1400" u="sng" dirty="0">
                <a:hlinkClick r:id="rId4"/>
              </a:rPr>
              <a:t>dnagardens.com</a:t>
            </a:r>
            <a:endParaRPr lang="fr-FR" sz="1400" dirty="0"/>
          </a:p>
          <a:p>
            <a:r>
              <a:rPr lang="fr-FR" sz="1400" u="sng" dirty="0">
                <a:hlinkClick r:id="rId5"/>
              </a:rPr>
              <a:t>Lareault.com</a:t>
            </a:r>
            <a:endParaRPr lang="fr-FR" sz="1400" dirty="0">
              <a:solidFill>
                <a:srgbClr val="008000"/>
              </a:solidFill>
            </a:endParaRPr>
          </a:p>
        </p:txBody>
      </p:sp>
      <p:sp>
        <p:nvSpPr>
          <p:cNvPr id="4" name="ZoneTexte 3"/>
          <p:cNvSpPr txBox="1"/>
          <p:nvPr/>
        </p:nvSpPr>
        <p:spPr>
          <a:xfrm>
            <a:off x="4475181" y="1223963"/>
            <a:ext cx="4414819" cy="2031325"/>
          </a:xfrm>
          <a:prstGeom prst="rect">
            <a:avLst/>
          </a:prstGeom>
          <a:noFill/>
        </p:spPr>
        <p:txBody>
          <a:bodyPr wrap="square" rtlCol="0">
            <a:spAutoFit/>
          </a:bodyPr>
          <a:lstStyle/>
          <a:p>
            <a:pPr algn="ctr"/>
            <a:r>
              <a:rPr lang="fr-FR" sz="1400" b="1" dirty="0">
                <a:solidFill>
                  <a:srgbClr val="008000"/>
                </a:solidFill>
              </a:rPr>
              <a:t>7 Niveaux</a:t>
            </a:r>
          </a:p>
          <a:p>
            <a:endParaRPr lang="fr-FR" sz="1400" dirty="0">
              <a:solidFill>
                <a:srgbClr val="008000"/>
              </a:solidFill>
            </a:endParaRPr>
          </a:p>
          <a:p>
            <a:r>
              <a:rPr lang="fr-FR" sz="1400" dirty="0">
                <a:solidFill>
                  <a:srgbClr val="008000"/>
                </a:solidFill>
              </a:rPr>
              <a:t>1.Canopée: grands arbres à fruits ou noix &gt;5m</a:t>
            </a:r>
          </a:p>
          <a:p>
            <a:r>
              <a:rPr lang="fr-FR" sz="1400" dirty="0">
                <a:solidFill>
                  <a:srgbClr val="008000"/>
                </a:solidFill>
              </a:rPr>
              <a:t>2.Petits arbres: fruitiers nain &lt;5m</a:t>
            </a:r>
          </a:p>
          <a:p>
            <a:r>
              <a:rPr lang="fr-FR" sz="1400" dirty="0">
                <a:solidFill>
                  <a:srgbClr val="008000"/>
                </a:solidFill>
              </a:rPr>
              <a:t>3.Arbustes: petits fruits</a:t>
            </a:r>
          </a:p>
          <a:p>
            <a:r>
              <a:rPr lang="fr-FR" sz="1400" u="sng" dirty="0">
                <a:solidFill>
                  <a:srgbClr val="008000"/>
                </a:solidFill>
              </a:rPr>
              <a:t>4.</a:t>
            </a:r>
            <a:r>
              <a:rPr lang="fr-FR" sz="1400" b="1" u="sng" dirty="0">
                <a:solidFill>
                  <a:srgbClr val="008000"/>
                </a:solidFill>
              </a:rPr>
              <a:t>Herbacée: consoude, fines herbes, rhubarbe, asperge... </a:t>
            </a:r>
            <a:endParaRPr lang="fr-FR" sz="1400" dirty="0">
              <a:solidFill>
                <a:srgbClr val="008000"/>
              </a:solidFill>
            </a:endParaRPr>
          </a:p>
          <a:p>
            <a:r>
              <a:rPr lang="fr-FR" sz="1400" dirty="0">
                <a:solidFill>
                  <a:srgbClr val="008000"/>
                </a:solidFill>
              </a:rPr>
              <a:t>5.Rhizosphere: légumes à racine</a:t>
            </a:r>
          </a:p>
          <a:p>
            <a:r>
              <a:rPr lang="fr-FR" sz="1400" dirty="0">
                <a:solidFill>
                  <a:srgbClr val="008000"/>
                </a:solidFill>
              </a:rPr>
              <a:t>6.Surface du sol: couvre sol ex. fraisiers</a:t>
            </a:r>
          </a:p>
          <a:p>
            <a:r>
              <a:rPr lang="fr-FR" sz="1400" dirty="0">
                <a:solidFill>
                  <a:srgbClr val="008000"/>
                </a:solidFill>
              </a:rPr>
              <a:t>7.Strate Vertical: vignes, grimpants</a:t>
            </a:r>
          </a:p>
        </p:txBody>
      </p:sp>
      <p:sp>
        <p:nvSpPr>
          <p:cNvPr id="5" name="ZoneTexte 4"/>
          <p:cNvSpPr txBox="1"/>
          <p:nvPr/>
        </p:nvSpPr>
        <p:spPr>
          <a:xfrm>
            <a:off x="9055175" y="1184019"/>
            <a:ext cx="2895525" cy="2308324"/>
          </a:xfrm>
          <a:prstGeom prst="rect">
            <a:avLst/>
          </a:prstGeom>
          <a:noFill/>
        </p:spPr>
        <p:txBody>
          <a:bodyPr wrap="square" rtlCol="0">
            <a:spAutoFit/>
          </a:bodyPr>
          <a:lstStyle/>
          <a:p>
            <a:pPr algn="ctr"/>
            <a:r>
              <a:rPr lang="fr-FR" sz="1400" b="1" u="sng" dirty="0">
                <a:solidFill>
                  <a:srgbClr val="008000"/>
                </a:solidFill>
              </a:rPr>
              <a:t>Herbacée </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Consoude</a:t>
            </a:r>
          </a:p>
          <a:p>
            <a:pPr marL="285750" lvl="0" indent="-285750">
              <a:buFont typeface="Arial" panose="020B0604020202020204" pitchFamily="34" charset="0"/>
              <a:buChar char="•"/>
            </a:pPr>
            <a:r>
              <a:rPr lang="fr-FR" sz="1400" dirty="0">
                <a:solidFill>
                  <a:srgbClr val="008000"/>
                </a:solidFill>
              </a:rPr>
              <a:t>fines herbes</a:t>
            </a:r>
          </a:p>
          <a:p>
            <a:pPr marL="285750" lvl="0" indent="-285750">
              <a:buFont typeface="Arial" panose="020B0604020202020204" pitchFamily="34" charset="0"/>
              <a:buChar char="•"/>
            </a:pPr>
            <a:r>
              <a:rPr lang="fr-FR" sz="1400" dirty="0">
                <a:solidFill>
                  <a:srgbClr val="008000"/>
                </a:solidFill>
              </a:rPr>
              <a:t>Rhubarbe</a:t>
            </a:r>
          </a:p>
          <a:p>
            <a:pPr marL="285750" lvl="0" indent="-285750">
              <a:buFont typeface="Arial" panose="020B0604020202020204" pitchFamily="34" charset="0"/>
              <a:buChar char="•"/>
            </a:pPr>
            <a:r>
              <a:rPr lang="fr-FR" sz="1400" dirty="0">
                <a:solidFill>
                  <a:srgbClr val="008000"/>
                </a:solidFill>
              </a:rPr>
              <a:t>Asperge...</a:t>
            </a:r>
          </a:p>
          <a:p>
            <a:pPr marL="285750" lvl="0" indent="-285750">
              <a:buFont typeface="Arial" panose="020B0604020202020204" pitchFamily="34" charset="0"/>
              <a:buChar char="•"/>
            </a:pPr>
            <a:r>
              <a:rPr lang="fr-FR" sz="1400" i="1" dirty="0" err="1">
                <a:solidFill>
                  <a:srgbClr val="008000"/>
                </a:solidFill>
              </a:rPr>
              <a:t>Erythroneum</a:t>
            </a:r>
            <a:r>
              <a:rPr lang="fr-FR" sz="1400" i="1" dirty="0">
                <a:solidFill>
                  <a:srgbClr val="008000"/>
                </a:solidFill>
              </a:rPr>
              <a:t> </a:t>
            </a:r>
            <a:r>
              <a:rPr lang="fr-FR" sz="1400" dirty="0">
                <a:solidFill>
                  <a:srgbClr val="008000"/>
                </a:solidFill>
              </a:rPr>
              <a:t>(</a:t>
            </a:r>
            <a:r>
              <a:rPr lang="fr-FR" sz="1400" dirty="0" err="1">
                <a:solidFill>
                  <a:srgbClr val="008000"/>
                </a:solidFill>
              </a:rPr>
              <a:t>Érythrones</a:t>
            </a:r>
            <a:r>
              <a:rPr lang="fr-FR" sz="1400" dirty="0">
                <a:solidFill>
                  <a:srgbClr val="008000"/>
                </a:solidFill>
              </a:rPr>
              <a:t>)</a:t>
            </a:r>
          </a:p>
          <a:p>
            <a:pPr marL="285750" lvl="0" indent="-285750">
              <a:buFont typeface="Arial" panose="020B0604020202020204" pitchFamily="34" charset="0"/>
              <a:buChar char="•"/>
            </a:pPr>
            <a:r>
              <a:rPr lang="fr-FR" sz="1400" dirty="0" err="1">
                <a:solidFill>
                  <a:srgbClr val="008000"/>
                </a:solidFill>
              </a:rPr>
              <a:t>Aliacés</a:t>
            </a:r>
            <a:r>
              <a:rPr lang="fr-FR" sz="1400" dirty="0">
                <a:solidFill>
                  <a:srgbClr val="008000"/>
                </a:solidFill>
              </a:rPr>
              <a:t> (Ails, </a:t>
            </a:r>
            <a:r>
              <a:rPr lang="fr-FR" sz="1400" dirty="0" err="1">
                <a:solidFill>
                  <a:srgbClr val="008000"/>
                </a:solidFill>
              </a:rPr>
              <a:t>ognions</a:t>
            </a:r>
            <a:r>
              <a:rPr lang="fr-FR" sz="1400" dirty="0">
                <a:solidFill>
                  <a:srgbClr val="008000"/>
                </a:solidFill>
              </a:rPr>
              <a:t>)</a:t>
            </a:r>
          </a:p>
          <a:p>
            <a:pPr marL="285750" lvl="0" indent="-285750">
              <a:buFont typeface="Arial" panose="020B0604020202020204" pitchFamily="34" charset="0"/>
              <a:buChar char="•"/>
            </a:pPr>
            <a:r>
              <a:rPr lang="fr-FR" sz="1400" dirty="0" err="1">
                <a:solidFill>
                  <a:srgbClr val="008000"/>
                </a:solidFill>
              </a:rPr>
              <a:t>Lilliums</a:t>
            </a:r>
            <a:r>
              <a:rPr lang="fr-FR" sz="1400" dirty="0">
                <a:solidFill>
                  <a:srgbClr val="008000"/>
                </a:solidFill>
              </a:rPr>
              <a:t> (lis)</a:t>
            </a:r>
          </a:p>
          <a:p>
            <a:pPr marL="285750" lvl="0" indent="-285750">
              <a:buFont typeface="Arial" panose="020B0604020202020204" pitchFamily="34" charset="0"/>
              <a:buChar char="•"/>
            </a:pPr>
            <a:r>
              <a:rPr lang="fr-FR" sz="1400" i="1" dirty="0">
                <a:solidFill>
                  <a:srgbClr val="008000"/>
                </a:solidFill>
              </a:rPr>
              <a:t>Viola </a:t>
            </a:r>
            <a:r>
              <a:rPr lang="fr-FR" sz="1400" i="1" dirty="0" err="1">
                <a:solidFill>
                  <a:srgbClr val="008000"/>
                </a:solidFill>
              </a:rPr>
              <a:t>odorata</a:t>
            </a:r>
            <a:r>
              <a:rPr lang="fr-FR" sz="1400" i="1" dirty="0">
                <a:solidFill>
                  <a:srgbClr val="008000"/>
                </a:solidFill>
              </a:rPr>
              <a:t> </a:t>
            </a:r>
            <a:r>
              <a:rPr lang="fr-FR" sz="1400" dirty="0">
                <a:solidFill>
                  <a:srgbClr val="008000"/>
                </a:solidFill>
              </a:rPr>
              <a:t>(violettes)</a:t>
            </a:r>
          </a:p>
          <a:p>
            <a:pPr marL="285750" indent="-285750">
              <a:buFont typeface="Arial" panose="020B0604020202020204" pitchFamily="34" charset="0"/>
              <a:buChar char="•"/>
            </a:pPr>
            <a:r>
              <a:rPr lang="fr-FR" sz="1400" i="1" dirty="0" err="1">
                <a:solidFill>
                  <a:srgbClr val="008000"/>
                </a:solidFill>
              </a:rPr>
              <a:t>Hemerocallis</a:t>
            </a:r>
            <a:r>
              <a:rPr lang="fr-FR" sz="1400" i="1" dirty="0">
                <a:solidFill>
                  <a:srgbClr val="008000"/>
                </a:solidFill>
              </a:rPr>
              <a:t> </a:t>
            </a:r>
            <a:r>
              <a:rPr lang="fr-FR" sz="1400" dirty="0">
                <a:solidFill>
                  <a:srgbClr val="008000"/>
                </a:solidFill>
              </a:rPr>
              <a:t>(hémérocalles)</a:t>
            </a:r>
          </a:p>
        </p:txBody>
      </p:sp>
      <p:sp>
        <p:nvSpPr>
          <p:cNvPr id="6" name="Rectangle 5"/>
          <p:cNvSpPr/>
          <p:nvPr/>
        </p:nvSpPr>
        <p:spPr>
          <a:xfrm>
            <a:off x="1443995" y="3722057"/>
            <a:ext cx="1091966" cy="369332"/>
          </a:xfrm>
          <a:prstGeom prst="rect">
            <a:avLst/>
          </a:prstGeom>
        </p:spPr>
        <p:txBody>
          <a:bodyPr wrap="none">
            <a:spAutoFit/>
          </a:bodyPr>
          <a:lstStyle/>
          <a:p>
            <a:r>
              <a:rPr lang="fr-FR" b="1" u="sng" dirty="0">
                <a:solidFill>
                  <a:srgbClr val="008000"/>
                </a:solidFill>
              </a:rPr>
              <a:t>Herbacée</a:t>
            </a:r>
            <a:endParaRPr lang="fr-FR" dirty="0"/>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3265" y="4319588"/>
            <a:ext cx="1562100" cy="2019300"/>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295" y="4452938"/>
            <a:ext cx="2057400" cy="1885950"/>
          </a:xfrm>
          <a:prstGeom prst="rect">
            <a:avLst/>
          </a:prstGeom>
        </p:spPr>
      </p:pic>
      <p:sp>
        <p:nvSpPr>
          <p:cNvPr id="10" name="Rectangle 9"/>
          <p:cNvSpPr/>
          <p:nvPr/>
        </p:nvSpPr>
        <p:spPr>
          <a:xfrm>
            <a:off x="2822721" y="3962787"/>
            <a:ext cx="1391728" cy="369332"/>
          </a:xfrm>
          <a:prstGeom prst="rect">
            <a:avLst/>
          </a:prstGeom>
        </p:spPr>
        <p:txBody>
          <a:bodyPr wrap="none">
            <a:spAutoFit/>
          </a:bodyPr>
          <a:lstStyle/>
          <a:p>
            <a:pPr marL="285750" indent="-285750">
              <a:buFont typeface="Arial" panose="020B0604020202020204" pitchFamily="34" charset="0"/>
              <a:buChar char="•"/>
            </a:pPr>
            <a:r>
              <a:rPr lang="fr-FR" dirty="0">
                <a:solidFill>
                  <a:srgbClr val="008000"/>
                </a:solidFill>
              </a:rPr>
              <a:t>Rhubarbe</a:t>
            </a:r>
            <a:endParaRPr lang="fr-FR" dirty="0"/>
          </a:p>
        </p:txBody>
      </p:sp>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9764" y="4319588"/>
            <a:ext cx="1514475" cy="2028825"/>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7776" y="3975472"/>
            <a:ext cx="1647825" cy="2343150"/>
          </a:xfrm>
          <a:prstGeom prst="rect">
            <a:avLst/>
          </a:prstGeom>
        </p:spPr>
      </p:pic>
      <p:sp>
        <p:nvSpPr>
          <p:cNvPr id="23" name="Rectangle 22"/>
          <p:cNvSpPr/>
          <p:nvPr/>
        </p:nvSpPr>
        <p:spPr>
          <a:xfrm>
            <a:off x="6765352" y="3962787"/>
            <a:ext cx="1232773" cy="369332"/>
          </a:xfrm>
          <a:prstGeom prst="rect">
            <a:avLst/>
          </a:prstGeom>
        </p:spPr>
        <p:txBody>
          <a:bodyPr wrap="none">
            <a:spAutoFit/>
          </a:bodyPr>
          <a:lstStyle/>
          <a:p>
            <a:pPr marL="285750" indent="-285750">
              <a:buFont typeface="Arial" panose="020B0604020202020204" pitchFamily="34" charset="0"/>
              <a:buChar char="•"/>
            </a:pPr>
            <a:r>
              <a:rPr lang="fr-FR" dirty="0">
                <a:solidFill>
                  <a:srgbClr val="008000"/>
                </a:solidFill>
              </a:rPr>
              <a:t>Asperge</a:t>
            </a:r>
            <a:endParaRPr lang="fr-FR" dirty="0"/>
          </a:p>
        </p:txBody>
      </p:sp>
      <p:sp>
        <p:nvSpPr>
          <p:cNvPr id="24" name="Rectangle 23"/>
          <p:cNvSpPr/>
          <p:nvPr/>
        </p:nvSpPr>
        <p:spPr>
          <a:xfrm>
            <a:off x="5858670" y="3554657"/>
            <a:ext cx="1091966" cy="369332"/>
          </a:xfrm>
          <a:prstGeom prst="rect">
            <a:avLst/>
          </a:prstGeom>
        </p:spPr>
        <p:txBody>
          <a:bodyPr wrap="none">
            <a:spAutoFit/>
          </a:bodyPr>
          <a:lstStyle/>
          <a:p>
            <a:r>
              <a:rPr lang="fr-FR" b="1" u="sng" dirty="0">
                <a:solidFill>
                  <a:srgbClr val="008000"/>
                </a:solidFill>
              </a:rPr>
              <a:t>Herbacée</a:t>
            </a:r>
            <a:endParaRPr lang="fr-FR" dirty="0"/>
          </a:p>
        </p:txBody>
      </p:sp>
      <p:sp>
        <p:nvSpPr>
          <p:cNvPr id="25" name="Rectangle 24"/>
          <p:cNvSpPr/>
          <p:nvPr/>
        </p:nvSpPr>
        <p:spPr>
          <a:xfrm>
            <a:off x="9790080" y="3614881"/>
            <a:ext cx="1091966" cy="369332"/>
          </a:xfrm>
          <a:prstGeom prst="rect">
            <a:avLst/>
          </a:prstGeom>
        </p:spPr>
        <p:txBody>
          <a:bodyPr wrap="none">
            <a:spAutoFit/>
          </a:bodyPr>
          <a:lstStyle/>
          <a:p>
            <a:r>
              <a:rPr lang="fr-FR" b="1" u="sng" dirty="0">
                <a:solidFill>
                  <a:srgbClr val="008000"/>
                </a:solidFill>
              </a:rPr>
              <a:t>Herbacée</a:t>
            </a:r>
            <a:endParaRPr lang="fr-FR" dirty="0"/>
          </a:p>
        </p:txBody>
      </p:sp>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88313" y="4584700"/>
            <a:ext cx="2095500" cy="2085975"/>
          </a:xfrm>
          <a:prstGeom prst="rect">
            <a:avLst/>
          </a:prstGeom>
        </p:spPr>
      </p:pic>
      <p:sp>
        <p:nvSpPr>
          <p:cNvPr id="14" name="ZoneTexte 13"/>
          <p:cNvSpPr txBox="1"/>
          <p:nvPr/>
        </p:nvSpPr>
        <p:spPr>
          <a:xfrm>
            <a:off x="9288313" y="4091389"/>
            <a:ext cx="2095500" cy="369332"/>
          </a:xfrm>
          <a:prstGeom prst="rect">
            <a:avLst/>
          </a:prstGeom>
          <a:noFill/>
        </p:spPr>
        <p:txBody>
          <a:bodyPr wrap="square" rtlCol="0">
            <a:spAutoFit/>
          </a:bodyPr>
          <a:lstStyle/>
          <a:p>
            <a:r>
              <a:rPr lang="fr-FR" dirty="0">
                <a:solidFill>
                  <a:srgbClr val="008000"/>
                </a:solidFill>
              </a:rPr>
              <a:t>● Consoude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1"/>
          <p:cNvSpPr txBox="1">
            <a:spLocks/>
          </p:cNvSpPr>
          <p:nvPr/>
        </p:nvSpPr>
        <p:spPr bwMode="auto">
          <a:xfrm>
            <a:off x="-29509" y="189984"/>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FB53B930-7410-4D23-B73E-D45D7C977720}" type="slidenum">
              <a:rPr lang="fr-FR" altLang="fr-FR" sz="1200">
                <a:solidFill>
                  <a:srgbClr val="898989"/>
                </a:solidFill>
              </a:rPr>
              <a:pPr algn="r" eaLnBrk="1" hangingPunct="1">
                <a:lnSpc>
                  <a:spcPct val="100000"/>
                </a:lnSpc>
                <a:spcBef>
                  <a:spcPct val="0"/>
                </a:spcBef>
                <a:buFontTx/>
                <a:buNone/>
              </a:pPr>
              <a:t>52</a:t>
            </a:fld>
            <a:endParaRPr lang="fr-FR" altLang="fr-FR" sz="1200">
              <a:solidFill>
                <a:srgbClr val="898989"/>
              </a:solidFill>
            </a:endParaRPr>
          </a:p>
        </p:txBody>
      </p:sp>
      <p:sp>
        <p:nvSpPr>
          <p:cNvPr id="54275"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4276"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4283" name="Rectangle 16"/>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12" name="Rectangle 11"/>
          <p:cNvSpPr/>
          <p:nvPr/>
        </p:nvSpPr>
        <p:spPr>
          <a:xfrm>
            <a:off x="1566785" y="1042988"/>
            <a:ext cx="1091966" cy="369332"/>
          </a:xfrm>
          <a:prstGeom prst="rect">
            <a:avLst/>
          </a:prstGeom>
        </p:spPr>
        <p:txBody>
          <a:bodyPr wrap="none">
            <a:spAutoFit/>
          </a:bodyPr>
          <a:lstStyle/>
          <a:p>
            <a:r>
              <a:rPr lang="fr-FR" b="1" u="sng" dirty="0">
                <a:solidFill>
                  <a:srgbClr val="008000"/>
                </a:solidFill>
              </a:rPr>
              <a:t>Herbacée</a:t>
            </a:r>
            <a:endParaRPr lang="fr-FR" dirty="0"/>
          </a:p>
        </p:txBody>
      </p:sp>
      <p:sp>
        <p:nvSpPr>
          <p:cNvPr id="2" name="ZoneTexte 1"/>
          <p:cNvSpPr txBox="1"/>
          <p:nvPr/>
        </p:nvSpPr>
        <p:spPr>
          <a:xfrm>
            <a:off x="268941" y="1412320"/>
            <a:ext cx="4403483" cy="369332"/>
          </a:xfrm>
          <a:prstGeom prst="rect">
            <a:avLst/>
          </a:prstGeom>
          <a:noFill/>
        </p:spPr>
        <p:txBody>
          <a:bodyPr wrap="square" rtlCol="0">
            <a:spAutoFit/>
          </a:bodyPr>
          <a:lstStyle/>
          <a:p>
            <a:pPr lvl="0"/>
            <a:r>
              <a:rPr lang="fr-FR" dirty="0">
                <a:solidFill>
                  <a:srgbClr val="008000"/>
                </a:solidFill>
              </a:rPr>
              <a:t>Alliacées (ail, oignon, ail des bois, ciboulette)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 y="1821101"/>
            <a:ext cx="1666875" cy="226695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018" y="1828404"/>
            <a:ext cx="2085975" cy="17907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2944" y="1821101"/>
            <a:ext cx="1362075" cy="215265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799" y="1274763"/>
            <a:ext cx="2076450" cy="1724025"/>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7782" y="1274763"/>
            <a:ext cx="1752600" cy="2247900"/>
          </a:xfrm>
          <a:prstGeom prst="rect">
            <a:avLst/>
          </a:prstGeom>
        </p:spPr>
      </p:pic>
      <p:sp>
        <p:nvSpPr>
          <p:cNvPr id="8" name="ZoneTexte 7"/>
          <p:cNvSpPr txBox="1"/>
          <p:nvPr/>
        </p:nvSpPr>
        <p:spPr>
          <a:xfrm>
            <a:off x="6484655" y="905371"/>
            <a:ext cx="3101827" cy="369332"/>
          </a:xfrm>
          <a:prstGeom prst="rect">
            <a:avLst/>
          </a:prstGeom>
          <a:noFill/>
        </p:spPr>
        <p:txBody>
          <a:bodyPr wrap="square" rtlCol="0">
            <a:spAutoFit/>
          </a:bodyPr>
          <a:lstStyle/>
          <a:p>
            <a:pPr marL="285750" indent="-285750">
              <a:buFont typeface="Arial" panose="020B0604020202020204" pitchFamily="34" charset="0"/>
              <a:buChar char="•"/>
            </a:pPr>
            <a:r>
              <a:rPr lang="fr-FR" i="1" u="sng" dirty="0" err="1">
                <a:solidFill>
                  <a:srgbClr val="008000"/>
                </a:solidFill>
              </a:rPr>
              <a:t>Hemerocalli</a:t>
            </a:r>
            <a:r>
              <a:rPr lang="fr-FR" dirty="0">
                <a:solidFill>
                  <a:srgbClr val="008000"/>
                </a:solidFill>
              </a:rPr>
              <a:t> (Hémérocalle)</a:t>
            </a:r>
          </a:p>
        </p:txBody>
      </p:sp>
      <p:sp>
        <p:nvSpPr>
          <p:cNvPr id="20" name="Rectangle 19"/>
          <p:cNvSpPr/>
          <p:nvPr/>
        </p:nvSpPr>
        <p:spPr>
          <a:xfrm>
            <a:off x="8494516" y="581987"/>
            <a:ext cx="1091966" cy="369332"/>
          </a:xfrm>
          <a:prstGeom prst="rect">
            <a:avLst/>
          </a:prstGeom>
        </p:spPr>
        <p:txBody>
          <a:bodyPr wrap="none">
            <a:spAutoFit/>
          </a:bodyPr>
          <a:lstStyle/>
          <a:p>
            <a:r>
              <a:rPr lang="fr-FR" b="1" u="sng" dirty="0">
                <a:solidFill>
                  <a:srgbClr val="008000"/>
                </a:solidFill>
              </a:rPr>
              <a:t>Herbacée</a:t>
            </a:r>
            <a:endParaRPr lang="fr-FR" dirty="0"/>
          </a:p>
        </p:txBody>
      </p:sp>
      <p:sp>
        <p:nvSpPr>
          <p:cNvPr id="9" name="ZoneTexte 8"/>
          <p:cNvSpPr txBox="1"/>
          <p:nvPr/>
        </p:nvSpPr>
        <p:spPr>
          <a:xfrm>
            <a:off x="268941" y="4324574"/>
            <a:ext cx="3657600" cy="1815882"/>
          </a:xfrm>
          <a:prstGeom prst="rect">
            <a:avLst/>
          </a:prstGeom>
          <a:noFill/>
        </p:spPr>
        <p:txBody>
          <a:bodyPr wrap="square" rtlCol="0">
            <a:spAutoFit/>
          </a:bodyPr>
          <a:lstStyle/>
          <a:p>
            <a:r>
              <a:rPr lang="fr-FR" sz="1400" b="1" u="sng" dirty="0" err="1">
                <a:solidFill>
                  <a:srgbClr val="008000"/>
                </a:solidFill>
              </a:rPr>
              <a:t>Rhizosphere</a:t>
            </a:r>
            <a:r>
              <a:rPr lang="fr-FR" sz="1400" b="1" u="sng" dirty="0">
                <a:solidFill>
                  <a:srgbClr val="008000"/>
                </a:solidFill>
              </a:rPr>
              <a:t> : </a:t>
            </a:r>
            <a:r>
              <a:rPr lang="fr-FR" sz="1400" u="sng" dirty="0">
                <a:solidFill>
                  <a:srgbClr val="008000"/>
                </a:solidFill>
              </a:rPr>
              <a:t>légumes à racine</a:t>
            </a:r>
          </a:p>
          <a:p>
            <a:pPr lvl="0"/>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Carottes</a:t>
            </a:r>
          </a:p>
          <a:p>
            <a:pPr marL="285750" lvl="0" indent="-285750">
              <a:buFont typeface="Arial" panose="020B0604020202020204" pitchFamily="34" charset="0"/>
              <a:buChar char="•"/>
            </a:pPr>
            <a:r>
              <a:rPr lang="fr-FR" sz="1400" dirty="0">
                <a:solidFill>
                  <a:srgbClr val="008000"/>
                </a:solidFill>
              </a:rPr>
              <a:t>Navet</a:t>
            </a:r>
          </a:p>
          <a:p>
            <a:pPr marL="285750" lvl="0" indent="-285750">
              <a:buFont typeface="Arial" panose="020B0604020202020204" pitchFamily="34" charset="0"/>
              <a:buChar char="•"/>
            </a:pPr>
            <a:r>
              <a:rPr lang="fr-FR" sz="1400" dirty="0">
                <a:solidFill>
                  <a:srgbClr val="008000"/>
                </a:solidFill>
              </a:rPr>
              <a:t>Betterave</a:t>
            </a:r>
          </a:p>
          <a:p>
            <a:pPr marL="285750" lvl="0" indent="-285750">
              <a:buFont typeface="Arial" panose="020B0604020202020204" pitchFamily="34" charset="0"/>
              <a:buChar char="•"/>
            </a:pPr>
            <a:r>
              <a:rPr lang="fr-FR" sz="1400" dirty="0">
                <a:solidFill>
                  <a:srgbClr val="008000"/>
                </a:solidFill>
              </a:rPr>
              <a:t>Pissenlit</a:t>
            </a:r>
          </a:p>
          <a:p>
            <a:pPr marL="285750" lvl="0" indent="-285750">
              <a:buFont typeface="Arial" panose="020B0604020202020204" pitchFamily="34" charset="0"/>
              <a:buChar char="•"/>
            </a:pPr>
            <a:r>
              <a:rPr lang="fr-FR" sz="1400" i="1" dirty="0" err="1">
                <a:solidFill>
                  <a:srgbClr val="008000"/>
                </a:solidFill>
              </a:rPr>
              <a:t>Helianthus</a:t>
            </a:r>
            <a:r>
              <a:rPr lang="fr-FR" sz="1400" i="1" dirty="0">
                <a:solidFill>
                  <a:srgbClr val="008000"/>
                </a:solidFill>
              </a:rPr>
              <a:t> </a:t>
            </a:r>
            <a:r>
              <a:rPr lang="fr-FR" sz="1400" i="1" dirty="0" err="1">
                <a:solidFill>
                  <a:srgbClr val="008000"/>
                </a:solidFill>
              </a:rPr>
              <a:t>tuberosus</a:t>
            </a:r>
            <a:r>
              <a:rPr lang="fr-FR" sz="1400" i="1" dirty="0">
                <a:solidFill>
                  <a:srgbClr val="008000"/>
                </a:solidFill>
              </a:rPr>
              <a:t> </a:t>
            </a:r>
            <a:r>
              <a:rPr lang="fr-FR" sz="1400" dirty="0">
                <a:solidFill>
                  <a:srgbClr val="008000"/>
                </a:solidFill>
              </a:rPr>
              <a:t>(topinambour)</a:t>
            </a:r>
          </a:p>
          <a:p>
            <a:pPr marL="285750" lvl="0" indent="-285750">
              <a:buFont typeface="Arial" panose="020B0604020202020204" pitchFamily="34" charset="0"/>
              <a:buChar char="•"/>
            </a:pPr>
            <a:r>
              <a:rPr lang="fr-FR" sz="1400" dirty="0">
                <a:solidFill>
                  <a:srgbClr val="008000"/>
                </a:solidFill>
              </a:rPr>
              <a:t>Plusieurs autres vivaces peu connue</a:t>
            </a:r>
          </a:p>
        </p:txBody>
      </p:sp>
      <p:sp>
        <p:nvSpPr>
          <p:cNvPr id="10" name="ZoneTexte 9"/>
          <p:cNvSpPr txBox="1"/>
          <p:nvPr/>
        </p:nvSpPr>
        <p:spPr>
          <a:xfrm>
            <a:off x="9937290" y="230923"/>
            <a:ext cx="2140772" cy="3754874"/>
          </a:xfrm>
          <a:prstGeom prst="rect">
            <a:avLst/>
          </a:prstGeom>
          <a:noFill/>
        </p:spPr>
        <p:txBody>
          <a:bodyPr wrap="square" rtlCol="0">
            <a:spAutoFit/>
          </a:bodyPr>
          <a:lstStyle/>
          <a:p>
            <a:pPr algn="ctr"/>
            <a:r>
              <a:rPr lang="fr-FR" sz="1400" b="1" dirty="0">
                <a:solidFill>
                  <a:srgbClr val="008000"/>
                </a:solidFill>
              </a:rPr>
              <a:t>7 Niveaux</a:t>
            </a:r>
          </a:p>
          <a:p>
            <a:endParaRPr lang="fr-FR" sz="1400" dirty="0">
              <a:solidFill>
                <a:srgbClr val="008000"/>
              </a:solidFill>
            </a:endParaRPr>
          </a:p>
          <a:p>
            <a:r>
              <a:rPr lang="fr-FR" sz="1400" dirty="0">
                <a:solidFill>
                  <a:srgbClr val="008000"/>
                </a:solidFill>
              </a:rPr>
              <a:t>1.Canopée: grands arbres à fruits ou noix &gt;5m</a:t>
            </a:r>
          </a:p>
          <a:p>
            <a:r>
              <a:rPr lang="fr-FR" sz="1400" dirty="0">
                <a:solidFill>
                  <a:srgbClr val="008000"/>
                </a:solidFill>
              </a:rPr>
              <a:t>2.Petits arbres: fruitiers nain &lt;5m</a:t>
            </a:r>
          </a:p>
          <a:p>
            <a:r>
              <a:rPr lang="fr-FR" sz="1400" dirty="0">
                <a:solidFill>
                  <a:srgbClr val="008000"/>
                </a:solidFill>
              </a:rPr>
              <a:t>3.Arbustes: petits fruits</a:t>
            </a:r>
          </a:p>
          <a:p>
            <a:r>
              <a:rPr lang="fr-FR" sz="1400" dirty="0">
                <a:solidFill>
                  <a:srgbClr val="008000"/>
                </a:solidFill>
              </a:rPr>
              <a:t>4.Herbacée: consoude, fines herbes, rhubarbe,</a:t>
            </a:r>
          </a:p>
          <a:p>
            <a:r>
              <a:rPr lang="fr-FR" sz="1400" dirty="0">
                <a:solidFill>
                  <a:srgbClr val="008000"/>
                </a:solidFill>
              </a:rPr>
              <a:t>asperge...</a:t>
            </a:r>
          </a:p>
          <a:p>
            <a:r>
              <a:rPr lang="fr-FR" sz="1400" u="sng" dirty="0">
                <a:solidFill>
                  <a:srgbClr val="008000"/>
                </a:solidFill>
              </a:rPr>
              <a:t>5.</a:t>
            </a:r>
            <a:r>
              <a:rPr lang="fr-FR" sz="1400" b="1" u="sng" dirty="0">
                <a:solidFill>
                  <a:srgbClr val="008000"/>
                </a:solidFill>
              </a:rPr>
              <a:t>Rhizosphere: légumes à racine </a:t>
            </a:r>
            <a:endParaRPr lang="fr-FR" sz="1400" dirty="0">
              <a:solidFill>
                <a:srgbClr val="008000"/>
              </a:solidFill>
            </a:endParaRPr>
          </a:p>
          <a:p>
            <a:r>
              <a:rPr lang="fr-FR" sz="1400" dirty="0">
                <a:solidFill>
                  <a:srgbClr val="008000"/>
                </a:solidFill>
              </a:rPr>
              <a:t>6.Surface du sol: couvre sol ex. fraisiers</a:t>
            </a:r>
          </a:p>
          <a:p>
            <a:r>
              <a:rPr lang="fr-FR" sz="1400" dirty="0">
                <a:solidFill>
                  <a:srgbClr val="008000"/>
                </a:solidFill>
              </a:rPr>
              <a:t>7.Strate Vertical: vignes, grimpants</a:t>
            </a:r>
          </a:p>
          <a:p>
            <a:endParaRPr lang="fr-FR" sz="1400" dirty="0">
              <a:solidFill>
                <a:srgbClr val="008000"/>
              </a:solidFill>
            </a:endParaRPr>
          </a:p>
        </p:txBody>
      </p:sp>
      <p:sp>
        <p:nvSpPr>
          <p:cNvPr id="11" name="Rectangle 10"/>
          <p:cNvSpPr/>
          <p:nvPr/>
        </p:nvSpPr>
        <p:spPr>
          <a:xfrm>
            <a:off x="4140893" y="3665856"/>
            <a:ext cx="3102068" cy="369332"/>
          </a:xfrm>
          <a:prstGeom prst="rect">
            <a:avLst/>
          </a:prstGeom>
        </p:spPr>
        <p:txBody>
          <a:bodyPr wrap="none">
            <a:spAutoFit/>
          </a:bodyPr>
          <a:lstStyle/>
          <a:p>
            <a:r>
              <a:rPr lang="fr-FR" b="1" u="sng" dirty="0" err="1">
                <a:solidFill>
                  <a:srgbClr val="008000"/>
                </a:solidFill>
              </a:rPr>
              <a:t>Rhizosphere</a:t>
            </a:r>
            <a:r>
              <a:rPr lang="fr-FR" b="1" u="sng" dirty="0">
                <a:solidFill>
                  <a:srgbClr val="008000"/>
                </a:solidFill>
              </a:rPr>
              <a:t> : </a:t>
            </a:r>
            <a:r>
              <a:rPr lang="fr-FR" u="sng" dirty="0">
                <a:solidFill>
                  <a:srgbClr val="008000"/>
                </a:solidFill>
              </a:rPr>
              <a:t>légumes à racine</a:t>
            </a:r>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0382" y="4035188"/>
            <a:ext cx="2057400" cy="1371600"/>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3982" y="4035188"/>
            <a:ext cx="1676400" cy="2362200"/>
          </a:xfrm>
          <a:prstGeom prst="rect">
            <a:avLst/>
          </a:prstGeom>
        </p:spPr>
      </p:pic>
      <p:pic>
        <p:nvPicPr>
          <p:cNvPr id="15" name="Imag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0697" y="4419712"/>
            <a:ext cx="1743075" cy="2343150"/>
          </a:xfrm>
          <a:prstGeom prst="rect">
            <a:avLst/>
          </a:prstGeom>
        </p:spPr>
      </p:pic>
      <p:pic>
        <p:nvPicPr>
          <p:cNvPr id="16" name="Imag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53887" y="5216288"/>
            <a:ext cx="1619250" cy="1533525"/>
          </a:xfrm>
          <a:prstGeom prst="rect">
            <a:avLst/>
          </a:prstGeom>
        </p:spPr>
      </p:pic>
      <p:sp>
        <p:nvSpPr>
          <p:cNvPr id="28" name="Rectangle 27"/>
          <p:cNvSpPr/>
          <p:nvPr/>
        </p:nvSpPr>
        <p:spPr>
          <a:xfrm>
            <a:off x="8739663" y="3903385"/>
            <a:ext cx="3102068" cy="369332"/>
          </a:xfrm>
          <a:prstGeom prst="rect">
            <a:avLst/>
          </a:prstGeom>
        </p:spPr>
        <p:txBody>
          <a:bodyPr wrap="none">
            <a:spAutoFit/>
          </a:bodyPr>
          <a:lstStyle/>
          <a:p>
            <a:r>
              <a:rPr lang="fr-FR" b="1" u="sng" dirty="0" err="1">
                <a:solidFill>
                  <a:srgbClr val="008000"/>
                </a:solidFill>
              </a:rPr>
              <a:t>Rhizosphere</a:t>
            </a:r>
            <a:r>
              <a:rPr lang="fr-FR" b="1" u="sng" dirty="0">
                <a:solidFill>
                  <a:srgbClr val="008000"/>
                </a:solidFill>
              </a:rPr>
              <a:t> : </a:t>
            </a:r>
            <a:r>
              <a:rPr lang="fr-FR" u="sng" dirty="0">
                <a:solidFill>
                  <a:srgbClr val="008000"/>
                </a:solidFill>
              </a:rPr>
              <a:t>légumes à racine</a:t>
            </a:r>
          </a:p>
        </p:txBody>
      </p:sp>
      <p:sp>
        <p:nvSpPr>
          <p:cNvPr id="17" name="ZoneTexte 16"/>
          <p:cNvSpPr txBox="1"/>
          <p:nvPr/>
        </p:nvSpPr>
        <p:spPr>
          <a:xfrm>
            <a:off x="8494516" y="4571327"/>
            <a:ext cx="1796181" cy="523220"/>
          </a:xfrm>
          <a:prstGeom prst="rect">
            <a:avLst/>
          </a:prstGeom>
          <a:noFill/>
        </p:spPr>
        <p:txBody>
          <a:bodyPr wrap="square" rtlCol="0">
            <a:spAutoFit/>
          </a:bodyPr>
          <a:lstStyle/>
          <a:p>
            <a:pPr lvl="0"/>
            <a:r>
              <a:rPr lang="fr-FR" sz="1400" i="1" dirty="0" err="1">
                <a:solidFill>
                  <a:srgbClr val="008000"/>
                </a:solidFill>
              </a:rPr>
              <a:t>Helianthus</a:t>
            </a:r>
            <a:r>
              <a:rPr lang="fr-FR" sz="1400" i="1" dirty="0">
                <a:solidFill>
                  <a:srgbClr val="008000"/>
                </a:solidFill>
              </a:rPr>
              <a:t> </a:t>
            </a:r>
            <a:r>
              <a:rPr lang="fr-FR" sz="1400" i="1" dirty="0" err="1">
                <a:solidFill>
                  <a:srgbClr val="008000"/>
                </a:solidFill>
              </a:rPr>
              <a:t>tuberosus</a:t>
            </a:r>
            <a:endParaRPr lang="fr-FR" sz="1400" dirty="0">
              <a:solidFill>
                <a:srgbClr val="008000"/>
              </a:solidFill>
            </a:endParaRPr>
          </a:p>
          <a:p>
            <a:r>
              <a:rPr lang="fr-FR" sz="1400" dirty="0">
                <a:solidFill>
                  <a:srgbClr val="008000"/>
                </a:solidFill>
              </a:rPr>
              <a:t>(topinambour)</a:t>
            </a:r>
          </a:p>
        </p:txBody>
      </p:sp>
      <p:sp>
        <p:nvSpPr>
          <p:cNvPr id="30" name="ZoneTexte 29"/>
          <p:cNvSpPr txBox="1"/>
          <p:nvPr/>
        </p:nvSpPr>
        <p:spPr>
          <a:xfrm>
            <a:off x="7722765" y="3045234"/>
            <a:ext cx="2032483" cy="461665"/>
          </a:xfrm>
          <a:prstGeom prst="rect">
            <a:avLst/>
          </a:prstGeom>
          <a:noFill/>
        </p:spPr>
        <p:txBody>
          <a:bodyPr wrap="square" rtlCol="0">
            <a:spAutoFit/>
          </a:bodyPr>
          <a:lstStyle/>
          <a:p>
            <a:pPr algn="ctr"/>
            <a:r>
              <a:rPr lang="fr-FR" sz="1200" dirty="0">
                <a:solidFill>
                  <a:srgbClr val="008000"/>
                </a:solidFill>
              </a:rPr>
              <a:t>Fleurs et tubercules comestibles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1"/>
          <p:cNvSpPr txBox="1">
            <a:spLocks/>
          </p:cNvSpPr>
          <p:nvPr/>
        </p:nvSpPr>
        <p:spPr bwMode="auto">
          <a:xfrm>
            <a:off x="49213" y="113506"/>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17E4DE4C-5989-457D-B54C-DCC019C21067}" type="slidenum">
              <a:rPr lang="fr-FR" altLang="fr-FR" sz="1200">
                <a:solidFill>
                  <a:srgbClr val="898989"/>
                </a:solidFill>
              </a:rPr>
              <a:pPr algn="r" eaLnBrk="1" hangingPunct="1">
                <a:lnSpc>
                  <a:spcPct val="100000"/>
                </a:lnSpc>
                <a:spcBef>
                  <a:spcPct val="0"/>
                </a:spcBef>
                <a:buFontTx/>
                <a:buNone/>
              </a:pPr>
              <a:t>53</a:t>
            </a:fld>
            <a:endParaRPr lang="fr-FR" altLang="fr-FR" sz="1200">
              <a:solidFill>
                <a:srgbClr val="898989"/>
              </a:solidFill>
            </a:endParaRPr>
          </a:p>
        </p:txBody>
      </p:sp>
      <p:sp>
        <p:nvSpPr>
          <p:cNvPr id="55299"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5300"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5307" name="Rectangle 10"/>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12" name="Rectangle 11"/>
          <p:cNvSpPr/>
          <p:nvPr/>
        </p:nvSpPr>
        <p:spPr>
          <a:xfrm>
            <a:off x="225425" y="1042988"/>
            <a:ext cx="3102068" cy="369332"/>
          </a:xfrm>
          <a:prstGeom prst="rect">
            <a:avLst/>
          </a:prstGeom>
        </p:spPr>
        <p:txBody>
          <a:bodyPr wrap="none">
            <a:spAutoFit/>
          </a:bodyPr>
          <a:lstStyle/>
          <a:p>
            <a:r>
              <a:rPr lang="fr-FR" b="1" u="sng" dirty="0" err="1">
                <a:solidFill>
                  <a:srgbClr val="008000"/>
                </a:solidFill>
              </a:rPr>
              <a:t>Rhizosphere</a:t>
            </a:r>
            <a:r>
              <a:rPr lang="fr-FR" b="1" u="sng" dirty="0">
                <a:solidFill>
                  <a:srgbClr val="008000"/>
                </a:solidFill>
              </a:rPr>
              <a:t> : </a:t>
            </a:r>
            <a:r>
              <a:rPr lang="fr-FR" u="sng" dirty="0">
                <a:solidFill>
                  <a:srgbClr val="008000"/>
                </a:solidFill>
              </a:rPr>
              <a:t>légumes à racine</a:t>
            </a:r>
          </a:p>
        </p:txBody>
      </p:sp>
      <p:sp>
        <p:nvSpPr>
          <p:cNvPr id="2" name="ZoneTexte 1"/>
          <p:cNvSpPr txBox="1"/>
          <p:nvPr/>
        </p:nvSpPr>
        <p:spPr>
          <a:xfrm>
            <a:off x="225425" y="1494213"/>
            <a:ext cx="2862020" cy="369332"/>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8000"/>
                </a:solidFill>
              </a:rPr>
              <a:t>betterave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70" y="1934607"/>
            <a:ext cx="2085975" cy="1581150"/>
          </a:xfrm>
          <a:prstGeom prst="rect">
            <a:avLst/>
          </a:prstGeom>
        </p:spPr>
      </p:pic>
      <p:sp>
        <p:nvSpPr>
          <p:cNvPr id="15" name="Rectangle 14"/>
          <p:cNvSpPr/>
          <p:nvPr/>
        </p:nvSpPr>
        <p:spPr>
          <a:xfrm>
            <a:off x="3963820" y="1115412"/>
            <a:ext cx="3102068" cy="369332"/>
          </a:xfrm>
          <a:prstGeom prst="rect">
            <a:avLst/>
          </a:prstGeom>
        </p:spPr>
        <p:txBody>
          <a:bodyPr wrap="none">
            <a:spAutoFit/>
          </a:bodyPr>
          <a:lstStyle/>
          <a:p>
            <a:r>
              <a:rPr lang="fr-FR" b="1" u="sng" dirty="0" err="1">
                <a:solidFill>
                  <a:srgbClr val="008000"/>
                </a:solidFill>
              </a:rPr>
              <a:t>Rhizosphere</a:t>
            </a:r>
            <a:r>
              <a:rPr lang="fr-FR" b="1" u="sng" dirty="0">
                <a:solidFill>
                  <a:srgbClr val="008000"/>
                </a:solidFill>
              </a:rPr>
              <a:t> : </a:t>
            </a:r>
            <a:r>
              <a:rPr lang="fr-FR" u="sng" dirty="0">
                <a:solidFill>
                  <a:srgbClr val="008000"/>
                </a:solidFill>
              </a:rPr>
              <a:t>légumes à racine</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152" y="1557168"/>
            <a:ext cx="2886075" cy="2286000"/>
          </a:xfrm>
          <a:prstGeom prst="rect">
            <a:avLst/>
          </a:prstGeom>
        </p:spPr>
      </p:pic>
      <p:sp>
        <p:nvSpPr>
          <p:cNvPr id="5" name="ZoneTexte 4"/>
          <p:cNvSpPr txBox="1"/>
          <p:nvPr/>
        </p:nvSpPr>
        <p:spPr>
          <a:xfrm>
            <a:off x="6723529" y="1557168"/>
            <a:ext cx="1882589" cy="1169551"/>
          </a:xfrm>
          <a:prstGeom prst="rect">
            <a:avLst/>
          </a:prstGeom>
          <a:noFill/>
        </p:spPr>
        <p:txBody>
          <a:bodyPr wrap="square" rtlCol="0">
            <a:spAutoFit/>
          </a:bodyPr>
          <a:lstStyle/>
          <a:p>
            <a:pPr marL="285750" indent="-285750">
              <a:buFont typeface="Arial" panose="020B0604020202020204" pitchFamily="34" charset="0"/>
              <a:buChar char="•"/>
            </a:pPr>
            <a:r>
              <a:rPr lang="fr-FR" sz="1400" dirty="0">
                <a:solidFill>
                  <a:srgbClr val="008000"/>
                </a:solidFill>
              </a:rPr>
              <a:t>Crambe (</a:t>
            </a:r>
            <a:r>
              <a:rPr lang="fr-FR" sz="1400" dirty="0" err="1">
                <a:solidFill>
                  <a:srgbClr val="008000"/>
                </a:solidFill>
              </a:rPr>
              <a:t>sea</a:t>
            </a:r>
            <a:r>
              <a:rPr lang="fr-FR" sz="1400" dirty="0">
                <a:solidFill>
                  <a:srgbClr val="008000"/>
                </a:solidFill>
              </a:rPr>
              <a:t> </a:t>
            </a:r>
            <a:r>
              <a:rPr lang="fr-FR" sz="1400" dirty="0" err="1">
                <a:solidFill>
                  <a:srgbClr val="008000"/>
                </a:solidFill>
              </a:rPr>
              <a:t>kale</a:t>
            </a:r>
            <a:r>
              <a:rPr lang="fr-FR" sz="1400" dirty="0">
                <a:solidFill>
                  <a:srgbClr val="008000"/>
                </a:solidFill>
              </a:rPr>
              <a:t>)</a:t>
            </a:r>
          </a:p>
          <a:p>
            <a:pPr marL="285750" lvl="0" indent="-285750">
              <a:buFont typeface="Arial" panose="020B0604020202020204" pitchFamily="34" charset="0"/>
              <a:buChar char="•"/>
            </a:pPr>
            <a:r>
              <a:rPr lang="fr-FR" sz="1400" dirty="0">
                <a:solidFill>
                  <a:srgbClr val="008000"/>
                </a:solidFill>
              </a:rPr>
              <a:t>Feuille= chou</a:t>
            </a:r>
          </a:p>
          <a:p>
            <a:pPr marL="285750" lvl="0" indent="-285750">
              <a:buFont typeface="Arial" panose="020B0604020202020204" pitchFamily="34" charset="0"/>
              <a:buChar char="•"/>
            </a:pPr>
            <a:r>
              <a:rPr lang="fr-FR" sz="1400" dirty="0">
                <a:solidFill>
                  <a:srgbClr val="008000"/>
                </a:solidFill>
              </a:rPr>
              <a:t>Fleur= </a:t>
            </a:r>
            <a:r>
              <a:rPr lang="fr-FR" sz="1400" dirty="0" err="1">
                <a:solidFill>
                  <a:srgbClr val="008000"/>
                </a:solidFill>
              </a:rPr>
              <a:t>broccoli</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Racine= navet</a:t>
            </a:r>
          </a:p>
          <a:p>
            <a:pPr marL="285750" lvl="0" indent="-285750">
              <a:buFont typeface="Arial" panose="020B0604020202020204" pitchFamily="34" charset="0"/>
              <a:buChar char="•"/>
            </a:pPr>
            <a:r>
              <a:rPr lang="fr-FR" sz="1400" dirty="0">
                <a:solidFill>
                  <a:srgbClr val="008000"/>
                </a:solidFill>
              </a:rPr>
              <a:t>Vivace!!</a:t>
            </a:r>
          </a:p>
        </p:txBody>
      </p:sp>
      <p:sp>
        <p:nvSpPr>
          <p:cNvPr id="19" name="Rectangle 18"/>
          <p:cNvSpPr/>
          <p:nvPr/>
        </p:nvSpPr>
        <p:spPr>
          <a:xfrm>
            <a:off x="6055789" y="703208"/>
            <a:ext cx="3102068" cy="369332"/>
          </a:xfrm>
          <a:prstGeom prst="rect">
            <a:avLst/>
          </a:prstGeom>
        </p:spPr>
        <p:txBody>
          <a:bodyPr wrap="none">
            <a:spAutoFit/>
          </a:bodyPr>
          <a:lstStyle/>
          <a:p>
            <a:r>
              <a:rPr lang="fr-FR" b="1" u="sng" dirty="0" err="1">
                <a:solidFill>
                  <a:srgbClr val="008000"/>
                </a:solidFill>
              </a:rPr>
              <a:t>Rhizosphere</a:t>
            </a:r>
            <a:r>
              <a:rPr lang="fr-FR" b="1" u="sng" dirty="0">
                <a:solidFill>
                  <a:srgbClr val="008000"/>
                </a:solidFill>
              </a:rPr>
              <a:t> : </a:t>
            </a:r>
            <a:r>
              <a:rPr lang="fr-FR" u="sng" dirty="0">
                <a:solidFill>
                  <a:srgbClr val="008000"/>
                </a:solidFill>
              </a:rPr>
              <a:t>légumes à racine</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0612" y="2552552"/>
            <a:ext cx="2095500" cy="152400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2125" y="657055"/>
            <a:ext cx="2638425" cy="1800225"/>
          </a:xfrm>
          <a:prstGeom prst="rect">
            <a:avLst/>
          </a:prstGeom>
        </p:spPr>
      </p:pic>
      <p:sp>
        <p:nvSpPr>
          <p:cNvPr id="9" name="ZoneTexte 8"/>
          <p:cNvSpPr txBox="1"/>
          <p:nvPr/>
        </p:nvSpPr>
        <p:spPr>
          <a:xfrm>
            <a:off x="10176056" y="303768"/>
            <a:ext cx="1244251" cy="369332"/>
          </a:xfrm>
          <a:prstGeom prst="rect">
            <a:avLst/>
          </a:prstGeom>
          <a:noFill/>
        </p:spPr>
        <p:txBody>
          <a:bodyPr wrap="none" rtlCol="0">
            <a:spAutoFit/>
          </a:bodyPr>
          <a:lstStyle/>
          <a:p>
            <a:pPr marL="285750" indent="-285750">
              <a:buFont typeface="Arial" panose="020B0604020202020204" pitchFamily="34" charset="0"/>
              <a:buChar char="•"/>
            </a:pPr>
            <a:r>
              <a:rPr lang="fr-FR" dirty="0">
                <a:solidFill>
                  <a:srgbClr val="008000"/>
                </a:solidFill>
              </a:rPr>
              <a:t>Pissenlit</a:t>
            </a:r>
          </a:p>
        </p:txBody>
      </p:sp>
      <p:sp>
        <p:nvSpPr>
          <p:cNvPr id="10" name="ZoneTexte 9"/>
          <p:cNvSpPr txBox="1"/>
          <p:nvPr/>
        </p:nvSpPr>
        <p:spPr>
          <a:xfrm>
            <a:off x="171450" y="3754419"/>
            <a:ext cx="3156043" cy="1169551"/>
          </a:xfrm>
          <a:prstGeom prst="rect">
            <a:avLst/>
          </a:prstGeom>
          <a:noFill/>
        </p:spPr>
        <p:txBody>
          <a:bodyPr wrap="square" rtlCol="0">
            <a:spAutoFit/>
          </a:bodyPr>
          <a:lstStyle/>
          <a:p>
            <a:r>
              <a:rPr lang="fr-FR" sz="1400" b="1" u="sng" dirty="0">
                <a:solidFill>
                  <a:srgbClr val="008000"/>
                </a:solidFill>
              </a:rPr>
              <a:t>Surface du sol: couvre sol ex. Fraisiers </a:t>
            </a:r>
          </a:p>
          <a:p>
            <a:r>
              <a:rPr lang="fr-FR" sz="1400" dirty="0">
                <a:solidFill>
                  <a:srgbClr val="008000"/>
                </a:solidFill>
              </a:rPr>
              <a:t>● Fraisiers</a:t>
            </a:r>
          </a:p>
          <a:p>
            <a:r>
              <a:rPr lang="fr-FR" sz="1400" dirty="0">
                <a:solidFill>
                  <a:srgbClr val="008000"/>
                </a:solidFill>
              </a:rPr>
              <a:t>● Menthe</a:t>
            </a:r>
          </a:p>
          <a:p>
            <a:r>
              <a:rPr lang="fr-FR" sz="1400" dirty="0">
                <a:solidFill>
                  <a:srgbClr val="008000"/>
                </a:solidFill>
              </a:rPr>
              <a:t>● </a:t>
            </a:r>
            <a:r>
              <a:rPr lang="fr-FR" sz="1400" i="1" dirty="0">
                <a:solidFill>
                  <a:srgbClr val="008000"/>
                </a:solidFill>
              </a:rPr>
              <a:t>Gaultheria </a:t>
            </a:r>
            <a:r>
              <a:rPr lang="fr-FR" sz="1400" i="1" dirty="0" err="1">
                <a:solidFill>
                  <a:srgbClr val="008000"/>
                </a:solidFill>
              </a:rPr>
              <a:t>procumbens</a:t>
            </a:r>
            <a:r>
              <a:rPr lang="fr-FR" sz="1400" i="1" dirty="0">
                <a:solidFill>
                  <a:srgbClr val="008000"/>
                </a:solidFill>
              </a:rPr>
              <a:t> </a:t>
            </a:r>
            <a:r>
              <a:rPr lang="fr-FR" sz="1400" dirty="0">
                <a:solidFill>
                  <a:srgbClr val="008000"/>
                </a:solidFill>
              </a:rPr>
              <a:t>(Gaulthérie)</a:t>
            </a:r>
          </a:p>
          <a:p>
            <a:r>
              <a:rPr lang="fr-FR" sz="1400" dirty="0">
                <a:solidFill>
                  <a:srgbClr val="008000"/>
                </a:solidFill>
              </a:rPr>
              <a:t>● </a:t>
            </a:r>
            <a:r>
              <a:rPr lang="fr-FR" sz="1400" i="1" dirty="0">
                <a:solidFill>
                  <a:srgbClr val="008000"/>
                </a:solidFill>
              </a:rPr>
              <a:t>Cornus </a:t>
            </a:r>
            <a:r>
              <a:rPr lang="fr-FR" sz="1400" i="1" dirty="0" err="1">
                <a:solidFill>
                  <a:srgbClr val="008000"/>
                </a:solidFill>
              </a:rPr>
              <a:t>canadensis</a:t>
            </a:r>
            <a:endParaRPr lang="fr-FR" sz="1400" i="1" dirty="0">
              <a:solidFill>
                <a:srgbClr val="008000"/>
              </a:solidFill>
            </a:endParaRP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8975" y="4623167"/>
            <a:ext cx="2085975" cy="1562100"/>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6337" y="4923970"/>
            <a:ext cx="2009775" cy="1790700"/>
          </a:xfrm>
          <a:prstGeom prst="rect">
            <a:avLst/>
          </a:prstGeom>
        </p:spPr>
      </p:pic>
      <p:sp>
        <p:nvSpPr>
          <p:cNvPr id="18" name="Rectangle 17"/>
          <p:cNvSpPr/>
          <p:nvPr/>
        </p:nvSpPr>
        <p:spPr>
          <a:xfrm>
            <a:off x="3963820" y="4083309"/>
            <a:ext cx="3091805" cy="539858"/>
          </a:xfrm>
          <a:prstGeom prst="rect">
            <a:avLst/>
          </a:prstGeom>
        </p:spPr>
        <p:txBody>
          <a:bodyPr wrap="square">
            <a:spAutoFit/>
          </a:bodyPr>
          <a:lstStyle/>
          <a:p>
            <a:r>
              <a:rPr lang="fr-FR" sz="1400" b="1" u="sng" dirty="0">
                <a:solidFill>
                  <a:srgbClr val="008000"/>
                </a:solidFill>
              </a:rPr>
              <a:t>Surface du sol: couvre sol ex. Fraisiers </a:t>
            </a:r>
          </a:p>
          <a:p>
            <a:r>
              <a:rPr lang="fr-FR" sz="1400" dirty="0">
                <a:solidFill>
                  <a:srgbClr val="008000"/>
                </a:solidFill>
              </a:rPr>
              <a:t>● Fraisiers</a:t>
            </a:r>
          </a:p>
        </p:txBody>
      </p:sp>
      <p:pic>
        <p:nvPicPr>
          <p:cNvPr id="20" name="Imag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2273" y="4467249"/>
            <a:ext cx="2114550" cy="1752600"/>
          </a:xfrm>
          <a:prstGeom prst="rect">
            <a:avLst/>
          </a:prstGeom>
        </p:spPr>
      </p:pic>
      <p:sp>
        <p:nvSpPr>
          <p:cNvPr id="21" name="ZoneTexte 20"/>
          <p:cNvSpPr txBox="1"/>
          <p:nvPr/>
        </p:nvSpPr>
        <p:spPr>
          <a:xfrm>
            <a:off x="7909324" y="4891893"/>
            <a:ext cx="1587929" cy="1815882"/>
          </a:xfrm>
          <a:prstGeom prst="rect">
            <a:avLst/>
          </a:prstGeom>
          <a:noFill/>
        </p:spPr>
        <p:txBody>
          <a:bodyPr wrap="square" rtlCol="0">
            <a:spAutoFit/>
          </a:bodyPr>
          <a:lstStyle/>
          <a:p>
            <a:r>
              <a:rPr lang="fr-FR" sz="1400" b="1" dirty="0">
                <a:solidFill>
                  <a:srgbClr val="008000"/>
                </a:solidFill>
              </a:rPr>
              <a:t>Jour neutre**</a:t>
            </a:r>
            <a:endParaRPr lang="fr-FR" sz="1400" dirty="0">
              <a:solidFill>
                <a:srgbClr val="008000"/>
              </a:solidFill>
            </a:endParaRPr>
          </a:p>
          <a:p>
            <a:r>
              <a:rPr lang="fr-FR" sz="1400" dirty="0">
                <a:solidFill>
                  <a:srgbClr val="008000"/>
                </a:solidFill>
              </a:rPr>
              <a:t>- Albion</a:t>
            </a:r>
          </a:p>
          <a:p>
            <a:r>
              <a:rPr lang="fr-FR" sz="1400" dirty="0">
                <a:solidFill>
                  <a:srgbClr val="008000"/>
                </a:solidFill>
              </a:rPr>
              <a:t>- </a:t>
            </a:r>
            <a:r>
              <a:rPr lang="fr-FR" sz="1400" dirty="0" err="1">
                <a:solidFill>
                  <a:srgbClr val="008000"/>
                </a:solidFill>
              </a:rPr>
              <a:t>Seascape</a:t>
            </a:r>
            <a:endParaRPr lang="fr-FR" sz="1400" dirty="0">
              <a:solidFill>
                <a:srgbClr val="008000"/>
              </a:solidFill>
            </a:endParaRPr>
          </a:p>
          <a:p>
            <a:r>
              <a:rPr lang="fr-FR" sz="1400" dirty="0">
                <a:solidFill>
                  <a:srgbClr val="008000"/>
                </a:solidFill>
              </a:rPr>
              <a:t>- </a:t>
            </a:r>
            <a:r>
              <a:rPr lang="fr-FR" sz="1400" dirty="0" err="1">
                <a:solidFill>
                  <a:srgbClr val="008000"/>
                </a:solidFill>
              </a:rPr>
              <a:t>Aromas</a:t>
            </a:r>
            <a:endParaRPr lang="fr-FR" sz="1400" dirty="0">
              <a:solidFill>
                <a:srgbClr val="008000"/>
              </a:solidFill>
            </a:endParaRPr>
          </a:p>
          <a:p>
            <a:r>
              <a:rPr lang="fr-FR" sz="1400" dirty="0">
                <a:solidFill>
                  <a:srgbClr val="008000"/>
                </a:solidFill>
              </a:rPr>
              <a:t>- Charlotte</a:t>
            </a:r>
          </a:p>
          <a:p>
            <a:r>
              <a:rPr lang="fr-FR" sz="1400" dirty="0">
                <a:solidFill>
                  <a:srgbClr val="008000"/>
                </a:solidFill>
              </a:rPr>
              <a:t>- </a:t>
            </a:r>
            <a:r>
              <a:rPr lang="fr-FR" sz="1400" dirty="0" err="1">
                <a:solidFill>
                  <a:srgbClr val="008000"/>
                </a:solidFill>
              </a:rPr>
              <a:t>Mara</a:t>
            </a:r>
            <a:r>
              <a:rPr lang="fr-FR" sz="1400" dirty="0">
                <a:solidFill>
                  <a:srgbClr val="008000"/>
                </a:solidFill>
              </a:rPr>
              <a:t> des bois</a:t>
            </a:r>
          </a:p>
          <a:p>
            <a:r>
              <a:rPr lang="fr-FR" sz="1400" dirty="0">
                <a:solidFill>
                  <a:srgbClr val="008000"/>
                </a:solidFill>
              </a:rPr>
              <a:t>3 périodes de production</a:t>
            </a:r>
          </a:p>
        </p:txBody>
      </p:sp>
      <p:sp>
        <p:nvSpPr>
          <p:cNvPr id="22" name="Rectangle 21"/>
          <p:cNvSpPr/>
          <p:nvPr/>
        </p:nvSpPr>
        <p:spPr>
          <a:xfrm>
            <a:off x="9135276" y="5552642"/>
            <a:ext cx="1577788" cy="1169551"/>
          </a:xfrm>
          <a:prstGeom prst="rect">
            <a:avLst/>
          </a:prstGeom>
        </p:spPr>
        <p:txBody>
          <a:bodyPr wrap="square">
            <a:spAutoFit/>
          </a:bodyPr>
          <a:lstStyle/>
          <a:p>
            <a:endParaRPr lang="fr-FR" sz="1400" dirty="0">
              <a:solidFill>
                <a:srgbClr val="008000"/>
              </a:solidFill>
            </a:endParaRPr>
          </a:p>
          <a:p>
            <a:r>
              <a:rPr lang="fr-FR" sz="1400" b="1" dirty="0">
                <a:solidFill>
                  <a:srgbClr val="008000"/>
                </a:solidFill>
              </a:rPr>
              <a:t>D'été</a:t>
            </a:r>
          </a:p>
          <a:p>
            <a:r>
              <a:rPr lang="fr-FR" sz="1400" dirty="0">
                <a:solidFill>
                  <a:srgbClr val="008000"/>
                </a:solidFill>
              </a:rPr>
              <a:t>- Kent</a:t>
            </a:r>
          </a:p>
          <a:p>
            <a:r>
              <a:rPr lang="fr-FR" sz="1400" dirty="0">
                <a:solidFill>
                  <a:srgbClr val="008000"/>
                </a:solidFill>
              </a:rPr>
              <a:t>- </a:t>
            </a:r>
            <a:r>
              <a:rPr lang="fr-FR" sz="1400" dirty="0" err="1">
                <a:solidFill>
                  <a:srgbClr val="008000"/>
                </a:solidFill>
              </a:rPr>
              <a:t>Jewel</a:t>
            </a:r>
            <a:endParaRPr lang="fr-FR" sz="1400" dirty="0">
              <a:solidFill>
                <a:srgbClr val="008000"/>
              </a:solidFill>
            </a:endParaRPr>
          </a:p>
          <a:p>
            <a:r>
              <a:rPr lang="fr-FR" sz="1400" dirty="0">
                <a:solidFill>
                  <a:srgbClr val="008000"/>
                </a:solidFill>
              </a:rPr>
              <a:t>- </a:t>
            </a:r>
            <a:r>
              <a:rPr lang="fr-FR" sz="1400" dirty="0" err="1">
                <a:solidFill>
                  <a:srgbClr val="008000"/>
                </a:solidFill>
              </a:rPr>
              <a:t>Veestar</a:t>
            </a:r>
            <a:r>
              <a:rPr lang="fr-FR" sz="1400" dirty="0">
                <a:solidFill>
                  <a:srgbClr val="008000"/>
                </a:solidFill>
              </a:rPr>
              <a:t> ...</a:t>
            </a:r>
          </a:p>
        </p:txBody>
      </p:sp>
      <p:sp>
        <p:nvSpPr>
          <p:cNvPr id="33" name="Rectangle 32"/>
          <p:cNvSpPr/>
          <p:nvPr/>
        </p:nvSpPr>
        <p:spPr>
          <a:xfrm>
            <a:off x="9100195" y="4353238"/>
            <a:ext cx="3091805" cy="539858"/>
          </a:xfrm>
          <a:prstGeom prst="rect">
            <a:avLst/>
          </a:prstGeom>
        </p:spPr>
        <p:txBody>
          <a:bodyPr wrap="square">
            <a:spAutoFit/>
          </a:bodyPr>
          <a:lstStyle/>
          <a:p>
            <a:r>
              <a:rPr lang="fr-FR" sz="1400" b="1" u="sng" dirty="0">
                <a:solidFill>
                  <a:srgbClr val="008000"/>
                </a:solidFill>
              </a:rPr>
              <a:t>Surface du sol: couvre sol ex. Fraisiers </a:t>
            </a:r>
          </a:p>
          <a:p>
            <a:r>
              <a:rPr lang="fr-FR" sz="1400" dirty="0">
                <a:solidFill>
                  <a:srgbClr val="008000"/>
                </a:solidFill>
              </a:rPr>
              <a:t>● Fraisiers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62FC83B5-CDF7-4474-B67A-4F403DF7739F}" type="slidenum">
              <a:rPr lang="fr-FR" altLang="fr-FR" sz="1200">
                <a:solidFill>
                  <a:srgbClr val="898989"/>
                </a:solidFill>
              </a:rPr>
              <a:pPr algn="r" eaLnBrk="1" hangingPunct="1">
                <a:lnSpc>
                  <a:spcPct val="100000"/>
                </a:lnSpc>
                <a:spcBef>
                  <a:spcPct val="0"/>
                </a:spcBef>
                <a:buFontTx/>
                <a:buNone/>
              </a:pPr>
              <a:t>54</a:t>
            </a:fld>
            <a:endParaRPr lang="fr-FR" altLang="fr-FR" sz="1200">
              <a:solidFill>
                <a:srgbClr val="898989"/>
              </a:solidFill>
            </a:endParaRPr>
          </a:p>
        </p:txBody>
      </p:sp>
      <p:sp>
        <p:nvSpPr>
          <p:cNvPr id="56323"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6324"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6331" name="Rectangle 10"/>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2" name="Rectangle 1"/>
          <p:cNvSpPr/>
          <p:nvPr/>
        </p:nvSpPr>
        <p:spPr>
          <a:xfrm>
            <a:off x="1021976" y="1068742"/>
            <a:ext cx="2657074" cy="369332"/>
          </a:xfrm>
          <a:prstGeom prst="rect">
            <a:avLst/>
          </a:prstGeom>
        </p:spPr>
        <p:txBody>
          <a:bodyPr wrap="none">
            <a:spAutoFit/>
          </a:bodyPr>
          <a:lstStyle/>
          <a:p>
            <a:r>
              <a:rPr lang="fr-FR" b="1" u="sng" dirty="0">
                <a:solidFill>
                  <a:srgbClr val="008000"/>
                </a:solidFill>
              </a:rPr>
              <a:t>Surface du sol: couvre sol</a:t>
            </a:r>
            <a:endParaRPr lang="fr-FR" dirty="0"/>
          </a:p>
        </p:txBody>
      </p:sp>
      <p:sp>
        <p:nvSpPr>
          <p:cNvPr id="3" name="ZoneTexte 2"/>
          <p:cNvSpPr txBox="1"/>
          <p:nvPr/>
        </p:nvSpPr>
        <p:spPr>
          <a:xfrm>
            <a:off x="1877219" y="1380609"/>
            <a:ext cx="2259106" cy="369332"/>
          </a:xfrm>
          <a:prstGeom prst="rect">
            <a:avLst/>
          </a:prstGeom>
          <a:noFill/>
        </p:spPr>
        <p:txBody>
          <a:bodyPr wrap="square" rtlCol="0">
            <a:spAutoFit/>
          </a:bodyPr>
          <a:lstStyle/>
          <a:p>
            <a:pPr marL="285750" indent="-285750">
              <a:buFont typeface="Arial" panose="020B0604020202020204" pitchFamily="34" charset="0"/>
              <a:buChar char="•"/>
            </a:pPr>
            <a:r>
              <a:rPr lang="fr-FR" sz="1400" dirty="0">
                <a:solidFill>
                  <a:srgbClr val="008000"/>
                </a:solidFill>
              </a:rPr>
              <a:t> </a:t>
            </a:r>
            <a:r>
              <a:rPr lang="fr-FR" dirty="0">
                <a:solidFill>
                  <a:srgbClr val="008000"/>
                </a:solidFill>
              </a:rPr>
              <a:t>Menthe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19" y="1760773"/>
            <a:ext cx="2695575" cy="22479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370" y="2446573"/>
            <a:ext cx="2009775" cy="1562100"/>
          </a:xfrm>
          <a:prstGeom prst="rect">
            <a:avLst/>
          </a:prstGeom>
        </p:spPr>
      </p:pic>
      <p:sp>
        <p:nvSpPr>
          <p:cNvPr id="16" name="Rectangle 15"/>
          <p:cNvSpPr/>
          <p:nvPr/>
        </p:nvSpPr>
        <p:spPr>
          <a:xfrm>
            <a:off x="4868069" y="1102422"/>
            <a:ext cx="2657074" cy="369332"/>
          </a:xfrm>
          <a:prstGeom prst="rect">
            <a:avLst/>
          </a:prstGeom>
        </p:spPr>
        <p:txBody>
          <a:bodyPr wrap="none">
            <a:spAutoFit/>
          </a:bodyPr>
          <a:lstStyle/>
          <a:p>
            <a:r>
              <a:rPr lang="fr-FR" b="1" u="sng" dirty="0">
                <a:solidFill>
                  <a:srgbClr val="008000"/>
                </a:solidFill>
              </a:rPr>
              <a:t>Surface du sol: couvre sol</a:t>
            </a:r>
            <a:endParaRPr lang="fr-FR" dirty="0"/>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172" y="2191919"/>
            <a:ext cx="2095500" cy="1466850"/>
          </a:xfrm>
          <a:prstGeom prst="rect">
            <a:avLst/>
          </a:prstGeom>
        </p:spPr>
      </p:pic>
      <p:sp>
        <p:nvSpPr>
          <p:cNvPr id="7" name="ZoneTexte 6"/>
          <p:cNvSpPr txBox="1"/>
          <p:nvPr/>
        </p:nvSpPr>
        <p:spPr>
          <a:xfrm>
            <a:off x="4868069" y="1484785"/>
            <a:ext cx="2504871" cy="646331"/>
          </a:xfrm>
          <a:prstGeom prst="rect">
            <a:avLst/>
          </a:prstGeom>
          <a:noFill/>
        </p:spPr>
        <p:txBody>
          <a:bodyPr wrap="square" rtlCol="0">
            <a:spAutoFit/>
          </a:bodyPr>
          <a:lstStyle/>
          <a:p>
            <a:pPr lvl="0" algn="ctr"/>
            <a:r>
              <a:rPr lang="fr-FR" i="1" u="sng" dirty="0">
                <a:solidFill>
                  <a:srgbClr val="008000"/>
                </a:solidFill>
              </a:rPr>
              <a:t>Gaultheria </a:t>
            </a:r>
            <a:r>
              <a:rPr lang="fr-FR" i="1" u="sng" dirty="0" err="1">
                <a:solidFill>
                  <a:srgbClr val="008000"/>
                </a:solidFill>
              </a:rPr>
              <a:t>procumbens</a:t>
            </a:r>
            <a:r>
              <a:rPr lang="fr-FR" i="1" u="sng" dirty="0">
                <a:solidFill>
                  <a:srgbClr val="008000"/>
                </a:solidFill>
              </a:rPr>
              <a:t> </a:t>
            </a:r>
            <a:endParaRPr lang="fr-FR" dirty="0">
              <a:solidFill>
                <a:srgbClr val="008000"/>
              </a:solidFill>
            </a:endParaRPr>
          </a:p>
          <a:p>
            <a:pPr algn="ctr"/>
            <a:r>
              <a:rPr lang="fr-FR" dirty="0">
                <a:solidFill>
                  <a:srgbClr val="008000"/>
                </a:solidFill>
              </a:rPr>
              <a:t>(Gaulthérie)</a:t>
            </a:r>
          </a:p>
        </p:txBody>
      </p:sp>
      <p:sp>
        <p:nvSpPr>
          <p:cNvPr id="19" name="Rectangle 18"/>
          <p:cNvSpPr/>
          <p:nvPr/>
        </p:nvSpPr>
        <p:spPr>
          <a:xfrm>
            <a:off x="8542538" y="658536"/>
            <a:ext cx="2657074" cy="369332"/>
          </a:xfrm>
          <a:prstGeom prst="rect">
            <a:avLst/>
          </a:prstGeom>
        </p:spPr>
        <p:txBody>
          <a:bodyPr wrap="none">
            <a:spAutoFit/>
          </a:bodyPr>
          <a:lstStyle/>
          <a:p>
            <a:r>
              <a:rPr lang="fr-FR" b="1" u="sng" dirty="0">
                <a:solidFill>
                  <a:srgbClr val="008000"/>
                </a:solidFill>
              </a:rPr>
              <a:t>Surface du sol: couvre sol</a:t>
            </a:r>
            <a:endParaRPr lang="fr-FR" dirty="0"/>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3550" y="1468019"/>
            <a:ext cx="2838450" cy="2190750"/>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0148" y="1959741"/>
            <a:ext cx="2066925" cy="1466850"/>
          </a:xfrm>
          <a:prstGeom prst="rect">
            <a:avLst/>
          </a:prstGeom>
        </p:spPr>
      </p:pic>
      <p:sp>
        <p:nvSpPr>
          <p:cNvPr id="10" name="ZoneTexte 9"/>
          <p:cNvSpPr txBox="1"/>
          <p:nvPr/>
        </p:nvSpPr>
        <p:spPr>
          <a:xfrm>
            <a:off x="8089900" y="1068742"/>
            <a:ext cx="3860800" cy="369332"/>
          </a:xfrm>
          <a:prstGeom prst="rect">
            <a:avLst/>
          </a:prstGeom>
          <a:noFill/>
        </p:spPr>
        <p:txBody>
          <a:bodyPr wrap="square" rtlCol="0">
            <a:spAutoFit/>
          </a:bodyPr>
          <a:lstStyle/>
          <a:p>
            <a:pPr lvl="0"/>
            <a:r>
              <a:rPr lang="fr-FR" i="1" u="sng" dirty="0">
                <a:solidFill>
                  <a:srgbClr val="008000"/>
                </a:solidFill>
              </a:rPr>
              <a:t>Cornus </a:t>
            </a:r>
            <a:r>
              <a:rPr lang="fr-FR" i="1" u="sng" dirty="0" err="1">
                <a:solidFill>
                  <a:srgbClr val="008000"/>
                </a:solidFill>
              </a:rPr>
              <a:t>canadensis</a:t>
            </a:r>
            <a:r>
              <a:rPr lang="fr-FR" dirty="0">
                <a:solidFill>
                  <a:srgbClr val="008000"/>
                </a:solidFill>
              </a:rPr>
              <a:t> (quatre temps)</a:t>
            </a:r>
          </a:p>
        </p:txBody>
      </p:sp>
      <p:sp>
        <p:nvSpPr>
          <p:cNvPr id="11" name="ZoneTexte 10"/>
          <p:cNvSpPr txBox="1"/>
          <p:nvPr/>
        </p:nvSpPr>
        <p:spPr>
          <a:xfrm>
            <a:off x="7885355" y="1565275"/>
            <a:ext cx="1401718" cy="276999"/>
          </a:xfrm>
          <a:prstGeom prst="rect">
            <a:avLst/>
          </a:prstGeom>
          <a:noFill/>
        </p:spPr>
        <p:txBody>
          <a:bodyPr wrap="square" rtlCol="0">
            <a:spAutoFit/>
          </a:bodyPr>
          <a:lstStyle/>
          <a:p>
            <a:r>
              <a:rPr lang="fr-FR" sz="1200" dirty="0">
                <a:solidFill>
                  <a:srgbClr val="008000"/>
                </a:solidFill>
              </a:rPr>
              <a:t>Fruits comestibles</a:t>
            </a:r>
          </a:p>
        </p:txBody>
      </p:sp>
      <p:sp>
        <p:nvSpPr>
          <p:cNvPr id="12" name="ZoneTexte 11"/>
          <p:cNvSpPr txBox="1"/>
          <p:nvPr/>
        </p:nvSpPr>
        <p:spPr>
          <a:xfrm>
            <a:off x="162719" y="4206240"/>
            <a:ext cx="3742531" cy="2031325"/>
          </a:xfrm>
          <a:prstGeom prst="rect">
            <a:avLst/>
          </a:prstGeom>
          <a:noFill/>
        </p:spPr>
        <p:txBody>
          <a:bodyPr wrap="square" rtlCol="0">
            <a:spAutoFit/>
          </a:bodyPr>
          <a:lstStyle/>
          <a:p>
            <a:pPr algn="ctr"/>
            <a:r>
              <a:rPr lang="fr-FR" sz="1400" b="1" dirty="0">
                <a:solidFill>
                  <a:srgbClr val="008000"/>
                </a:solidFill>
              </a:rPr>
              <a:t>7 Niveaux</a:t>
            </a:r>
          </a:p>
          <a:p>
            <a:r>
              <a:rPr lang="fr-FR" sz="1400" dirty="0">
                <a:solidFill>
                  <a:srgbClr val="008000"/>
                </a:solidFill>
              </a:rPr>
              <a:t>1.Canopée: grands arbres à fruits ou noix &gt;5m</a:t>
            </a:r>
          </a:p>
          <a:p>
            <a:r>
              <a:rPr lang="fr-FR" sz="1400" dirty="0">
                <a:solidFill>
                  <a:srgbClr val="008000"/>
                </a:solidFill>
              </a:rPr>
              <a:t>2.Petits arbres: fruitiers nain &lt;5m</a:t>
            </a:r>
          </a:p>
          <a:p>
            <a:r>
              <a:rPr lang="fr-FR" sz="1400" dirty="0">
                <a:solidFill>
                  <a:srgbClr val="008000"/>
                </a:solidFill>
              </a:rPr>
              <a:t>3.Arbustes: petits fruits</a:t>
            </a:r>
          </a:p>
          <a:p>
            <a:r>
              <a:rPr lang="fr-FR" sz="1400" dirty="0">
                <a:solidFill>
                  <a:srgbClr val="008000"/>
                </a:solidFill>
              </a:rPr>
              <a:t>4.Herbacée: consoude, fines herbes, rhubarbe,</a:t>
            </a:r>
          </a:p>
          <a:p>
            <a:r>
              <a:rPr lang="fr-FR" sz="1400" dirty="0">
                <a:solidFill>
                  <a:srgbClr val="008000"/>
                </a:solidFill>
              </a:rPr>
              <a:t>asperge...</a:t>
            </a:r>
          </a:p>
          <a:p>
            <a:r>
              <a:rPr lang="fr-FR" sz="1400" dirty="0">
                <a:solidFill>
                  <a:srgbClr val="008000"/>
                </a:solidFill>
              </a:rPr>
              <a:t>5.Rhizosphere: légumes à racine</a:t>
            </a:r>
          </a:p>
          <a:p>
            <a:r>
              <a:rPr lang="fr-FR" sz="1400" dirty="0">
                <a:solidFill>
                  <a:srgbClr val="008000"/>
                </a:solidFill>
              </a:rPr>
              <a:t>6.Surface du sol: couvre sol ex. fraisiers</a:t>
            </a:r>
          </a:p>
          <a:p>
            <a:r>
              <a:rPr lang="fr-FR" sz="1400" u="sng" dirty="0">
                <a:solidFill>
                  <a:srgbClr val="008000"/>
                </a:solidFill>
              </a:rPr>
              <a:t>7.</a:t>
            </a:r>
            <a:r>
              <a:rPr lang="fr-FR" sz="1400" b="1" u="sng" dirty="0">
                <a:solidFill>
                  <a:srgbClr val="008000"/>
                </a:solidFill>
              </a:rPr>
              <a:t>Strate Vertical: vignes, grimpants </a:t>
            </a:r>
            <a:endParaRPr lang="fr-FR" sz="1400" dirty="0">
              <a:solidFill>
                <a:srgbClr val="008000"/>
              </a:solidFill>
            </a:endParaRPr>
          </a:p>
        </p:txBody>
      </p:sp>
      <p:sp>
        <p:nvSpPr>
          <p:cNvPr id="13" name="ZoneTexte 12"/>
          <p:cNvSpPr txBox="1"/>
          <p:nvPr/>
        </p:nvSpPr>
        <p:spPr>
          <a:xfrm>
            <a:off x="3905250" y="4206240"/>
            <a:ext cx="3818741" cy="1446550"/>
          </a:xfrm>
          <a:prstGeom prst="rect">
            <a:avLst/>
          </a:prstGeom>
          <a:noFill/>
        </p:spPr>
        <p:txBody>
          <a:bodyPr wrap="square" rtlCol="0">
            <a:spAutoFit/>
          </a:bodyPr>
          <a:lstStyle/>
          <a:p>
            <a:r>
              <a:rPr lang="fr-FR" b="1" u="sng" dirty="0">
                <a:solidFill>
                  <a:srgbClr val="008000"/>
                </a:solidFill>
              </a:rPr>
              <a:t>Strate Vertical: vignes, grimpants</a:t>
            </a:r>
            <a:r>
              <a:rPr lang="fr-FR" sz="1400" b="1" u="sng" dirty="0">
                <a:solidFill>
                  <a:srgbClr val="008000"/>
                </a:solidFill>
              </a:rPr>
              <a:t> </a:t>
            </a:r>
            <a:endParaRPr lang="fr-FR" sz="1400" dirty="0">
              <a:solidFill>
                <a:srgbClr val="008000"/>
              </a:solidFill>
            </a:endParaRPr>
          </a:p>
          <a:p>
            <a:pPr lvl="0"/>
            <a:endParaRPr lang="fr-FR" sz="1400" i="1" u="sng" dirty="0">
              <a:solidFill>
                <a:srgbClr val="008000"/>
              </a:solidFill>
            </a:endParaRPr>
          </a:p>
          <a:p>
            <a:pPr marL="285750" lvl="0" indent="-285750">
              <a:buFont typeface="Arial" panose="020B0604020202020204" pitchFamily="34" charset="0"/>
              <a:buChar char="•"/>
            </a:pPr>
            <a:r>
              <a:rPr lang="fr-FR" sz="1400" i="1" u="sng" dirty="0">
                <a:solidFill>
                  <a:srgbClr val="008000"/>
                </a:solidFill>
              </a:rPr>
              <a:t>Vitis </a:t>
            </a:r>
            <a:endParaRPr lang="fr-FR" sz="1400" dirty="0">
              <a:solidFill>
                <a:srgbClr val="008000"/>
              </a:solidFill>
            </a:endParaRPr>
          </a:p>
          <a:p>
            <a:pPr marL="285750" lvl="0" indent="-285750">
              <a:buFont typeface="Arial" panose="020B0604020202020204" pitchFamily="34" charset="0"/>
              <a:buChar char="•"/>
            </a:pPr>
            <a:r>
              <a:rPr lang="fr-FR" sz="1400" i="1" u="sng" dirty="0" err="1">
                <a:solidFill>
                  <a:srgbClr val="008000"/>
                </a:solidFill>
              </a:rPr>
              <a:t>Humulus</a:t>
            </a:r>
            <a:r>
              <a:rPr lang="fr-FR" sz="1400" i="1" u="sng" dirty="0">
                <a:solidFill>
                  <a:srgbClr val="008000"/>
                </a:solidFill>
              </a:rPr>
              <a:t> lupus </a:t>
            </a:r>
            <a:endParaRPr lang="fr-FR" sz="1400" dirty="0">
              <a:solidFill>
                <a:srgbClr val="008000"/>
              </a:solidFill>
            </a:endParaRPr>
          </a:p>
          <a:p>
            <a:pPr marL="285750" lvl="0" indent="-285750">
              <a:buFont typeface="Arial" panose="020B0604020202020204" pitchFamily="34" charset="0"/>
              <a:buChar char="•"/>
            </a:pPr>
            <a:r>
              <a:rPr lang="fr-FR" sz="1400" i="1" u="sng" dirty="0">
                <a:solidFill>
                  <a:srgbClr val="008000"/>
                </a:solidFill>
              </a:rPr>
              <a:t>Apios americana </a:t>
            </a:r>
            <a:endParaRPr lang="fr-FR" sz="1400" dirty="0">
              <a:solidFill>
                <a:srgbClr val="008000"/>
              </a:solidFill>
            </a:endParaRPr>
          </a:p>
          <a:p>
            <a:pPr marL="285750" lvl="0" indent="-285750">
              <a:buFont typeface="Arial" panose="020B0604020202020204" pitchFamily="34" charset="0"/>
              <a:buChar char="•"/>
            </a:pPr>
            <a:r>
              <a:rPr lang="fr-FR" sz="1400" i="1" u="sng" dirty="0">
                <a:solidFill>
                  <a:srgbClr val="008000"/>
                </a:solidFill>
              </a:rPr>
              <a:t>Actinidia </a:t>
            </a:r>
            <a:r>
              <a:rPr lang="fr-FR" sz="1400" i="1" u="sng" dirty="0" err="1">
                <a:solidFill>
                  <a:srgbClr val="008000"/>
                </a:solidFill>
              </a:rPr>
              <a:t>kolomikta</a:t>
            </a:r>
            <a:r>
              <a:rPr lang="fr-FR" sz="1400" i="1" u="sng" dirty="0">
                <a:solidFill>
                  <a:srgbClr val="008000"/>
                </a:solidFill>
              </a:rPr>
              <a:t>, Actinidia </a:t>
            </a:r>
            <a:r>
              <a:rPr lang="fr-FR" sz="1400" i="1" u="sng" dirty="0" err="1">
                <a:solidFill>
                  <a:srgbClr val="008000"/>
                </a:solidFill>
              </a:rPr>
              <a:t>arguta</a:t>
            </a:r>
            <a:r>
              <a:rPr lang="fr-FR" sz="1400" dirty="0">
                <a:solidFill>
                  <a:srgbClr val="008000"/>
                </a:solidFill>
              </a:rPr>
              <a:t> kiwi</a:t>
            </a:r>
          </a:p>
        </p:txBody>
      </p:sp>
      <p:sp>
        <p:nvSpPr>
          <p:cNvPr id="14" name="Rectangle 13"/>
          <p:cNvSpPr/>
          <p:nvPr/>
        </p:nvSpPr>
        <p:spPr>
          <a:xfrm>
            <a:off x="8293114" y="3757164"/>
            <a:ext cx="3328475" cy="369332"/>
          </a:xfrm>
          <a:prstGeom prst="rect">
            <a:avLst/>
          </a:prstGeom>
        </p:spPr>
        <p:txBody>
          <a:bodyPr wrap="none">
            <a:spAutoFit/>
          </a:bodyPr>
          <a:lstStyle/>
          <a:p>
            <a:r>
              <a:rPr lang="fr-FR" b="1" u="sng" dirty="0">
                <a:solidFill>
                  <a:srgbClr val="008000"/>
                </a:solidFill>
              </a:rPr>
              <a:t>Strate Vertical: vignes, grimpants</a:t>
            </a:r>
            <a:endParaRPr lang="fr-FR" dirty="0"/>
          </a:p>
        </p:txBody>
      </p:sp>
      <p:sp>
        <p:nvSpPr>
          <p:cNvPr id="15" name="Rectangle 14"/>
          <p:cNvSpPr/>
          <p:nvPr/>
        </p:nvSpPr>
        <p:spPr>
          <a:xfrm>
            <a:off x="8754695" y="4059784"/>
            <a:ext cx="2770951" cy="491160"/>
          </a:xfrm>
          <a:prstGeom prst="rect">
            <a:avLst/>
          </a:prstGeom>
        </p:spPr>
        <p:txBody>
          <a:bodyPr wrap="none">
            <a:spAutoFit/>
          </a:bodyPr>
          <a:lstStyle/>
          <a:p>
            <a:pPr marL="342900" lvl="0" indent="-342900">
              <a:lnSpc>
                <a:spcPts val="3630"/>
              </a:lnSpc>
              <a:spcAft>
                <a:spcPts val="0"/>
              </a:spcAft>
              <a:buSzPts val="3150"/>
              <a:buFont typeface="Arial" panose="020B0604020202020204" pitchFamily="34" charset="0"/>
              <a:buChar char="●"/>
              <a:tabLst>
                <a:tab pos="91440" algn="l"/>
              </a:tabLst>
            </a:pPr>
            <a:r>
              <a:rPr lang="fr-FR" i="1" u="sng" spc="-60" dirty="0">
                <a:solidFill>
                  <a:srgbClr val="008000"/>
                </a:solidFill>
                <a:latin typeface="Arial" panose="020B0604020202020204" pitchFamily="34" charset="0"/>
                <a:ea typeface="Times New Roman" panose="02020603050405020304" pitchFamily="18" charset="0"/>
              </a:rPr>
              <a:t>Vitis</a:t>
            </a:r>
            <a:r>
              <a:rPr lang="fr-FR" i="1" spc="-60" dirty="0">
                <a:solidFill>
                  <a:srgbClr val="008000"/>
                </a:solidFill>
                <a:latin typeface="Arial" panose="020B0604020202020204" pitchFamily="34" charset="0"/>
                <a:ea typeface="Times New Roman" panose="02020603050405020304" pitchFamily="18" charset="0"/>
              </a:rPr>
              <a:t> au QUÉBEC? </a:t>
            </a:r>
            <a:r>
              <a:rPr lang="fr-FR" spc="-60" dirty="0">
                <a:solidFill>
                  <a:srgbClr val="008000"/>
                </a:solidFill>
                <a:latin typeface="Arial" panose="020B0604020202020204" pitchFamily="34" charset="0"/>
                <a:ea typeface="Times New Roman" panose="02020603050405020304" pitchFamily="18" charset="0"/>
              </a:rPr>
              <a:t>OUI</a:t>
            </a:r>
            <a:endParaRPr lang="fr-FR" sz="800" spc="-40" dirty="0">
              <a:solidFill>
                <a:srgbClr val="008000"/>
              </a:solidFill>
              <a:latin typeface="Arial" panose="020B0604020202020204" pitchFamily="34" charset="0"/>
              <a:ea typeface="Times New Roman" panose="02020603050405020304" pitchFamily="18" charset="0"/>
            </a:endParaRPr>
          </a:p>
        </p:txBody>
      </p:sp>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1075" y="4813300"/>
            <a:ext cx="2162175" cy="1581150"/>
          </a:xfrm>
          <a:prstGeom prst="rect">
            <a:avLst/>
          </a:prstGeom>
        </p:spPr>
      </p:pic>
      <p:pic>
        <p:nvPicPr>
          <p:cNvPr id="18" name="Imag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9900" y="4587660"/>
            <a:ext cx="1632971" cy="220720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DF1CEF32-3141-4107-9803-23312FF0C6BF}" type="slidenum">
              <a:rPr lang="fr-FR" altLang="fr-FR" sz="1200">
                <a:solidFill>
                  <a:srgbClr val="898989"/>
                </a:solidFill>
              </a:rPr>
              <a:pPr algn="r" eaLnBrk="1" hangingPunct="1">
                <a:lnSpc>
                  <a:spcPct val="100000"/>
                </a:lnSpc>
                <a:spcBef>
                  <a:spcPct val="0"/>
                </a:spcBef>
                <a:buFontTx/>
                <a:buNone/>
              </a:pPr>
              <a:t>55</a:t>
            </a:fld>
            <a:endParaRPr lang="fr-FR" altLang="fr-FR" sz="1200">
              <a:solidFill>
                <a:srgbClr val="898989"/>
              </a:solidFill>
            </a:endParaRPr>
          </a:p>
        </p:txBody>
      </p:sp>
      <p:sp>
        <p:nvSpPr>
          <p:cNvPr id="57347"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7348"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7355" name="Rectangle 10"/>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sp>
        <p:nvSpPr>
          <p:cNvPr id="2" name="ZoneTexte 1"/>
          <p:cNvSpPr txBox="1"/>
          <p:nvPr/>
        </p:nvSpPr>
        <p:spPr>
          <a:xfrm>
            <a:off x="205703" y="1073206"/>
            <a:ext cx="1775012" cy="379075"/>
          </a:xfrm>
          <a:prstGeom prst="rect">
            <a:avLst/>
          </a:prstGeom>
          <a:noFill/>
        </p:spPr>
        <p:txBody>
          <a:bodyPr wrap="square" rtlCol="0">
            <a:spAutoFit/>
          </a:bodyPr>
          <a:lstStyle/>
          <a:p>
            <a:pPr algn="ctr"/>
            <a:r>
              <a:rPr lang="fr-FR" dirty="0">
                <a:solidFill>
                  <a:srgbClr val="008000"/>
                </a:solidFill>
              </a:rPr>
              <a:t>Vignes rustiques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467" y="1202532"/>
            <a:ext cx="1543050" cy="2362200"/>
          </a:xfrm>
          <a:prstGeom prst="rect">
            <a:avLst/>
          </a:prstGeom>
        </p:spPr>
      </p:pic>
      <p:sp>
        <p:nvSpPr>
          <p:cNvPr id="4" name="ZoneTexte 3"/>
          <p:cNvSpPr txBox="1"/>
          <p:nvPr/>
        </p:nvSpPr>
        <p:spPr>
          <a:xfrm>
            <a:off x="171450" y="1549119"/>
            <a:ext cx="2107862" cy="2031325"/>
          </a:xfrm>
          <a:prstGeom prst="rect">
            <a:avLst/>
          </a:prstGeom>
          <a:noFill/>
        </p:spPr>
        <p:txBody>
          <a:bodyPr wrap="square" rtlCol="0">
            <a:spAutoFit/>
          </a:bodyPr>
          <a:lstStyle/>
          <a:p>
            <a:pPr algn="ctr"/>
            <a:r>
              <a:rPr lang="fr-FR" sz="1400" b="1" dirty="0">
                <a:solidFill>
                  <a:srgbClr val="008000"/>
                </a:solidFill>
              </a:rPr>
              <a:t>● Vert:</a:t>
            </a:r>
          </a:p>
          <a:p>
            <a:r>
              <a:rPr lang="fr-FR" sz="1400" dirty="0">
                <a:solidFill>
                  <a:srgbClr val="008000"/>
                </a:solidFill>
              </a:rPr>
              <a:t>● 'Prairie Star'</a:t>
            </a:r>
          </a:p>
          <a:p>
            <a:r>
              <a:rPr lang="fr-FR" sz="1400" dirty="0">
                <a:solidFill>
                  <a:srgbClr val="008000"/>
                </a:solidFill>
              </a:rPr>
              <a:t>● 'Kay gray'</a:t>
            </a:r>
          </a:p>
          <a:p>
            <a:r>
              <a:rPr lang="fr-FR" sz="1400" dirty="0">
                <a:solidFill>
                  <a:srgbClr val="008000"/>
                </a:solidFill>
              </a:rPr>
              <a:t>● Louise </a:t>
            </a:r>
            <a:r>
              <a:rPr lang="fr-FR" sz="1400" dirty="0" err="1">
                <a:solidFill>
                  <a:srgbClr val="008000"/>
                </a:solidFill>
              </a:rPr>
              <a:t>Swenson</a:t>
            </a:r>
            <a:endParaRPr lang="fr-FR" sz="1400" dirty="0">
              <a:solidFill>
                <a:srgbClr val="008000"/>
              </a:solidFill>
            </a:endParaRPr>
          </a:p>
          <a:p>
            <a:pPr algn="ctr"/>
            <a:r>
              <a:rPr lang="fr-FR" sz="1400" b="1" dirty="0">
                <a:solidFill>
                  <a:srgbClr val="008000"/>
                </a:solidFill>
              </a:rPr>
              <a:t>● Bleu:</a:t>
            </a:r>
          </a:p>
          <a:p>
            <a:r>
              <a:rPr lang="fr-FR" sz="1400" dirty="0">
                <a:solidFill>
                  <a:srgbClr val="008000"/>
                </a:solidFill>
              </a:rPr>
              <a:t>● '</a:t>
            </a:r>
            <a:r>
              <a:rPr lang="fr-FR" sz="1400" dirty="0" err="1">
                <a:solidFill>
                  <a:srgbClr val="008000"/>
                </a:solidFill>
              </a:rPr>
              <a:t>Montreal</a:t>
            </a:r>
            <a:r>
              <a:rPr lang="fr-FR" sz="1400" dirty="0">
                <a:solidFill>
                  <a:srgbClr val="008000"/>
                </a:solidFill>
              </a:rPr>
              <a:t> Blue‘ </a:t>
            </a:r>
            <a:r>
              <a:rPr lang="fr-FR" sz="1400" dirty="0">
                <a:solidFill>
                  <a:srgbClr val="008000"/>
                </a:solidFill>
                <a:sym typeface="Wingdings" panose="05000000000000000000" pitchFamily="2" charset="2"/>
              </a:rPr>
              <a:t></a:t>
            </a:r>
            <a:endParaRPr lang="fr-FR" sz="1400" dirty="0">
              <a:solidFill>
                <a:srgbClr val="008000"/>
              </a:solidFill>
            </a:endParaRPr>
          </a:p>
          <a:p>
            <a:r>
              <a:rPr lang="fr-FR" sz="1400" dirty="0">
                <a:solidFill>
                  <a:srgbClr val="008000"/>
                </a:solidFill>
              </a:rPr>
              <a:t>● '</a:t>
            </a:r>
            <a:r>
              <a:rPr lang="fr-FR" sz="1400" dirty="0" err="1">
                <a:solidFill>
                  <a:srgbClr val="008000"/>
                </a:solidFill>
              </a:rPr>
              <a:t>Sabrevois</a:t>
            </a:r>
            <a:r>
              <a:rPr lang="fr-FR" sz="1400" dirty="0">
                <a:solidFill>
                  <a:srgbClr val="008000"/>
                </a:solidFill>
              </a:rPr>
              <a:t>'</a:t>
            </a:r>
          </a:p>
          <a:p>
            <a:r>
              <a:rPr lang="fr-FR" sz="1400" dirty="0">
                <a:solidFill>
                  <a:srgbClr val="008000"/>
                </a:solidFill>
              </a:rPr>
              <a:t>● Plusieurs numéros!!!</a:t>
            </a:r>
          </a:p>
          <a:p>
            <a:pPr lvl="0"/>
            <a:r>
              <a:rPr lang="fr-FR" sz="1400" u="sng" dirty="0">
                <a:hlinkClick r:id="rId4"/>
              </a:rPr>
              <a:t>littlefatwino.com/</a:t>
            </a:r>
            <a:r>
              <a:rPr lang="fr-FR" sz="1400" u="sng" dirty="0" err="1">
                <a:hlinkClick r:id="rId4"/>
              </a:rPr>
              <a:t>breault</a:t>
            </a:r>
            <a:endParaRPr lang="fr-FR" sz="1400" dirty="0"/>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744" y="1674813"/>
            <a:ext cx="2095500" cy="1571625"/>
          </a:xfrm>
          <a:prstGeom prst="rect">
            <a:avLst/>
          </a:prstGeom>
        </p:spPr>
      </p:pic>
      <p:sp>
        <p:nvSpPr>
          <p:cNvPr id="16" name="ZoneTexte 15"/>
          <p:cNvSpPr txBox="1"/>
          <p:nvPr/>
        </p:nvSpPr>
        <p:spPr>
          <a:xfrm>
            <a:off x="4674515" y="1012995"/>
            <a:ext cx="1775012" cy="379075"/>
          </a:xfrm>
          <a:prstGeom prst="rect">
            <a:avLst/>
          </a:prstGeom>
          <a:noFill/>
        </p:spPr>
        <p:txBody>
          <a:bodyPr wrap="square" rtlCol="0">
            <a:spAutoFit/>
          </a:bodyPr>
          <a:lstStyle/>
          <a:p>
            <a:pPr algn="ctr"/>
            <a:r>
              <a:rPr lang="fr-FR" dirty="0">
                <a:solidFill>
                  <a:srgbClr val="008000"/>
                </a:solidFill>
              </a:rPr>
              <a:t>Vignes rustiques</a:t>
            </a:r>
          </a:p>
        </p:txBody>
      </p:sp>
      <p:sp>
        <p:nvSpPr>
          <p:cNvPr id="6" name="ZoneTexte 5"/>
          <p:cNvSpPr txBox="1"/>
          <p:nvPr/>
        </p:nvSpPr>
        <p:spPr>
          <a:xfrm>
            <a:off x="5919911" y="1626689"/>
            <a:ext cx="1566929" cy="1202572"/>
          </a:xfrm>
          <a:prstGeom prst="rect">
            <a:avLst/>
          </a:prstGeom>
          <a:noFill/>
        </p:spPr>
        <p:txBody>
          <a:bodyPr wrap="square" rtlCol="0">
            <a:spAutoFit/>
          </a:bodyPr>
          <a:lstStyle/>
          <a:p>
            <a:pPr marL="285750" lvl="0" indent="-285750" algn="ctr">
              <a:buFont typeface="Arial" panose="020B0604020202020204" pitchFamily="34" charset="0"/>
              <a:buChar char="•"/>
            </a:pPr>
            <a:r>
              <a:rPr lang="fr-FR" sz="1400" b="1" dirty="0">
                <a:solidFill>
                  <a:srgbClr val="008000"/>
                </a:solidFill>
              </a:rPr>
              <a:t>Rouge:</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◄'Somerset'</a:t>
            </a:r>
          </a:p>
          <a:p>
            <a:pPr marL="285750" lvl="0" indent="-285750">
              <a:buFont typeface="Arial" panose="020B0604020202020204" pitchFamily="34" charset="0"/>
              <a:buChar char="•"/>
            </a:pPr>
            <a:r>
              <a:rPr lang="fr-FR" sz="1400" dirty="0">
                <a:solidFill>
                  <a:srgbClr val="008000"/>
                </a:solidFill>
              </a:rPr>
              <a:t>'</a:t>
            </a:r>
            <a:r>
              <a:rPr lang="fr-FR" sz="1400" dirty="0" err="1">
                <a:solidFill>
                  <a:srgbClr val="008000"/>
                </a:solidFill>
              </a:rPr>
              <a:t>Swenson</a:t>
            </a:r>
            <a:r>
              <a:rPr lang="fr-FR" sz="1400" dirty="0">
                <a:solidFill>
                  <a:srgbClr val="008000"/>
                </a:solidFill>
              </a:rPr>
              <a:t> </a:t>
            </a:r>
            <a:r>
              <a:rPr lang="fr-FR" sz="1400" dirty="0" err="1">
                <a:solidFill>
                  <a:srgbClr val="008000"/>
                </a:solidFill>
              </a:rPr>
              <a:t>Red</a:t>
            </a:r>
            <a:r>
              <a:rPr lang="fr-FR" sz="1400" dirty="0">
                <a:solidFill>
                  <a:srgbClr val="008000"/>
                </a:solidFill>
              </a:rPr>
              <a:t>'</a:t>
            </a:r>
          </a:p>
          <a:p>
            <a:pPr marL="285750" lvl="0" indent="-285750">
              <a:buFont typeface="Arial" panose="020B0604020202020204" pitchFamily="34" charset="0"/>
              <a:buChar char="•"/>
            </a:pPr>
            <a:r>
              <a:rPr lang="fr-FR" sz="1400" u="sng" dirty="0">
                <a:solidFill>
                  <a:srgbClr val="008000"/>
                </a:solidFill>
                <a:hlinkClick r:id="rId4"/>
              </a:rPr>
              <a:t>Littlefatwino.com/</a:t>
            </a:r>
            <a:r>
              <a:rPr lang="fr-FR" sz="1400" u="sng" dirty="0" err="1">
                <a:solidFill>
                  <a:srgbClr val="008000"/>
                </a:solidFill>
                <a:hlinkClick r:id="rId4"/>
              </a:rPr>
              <a:t>breault</a:t>
            </a:r>
            <a:endParaRPr lang="fr-FR" sz="1400" dirty="0">
              <a:solidFill>
                <a:srgbClr val="008000"/>
              </a:solidFill>
            </a:endParaRPr>
          </a:p>
        </p:txBody>
      </p:sp>
      <p:sp>
        <p:nvSpPr>
          <p:cNvPr id="18" name="Rectangle 17"/>
          <p:cNvSpPr/>
          <p:nvPr/>
        </p:nvSpPr>
        <p:spPr>
          <a:xfrm>
            <a:off x="8389750" y="673100"/>
            <a:ext cx="3328475" cy="369332"/>
          </a:xfrm>
          <a:prstGeom prst="rect">
            <a:avLst/>
          </a:prstGeom>
        </p:spPr>
        <p:txBody>
          <a:bodyPr wrap="none">
            <a:spAutoFit/>
          </a:bodyPr>
          <a:lstStyle/>
          <a:p>
            <a:r>
              <a:rPr lang="fr-FR" b="1" u="sng" dirty="0">
                <a:solidFill>
                  <a:srgbClr val="008000"/>
                </a:solidFill>
              </a:rPr>
              <a:t>Strate Vertical: vignes, grimpants</a:t>
            </a:r>
            <a:endParaRPr lang="fr-FR" dirty="0"/>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5716" y="2091434"/>
            <a:ext cx="2085975" cy="2085975"/>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567" y="1050693"/>
            <a:ext cx="2381250" cy="3143250"/>
          </a:xfrm>
          <a:prstGeom prst="rect">
            <a:avLst/>
          </a:prstGeom>
        </p:spPr>
      </p:pic>
      <p:sp>
        <p:nvSpPr>
          <p:cNvPr id="9" name="ZoneTexte 8"/>
          <p:cNvSpPr txBox="1"/>
          <p:nvPr/>
        </p:nvSpPr>
        <p:spPr>
          <a:xfrm>
            <a:off x="7745506" y="1202532"/>
            <a:ext cx="1912728" cy="646331"/>
          </a:xfrm>
          <a:prstGeom prst="rect">
            <a:avLst/>
          </a:prstGeom>
          <a:noFill/>
        </p:spPr>
        <p:txBody>
          <a:bodyPr wrap="square" rtlCol="0">
            <a:spAutoFit/>
          </a:bodyPr>
          <a:lstStyle/>
          <a:p>
            <a:r>
              <a:rPr lang="fr-FR" dirty="0">
                <a:solidFill>
                  <a:srgbClr val="008000"/>
                </a:solidFill>
              </a:rPr>
              <a:t>● </a:t>
            </a:r>
            <a:r>
              <a:rPr lang="fr-FR" i="1" u="sng" dirty="0" err="1">
                <a:solidFill>
                  <a:srgbClr val="008000"/>
                </a:solidFill>
              </a:rPr>
              <a:t>Humulus</a:t>
            </a:r>
            <a:r>
              <a:rPr lang="fr-FR" i="1" u="sng" dirty="0">
                <a:solidFill>
                  <a:srgbClr val="008000"/>
                </a:solidFill>
              </a:rPr>
              <a:t> lupus </a:t>
            </a:r>
            <a:r>
              <a:rPr lang="fr-FR" dirty="0">
                <a:solidFill>
                  <a:srgbClr val="008000"/>
                </a:solidFill>
              </a:rPr>
              <a:t>(houblon)</a:t>
            </a:r>
          </a:p>
        </p:txBody>
      </p:sp>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8" y="4088722"/>
            <a:ext cx="1762125" cy="2314575"/>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4835" y="4600293"/>
            <a:ext cx="2066925" cy="1762125"/>
          </a:xfrm>
          <a:prstGeom prst="rect">
            <a:avLst/>
          </a:prstGeom>
        </p:spPr>
      </p:pic>
      <p:sp>
        <p:nvSpPr>
          <p:cNvPr id="12" name="ZoneTexte 11"/>
          <p:cNvSpPr txBox="1"/>
          <p:nvPr/>
        </p:nvSpPr>
        <p:spPr>
          <a:xfrm>
            <a:off x="1832943" y="4040864"/>
            <a:ext cx="2067253" cy="523220"/>
          </a:xfrm>
          <a:prstGeom prst="rect">
            <a:avLst/>
          </a:prstGeom>
          <a:noFill/>
        </p:spPr>
        <p:txBody>
          <a:bodyPr wrap="square" rtlCol="0">
            <a:spAutoFit/>
          </a:bodyPr>
          <a:lstStyle/>
          <a:p>
            <a:pPr lvl="0"/>
            <a:r>
              <a:rPr lang="fr-FR" sz="1400" i="1" u="sng" dirty="0">
                <a:solidFill>
                  <a:srgbClr val="008000"/>
                </a:solidFill>
              </a:rPr>
              <a:t>Apios americana </a:t>
            </a:r>
            <a:endParaRPr lang="fr-FR" sz="1400" i="1" dirty="0">
              <a:solidFill>
                <a:srgbClr val="008000"/>
              </a:solidFill>
            </a:endParaRPr>
          </a:p>
          <a:p>
            <a:r>
              <a:rPr lang="fr-FR" sz="1400" dirty="0">
                <a:solidFill>
                  <a:srgbClr val="008000"/>
                </a:solidFill>
              </a:rPr>
              <a:t>(patates en </a:t>
            </a:r>
            <a:r>
              <a:rPr lang="fr-FR" sz="1400" dirty="0" err="1">
                <a:solidFill>
                  <a:srgbClr val="008000"/>
                </a:solidFill>
              </a:rPr>
              <a:t>chaplet</a:t>
            </a:r>
            <a:r>
              <a:rPr lang="fr-FR" sz="1400" dirty="0">
                <a:solidFill>
                  <a:srgbClr val="008000"/>
                </a:solidFill>
              </a:rPr>
              <a:t>)</a:t>
            </a:r>
          </a:p>
        </p:txBody>
      </p:sp>
      <p:sp>
        <p:nvSpPr>
          <p:cNvPr id="25" name="Rectangle 24"/>
          <p:cNvSpPr/>
          <p:nvPr/>
        </p:nvSpPr>
        <p:spPr>
          <a:xfrm>
            <a:off x="2976992" y="3633340"/>
            <a:ext cx="3328475" cy="369332"/>
          </a:xfrm>
          <a:prstGeom prst="rect">
            <a:avLst/>
          </a:prstGeom>
        </p:spPr>
        <p:txBody>
          <a:bodyPr wrap="none">
            <a:spAutoFit/>
          </a:bodyPr>
          <a:lstStyle/>
          <a:p>
            <a:r>
              <a:rPr lang="fr-FR" b="1" u="sng" dirty="0">
                <a:solidFill>
                  <a:srgbClr val="008000"/>
                </a:solidFill>
              </a:rPr>
              <a:t>Strate Vertical: vignes, grimpants</a:t>
            </a:r>
            <a:endParaRPr lang="fr-FR" dirty="0"/>
          </a:p>
        </p:txBody>
      </p:sp>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8404" y="5014893"/>
            <a:ext cx="2236266" cy="1702701"/>
          </a:xfrm>
          <a:prstGeom prst="rect">
            <a:avLst/>
          </a:prstGeom>
        </p:spPr>
      </p:pic>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42566" y="4085641"/>
            <a:ext cx="2066925" cy="1552575"/>
          </a:xfrm>
          <a:prstGeom prst="rect">
            <a:avLst/>
          </a:prstGeom>
        </p:spPr>
      </p:pic>
      <p:pic>
        <p:nvPicPr>
          <p:cNvPr id="15" name="Imag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63977" y="5411096"/>
            <a:ext cx="1607839" cy="1289378"/>
          </a:xfrm>
          <a:prstGeom prst="rect">
            <a:avLst/>
          </a:prstGeom>
        </p:spPr>
      </p:pic>
      <p:pic>
        <p:nvPicPr>
          <p:cNvPr id="17" name="Imag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03583" y="4355394"/>
            <a:ext cx="1981200" cy="2362200"/>
          </a:xfrm>
          <a:prstGeom prst="rect">
            <a:avLst/>
          </a:prstGeom>
        </p:spPr>
      </p:pic>
      <p:sp>
        <p:nvSpPr>
          <p:cNvPr id="19" name="ZoneTexte 18"/>
          <p:cNvSpPr txBox="1"/>
          <p:nvPr/>
        </p:nvSpPr>
        <p:spPr>
          <a:xfrm>
            <a:off x="6096000" y="4564084"/>
            <a:ext cx="2236266" cy="369332"/>
          </a:xfrm>
          <a:prstGeom prst="rect">
            <a:avLst/>
          </a:prstGeom>
          <a:noFill/>
        </p:spPr>
        <p:txBody>
          <a:bodyPr wrap="square" rtlCol="0">
            <a:spAutoFit/>
          </a:bodyPr>
          <a:lstStyle/>
          <a:p>
            <a:pPr lvl="0"/>
            <a:r>
              <a:rPr lang="fr-FR" i="1" u="sng" dirty="0">
                <a:solidFill>
                  <a:srgbClr val="008000"/>
                </a:solidFill>
              </a:rPr>
              <a:t>Actinidia </a:t>
            </a:r>
            <a:r>
              <a:rPr lang="fr-FR" i="1" u="sng" dirty="0" err="1">
                <a:solidFill>
                  <a:srgbClr val="008000"/>
                </a:solidFill>
              </a:rPr>
              <a:t>arguta</a:t>
            </a:r>
            <a:r>
              <a:rPr lang="fr-FR" dirty="0">
                <a:solidFill>
                  <a:srgbClr val="008000"/>
                </a:solidFill>
              </a:rPr>
              <a:t> kiwi</a:t>
            </a:r>
          </a:p>
        </p:txBody>
      </p:sp>
      <p:sp>
        <p:nvSpPr>
          <p:cNvPr id="20" name="ZoneTexte 19"/>
          <p:cNvSpPr txBox="1"/>
          <p:nvPr/>
        </p:nvSpPr>
        <p:spPr>
          <a:xfrm>
            <a:off x="10564009" y="4475181"/>
            <a:ext cx="1627991" cy="646331"/>
          </a:xfrm>
          <a:prstGeom prst="rect">
            <a:avLst/>
          </a:prstGeom>
          <a:noFill/>
        </p:spPr>
        <p:txBody>
          <a:bodyPr wrap="square" rtlCol="0">
            <a:spAutoFit/>
          </a:bodyPr>
          <a:lstStyle/>
          <a:p>
            <a:r>
              <a:rPr lang="fr-FR" dirty="0">
                <a:solidFill>
                  <a:srgbClr val="008000"/>
                </a:solidFill>
              </a:rPr>
              <a:t>● </a:t>
            </a:r>
            <a:r>
              <a:rPr lang="fr-FR" i="1" u="sng" dirty="0">
                <a:solidFill>
                  <a:srgbClr val="008000"/>
                </a:solidFill>
              </a:rPr>
              <a:t>Actinidia </a:t>
            </a:r>
            <a:r>
              <a:rPr lang="fr-FR" i="1" u="sng" dirty="0" err="1">
                <a:solidFill>
                  <a:srgbClr val="008000"/>
                </a:solidFill>
              </a:rPr>
              <a:t>kolomikta</a:t>
            </a:r>
            <a:r>
              <a:rPr lang="fr-FR" i="1" u="sng" dirty="0">
                <a:solidFill>
                  <a:srgbClr val="008000"/>
                </a:solidFill>
              </a:rPr>
              <a:t> </a:t>
            </a:r>
            <a:r>
              <a:rPr lang="fr-FR" dirty="0">
                <a:solidFill>
                  <a:srgbClr val="008000"/>
                </a:solidFill>
              </a:rPr>
              <a:t>kiwi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1"/>
          <p:cNvSpPr txBox="1">
            <a:spLocks/>
          </p:cNvSpPr>
          <p:nvPr/>
        </p:nvSpPr>
        <p:spPr bwMode="auto">
          <a:xfrm>
            <a:off x="11353800" y="150813"/>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45D4C8EE-D209-46B7-ACE8-AF740BAE8479}" type="slidenum">
              <a:rPr lang="fr-FR" altLang="fr-FR" sz="1200">
                <a:solidFill>
                  <a:srgbClr val="898989"/>
                </a:solidFill>
              </a:rPr>
              <a:pPr algn="r" eaLnBrk="1" hangingPunct="1">
                <a:lnSpc>
                  <a:spcPct val="100000"/>
                </a:lnSpc>
                <a:spcBef>
                  <a:spcPct val="0"/>
                </a:spcBef>
                <a:buFontTx/>
                <a:buNone/>
              </a:pPr>
              <a:t>56</a:t>
            </a:fld>
            <a:endParaRPr lang="fr-FR" altLang="fr-FR" sz="1200">
              <a:solidFill>
                <a:srgbClr val="898989"/>
              </a:solidFill>
            </a:endParaRPr>
          </a:p>
        </p:txBody>
      </p:sp>
      <p:sp>
        <p:nvSpPr>
          <p:cNvPr id="58371"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58372"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8379" name="Rectangle 10"/>
          <p:cNvSpPr>
            <a:spLocks noChangeArrowheads="1"/>
          </p:cNvSpPr>
          <p:nvPr/>
        </p:nvSpPr>
        <p:spPr bwMode="auto">
          <a:xfrm>
            <a:off x="151300" y="6451945"/>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dirty="0">
                <a:solidFill>
                  <a:srgbClr val="008000"/>
                </a:solidFill>
              </a:rPr>
              <a:t>Source : </a:t>
            </a:r>
            <a:r>
              <a:rPr lang="fr-FR" altLang="fr-FR" sz="1200" dirty="0">
                <a:solidFill>
                  <a:srgbClr val="008000"/>
                </a:solidFill>
                <a:hlinkClick r:id="rId2"/>
              </a:rPr>
              <a:t>https://sites.google.com/site/stefansobkowiak/fruitsetpetitsfruits</a:t>
            </a:r>
            <a:r>
              <a:rPr lang="fr-FR" altLang="fr-FR" sz="1200" dirty="0">
                <a:solidFill>
                  <a:srgbClr val="008000"/>
                </a:solidFill>
              </a:rPr>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633" y="1658217"/>
            <a:ext cx="1716133" cy="2187403"/>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000" y="2435920"/>
            <a:ext cx="5667375" cy="1409700"/>
          </a:xfrm>
          <a:prstGeom prst="rect">
            <a:avLst/>
          </a:prstGeom>
        </p:spPr>
      </p:pic>
      <p:sp>
        <p:nvSpPr>
          <p:cNvPr id="4" name="ZoneTexte 3"/>
          <p:cNvSpPr txBox="1"/>
          <p:nvPr/>
        </p:nvSpPr>
        <p:spPr>
          <a:xfrm>
            <a:off x="3937000" y="1042988"/>
            <a:ext cx="4676775" cy="1384995"/>
          </a:xfrm>
          <a:prstGeom prst="rect">
            <a:avLst/>
          </a:prstGeom>
          <a:noFill/>
        </p:spPr>
        <p:txBody>
          <a:bodyPr wrap="square" rtlCol="0">
            <a:spAutoFit/>
          </a:bodyPr>
          <a:lstStyle/>
          <a:p>
            <a:pPr algn="ctr"/>
            <a:r>
              <a:rPr lang="fr-FR" sz="1400" b="1" dirty="0">
                <a:solidFill>
                  <a:srgbClr val="008000"/>
                </a:solidFill>
              </a:rPr>
              <a:t>Saison de fruits frais</a:t>
            </a:r>
          </a:p>
          <a:p>
            <a:pPr marL="285750" lvl="0" indent="-285750">
              <a:buFont typeface="Arial" panose="020B0604020202020204" pitchFamily="34" charset="0"/>
              <a:buChar char="•"/>
            </a:pPr>
            <a:r>
              <a:rPr lang="fr-FR" sz="1400" dirty="0">
                <a:solidFill>
                  <a:srgbClr val="008000"/>
                </a:solidFill>
              </a:rPr>
              <a:t>Mai: </a:t>
            </a:r>
            <a:r>
              <a:rPr lang="fr-FR" sz="1400" dirty="0" err="1">
                <a:solidFill>
                  <a:srgbClr val="008000"/>
                </a:solidFill>
              </a:rPr>
              <a:t>camerisier</a:t>
            </a:r>
            <a:r>
              <a:rPr lang="fr-FR" sz="1400" dirty="0">
                <a:solidFill>
                  <a:srgbClr val="008000"/>
                </a:solidFill>
              </a:rPr>
              <a:t>, fraise (abrité)</a:t>
            </a:r>
          </a:p>
          <a:p>
            <a:pPr marL="285750" lvl="0" indent="-285750">
              <a:buFont typeface="Arial" panose="020B0604020202020204" pitchFamily="34" charset="0"/>
              <a:buChar char="•"/>
            </a:pPr>
            <a:r>
              <a:rPr lang="fr-FR" sz="1400" dirty="0">
                <a:solidFill>
                  <a:srgbClr val="008000"/>
                </a:solidFill>
              </a:rPr>
              <a:t>Juin: </a:t>
            </a:r>
            <a:r>
              <a:rPr lang="fr-FR" sz="1400" dirty="0" err="1">
                <a:solidFill>
                  <a:srgbClr val="008000"/>
                </a:solidFill>
              </a:rPr>
              <a:t>camerisier</a:t>
            </a:r>
            <a:r>
              <a:rPr lang="fr-FR" sz="1400" dirty="0">
                <a:solidFill>
                  <a:srgbClr val="008000"/>
                </a:solidFill>
              </a:rPr>
              <a:t>, cassis, </a:t>
            </a:r>
            <a:r>
              <a:rPr lang="fr-FR" sz="1400" dirty="0" err="1">
                <a:solidFill>
                  <a:srgbClr val="008000"/>
                </a:solidFill>
              </a:rPr>
              <a:t>gadelle</a:t>
            </a:r>
            <a:r>
              <a:rPr lang="fr-FR" sz="1400" dirty="0">
                <a:solidFill>
                  <a:srgbClr val="008000"/>
                </a:solidFill>
              </a:rPr>
              <a:t>, groseille, amélanchier, fraise</a:t>
            </a:r>
          </a:p>
          <a:p>
            <a:pPr marL="285750" lvl="0" indent="-285750">
              <a:buFont typeface="Arial" panose="020B0604020202020204" pitchFamily="34" charset="0"/>
              <a:buChar char="•"/>
            </a:pPr>
            <a:r>
              <a:rPr lang="fr-FR" sz="1400" dirty="0">
                <a:solidFill>
                  <a:srgbClr val="008000"/>
                </a:solidFill>
              </a:rPr>
              <a:t>Juillet: cassis, </a:t>
            </a:r>
            <a:r>
              <a:rPr lang="fr-FR" sz="1400" dirty="0" err="1">
                <a:solidFill>
                  <a:srgbClr val="008000"/>
                </a:solidFill>
              </a:rPr>
              <a:t>gadelle</a:t>
            </a:r>
            <a:r>
              <a:rPr lang="fr-FR" sz="1400" dirty="0">
                <a:solidFill>
                  <a:srgbClr val="008000"/>
                </a:solidFill>
              </a:rPr>
              <a:t>, groseille, amélanchier, framboise, fraise, cerise</a:t>
            </a:r>
          </a:p>
        </p:txBody>
      </p:sp>
      <p:sp>
        <p:nvSpPr>
          <p:cNvPr id="5" name="ZoneTexte 4"/>
          <p:cNvSpPr txBox="1"/>
          <p:nvPr/>
        </p:nvSpPr>
        <p:spPr>
          <a:xfrm>
            <a:off x="171450" y="1050925"/>
            <a:ext cx="2076898" cy="2893100"/>
          </a:xfrm>
          <a:prstGeom prst="rect">
            <a:avLst/>
          </a:prstGeom>
          <a:noFill/>
        </p:spPr>
        <p:txBody>
          <a:bodyPr wrap="square" rtlCol="0">
            <a:spAutoFit/>
          </a:bodyPr>
          <a:lstStyle/>
          <a:p>
            <a:pPr algn="ctr"/>
            <a:r>
              <a:rPr lang="fr-FR" sz="1400" b="1" dirty="0">
                <a:solidFill>
                  <a:srgbClr val="008000"/>
                </a:solidFill>
              </a:rPr>
              <a:t>Saison de fruits frais</a:t>
            </a:r>
          </a:p>
          <a:p>
            <a:pPr marL="285750" lvl="0" indent="-285750">
              <a:buFont typeface="Arial" panose="020B0604020202020204" pitchFamily="34" charset="0"/>
              <a:buChar char="•"/>
            </a:pPr>
            <a:br>
              <a:rPr lang="fr-FR" sz="1400" dirty="0">
                <a:solidFill>
                  <a:srgbClr val="008000"/>
                </a:solidFill>
              </a:rPr>
            </a:br>
            <a:r>
              <a:rPr lang="fr-FR" sz="1400" dirty="0">
                <a:solidFill>
                  <a:srgbClr val="008000"/>
                </a:solidFill>
              </a:rPr>
              <a:t>Août: bleuet, mahonia, framboise, fraise, cerise, prune, poire, pomme, abricot</a:t>
            </a:r>
          </a:p>
          <a:p>
            <a:pPr marL="285750" lvl="0" indent="-285750">
              <a:buFont typeface="Arial" panose="020B0604020202020204" pitchFamily="34" charset="0"/>
              <a:buChar char="•"/>
            </a:pPr>
            <a:r>
              <a:rPr lang="fr-FR" sz="1400" dirty="0">
                <a:solidFill>
                  <a:srgbClr val="008000"/>
                </a:solidFill>
              </a:rPr>
              <a:t>Septembre: kiwi, raisin, framboise, fraise, prune, poire, pomme, sureau, coing</a:t>
            </a:r>
          </a:p>
          <a:p>
            <a:pPr marL="285750" lvl="0" indent="-285750">
              <a:buFont typeface="Arial" panose="020B0604020202020204" pitchFamily="34" charset="0"/>
              <a:buChar char="•"/>
            </a:pPr>
            <a:r>
              <a:rPr lang="fr-FR" sz="1400" dirty="0">
                <a:solidFill>
                  <a:srgbClr val="008000"/>
                </a:solidFill>
              </a:rPr>
              <a:t>Octobre: framboise, fraise, poire, pomme</a:t>
            </a:r>
          </a:p>
        </p:txBody>
      </p:sp>
      <p:sp>
        <p:nvSpPr>
          <p:cNvPr id="6" name="ZoneTexte 5"/>
          <p:cNvSpPr txBox="1"/>
          <p:nvPr/>
        </p:nvSpPr>
        <p:spPr>
          <a:xfrm>
            <a:off x="8713694" y="858044"/>
            <a:ext cx="3367144" cy="1169551"/>
          </a:xfrm>
          <a:prstGeom prst="rect">
            <a:avLst/>
          </a:prstGeom>
          <a:noFill/>
        </p:spPr>
        <p:txBody>
          <a:bodyPr wrap="square" rtlCol="0">
            <a:spAutoFit/>
          </a:bodyPr>
          <a:lstStyle/>
          <a:p>
            <a:pPr algn="ctr"/>
            <a:r>
              <a:rPr lang="fr-FR" sz="1400" b="1" dirty="0">
                <a:solidFill>
                  <a:srgbClr val="008000"/>
                </a:solidFill>
              </a:rPr>
              <a:t>Saison de fruits entreposés</a:t>
            </a:r>
          </a:p>
          <a:p>
            <a:r>
              <a:rPr lang="fr-FR" sz="1400" dirty="0">
                <a:solidFill>
                  <a:srgbClr val="008000"/>
                </a:solidFill>
              </a:rPr>
              <a:t>Novembre, décembre,... pommes, poires, poires asiatiques au frigo.</a:t>
            </a:r>
          </a:p>
          <a:p>
            <a:r>
              <a:rPr lang="fr-FR" sz="1400" dirty="0">
                <a:solidFill>
                  <a:srgbClr val="008000"/>
                </a:solidFill>
              </a:rPr>
              <a:t>Fruits séchés... Fruits congelés... En confiture...</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685" y="1874363"/>
            <a:ext cx="1876425" cy="1371600"/>
          </a:xfrm>
          <a:prstGeom prst="rect">
            <a:avLst/>
          </a:prstGeom>
        </p:spPr>
      </p:pic>
      <p:sp>
        <p:nvSpPr>
          <p:cNvPr id="8" name="ZoneTexte 7"/>
          <p:cNvSpPr txBox="1"/>
          <p:nvPr/>
        </p:nvSpPr>
        <p:spPr>
          <a:xfrm>
            <a:off x="171450" y="4109420"/>
            <a:ext cx="2894479" cy="2031325"/>
          </a:xfrm>
          <a:prstGeom prst="rect">
            <a:avLst/>
          </a:prstGeom>
          <a:noFill/>
        </p:spPr>
        <p:txBody>
          <a:bodyPr wrap="square" rtlCol="0">
            <a:spAutoFit/>
          </a:bodyPr>
          <a:lstStyle/>
          <a:p>
            <a:pPr algn="ctr"/>
            <a:r>
              <a:rPr lang="fr-FR" sz="1400" b="1" dirty="0">
                <a:solidFill>
                  <a:srgbClr val="008000"/>
                </a:solidFill>
              </a:rPr>
              <a:t>Saison de légumes frais vivace</a:t>
            </a:r>
          </a:p>
          <a:p>
            <a:pPr marL="285750" lvl="0" indent="-285750">
              <a:buFont typeface="Arial" panose="020B0604020202020204" pitchFamily="34" charset="0"/>
              <a:buChar char="•"/>
            </a:pPr>
            <a:r>
              <a:rPr lang="fr-FR" sz="1400" dirty="0">
                <a:solidFill>
                  <a:srgbClr val="008000"/>
                </a:solidFill>
              </a:rPr>
              <a:t>Mai: asperge, rhubarbe, pissenlit, ail vert, oignon vert, menthe, hémérocalles, crambé</a:t>
            </a:r>
          </a:p>
          <a:p>
            <a:pPr marL="285750" lvl="0" indent="-285750">
              <a:buFont typeface="Arial" panose="020B0604020202020204" pitchFamily="34" charset="0"/>
              <a:buChar char="•"/>
            </a:pPr>
            <a:r>
              <a:rPr lang="fr-FR" sz="1400" dirty="0">
                <a:solidFill>
                  <a:srgbClr val="008000"/>
                </a:solidFill>
              </a:rPr>
              <a:t>Juin: asperge, rhubarbe, ail vert, oignon vert, menthe, hémérocalles, crambé</a:t>
            </a:r>
          </a:p>
          <a:p>
            <a:pPr marL="285750" lvl="0" indent="-285750">
              <a:buFont typeface="Arial" panose="020B0604020202020204" pitchFamily="34" charset="0"/>
              <a:buChar char="•"/>
            </a:pPr>
            <a:r>
              <a:rPr lang="fr-FR" sz="1400" dirty="0">
                <a:solidFill>
                  <a:srgbClr val="008000"/>
                </a:solidFill>
              </a:rPr>
              <a:t>Juillet: oignon, asperge,</a:t>
            </a:r>
          </a:p>
          <a:p>
            <a:pPr marL="285750" lvl="0" indent="-285750">
              <a:buFont typeface="Arial" panose="020B0604020202020204" pitchFamily="34" charset="0"/>
              <a:buChar char="•"/>
            </a:pPr>
            <a:r>
              <a:rPr lang="fr-FR" sz="1400" dirty="0">
                <a:solidFill>
                  <a:srgbClr val="008000"/>
                </a:solidFill>
              </a:rPr>
              <a:t>Aout: ail,</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3831" y="4170089"/>
            <a:ext cx="2781300" cy="2095500"/>
          </a:xfrm>
          <a:prstGeom prst="rect">
            <a:avLst/>
          </a:prstGeom>
        </p:spPr>
      </p:pic>
      <p:sp>
        <p:nvSpPr>
          <p:cNvPr id="10" name="ZoneTexte 9"/>
          <p:cNvSpPr txBox="1"/>
          <p:nvPr/>
        </p:nvSpPr>
        <p:spPr>
          <a:xfrm>
            <a:off x="3161845" y="4105403"/>
            <a:ext cx="1506070" cy="2246769"/>
          </a:xfrm>
          <a:prstGeom prst="rect">
            <a:avLst/>
          </a:prstGeom>
          <a:noFill/>
        </p:spPr>
        <p:txBody>
          <a:bodyPr wrap="square" rtlCol="0">
            <a:spAutoFit/>
          </a:bodyPr>
          <a:lstStyle/>
          <a:p>
            <a:pPr lvl="0" algn="ctr"/>
            <a:r>
              <a:rPr lang="fr-FR" sz="1400" b="1" dirty="0">
                <a:solidFill>
                  <a:srgbClr val="008000"/>
                </a:solidFill>
              </a:rPr>
              <a:t>Contrôle des 3 principaux ravageurs </a:t>
            </a:r>
            <a:endParaRPr lang="fr-FR" sz="1400" dirty="0">
              <a:solidFill>
                <a:srgbClr val="008000"/>
              </a:solidFill>
            </a:endParaRPr>
          </a:p>
          <a:p>
            <a:pPr lvl="0" algn="ctr"/>
            <a:endParaRPr lang="fr-FR" sz="1400" dirty="0">
              <a:solidFill>
                <a:srgbClr val="008000"/>
              </a:solidFill>
            </a:endParaRPr>
          </a:p>
          <a:p>
            <a:pPr marL="285750" indent="-285750">
              <a:buFont typeface="Arial" panose="020B0604020202020204" pitchFamily="34" charset="0"/>
              <a:buChar char="•"/>
            </a:pPr>
            <a:r>
              <a:rPr lang="fr-FR" sz="1400" dirty="0">
                <a:solidFill>
                  <a:srgbClr val="008000"/>
                </a:solidFill>
              </a:rPr>
              <a:t>charançon de la prune,</a:t>
            </a:r>
          </a:p>
          <a:p>
            <a:pPr marL="285750" indent="-285750">
              <a:buFont typeface="Arial" panose="020B0604020202020204" pitchFamily="34" charset="0"/>
              <a:buChar char="•"/>
            </a:pPr>
            <a:r>
              <a:rPr lang="fr-FR" sz="1400" dirty="0">
                <a:solidFill>
                  <a:srgbClr val="008000"/>
                </a:solidFill>
              </a:rPr>
              <a:t>carpocapse, mouche</a:t>
            </a:r>
          </a:p>
          <a:p>
            <a:pPr marL="285750" indent="-285750">
              <a:buFont typeface="Arial" panose="020B0604020202020204" pitchFamily="34" charset="0"/>
              <a:buChar char="•"/>
            </a:pPr>
            <a:r>
              <a:rPr lang="fr-FR" sz="1400" dirty="0">
                <a:solidFill>
                  <a:srgbClr val="008000"/>
                </a:solidFill>
              </a:rPr>
              <a:t>de la pomme</a:t>
            </a:r>
          </a:p>
          <a:p>
            <a:r>
              <a:rPr lang="fr-FR" sz="1400" dirty="0">
                <a:solidFill>
                  <a:srgbClr val="008000"/>
                </a:solidFill>
              </a:rPr>
              <a:t>=&gt; PIÈGES</a:t>
            </a:r>
          </a:p>
        </p:txBody>
      </p:sp>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7800" y="4105403"/>
            <a:ext cx="3124200" cy="2562225"/>
          </a:xfrm>
          <a:prstGeom prst="rect">
            <a:avLst/>
          </a:prstGeom>
        </p:spPr>
      </p:pic>
      <p:sp>
        <p:nvSpPr>
          <p:cNvPr id="15" name="ZoneTexte 14"/>
          <p:cNvSpPr txBox="1"/>
          <p:nvPr/>
        </p:nvSpPr>
        <p:spPr>
          <a:xfrm>
            <a:off x="7637929" y="4170089"/>
            <a:ext cx="1429871" cy="2462213"/>
          </a:xfrm>
          <a:prstGeom prst="rect">
            <a:avLst/>
          </a:prstGeom>
          <a:noFill/>
        </p:spPr>
        <p:txBody>
          <a:bodyPr wrap="square" rtlCol="0">
            <a:spAutoFit/>
          </a:bodyPr>
          <a:lstStyle/>
          <a:p>
            <a:pPr algn="ctr"/>
            <a:r>
              <a:rPr lang="fr-FR" sz="1400" b="1" dirty="0">
                <a:solidFill>
                  <a:srgbClr val="008000"/>
                </a:solidFill>
              </a:rPr>
              <a:t>Trucs d'entretien simple</a:t>
            </a:r>
          </a:p>
          <a:p>
            <a:endParaRPr lang="fr-FR" sz="1400" dirty="0">
              <a:solidFill>
                <a:srgbClr val="008000"/>
              </a:solidFill>
            </a:endParaRPr>
          </a:p>
          <a:p>
            <a:r>
              <a:rPr lang="fr-FR" sz="1400" dirty="0">
                <a:solidFill>
                  <a:srgbClr val="008000"/>
                </a:solidFill>
              </a:rPr>
              <a:t>● Pas de pelouse sous les arbres</a:t>
            </a:r>
          </a:p>
          <a:p>
            <a:r>
              <a:rPr lang="fr-FR" sz="1400" dirty="0">
                <a:solidFill>
                  <a:srgbClr val="008000"/>
                </a:solidFill>
              </a:rPr>
              <a:t>● Paillis sous les arbres plus plants couvre sol</a:t>
            </a:r>
          </a:p>
          <a:p>
            <a:r>
              <a:rPr lang="fr-FR" sz="1400" dirty="0">
                <a:solidFill>
                  <a:srgbClr val="008000"/>
                </a:solidFill>
              </a:rPr>
              <a:t>(rhubarbe, menthe, fraise, hémérocalle...)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1"/>
          <p:cNvSpPr txBox="1">
            <a:spLocks/>
          </p:cNvSpPr>
          <p:nvPr/>
        </p:nvSpPr>
        <p:spPr bwMode="auto">
          <a:xfrm>
            <a:off x="61912" y="161777"/>
            <a:ext cx="596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0CE85642-F573-4258-9CAE-847CA85AAF6F}" type="slidenum">
              <a:rPr lang="fr-FR" altLang="fr-FR" sz="1200">
                <a:solidFill>
                  <a:srgbClr val="898989"/>
                </a:solidFill>
              </a:rPr>
              <a:pPr algn="r" eaLnBrk="1" hangingPunct="1">
                <a:lnSpc>
                  <a:spcPct val="100000"/>
                </a:lnSpc>
                <a:spcBef>
                  <a:spcPct val="0"/>
                </a:spcBef>
                <a:buFontTx/>
                <a:buNone/>
              </a:pPr>
              <a:t>57</a:t>
            </a:fld>
            <a:endParaRPr lang="fr-FR" altLang="fr-FR" sz="1200" dirty="0">
              <a:solidFill>
                <a:srgbClr val="898989"/>
              </a:solidFill>
            </a:endParaRPr>
          </a:p>
        </p:txBody>
      </p:sp>
      <p:sp>
        <p:nvSpPr>
          <p:cNvPr id="59395"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59396" name="Rectangle 4"/>
          <p:cNvSpPr>
            <a:spLocks noChangeArrowheads="1"/>
          </p:cNvSpPr>
          <p:nvPr/>
        </p:nvSpPr>
        <p:spPr bwMode="auto">
          <a:xfrm>
            <a:off x="171450" y="673100"/>
            <a:ext cx="552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15. Exemple : « Les Fermes Miracles », au Québec (suite)</a:t>
            </a:r>
          </a:p>
        </p:txBody>
      </p:sp>
      <p:sp>
        <p:nvSpPr>
          <p:cNvPr id="59404" name="Rectangle 17"/>
          <p:cNvSpPr>
            <a:spLocks noChangeArrowheads="1"/>
          </p:cNvSpPr>
          <p:nvPr/>
        </p:nvSpPr>
        <p:spPr bwMode="auto">
          <a:xfrm>
            <a:off x="401638" y="6394450"/>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 y="1858963"/>
            <a:ext cx="1819275" cy="1352550"/>
          </a:xfrm>
          <a:prstGeom prst="rect">
            <a:avLst/>
          </a:prstGeom>
        </p:spPr>
      </p:pic>
      <p:sp>
        <p:nvSpPr>
          <p:cNvPr id="3" name="ZoneTexte 2"/>
          <p:cNvSpPr txBox="1"/>
          <p:nvPr/>
        </p:nvSpPr>
        <p:spPr>
          <a:xfrm>
            <a:off x="1881187" y="1195387"/>
            <a:ext cx="1927020" cy="2893100"/>
          </a:xfrm>
          <a:prstGeom prst="rect">
            <a:avLst/>
          </a:prstGeom>
          <a:noFill/>
        </p:spPr>
        <p:txBody>
          <a:bodyPr wrap="square" rtlCol="0">
            <a:spAutoFit/>
          </a:bodyPr>
          <a:lstStyle/>
          <a:p>
            <a:pPr algn="ctr"/>
            <a:r>
              <a:rPr lang="fr-FR" sz="1400" b="1" dirty="0">
                <a:solidFill>
                  <a:srgbClr val="008000"/>
                </a:solidFill>
              </a:rPr>
              <a:t>Pollinisation</a:t>
            </a:r>
          </a:p>
          <a:p>
            <a:r>
              <a:rPr lang="fr-FR" sz="1400" dirty="0">
                <a:solidFill>
                  <a:srgbClr val="008000"/>
                </a:solidFill>
              </a:rPr>
              <a:t>● 2 cultivars compatibles de la plupart des arbres fruitiers.</a:t>
            </a:r>
          </a:p>
          <a:p>
            <a:r>
              <a:rPr lang="fr-FR" sz="1400" dirty="0">
                <a:solidFill>
                  <a:srgbClr val="008000"/>
                </a:solidFill>
              </a:rPr>
              <a:t>● 1 arbre si un second chez un voisin à moins de 300 mètres.</a:t>
            </a:r>
          </a:p>
          <a:p>
            <a:r>
              <a:rPr lang="fr-FR" sz="1400" dirty="0">
                <a:solidFill>
                  <a:srgbClr val="008000"/>
                </a:solidFill>
              </a:rPr>
              <a:t>● Peut être réduit par la pluie prolongée (3 jours) ou le froid sous 12°C et 8 °C, lors de la</a:t>
            </a:r>
          </a:p>
          <a:p>
            <a:r>
              <a:rPr lang="fr-FR" sz="1400" dirty="0">
                <a:solidFill>
                  <a:srgbClr val="008000"/>
                </a:solidFill>
              </a:rPr>
              <a:t>floraison.</a:t>
            </a:r>
          </a:p>
        </p:txBody>
      </p:sp>
      <p:sp>
        <p:nvSpPr>
          <p:cNvPr id="4" name="ZoneTexte 3"/>
          <p:cNvSpPr txBox="1"/>
          <p:nvPr/>
        </p:nvSpPr>
        <p:spPr>
          <a:xfrm>
            <a:off x="3859773" y="1055034"/>
            <a:ext cx="3876675" cy="2462213"/>
          </a:xfrm>
          <a:prstGeom prst="rect">
            <a:avLst/>
          </a:prstGeom>
          <a:noFill/>
        </p:spPr>
        <p:txBody>
          <a:bodyPr wrap="square" rtlCol="0">
            <a:spAutoFit/>
          </a:bodyPr>
          <a:lstStyle/>
          <a:p>
            <a:pPr algn="ctr"/>
            <a:r>
              <a:rPr lang="fr-FR" sz="1400" b="1" dirty="0">
                <a:solidFill>
                  <a:srgbClr val="008000"/>
                </a:solidFill>
              </a:rPr>
              <a:t>Degré de facilité</a:t>
            </a:r>
          </a:p>
          <a:p>
            <a:r>
              <a:rPr lang="fr-FR" sz="1400" dirty="0">
                <a:solidFill>
                  <a:srgbClr val="008000"/>
                </a:solidFill>
              </a:rPr>
              <a:t>● Amélanchier	            plus simple</a:t>
            </a:r>
          </a:p>
          <a:p>
            <a:r>
              <a:rPr lang="fr-FR" sz="1400" dirty="0">
                <a:solidFill>
                  <a:srgbClr val="008000"/>
                </a:solidFill>
              </a:rPr>
              <a:t>● Cassis gadelliers</a:t>
            </a:r>
          </a:p>
          <a:p>
            <a:r>
              <a:rPr lang="fr-FR" sz="1400" dirty="0">
                <a:solidFill>
                  <a:srgbClr val="008000"/>
                </a:solidFill>
              </a:rPr>
              <a:t>● Groseillier</a:t>
            </a:r>
          </a:p>
          <a:p>
            <a:r>
              <a:rPr lang="fr-FR" sz="1400" dirty="0">
                <a:solidFill>
                  <a:srgbClr val="008000"/>
                </a:solidFill>
              </a:rPr>
              <a:t>● Framboisier d'automne</a:t>
            </a:r>
          </a:p>
          <a:p>
            <a:r>
              <a:rPr lang="fr-FR" sz="1400" dirty="0">
                <a:solidFill>
                  <a:srgbClr val="008000"/>
                </a:solidFill>
              </a:rPr>
              <a:t>● Raisin</a:t>
            </a:r>
          </a:p>
          <a:p>
            <a:r>
              <a:rPr lang="fr-FR" sz="1400" dirty="0">
                <a:solidFill>
                  <a:srgbClr val="008000"/>
                </a:solidFill>
              </a:rPr>
              <a:t>● Fraisier jour neutre</a:t>
            </a:r>
          </a:p>
          <a:p>
            <a:r>
              <a:rPr lang="fr-FR" sz="1400" dirty="0">
                <a:solidFill>
                  <a:srgbClr val="008000"/>
                </a:solidFill>
              </a:rPr>
              <a:t>● Poirier Asiatique</a:t>
            </a:r>
          </a:p>
          <a:p>
            <a:r>
              <a:rPr lang="fr-FR" sz="1400" dirty="0">
                <a:solidFill>
                  <a:srgbClr val="008000"/>
                </a:solidFill>
              </a:rPr>
              <a:t>● Prunier, cerisier</a:t>
            </a:r>
          </a:p>
          <a:p>
            <a:r>
              <a:rPr lang="fr-FR" sz="1400" dirty="0">
                <a:solidFill>
                  <a:srgbClr val="008000"/>
                </a:solidFill>
              </a:rPr>
              <a:t>● Poirier commun</a:t>
            </a:r>
          </a:p>
          <a:p>
            <a:r>
              <a:rPr lang="fr-FR" sz="1400" dirty="0">
                <a:solidFill>
                  <a:srgbClr val="008000"/>
                </a:solidFill>
              </a:rPr>
              <a:t>● Pommier                                   plus difficile</a:t>
            </a:r>
          </a:p>
        </p:txBody>
      </p:sp>
      <p:sp>
        <p:nvSpPr>
          <p:cNvPr id="5" name="ZoneTexte 4"/>
          <p:cNvSpPr txBox="1"/>
          <p:nvPr/>
        </p:nvSpPr>
        <p:spPr>
          <a:xfrm>
            <a:off x="7239896" y="1011518"/>
            <a:ext cx="4710804" cy="2462213"/>
          </a:xfrm>
          <a:prstGeom prst="rect">
            <a:avLst/>
          </a:prstGeom>
          <a:noFill/>
        </p:spPr>
        <p:txBody>
          <a:bodyPr wrap="square" rtlCol="0">
            <a:spAutoFit/>
          </a:bodyPr>
          <a:lstStyle/>
          <a:p>
            <a:pPr algn="ctr"/>
            <a:r>
              <a:rPr lang="fr-FR" sz="1400" b="1" dirty="0">
                <a:solidFill>
                  <a:srgbClr val="008000"/>
                </a:solidFill>
              </a:rPr>
              <a:t>Ordre de floraison et risque de gel</a:t>
            </a:r>
          </a:p>
          <a:p>
            <a:pPr algn="ctr"/>
            <a:endParaRPr lang="fr-FR" sz="1400" b="1" dirty="0">
              <a:solidFill>
                <a:srgbClr val="008000"/>
              </a:solidFill>
            </a:endParaRPr>
          </a:p>
          <a:p>
            <a:pPr lvl="0"/>
            <a:r>
              <a:rPr lang="fr-FR" sz="1400" b="1" u="sng" dirty="0">
                <a:solidFill>
                  <a:srgbClr val="008000"/>
                </a:solidFill>
              </a:rPr>
              <a:t>Hâtif à tardif:		Risque de gel:</a:t>
            </a:r>
            <a:endParaRPr lang="fr-FR" sz="1400" dirty="0">
              <a:solidFill>
                <a:srgbClr val="008000"/>
              </a:solidFill>
            </a:endParaRPr>
          </a:p>
          <a:p>
            <a:pPr marL="285750" lvl="0" indent="-285750">
              <a:buFont typeface="Arial" panose="020B0604020202020204" pitchFamily="34" charset="0"/>
              <a:buChar char="•"/>
            </a:pPr>
            <a:r>
              <a:rPr lang="fr-FR" sz="1400" dirty="0">
                <a:solidFill>
                  <a:srgbClr val="008000"/>
                </a:solidFill>
              </a:rPr>
              <a:t>Cerisiers			élevé</a:t>
            </a:r>
          </a:p>
          <a:p>
            <a:pPr marL="285750" lvl="0" indent="-285750">
              <a:buFont typeface="Arial" panose="020B0604020202020204" pitchFamily="34" charset="0"/>
              <a:buChar char="•"/>
            </a:pPr>
            <a:r>
              <a:rPr lang="fr-FR" sz="1400" dirty="0">
                <a:solidFill>
                  <a:srgbClr val="008000"/>
                </a:solidFill>
              </a:rPr>
              <a:t>Pruniers			élevé</a:t>
            </a:r>
          </a:p>
          <a:p>
            <a:pPr marL="285750" lvl="0" indent="-285750">
              <a:buFont typeface="Arial" panose="020B0604020202020204" pitchFamily="34" charset="0"/>
              <a:buChar char="•"/>
            </a:pPr>
            <a:r>
              <a:rPr lang="fr-FR" sz="1400" dirty="0">
                <a:solidFill>
                  <a:srgbClr val="008000"/>
                </a:solidFill>
              </a:rPr>
              <a:t>Amélanchier		peu</a:t>
            </a:r>
          </a:p>
          <a:p>
            <a:pPr marL="285750" lvl="0" indent="-285750">
              <a:buFont typeface="Arial" panose="020B0604020202020204" pitchFamily="34" charset="0"/>
              <a:buChar char="•"/>
            </a:pPr>
            <a:r>
              <a:rPr lang="fr-FR" sz="1400" dirty="0">
                <a:solidFill>
                  <a:srgbClr val="008000"/>
                </a:solidFill>
              </a:rPr>
              <a:t>Poiriers			moyen</a:t>
            </a:r>
          </a:p>
          <a:p>
            <a:pPr marL="285750" lvl="0" indent="-285750">
              <a:buFont typeface="Arial" panose="020B0604020202020204" pitchFamily="34" charset="0"/>
              <a:buChar char="•"/>
            </a:pPr>
            <a:r>
              <a:rPr lang="fr-FR" sz="1400" dirty="0">
                <a:solidFill>
                  <a:srgbClr val="008000"/>
                </a:solidFill>
              </a:rPr>
              <a:t>Cassis, gadelliers, groseilliers	peu</a:t>
            </a:r>
          </a:p>
          <a:p>
            <a:pPr marL="285750" lvl="0" indent="-285750">
              <a:buFont typeface="Arial" panose="020B0604020202020204" pitchFamily="34" charset="0"/>
              <a:buChar char="•"/>
            </a:pPr>
            <a:r>
              <a:rPr lang="fr-FR" sz="1400" dirty="0">
                <a:solidFill>
                  <a:srgbClr val="008000"/>
                </a:solidFill>
              </a:rPr>
              <a:t>Pommiers		faible</a:t>
            </a:r>
          </a:p>
          <a:p>
            <a:pPr marL="285750" lvl="0" indent="-285750">
              <a:buFont typeface="Arial" panose="020B0604020202020204" pitchFamily="34" charset="0"/>
              <a:buChar char="•"/>
            </a:pPr>
            <a:r>
              <a:rPr lang="fr-FR" sz="1400" dirty="0">
                <a:solidFill>
                  <a:srgbClr val="008000"/>
                </a:solidFill>
              </a:rPr>
              <a:t>Vignes			peu</a:t>
            </a:r>
          </a:p>
          <a:p>
            <a:pPr marL="285750" lvl="0" indent="-285750">
              <a:buFont typeface="Arial" panose="020B0604020202020204" pitchFamily="34" charset="0"/>
              <a:buChar char="•"/>
            </a:pPr>
            <a:r>
              <a:rPr lang="fr-FR" sz="1400" dirty="0">
                <a:solidFill>
                  <a:srgbClr val="008000"/>
                </a:solidFill>
              </a:rPr>
              <a:t>Framboisiers		pas</a:t>
            </a:r>
          </a:p>
        </p:txBody>
      </p:sp>
      <p:sp>
        <p:nvSpPr>
          <p:cNvPr id="6" name="ZoneTexte 5"/>
          <p:cNvSpPr txBox="1"/>
          <p:nvPr/>
        </p:nvSpPr>
        <p:spPr>
          <a:xfrm>
            <a:off x="7239896" y="4035986"/>
            <a:ext cx="4894729" cy="1754326"/>
          </a:xfrm>
          <a:prstGeom prst="rect">
            <a:avLst/>
          </a:prstGeom>
          <a:noFill/>
        </p:spPr>
        <p:txBody>
          <a:bodyPr wrap="square" rtlCol="0">
            <a:spAutoFit/>
          </a:bodyPr>
          <a:lstStyle/>
          <a:p>
            <a:pPr algn="ctr"/>
            <a:r>
              <a:rPr lang="fr-FR" b="1" dirty="0">
                <a:solidFill>
                  <a:srgbClr val="008000"/>
                </a:solidFill>
              </a:rPr>
              <a:t>Conclusion</a:t>
            </a:r>
          </a:p>
          <a:p>
            <a:pPr algn="ctr"/>
            <a:endParaRPr lang="fr-FR" b="1" dirty="0">
              <a:solidFill>
                <a:srgbClr val="008000"/>
              </a:solidFill>
            </a:endParaRPr>
          </a:p>
          <a:p>
            <a:pPr marL="285750" lvl="0" indent="-285750">
              <a:buFont typeface="Arial" panose="020B0604020202020204" pitchFamily="34" charset="0"/>
              <a:buChar char="•"/>
            </a:pPr>
            <a:r>
              <a:rPr lang="fr-FR" dirty="0">
                <a:solidFill>
                  <a:srgbClr val="008000"/>
                </a:solidFill>
              </a:rPr>
              <a:t>Utiliser une variété d'espèces.</a:t>
            </a:r>
          </a:p>
          <a:p>
            <a:pPr marL="285750" lvl="0" indent="-285750">
              <a:buFont typeface="Arial" panose="020B0604020202020204" pitchFamily="34" charset="0"/>
              <a:buChar char="•"/>
            </a:pPr>
            <a:r>
              <a:rPr lang="fr-FR" dirty="0">
                <a:solidFill>
                  <a:srgbClr val="008000"/>
                </a:solidFill>
              </a:rPr>
              <a:t>Essayer quelque chose de nouveau.</a:t>
            </a:r>
          </a:p>
          <a:p>
            <a:pPr marL="285750" lvl="0" indent="-285750">
              <a:buFont typeface="Arial" panose="020B0604020202020204" pitchFamily="34" charset="0"/>
              <a:buChar char="•"/>
            </a:pPr>
            <a:r>
              <a:rPr lang="fr-FR" dirty="0">
                <a:solidFill>
                  <a:srgbClr val="008000"/>
                </a:solidFill>
              </a:rPr>
              <a:t>Éviter tout cultivar susceptible aux maladies.</a:t>
            </a:r>
          </a:p>
          <a:p>
            <a:pPr marL="285750" indent="-285750">
              <a:buFont typeface="Arial" panose="020B0604020202020204" pitchFamily="34" charset="0"/>
              <a:buChar char="•"/>
            </a:pPr>
            <a:r>
              <a:rPr lang="fr-FR" dirty="0">
                <a:solidFill>
                  <a:srgbClr val="008000"/>
                </a:solidFill>
              </a:rPr>
              <a:t>Les fruits: plaisirs, productivité, patience.</a:t>
            </a:r>
          </a:p>
        </p:txBody>
      </p:sp>
      <p:sp>
        <p:nvSpPr>
          <p:cNvPr id="7" name="ZoneTexte 6"/>
          <p:cNvSpPr txBox="1"/>
          <p:nvPr/>
        </p:nvSpPr>
        <p:spPr>
          <a:xfrm>
            <a:off x="0" y="4035986"/>
            <a:ext cx="6799505" cy="954107"/>
          </a:xfrm>
          <a:prstGeom prst="rect">
            <a:avLst/>
          </a:prstGeom>
          <a:noFill/>
        </p:spPr>
        <p:txBody>
          <a:bodyPr wrap="square" rtlCol="0">
            <a:spAutoFit/>
          </a:bodyPr>
          <a:lstStyle/>
          <a:p>
            <a:pPr lvl="0" algn="just"/>
            <a:r>
              <a:rPr lang="fr-FR" sz="1400" b="1" dirty="0">
                <a:solidFill>
                  <a:srgbClr val="008000"/>
                </a:solidFill>
              </a:rPr>
              <a:t>Récoltes</a:t>
            </a:r>
          </a:p>
          <a:p>
            <a:pPr lvl="0" algn="just"/>
            <a:r>
              <a:rPr lang="fr-FR" sz="1400" dirty="0">
                <a:solidFill>
                  <a:srgbClr val="008000"/>
                </a:solidFill>
              </a:rPr>
              <a:t>Les récoltes produits incluent les </a:t>
            </a:r>
            <a:r>
              <a:rPr lang="fr-FR" sz="1400" b="1" dirty="0">
                <a:solidFill>
                  <a:srgbClr val="008000"/>
                </a:solidFill>
              </a:rPr>
              <a:t>fruits, noix, </a:t>
            </a:r>
            <a:r>
              <a:rPr lang="fr-FR" sz="1400" dirty="0">
                <a:solidFill>
                  <a:srgbClr val="008000"/>
                </a:solidFill>
              </a:rPr>
              <a:t>feuilles comestibles, épices, produits de plantes médicinales, poteaux, fibres pour attacher, matériaux pour paniers, miel, bois de chauffage, fourrage, paillis, gibier, produits de la sève, graines, matériel de propagation.</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9457" y="5800081"/>
            <a:ext cx="1226556" cy="849154"/>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2575" y="5032375"/>
            <a:ext cx="2762250" cy="1362075"/>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962" y="5537200"/>
            <a:ext cx="1685925" cy="1133475"/>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9948" y="5830085"/>
            <a:ext cx="1790700" cy="819150"/>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0921" y="5832475"/>
            <a:ext cx="1136542" cy="838200"/>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7907" y="3473731"/>
            <a:ext cx="1512793" cy="1190394"/>
          </a:xfrm>
          <a:prstGeom prst="rect">
            <a:avLst/>
          </a:prstGeom>
        </p:spPr>
      </p:pic>
      <p:cxnSp>
        <p:nvCxnSpPr>
          <p:cNvPr id="15" name="Connecteur droit avec flèche 14"/>
          <p:cNvCxnSpPr/>
          <p:nvPr/>
        </p:nvCxnSpPr>
        <p:spPr>
          <a:xfrm flipH="1">
            <a:off x="6583680" y="1656678"/>
            <a:ext cx="10758" cy="137697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1"/>
          <p:cNvSpPr>
            <a:spLocks noGrp="1"/>
          </p:cNvSpPr>
          <p:nvPr>
            <p:ph type="sldNum" sz="quarter" idx="12"/>
          </p:nvPr>
        </p:nvSpPr>
        <p:spPr bwMode="auto">
          <a:xfrm>
            <a:off x="11269663" y="288925"/>
            <a:ext cx="595312" cy="24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E819288-FA7F-4E11-9EE7-7BBAD79FA48E}" type="slidenum">
              <a:rPr lang="fr-FR" altLang="fr-FR" sz="1200" smtClean="0">
                <a:solidFill>
                  <a:srgbClr val="898989"/>
                </a:solidFill>
              </a:rPr>
              <a:pPr>
                <a:lnSpc>
                  <a:spcPct val="100000"/>
                </a:lnSpc>
                <a:spcBef>
                  <a:spcPct val="0"/>
                </a:spcBef>
                <a:buFontTx/>
                <a:buNone/>
              </a:pPr>
              <a:t>58</a:t>
            </a:fld>
            <a:endParaRPr lang="fr-FR" altLang="fr-FR" sz="1200">
              <a:solidFill>
                <a:srgbClr val="898989"/>
              </a:solidFill>
            </a:endParaRPr>
          </a:p>
        </p:txBody>
      </p:sp>
      <p:sp>
        <p:nvSpPr>
          <p:cNvPr id="60419"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0420" name="ZoneTexte 3"/>
          <p:cNvSpPr txBox="1">
            <a:spLocks noChangeArrowheads="1"/>
          </p:cNvSpPr>
          <p:nvPr/>
        </p:nvSpPr>
        <p:spPr bwMode="auto">
          <a:xfrm>
            <a:off x="225425" y="806450"/>
            <a:ext cx="116395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16. Exemple :  Forêt comestible de Juan Anton en Espagne </a:t>
            </a:r>
          </a:p>
          <a:p>
            <a:pPr eaLnBrk="1" hangingPunct="1">
              <a:lnSpc>
                <a:spcPct val="100000"/>
              </a:lnSpc>
              <a:spcBef>
                <a:spcPct val="0"/>
              </a:spcBef>
              <a:buFontTx/>
              <a:buNone/>
            </a:pPr>
            <a:endParaRPr lang="fr-FR" altLang="fr-FR" sz="1800" dirty="0">
              <a:solidFill>
                <a:srgbClr val="008000"/>
              </a:solidFill>
            </a:endParaRPr>
          </a:p>
          <a:p>
            <a:pPr algn="just" eaLnBrk="1" hangingPunct="1">
              <a:lnSpc>
                <a:spcPct val="100000"/>
              </a:lnSpc>
              <a:spcBef>
                <a:spcPct val="0"/>
              </a:spcBef>
              <a:buFontTx/>
              <a:buNone/>
            </a:pPr>
            <a:r>
              <a:rPr lang="fr-FR" altLang="fr-FR" sz="1800" dirty="0">
                <a:solidFill>
                  <a:srgbClr val="008000"/>
                </a:solidFill>
              </a:rPr>
              <a:t>Son verger est une ancienne orangeraie de 3000 m² qu’il a progressivement diversifié. Aujourd’hui le verger comporte plus de 36 espèces fruitières. Il a également construit une serre et cultive aussi des annuelles.</a:t>
            </a:r>
          </a:p>
          <a:p>
            <a:pPr algn="just" eaLnBrk="1" hangingPunct="1">
              <a:lnSpc>
                <a:spcPct val="100000"/>
              </a:lnSpc>
              <a:spcBef>
                <a:spcPct val="0"/>
              </a:spcBef>
              <a:buFontTx/>
              <a:buNone/>
            </a:pPr>
            <a:r>
              <a:rPr lang="fr-FR" altLang="fr-FR" sz="1800" dirty="0">
                <a:solidFill>
                  <a:srgbClr val="008000"/>
                </a:solidFill>
              </a:rPr>
              <a:t>Diverses variétés de bananiers, agrumes, pêchers, vignes sur les arbres, bambous, figuiers, ...</a:t>
            </a:r>
          </a:p>
          <a:p>
            <a:pPr algn="just" eaLnBrk="1" hangingPunct="1">
              <a:lnSpc>
                <a:spcPct val="100000"/>
              </a:lnSpc>
              <a:spcBef>
                <a:spcPct val="0"/>
              </a:spcBef>
              <a:buFontTx/>
              <a:buNone/>
            </a:pPr>
            <a:r>
              <a:rPr lang="fr-FR" altLang="fr-FR" sz="1800" dirty="0">
                <a:solidFill>
                  <a:srgbClr val="008000"/>
                </a:solidFill>
              </a:rPr>
              <a:t>Selon lui "</a:t>
            </a:r>
            <a:r>
              <a:rPr lang="fr-FR" altLang="fr-FR" sz="1800" i="1" dirty="0">
                <a:solidFill>
                  <a:srgbClr val="008000"/>
                </a:solidFill>
              </a:rPr>
              <a:t>Aujourd’hui, le plus gros du travail, c’est de récupérer la production [</a:t>
            </a:r>
            <a:r>
              <a:rPr lang="fr-FR" altLang="fr-FR" sz="1800" dirty="0">
                <a:solidFill>
                  <a:srgbClr val="008000"/>
                </a:solidFill>
              </a:rPr>
              <a:t>fruitière</a:t>
            </a:r>
            <a:r>
              <a:rPr lang="fr-FR" altLang="fr-FR" sz="1800" i="1" dirty="0">
                <a:solidFill>
                  <a:srgbClr val="008000"/>
                </a:solidFill>
              </a:rPr>
              <a:t>]. [</a:t>
            </a:r>
            <a:r>
              <a:rPr lang="fr-FR" altLang="fr-FR" sz="1800" dirty="0">
                <a:solidFill>
                  <a:srgbClr val="008000"/>
                </a:solidFill>
              </a:rPr>
              <a:t>Pour le reste, </a:t>
            </a:r>
            <a:r>
              <a:rPr lang="fr-FR" altLang="fr-FR" sz="1800" i="1" dirty="0">
                <a:solidFill>
                  <a:srgbClr val="008000"/>
                </a:solidFill>
              </a:rPr>
              <a:t>] Les feuilles tombent des arbres, les </a:t>
            </a:r>
            <a:r>
              <a:rPr lang="fr-FR" altLang="fr-FR" sz="1800" i="1" dirty="0" err="1">
                <a:solidFill>
                  <a:srgbClr val="008000"/>
                </a:solidFill>
              </a:rPr>
              <a:t>micros-organismes</a:t>
            </a:r>
            <a:r>
              <a:rPr lang="fr-FR" altLang="fr-FR" sz="1800" i="1" dirty="0">
                <a:solidFill>
                  <a:srgbClr val="008000"/>
                </a:solidFill>
              </a:rPr>
              <a:t> les mangent et les transforment en aliments pour les arbres [</a:t>
            </a:r>
            <a:r>
              <a:rPr lang="fr-FR" altLang="fr-FR" sz="1800" dirty="0">
                <a:solidFill>
                  <a:srgbClr val="008000"/>
                </a:solidFill>
              </a:rPr>
              <a:t>La nature se débrouille toute seule</a:t>
            </a:r>
            <a:r>
              <a:rPr lang="fr-FR" altLang="fr-FR" sz="1800" i="1" dirty="0">
                <a:solidFill>
                  <a:srgbClr val="008000"/>
                </a:solidFill>
              </a:rPr>
              <a:t>]. L'</a:t>
            </a:r>
            <a:r>
              <a:rPr lang="fr-FR" altLang="fr-FR" sz="1800" i="1" dirty="0" err="1">
                <a:solidFill>
                  <a:srgbClr val="008000"/>
                </a:solidFill>
              </a:rPr>
              <a:t>auto-suffisance</a:t>
            </a:r>
            <a:r>
              <a:rPr lang="fr-FR" altLang="fr-FR" sz="1800" i="1" dirty="0">
                <a:solidFill>
                  <a:srgbClr val="008000"/>
                </a:solidFill>
              </a:rPr>
              <a:t> devrait être la norme</a:t>
            </a:r>
            <a:r>
              <a:rPr lang="fr-FR" altLang="fr-FR" sz="1800" dirty="0">
                <a:solidFill>
                  <a:srgbClr val="008000"/>
                </a:solidFill>
              </a:rPr>
              <a:t>". </a:t>
            </a:r>
          </a:p>
          <a:p>
            <a:pPr algn="just" eaLnBrk="1" hangingPunct="1">
              <a:lnSpc>
                <a:spcPct val="100000"/>
              </a:lnSpc>
              <a:spcBef>
                <a:spcPct val="0"/>
              </a:spcBef>
              <a:buFontTx/>
              <a:buNone/>
            </a:pPr>
            <a:r>
              <a:rPr lang="fr-FR" altLang="fr-FR" sz="1800" dirty="0">
                <a:solidFill>
                  <a:srgbClr val="008000"/>
                </a:solidFill>
              </a:rPr>
              <a:t>« </a:t>
            </a:r>
            <a:r>
              <a:rPr lang="fr-FR" altLang="fr-FR" sz="1800" i="1" dirty="0">
                <a:solidFill>
                  <a:srgbClr val="008000"/>
                </a:solidFill>
              </a:rPr>
              <a:t>Pour nous nourrir, nous dépendons des magasins, donc de l’argent, donc d’un travail salarié ou des aides sociales données par l’état. Or aujourd’hui, il y a de plus en plus de chômeurs et de personnes qui n’arrivent pas à trouver du travail. Et quand les aides sociales s’arrêtent, comment fait-on pour manger ? Il faut que tout le monde puisse manger. Et comme la nourriture vient de la terre, produisons nous-même notre propre nourriture ! </a:t>
            </a:r>
          </a:p>
          <a:p>
            <a:pPr algn="just" eaLnBrk="1" hangingPunct="1">
              <a:lnSpc>
                <a:spcPct val="100000"/>
              </a:lnSpc>
              <a:spcBef>
                <a:spcPct val="0"/>
              </a:spcBef>
              <a:buFontTx/>
              <a:buNone/>
            </a:pPr>
            <a:r>
              <a:rPr lang="fr-FR" altLang="fr-FR" sz="1800" i="1" dirty="0">
                <a:solidFill>
                  <a:srgbClr val="008000"/>
                </a:solidFill>
              </a:rPr>
              <a:t>La société devrait être basée sur deux piliers : le « travail » (ce que nous savons faire et qui participe à la société) et la production de sa nourriture. De cette manière, quoi qu’il se passe, si nous n’avons plus de travail, nous aurons toujours de quoi manger</a:t>
            </a:r>
            <a:r>
              <a:rPr lang="fr-FR" altLang="fr-FR" sz="1800" dirty="0">
                <a:solidFill>
                  <a:srgbClr val="008000"/>
                </a:solidFill>
              </a:rPr>
              <a:t> ».</a:t>
            </a:r>
          </a:p>
          <a:p>
            <a:pPr eaLnBrk="1" hangingPunct="1">
              <a:lnSpc>
                <a:spcPct val="100000"/>
              </a:lnSpc>
              <a:spcBef>
                <a:spcPct val="0"/>
              </a:spcBef>
              <a:buFontTx/>
              <a:buNone/>
            </a:pPr>
            <a:endParaRPr lang="fr-FR" altLang="fr-FR" sz="1200" dirty="0">
              <a:solidFill>
                <a:srgbClr val="008000"/>
              </a:solidFill>
            </a:endParaRPr>
          </a:p>
          <a:p>
            <a:pPr eaLnBrk="1" hangingPunct="1">
              <a:lnSpc>
                <a:spcPct val="100000"/>
              </a:lnSpc>
              <a:spcBef>
                <a:spcPct val="0"/>
              </a:spcBef>
              <a:buFontTx/>
              <a:buNone/>
            </a:pPr>
            <a:r>
              <a:rPr lang="fr-FR" altLang="fr-FR" sz="1200" dirty="0">
                <a:solidFill>
                  <a:srgbClr val="008000"/>
                </a:solidFill>
              </a:rPr>
              <a:t>Source : Atelier </a:t>
            </a:r>
            <a:r>
              <a:rPr lang="fr-FR" altLang="fr-FR" sz="1200" dirty="0" err="1">
                <a:solidFill>
                  <a:srgbClr val="008000"/>
                </a:solidFill>
              </a:rPr>
              <a:t>Rodamon</a:t>
            </a:r>
            <a:r>
              <a:rPr lang="fr-FR" altLang="fr-FR" sz="1200" dirty="0">
                <a:solidFill>
                  <a:srgbClr val="008000"/>
                </a:solidFill>
              </a:rPr>
              <a:t>, </a:t>
            </a:r>
            <a:r>
              <a:rPr lang="fr-FR" altLang="fr-FR" sz="1200" dirty="0">
                <a:solidFill>
                  <a:srgbClr val="008000"/>
                </a:solidFill>
                <a:hlinkClick r:id="rId2"/>
              </a:rPr>
              <a:t>http://jardincomestible.fr/videos/foret-comestible-en-espagne/</a:t>
            </a:r>
            <a:r>
              <a:rPr lang="fr-FR" altLang="fr-FR" sz="1200" dirty="0">
                <a:solidFill>
                  <a:srgbClr val="008000"/>
                </a:solidFill>
              </a:rPr>
              <a:t> </a:t>
            </a:r>
          </a:p>
        </p:txBody>
      </p:sp>
      <p:sp>
        <p:nvSpPr>
          <p:cNvPr id="60421" name="ZoneTexte 4"/>
          <p:cNvSpPr txBox="1">
            <a:spLocks noChangeArrowheads="1"/>
          </p:cNvSpPr>
          <p:nvPr/>
        </p:nvSpPr>
        <p:spPr bwMode="auto">
          <a:xfrm>
            <a:off x="6046788" y="6496050"/>
            <a:ext cx="590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Une haie placée judicieusement peut protéger les plantation du vent (froid …) et des gelées.</a:t>
            </a:r>
          </a:p>
        </p:txBody>
      </p:sp>
      <p:pic>
        <p:nvPicPr>
          <p:cNvPr id="60422" name="Picture 2" descr="D:\Users\blisan\Documents\divers\permaculture haie ven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950" y="4895850"/>
            <a:ext cx="28765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4" descr="D:\Users\blisan\Documents\divers\permaculture haie ven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88" y="489585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1"/>
          <p:cNvSpPr>
            <a:spLocks noGrp="1"/>
          </p:cNvSpPr>
          <p:nvPr>
            <p:ph type="sldNum" sz="quarter" idx="12"/>
          </p:nvPr>
        </p:nvSpPr>
        <p:spPr bwMode="auto">
          <a:xfrm>
            <a:off x="11269663" y="288925"/>
            <a:ext cx="595312" cy="24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BC09ACC-7B42-4A72-96B2-5AF087CB463E}" type="slidenum">
              <a:rPr lang="fr-FR" altLang="fr-FR" sz="1200" smtClean="0">
                <a:solidFill>
                  <a:srgbClr val="898989"/>
                </a:solidFill>
              </a:rPr>
              <a:pPr>
                <a:lnSpc>
                  <a:spcPct val="100000"/>
                </a:lnSpc>
                <a:spcBef>
                  <a:spcPct val="0"/>
                </a:spcBef>
                <a:buFontTx/>
                <a:buNone/>
              </a:pPr>
              <a:t>59</a:t>
            </a:fld>
            <a:endParaRPr lang="fr-FR" altLang="fr-FR" sz="1200">
              <a:solidFill>
                <a:srgbClr val="898989"/>
              </a:solidFill>
            </a:endParaRPr>
          </a:p>
        </p:txBody>
      </p:sp>
      <p:sp>
        <p:nvSpPr>
          <p:cNvPr id="61443" name="ZoneTexte 2"/>
          <p:cNvSpPr txBox="1">
            <a:spLocks noChangeArrowheads="1"/>
          </p:cNvSpPr>
          <p:nvPr/>
        </p:nvSpPr>
        <p:spPr bwMode="auto">
          <a:xfrm>
            <a:off x="2325688" y="179388"/>
            <a:ext cx="720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1444" name="ZoneTexte 3"/>
          <p:cNvSpPr txBox="1">
            <a:spLocks noChangeArrowheads="1"/>
          </p:cNvSpPr>
          <p:nvPr/>
        </p:nvSpPr>
        <p:spPr bwMode="auto">
          <a:xfrm>
            <a:off x="225425" y="806450"/>
            <a:ext cx="690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16. Exemple : Forêt comestible de Juan Anton en Espagne (suite) </a:t>
            </a:r>
          </a:p>
        </p:txBody>
      </p:sp>
      <p:pic>
        <p:nvPicPr>
          <p:cNvPr id="6144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3659188"/>
            <a:ext cx="2886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15335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98000" y="33924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14478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5462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Imag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44938" y="3721100"/>
            <a:ext cx="42005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1"/>
          <p:cNvSpPr>
            <a:spLocks noGrp="1"/>
          </p:cNvSpPr>
          <p:nvPr>
            <p:ph type="sldNum" sz="quarter" idx="12"/>
          </p:nvPr>
        </p:nvSpPr>
        <p:spPr bwMode="auto">
          <a:xfrm>
            <a:off x="11391900" y="312738"/>
            <a:ext cx="45720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20CFB85-6A93-4355-B6F4-69EFA341AD2E}" type="slidenum">
              <a:rPr lang="fr-FR" altLang="fr-FR" sz="1200" smtClean="0">
                <a:solidFill>
                  <a:srgbClr val="898989"/>
                </a:solidFill>
              </a:rPr>
              <a:pPr>
                <a:lnSpc>
                  <a:spcPct val="100000"/>
                </a:lnSpc>
                <a:spcBef>
                  <a:spcPct val="0"/>
                </a:spcBef>
                <a:buFontTx/>
                <a:buNone/>
              </a:pPr>
              <a:t>6</a:t>
            </a:fld>
            <a:endParaRPr lang="fr-FR" altLang="fr-FR" sz="1200">
              <a:solidFill>
                <a:srgbClr val="898989"/>
              </a:solidFill>
            </a:endParaRPr>
          </a:p>
        </p:txBody>
      </p:sp>
      <p:sp>
        <p:nvSpPr>
          <p:cNvPr id="9219" name="ZoneTexte 2"/>
          <p:cNvSpPr txBox="1">
            <a:spLocks noChangeArrowheads="1"/>
          </p:cNvSpPr>
          <p:nvPr/>
        </p:nvSpPr>
        <p:spPr bwMode="auto">
          <a:xfrm>
            <a:off x="182563" y="781050"/>
            <a:ext cx="1181258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3. Diffusion des jardins-forêts dans le monde</a:t>
            </a:r>
          </a:p>
          <a:p>
            <a:pPr eaLnBrk="1" hangingPunct="1">
              <a:lnSpc>
                <a:spcPct val="100000"/>
              </a:lnSpc>
              <a:spcBef>
                <a:spcPct val="0"/>
              </a:spcBef>
              <a:buFontTx/>
              <a:buNone/>
            </a:pPr>
            <a:endParaRPr lang="fr-FR" altLang="fr-FR" sz="1800">
              <a:solidFill>
                <a:srgbClr val="008000"/>
              </a:solidFill>
            </a:endParaRPr>
          </a:p>
          <a:p>
            <a:pPr algn="just" eaLnBrk="1" hangingPunct="1">
              <a:lnSpc>
                <a:spcPct val="100000"/>
              </a:lnSpc>
              <a:spcBef>
                <a:spcPct val="0"/>
              </a:spcBef>
              <a:buFontTx/>
              <a:buNone/>
            </a:pPr>
            <a:r>
              <a:rPr lang="fr-FR" altLang="fr-FR" sz="1800">
                <a:solidFill>
                  <a:srgbClr val="008000"/>
                </a:solidFill>
              </a:rPr>
              <a:t>On trouve des jardins-forêts sur les sites d'anciennes civilisations : Mayas, Zapotèques en Amérique, au Bénin en Afrique, au royaume Bouddhiste du Sri Lanka et au royaume Hindouiste de Java où ils fleurissent toujours après 1000 années d'existence.</a:t>
            </a:r>
          </a:p>
          <a:p>
            <a:pPr algn="just" eaLnBrk="1" hangingPunct="1">
              <a:lnSpc>
                <a:spcPct val="100000"/>
              </a:lnSpc>
              <a:spcBef>
                <a:spcPct val="0"/>
              </a:spcBef>
              <a:buFontTx/>
              <a:buNone/>
            </a:pPr>
            <a:r>
              <a:rPr lang="fr-FR" altLang="fr-FR" sz="1800" b="1">
                <a:solidFill>
                  <a:srgbClr val="008000"/>
                </a:solidFill>
              </a:rPr>
              <a:t>Anandwan</a:t>
            </a:r>
            <a:r>
              <a:rPr lang="fr-FR" altLang="fr-FR" sz="1800">
                <a:solidFill>
                  <a:srgbClr val="008000"/>
                </a:solidFill>
              </a:rPr>
              <a:t> est la plus grande forêt comestible au monde avec 25000 arbres. Située dans l'Etat Indien du Maharashtra, elle a été mise en place par un disciple de Gandhi en tant que centre de réhabilitation pour lépreux.</a:t>
            </a:r>
          </a:p>
          <a:p>
            <a:pPr algn="just" eaLnBrk="1" hangingPunct="1">
              <a:lnSpc>
                <a:spcPct val="100000"/>
              </a:lnSpc>
              <a:spcBef>
                <a:spcPct val="0"/>
              </a:spcBef>
              <a:buFontTx/>
              <a:buNone/>
            </a:pPr>
            <a:r>
              <a:rPr lang="fr-FR" altLang="fr-FR" sz="1800">
                <a:solidFill>
                  <a:srgbClr val="008000"/>
                </a:solidFill>
              </a:rPr>
              <a:t>Il y a 3 millions et demi de jardins-forêts dans l'état Indien le plus densément peuplé, celui du Kerala. La terre y est pourtant souvent infertile, acide, mal drainé, sujette à des inondations fréquentes. Les gens y sont en bonne partie auto-suffisants, notamment sur le plan alimentaire. Bien que pauvres, ils sont mieux nourris que la plupart des Indiens.</a:t>
            </a:r>
          </a:p>
          <a:p>
            <a:pPr algn="just" eaLnBrk="1" hangingPunct="1">
              <a:lnSpc>
                <a:spcPct val="100000"/>
              </a:lnSpc>
              <a:spcBef>
                <a:spcPct val="0"/>
              </a:spcBef>
              <a:buFontTx/>
              <a:buNone/>
            </a:pPr>
            <a:r>
              <a:rPr lang="fr-FR" altLang="fr-FR" sz="1800" i="1">
                <a:solidFill>
                  <a:srgbClr val="C00000"/>
                </a:solidFill>
              </a:rPr>
              <a:t>On trouve pour l'instant peu de forêts comestibles, ou jardins-forêts, dans les régions au climat tempéré, où elles ne peuvent pas répondre aux besoins alimentaires toute l'année.</a:t>
            </a:r>
          </a:p>
          <a:p>
            <a:pPr eaLnBrk="1" hangingPunct="1">
              <a:lnSpc>
                <a:spcPct val="100000"/>
              </a:lnSpc>
              <a:spcBef>
                <a:spcPct val="0"/>
              </a:spcBef>
              <a:buFontTx/>
              <a:buNone/>
            </a:pPr>
            <a:r>
              <a:rPr lang="fr-FR" altLang="fr-FR" sz="1200">
                <a:solidFill>
                  <a:srgbClr val="008000"/>
                </a:solidFill>
              </a:rPr>
              <a:t>Sources : a) Les forêts comestibles, </a:t>
            </a:r>
            <a:r>
              <a:rPr lang="fr-FR" altLang="fr-FR" sz="1200">
                <a:solidFill>
                  <a:srgbClr val="008000"/>
                </a:solidFill>
                <a:hlinkClick r:id="rId2"/>
              </a:rPr>
              <a:t>http://www.dailymotion.com/video/xpdp3m_les-forets-comestibles_lifestyle</a:t>
            </a:r>
            <a:r>
              <a:rPr lang="fr-FR" altLang="fr-FR" sz="1200">
                <a:solidFill>
                  <a:srgbClr val="008000"/>
                </a:solidFill>
              </a:rPr>
              <a:t>, b) </a:t>
            </a:r>
            <a:r>
              <a:rPr lang="fr-FR" altLang="fr-FR" sz="1200">
                <a:solidFill>
                  <a:srgbClr val="008000"/>
                </a:solidFill>
                <a:hlinkClick r:id="rId3"/>
              </a:rPr>
              <a:t>http://www.anandwan.in/</a:t>
            </a:r>
            <a:r>
              <a:rPr lang="fr-FR" altLang="fr-FR" sz="1200">
                <a:solidFill>
                  <a:srgbClr val="008000"/>
                </a:solidFill>
              </a:rPr>
              <a:t> </a:t>
            </a:r>
          </a:p>
        </p:txBody>
      </p:sp>
      <p:sp>
        <p:nvSpPr>
          <p:cNvPr id="9220" name="ZoneTexte 3"/>
          <p:cNvSpPr txBox="1">
            <a:spLocks noChangeArrowheads="1"/>
          </p:cNvSpPr>
          <p:nvPr/>
        </p:nvSpPr>
        <p:spPr bwMode="auto">
          <a:xfrm>
            <a:off x="2701925" y="120650"/>
            <a:ext cx="7367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9221" name="Rectangle 4"/>
          <p:cNvSpPr>
            <a:spLocks noChangeArrowheads="1"/>
          </p:cNvSpPr>
          <p:nvPr/>
        </p:nvSpPr>
        <p:spPr bwMode="auto">
          <a:xfrm>
            <a:off x="68263" y="6092825"/>
            <a:ext cx="2800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Anandwan</a:t>
            </a:r>
          </a:p>
          <a:p>
            <a:pPr algn="ctr" eaLnBrk="1" hangingPunct="1">
              <a:lnSpc>
                <a:spcPct val="100000"/>
              </a:lnSpc>
              <a:spcBef>
                <a:spcPct val="0"/>
              </a:spcBef>
              <a:buFontTx/>
              <a:buNone/>
            </a:pPr>
            <a:r>
              <a:rPr lang="fr-FR" altLang="fr-FR" sz="1200">
                <a:solidFill>
                  <a:srgbClr val="008000"/>
                </a:solidFill>
                <a:hlinkClick r:id="rId4"/>
              </a:rPr>
              <a:t>http://cowbird.com/story/24744/Baba_Amte_And_His_Anandwan/</a:t>
            </a:r>
            <a:r>
              <a:rPr lang="fr-FR" altLang="fr-FR" sz="1200">
                <a:solidFill>
                  <a:srgbClr val="008000"/>
                </a:solidFill>
              </a:rPr>
              <a:t> </a:t>
            </a:r>
          </a:p>
        </p:txBody>
      </p:sp>
      <p:pic>
        <p:nvPicPr>
          <p:cNvPr id="9222"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950" y="42354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3325" y="41084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7"/>
          <p:cNvSpPr>
            <a:spLocks noChangeArrowheads="1"/>
          </p:cNvSpPr>
          <p:nvPr/>
        </p:nvSpPr>
        <p:spPr bwMode="auto">
          <a:xfrm>
            <a:off x="3548063" y="5929313"/>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Ferme Héritage Miner (Québec)</a:t>
            </a:r>
          </a:p>
          <a:p>
            <a:pPr algn="ctr" eaLnBrk="1" hangingPunct="1">
              <a:lnSpc>
                <a:spcPct val="100000"/>
              </a:lnSpc>
              <a:spcBef>
                <a:spcPct val="0"/>
              </a:spcBef>
              <a:buFontTx/>
              <a:buNone/>
            </a:pPr>
            <a:r>
              <a:rPr lang="fr-FR" altLang="fr-FR" sz="1200">
                <a:solidFill>
                  <a:srgbClr val="008000"/>
                </a:solidFill>
                <a:hlinkClick r:id="rId7"/>
              </a:rPr>
              <a:t>http://www.fermeheritageminer.ca/chroniques/labondance-dans-sa-jardin-foret/</a:t>
            </a:r>
            <a:r>
              <a:rPr lang="fr-FR" altLang="fr-FR" sz="1200">
                <a:solidFill>
                  <a:srgbClr val="008000"/>
                </a:solidFill>
              </a:rPr>
              <a:t> </a:t>
            </a:r>
          </a:p>
        </p:txBody>
      </p:sp>
      <p:pic>
        <p:nvPicPr>
          <p:cNvPr id="9225" name="Imag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394825" y="3625850"/>
            <a:ext cx="18573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ZoneTexte 9"/>
          <p:cNvSpPr txBox="1">
            <a:spLocks noChangeArrowheads="1"/>
          </p:cNvSpPr>
          <p:nvPr/>
        </p:nvSpPr>
        <p:spPr bwMode="auto">
          <a:xfrm>
            <a:off x="7975600" y="6083300"/>
            <a:ext cx="41878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Jardin des Fraternités ouvrières de Mouscron (Belgique)</a:t>
            </a:r>
          </a:p>
          <a:p>
            <a:pPr algn="ctr" eaLnBrk="1" hangingPunct="1">
              <a:lnSpc>
                <a:spcPct val="100000"/>
              </a:lnSpc>
              <a:spcBef>
                <a:spcPct val="0"/>
              </a:spcBef>
              <a:buFontTx/>
              <a:buNone/>
            </a:pPr>
            <a:r>
              <a:rPr lang="fr-FR" altLang="fr-FR" sz="1200">
                <a:solidFill>
                  <a:srgbClr val="008000"/>
                </a:solidFill>
                <a:hlinkClick r:id="rId9"/>
              </a:rPr>
              <a:t>http://les-etats-d-anne.over-blog.com/article-jardin-foret-uniquement-a-la-campagne-et-dans-le-sud-123212670.html</a:t>
            </a:r>
            <a:r>
              <a:rPr lang="fr-FR" altLang="fr-FR" sz="1200">
                <a:solidFill>
                  <a:srgbClr val="008000"/>
                </a:solidFill>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1"/>
          <p:cNvSpPr>
            <a:spLocks noGrp="1"/>
          </p:cNvSpPr>
          <p:nvPr>
            <p:ph type="sldNum" sz="quarter" idx="12"/>
          </p:nvPr>
        </p:nvSpPr>
        <p:spPr bwMode="auto">
          <a:xfrm>
            <a:off x="225425" y="179388"/>
            <a:ext cx="560388"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52536CA-80C8-493C-BB51-152ACFCE790A}" type="slidenum">
              <a:rPr lang="fr-FR" altLang="fr-FR" sz="1200" smtClean="0">
                <a:solidFill>
                  <a:srgbClr val="898989"/>
                </a:solidFill>
              </a:rPr>
              <a:pPr>
                <a:lnSpc>
                  <a:spcPct val="100000"/>
                </a:lnSpc>
                <a:spcBef>
                  <a:spcPct val="0"/>
                </a:spcBef>
                <a:buFontTx/>
                <a:buNone/>
              </a:pPr>
              <a:t>60</a:t>
            </a:fld>
            <a:endParaRPr lang="fr-FR" altLang="fr-FR" sz="1200">
              <a:solidFill>
                <a:srgbClr val="898989"/>
              </a:solidFill>
            </a:endParaRPr>
          </a:p>
        </p:txBody>
      </p:sp>
      <p:pic>
        <p:nvPicPr>
          <p:cNvPr id="62467" name="Picture 2" descr="D:\Users\blisan\Documents\divers\permaculture Sepp Holz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5059363"/>
            <a:ext cx="346868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3" descr="D:\Users\blisan\Documents\divers\permaculture Sepp Holz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84138"/>
            <a:ext cx="212090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ZoneTexte 5"/>
          <p:cNvSpPr txBox="1">
            <a:spLocks noChangeArrowheads="1"/>
          </p:cNvSpPr>
          <p:nvPr/>
        </p:nvSpPr>
        <p:spPr bwMode="auto">
          <a:xfrm>
            <a:off x="2325688" y="179388"/>
            <a:ext cx="720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2470" name="ZoneTexte 6"/>
          <p:cNvSpPr txBox="1">
            <a:spLocks noChangeArrowheads="1"/>
          </p:cNvSpPr>
          <p:nvPr/>
        </p:nvSpPr>
        <p:spPr bwMode="auto">
          <a:xfrm>
            <a:off x="225425" y="806450"/>
            <a:ext cx="8285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17. Exemple : La permaculture de Sepp Holzer à 1500 m d’altitude (Autriche) </a:t>
            </a:r>
          </a:p>
        </p:txBody>
      </p:sp>
      <p:sp>
        <p:nvSpPr>
          <p:cNvPr id="3" name="ZoneTexte 2"/>
          <p:cNvSpPr txBox="1"/>
          <p:nvPr/>
        </p:nvSpPr>
        <p:spPr>
          <a:xfrm>
            <a:off x="225425" y="1292225"/>
            <a:ext cx="9305925" cy="3416300"/>
          </a:xfrm>
          <a:prstGeom prst="rect">
            <a:avLst/>
          </a:prstGeom>
          <a:noFill/>
        </p:spPr>
        <p:txBody>
          <a:bodyPr>
            <a:spAutoFit/>
          </a:bodyPr>
          <a:lstStyle/>
          <a:p>
            <a:pPr algn="just" eaLnBrk="1" fontAlgn="auto" hangingPunct="1">
              <a:spcBef>
                <a:spcPts val="0"/>
              </a:spcBef>
              <a:spcAft>
                <a:spcPts val="0"/>
              </a:spcAft>
              <a:defRPr/>
            </a:pPr>
            <a:r>
              <a:rPr lang="fr-FR" dirty="0">
                <a:solidFill>
                  <a:srgbClr val="008000"/>
                </a:solidFill>
                <a:latin typeface="+mn-lt"/>
                <a:cs typeface="+mn-cs"/>
              </a:rPr>
              <a:t>Josef «Sepp» </a:t>
            </a:r>
            <a:r>
              <a:rPr lang="fr-FR" dirty="0" err="1">
                <a:solidFill>
                  <a:srgbClr val="008000"/>
                </a:solidFill>
                <a:latin typeface="+mn-lt"/>
                <a:cs typeface="+mn-cs"/>
              </a:rPr>
              <a:t>Holzer</a:t>
            </a:r>
            <a:r>
              <a:rPr lang="fr-FR" dirty="0">
                <a:solidFill>
                  <a:srgbClr val="008000"/>
                </a:solidFill>
                <a:latin typeface="+mn-lt"/>
                <a:cs typeface="+mn-cs"/>
              </a:rPr>
              <a:t> est un agriculteur, un auteur et un consultant international pour l'agriculture naturelle. Il a repris l'exploitation agricole de montagne de ses parents, en 1962, à </a:t>
            </a:r>
            <a:r>
              <a:rPr lang="fr-FR" dirty="0" err="1">
                <a:solidFill>
                  <a:srgbClr val="008000"/>
                </a:solidFill>
                <a:latin typeface="+mn-lt"/>
                <a:cs typeface="+mn-cs"/>
                <a:hlinkClick r:id="rId4" tooltip="Ramingstein"/>
              </a:rPr>
              <a:t>Ramingstein</a:t>
            </a:r>
            <a:r>
              <a:rPr lang="fr-FR" dirty="0">
                <a:solidFill>
                  <a:srgbClr val="008000"/>
                </a:solidFill>
                <a:latin typeface="+mn-lt"/>
                <a:cs typeface="+mn-cs"/>
              </a:rPr>
              <a:t>, dans la province de </a:t>
            </a:r>
            <a:r>
              <a:rPr lang="fr-FR" dirty="0">
                <a:solidFill>
                  <a:srgbClr val="008000"/>
                </a:solidFill>
                <a:latin typeface="+mn-lt"/>
                <a:cs typeface="+mn-cs"/>
                <a:hlinkClick r:id="rId5" tooltip="Salzbourg"/>
              </a:rPr>
              <a:t>Salzbourg</a:t>
            </a:r>
            <a:r>
              <a:rPr lang="fr-FR" dirty="0">
                <a:solidFill>
                  <a:srgbClr val="008000"/>
                </a:solidFill>
                <a:latin typeface="+mn-lt"/>
                <a:cs typeface="+mn-cs"/>
              </a:rPr>
              <a:t> en </a:t>
            </a:r>
            <a:r>
              <a:rPr lang="fr-FR" dirty="0">
                <a:solidFill>
                  <a:srgbClr val="008000"/>
                </a:solidFill>
                <a:latin typeface="+mn-lt"/>
                <a:cs typeface="+mn-cs"/>
                <a:hlinkClick r:id="rId6" tooltip="Autriche"/>
              </a:rPr>
              <a:t>Autriche</a:t>
            </a:r>
            <a:r>
              <a:rPr lang="fr-FR" dirty="0">
                <a:solidFill>
                  <a:srgbClr val="008000"/>
                </a:solidFill>
                <a:latin typeface="+mn-lt"/>
                <a:cs typeface="+mn-cs"/>
              </a:rPr>
              <a:t> . Après des essais infructueux avec des méthodes agricoles traditionnelles, il devint pionnier de l'agriculture écologique, principalement de la </a:t>
            </a:r>
            <a:r>
              <a:rPr lang="fr-FR" dirty="0" err="1">
                <a:solidFill>
                  <a:srgbClr val="008000"/>
                </a:solidFill>
                <a:latin typeface="+mn-lt"/>
                <a:cs typeface="+mn-cs"/>
                <a:hlinkClick r:id="rId7" tooltip="Permaculture"/>
              </a:rPr>
              <a:t>permaculture</a:t>
            </a:r>
            <a:r>
              <a:rPr lang="fr-FR" dirty="0">
                <a:solidFill>
                  <a:srgbClr val="008000"/>
                </a:solidFill>
                <a:latin typeface="+mn-lt"/>
                <a:cs typeface="+mn-cs"/>
              </a:rPr>
              <a:t> en développant des techniques à haute altitude (1100 à 1500 mètres au-dessus du niveau de la mer) dans sa ferme de Krameterhof</a:t>
            </a:r>
            <a:r>
              <a:rPr lang="fr-FR" baseline="30000" dirty="0">
                <a:solidFill>
                  <a:srgbClr val="008000"/>
                </a:solidFill>
                <a:latin typeface="+mn-lt"/>
                <a:cs typeface="+mn-cs"/>
                <a:hlinkClick r:id="rId8"/>
              </a:rPr>
              <a:t>1</a:t>
            </a:r>
            <a:r>
              <a:rPr lang="fr-FR" dirty="0">
                <a:solidFill>
                  <a:srgbClr val="008000"/>
                </a:solidFill>
                <a:latin typeface="+mn-lt"/>
                <a:cs typeface="+mn-cs"/>
              </a:rPr>
              <a:t>. Par exemple, en utilisant des parois rocheuses, exposées sud, il parvient à faire pousser des citronniers à 1500 m d’altitude (!).</a:t>
            </a:r>
          </a:p>
          <a:p>
            <a:pPr algn="just" eaLnBrk="1" fontAlgn="auto" hangingPunct="1">
              <a:spcBef>
                <a:spcPts val="0"/>
              </a:spcBef>
              <a:spcAft>
                <a:spcPts val="0"/>
              </a:spcAft>
              <a:defRPr/>
            </a:pPr>
            <a:r>
              <a:rPr lang="fr-FR" dirty="0">
                <a:solidFill>
                  <a:srgbClr val="008000"/>
                </a:solidFill>
                <a:latin typeface="+mn-lt"/>
                <a:cs typeface="+mn-cs"/>
              </a:rPr>
              <a:t>Livres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Sepp </a:t>
            </a:r>
            <a:r>
              <a:rPr lang="fr-FR" dirty="0" err="1">
                <a:solidFill>
                  <a:srgbClr val="008000"/>
                </a:solidFill>
                <a:latin typeface="+mn-lt"/>
                <a:cs typeface="+mn-cs"/>
              </a:rPr>
              <a:t>Holzer</a:t>
            </a:r>
            <a:r>
              <a:rPr lang="fr-FR" dirty="0">
                <a:solidFill>
                  <a:srgbClr val="008000"/>
                </a:solidFill>
                <a:latin typeface="+mn-lt"/>
                <a:cs typeface="+mn-cs"/>
              </a:rPr>
              <a:t>, </a:t>
            </a:r>
            <a:r>
              <a:rPr lang="fr-FR" i="1" dirty="0" err="1">
                <a:solidFill>
                  <a:srgbClr val="008000"/>
                </a:solidFill>
                <a:latin typeface="+mn-lt"/>
                <a:cs typeface="+mn-cs"/>
              </a:rPr>
              <a:t>Desert</a:t>
            </a:r>
            <a:r>
              <a:rPr lang="fr-FR" i="1" dirty="0">
                <a:solidFill>
                  <a:srgbClr val="008000"/>
                </a:solidFill>
                <a:latin typeface="+mn-lt"/>
                <a:cs typeface="+mn-cs"/>
              </a:rPr>
              <a:t> or </a:t>
            </a:r>
            <a:r>
              <a:rPr lang="fr-FR" i="1" dirty="0" err="1">
                <a:solidFill>
                  <a:srgbClr val="008000"/>
                </a:solidFill>
                <a:latin typeface="+mn-lt"/>
                <a:cs typeface="+mn-cs"/>
              </a:rPr>
              <a:t>Paradise</a:t>
            </a:r>
            <a:r>
              <a:rPr lang="fr-FR" i="1" dirty="0">
                <a:solidFill>
                  <a:srgbClr val="008000"/>
                </a:solidFill>
                <a:latin typeface="+mn-lt"/>
                <a:cs typeface="+mn-cs"/>
              </a:rPr>
              <a:t>: </a:t>
            </a:r>
            <a:r>
              <a:rPr lang="fr-FR" i="1" dirty="0" err="1">
                <a:solidFill>
                  <a:srgbClr val="008000"/>
                </a:solidFill>
                <a:latin typeface="+mn-lt"/>
                <a:cs typeface="+mn-cs"/>
              </a:rPr>
              <a:t>Restoring</a:t>
            </a:r>
            <a:r>
              <a:rPr lang="fr-FR" i="1" dirty="0">
                <a:solidFill>
                  <a:srgbClr val="008000"/>
                </a:solidFill>
                <a:latin typeface="+mn-lt"/>
                <a:cs typeface="+mn-cs"/>
              </a:rPr>
              <a:t> </a:t>
            </a:r>
            <a:r>
              <a:rPr lang="fr-FR" i="1" dirty="0" err="1">
                <a:solidFill>
                  <a:srgbClr val="008000"/>
                </a:solidFill>
                <a:latin typeface="+mn-lt"/>
                <a:cs typeface="+mn-cs"/>
              </a:rPr>
              <a:t>Endangered</a:t>
            </a:r>
            <a:r>
              <a:rPr lang="fr-FR" i="1" dirty="0">
                <a:solidFill>
                  <a:srgbClr val="008000"/>
                </a:solidFill>
                <a:latin typeface="+mn-lt"/>
                <a:cs typeface="+mn-cs"/>
              </a:rPr>
              <a:t> </a:t>
            </a:r>
            <a:r>
              <a:rPr lang="fr-FR" i="1" dirty="0" err="1">
                <a:solidFill>
                  <a:srgbClr val="008000"/>
                </a:solidFill>
                <a:latin typeface="+mn-lt"/>
                <a:cs typeface="+mn-cs"/>
              </a:rPr>
              <a:t>Landscapes</a:t>
            </a:r>
            <a:r>
              <a:rPr lang="fr-FR" i="1" dirty="0">
                <a:solidFill>
                  <a:srgbClr val="008000"/>
                </a:solidFill>
                <a:latin typeface="+mn-lt"/>
                <a:cs typeface="+mn-cs"/>
              </a:rPr>
              <a:t> </a:t>
            </a:r>
            <a:r>
              <a:rPr lang="fr-FR" i="1" dirty="0" err="1">
                <a:solidFill>
                  <a:srgbClr val="008000"/>
                </a:solidFill>
                <a:latin typeface="+mn-lt"/>
                <a:cs typeface="+mn-cs"/>
              </a:rPr>
              <a:t>Using</a:t>
            </a:r>
            <a:r>
              <a:rPr lang="fr-FR" i="1" dirty="0">
                <a:solidFill>
                  <a:srgbClr val="008000"/>
                </a:solidFill>
                <a:latin typeface="+mn-lt"/>
                <a:cs typeface="+mn-cs"/>
              </a:rPr>
              <a:t> Water Management, </a:t>
            </a:r>
            <a:r>
              <a:rPr lang="fr-FR" i="1" dirty="0" err="1">
                <a:solidFill>
                  <a:srgbClr val="008000"/>
                </a:solidFill>
                <a:latin typeface="+mn-lt"/>
                <a:cs typeface="+mn-cs"/>
              </a:rPr>
              <a:t>Including</a:t>
            </a:r>
            <a:r>
              <a:rPr lang="fr-FR" i="1" dirty="0">
                <a:solidFill>
                  <a:srgbClr val="008000"/>
                </a:solidFill>
                <a:latin typeface="+mn-lt"/>
                <a:cs typeface="+mn-cs"/>
              </a:rPr>
              <a:t> </a:t>
            </a:r>
            <a:r>
              <a:rPr lang="fr-FR" i="1" dirty="0" err="1">
                <a:solidFill>
                  <a:srgbClr val="008000"/>
                </a:solidFill>
                <a:latin typeface="+mn-lt"/>
                <a:cs typeface="+mn-cs"/>
              </a:rPr>
              <a:t>Lakes</a:t>
            </a:r>
            <a:r>
              <a:rPr lang="fr-FR" i="1" dirty="0">
                <a:solidFill>
                  <a:srgbClr val="008000"/>
                </a:solidFill>
                <a:latin typeface="+mn-lt"/>
                <a:cs typeface="+mn-cs"/>
              </a:rPr>
              <a:t> and Pond Construction</a:t>
            </a:r>
            <a:r>
              <a:rPr lang="fr-FR" dirty="0">
                <a:solidFill>
                  <a:srgbClr val="008000"/>
                </a:solidFill>
                <a:latin typeface="+mn-lt"/>
                <a:cs typeface="+mn-cs"/>
              </a:rPr>
              <a:t>, Chelsea Green </a:t>
            </a:r>
            <a:r>
              <a:rPr lang="fr-FR" dirty="0" err="1">
                <a:solidFill>
                  <a:srgbClr val="008000"/>
                </a:solidFill>
                <a:latin typeface="+mn-lt"/>
                <a:cs typeface="+mn-cs"/>
              </a:rPr>
              <a:t>Publishing</a:t>
            </a:r>
            <a:r>
              <a:rPr lang="fr-FR" dirty="0">
                <a:solidFill>
                  <a:srgbClr val="008000"/>
                </a:solidFill>
                <a:latin typeface="+mn-lt"/>
                <a:cs typeface="+mn-cs"/>
              </a:rPr>
              <a:t>, 2013, 260 p.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Sepp </a:t>
            </a:r>
            <a:r>
              <a:rPr lang="fr-FR" dirty="0" err="1">
                <a:solidFill>
                  <a:srgbClr val="008000"/>
                </a:solidFill>
                <a:latin typeface="+mn-lt"/>
                <a:cs typeface="+mn-cs"/>
              </a:rPr>
              <a:t>Holzer</a:t>
            </a:r>
            <a:r>
              <a:rPr lang="fr-FR" dirty="0">
                <a:solidFill>
                  <a:srgbClr val="008000"/>
                </a:solidFill>
                <a:latin typeface="+mn-lt"/>
                <a:cs typeface="+mn-cs"/>
              </a:rPr>
              <a:t>, </a:t>
            </a:r>
            <a:r>
              <a:rPr lang="fr-FR" i="1" dirty="0">
                <a:solidFill>
                  <a:srgbClr val="008000"/>
                </a:solidFill>
                <a:latin typeface="+mn-lt"/>
                <a:cs typeface="+mn-cs"/>
              </a:rPr>
              <a:t>La </a:t>
            </a:r>
            <a:r>
              <a:rPr lang="fr-FR" i="1" dirty="0" err="1">
                <a:solidFill>
                  <a:srgbClr val="008000"/>
                </a:solidFill>
                <a:latin typeface="+mn-lt"/>
                <a:cs typeface="+mn-cs"/>
              </a:rPr>
              <a:t>permaculture</a:t>
            </a:r>
            <a:r>
              <a:rPr lang="fr-FR" i="1" dirty="0">
                <a:solidFill>
                  <a:srgbClr val="008000"/>
                </a:solidFill>
                <a:latin typeface="+mn-lt"/>
                <a:cs typeface="+mn-cs"/>
              </a:rPr>
              <a:t> de Sepp </a:t>
            </a:r>
            <a:r>
              <a:rPr lang="fr-FR" i="1" dirty="0" err="1">
                <a:solidFill>
                  <a:srgbClr val="008000"/>
                </a:solidFill>
                <a:latin typeface="+mn-lt"/>
                <a:cs typeface="+mn-cs"/>
              </a:rPr>
              <a:t>Holzer</a:t>
            </a:r>
            <a:r>
              <a:rPr lang="fr-FR" dirty="0">
                <a:solidFill>
                  <a:srgbClr val="008000"/>
                </a:solidFill>
                <a:latin typeface="+mn-lt"/>
                <a:cs typeface="+mn-cs"/>
              </a:rPr>
              <a:t>, Éditions Imagine un colibri, 2011, 220 p. (en).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Sepp </a:t>
            </a:r>
            <a:r>
              <a:rPr lang="fr-FR" dirty="0" err="1">
                <a:solidFill>
                  <a:srgbClr val="008000"/>
                </a:solidFill>
                <a:latin typeface="+mn-lt"/>
                <a:cs typeface="+mn-cs"/>
              </a:rPr>
              <a:t>Holzer</a:t>
            </a:r>
            <a:r>
              <a:rPr lang="fr-FR" dirty="0">
                <a:solidFill>
                  <a:srgbClr val="008000"/>
                </a:solidFill>
                <a:latin typeface="+mn-lt"/>
                <a:cs typeface="+mn-cs"/>
              </a:rPr>
              <a:t>, </a:t>
            </a:r>
            <a:r>
              <a:rPr lang="fr-FR" i="1" dirty="0">
                <a:solidFill>
                  <a:srgbClr val="008000"/>
                </a:solidFill>
                <a:latin typeface="+mn-lt"/>
                <a:cs typeface="+mn-cs"/>
              </a:rPr>
              <a:t>Sepp </a:t>
            </a:r>
            <a:r>
              <a:rPr lang="fr-FR" i="1" dirty="0" err="1">
                <a:solidFill>
                  <a:srgbClr val="008000"/>
                </a:solidFill>
                <a:latin typeface="+mn-lt"/>
                <a:cs typeface="+mn-cs"/>
              </a:rPr>
              <a:t>Holzer</a:t>
            </a:r>
            <a:r>
              <a:rPr lang="fr-FR" i="1" dirty="0">
                <a:solidFill>
                  <a:srgbClr val="008000"/>
                </a:solidFill>
                <a:latin typeface="+mn-lt"/>
                <a:cs typeface="+mn-cs"/>
              </a:rPr>
              <a:t>, The </a:t>
            </a:r>
            <a:r>
              <a:rPr lang="fr-FR" i="1" dirty="0" err="1">
                <a:solidFill>
                  <a:srgbClr val="008000"/>
                </a:solidFill>
                <a:latin typeface="+mn-lt"/>
                <a:cs typeface="+mn-cs"/>
              </a:rPr>
              <a:t>rebel</a:t>
            </a:r>
            <a:r>
              <a:rPr lang="fr-FR" i="1" dirty="0">
                <a:solidFill>
                  <a:srgbClr val="008000"/>
                </a:solidFill>
                <a:latin typeface="+mn-lt"/>
                <a:cs typeface="+mn-cs"/>
              </a:rPr>
              <a:t> </a:t>
            </a:r>
            <a:r>
              <a:rPr lang="fr-FR" i="1" dirty="0" err="1">
                <a:solidFill>
                  <a:srgbClr val="008000"/>
                </a:solidFill>
                <a:latin typeface="+mn-lt"/>
                <a:cs typeface="+mn-cs"/>
              </a:rPr>
              <a:t>farmer</a:t>
            </a:r>
            <a:r>
              <a:rPr lang="fr-FR" dirty="0">
                <a:solidFill>
                  <a:srgbClr val="008000"/>
                </a:solidFill>
                <a:latin typeface="+mn-lt"/>
                <a:cs typeface="+mn-cs"/>
              </a:rPr>
              <a:t>, 2007, 239 p.</a:t>
            </a:r>
          </a:p>
        </p:txBody>
      </p:sp>
      <p:pic>
        <p:nvPicPr>
          <p:cNvPr id="62472" name="Picture 5" descr="D:\Users\blisan\Documents\divers\sepp holzer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5075" y="4951413"/>
            <a:ext cx="31496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descr="D:\Users\blisan\Documents\divers\sepp holzer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8988" y="495141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Imag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99650" y="3575050"/>
            <a:ext cx="20939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1"/>
          <p:cNvSpPr>
            <a:spLocks noGrp="1"/>
          </p:cNvSpPr>
          <p:nvPr>
            <p:ph type="sldNum" sz="quarter" idx="12"/>
          </p:nvPr>
        </p:nvSpPr>
        <p:spPr bwMode="auto">
          <a:xfrm>
            <a:off x="10983913" y="150813"/>
            <a:ext cx="1023937" cy="423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07E632C-45BA-49EE-B947-1A6551FE6750}" type="slidenum">
              <a:rPr lang="fr-FR" altLang="fr-FR" sz="1200" smtClean="0">
                <a:solidFill>
                  <a:srgbClr val="898989"/>
                </a:solidFill>
              </a:rPr>
              <a:pPr>
                <a:lnSpc>
                  <a:spcPct val="100000"/>
                </a:lnSpc>
                <a:spcBef>
                  <a:spcPct val="0"/>
                </a:spcBef>
                <a:buFontTx/>
                <a:buNone/>
              </a:pPr>
              <a:t>61</a:t>
            </a:fld>
            <a:endParaRPr lang="fr-FR" altLang="fr-FR" sz="1200">
              <a:solidFill>
                <a:srgbClr val="898989"/>
              </a:solidFill>
            </a:endParaRPr>
          </a:p>
        </p:txBody>
      </p:sp>
      <p:sp>
        <p:nvSpPr>
          <p:cNvPr id="63491" name="ZoneTexte 2"/>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3492" name="ZoneTexte 3"/>
          <p:cNvSpPr txBox="1">
            <a:spLocks noChangeArrowheads="1"/>
          </p:cNvSpPr>
          <p:nvPr/>
        </p:nvSpPr>
        <p:spPr bwMode="auto">
          <a:xfrm>
            <a:off x="225425" y="719138"/>
            <a:ext cx="352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18. Annexe: Citations</a:t>
            </a:r>
          </a:p>
        </p:txBody>
      </p:sp>
      <p:sp>
        <p:nvSpPr>
          <p:cNvPr id="63493" name="ZoneTexte 4"/>
          <p:cNvSpPr txBox="1">
            <a:spLocks noChangeArrowheads="1"/>
          </p:cNvSpPr>
          <p:nvPr/>
        </p:nvSpPr>
        <p:spPr bwMode="auto">
          <a:xfrm>
            <a:off x="225425" y="1089025"/>
            <a:ext cx="11782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i="1">
                <a:solidFill>
                  <a:srgbClr val="008000"/>
                </a:solidFill>
              </a:rPr>
              <a:t>Créons l'abondance en petits groupes, plutôt que le désert en sociétés monoculturales.</a:t>
            </a:r>
          </a:p>
          <a:p>
            <a:pPr eaLnBrk="1" hangingPunct="1">
              <a:lnSpc>
                <a:spcPct val="100000"/>
              </a:lnSpc>
              <a:spcBef>
                <a:spcPct val="0"/>
              </a:spcBef>
              <a:buFontTx/>
              <a:buNone/>
            </a:pPr>
            <a:r>
              <a:rPr lang="fr-FR" altLang="fr-FR" sz="1800" i="1">
                <a:solidFill>
                  <a:srgbClr val="008000"/>
                </a:solidFill>
              </a:rPr>
              <a:t>La permaculture, une alternative durable à la monoculture végétale, animale et humaine.</a:t>
            </a:r>
          </a:p>
        </p:txBody>
      </p:sp>
      <p:sp>
        <p:nvSpPr>
          <p:cNvPr id="63494" name="ZoneTexte 5"/>
          <p:cNvSpPr txBox="1">
            <a:spLocks noChangeArrowheads="1"/>
          </p:cNvSpPr>
          <p:nvPr/>
        </p:nvSpPr>
        <p:spPr bwMode="auto">
          <a:xfrm>
            <a:off x="182563" y="1793875"/>
            <a:ext cx="351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19. Annexe: Lexique, glossaire</a:t>
            </a:r>
          </a:p>
        </p:txBody>
      </p:sp>
      <p:sp>
        <p:nvSpPr>
          <p:cNvPr id="63495" name="ZoneTexte 6"/>
          <p:cNvSpPr txBox="1">
            <a:spLocks noChangeArrowheads="1"/>
          </p:cNvSpPr>
          <p:nvPr/>
        </p:nvSpPr>
        <p:spPr bwMode="auto">
          <a:xfrm>
            <a:off x="182563" y="2162175"/>
            <a:ext cx="117824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i="1">
                <a:solidFill>
                  <a:srgbClr val="008000"/>
                </a:solidFill>
              </a:rPr>
              <a:t>Agroforesterie</a:t>
            </a:r>
            <a:r>
              <a:rPr lang="fr-FR" altLang="fr-FR" sz="1800">
                <a:solidFill>
                  <a:srgbClr val="008000"/>
                </a:solidFill>
              </a:rPr>
              <a:t> : 1) mode d’exploitation des terres agricoles associant des plantations d'arbres dans des cultures ou des pâturages</a:t>
            </a:r>
            <a:r>
              <a:rPr lang="fr-FR" altLang="fr-FR" sz="1800" baseline="30000">
                <a:solidFill>
                  <a:srgbClr val="008000"/>
                </a:solidFill>
                <a:hlinkClick r:id="rId2"/>
              </a:rPr>
              <a:t>1</a:t>
            </a:r>
            <a:r>
              <a:rPr lang="fr-FR" altLang="fr-FR" sz="1800" baseline="30000">
                <a:solidFill>
                  <a:srgbClr val="008000"/>
                </a:solidFill>
              </a:rPr>
              <a:t>,</a:t>
            </a:r>
            <a:r>
              <a:rPr lang="fr-FR" altLang="fr-FR" sz="1800" baseline="30000">
                <a:solidFill>
                  <a:srgbClr val="008000"/>
                </a:solidFill>
                <a:hlinkClick r:id="rId3"/>
              </a:rPr>
              <a:t>2</a:t>
            </a:r>
            <a:r>
              <a:rPr lang="fr-FR" altLang="fr-FR" sz="1800">
                <a:solidFill>
                  <a:srgbClr val="008000"/>
                </a:solidFill>
              </a:rPr>
              <a:t> . 2) Association d'arbres et de cultures ou d'animaux sur une même parcelle. </a:t>
            </a:r>
          </a:p>
          <a:p>
            <a:pPr algn="just" eaLnBrk="1" hangingPunct="1">
              <a:lnSpc>
                <a:spcPct val="100000"/>
              </a:lnSpc>
              <a:spcBef>
                <a:spcPct val="0"/>
              </a:spcBef>
              <a:buFontTx/>
              <a:buNone/>
            </a:pPr>
            <a:r>
              <a:rPr lang="fr-FR" altLang="fr-FR" sz="1200">
                <a:solidFill>
                  <a:srgbClr val="008000"/>
                </a:solidFill>
              </a:rPr>
              <a:t>Sources : a) </a:t>
            </a:r>
            <a:r>
              <a:rPr lang="fr-FR" altLang="fr-FR" sz="1200">
                <a:solidFill>
                  <a:srgbClr val="008000"/>
                </a:solidFill>
                <a:hlinkClick r:id="rId4"/>
              </a:rPr>
              <a:t>http://fr.wikipedia.org/wiki/Agroforesterie</a:t>
            </a:r>
            <a:r>
              <a:rPr lang="fr-FR" altLang="fr-FR" sz="1200">
                <a:solidFill>
                  <a:srgbClr val="008000"/>
                </a:solidFill>
              </a:rPr>
              <a:t> , b) </a:t>
            </a:r>
            <a:r>
              <a:rPr lang="fr-FR" altLang="fr-FR" sz="1200">
                <a:solidFill>
                  <a:srgbClr val="008000"/>
                </a:solidFill>
                <a:hlinkClick r:id="rId5"/>
              </a:rPr>
              <a:t>http://agriculture.gouv.fr/L-agroforesterie-comment-ca-marche</a:t>
            </a:r>
            <a:r>
              <a:rPr lang="fr-FR" altLang="fr-FR" sz="1200">
                <a:solidFill>
                  <a:srgbClr val="008000"/>
                </a:solidFill>
              </a:rPr>
              <a:t> </a:t>
            </a:r>
          </a:p>
          <a:p>
            <a:pPr algn="just" eaLnBrk="1" hangingPunct="1">
              <a:lnSpc>
                <a:spcPct val="100000"/>
              </a:lnSpc>
              <a:spcBef>
                <a:spcPct val="0"/>
              </a:spcBef>
              <a:buFontTx/>
              <a:buNone/>
            </a:pPr>
            <a:r>
              <a:rPr lang="fr-FR" altLang="fr-FR" sz="1800" b="1" i="1">
                <a:solidFill>
                  <a:srgbClr val="008000"/>
                </a:solidFill>
              </a:rPr>
              <a:t>Agroforêt</a:t>
            </a:r>
            <a:r>
              <a:rPr lang="fr-FR" altLang="fr-FR" sz="1800">
                <a:solidFill>
                  <a:srgbClr val="008000"/>
                </a:solidFill>
              </a:rPr>
              <a:t> ou « </a:t>
            </a:r>
            <a:r>
              <a:rPr lang="fr-FR" altLang="fr-FR" sz="1800" b="1" i="1">
                <a:solidFill>
                  <a:srgbClr val="008000"/>
                </a:solidFill>
              </a:rPr>
              <a:t>système agroforestier</a:t>
            </a:r>
            <a:r>
              <a:rPr lang="fr-FR" altLang="fr-FR" sz="1800">
                <a:solidFill>
                  <a:srgbClr val="008000"/>
                </a:solidFill>
              </a:rPr>
              <a:t> » : Il s'agit d'une </a:t>
            </a:r>
            <a:r>
              <a:rPr lang="fr-FR" altLang="fr-FR" sz="1800">
                <a:solidFill>
                  <a:srgbClr val="008000"/>
                </a:solidFill>
                <a:hlinkClick r:id="rId6" tooltip="Forêt"/>
              </a:rPr>
              <a:t>forêt</a:t>
            </a:r>
            <a:r>
              <a:rPr lang="fr-FR" altLang="fr-FR" sz="1800">
                <a:solidFill>
                  <a:srgbClr val="008000"/>
                </a:solidFill>
              </a:rPr>
              <a:t> dont la composition </a:t>
            </a:r>
            <a:r>
              <a:rPr lang="fr-FR" altLang="fr-FR" sz="1800">
                <a:solidFill>
                  <a:srgbClr val="008000"/>
                </a:solidFill>
                <a:hlinkClick r:id="rId7" tooltip="Faune (biologie)"/>
              </a:rPr>
              <a:t>faunistique</a:t>
            </a:r>
            <a:r>
              <a:rPr lang="fr-FR" altLang="fr-FR" sz="1800">
                <a:solidFill>
                  <a:srgbClr val="008000"/>
                </a:solidFill>
              </a:rPr>
              <a:t> et </a:t>
            </a:r>
            <a:r>
              <a:rPr lang="fr-FR" altLang="fr-FR" sz="1800">
                <a:solidFill>
                  <a:srgbClr val="008000"/>
                </a:solidFill>
                <a:hlinkClick r:id="rId8" tooltip="Flore"/>
              </a:rPr>
              <a:t>floristique</a:t>
            </a:r>
            <a:r>
              <a:rPr lang="fr-FR" altLang="fr-FR" sz="1800">
                <a:solidFill>
                  <a:srgbClr val="008000"/>
                </a:solidFill>
              </a:rPr>
              <a:t> sont le fruit d'une gestion par la ou les populations locales. L'intérêt de ces populations est la constitution d'un cadre de vie satisfaisant leurs divers besoins, en termes d'alimentation, de matériaux de construction, d'artisanats variés, d'énergie, de produits médicinaux, et toutes activités sociales. Les écosystèmes désignés comme </a:t>
            </a:r>
            <a:r>
              <a:rPr lang="fr-FR" altLang="fr-FR" sz="1800" i="1">
                <a:solidFill>
                  <a:srgbClr val="008000"/>
                </a:solidFill>
              </a:rPr>
              <a:t>agroforêts</a:t>
            </a:r>
            <a:r>
              <a:rPr lang="fr-FR" altLang="fr-FR" sz="1800">
                <a:solidFill>
                  <a:srgbClr val="008000"/>
                </a:solidFill>
              </a:rPr>
              <a:t> sont en général situées en zone intertropicale.</a:t>
            </a:r>
            <a:r>
              <a:rPr lang="fr-FR" altLang="fr-FR" sz="1200">
                <a:solidFill>
                  <a:srgbClr val="008000"/>
                </a:solidFill>
              </a:rPr>
              <a:t> Source : </a:t>
            </a:r>
            <a:r>
              <a:rPr lang="fr-FR" altLang="fr-FR" sz="1200">
                <a:solidFill>
                  <a:srgbClr val="008000"/>
                </a:solidFill>
                <a:hlinkClick r:id="rId9"/>
              </a:rPr>
              <a:t>http://fr.wikipedia.org/wiki/Agrofor%C3%AAt</a:t>
            </a:r>
            <a:r>
              <a:rPr lang="fr-FR" altLang="fr-FR" sz="1200">
                <a:solidFill>
                  <a:srgbClr val="008000"/>
                </a:solidFill>
              </a:rPr>
              <a:t> </a:t>
            </a:r>
            <a:endParaRPr lang="fr-FR" altLang="fr-FR" sz="1800">
              <a:solidFill>
                <a:srgbClr val="008000"/>
              </a:solidFill>
            </a:endParaRPr>
          </a:p>
          <a:p>
            <a:pPr algn="just" eaLnBrk="1" hangingPunct="1">
              <a:lnSpc>
                <a:spcPct val="100000"/>
              </a:lnSpc>
              <a:spcBef>
                <a:spcPct val="0"/>
              </a:spcBef>
              <a:buFontTx/>
              <a:buNone/>
            </a:pPr>
            <a:r>
              <a:rPr lang="fr-FR" altLang="fr-FR" sz="1800" b="1" i="1">
                <a:solidFill>
                  <a:srgbClr val="008000"/>
                </a:solidFill>
              </a:rPr>
              <a:t>Jardin-forêt </a:t>
            </a:r>
            <a:r>
              <a:rPr lang="fr-FR" altLang="fr-FR" sz="1800">
                <a:solidFill>
                  <a:srgbClr val="008000"/>
                </a:solidFill>
              </a:rPr>
              <a:t>: Un mélange d’arbres, arbustes, arbrisseaux, plantes grimpantes, légumes annuels, biannuels et vivaces, de champignons cultivés, qui produisent fruits, légumes, plantes aromatiques et médicinales, bois de chauffage etc.</a:t>
            </a:r>
          </a:p>
          <a:p>
            <a:pPr algn="just"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10"/>
              </a:rPr>
              <a:t>http://www.reporterre.net/Quand-la-permaculture-cree-des</a:t>
            </a:r>
            <a:r>
              <a:rPr lang="fr-FR" altLang="fr-FR" sz="1200">
                <a:solidFill>
                  <a:srgbClr val="008000"/>
                </a:solidFill>
              </a:rPr>
              <a:t> </a:t>
            </a:r>
          </a:p>
        </p:txBody>
      </p:sp>
      <p:pic>
        <p:nvPicPr>
          <p:cNvPr id="63496" name="Imag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91675" y="866775"/>
            <a:ext cx="2257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Imag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772650" y="4970463"/>
            <a:ext cx="189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ZoneTexte 9"/>
          <p:cNvSpPr txBox="1">
            <a:spLocks noChangeArrowheads="1"/>
          </p:cNvSpPr>
          <p:nvPr/>
        </p:nvSpPr>
        <p:spPr bwMode="auto">
          <a:xfrm>
            <a:off x="9499600" y="6113463"/>
            <a:ext cx="2605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13"/>
              </a:rPr>
              <a:t>http://www.pestreboisbuches.fr/partenaires.php</a:t>
            </a:r>
            <a:r>
              <a:rPr lang="fr-FR" altLang="fr-FR" sz="1200">
                <a:solidFill>
                  <a:srgbClr val="008000"/>
                </a:solidFill>
              </a:rPr>
              <a:t> </a:t>
            </a:r>
          </a:p>
        </p:txBody>
      </p:sp>
      <p:sp>
        <p:nvSpPr>
          <p:cNvPr id="63499" name="ZoneTexte 10"/>
          <p:cNvSpPr txBox="1">
            <a:spLocks noChangeArrowheads="1"/>
          </p:cNvSpPr>
          <p:nvPr/>
        </p:nvSpPr>
        <p:spPr bwMode="auto">
          <a:xfrm>
            <a:off x="225425" y="5116513"/>
            <a:ext cx="9251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i="1">
                <a:solidFill>
                  <a:srgbClr val="008000"/>
                </a:solidFill>
              </a:rPr>
              <a:t>Jardin-verger</a:t>
            </a:r>
            <a:r>
              <a:rPr lang="fr-FR" altLang="fr-FR" sz="1800">
                <a:solidFill>
                  <a:srgbClr val="008000"/>
                </a:solidFill>
              </a:rPr>
              <a:t> : endroit créé et préservé par l’homme, source de vie et de bien-être, et constitué d’un ensemble multi-étagé d’espèces végétales utiles principalement pour l’alimentation. Il existe différentes dénominations pour parler de jardin-verger comme jardin-forêt, forêt-jardin, forêt fruitière, forêt comestible, etc.</a:t>
            </a:r>
            <a:r>
              <a:rPr lang="fr-FR" altLang="fr-FR" sz="1200">
                <a:solidFill>
                  <a:srgbClr val="008000"/>
                </a:solidFill>
              </a:rPr>
              <a:t> Source : </a:t>
            </a:r>
            <a:r>
              <a:rPr lang="fr-FR" altLang="fr-FR" sz="1200">
                <a:solidFill>
                  <a:srgbClr val="008000"/>
                </a:solidFill>
                <a:hlinkClick r:id="rId14"/>
              </a:rPr>
              <a:t>http://ressources-permaculture.fr/wakka.php?wiki=ArticleJardinVerger</a:t>
            </a:r>
            <a:r>
              <a:rPr lang="fr-FR" altLang="fr-FR" sz="1200">
                <a:solidFill>
                  <a:srgbClr val="008000"/>
                </a:solidFill>
              </a:rPr>
              <a:t> </a:t>
            </a:r>
            <a:endParaRPr lang="fr-FR" altLang="fr-FR" sz="1800">
              <a:solidFill>
                <a:srgbClr val="008000"/>
              </a:solidFill>
            </a:endParaRPr>
          </a:p>
        </p:txBody>
      </p:sp>
      <p:sp>
        <p:nvSpPr>
          <p:cNvPr id="12" name="Espace réservé du pied de page 1"/>
          <p:cNvSpPr>
            <a:spLocks noGrp="1"/>
          </p:cNvSpPr>
          <p:nvPr>
            <p:ph type="ftr" sz="quarter" idx="11"/>
          </p:nvPr>
        </p:nvSpPr>
        <p:spPr>
          <a:xfrm>
            <a:off x="4984134" y="6388100"/>
            <a:ext cx="3214687" cy="371475"/>
          </a:xfrm>
        </p:spPr>
        <p:txBody>
          <a:bodyPr/>
          <a:lstStyle/>
          <a:p>
            <a:pPr>
              <a:defRPr/>
            </a:pPr>
            <a:r>
              <a:rPr lang="fr-FR" dirty="0"/>
              <a:t>Forêts nourricières jardinées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75654FD-47A8-4DB1-855C-C04CFC4B7E64}" type="slidenum">
              <a:rPr lang="fr-FR" altLang="fr-FR" sz="1200" smtClean="0">
                <a:solidFill>
                  <a:srgbClr val="898989"/>
                </a:solidFill>
              </a:rPr>
              <a:pPr>
                <a:lnSpc>
                  <a:spcPct val="100000"/>
                </a:lnSpc>
                <a:spcBef>
                  <a:spcPct val="0"/>
                </a:spcBef>
                <a:buFontTx/>
                <a:buNone/>
              </a:pPr>
              <a:t>62</a:t>
            </a:fld>
            <a:endParaRPr lang="fr-FR" altLang="fr-FR" sz="1200">
              <a:solidFill>
                <a:srgbClr val="898989"/>
              </a:solidFill>
            </a:endParaRPr>
          </a:p>
        </p:txBody>
      </p:sp>
      <p:sp>
        <p:nvSpPr>
          <p:cNvPr id="64516" name="Espace réservé du numéro de diapositive 2"/>
          <p:cNvSpPr txBox="1">
            <a:spLocks/>
          </p:cNvSpPr>
          <p:nvPr/>
        </p:nvSpPr>
        <p:spPr bwMode="auto">
          <a:xfrm>
            <a:off x="11149013" y="273050"/>
            <a:ext cx="700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2F15C6AF-538B-413F-97D2-9197B59CCC71}" type="slidenum">
              <a:rPr lang="fr-FR" altLang="fr-FR" sz="1200">
                <a:solidFill>
                  <a:srgbClr val="898989"/>
                </a:solidFill>
              </a:rPr>
              <a:pPr algn="r" eaLnBrk="1" hangingPunct="1">
                <a:lnSpc>
                  <a:spcPct val="100000"/>
                </a:lnSpc>
                <a:spcBef>
                  <a:spcPct val="0"/>
                </a:spcBef>
                <a:buFontTx/>
                <a:buNone/>
              </a:pPr>
              <a:t>62</a:t>
            </a:fld>
            <a:endParaRPr lang="fr-FR" altLang="fr-FR" sz="1200">
              <a:solidFill>
                <a:srgbClr val="898989"/>
              </a:solidFill>
            </a:endParaRPr>
          </a:p>
        </p:txBody>
      </p:sp>
      <p:sp>
        <p:nvSpPr>
          <p:cNvPr id="64517"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4518" name="ZoneTexte 7"/>
          <p:cNvSpPr txBox="1">
            <a:spLocks noChangeArrowheads="1"/>
          </p:cNvSpPr>
          <p:nvPr/>
        </p:nvSpPr>
        <p:spPr bwMode="auto">
          <a:xfrm>
            <a:off x="225425" y="685800"/>
            <a:ext cx="4561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19. Annexe: Lexique, glossaire (suite)</a:t>
            </a:r>
          </a:p>
        </p:txBody>
      </p:sp>
      <p:sp>
        <p:nvSpPr>
          <p:cNvPr id="64519" name="ZoneTexte 8"/>
          <p:cNvSpPr txBox="1">
            <a:spLocks noChangeArrowheads="1"/>
          </p:cNvSpPr>
          <p:nvPr/>
        </p:nvSpPr>
        <p:spPr bwMode="auto">
          <a:xfrm>
            <a:off x="182563" y="1150938"/>
            <a:ext cx="117824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i="1">
                <a:solidFill>
                  <a:srgbClr val="008000"/>
                </a:solidFill>
              </a:rPr>
              <a:t>Permaculture</a:t>
            </a:r>
            <a:r>
              <a:rPr lang="fr-FR" altLang="fr-FR" sz="1800">
                <a:solidFill>
                  <a:srgbClr val="008000"/>
                </a:solidFill>
              </a:rPr>
              <a:t> : Forme d’</a:t>
            </a:r>
            <a:r>
              <a:rPr lang="fr-FR" altLang="fr-FR" sz="1800">
                <a:solidFill>
                  <a:srgbClr val="008000"/>
                </a:solidFill>
                <a:hlinkClick r:id="rId2" tooltip="agriculture"/>
              </a:rPr>
              <a:t>agriculture</a:t>
            </a:r>
            <a:r>
              <a:rPr lang="fr-FR" altLang="fr-FR" sz="1800">
                <a:solidFill>
                  <a:srgbClr val="008000"/>
                </a:solidFill>
              </a:rPr>
              <a:t>, créée dans les années soixante-dix en Australie par Bill Molisson et David Holmgren,  nécessitant peu d’</a:t>
            </a:r>
            <a:r>
              <a:rPr lang="fr-FR" altLang="fr-FR" sz="1800">
                <a:solidFill>
                  <a:srgbClr val="008000"/>
                </a:solidFill>
                <a:hlinkClick r:id="rId3" tooltip="entretien"/>
              </a:rPr>
              <a:t>entretien</a:t>
            </a:r>
            <a:r>
              <a:rPr lang="fr-FR" altLang="fr-FR" sz="1800">
                <a:solidFill>
                  <a:srgbClr val="008000"/>
                </a:solidFill>
              </a:rPr>
              <a:t>, grâce à l’</a:t>
            </a:r>
            <a:r>
              <a:rPr lang="fr-FR" altLang="fr-FR" sz="1800">
                <a:solidFill>
                  <a:srgbClr val="008000"/>
                </a:solidFill>
                <a:hlinkClick r:id="rId4" tooltip="utilisation"/>
              </a:rPr>
              <a:t>utilisation</a:t>
            </a:r>
            <a:r>
              <a:rPr lang="fr-FR" altLang="fr-FR" sz="1800">
                <a:solidFill>
                  <a:srgbClr val="008000"/>
                </a:solidFill>
              </a:rPr>
              <a:t> de nombreuses </a:t>
            </a:r>
            <a:r>
              <a:rPr lang="fr-FR" altLang="fr-FR" sz="1800">
                <a:solidFill>
                  <a:srgbClr val="008000"/>
                </a:solidFill>
                <a:hlinkClick r:id="rId5" tooltip="espèce"/>
              </a:rPr>
              <a:t>espèces</a:t>
            </a:r>
            <a:r>
              <a:rPr lang="fr-FR" altLang="fr-FR" sz="1800">
                <a:solidFill>
                  <a:srgbClr val="008000"/>
                </a:solidFill>
              </a:rPr>
              <a:t> de </a:t>
            </a:r>
            <a:r>
              <a:rPr lang="fr-FR" altLang="fr-FR" sz="1800">
                <a:solidFill>
                  <a:srgbClr val="008000"/>
                </a:solidFill>
                <a:hlinkClick r:id="rId6" tooltip="plante"/>
              </a:rPr>
              <a:t>plantes</a:t>
            </a:r>
            <a:r>
              <a:rPr lang="fr-FR" altLang="fr-FR" sz="1800">
                <a:solidFill>
                  <a:srgbClr val="008000"/>
                </a:solidFill>
              </a:rPr>
              <a:t> </a:t>
            </a:r>
            <a:r>
              <a:rPr lang="fr-FR" altLang="fr-FR" sz="1800">
                <a:solidFill>
                  <a:srgbClr val="008000"/>
                </a:solidFill>
                <a:hlinkClick r:id="rId7" tooltip="complémentaire"/>
              </a:rPr>
              <a:t>complémentaires</a:t>
            </a:r>
            <a:r>
              <a:rPr lang="fr-FR" altLang="fr-FR" sz="1800">
                <a:solidFill>
                  <a:srgbClr val="008000"/>
                </a:solidFill>
              </a:rPr>
              <a:t> et à l’aide des animaux sauvages, pour reconstituer un </a:t>
            </a:r>
            <a:r>
              <a:rPr lang="fr-FR" altLang="fr-FR" sz="1800">
                <a:solidFill>
                  <a:srgbClr val="008000"/>
                </a:solidFill>
                <a:hlinkClick r:id="rId8" tooltip="écosystème"/>
              </a:rPr>
              <a:t>écosystème</a:t>
            </a:r>
            <a:r>
              <a:rPr lang="fr-FR" altLang="fr-FR" sz="1800">
                <a:solidFill>
                  <a:srgbClr val="008000"/>
                </a:solidFill>
              </a:rPr>
              <a:t> gérable à échelle humaine. Elle signifie culture permanente et durable. Elle est un ensemble de pratiques et de principes visant à créer une production agricole </a:t>
            </a:r>
            <a:r>
              <a:rPr lang="fr-FR" altLang="fr-FR" sz="1800">
                <a:solidFill>
                  <a:srgbClr val="008000"/>
                </a:solidFill>
                <a:hlinkClick r:id="rId9" tooltip="Soutenable"/>
              </a:rPr>
              <a:t>durable</a:t>
            </a:r>
            <a:r>
              <a:rPr lang="fr-FR" altLang="fr-FR" sz="1800">
                <a:solidFill>
                  <a:srgbClr val="008000"/>
                </a:solidFill>
              </a:rPr>
              <a:t>, prenant en considération la biodiversité des écosystèmes</a:t>
            </a:r>
            <a:r>
              <a:rPr lang="fr-FR" altLang="fr-FR" sz="1800" baseline="30000">
                <a:solidFill>
                  <a:srgbClr val="008000"/>
                </a:solidFill>
                <a:hlinkClick r:id="rId10"/>
              </a:rPr>
              <a:t>1</a:t>
            </a:r>
            <a:r>
              <a:rPr lang="fr-FR" altLang="fr-FR" sz="1800" baseline="30000">
                <a:solidFill>
                  <a:srgbClr val="008000"/>
                </a:solidFill>
              </a:rPr>
              <a:t>,</a:t>
            </a:r>
            <a:r>
              <a:rPr lang="fr-FR" altLang="fr-FR" sz="1800" baseline="30000">
                <a:solidFill>
                  <a:srgbClr val="008000"/>
                </a:solidFill>
                <a:hlinkClick r:id="rId11"/>
              </a:rPr>
              <a:t>2</a:t>
            </a:r>
            <a:r>
              <a:rPr lang="fr-FR" altLang="fr-FR" sz="1800">
                <a:solidFill>
                  <a:srgbClr val="008000"/>
                </a:solidFill>
              </a:rPr>
              <a:t>, respectueuse des êtres vivants et de leurs relations réciproques. Elle vise à créer un écosystème productif en nourriture ainsi qu'en d'autres ressources utiles, tout en laissant à la nature « sauvage » le plus de place possible. </a:t>
            </a:r>
            <a:r>
              <a:rPr lang="fr-FR" altLang="fr-FR" sz="1200">
                <a:solidFill>
                  <a:srgbClr val="008000"/>
                </a:solidFill>
              </a:rPr>
              <a:t>Sources : a) </a:t>
            </a:r>
            <a:r>
              <a:rPr lang="fr-FR" altLang="fr-FR" sz="1200" i="1">
                <a:solidFill>
                  <a:srgbClr val="008000"/>
                </a:solidFill>
                <a:hlinkClick r:id="rId12"/>
              </a:rPr>
              <a:t>La permaculture</a:t>
            </a:r>
            <a:r>
              <a:rPr lang="fr-FR" altLang="fr-FR" sz="1200">
                <a:solidFill>
                  <a:srgbClr val="008000"/>
                </a:solidFill>
              </a:rPr>
              <a:t> sur </a:t>
            </a:r>
            <a:r>
              <a:rPr lang="fr-FR" altLang="fr-FR" sz="1200">
                <a:solidFill>
                  <a:srgbClr val="008000"/>
                </a:solidFill>
                <a:hlinkClick r:id="rId13"/>
              </a:rPr>
              <a:t>http://www.fermedubec.com</a:t>
            </a:r>
            <a:r>
              <a:rPr lang="fr-FR" altLang="fr-FR" sz="1200">
                <a:solidFill>
                  <a:srgbClr val="008000"/>
                </a:solidFill>
              </a:rPr>
              <a:t>, b) </a:t>
            </a:r>
            <a:r>
              <a:rPr lang="fr-FR" altLang="fr-FR" sz="1200">
                <a:solidFill>
                  <a:srgbClr val="008000"/>
                </a:solidFill>
                <a:hlinkClick r:id="rId14"/>
              </a:rPr>
              <a:t>http://fr.wikipedia.org/wiki/Permaculture</a:t>
            </a:r>
            <a:r>
              <a:rPr lang="fr-FR" altLang="fr-FR" sz="1200">
                <a:solidFill>
                  <a:srgbClr val="008000"/>
                </a:solidFill>
              </a:rPr>
              <a:t>  </a:t>
            </a:r>
          </a:p>
          <a:p>
            <a:pPr algn="just" eaLnBrk="1" hangingPunct="1">
              <a:lnSpc>
                <a:spcPct val="100000"/>
              </a:lnSpc>
              <a:spcBef>
                <a:spcPct val="0"/>
              </a:spcBef>
              <a:buFontTx/>
              <a:buNone/>
            </a:pPr>
            <a:r>
              <a:rPr lang="fr-FR" altLang="fr-FR" sz="1600">
                <a:solidFill>
                  <a:srgbClr val="008000"/>
                </a:solidFill>
              </a:rPr>
              <a:t>La permaculture est une science de conception de cultures, de lieux de vie, et de systèmes agricoles humains utilisant des principes d’écologie et [aussi] le savoir des sociétés traditionnelles pour reproduire la diversité, la stabilité et la résilience des écosystèmes naturels. </a:t>
            </a:r>
            <a:r>
              <a:rPr lang="fr-FR" altLang="fr-FR" sz="1600" i="1">
                <a:solidFill>
                  <a:srgbClr val="008000"/>
                </a:solidFill>
              </a:rPr>
              <a:t>Brin de Paille</a:t>
            </a:r>
            <a:r>
              <a:rPr lang="fr-FR" altLang="fr-FR" sz="1600">
                <a:solidFill>
                  <a:srgbClr val="008000"/>
                </a:solidFill>
              </a:rPr>
              <a:t>.</a:t>
            </a:r>
          </a:p>
          <a:p>
            <a:pPr algn="just" eaLnBrk="1" hangingPunct="1">
              <a:lnSpc>
                <a:spcPct val="100000"/>
              </a:lnSpc>
              <a:spcBef>
                <a:spcPct val="0"/>
              </a:spcBef>
              <a:buFontTx/>
              <a:buNone/>
            </a:pPr>
            <a:r>
              <a:rPr lang="fr-FR" altLang="fr-FR" sz="1600">
                <a:solidFill>
                  <a:srgbClr val="008000"/>
                </a:solidFill>
              </a:rPr>
              <a:t>La permaculture est un aménagement consciencieux du paysage qui imite les modèles de la nature pour créer l’abondance en termes de fibres, nourriture et énergie afin de combler les besoins locaux. </a:t>
            </a:r>
            <a:r>
              <a:rPr lang="fr-FR" altLang="fr-FR" sz="1600" i="1">
                <a:solidFill>
                  <a:srgbClr val="008000"/>
                </a:solidFill>
              </a:rPr>
              <a:t>Michael Whitefield</a:t>
            </a:r>
            <a:endParaRPr lang="fr-FR" altLang="fr-FR" sz="1600">
              <a:solidFill>
                <a:srgbClr val="008000"/>
              </a:solidFill>
            </a:endParaRPr>
          </a:p>
        </p:txBody>
      </p:sp>
      <p:pic>
        <p:nvPicPr>
          <p:cNvPr id="64520" name="Image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67275" y="4406900"/>
            <a:ext cx="952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Image 1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77150" y="44751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Image 1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984875" y="4454525"/>
            <a:ext cx="15335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Image 1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249488" y="4352925"/>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Image 1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118725" y="4243388"/>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Image 1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82563" y="44069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ZoneTexte 16"/>
          <p:cNvSpPr txBox="1">
            <a:spLocks noChangeArrowheads="1"/>
          </p:cNvSpPr>
          <p:nvPr/>
        </p:nvSpPr>
        <p:spPr bwMode="auto">
          <a:xfrm>
            <a:off x="3998913" y="6380163"/>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Mélisse (</a:t>
            </a:r>
            <a:r>
              <a:rPr lang="fr-FR" altLang="fr-FR" sz="1200" i="1">
                <a:solidFill>
                  <a:srgbClr val="008000"/>
                </a:solidFill>
              </a:rPr>
              <a:t>Melissa officinala</a:t>
            </a:r>
            <a:r>
              <a:rPr lang="fr-FR" altLang="fr-FR" sz="1200">
                <a:solidFill>
                  <a:srgbClr val="008000"/>
                </a:solidFill>
              </a:rPr>
              <a:t>)</a:t>
            </a:r>
          </a:p>
        </p:txBody>
      </p:sp>
      <p:sp>
        <p:nvSpPr>
          <p:cNvPr id="15" name="Espace réservé du pied de page 1"/>
          <p:cNvSpPr>
            <a:spLocks noGrp="1"/>
          </p:cNvSpPr>
          <p:nvPr>
            <p:ph type="ftr" sz="quarter" idx="11"/>
          </p:nvPr>
        </p:nvSpPr>
        <p:spPr>
          <a:xfrm>
            <a:off x="378618" y="6359526"/>
            <a:ext cx="3214687" cy="371475"/>
          </a:xfrm>
        </p:spPr>
        <p:txBody>
          <a:bodyPr/>
          <a:lstStyle/>
          <a:p>
            <a:pPr>
              <a:defRPr/>
            </a:pPr>
            <a:r>
              <a:rPr lang="fr-FR" dirty="0"/>
              <a:t>Forêts nourricières jardinées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E4A45A0-CEE8-4141-88BF-2D663BA27634}" type="slidenum">
              <a:rPr lang="fr-FR" altLang="fr-FR" sz="1200" smtClean="0">
                <a:solidFill>
                  <a:srgbClr val="898989"/>
                </a:solidFill>
              </a:rPr>
              <a:pPr>
                <a:lnSpc>
                  <a:spcPct val="100000"/>
                </a:lnSpc>
                <a:spcBef>
                  <a:spcPct val="0"/>
                </a:spcBef>
                <a:buFontTx/>
                <a:buNone/>
              </a:pPr>
              <a:t>63</a:t>
            </a:fld>
            <a:endParaRPr lang="fr-FR" altLang="fr-FR" sz="1200">
              <a:solidFill>
                <a:srgbClr val="898989"/>
              </a:solidFill>
            </a:endParaRPr>
          </a:p>
        </p:txBody>
      </p:sp>
      <p:sp>
        <p:nvSpPr>
          <p:cNvPr id="3" name="Espace réservé du pied de page 1"/>
          <p:cNvSpPr>
            <a:spLocks noGrp="1"/>
          </p:cNvSpPr>
          <p:nvPr>
            <p:ph type="ftr" sz="quarter" idx="11"/>
          </p:nvPr>
        </p:nvSpPr>
        <p:spPr>
          <a:xfrm>
            <a:off x="6361113" y="6388100"/>
            <a:ext cx="3214687" cy="371475"/>
          </a:xfrm>
        </p:spPr>
        <p:txBody>
          <a:bodyPr/>
          <a:lstStyle/>
          <a:p>
            <a:pPr>
              <a:defRPr/>
            </a:pPr>
            <a:r>
              <a:rPr lang="fr-FR" dirty="0"/>
              <a:t>Forêts nourricières jardinées</a:t>
            </a:r>
          </a:p>
        </p:txBody>
      </p:sp>
      <p:sp>
        <p:nvSpPr>
          <p:cNvPr id="65540" name="Espace réservé du numéro de diapositive 2"/>
          <p:cNvSpPr txBox="1">
            <a:spLocks/>
          </p:cNvSpPr>
          <p:nvPr/>
        </p:nvSpPr>
        <p:spPr bwMode="auto">
          <a:xfrm>
            <a:off x="11353800" y="258763"/>
            <a:ext cx="6238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31664655-2308-493C-8841-4B3ED2E63DAB}" type="slidenum">
              <a:rPr lang="fr-FR" altLang="fr-FR" sz="1200">
                <a:solidFill>
                  <a:srgbClr val="898989"/>
                </a:solidFill>
              </a:rPr>
              <a:pPr algn="r" eaLnBrk="1" hangingPunct="1">
                <a:lnSpc>
                  <a:spcPct val="100000"/>
                </a:lnSpc>
                <a:spcBef>
                  <a:spcPct val="0"/>
                </a:spcBef>
                <a:buFontTx/>
                <a:buNone/>
              </a:pPr>
              <a:t>63</a:t>
            </a:fld>
            <a:endParaRPr lang="fr-FR" altLang="fr-FR" sz="1200">
              <a:solidFill>
                <a:srgbClr val="898989"/>
              </a:solidFill>
            </a:endParaRPr>
          </a:p>
        </p:txBody>
      </p:sp>
      <p:sp>
        <p:nvSpPr>
          <p:cNvPr id="65541"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65542" name="ZoneTexte 5"/>
          <p:cNvSpPr txBox="1">
            <a:spLocks noChangeArrowheads="1"/>
          </p:cNvSpPr>
          <p:nvPr/>
        </p:nvSpPr>
        <p:spPr bwMode="auto">
          <a:xfrm>
            <a:off x="115888" y="774700"/>
            <a:ext cx="4111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19. Annexe: Lexique, glossaire (suite)</a:t>
            </a:r>
          </a:p>
        </p:txBody>
      </p:sp>
      <p:sp>
        <p:nvSpPr>
          <p:cNvPr id="7" name="ZoneTexte 6"/>
          <p:cNvSpPr txBox="1"/>
          <p:nvPr/>
        </p:nvSpPr>
        <p:spPr>
          <a:xfrm>
            <a:off x="115888" y="1222375"/>
            <a:ext cx="11880850" cy="3694113"/>
          </a:xfrm>
          <a:prstGeom prst="rect">
            <a:avLst/>
          </a:prstGeom>
          <a:noFill/>
        </p:spPr>
        <p:txBody>
          <a:bodyPr>
            <a:spAutoFit/>
          </a:bodyPr>
          <a:lstStyle/>
          <a:p>
            <a:pPr eaLnBrk="1" fontAlgn="auto" hangingPunct="1">
              <a:spcBef>
                <a:spcPts val="0"/>
              </a:spcBef>
              <a:spcAft>
                <a:spcPts val="0"/>
              </a:spcAft>
              <a:defRPr/>
            </a:pPr>
            <a:r>
              <a:rPr lang="fr-FR" b="1" i="1" dirty="0" err="1">
                <a:solidFill>
                  <a:srgbClr val="008000"/>
                </a:solidFill>
                <a:latin typeface="+mn-lt"/>
                <a:cs typeface="+mn-cs"/>
              </a:rPr>
              <a:t>Permaculture</a:t>
            </a:r>
            <a:r>
              <a:rPr lang="fr-FR" dirty="0">
                <a:solidFill>
                  <a:srgbClr val="008000"/>
                </a:solidFill>
                <a:latin typeface="+mn-lt"/>
                <a:cs typeface="+mn-cs"/>
              </a:rPr>
              <a:t> (suite) : Du fait que les écosystèmes naturels sont supposément plus productifs que les systèmes de production humains, la </a:t>
            </a:r>
            <a:r>
              <a:rPr lang="fr-FR" dirty="0" err="1">
                <a:solidFill>
                  <a:srgbClr val="008000"/>
                </a:solidFill>
                <a:latin typeface="+mn-lt"/>
                <a:cs typeface="+mn-cs"/>
              </a:rPr>
              <a:t>permaculture</a:t>
            </a:r>
            <a:r>
              <a:rPr lang="fr-FR" dirty="0">
                <a:solidFill>
                  <a:srgbClr val="008000"/>
                </a:solidFill>
                <a:latin typeface="+mn-lt"/>
                <a:cs typeface="+mn-cs"/>
              </a:rPr>
              <a:t> s'attache à utiliser les modèles d'écosystèmes naturels et à s'en rapprocher autant que possible. Un des modèles fondamentaux est celui de la forêt, composé de sept strates :</a:t>
            </a:r>
          </a:p>
          <a:p>
            <a:pPr eaLnBrk="1" fontAlgn="auto" hangingPunct="1">
              <a:spcBef>
                <a:spcPts val="0"/>
              </a:spcBef>
              <a:spcAft>
                <a:spcPts val="0"/>
              </a:spcAft>
              <a:defRPr/>
            </a:pPr>
            <a:endParaRPr lang="fr-FR" dirty="0">
              <a:solidFill>
                <a:srgbClr val="008000"/>
              </a:solidFill>
              <a:latin typeface="+mn-lt"/>
              <a:cs typeface="+mn-cs"/>
            </a:endParaRP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la </a:t>
            </a:r>
            <a:r>
              <a:rPr lang="fr-FR" dirty="0">
                <a:solidFill>
                  <a:srgbClr val="008000"/>
                </a:solidFill>
                <a:latin typeface="+mn-lt"/>
                <a:cs typeface="+mn-cs"/>
                <a:hlinkClick r:id="rId2" tooltip="Canopée"/>
              </a:rPr>
              <a:t>canopée</a:t>
            </a:r>
            <a:r>
              <a:rPr lang="fr-FR" dirty="0">
                <a:solidFill>
                  <a:srgbClr val="008000"/>
                </a:solidFill>
                <a:latin typeface="+mn-lt"/>
                <a:cs typeface="+mn-cs"/>
              </a:rPr>
              <a:t> (les arbres de haute tige)</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la couche des arbres intermédiaires (fruitiers nains)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les arbustes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les herbes annuelles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les plantes de couverture (ou rampantes)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la </a:t>
            </a:r>
            <a:r>
              <a:rPr lang="fr-FR" dirty="0">
                <a:solidFill>
                  <a:srgbClr val="008000"/>
                </a:solidFill>
                <a:latin typeface="+mn-lt"/>
                <a:cs typeface="+mn-cs"/>
                <a:hlinkClick r:id="rId3" tooltip="Rhizosphère"/>
              </a:rPr>
              <a:t>rhizosphère</a:t>
            </a:r>
            <a:r>
              <a:rPr lang="fr-FR" dirty="0">
                <a:solidFill>
                  <a:srgbClr val="008000"/>
                </a:solidFill>
                <a:latin typeface="+mn-lt"/>
                <a:cs typeface="+mn-cs"/>
              </a:rPr>
              <a:t> (°).</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la strate verticale (lianes, vignes)</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cs typeface="+mn-cs"/>
              </a:rPr>
              <a:t>[ la </a:t>
            </a:r>
            <a:r>
              <a:rPr lang="fr-FR" i="1" dirty="0" err="1">
                <a:solidFill>
                  <a:srgbClr val="008000"/>
                </a:solidFill>
                <a:latin typeface="+mn-lt"/>
                <a:cs typeface="+mn-cs"/>
                <a:hlinkClick r:id="rId4" tooltip="Mycosphère"/>
              </a:rPr>
              <a:t>mycosphère</a:t>
            </a:r>
            <a:r>
              <a:rPr lang="fr-FR" i="1" dirty="0">
                <a:solidFill>
                  <a:srgbClr val="008000"/>
                </a:solidFill>
                <a:latin typeface="+mn-lt"/>
                <a:cs typeface="+mn-cs"/>
              </a:rPr>
              <a:t> ] (+).</a:t>
            </a:r>
          </a:p>
          <a:p>
            <a:pPr eaLnBrk="1" fontAlgn="auto" hangingPunct="1">
              <a:spcBef>
                <a:spcPts val="0"/>
              </a:spcBef>
              <a:spcAft>
                <a:spcPts val="0"/>
              </a:spcAft>
              <a:defRPr/>
            </a:pPr>
            <a:endParaRPr lang="fr-FR" dirty="0">
              <a:solidFill>
                <a:srgbClr val="008000"/>
              </a:solidFill>
              <a:latin typeface="+mn-lt"/>
              <a:cs typeface="+mn-cs"/>
            </a:endParaRPr>
          </a:p>
        </p:txBody>
      </p:sp>
      <p:sp>
        <p:nvSpPr>
          <p:cNvPr id="65544" name="Rectangle 7"/>
          <p:cNvSpPr>
            <a:spLocks noChangeArrowheads="1"/>
          </p:cNvSpPr>
          <p:nvPr/>
        </p:nvSpPr>
        <p:spPr bwMode="auto">
          <a:xfrm>
            <a:off x="5599113" y="5741988"/>
            <a:ext cx="6191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200">
                <a:solidFill>
                  <a:srgbClr val="008000"/>
                </a:solidFill>
              </a:rPr>
              <a:t>La recherche d’</a:t>
            </a:r>
            <a:r>
              <a:rPr lang="fr-FR" altLang="fr-FR" sz="1200">
                <a:solidFill>
                  <a:srgbClr val="008000"/>
                </a:solidFill>
                <a:hlinkClick r:id="rId5" tooltip="Autosuffisance"/>
              </a:rPr>
              <a:t>autosuffisance</a:t>
            </a:r>
            <a:r>
              <a:rPr lang="fr-FR" altLang="fr-FR" sz="1200">
                <a:solidFill>
                  <a:srgbClr val="008000"/>
                </a:solidFill>
              </a:rPr>
              <a:t> dans un petit espace passe par l'utilisation de plusieurs </a:t>
            </a:r>
            <a:r>
              <a:rPr lang="fr-FR" altLang="fr-FR" sz="1200">
                <a:solidFill>
                  <a:srgbClr val="008000"/>
                </a:solidFill>
                <a:hlinkClick r:id="rId6" tooltip="Strate (botanique)"/>
              </a:rPr>
              <a:t>strates</a:t>
            </a:r>
            <a:r>
              <a:rPr lang="fr-FR" altLang="fr-FR" sz="1200">
                <a:solidFill>
                  <a:srgbClr val="008000"/>
                </a:solidFill>
              </a:rPr>
              <a:t>, ici à l'imitation des strates forestières dans un </a:t>
            </a:r>
            <a:r>
              <a:rPr lang="fr-FR" altLang="fr-FR" sz="1200">
                <a:solidFill>
                  <a:srgbClr val="008000"/>
                </a:solidFill>
                <a:hlinkClick r:id="rId7" tooltip="Jardin-forêt"/>
              </a:rPr>
              <a:t>jardin-forêt</a:t>
            </a:r>
            <a:r>
              <a:rPr lang="fr-FR" altLang="fr-FR" sz="1200">
                <a:solidFill>
                  <a:srgbClr val="008000"/>
                </a:solidFill>
              </a:rPr>
              <a:t>. © </a:t>
            </a:r>
            <a:r>
              <a:rPr lang="fr-FR" altLang="fr-FR" sz="1200">
                <a:solidFill>
                  <a:srgbClr val="008000"/>
                </a:solidFill>
                <a:hlinkClick r:id="rId8"/>
              </a:rPr>
              <a:t>Magnus Manske</a:t>
            </a:r>
            <a:r>
              <a:rPr lang="fr-FR" altLang="fr-FR" sz="1200">
                <a:solidFill>
                  <a:srgbClr val="008000"/>
                </a:solidFill>
              </a:rPr>
              <a:t>, </a:t>
            </a:r>
            <a:r>
              <a:rPr lang="fr-FR" altLang="fr-FR" sz="1200">
                <a:solidFill>
                  <a:srgbClr val="008000"/>
                </a:solidFill>
                <a:hlinkClick r:id="rId9"/>
              </a:rPr>
              <a:t>CC BY-SA 3.0</a:t>
            </a:r>
            <a:r>
              <a:rPr lang="fr-FR" altLang="fr-FR" sz="1200">
                <a:solidFill>
                  <a:srgbClr val="008000"/>
                </a:solidFill>
              </a:rPr>
              <a:t>. </a:t>
            </a:r>
            <a:r>
              <a:rPr lang="fr-FR" altLang="fr-FR" sz="1200">
                <a:solidFill>
                  <a:srgbClr val="008000"/>
                </a:solidFill>
                <a:hlinkClick r:id="rId10"/>
              </a:rPr>
              <a:t>http://fr.wikipedia.org/wiki/Permaculture#mediaviewer/File:Waldgartenprinzip.jpg</a:t>
            </a:r>
            <a:r>
              <a:rPr lang="fr-FR" altLang="fr-FR" sz="1200">
                <a:solidFill>
                  <a:srgbClr val="008000"/>
                </a:solidFill>
              </a:rPr>
              <a:t> </a:t>
            </a:r>
          </a:p>
        </p:txBody>
      </p:sp>
      <p:sp>
        <p:nvSpPr>
          <p:cNvPr id="65545" name="ZoneTexte 9"/>
          <p:cNvSpPr txBox="1">
            <a:spLocks noChangeArrowheads="1"/>
          </p:cNvSpPr>
          <p:nvPr/>
        </p:nvSpPr>
        <p:spPr bwMode="auto">
          <a:xfrm>
            <a:off x="209550" y="4724400"/>
            <a:ext cx="50403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200">
                <a:solidFill>
                  <a:srgbClr val="008000"/>
                </a:solidFill>
              </a:rPr>
              <a:t>(°) La région des racines : La </a:t>
            </a:r>
            <a:r>
              <a:rPr lang="fr-FR" altLang="fr-FR" sz="1200" b="1">
                <a:solidFill>
                  <a:srgbClr val="008000"/>
                </a:solidFill>
              </a:rPr>
              <a:t>rhizosphère</a:t>
            </a:r>
            <a:r>
              <a:rPr lang="fr-FR" altLang="fr-FR" sz="1200">
                <a:solidFill>
                  <a:srgbClr val="008000"/>
                </a:solidFill>
              </a:rPr>
              <a:t> est la région du </a:t>
            </a:r>
            <a:r>
              <a:rPr lang="fr-FR" altLang="fr-FR" sz="1200">
                <a:solidFill>
                  <a:srgbClr val="008000"/>
                </a:solidFill>
                <a:hlinkClick r:id="rId11" tooltip="Sol (pédologie)"/>
              </a:rPr>
              <a:t>sol</a:t>
            </a:r>
            <a:r>
              <a:rPr lang="fr-FR" altLang="fr-FR" sz="1200">
                <a:solidFill>
                  <a:srgbClr val="008000"/>
                </a:solidFill>
              </a:rPr>
              <a:t> directement formée et influencée par les </a:t>
            </a:r>
            <a:r>
              <a:rPr lang="fr-FR" altLang="fr-FR" sz="1200">
                <a:solidFill>
                  <a:srgbClr val="008000"/>
                </a:solidFill>
                <a:hlinkClick r:id="rId12" tooltip="Racine (botanique)"/>
              </a:rPr>
              <a:t>racines</a:t>
            </a:r>
            <a:r>
              <a:rPr lang="fr-FR" altLang="fr-FR" sz="1200">
                <a:solidFill>
                  <a:srgbClr val="008000"/>
                </a:solidFill>
              </a:rPr>
              <a:t> et les </a:t>
            </a:r>
            <a:r>
              <a:rPr lang="fr-FR" altLang="fr-FR" sz="1200">
                <a:solidFill>
                  <a:srgbClr val="008000"/>
                </a:solidFill>
                <a:hlinkClick r:id="rId13" tooltip="Micro-organisme"/>
              </a:rPr>
              <a:t>micro-organismes</a:t>
            </a:r>
            <a:r>
              <a:rPr lang="fr-FR" altLang="fr-FR" sz="1200">
                <a:solidFill>
                  <a:srgbClr val="008000"/>
                </a:solidFill>
              </a:rPr>
              <a:t> associés. Source : </a:t>
            </a:r>
            <a:r>
              <a:rPr lang="fr-FR" altLang="fr-FR" sz="1200">
                <a:solidFill>
                  <a:srgbClr val="008000"/>
                </a:solidFill>
                <a:hlinkClick r:id="rId3"/>
              </a:rPr>
              <a:t>http://fr.wikipedia.org/wiki/Rhizosph%C3%A8re</a:t>
            </a:r>
            <a:r>
              <a:rPr lang="fr-FR" altLang="fr-FR" sz="1200">
                <a:solidFill>
                  <a:srgbClr val="008000"/>
                </a:solidFill>
              </a:rPr>
              <a:t> </a:t>
            </a:r>
          </a:p>
          <a:p>
            <a:pPr algn="just" eaLnBrk="1" hangingPunct="1">
              <a:lnSpc>
                <a:spcPct val="100000"/>
              </a:lnSpc>
              <a:spcBef>
                <a:spcPct val="0"/>
              </a:spcBef>
              <a:buFontTx/>
              <a:buNone/>
            </a:pPr>
            <a:endParaRPr lang="fr-FR" altLang="fr-FR" sz="1200">
              <a:solidFill>
                <a:srgbClr val="008000"/>
              </a:solidFill>
            </a:endParaRPr>
          </a:p>
          <a:p>
            <a:pPr algn="just" eaLnBrk="1" hangingPunct="1">
              <a:lnSpc>
                <a:spcPct val="100000"/>
              </a:lnSpc>
              <a:spcBef>
                <a:spcPct val="0"/>
              </a:spcBef>
              <a:buFontTx/>
              <a:buNone/>
            </a:pPr>
            <a:r>
              <a:rPr lang="fr-FR" altLang="fr-FR" sz="1200">
                <a:solidFill>
                  <a:srgbClr val="008000"/>
                </a:solidFill>
              </a:rPr>
              <a:t>(+) espace </a:t>
            </a:r>
            <a:r>
              <a:rPr lang="fr-FR" altLang="fr-FR" sz="1200">
                <a:solidFill>
                  <a:srgbClr val="008000"/>
                </a:solidFill>
                <a:hlinkClick r:id="rId14" tooltip="Pédologie (géotechnique)"/>
              </a:rPr>
              <a:t>pédologique</a:t>
            </a:r>
            <a:r>
              <a:rPr lang="fr-FR" altLang="fr-FR" sz="1200">
                <a:solidFill>
                  <a:srgbClr val="008000"/>
                </a:solidFill>
              </a:rPr>
              <a:t> (*) et aérien comprenant toute la vie sous forme de </a:t>
            </a:r>
            <a:r>
              <a:rPr lang="fr-FR" altLang="fr-FR" sz="1200">
                <a:solidFill>
                  <a:srgbClr val="008000"/>
                </a:solidFill>
                <a:hlinkClick r:id="rId15" tooltip="Champignons"/>
              </a:rPr>
              <a:t>champignons</a:t>
            </a:r>
            <a:r>
              <a:rPr lang="fr-FR" altLang="fr-FR" sz="1200">
                <a:solidFill>
                  <a:srgbClr val="008000"/>
                </a:solidFill>
              </a:rPr>
              <a:t>. Source : </a:t>
            </a:r>
            <a:r>
              <a:rPr lang="fr-FR" altLang="fr-FR" sz="1200">
                <a:solidFill>
                  <a:srgbClr val="008000"/>
                </a:solidFill>
                <a:hlinkClick r:id="rId4"/>
              </a:rPr>
              <a:t>http://fr.wikipedia.org/wiki/Mycosph%C3%A8re</a:t>
            </a:r>
            <a:r>
              <a:rPr lang="fr-FR" altLang="fr-FR" sz="1200">
                <a:solidFill>
                  <a:srgbClr val="008000"/>
                </a:solidFill>
              </a:rPr>
              <a:t> </a:t>
            </a:r>
          </a:p>
          <a:p>
            <a:pPr algn="just" eaLnBrk="1" hangingPunct="1">
              <a:lnSpc>
                <a:spcPct val="100000"/>
              </a:lnSpc>
              <a:spcBef>
                <a:spcPct val="0"/>
              </a:spcBef>
              <a:buFontTx/>
              <a:buNone/>
            </a:pPr>
            <a:endParaRPr lang="fr-FR" altLang="fr-FR" sz="1200">
              <a:solidFill>
                <a:srgbClr val="008000"/>
              </a:solidFill>
            </a:endParaRPr>
          </a:p>
          <a:p>
            <a:pPr eaLnBrk="1" hangingPunct="1">
              <a:lnSpc>
                <a:spcPct val="100000"/>
              </a:lnSpc>
              <a:spcBef>
                <a:spcPct val="0"/>
              </a:spcBef>
              <a:buFontTx/>
              <a:buNone/>
            </a:pPr>
            <a:r>
              <a:rPr lang="fr-FR" altLang="fr-FR" sz="1200">
                <a:solidFill>
                  <a:srgbClr val="008000"/>
                </a:solidFill>
              </a:rPr>
              <a:t>(*) Pédologie : étude des réactions réciproques entre les différentes phases (</a:t>
            </a:r>
            <a:r>
              <a:rPr lang="fr-FR" altLang="fr-FR" sz="1200">
                <a:solidFill>
                  <a:srgbClr val="008000"/>
                </a:solidFill>
                <a:hlinkClick r:id="rId16" tooltip="Liquide"/>
              </a:rPr>
              <a:t>liquide</a:t>
            </a:r>
            <a:r>
              <a:rPr lang="fr-FR" altLang="fr-FR" sz="1200">
                <a:solidFill>
                  <a:srgbClr val="008000"/>
                </a:solidFill>
              </a:rPr>
              <a:t>, </a:t>
            </a:r>
            <a:r>
              <a:rPr lang="fr-FR" altLang="fr-FR" sz="1200">
                <a:solidFill>
                  <a:srgbClr val="008000"/>
                </a:solidFill>
                <a:hlinkClick r:id="rId17" tooltip="Gaz"/>
              </a:rPr>
              <a:t>gazeuse</a:t>
            </a:r>
            <a:r>
              <a:rPr lang="fr-FR" altLang="fr-FR" sz="1200">
                <a:solidFill>
                  <a:srgbClr val="008000"/>
                </a:solidFill>
              </a:rPr>
              <a:t>, </a:t>
            </a:r>
            <a:r>
              <a:rPr lang="fr-FR" altLang="fr-FR" sz="1200">
                <a:solidFill>
                  <a:srgbClr val="008000"/>
                </a:solidFill>
                <a:hlinkClick r:id="rId18" tooltip="État solide"/>
              </a:rPr>
              <a:t>solide</a:t>
            </a:r>
            <a:r>
              <a:rPr lang="fr-FR" altLang="fr-FR" sz="1200">
                <a:solidFill>
                  <a:srgbClr val="008000"/>
                </a:solidFill>
              </a:rPr>
              <a:t>) composant le sol. Source : </a:t>
            </a:r>
            <a:r>
              <a:rPr lang="fr-FR" altLang="fr-FR" sz="1200">
                <a:solidFill>
                  <a:srgbClr val="008000"/>
                </a:solidFill>
                <a:hlinkClick r:id="rId14"/>
              </a:rPr>
              <a:t>http://fr.wikipedia.org/wiki/P%C3%A9dologie_(g%C3%A9otechnique)</a:t>
            </a:r>
            <a:r>
              <a:rPr lang="fr-FR" altLang="fr-FR" sz="1200">
                <a:solidFill>
                  <a:srgbClr val="008000"/>
                </a:solidFill>
              </a:rPr>
              <a:t> </a:t>
            </a:r>
          </a:p>
        </p:txBody>
      </p:sp>
      <p:pic>
        <p:nvPicPr>
          <p:cNvPr id="65546" name="Image 1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929313" y="2241550"/>
            <a:ext cx="57023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23971D6-8762-4F26-BC69-6F477A6AE51F}" type="slidenum">
              <a:rPr lang="fr-FR" altLang="fr-FR" smtClean="0"/>
              <a:pPr>
                <a:defRPr/>
              </a:pPr>
              <a:t>64</a:t>
            </a:fld>
            <a:endParaRPr lang="fr-FR" altLang="fr-FR"/>
          </a:p>
        </p:txBody>
      </p:sp>
      <p:sp>
        <p:nvSpPr>
          <p:cNvPr id="3" name="ZoneTexte 2"/>
          <p:cNvSpPr txBox="1"/>
          <p:nvPr/>
        </p:nvSpPr>
        <p:spPr>
          <a:xfrm>
            <a:off x="115888" y="1170479"/>
            <a:ext cx="11889646" cy="1196204"/>
          </a:xfrm>
          <a:prstGeom prst="rect">
            <a:avLst/>
          </a:prstGeom>
          <a:noFill/>
        </p:spPr>
        <p:txBody>
          <a:bodyPr wrap="square" rtlCol="0">
            <a:spAutoFit/>
          </a:bodyPr>
          <a:lstStyle/>
          <a:p>
            <a:r>
              <a:rPr lang="fr-FR" b="1" i="1" dirty="0">
                <a:solidFill>
                  <a:srgbClr val="008000"/>
                </a:solidFill>
              </a:rPr>
              <a:t>Variété</a:t>
            </a:r>
            <a:r>
              <a:rPr lang="fr-FR" dirty="0">
                <a:solidFill>
                  <a:srgbClr val="008000"/>
                </a:solidFill>
              </a:rPr>
              <a:t>: une plante qui varie en un ou plusieurs traits visibles ou invisibles et qui se reproduit avec ces traits par graines. Ex. </a:t>
            </a:r>
            <a:r>
              <a:rPr lang="fr-FR" i="1" dirty="0" err="1">
                <a:solidFill>
                  <a:srgbClr val="008000"/>
                </a:solidFill>
              </a:rPr>
              <a:t>Gleditsia</a:t>
            </a:r>
            <a:r>
              <a:rPr lang="fr-FR" i="1" dirty="0">
                <a:solidFill>
                  <a:srgbClr val="008000"/>
                </a:solidFill>
              </a:rPr>
              <a:t> </a:t>
            </a:r>
            <a:r>
              <a:rPr lang="fr-FR" i="1" dirty="0" err="1">
                <a:solidFill>
                  <a:srgbClr val="008000"/>
                </a:solidFill>
              </a:rPr>
              <a:t>triacanthos</a:t>
            </a:r>
            <a:r>
              <a:rPr lang="fr-FR" i="1" dirty="0">
                <a:solidFill>
                  <a:srgbClr val="008000"/>
                </a:solidFill>
              </a:rPr>
              <a:t> </a:t>
            </a:r>
            <a:r>
              <a:rPr lang="fr-FR" dirty="0">
                <a:solidFill>
                  <a:srgbClr val="008000"/>
                </a:solidFill>
              </a:rPr>
              <a:t>var. </a:t>
            </a:r>
            <a:r>
              <a:rPr lang="fr-FR" i="1" dirty="0" err="1">
                <a:solidFill>
                  <a:srgbClr val="008000"/>
                </a:solidFill>
              </a:rPr>
              <a:t>inermis</a:t>
            </a:r>
            <a:r>
              <a:rPr lang="fr-FR" dirty="0">
                <a:solidFill>
                  <a:srgbClr val="008000"/>
                </a:solidFill>
              </a:rPr>
              <a:t> (févier sans épines).</a:t>
            </a:r>
          </a:p>
          <a:p>
            <a:r>
              <a:rPr lang="fr-FR" b="1" i="1" dirty="0">
                <a:solidFill>
                  <a:srgbClr val="008000"/>
                </a:solidFill>
              </a:rPr>
              <a:t>Cultivar</a:t>
            </a:r>
            <a:r>
              <a:rPr lang="fr-FR" dirty="0">
                <a:solidFill>
                  <a:srgbClr val="008000"/>
                </a:solidFill>
              </a:rPr>
              <a:t>: (</a:t>
            </a:r>
            <a:r>
              <a:rPr lang="fr-FR" dirty="0" err="1">
                <a:solidFill>
                  <a:srgbClr val="008000"/>
                </a:solidFill>
              </a:rPr>
              <a:t>cultivated</a:t>
            </a:r>
            <a:r>
              <a:rPr lang="fr-FR" dirty="0">
                <a:solidFill>
                  <a:srgbClr val="008000"/>
                </a:solidFill>
              </a:rPr>
              <a:t> </a:t>
            </a:r>
            <a:r>
              <a:rPr lang="fr-FR" dirty="0" err="1">
                <a:solidFill>
                  <a:srgbClr val="008000"/>
                </a:solidFill>
              </a:rPr>
              <a:t>variety</a:t>
            </a:r>
            <a:r>
              <a:rPr lang="fr-FR" dirty="0">
                <a:solidFill>
                  <a:srgbClr val="008000"/>
                </a:solidFill>
              </a:rPr>
              <a:t>) une plante qui varie en un ou plusieurs traits visibles ou invisibles et qui se reproduit avec ces traits par voie </a:t>
            </a:r>
            <a:r>
              <a:rPr lang="fr-FR" dirty="0" err="1">
                <a:solidFill>
                  <a:srgbClr val="008000"/>
                </a:solidFill>
              </a:rPr>
              <a:t>égétative</a:t>
            </a:r>
            <a:r>
              <a:rPr lang="fr-FR" dirty="0">
                <a:solidFill>
                  <a:srgbClr val="008000"/>
                </a:solidFill>
              </a:rPr>
              <a:t> seulement.</a:t>
            </a:r>
          </a:p>
        </p:txBody>
      </p:sp>
      <p:sp>
        <p:nvSpPr>
          <p:cNvPr id="4"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5" name="ZoneTexte 5"/>
          <p:cNvSpPr txBox="1">
            <a:spLocks noChangeArrowheads="1"/>
          </p:cNvSpPr>
          <p:nvPr/>
        </p:nvSpPr>
        <p:spPr bwMode="auto">
          <a:xfrm>
            <a:off x="115888" y="774700"/>
            <a:ext cx="5219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19. Annexe: Lexique, glossaire (suite et fin)</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253" y="2228850"/>
            <a:ext cx="2781300" cy="2400300"/>
          </a:xfrm>
          <a:prstGeom prst="rect">
            <a:avLst/>
          </a:prstGeom>
        </p:spPr>
      </p:pic>
      <p:sp>
        <p:nvSpPr>
          <p:cNvPr id="7" name="ZoneTexte 6"/>
          <p:cNvSpPr txBox="1"/>
          <p:nvPr/>
        </p:nvSpPr>
        <p:spPr>
          <a:xfrm>
            <a:off x="4711198" y="4629150"/>
            <a:ext cx="1249188" cy="276999"/>
          </a:xfrm>
          <a:prstGeom prst="rect">
            <a:avLst/>
          </a:prstGeom>
          <a:noFill/>
        </p:spPr>
        <p:txBody>
          <a:bodyPr wrap="none" rtlCol="0">
            <a:spAutoFit/>
          </a:bodyPr>
          <a:lstStyle/>
          <a:p>
            <a:pPr algn="ctr"/>
            <a:r>
              <a:rPr lang="fr-FR" sz="1200" dirty="0">
                <a:solidFill>
                  <a:srgbClr val="008000"/>
                </a:solidFill>
              </a:rPr>
              <a:t>Pommier </a:t>
            </a:r>
            <a:r>
              <a:rPr lang="fr-FR" sz="1200" dirty="0" err="1">
                <a:solidFill>
                  <a:srgbClr val="008000"/>
                </a:solidFill>
              </a:rPr>
              <a:t>Belmac</a:t>
            </a:r>
            <a:endParaRPr lang="fr-FR" sz="1200" dirty="0">
              <a:solidFill>
                <a:srgbClr val="008000"/>
              </a:solidFill>
            </a:endParaRPr>
          </a:p>
        </p:txBody>
      </p:sp>
    </p:spTree>
    <p:extLst>
      <p:ext uri="{BB962C8B-B14F-4D97-AF65-F5344CB8AC3E}">
        <p14:creationId xmlns:p14="http://schemas.microsoft.com/office/powerpoint/2010/main" val="3945198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Espace réservé du numéro de diapositive 2"/>
          <p:cNvSpPr txBox="1">
            <a:spLocks/>
          </p:cNvSpPr>
          <p:nvPr/>
        </p:nvSpPr>
        <p:spPr bwMode="auto">
          <a:xfrm>
            <a:off x="11385550" y="230188"/>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C0A12BDF-2E65-435C-BCB2-347C31FC58E2}" type="slidenum">
              <a:rPr lang="fr-FR" altLang="fr-FR" sz="1200">
                <a:solidFill>
                  <a:srgbClr val="898989"/>
                </a:solidFill>
              </a:rPr>
              <a:pPr algn="r" eaLnBrk="1" hangingPunct="1">
                <a:lnSpc>
                  <a:spcPct val="100000"/>
                </a:lnSpc>
                <a:spcBef>
                  <a:spcPct val="0"/>
                </a:spcBef>
                <a:buFontTx/>
                <a:buNone/>
              </a:pPr>
              <a:t>65</a:t>
            </a:fld>
            <a:endParaRPr lang="fr-FR" altLang="fr-FR" sz="1200">
              <a:solidFill>
                <a:srgbClr val="898989"/>
              </a:solidFill>
            </a:endParaRPr>
          </a:p>
        </p:txBody>
      </p:sp>
      <p:sp>
        <p:nvSpPr>
          <p:cNvPr id="66564"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 name="ZoneTexte 5"/>
          <p:cNvSpPr txBox="1"/>
          <p:nvPr/>
        </p:nvSpPr>
        <p:spPr>
          <a:xfrm>
            <a:off x="258763" y="673100"/>
            <a:ext cx="11831637" cy="5910263"/>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cs typeface="+mn-cs"/>
              </a:rPr>
              <a:t>20. Annexe : Éthique de la </a:t>
            </a:r>
            <a:r>
              <a:rPr lang="fr-FR" b="1" dirty="0" err="1">
                <a:solidFill>
                  <a:srgbClr val="008000"/>
                </a:solidFill>
                <a:latin typeface="+mn-lt"/>
                <a:cs typeface="+mn-cs"/>
              </a:rPr>
              <a:t>Permaculture</a:t>
            </a:r>
            <a:endParaRPr lang="fr-FR" b="1" dirty="0">
              <a:solidFill>
                <a:srgbClr val="008000"/>
              </a:solidFill>
              <a:latin typeface="+mn-lt"/>
              <a:cs typeface="+mn-cs"/>
            </a:endParaRPr>
          </a:p>
          <a:p>
            <a:pPr eaLnBrk="1" fontAlgn="auto" hangingPunct="1">
              <a:spcBef>
                <a:spcPts val="0"/>
              </a:spcBef>
              <a:spcAft>
                <a:spcPts val="0"/>
              </a:spcAft>
              <a:defRPr/>
            </a:pPr>
            <a:endParaRPr lang="fr-FR"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Prendre soin de la terre,</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Prendre soin de l’humain,</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Partager équitablement.</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r>
              <a:rPr lang="fr-FR" b="1" dirty="0">
                <a:solidFill>
                  <a:srgbClr val="008000"/>
                </a:solidFill>
                <a:latin typeface="+mn-lt"/>
                <a:cs typeface="+mn-cs"/>
              </a:rPr>
              <a:t>21. Principes de Conception de la </a:t>
            </a:r>
            <a:r>
              <a:rPr lang="fr-FR" b="1" dirty="0" err="1">
                <a:solidFill>
                  <a:srgbClr val="008000"/>
                </a:solidFill>
                <a:latin typeface="+mn-lt"/>
                <a:cs typeface="+mn-cs"/>
              </a:rPr>
              <a:t>Permaculture</a:t>
            </a:r>
            <a:endParaRPr lang="fr-FR" dirty="0">
              <a:solidFill>
                <a:srgbClr val="008000"/>
              </a:solidFill>
              <a:latin typeface="+mn-lt"/>
              <a:cs typeface="+mn-cs"/>
            </a:endParaRPr>
          </a:p>
          <a:p>
            <a:pPr eaLnBrk="1" fontAlgn="auto" hangingPunct="1">
              <a:spcBef>
                <a:spcPts val="0"/>
              </a:spcBef>
              <a:spcAft>
                <a:spcPts val="0"/>
              </a:spcAft>
              <a:defRPr/>
            </a:pPr>
            <a:r>
              <a:rPr lang="fr-FR" dirty="0">
                <a:solidFill>
                  <a:srgbClr val="008000"/>
                </a:solidFill>
                <a:latin typeface="+mn-lt"/>
                <a:cs typeface="+mn-cs"/>
              </a:rPr>
              <a:t>1. Observer et interagir</a:t>
            </a:r>
          </a:p>
          <a:p>
            <a:pPr eaLnBrk="1" fontAlgn="auto" hangingPunct="1">
              <a:spcBef>
                <a:spcPts val="0"/>
              </a:spcBef>
              <a:spcAft>
                <a:spcPts val="0"/>
              </a:spcAft>
              <a:defRPr/>
            </a:pPr>
            <a:r>
              <a:rPr lang="fr-FR" dirty="0">
                <a:solidFill>
                  <a:srgbClr val="008000"/>
                </a:solidFill>
                <a:latin typeface="+mn-lt"/>
                <a:cs typeface="+mn-cs"/>
              </a:rPr>
              <a:t>2. Collecter et stocker l’énergie</a:t>
            </a:r>
          </a:p>
          <a:p>
            <a:pPr eaLnBrk="1" fontAlgn="auto" hangingPunct="1">
              <a:spcBef>
                <a:spcPts val="0"/>
              </a:spcBef>
              <a:spcAft>
                <a:spcPts val="0"/>
              </a:spcAft>
              <a:defRPr/>
            </a:pPr>
            <a:r>
              <a:rPr lang="fr-FR" dirty="0">
                <a:solidFill>
                  <a:srgbClr val="008000"/>
                </a:solidFill>
                <a:latin typeface="+mn-lt"/>
                <a:cs typeface="+mn-cs"/>
              </a:rPr>
              <a:t>3. Créer une production</a:t>
            </a:r>
          </a:p>
          <a:p>
            <a:pPr eaLnBrk="1" fontAlgn="auto" hangingPunct="1">
              <a:spcBef>
                <a:spcPts val="0"/>
              </a:spcBef>
              <a:spcAft>
                <a:spcPts val="0"/>
              </a:spcAft>
              <a:defRPr/>
            </a:pPr>
            <a:r>
              <a:rPr lang="fr-FR" dirty="0">
                <a:solidFill>
                  <a:srgbClr val="008000"/>
                </a:solidFill>
                <a:latin typeface="+mn-lt"/>
                <a:cs typeface="+mn-cs"/>
              </a:rPr>
              <a:t>4. Appliquer l’</a:t>
            </a:r>
            <a:r>
              <a:rPr lang="fr-FR" dirty="0" err="1">
                <a:solidFill>
                  <a:srgbClr val="008000"/>
                </a:solidFill>
                <a:latin typeface="+mn-lt"/>
                <a:cs typeface="+mn-cs"/>
              </a:rPr>
              <a:t>auto-régulation</a:t>
            </a:r>
            <a:r>
              <a:rPr lang="fr-FR" dirty="0">
                <a:solidFill>
                  <a:srgbClr val="008000"/>
                </a:solidFill>
                <a:latin typeface="+mn-lt"/>
                <a:cs typeface="+mn-cs"/>
              </a:rPr>
              <a:t> et accepter la rétroaction</a:t>
            </a:r>
          </a:p>
          <a:p>
            <a:pPr eaLnBrk="1" fontAlgn="auto" hangingPunct="1">
              <a:spcBef>
                <a:spcPts val="0"/>
              </a:spcBef>
              <a:spcAft>
                <a:spcPts val="0"/>
              </a:spcAft>
              <a:defRPr/>
            </a:pPr>
            <a:r>
              <a:rPr lang="fr-FR" dirty="0">
                <a:solidFill>
                  <a:srgbClr val="008000"/>
                </a:solidFill>
                <a:latin typeface="+mn-lt"/>
                <a:cs typeface="+mn-cs"/>
              </a:rPr>
              <a:t>5. Utiliser et valoriser les services et les ressources renouvelables</a:t>
            </a:r>
          </a:p>
          <a:p>
            <a:pPr eaLnBrk="1" fontAlgn="auto" hangingPunct="1">
              <a:spcBef>
                <a:spcPts val="0"/>
              </a:spcBef>
              <a:spcAft>
                <a:spcPts val="0"/>
              </a:spcAft>
              <a:defRPr/>
            </a:pPr>
            <a:r>
              <a:rPr lang="fr-FR" dirty="0">
                <a:solidFill>
                  <a:srgbClr val="008000"/>
                </a:solidFill>
                <a:latin typeface="+mn-lt"/>
                <a:cs typeface="+mn-cs"/>
              </a:rPr>
              <a:t>6. Ne pas produire de déchets</a:t>
            </a:r>
          </a:p>
          <a:p>
            <a:pPr eaLnBrk="1" fontAlgn="auto" hangingPunct="1">
              <a:spcBef>
                <a:spcPts val="0"/>
              </a:spcBef>
              <a:spcAft>
                <a:spcPts val="0"/>
              </a:spcAft>
              <a:defRPr/>
            </a:pPr>
            <a:r>
              <a:rPr lang="fr-FR" dirty="0">
                <a:solidFill>
                  <a:srgbClr val="008000"/>
                </a:solidFill>
                <a:latin typeface="+mn-lt"/>
                <a:cs typeface="+mn-cs"/>
              </a:rPr>
              <a:t>7. Partir des structures d’ensemble pour arriver aux détails</a:t>
            </a:r>
          </a:p>
          <a:p>
            <a:pPr eaLnBrk="1" fontAlgn="auto" hangingPunct="1">
              <a:spcBef>
                <a:spcPts val="0"/>
              </a:spcBef>
              <a:spcAft>
                <a:spcPts val="0"/>
              </a:spcAft>
              <a:defRPr/>
            </a:pPr>
            <a:r>
              <a:rPr lang="fr-FR" dirty="0">
                <a:solidFill>
                  <a:srgbClr val="008000"/>
                </a:solidFill>
                <a:latin typeface="+mn-lt"/>
                <a:cs typeface="+mn-cs"/>
              </a:rPr>
              <a:t>8. Intégrer plutôt que séparer</a:t>
            </a:r>
          </a:p>
          <a:p>
            <a:pPr eaLnBrk="1" fontAlgn="auto" hangingPunct="1">
              <a:spcBef>
                <a:spcPts val="0"/>
              </a:spcBef>
              <a:spcAft>
                <a:spcPts val="0"/>
              </a:spcAft>
              <a:defRPr/>
            </a:pPr>
            <a:r>
              <a:rPr lang="fr-FR" dirty="0">
                <a:solidFill>
                  <a:srgbClr val="008000"/>
                </a:solidFill>
                <a:latin typeface="+mn-lt"/>
                <a:cs typeface="+mn-cs"/>
              </a:rPr>
              <a:t>9. Utiliser des solutions à de petites échelles et avec patience</a:t>
            </a:r>
          </a:p>
          <a:p>
            <a:pPr eaLnBrk="1" fontAlgn="auto" hangingPunct="1">
              <a:spcBef>
                <a:spcPts val="0"/>
              </a:spcBef>
              <a:spcAft>
                <a:spcPts val="0"/>
              </a:spcAft>
              <a:defRPr/>
            </a:pPr>
            <a:r>
              <a:rPr lang="fr-FR" dirty="0">
                <a:solidFill>
                  <a:srgbClr val="008000"/>
                </a:solidFill>
                <a:latin typeface="+mn-lt"/>
                <a:cs typeface="+mn-cs"/>
              </a:rPr>
              <a:t>10. Utiliser et valoriser la diversité</a:t>
            </a:r>
          </a:p>
          <a:p>
            <a:pPr eaLnBrk="1" fontAlgn="auto" hangingPunct="1">
              <a:spcBef>
                <a:spcPts val="0"/>
              </a:spcBef>
              <a:spcAft>
                <a:spcPts val="0"/>
              </a:spcAft>
              <a:defRPr/>
            </a:pPr>
            <a:r>
              <a:rPr lang="fr-FR" dirty="0">
                <a:solidFill>
                  <a:srgbClr val="008000"/>
                </a:solidFill>
                <a:latin typeface="+mn-lt"/>
                <a:cs typeface="+mn-cs"/>
              </a:rPr>
              <a:t>11. Utiliser les interfaces et valoriser les éléments en bordure</a:t>
            </a:r>
          </a:p>
          <a:p>
            <a:pPr eaLnBrk="1" fontAlgn="auto" hangingPunct="1">
              <a:spcBef>
                <a:spcPts val="0"/>
              </a:spcBef>
              <a:spcAft>
                <a:spcPts val="0"/>
              </a:spcAft>
              <a:defRPr/>
            </a:pPr>
            <a:r>
              <a:rPr lang="fr-FR" dirty="0">
                <a:solidFill>
                  <a:srgbClr val="008000"/>
                </a:solidFill>
                <a:latin typeface="+mn-lt"/>
                <a:cs typeface="+mn-cs"/>
              </a:rPr>
              <a:t>12. Utiliser le changement et y réagir, de manière créative.</a:t>
            </a:r>
          </a:p>
          <a:p>
            <a:pPr eaLnBrk="1" fontAlgn="auto" hangingPunct="1">
              <a:spcBef>
                <a:spcPts val="0"/>
              </a:spcBef>
              <a:spcAft>
                <a:spcPts val="0"/>
              </a:spcAft>
              <a:defRPr/>
            </a:pPr>
            <a:endParaRPr lang="fr-FR" sz="1200"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Source : The ‘design </a:t>
            </a:r>
            <a:r>
              <a:rPr lang="fr-FR" sz="1200" dirty="0" err="1">
                <a:solidFill>
                  <a:srgbClr val="008000"/>
                </a:solidFill>
                <a:latin typeface="+mn-lt"/>
                <a:cs typeface="+mn-cs"/>
              </a:rPr>
              <a:t>principles</a:t>
            </a:r>
            <a:r>
              <a:rPr lang="fr-FR" sz="1200" dirty="0">
                <a:solidFill>
                  <a:srgbClr val="008000"/>
                </a:solidFill>
                <a:latin typeface="+mn-lt"/>
                <a:cs typeface="+mn-cs"/>
              </a:rPr>
              <a:t>’ have been </a:t>
            </a:r>
            <a:r>
              <a:rPr lang="fr-FR" sz="1200" dirty="0" err="1">
                <a:solidFill>
                  <a:srgbClr val="008000"/>
                </a:solidFill>
                <a:latin typeface="+mn-lt"/>
                <a:cs typeface="+mn-cs"/>
              </a:rPr>
              <a:t>adapted</a:t>
            </a:r>
            <a:r>
              <a:rPr lang="fr-FR" sz="1200" dirty="0">
                <a:solidFill>
                  <a:srgbClr val="008000"/>
                </a:solidFill>
                <a:latin typeface="+mn-lt"/>
                <a:cs typeface="+mn-cs"/>
              </a:rPr>
              <a:t> </a:t>
            </a:r>
            <a:r>
              <a:rPr lang="fr-FR" sz="1200" dirty="0" err="1">
                <a:solidFill>
                  <a:srgbClr val="008000"/>
                </a:solidFill>
                <a:latin typeface="+mn-lt"/>
                <a:cs typeface="+mn-cs"/>
              </a:rPr>
              <a:t>from</a:t>
            </a:r>
            <a:r>
              <a:rPr lang="fr-FR" sz="1200" dirty="0">
                <a:solidFill>
                  <a:srgbClr val="008000"/>
                </a:solidFill>
                <a:latin typeface="+mn-lt"/>
                <a:cs typeface="+mn-cs"/>
              </a:rPr>
              <a:t> David </a:t>
            </a:r>
            <a:r>
              <a:rPr lang="fr-FR" sz="1200" dirty="0" err="1">
                <a:solidFill>
                  <a:srgbClr val="008000"/>
                </a:solidFill>
                <a:latin typeface="+mn-lt"/>
                <a:cs typeface="+mn-cs"/>
              </a:rPr>
              <a:t>Holmgren’s</a:t>
            </a:r>
            <a:r>
              <a:rPr lang="fr-FR" sz="1200" dirty="0">
                <a:solidFill>
                  <a:srgbClr val="008000"/>
                </a:solidFill>
                <a:latin typeface="+mn-lt"/>
                <a:cs typeface="+mn-cs"/>
              </a:rPr>
              <a:t> book ‘</a:t>
            </a:r>
            <a:r>
              <a:rPr lang="fr-FR" sz="1200" i="1" dirty="0" err="1">
                <a:solidFill>
                  <a:srgbClr val="008000"/>
                </a:solidFill>
                <a:latin typeface="+mn-lt"/>
                <a:cs typeface="+mn-cs"/>
              </a:rPr>
              <a:t>Permaculture</a:t>
            </a:r>
            <a:r>
              <a:rPr lang="fr-FR" sz="1200" i="1" dirty="0">
                <a:solidFill>
                  <a:srgbClr val="008000"/>
                </a:solidFill>
                <a:latin typeface="+mn-lt"/>
                <a:cs typeface="+mn-cs"/>
              </a:rPr>
              <a:t>: </a:t>
            </a:r>
            <a:r>
              <a:rPr lang="fr-FR" sz="1200" i="1" dirty="0" err="1">
                <a:solidFill>
                  <a:srgbClr val="008000"/>
                </a:solidFill>
                <a:latin typeface="+mn-lt"/>
                <a:cs typeface="+mn-cs"/>
              </a:rPr>
              <a:t>Principles</a:t>
            </a:r>
            <a:r>
              <a:rPr lang="fr-FR" sz="1200" i="1" dirty="0">
                <a:solidFill>
                  <a:srgbClr val="008000"/>
                </a:solidFill>
                <a:latin typeface="+mn-lt"/>
                <a:cs typeface="+mn-cs"/>
              </a:rPr>
              <a:t> &amp; </a:t>
            </a:r>
            <a:r>
              <a:rPr lang="fr-FR" sz="1200" i="1" dirty="0" err="1">
                <a:solidFill>
                  <a:srgbClr val="008000"/>
                </a:solidFill>
                <a:latin typeface="+mn-lt"/>
                <a:cs typeface="+mn-cs"/>
              </a:rPr>
              <a:t>Pathways</a:t>
            </a:r>
            <a:r>
              <a:rPr lang="fr-FR" sz="1200" i="1" dirty="0">
                <a:solidFill>
                  <a:srgbClr val="008000"/>
                </a:solidFill>
                <a:latin typeface="+mn-lt"/>
                <a:cs typeface="+mn-cs"/>
              </a:rPr>
              <a:t> Beyond </a:t>
            </a:r>
            <a:r>
              <a:rPr lang="fr-FR" sz="1200" i="1" dirty="0" err="1">
                <a:solidFill>
                  <a:srgbClr val="008000"/>
                </a:solidFill>
                <a:latin typeface="+mn-lt"/>
                <a:cs typeface="+mn-cs"/>
              </a:rPr>
              <a:t>Sustainability</a:t>
            </a:r>
            <a:r>
              <a:rPr lang="fr-FR" sz="1200" dirty="0">
                <a:solidFill>
                  <a:srgbClr val="008000"/>
                </a:solidFill>
                <a:latin typeface="+mn-lt"/>
                <a:cs typeface="+mn-cs"/>
              </a:rPr>
              <a:t>’. </a:t>
            </a:r>
          </a:p>
          <a:p>
            <a:pPr eaLnBrk="1" fontAlgn="auto" hangingPunct="1">
              <a:spcBef>
                <a:spcPts val="0"/>
              </a:spcBef>
              <a:spcAft>
                <a:spcPts val="0"/>
              </a:spcAft>
              <a:defRPr/>
            </a:pPr>
            <a:r>
              <a:rPr lang="fr-FR" sz="1200" dirty="0" err="1">
                <a:solidFill>
                  <a:srgbClr val="008000"/>
                </a:solidFill>
                <a:latin typeface="+mn-lt"/>
                <a:cs typeface="+mn-cs"/>
              </a:rPr>
              <a:t>Permaculture</a:t>
            </a:r>
            <a:r>
              <a:rPr lang="fr-FR" sz="1200" dirty="0">
                <a:solidFill>
                  <a:srgbClr val="008000"/>
                </a:solidFill>
                <a:latin typeface="+mn-lt"/>
                <a:cs typeface="+mn-cs"/>
              </a:rPr>
              <a:t> </a:t>
            </a:r>
            <a:r>
              <a:rPr lang="fr-FR" sz="1200" dirty="0" err="1">
                <a:solidFill>
                  <a:srgbClr val="008000"/>
                </a:solidFill>
                <a:latin typeface="+mn-lt"/>
                <a:cs typeface="+mn-cs"/>
              </a:rPr>
              <a:t>Principles</a:t>
            </a:r>
            <a:r>
              <a:rPr lang="fr-FR" sz="1200" dirty="0">
                <a:solidFill>
                  <a:srgbClr val="008000"/>
                </a:solidFill>
                <a:latin typeface="+mn-lt"/>
                <a:cs typeface="+mn-cs"/>
              </a:rPr>
              <a:t> </a:t>
            </a:r>
            <a:r>
              <a:rPr lang="fr-FR" sz="1200" dirty="0" err="1">
                <a:solidFill>
                  <a:srgbClr val="008000"/>
                </a:solidFill>
                <a:latin typeface="+mn-lt"/>
                <a:cs typeface="+mn-cs"/>
              </a:rPr>
              <a:t>Poster_fr</a:t>
            </a:r>
            <a:r>
              <a:rPr lang="fr-FR" sz="1200" dirty="0">
                <a:solidFill>
                  <a:srgbClr val="008000"/>
                </a:solidFill>
                <a:latin typeface="+mn-lt"/>
                <a:cs typeface="+mn-cs"/>
              </a:rPr>
              <a:t> 1.0, </a:t>
            </a:r>
            <a:r>
              <a:rPr lang="fr-FR" sz="1200" dirty="0">
                <a:solidFill>
                  <a:srgbClr val="008000"/>
                </a:solidFill>
                <a:latin typeface="+mn-lt"/>
                <a:cs typeface="+mn-cs"/>
                <a:hlinkClick r:id="rId2"/>
              </a:rPr>
              <a:t>http://permacultureprinciples.com/fr/pc_principles_poster_fr.pdf</a:t>
            </a:r>
            <a:r>
              <a:rPr lang="fr-FR" sz="1200" dirty="0">
                <a:solidFill>
                  <a:srgbClr val="008000"/>
                </a:solidFill>
                <a:latin typeface="+mn-lt"/>
                <a:cs typeface="+mn-cs"/>
              </a:rPr>
              <a:t> </a:t>
            </a:r>
          </a:p>
        </p:txBody>
      </p:sp>
      <p:pic>
        <p:nvPicPr>
          <p:cNvPr id="6656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712788"/>
            <a:ext cx="41529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7"/>
          <p:cNvSpPr>
            <a:spLocks noChangeArrowheads="1"/>
          </p:cNvSpPr>
          <p:nvPr/>
        </p:nvSpPr>
        <p:spPr bwMode="auto">
          <a:xfrm>
            <a:off x="7885113" y="485775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Spirale permaculturelle.</a:t>
            </a:r>
          </a:p>
          <a:p>
            <a:pPr algn="ct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4"/>
              </a:rPr>
              <a:t>https://thevignal.wordpress.com/permaculture/</a:t>
            </a:r>
            <a:r>
              <a:rPr lang="fr-FR" altLang="fr-FR" sz="1200">
                <a:solidFill>
                  <a:srgbClr val="008000"/>
                </a:solidFill>
              </a:rPr>
              <a:t> </a:t>
            </a:r>
          </a:p>
        </p:txBody>
      </p:sp>
      <p:pic>
        <p:nvPicPr>
          <p:cNvPr id="6656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1138" y="712788"/>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pied de page 1"/>
          <p:cNvSpPr>
            <a:spLocks noGrp="1"/>
          </p:cNvSpPr>
          <p:nvPr>
            <p:ph type="ftr" sz="quarter" idx="11"/>
          </p:nvPr>
        </p:nvSpPr>
        <p:spPr>
          <a:xfrm>
            <a:off x="8639176" y="6397625"/>
            <a:ext cx="3214687" cy="371475"/>
          </a:xfrm>
        </p:spPr>
        <p:txBody>
          <a:bodyPr/>
          <a:lstStyle/>
          <a:p>
            <a:pPr>
              <a:defRPr/>
            </a:pPr>
            <a:r>
              <a:rPr lang="fr-FR" dirty="0"/>
              <a:t>Forêts nourricières jardinées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Espace réservé du numéro de diapositive 2"/>
          <p:cNvSpPr txBox="1">
            <a:spLocks/>
          </p:cNvSpPr>
          <p:nvPr/>
        </p:nvSpPr>
        <p:spPr bwMode="auto">
          <a:xfrm>
            <a:off x="11385550" y="230188"/>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C0A12BDF-2E65-435C-BCB2-347C31FC58E2}" type="slidenum">
              <a:rPr lang="fr-FR" altLang="fr-FR" sz="1200">
                <a:solidFill>
                  <a:srgbClr val="898989"/>
                </a:solidFill>
              </a:rPr>
              <a:pPr algn="r" eaLnBrk="1" hangingPunct="1">
                <a:lnSpc>
                  <a:spcPct val="100000"/>
                </a:lnSpc>
                <a:spcBef>
                  <a:spcPct val="0"/>
                </a:spcBef>
                <a:buFontTx/>
                <a:buNone/>
              </a:pPr>
              <a:t>66</a:t>
            </a:fld>
            <a:endParaRPr lang="fr-FR" altLang="fr-FR" sz="1200">
              <a:solidFill>
                <a:srgbClr val="898989"/>
              </a:solidFill>
            </a:endParaRPr>
          </a:p>
        </p:txBody>
      </p:sp>
      <p:sp>
        <p:nvSpPr>
          <p:cNvPr id="66564"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9" name="Espace réservé du pied de page 1"/>
          <p:cNvSpPr>
            <a:spLocks noGrp="1"/>
          </p:cNvSpPr>
          <p:nvPr>
            <p:ph type="ftr" sz="quarter" idx="11"/>
          </p:nvPr>
        </p:nvSpPr>
        <p:spPr>
          <a:xfrm>
            <a:off x="8639176" y="6397625"/>
            <a:ext cx="3214687" cy="371475"/>
          </a:xfrm>
        </p:spPr>
        <p:txBody>
          <a:bodyPr/>
          <a:lstStyle/>
          <a:p>
            <a:pPr>
              <a:defRPr/>
            </a:pPr>
            <a:r>
              <a:rPr lang="fr-FR" dirty="0"/>
              <a:t>Forêts nourricières jardinées</a:t>
            </a:r>
          </a:p>
        </p:txBody>
      </p:sp>
      <p:sp>
        <p:nvSpPr>
          <p:cNvPr id="10" name="ZoneTexte 9"/>
          <p:cNvSpPr txBox="1"/>
          <p:nvPr/>
        </p:nvSpPr>
        <p:spPr>
          <a:xfrm>
            <a:off x="107576" y="673100"/>
            <a:ext cx="11821073" cy="5893921"/>
          </a:xfrm>
          <a:prstGeom prst="rect">
            <a:avLst/>
          </a:prstGeom>
          <a:noFill/>
        </p:spPr>
        <p:txBody>
          <a:bodyPr wrap="square">
            <a:spAutoFit/>
          </a:bodyPr>
          <a:lstStyle/>
          <a:p>
            <a:pPr eaLnBrk="1" fontAlgn="auto" hangingPunct="1">
              <a:spcBef>
                <a:spcPts val="0"/>
              </a:spcBef>
              <a:spcAft>
                <a:spcPts val="0"/>
              </a:spcAft>
              <a:defRPr/>
            </a:pPr>
            <a:r>
              <a:rPr lang="fr-FR" b="1" dirty="0">
                <a:solidFill>
                  <a:srgbClr val="008000"/>
                </a:solidFill>
                <a:latin typeface="+mn-lt"/>
              </a:rPr>
              <a:t>21</a:t>
            </a:r>
            <a:r>
              <a:rPr lang="fr-FR" b="1" dirty="0">
                <a:solidFill>
                  <a:srgbClr val="008000"/>
                </a:solidFill>
                <a:latin typeface="+mn-lt"/>
                <a:cs typeface="+mn-cs"/>
              </a:rPr>
              <a:t>. Principes de Conception de la </a:t>
            </a:r>
            <a:r>
              <a:rPr lang="fr-FR" b="1" dirty="0" err="1">
                <a:solidFill>
                  <a:srgbClr val="008000"/>
                </a:solidFill>
                <a:latin typeface="+mn-lt"/>
                <a:cs typeface="+mn-cs"/>
              </a:rPr>
              <a:t>Permaculture</a:t>
            </a:r>
            <a:r>
              <a:rPr lang="fr-FR" b="1" dirty="0">
                <a:solidFill>
                  <a:srgbClr val="008000"/>
                </a:solidFill>
                <a:latin typeface="+mn-lt"/>
                <a:cs typeface="+mn-cs"/>
              </a:rPr>
              <a:t> (suite)</a:t>
            </a:r>
            <a:endParaRPr lang="fr-FR" dirty="0">
              <a:solidFill>
                <a:srgbClr val="008000"/>
              </a:solidFill>
              <a:latin typeface="+mn-lt"/>
              <a:cs typeface="+mn-cs"/>
            </a:endParaRPr>
          </a:p>
          <a:p>
            <a:pPr eaLnBrk="1" fontAlgn="auto" hangingPunct="1">
              <a:spcBef>
                <a:spcPts val="0"/>
              </a:spcBef>
              <a:spcAft>
                <a:spcPts val="0"/>
              </a:spcAft>
              <a:defRPr/>
            </a:pPr>
            <a:endParaRPr lang="fr-FR" sz="1200" dirty="0">
              <a:solidFill>
                <a:srgbClr val="008000"/>
              </a:solidFill>
              <a:latin typeface="+mn-lt"/>
              <a:cs typeface="+mn-cs"/>
            </a:endParaRPr>
          </a:p>
          <a:p>
            <a:pPr algn="just" eaLnBrk="1" fontAlgn="auto" hangingPunct="1">
              <a:spcBef>
                <a:spcPts val="0"/>
              </a:spcBef>
              <a:spcAft>
                <a:spcPts val="0"/>
              </a:spcAft>
              <a:defRPr/>
            </a:pPr>
            <a:r>
              <a:rPr lang="fr-FR" b="1" dirty="0">
                <a:solidFill>
                  <a:srgbClr val="008000"/>
                </a:solidFill>
                <a:latin typeface="+mn-lt"/>
              </a:rPr>
              <a:t>Quelques mesures simples pour le soin à la terre dans nos vies </a:t>
            </a:r>
            <a:r>
              <a:rPr lang="fr-FR" dirty="0">
                <a:solidFill>
                  <a:srgbClr val="008000"/>
                </a:solidFill>
                <a:latin typeface="+mn-lt"/>
              </a:rPr>
              <a:t>: </a:t>
            </a:r>
          </a:p>
          <a:p>
            <a:pPr algn="just" eaLnBrk="1" fontAlgn="auto" hangingPunct="1">
              <a:spcBef>
                <a:spcPts val="0"/>
              </a:spcBef>
              <a:spcAft>
                <a:spcPts val="0"/>
              </a:spcAft>
              <a:defRPr/>
            </a:pPr>
            <a:endParaRPr lang="fr-FR" sz="1600" dirty="0">
              <a:solidFill>
                <a:srgbClr val="008000"/>
              </a:solidFill>
              <a:latin typeface="+mn-lt"/>
            </a:endParaRPr>
          </a:p>
          <a:p>
            <a:pPr algn="just" eaLnBrk="1" fontAlgn="auto" hangingPunct="1">
              <a:spcBef>
                <a:spcPts val="0"/>
              </a:spcBef>
              <a:spcAft>
                <a:spcPts val="0"/>
              </a:spcAft>
              <a:defRPr/>
            </a:pPr>
            <a:r>
              <a:rPr lang="fr-FR" sz="1700" dirty="0">
                <a:solidFill>
                  <a:srgbClr val="008000"/>
                </a:solidFill>
                <a:latin typeface="+mn-lt"/>
              </a:rPr>
              <a:t>• Pensez aux conséquences à long terme de vos actions. Visez la pérennité.</a:t>
            </a:r>
          </a:p>
          <a:p>
            <a:pPr algn="just" eaLnBrk="1" fontAlgn="auto" hangingPunct="1">
              <a:spcBef>
                <a:spcPts val="0"/>
              </a:spcBef>
              <a:spcAft>
                <a:spcPts val="0"/>
              </a:spcAft>
              <a:defRPr/>
            </a:pPr>
            <a:r>
              <a:rPr lang="fr-FR" sz="1700" dirty="0">
                <a:solidFill>
                  <a:srgbClr val="008000"/>
                </a:solidFill>
                <a:latin typeface="+mn-lt"/>
              </a:rPr>
              <a:t>• Utilisez dès que possible des espèces indigènes ou des espèces naturalisées aux effets bénéfiques certains. L'introduction irréfléchie d'espèces peut perturber les équilibres naturels, car elles peuvent se révéler envahissantes.</a:t>
            </a:r>
          </a:p>
          <a:p>
            <a:pPr algn="just" eaLnBrk="1" fontAlgn="auto" hangingPunct="1">
              <a:spcBef>
                <a:spcPts val="0"/>
              </a:spcBef>
              <a:spcAft>
                <a:spcPts val="0"/>
              </a:spcAft>
              <a:defRPr/>
            </a:pPr>
            <a:r>
              <a:rPr lang="fr-FR" sz="1700" dirty="0">
                <a:solidFill>
                  <a:srgbClr val="008000"/>
                </a:solidFill>
                <a:latin typeface="+mn-lt"/>
              </a:rPr>
              <a:t>• Cultivez la plus petite surface possible. Mettez en place à petite échelle un système intensif et économe en énergie, plutôt que extensif à grande échelle et énergivore.</a:t>
            </a:r>
          </a:p>
          <a:p>
            <a:pPr algn="just" eaLnBrk="1" fontAlgn="auto" hangingPunct="1">
              <a:spcBef>
                <a:spcPts val="0"/>
              </a:spcBef>
              <a:spcAft>
                <a:spcPts val="0"/>
              </a:spcAft>
              <a:defRPr/>
            </a:pPr>
            <a:r>
              <a:rPr lang="fr-FR" sz="1700" dirty="0">
                <a:solidFill>
                  <a:srgbClr val="008000"/>
                </a:solidFill>
                <a:latin typeface="+mn-lt"/>
              </a:rPr>
              <a:t>• Cultivez la diversité : pensez polyculture et non monoculture. Cela renforce la stabilité et la résilience, et cela prépare au changement environnemental et social.</a:t>
            </a:r>
          </a:p>
          <a:p>
            <a:pPr algn="just" eaLnBrk="1" fontAlgn="auto" hangingPunct="1">
              <a:spcBef>
                <a:spcPts val="0"/>
              </a:spcBef>
              <a:spcAft>
                <a:spcPts val="0"/>
              </a:spcAft>
              <a:defRPr/>
            </a:pPr>
            <a:r>
              <a:rPr lang="fr-FR" sz="1700" dirty="0">
                <a:solidFill>
                  <a:srgbClr val="008000"/>
                </a:solidFill>
                <a:latin typeface="+mn-lt"/>
              </a:rPr>
              <a:t>• Augmentez la production globale : considérez la production additionnée des annuelles, des pérennes, des céréales, des arbres et des animaux. Les économies d'énergie sont aussi une production.</a:t>
            </a:r>
          </a:p>
          <a:p>
            <a:pPr algn="just" eaLnBrk="1" fontAlgn="auto" hangingPunct="1">
              <a:spcBef>
                <a:spcPts val="0"/>
              </a:spcBef>
              <a:spcAft>
                <a:spcPts val="0"/>
              </a:spcAft>
              <a:defRPr/>
            </a:pPr>
            <a:r>
              <a:rPr lang="fr-FR" sz="1700" dirty="0">
                <a:solidFill>
                  <a:srgbClr val="008000"/>
                </a:solidFill>
                <a:latin typeface="+mn-lt"/>
              </a:rPr>
              <a:t>• Utilisez des énergies douces tels que soleil, vent et eau. Retenez des solutions naturelles, incluant plantes ou animaux, pour stocker et produire votre énergie.</a:t>
            </a:r>
          </a:p>
          <a:p>
            <a:pPr algn="just" eaLnBrk="1" fontAlgn="auto" hangingPunct="1">
              <a:spcBef>
                <a:spcPts val="0"/>
              </a:spcBef>
              <a:spcAft>
                <a:spcPts val="0"/>
              </a:spcAft>
              <a:defRPr/>
            </a:pPr>
            <a:r>
              <a:rPr lang="fr-FR" sz="1700" dirty="0">
                <a:solidFill>
                  <a:srgbClr val="008000"/>
                </a:solidFill>
                <a:latin typeface="+mn-lt"/>
              </a:rPr>
              <a:t>• Amenez le jardinage et la production de nourriture vers l'intérieur des villes et des villages, comme dans les sociétés soutenables.</a:t>
            </a:r>
          </a:p>
          <a:p>
            <a:pPr algn="just" eaLnBrk="1" fontAlgn="auto" hangingPunct="1">
              <a:spcBef>
                <a:spcPts val="0"/>
              </a:spcBef>
              <a:spcAft>
                <a:spcPts val="0"/>
              </a:spcAft>
              <a:defRPr/>
            </a:pPr>
            <a:r>
              <a:rPr lang="fr-FR" sz="1700" dirty="0">
                <a:solidFill>
                  <a:srgbClr val="008000"/>
                </a:solidFill>
                <a:latin typeface="+mn-lt"/>
              </a:rPr>
              <a:t>• Aidez les gens à devenir autonomes. Promouvez la responsabilité des communautés locales.</a:t>
            </a:r>
          </a:p>
          <a:p>
            <a:pPr algn="just" eaLnBrk="1" fontAlgn="auto" hangingPunct="1">
              <a:spcBef>
                <a:spcPts val="0"/>
              </a:spcBef>
              <a:spcAft>
                <a:spcPts val="0"/>
              </a:spcAft>
              <a:defRPr/>
            </a:pPr>
            <a:r>
              <a:rPr lang="fr-FR" sz="1700" dirty="0">
                <a:solidFill>
                  <a:srgbClr val="008000"/>
                </a:solidFill>
                <a:latin typeface="+mn-lt"/>
              </a:rPr>
              <a:t>• Reboisez la terre et restaurez la fertilité des sols.</a:t>
            </a:r>
          </a:p>
          <a:p>
            <a:pPr algn="just" eaLnBrk="1" fontAlgn="auto" hangingPunct="1">
              <a:spcBef>
                <a:spcPts val="0"/>
              </a:spcBef>
              <a:spcAft>
                <a:spcPts val="0"/>
              </a:spcAft>
              <a:defRPr/>
            </a:pPr>
            <a:r>
              <a:rPr lang="fr-FR" sz="1700" dirty="0">
                <a:solidFill>
                  <a:srgbClr val="008000"/>
                </a:solidFill>
                <a:latin typeface="+mn-lt"/>
              </a:rPr>
              <a:t>• Utilisez chaque élément à son niveau optimum et recyclez tous les déchets.</a:t>
            </a:r>
          </a:p>
          <a:p>
            <a:pPr algn="just" eaLnBrk="1" fontAlgn="auto" hangingPunct="1">
              <a:spcBef>
                <a:spcPts val="0"/>
              </a:spcBef>
              <a:spcAft>
                <a:spcPts val="0"/>
              </a:spcAft>
              <a:defRPr/>
            </a:pPr>
            <a:r>
              <a:rPr lang="fr-FR" sz="1700" dirty="0">
                <a:solidFill>
                  <a:srgbClr val="008000"/>
                </a:solidFill>
                <a:latin typeface="+mn-lt"/>
              </a:rPr>
              <a:t>• Focalisez-vous sur les solutions et non sur les problèmes.</a:t>
            </a:r>
          </a:p>
          <a:p>
            <a:pPr algn="just" eaLnBrk="1" fontAlgn="auto" hangingPunct="1">
              <a:spcBef>
                <a:spcPts val="0"/>
              </a:spcBef>
              <a:spcAft>
                <a:spcPts val="0"/>
              </a:spcAft>
              <a:defRPr/>
            </a:pPr>
            <a:r>
              <a:rPr lang="fr-FR" sz="1700" dirty="0">
                <a:solidFill>
                  <a:srgbClr val="008000"/>
                </a:solidFill>
                <a:latin typeface="+mn-lt"/>
              </a:rPr>
              <a:t>• Agissez au bon endroit: plantez un arbre là où il reprendra bien ; aidez les personnes qui ont envie d'apprendre.</a:t>
            </a:r>
          </a:p>
          <a:p>
            <a:pPr eaLnBrk="1" fontAlgn="auto" hangingPunct="1">
              <a:spcBef>
                <a:spcPts val="0"/>
              </a:spcBef>
              <a:spcAft>
                <a:spcPts val="0"/>
              </a:spcAft>
              <a:defRPr/>
            </a:pPr>
            <a:endParaRPr lang="fr-FR" sz="1200"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Source : </a:t>
            </a:r>
            <a:r>
              <a:rPr lang="fr-FR" sz="1200" i="1" dirty="0">
                <a:solidFill>
                  <a:srgbClr val="008000"/>
                </a:solidFill>
                <a:latin typeface="+mn-lt"/>
                <a:cs typeface="+mn-cs"/>
              </a:rPr>
              <a:t>Introduction à la </a:t>
            </a:r>
            <a:r>
              <a:rPr lang="fr-FR" sz="1200" i="1" dirty="0" err="1">
                <a:solidFill>
                  <a:srgbClr val="008000"/>
                </a:solidFill>
                <a:latin typeface="+mn-lt"/>
                <a:cs typeface="+mn-cs"/>
              </a:rPr>
              <a:t>permaculture</a:t>
            </a:r>
            <a:r>
              <a:rPr lang="fr-FR" sz="1200" dirty="0">
                <a:solidFill>
                  <a:srgbClr val="008000"/>
                </a:solidFill>
                <a:latin typeface="+mn-lt"/>
                <a:cs typeface="+mn-cs"/>
              </a:rPr>
              <a:t>, Bill </a:t>
            </a:r>
            <a:r>
              <a:rPr lang="fr-FR" sz="1200" dirty="0" err="1">
                <a:solidFill>
                  <a:srgbClr val="008000"/>
                </a:solidFill>
                <a:latin typeface="+mn-lt"/>
                <a:cs typeface="+mn-cs"/>
              </a:rPr>
              <a:t>Mollison</a:t>
            </a:r>
            <a:r>
              <a:rPr lang="fr-FR" sz="1200" dirty="0">
                <a:solidFill>
                  <a:srgbClr val="008000"/>
                </a:solidFill>
                <a:latin typeface="+mn-lt"/>
                <a:cs typeface="+mn-cs"/>
              </a:rPr>
              <a:t>, Ed. Passerelle </a:t>
            </a:r>
            <a:r>
              <a:rPr lang="fr-FR" sz="1200" dirty="0" err="1">
                <a:solidFill>
                  <a:srgbClr val="008000"/>
                </a:solidFill>
                <a:latin typeface="+mn-lt"/>
                <a:cs typeface="+mn-cs"/>
              </a:rPr>
              <a:t>eco</a:t>
            </a:r>
            <a:r>
              <a:rPr lang="fr-FR" sz="1200" dirty="0">
                <a:solidFill>
                  <a:srgbClr val="008000"/>
                </a:solidFill>
                <a:latin typeface="+mn-lt"/>
                <a:cs typeface="+mn-cs"/>
              </a:rPr>
              <a:t>, 2012, page 15.</a:t>
            </a:r>
          </a:p>
        </p:txBody>
      </p:sp>
    </p:spTree>
    <p:extLst>
      <p:ext uri="{BB962C8B-B14F-4D97-AF65-F5344CB8AC3E}">
        <p14:creationId xmlns:p14="http://schemas.microsoft.com/office/powerpoint/2010/main" val="269813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Espace réservé du numéro de diapositive 2"/>
          <p:cNvSpPr txBox="1">
            <a:spLocks/>
          </p:cNvSpPr>
          <p:nvPr/>
        </p:nvSpPr>
        <p:spPr bwMode="auto">
          <a:xfrm>
            <a:off x="11385550" y="230188"/>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C0A12BDF-2E65-435C-BCB2-347C31FC58E2}" type="slidenum">
              <a:rPr lang="fr-FR" altLang="fr-FR" sz="1200">
                <a:solidFill>
                  <a:srgbClr val="898989"/>
                </a:solidFill>
              </a:rPr>
              <a:pPr algn="r" eaLnBrk="1" hangingPunct="1">
                <a:lnSpc>
                  <a:spcPct val="100000"/>
                </a:lnSpc>
                <a:spcBef>
                  <a:spcPct val="0"/>
                </a:spcBef>
                <a:buFontTx/>
                <a:buNone/>
              </a:pPr>
              <a:t>67</a:t>
            </a:fld>
            <a:endParaRPr lang="fr-FR" altLang="fr-FR" sz="1200">
              <a:solidFill>
                <a:srgbClr val="898989"/>
              </a:solidFill>
            </a:endParaRPr>
          </a:p>
        </p:txBody>
      </p:sp>
      <p:sp>
        <p:nvSpPr>
          <p:cNvPr id="66564"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9" name="Espace réservé du pied de page 1"/>
          <p:cNvSpPr>
            <a:spLocks noGrp="1"/>
          </p:cNvSpPr>
          <p:nvPr>
            <p:ph type="ftr" sz="quarter" idx="11"/>
          </p:nvPr>
        </p:nvSpPr>
        <p:spPr>
          <a:xfrm>
            <a:off x="8639176" y="6397625"/>
            <a:ext cx="3214687" cy="371475"/>
          </a:xfrm>
        </p:spPr>
        <p:txBody>
          <a:bodyPr/>
          <a:lstStyle/>
          <a:p>
            <a:pPr>
              <a:defRPr/>
            </a:pPr>
            <a:r>
              <a:rPr lang="fr-FR" dirty="0"/>
              <a:t>Forêts nourricières jardinées</a:t>
            </a:r>
          </a:p>
        </p:txBody>
      </p:sp>
      <p:sp>
        <p:nvSpPr>
          <p:cNvPr id="5" name="ZoneTexte 4"/>
          <p:cNvSpPr txBox="1"/>
          <p:nvPr/>
        </p:nvSpPr>
        <p:spPr>
          <a:xfrm>
            <a:off x="258763" y="673101"/>
            <a:ext cx="11669885" cy="5693866"/>
          </a:xfrm>
          <a:prstGeom prst="rect">
            <a:avLst/>
          </a:prstGeom>
          <a:noFill/>
        </p:spPr>
        <p:txBody>
          <a:bodyPr wrap="square">
            <a:spAutoFit/>
          </a:bodyPr>
          <a:lstStyle/>
          <a:p>
            <a:pPr eaLnBrk="1" fontAlgn="auto" hangingPunct="1">
              <a:spcBef>
                <a:spcPts val="0"/>
              </a:spcBef>
              <a:spcAft>
                <a:spcPts val="0"/>
              </a:spcAft>
              <a:defRPr/>
            </a:pPr>
            <a:r>
              <a:rPr lang="fr-FR" b="1" dirty="0">
                <a:solidFill>
                  <a:srgbClr val="008000"/>
                </a:solidFill>
                <a:latin typeface="+mn-lt"/>
              </a:rPr>
              <a:t>22</a:t>
            </a:r>
            <a:r>
              <a:rPr lang="fr-FR" b="1" dirty="0">
                <a:solidFill>
                  <a:srgbClr val="008000"/>
                </a:solidFill>
                <a:latin typeface="+mn-lt"/>
                <a:cs typeface="+mn-cs"/>
              </a:rPr>
              <a:t>. Principes de Conception de la </a:t>
            </a:r>
            <a:r>
              <a:rPr lang="fr-FR" b="1" dirty="0" err="1">
                <a:solidFill>
                  <a:srgbClr val="008000"/>
                </a:solidFill>
                <a:latin typeface="+mn-lt"/>
                <a:cs typeface="+mn-cs"/>
              </a:rPr>
              <a:t>Permaculture</a:t>
            </a:r>
            <a:r>
              <a:rPr lang="fr-FR" b="1" dirty="0">
                <a:solidFill>
                  <a:srgbClr val="008000"/>
                </a:solidFill>
                <a:latin typeface="+mn-lt"/>
                <a:cs typeface="+mn-cs"/>
              </a:rPr>
              <a:t> (suite)</a:t>
            </a:r>
            <a:endParaRPr lang="fr-FR" dirty="0">
              <a:solidFill>
                <a:srgbClr val="008000"/>
              </a:solidFill>
              <a:latin typeface="+mn-lt"/>
              <a:cs typeface="+mn-cs"/>
            </a:endParaRPr>
          </a:p>
          <a:p>
            <a:pPr algn="just" eaLnBrk="1" fontAlgn="auto" hangingPunct="1">
              <a:spcBef>
                <a:spcPts val="0"/>
              </a:spcBef>
              <a:spcAft>
                <a:spcPts val="0"/>
              </a:spcAft>
              <a:defRPr/>
            </a:pPr>
            <a:endParaRPr lang="fr-FR" sz="1600" dirty="0">
              <a:solidFill>
                <a:srgbClr val="008000"/>
              </a:solidFill>
              <a:latin typeface="+mn-lt"/>
            </a:endParaRPr>
          </a:p>
          <a:p>
            <a:pPr algn="just" eaLnBrk="1" fontAlgn="auto" hangingPunct="1">
              <a:spcBef>
                <a:spcPts val="0"/>
              </a:spcBef>
              <a:spcAft>
                <a:spcPts val="0"/>
              </a:spcAft>
              <a:defRPr/>
            </a:pPr>
            <a:r>
              <a:rPr lang="fr-FR" b="1" dirty="0">
                <a:solidFill>
                  <a:srgbClr val="008000"/>
                </a:solidFill>
                <a:latin typeface="+mn-lt"/>
              </a:rPr>
              <a:t>Principes inhérents à toute conception </a:t>
            </a:r>
            <a:r>
              <a:rPr lang="fr-FR" b="1" dirty="0" err="1">
                <a:solidFill>
                  <a:srgbClr val="008000"/>
                </a:solidFill>
                <a:latin typeface="+mn-lt"/>
              </a:rPr>
              <a:t>permaculturelle</a:t>
            </a:r>
            <a:r>
              <a:rPr lang="fr-FR" b="1" dirty="0">
                <a:solidFill>
                  <a:srgbClr val="008000"/>
                </a:solidFill>
                <a:latin typeface="+mn-lt"/>
              </a:rPr>
              <a:t> </a:t>
            </a:r>
            <a:r>
              <a:rPr lang="fr-FR" dirty="0">
                <a:solidFill>
                  <a:srgbClr val="008000"/>
                </a:solidFill>
                <a:latin typeface="+mn-lt"/>
              </a:rPr>
              <a:t>et qu'on retrouve quelque soit le climat et la taille du terrain. </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Ces principes sont issus de disciplines variées telles que l'écologie, les lois d'économie d'énergie, l'aménagement du territoire ou les sciences environnementales.</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Les voici brièvement exposés :</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 chaque élément, que ce soit une maison, une route ou un étang est situé et mis en relation avec d'autres éléments de manière à ce que ces éléments interagissent et coopèrent entre eux;</a:t>
            </a:r>
          </a:p>
          <a:p>
            <a:pPr algn="just" eaLnBrk="1" fontAlgn="auto" hangingPunct="1">
              <a:spcBef>
                <a:spcPts val="0"/>
              </a:spcBef>
              <a:spcAft>
                <a:spcPts val="0"/>
              </a:spcAft>
              <a:defRPr/>
            </a:pPr>
            <a:r>
              <a:rPr lang="fr-FR" dirty="0">
                <a:solidFill>
                  <a:srgbClr val="008000"/>
                </a:solidFill>
                <a:latin typeface="+mn-lt"/>
              </a:rPr>
              <a:t>• chaque élément remplit plusieurs fonctions;</a:t>
            </a:r>
          </a:p>
          <a:p>
            <a:pPr algn="just" eaLnBrk="1" fontAlgn="auto" hangingPunct="1">
              <a:spcBef>
                <a:spcPts val="0"/>
              </a:spcBef>
              <a:spcAft>
                <a:spcPts val="0"/>
              </a:spcAft>
              <a:defRPr/>
            </a:pPr>
            <a:r>
              <a:rPr lang="fr-FR" dirty="0">
                <a:solidFill>
                  <a:srgbClr val="008000"/>
                </a:solidFill>
                <a:latin typeface="+mn-lt"/>
              </a:rPr>
              <a:t>• chaque fonction importante est assurée par plusieurs élément;</a:t>
            </a:r>
          </a:p>
          <a:p>
            <a:pPr algn="just" eaLnBrk="1" fontAlgn="auto" hangingPunct="1">
              <a:spcBef>
                <a:spcPts val="0"/>
              </a:spcBef>
              <a:spcAft>
                <a:spcPts val="0"/>
              </a:spcAft>
              <a:defRPr/>
            </a:pPr>
            <a:r>
              <a:rPr lang="fr-FR" dirty="0">
                <a:solidFill>
                  <a:srgbClr val="008000"/>
                </a:solidFill>
                <a:latin typeface="+mn-lt"/>
              </a:rPr>
              <a:t>• les zones et secteurs sont définies et utilisées de manière à assurer une conception énergétique efficace des habitats et des installations;</a:t>
            </a:r>
          </a:p>
          <a:p>
            <a:pPr algn="just" eaLnBrk="1" fontAlgn="auto" hangingPunct="1">
              <a:spcBef>
                <a:spcPts val="0"/>
              </a:spcBef>
              <a:spcAft>
                <a:spcPts val="0"/>
              </a:spcAft>
              <a:defRPr/>
            </a:pPr>
            <a:r>
              <a:rPr lang="fr-FR" dirty="0">
                <a:solidFill>
                  <a:srgbClr val="008000"/>
                </a:solidFill>
                <a:latin typeface="+mn-lt"/>
              </a:rPr>
              <a:t>• les ressources naturelles renouvelables sont utilisées au mieux, plutôt que des énergies fossiles;</a:t>
            </a:r>
          </a:p>
          <a:p>
            <a:pPr algn="just" eaLnBrk="1" fontAlgn="auto" hangingPunct="1">
              <a:spcBef>
                <a:spcPts val="0"/>
              </a:spcBef>
              <a:spcAft>
                <a:spcPts val="0"/>
              </a:spcAft>
              <a:defRPr/>
            </a:pPr>
            <a:r>
              <a:rPr lang="fr-FR" dirty="0">
                <a:solidFill>
                  <a:srgbClr val="008000"/>
                </a:solidFill>
                <a:latin typeface="+mn-lt"/>
              </a:rPr>
              <a:t>• les énergies circulent et sont recyclées sur le lieu (tant les carburants que le travail apporté);</a:t>
            </a:r>
          </a:p>
          <a:p>
            <a:pPr algn="just" eaLnBrk="1" fontAlgn="auto" hangingPunct="1">
              <a:spcBef>
                <a:spcPts val="0"/>
              </a:spcBef>
              <a:spcAft>
                <a:spcPts val="0"/>
              </a:spcAft>
              <a:defRPr/>
            </a:pPr>
            <a:r>
              <a:rPr lang="fr-FR" dirty="0">
                <a:solidFill>
                  <a:srgbClr val="008000"/>
                </a:solidFill>
                <a:latin typeface="+mn-lt"/>
              </a:rPr>
              <a:t>• la succession naturelle de la végétation est favorisée et accélérée afin </a:t>
            </a:r>
            <a:r>
              <a:rPr lang="fr-FR" i="1" dirty="0">
                <a:solidFill>
                  <a:srgbClr val="008000"/>
                </a:solidFill>
                <a:latin typeface="+mn-lt"/>
              </a:rPr>
              <a:t>d'</a:t>
            </a:r>
            <a:r>
              <a:rPr lang="fr-FR" i="1" dirty="0" err="1">
                <a:solidFill>
                  <a:srgbClr val="008000"/>
                </a:solidFill>
                <a:latin typeface="+mn-lt"/>
              </a:rPr>
              <a:t>aggrader</a:t>
            </a:r>
            <a:r>
              <a:rPr lang="fr-FR" dirty="0">
                <a:solidFill>
                  <a:srgbClr val="008000"/>
                </a:solidFill>
                <a:latin typeface="+mn-lt"/>
              </a:rPr>
              <a:t> les sols et établir des biotopes.</a:t>
            </a:r>
          </a:p>
          <a:p>
            <a:pPr algn="just" eaLnBrk="1" fontAlgn="auto" hangingPunct="1">
              <a:spcBef>
                <a:spcPts val="0"/>
              </a:spcBef>
              <a:spcAft>
                <a:spcPts val="0"/>
              </a:spcAft>
              <a:defRPr/>
            </a:pPr>
            <a:r>
              <a:rPr lang="fr-FR" dirty="0">
                <a:solidFill>
                  <a:srgbClr val="008000"/>
                </a:solidFill>
                <a:latin typeface="+mn-lt"/>
              </a:rPr>
              <a:t>• la polyculture et la diversité d'espèces bénéfiques assurent une meilleure productivité et davantage de synergies </a:t>
            </a:r>
          </a:p>
          <a:p>
            <a:pPr eaLnBrk="1" fontAlgn="auto" hangingPunct="1">
              <a:spcBef>
                <a:spcPts val="0"/>
              </a:spcBef>
              <a:spcAft>
                <a:spcPts val="0"/>
              </a:spcAft>
              <a:defRPr/>
            </a:pPr>
            <a:endParaRPr lang="fr-FR" sz="1200"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Source : </a:t>
            </a:r>
            <a:r>
              <a:rPr lang="fr-FR" sz="1200" i="1" dirty="0">
                <a:solidFill>
                  <a:srgbClr val="008000"/>
                </a:solidFill>
                <a:latin typeface="+mn-lt"/>
                <a:cs typeface="+mn-cs"/>
              </a:rPr>
              <a:t>Introduction à la </a:t>
            </a:r>
            <a:r>
              <a:rPr lang="fr-FR" sz="1200" i="1" dirty="0" err="1">
                <a:solidFill>
                  <a:srgbClr val="008000"/>
                </a:solidFill>
                <a:latin typeface="+mn-lt"/>
                <a:cs typeface="+mn-cs"/>
              </a:rPr>
              <a:t>permaculture</a:t>
            </a:r>
            <a:r>
              <a:rPr lang="fr-FR" sz="1200" dirty="0">
                <a:solidFill>
                  <a:srgbClr val="008000"/>
                </a:solidFill>
                <a:latin typeface="+mn-lt"/>
                <a:cs typeface="+mn-cs"/>
              </a:rPr>
              <a:t>, Bill </a:t>
            </a:r>
            <a:r>
              <a:rPr lang="fr-FR" sz="1200" dirty="0" err="1">
                <a:solidFill>
                  <a:srgbClr val="008000"/>
                </a:solidFill>
                <a:latin typeface="+mn-lt"/>
                <a:cs typeface="+mn-cs"/>
              </a:rPr>
              <a:t>Mollison</a:t>
            </a:r>
            <a:r>
              <a:rPr lang="fr-FR" sz="1200" dirty="0">
                <a:solidFill>
                  <a:srgbClr val="008000"/>
                </a:solidFill>
                <a:latin typeface="+mn-lt"/>
                <a:cs typeface="+mn-cs"/>
              </a:rPr>
              <a:t>, Ed. Passerelle </a:t>
            </a:r>
            <a:r>
              <a:rPr lang="fr-FR" sz="1200" dirty="0" err="1">
                <a:solidFill>
                  <a:srgbClr val="008000"/>
                </a:solidFill>
                <a:latin typeface="+mn-lt"/>
                <a:cs typeface="+mn-cs"/>
              </a:rPr>
              <a:t>eco</a:t>
            </a:r>
            <a:r>
              <a:rPr lang="fr-FR" sz="1200" dirty="0">
                <a:solidFill>
                  <a:srgbClr val="008000"/>
                </a:solidFill>
                <a:latin typeface="+mn-lt"/>
                <a:cs typeface="+mn-cs"/>
              </a:rPr>
              <a:t>, 2012, page 17.</a:t>
            </a:r>
          </a:p>
        </p:txBody>
      </p:sp>
    </p:spTree>
    <p:extLst>
      <p:ext uri="{BB962C8B-B14F-4D97-AF65-F5344CB8AC3E}">
        <p14:creationId xmlns:p14="http://schemas.microsoft.com/office/powerpoint/2010/main" val="2464732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4BD3F49-A2FD-4D35-A6F1-E4FB4746FCB9}" type="slidenum">
              <a:rPr lang="fr-FR" altLang="fr-FR" sz="1200" smtClean="0">
                <a:solidFill>
                  <a:srgbClr val="898989"/>
                </a:solidFill>
              </a:rPr>
              <a:pPr>
                <a:lnSpc>
                  <a:spcPct val="100000"/>
                </a:lnSpc>
                <a:spcBef>
                  <a:spcPct val="0"/>
                </a:spcBef>
                <a:buFontTx/>
                <a:buNone/>
              </a:pPr>
              <a:t>68</a:t>
            </a:fld>
            <a:endParaRPr lang="fr-FR" altLang="fr-FR" sz="1200">
              <a:solidFill>
                <a:srgbClr val="898989"/>
              </a:solidFill>
            </a:endParaRPr>
          </a:p>
        </p:txBody>
      </p:sp>
      <p:sp>
        <p:nvSpPr>
          <p:cNvPr id="67587" name="Espace réservé du numéro de diapositive 1"/>
          <p:cNvSpPr txBox="1">
            <a:spLocks/>
          </p:cNvSpPr>
          <p:nvPr/>
        </p:nvSpPr>
        <p:spPr bwMode="auto">
          <a:xfrm>
            <a:off x="10818813" y="260350"/>
            <a:ext cx="854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C80E0519-9DE5-46AC-A551-A40EC4CA1115}" type="slidenum">
              <a:rPr lang="fr-FR" altLang="fr-FR" sz="1200">
                <a:solidFill>
                  <a:srgbClr val="898989"/>
                </a:solidFill>
              </a:rPr>
              <a:pPr algn="r" eaLnBrk="1" hangingPunct="1">
                <a:lnSpc>
                  <a:spcPct val="100000"/>
                </a:lnSpc>
                <a:spcBef>
                  <a:spcPct val="0"/>
                </a:spcBef>
                <a:buFontTx/>
                <a:buNone/>
              </a:pPr>
              <a:t>68</a:t>
            </a:fld>
            <a:endParaRPr lang="fr-FR" altLang="fr-FR" sz="1200">
              <a:solidFill>
                <a:srgbClr val="898989"/>
              </a:solidFill>
            </a:endParaRPr>
          </a:p>
        </p:txBody>
      </p:sp>
      <p:sp>
        <p:nvSpPr>
          <p:cNvPr id="67588"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7589" name="ZoneTexte 5"/>
          <p:cNvSpPr txBox="1">
            <a:spLocks noChangeArrowheads="1"/>
          </p:cNvSpPr>
          <p:nvPr/>
        </p:nvSpPr>
        <p:spPr bwMode="auto">
          <a:xfrm>
            <a:off x="225425" y="673100"/>
            <a:ext cx="354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a:t>
            </a:r>
          </a:p>
        </p:txBody>
      </p:sp>
      <p:sp>
        <p:nvSpPr>
          <p:cNvPr id="67590" name="Rectangle 6"/>
          <p:cNvSpPr>
            <a:spLocks noChangeArrowheads="1"/>
          </p:cNvSpPr>
          <p:nvPr/>
        </p:nvSpPr>
        <p:spPr bwMode="auto">
          <a:xfrm>
            <a:off x="225425" y="1196975"/>
            <a:ext cx="6491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22.1. Sites Internet sur les forêts jardinées et la permaculture :</a:t>
            </a:r>
          </a:p>
        </p:txBody>
      </p:sp>
      <p:sp>
        <p:nvSpPr>
          <p:cNvPr id="67591" name="ZoneTexte 7"/>
          <p:cNvSpPr txBox="1">
            <a:spLocks noChangeArrowheads="1"/>
          </p:cNvSpPr>
          <p:nvPr/>
        </p:nvSpPr>
        <p:spPr bwMode="auto">
          <a:xfrm>
            <a:off x="225425" y="1619250"/>
            <a:ext cx="116395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400">
                <a:solidFill>
                  <a:srgbClr val="008000"/>
                </a:solidFill>
              </a:rPr>
              <a:t>La forêt comestible, </a:t>
            </a:r>
            <a:r>
              <a:rPr lang="fr-FR" altLang="fr-FR" sz="1400">
                <a:solidFill>
                  <a:srgbClr val="008000"/>
                </a:solidFill>
                <a:hlinkClick r:id="rId2"/>
              </a:rPr>
              <a:t>http://www.foretscomestibles.com/</a:t>
            </a:r>
            <a:r>
              <a:rPr lang="fr-FR" altLang="fr-FR" sz="1400">
                <a:solidFill>
                  <a:srgbClr val="008000"/>
                </a:solidFill>
              </a:rPr>
              <a:t> </a:t>
            </a:r>
          </a:p>
          <a:p>
            <a:pPr eaLnBrk="1" hangingPunct="1">
              <a:lnSpc>
                <a:spcPct val="100000"/>
              </a:lnSpc>
              <a:spcBef>
                <a:spcPct val="0"/>
              </a:spcBef>
            </a:pPr>
            <a:r>
              <a:rPr lang="fr-FR" altLang="fr-FR" sz="1400">
                <a:solidFill>
                  <a:srgbClr val="008000"/>
                </a:solidFill>
                <a:hlinkClick r:id="rId3" tooltip="http://www.permaculturedesign.fr"/>
              </a:rPr>
              <a:t>http://www.permaculturedesign.fr</a:t>
            </a:r>
            <a:r>
              <a:rPr lang="fr-FR" altLang="fr-FR" sz="1400">
                <a:solidFill>
                  <a:srgbClr val="008000"/>
                </a:solidFill>
              </a:rPr>
              <a:t> </a:t>
            </a:r>
          </a:p>
          <a:p>
            <a:pPr eaLnBrk="1" hangingPunct="1">
              <a:lnSpc>
                <a:spcPct val="100000"/>
              </a:lnSpc>
              <a:spcBef>
                <a:spcPct val="0"/>
              </a:spcBef>
            </a:pPr>
            <a:r>
              <a:rPr lang="fr-FR" altLang="fr-FR" sz="1400">
                <a:solidFill>
                  <a:srgbClr val="008000"/>
                </a:solidFill>
                <a:hlinkClick r:id="rId4"/>
              </a:rPr>
              <a:t>http://www.holistic-etre.com/2927/les-co-createurs-du-jardin-dabondance/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Une forêt comestible commerciale, les Fermes Miracles », au Québec, </a:t>
            </a:r>
            <a:r>
              <a:rPr lang="fr-FR" altLang="fr-FR" sz="1400">
                <a:solidFill>
                  <a:srgbClr val="008000"/>
                </a:solidFill>
                <a:hlinkClick r:id="rId5"/>
              </a:rPr>
              <a:t>http://jardincomestible.fr/videos/une-foret-comestible-commerciale/</a:t>
            </a:r>
            <a:r>
              <a:rPr lang="fr-FR" altLang="fr-FR" sz="1400">
                <a:solidFill>
                  <a:srgbClr val="008000"/>
                </a:solidFill>
              </a:rPr>
              <a:t> (!) </a:t>
            </a:r>
          </a:p>
          <a:p>
            <a:pPr eaLnBrk="1" hangingPunct="1">
              <a:lnSpc>
                <a:spcPct val="100000"/>
              </a:lnSpc>
              <a:spcBef>
                <a:spcPct val="0"/>
              </a:spcBef>
            </a:pPr>
            <a:r>
              <a:rPr lang="fr-FR" altLang="fr-FR" sz="1400">
                <a:solidFill>
                  <a:srgbClr val="008000"/>
                </a:solidFill>
              </a:rPr>
              <a:t>Culture sur petite surface très rentable, </a:t>
            </a:r>
            <a:r>
              <a:rPr lang="fr-FR" altLang="fr-FR" sz="1400">
                <a:solidFill>
                  <a:srgbClr val="008000"/>
                </a:solidFill>
                <a:hlinkClick r:id="rId6"/>
              </a:rPr>
              <a:t>http://jardincomestible.fr/videos/culture-petite-surface-rentable/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Site de l'association brin de paille, </a:t>
            </a:r>
            <a:r>
              <a:rPr lang="fr-FR" altLang="fr-FR" sz="1400">
                <a:solidFill>
                  <a:srgbClr val="008000"/>
                </a:solidFill>
                <a:hlinkClick r:id="rId7"/>
              </a:rPr>
              <a:t>http://asso.permaculture.fr/</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La permaculture la complexité décomplexée, </a:t>
            </a:r>
            <a:r>
              <a:rPr lang="fr-FR" altLang="fr-FR" sz="1400">
                <a:solidFill>
                  <a:srgbClr val="008000"/>
                </a:solidFill>
                <a:hlinkClick r:id="rId8"/>
              </a:rPr>
              <a:t>http://www.ecoconso.be/La-permaculture-la-complexite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Principes de la Permaculture, </a:t>
            </a:r>
            <a:r>
              <a:rPr lang="fr-FR" altLang="fr-FR" sz="1400">
                <a:solidFill>
                  <a:srgbClr val="008000"/>
                </a:solidFill>
                <a:hlinkClick r:id="rId9"/>
              </a:rPr>
              <a:t>http://permacultureprinciples.com/fr/fr_principles.php</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Le jardin forestier, un écosystème nourricier, </a:t>
            </a:r>
            <a:r>
              <a:rPr lang="fr-FR" altLang="fr-FR" sz="1400">
                <a:solidFill>
                  <a:srgbClr val="008000"/>
                </a:solidFill>
                <a:hlinkClick r:id="rId10"/>
              </a:rPr>
              <a:t>http://jardin-autonome.blogspot.fr/p/le-jardin-forestier-une-ecosysteme.html</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L’homme qui plantait des arbres, </a:t>
            </a:r>
            <a:r>
              <a:rPr lang="fr-FR" altLang="fr-FR" sz="1400">
                <a:solidFill>
                  <a:srgbClr val="008000"/>
                </a:solidFill>
                <a:hlinkClick r:id="rId11"/>
              </a:rPr>
              <a:t>http://jardincomestible.fr/videos/lhomme-qui-plantait-des-arbres/</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Essence de la permaculture, </a:t>
            </a:r>
            <a:r>
              <a:rPr lang="fr-FR" altLang="fr-FR" sz="1400">
                <a:solidFill>
                  <a:srgbClr val="008000"/>
                </a:solidFill>
                <a:hlinkClick r:id="rId12"/>
              </a:rPr>
              <a:t>http://holmgren.com.au/downloads/Essence_of_Pc_FR.pdf</a:t>
            </a:r>
            <a:r>
              <a:rPr lang="fr-FR" altLang="fr-FR" sz="1400">
                <a:solidFill>
                  <a:srgbClr val="008000"/>
                </a:solidFill>
              </a:rPr>
              <a:t> </a:t>
            </a:r>
          </a:p>
        </p:txBody>
      </p:sp>
      <p:pic>
        <p:nvPicPr>
          <p:cNvPr id="67592" name="Picture 2" descr="image0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7088" y="3636963"/>
            <a:ext cx="232092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4" descr="image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475" y="3976688"/>
            <a:ext cx="20510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Imag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67263" y="4081463"/>
            <a:ext cx="2767012"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ZoneTexte 11"/>
          <p:cNvSpPr txBox="1">
            <a:spLocks noChangeArrowheads="1"/>
          </p:cNvSpPr>
          <p:nvPr/>
        </p:nvSpPr>
        <p:spPr bwMode="auto">
          <a:xfrm>
            <a:off x="6967538" y="1495425"/>
            <a:ext cx="470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Des sources d’inspirations sur les jardins-forêts</a:t>
            </a:r>
          </a:p>
        </p:txBody>
      </p:sp>
      <p:sp>
        <p:nvSpPr>
          <p:cNvPr id="67596" name="ZoneTexte 12"/>
          <p:cNvSpPr txBox="1">
            <a:spLocks noChangeArrowheads="1"/>
          </p:cNvSpPr>
          <p:nvPr/>
        </p:nvSpPr>
        <p:spPr bwMode="auto">
          <a:xfrm>
            <a:off x="225425" y="3978275"/>
            <a:ext cx="44656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400">
                <a:solidFill>
                  <a:srgbClr val="008000"/>
                </a:solidFill>
              </a:rPr>
              <a:t>Vaincre le désert en copiant la nature, Allan Savory, </a:t>
            </a:r>
            <a:r>
              <a:rPr lang="fr-FR" altLang="fr-FR" sz="1400">
                <a:solidFill>
                  <a:srgbClr val="008000"/>
                </a:solidFill>
                <a:hlinkClick r:id="rId16"/>
              </a:rPr>
              <a:t>http://jardincomestible.fr/videos/combattre-desertification-copiant-nature/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jardin permaculturel multiétagé, </a:t>
            </a:r>
            <a:r>
              <a:rPr lang="fr-FR" altLang="fr-FR" sz="1400">
                <a:solidFill>
                  <a:srgbClr val="008000"/>
                </a:solidFill>
                <a:hlinkClick r:id="rId17"/>
              </a:rPr>
              <a:t>http://www.entransition.com/amenagement-viable/permaculture/jardin-permaculturel-multietage/</a:t>
            </a:r>
            <a:r>
              <a:rPr lang="fr-FR" altLang="fr-FR" sz="1400">
                <a:solidFill>
                  <a:srgbClr val="008000"/>
                </a:solidFill>
              </a:rPr>
              <a:t> </a:t>
            </a:r>
          </a:p>
          <a:p>
            <a:pPr eaLnBrk="1" hangingPunct="1">
              <a:lnSpc>
                <a:spcPct val="100000"/>
              </a:lnSpc>
              <a:spcBef>
                <a:spcPct val="0"/>
              </a:spcBef>
            </a:pPr>
            <a:r>
              <a:rPr lang="fr-FR" altLang="fr-FR" sz="1400">
                <a:solidFill>
                  <a:srgbClr val="008000"/>
                </a:solidFill>
                <a:hlinkClick r:id="rId18"/>
              </a:rPr>
              <a:t>http://fr.wikipedia.org/wiki/Jardin-for%C3%AAt</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Visite du jardin Alan Chadwick (agroécologie), </a:t>
            </a:r>
            <a:r>
              <a:rPr lang="fr-FR" altLang="fr-FR" sz="1400">
                <a:solidFill>
                  <a:srgbClr val="008000"/>
                </a:solidFill>
                <a:hlinkClick r:id="rId19"/>
              </a:rPr>
              <a:t>http://jardincomestible.fr/visite-jardin-alan-chadwick-agroecologie/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Jardin-verger ou Jardin-forêt ?, </a:t>
            </a:r>
            <a:r>
              <a:rPr lang="fr-FR" altLang="fr-FR" sz="1400">
                <a:solidFill>
                  <a:srgbClr val="008000"/>
                </a:solidFill>
                <a:hlinkClick r:id="rId20"/>
              </a:rPr>
              <a:t>http://ressources-permaculture.fr/wakka.php?wiki=ArticleJardinVerger</a:t>
            </a:r>
            <a:r>
              <a:rPr lang="fr-FR" altLang="fr-FR" sz="1400">
                <a:solidFill>
                  <a:srgbClr val="008000"/>
                </a:solidFill>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1"/>
          <p:cNvSpPr txBox="1">
            <a:spLocks/>
          </p:cNvSpPr>
          <p:nvPr/>
        </p:nvSpPr>
        <p:spPr bwMode="auto">
          <a:xfrm>
            <a:off x="10818813" y="260350"/>
            <a:ext cx="854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FA98C461-8370-48B3-A59E-9762FA8A9B3C}" type="slidenum">
              <a:rPr lang="fr-FR" altLang="fr-FR" sz="1200">
                <a:solidFill>
                  <a:srgbClr val="898989"/>
                </a:solidFill>
              </a:rPr>
              <a:pPr algn="r" eaLnBrk="1" hangingPunct="1">
                <a:lnSpc>
                  <a:spcPct val="100000"/>
                </a:lnSpc>
                <a:spcBef>
                  <a:spcPct val="0"/>
                </a:spcBef>
                <a:buFontTx/>
                <a:buNone/>
              </a:pPr>
              <a:t>69</a:t>
            </a:fld>
            <a:endParaRPr lang="fr-FR" altLang="fr-FR" sz="1200">
              <a:solidFill>
                <a:srgbClr val="898989"/>
              </a:solidFill>
            </a:endParaRPr>
          </a:p>
        </p:txBody>
      </p:sp>
      <p:sp>
        <p:nvSpPr>
          <p:cNvPr id="68611"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8612" name="ZoneTexte 5"/>
          <p:cNvSpPr txBox="1">
            <a:spLocks noChangeArrowheads="1"/>
          </p:cNvSpPr>
          <p:nvPr/>
        </p:nvSpPr>
        <p:spPr bwMode="auto">
          <a:xfrm>
            <a:off x="225425" y="590550"/>
            <a:ext cx="354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a:t>
            </a:r>
          </a:p>
        </p:txBody>
      </p:sp>
      <p:sp>
        <p:nvSpPr>
          <p:cNvPr id="68613" name="Rectangle 6"/>
          <p:cNvSpPr>
            <a:spLocks noChangeArrowheads="1"/>
          </p:cNvSpPr>
          <p:nvPr/>
        </p:nvSpPr>
        <p:spPr bwMode="auto">
          <a:xfrm>
            <a:off x="225425" y="1054100"/>
            <a:ext cx="7075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22.1. Sites Internet sur les forêts jardinées et la permaculture (suite) :</a:t>
            </a:r>
          </a:p>
        </p:txBody>
      </p:sp>
      <p:sp>
        <p:nvSpPr>
          <p:cNvPr id="68614" name="ZoneTexte 7"/>
          <p:cNvSpPr txBox="1">
            <a:spLocks noChangeArrowheads="1"/>
          </p:cNvSpPr>
          <p:nvPr/>
        </p:nvSpPr>
        <p:spPr bwMode="auto">
          <a:xfrm>
            <a:off x="184150" y="1463675"/>
            <a:ext cx="118237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400">
                <a:solidFill>
                  <a:srgbClr val="008000"/>
                </a:solidFill>
                <a:hlinkClick r:id="rId2"/>
              </a:rPr>
              <a:t>http://www.edibleforestgardens.com/</a:t>
            </a:r>
            <a:endParaRPr lang="fr-FR" altLang="fr-FR" sz="1400">
              <a:solidFill>
                <a:srgbClr val="008000"/>
              </a:solidFill>
            </a:endParaRPr>
          </a:p>
          <a:p>
            <a:pPr eaLnBrk="1" hangingPunct="1">
              <a:lnSpc>
                <a:spcPct val="100000"/>
              </a:lnSpc>
              <a:spcBef>
                <a:spcPct val="0"/>
              </a:spcBef>
            </a:pPr>
            <a:r>
              <a:rPr lang="fr-FR" altLang="fr-FR" sz="1400">
                <a:solidFill>
                  <a:srgbClr val="008000"/>
                </a:solidFill>
              </a:rPr>
              <a:t>Plantes pour un Jardin Foret, </a:t>
            </a:r>
            <a:r>
              <a:rPr lang="fr-FR" altLang="fr-FR" sz="1400">
                <a:solidFill>
                  <a:srgbClr val="008000"/>
                </a:solidFill>
                <a:hlinkClick r:id="rId3"/>
              </a:rPr>
              <a:t>http://www.foretscomestibles.com/documentation-ressource-permaculture/plante-jardin-foret.html</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Zoom sur la forêt comestible, Texte issu du travail de Sebastien Debande, </a:t>
            </a:r>
            <a:r>
              <a:rPr lang="fr-FR" altLang="fr-FR" sz="1400">
                <a:solidFill>
                  <a:srgbClr val="008000"/>
                </a:solidFill>
                <a:hlinkClick r:id="rId4"/>
              </a:rPr>
              <a:t>http://www.permaculturedesign.fr/la-foret-comestible/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Et la forêt devient comestible, PERMERIC, mars 2014, </a:t>
            </a:r>
            <a:r>
              <a:rPr lang="fr-FR" altLang="fr-FR" sz="1400">
                <a:solidFill>
                  <a:srgbClr val="008000"/>
                </a:solidFill>
                <a:hlinkClick r:id="rId5"/>
              </a:rPr>
              <a:t>http://www.reporterre.net/Et-la-foret-devient-comestible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La forêt comestible de Juan Anton, </a:t>
            </a:r>
            <a:r>
              <a:rPr lang="fr-FR" altLang="fr-FR" sz="1400">
                <a:solidFill>
                  <a:srgbClr val="008000"/>
                </a:solidFill>
                <a:hlinkClick r:id="rId6"/>
              </a:rPr>
              <a:t>http://www.side-ways.net/episode5/</a:t>
            </a:r>
            <a:r>
              <a:rPr lang="fr-FR" altLang="fr-FR" sz="1400">
                <a:solidFill>
                  <a:srgbClr val="008000"/>
                </a:solidFill>
              </a:rPr>
              <a:t> </a:t>
            </a:r>
          </a:p>
          <a:p>
            <a:pPr eaLnBrk="1" hangingPunct="1">
              <a:lnSpc>
                <a:spcPct val="100000"/>
              </a:lnSpc>
              <a:spcBef>
                <a:spcPct val="0"/>
              </a:spcBef>
            </a:pPr>
            <a:r>
              <a:rPr lang="fr-FR" altLang="fr-FR" sz="1400">
                <a:hlinkClick r:id="rId7"/>
              </a:rPr>
              <a:t>La forêt comestible de Juan Anton - Citoyens en transition</a:t>
            </a:r>
            <a:r>
              <a:rPr lang="fr-FR" altLang="fr-FR" sz="1400">
                <a:solidFill>
                  <a:srgbClr val="008000"/>
                </a:solidFill>
              </a:rPr>
              <a:t>, </a:t>
            </a:r>
            <a:r>
              <a:rPr lang="fr-FR" altLang="fr-FR" sz="1400">
                <a:solidFill>
                  <a:srgbClr val="008000"/>
                </a:solidFill>
                <a:hlinkClick r:id="rId7"/>
              </a:rPr>
              <a:t>http://voyageurs.en-transition.fr/la-foret-comestible-de-juan-anton/</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Forêts comestibles : l'idée d'une alimentation pour tous par Juan Anton Mora, </a:t>
            </a:r>
            <a:r>
              <a:rPr lang="fr-FR" altLang="fr-FR" sz="1400">
                <a:solidFill>
                  <a:srgbClr val="008000"/>
                </a:solidFill>
                <a:hlinkClick r:id="rId8"/>
              </a:rPr>
              <a:t>http://www.bioalaune.com/fr/actualite-bio/11837/forets-comestibles-lidee-dune-alimentation-tous-juan-anton-mora</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Une forêt comestible en Espagne, </a:t>
            </a:r>
            <a:r>
              <a:rPr lang="fr-FR" altLang="fr-FR" sz="1400">
                <a:solidFill>
                  <a:srgbClr val="008000"/>
                </a:solidFill>
                <a:hlinkClick r:id="rId9"/>
              </a:rPr>
              <a:t>http://jardincomestible.fr/videos/foret-comestible-en-espagne/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Une forêt comestible pour atteindre l'auto-suffisance, Sideways, Octobre 2014, </a:t>
            </a:r>
            <a:r>
              <a:rPr lang="fr-FR" altLang="fr-FR" sz="1400">
                <a:solidFill>
                  <a:srgbClr val="008000"/>
                </a:solidFill>
                <a:hlinkClick r:id="rId10"/>
              </a:rPr>
              <a:t>http://www.bastamag.net/Une-foret-comestible-pour</a:t>
            </a:r>
            <a:r>
              <a:rPr lang="fr-FR" altLang="fr-FR" sz="1400">
                <a:solidFill>
                  <a:srgbClr val="008000"/>
                </a:solidFill>
              </a:rPr>
              <a:t> </a:t>
            </a:r>
          </a:p>
          <a:p>
            <a:pPr eaLnBrk="1" hangingPunct="1">
              <a:lnSpc>
                <a:spcPct val="100000"/>
              </a:lnSpc>
              <a:spcBef>
                <a:spcPct val="0"/>
              </a:spcBef>
            </a:pPr>
            <a:r>
              <a:rPr lang="fr-FR" altLang="fr-FR" sz="1400">
                <a:hlinkClick r:id="rId11"/>
              </a:rPr>
              <a:t>Forêt comestible ou forêt fruitière | Facebook</a:t>
            </a:r>
            <a:r>
              <a:rPr lang="fr-FR" altLang="fr-FR" sz="1400">
                <a:solidFill>
                  <a:srgbClr val="008000"/>
                </a:solidFill>
              </a:rPr>
              <a:t>, </a:t>
            </a:r>
            <a:r>
              <a:rPr lang="fr-FR" altLang="fr-FR" sz="1400">
                <a:solidFill>
                  <a:srgbClr val="008000"/>
                </a:solidFill>
                <a:hlinkClick r:id="rId12"/>
              </a:rPr>
              <a:t>https://www.facebook.com/pages/For%C3%AAt-comestible-ou-for%C3%AAt-fruiti%C3%A8re/223414194412611</a:t>
            </a:r>
            <a:r>
              <a:rPr lang="fr-FR" altLang="fr-FR" sz="1400">
                <a:solidFill>
                  <a:srgbClr val="008000"/>
                </a:solidFill>
              </a:rPr>
              <a:t> </a:t>
            </a:r>
          </a:p>
          <a:p>
            <a:pPr eaLnBrk="1" hangingPunct="1">
              <a:lnSpc>
                <a:spcPct val="100000"/>
              </a:lnSpc>
              <a:spcBef>
                <a:spcPct val="0"/>
              </a:spcBef>
            </a:pPr>
            <a:r>
              <a:rPr lang="fr-FR" altLang="fr-FR" sz="1400">
                <a:hlinkClick r:id="rId13"/>
              </a:rPr>
              <a:t>L'incroyable forêt comestible de l'Oasis de Serendip</a:t>
            </a:r>
            <a:r>
              <a:rPr lang="fr-FR" altLang="fr-FR" sz="1400">
                <a:solidFill>
                  <a:srgbClr val="008000"/>
                </a:solidFill>
              </a:rPr>
              <a:t>, </a:t>
            </a:r>
            <a:r>
              <a:rPr lang="fr-FR" altLang="fr-FR" sz="1400">
                <a:solidFill>
                  <a:srgbClr val="008000"/>
                </a:solidFill>
                <a:hlinkClick r:id="rId13"/>
              </a:rPr>
              <a:t>http://www.kisskissbankbank.com/l-incroyable-foret-comestible-de-l-oasis-de-serendip</a:t>
            </a:r>
            <a:r>
              <a:rPr lang="fr-FR" altLang="fr-FR" sz="1400">
                <a:solidFill>
                  <a:srgbClr val="008000"/>
                </a:solidFill>
              </a:rPr>
              <a:t> </a:t>
            </a:r>
          </a:p>
          <a:p>
            <a:pPr eaLnBrk="1" hangingPunct="1">
              <a:lnSpc>
                <a:spcPct val="100000"/>
              </a:lnSpc>
              <a:spcBef>
                <a:spcPct val="0"/>
              </a:spcBef>
            </a:pPr>
            <a:r>
              <a:rPr lang="fr-FR" altLang="fr-FR" sz="1400">
                <a:hlinkClick r:id="rId14"/>
              </a:rPr>
              <a:t>Permaculture : Forêt comestible pour auto-suffisance alimentaire</a:t>
            </a:r>
            <a:r>
              <a:rPr lang="fr-FR" altLang="fr-FR" sz="1400">
                <a:solidFill>
                  <a:srgbClr val="008000"/>
                </a:solidFill>
              </a:rPr>
              <a:t>, </a:t>
            </a:r>
            <a:r>
              <a:rPr lang="fr-FR" altLang="fr-FR" sz="1400">
                <a:solidFill>
                  <a:srgbClr val="008000"/>
                </a:solidFill>
                <a:hlinkClick r:id="rId14"/>
              </a:rPr>
              <a:t>http://lesmoutonsenrages.fr/2014/10/19/permaculture-foret-comestible-pour-auto-suffisance-alimentaire/</a:t>
            </a:r>
            <a:r>
              <a:rPr lang="fr-FR" altLang="fr-FR" sz="1400">
                <a:solidFill>
                  <a:srgbClr val="008000"/>
                </a:solidFill>
              </a:rPr>
              <a:t> </a:t>
            </a:r>
          </a:p>
          <a:p>
            <a:pPr eaLnBrk="1" hangingPunct="1">
              <a:lnSpc>
                <a:spcPct val="100000"/>
              </a:lnSpc>
              <a:spcBef>
                <a:spcPct val="0"/>
              </a:spcBef>
            </a:pPr>
            <a:r>
              <a:rPr lang="fr-FR" altLang="fr-FR" sz="1400">
                <a:hlinkClick r:id="rId15"/>
              </a:rPr>
              <a:t>Une forêt comestible de 3 hectares se développe à Seattle</a:t>
            </a:r>
            <a:r>
              <a:rPr lang="fr-FR" altLang="fr-FR" sz="1400">
                <a:solidFill>
                  <a:srgbClr val="008000"/>
                </a:solidFill>
              </a:rPr>
              <a:t>, </a:t>
            </a:r>
            <a:r>
              <a:rPr lang="fr-FR" altLang="fr-FR" sz="1400">
                <a:solidFill>
                  <a:srgbClr val="008000"/>
                </a:solidFill>
                <a:hlinkClick r:id="rId15"/>
              </a:rPr>
              <a:t>http://www.courantpositif.fr/une-foret-comestible-de-7-hectares-se-developpe-a-seattle/</a:t>
            </a:r>
            <a:r>
              <a:rPr lang="fr-FR" altLang="fr-FR" sz="1400">
                <a:solidFill>
                  <a:srgbClr val="008000"/>
                </a:solidFill>
              </a:rPr>
              <a:t> </a:t>
            </a:r>
          </a:p>
          <a:p>
            <a:pPr eaLnBrk="1" hangingPunct="1">
              <a:lnSpc>
                <a:spcPct val="100000"/>
              </a:lnSpc>
              <a:spcBef>
                <a:spcPct val="0"/>
              </a:spcBef>
            </a:pPr>
            <a:r>
              <a:rPr lang="fr-FR" altLang="fr-FR" sz="1400">
                <a:hlinkClick r:id="rId16"/>
              </a:rPr>
              <a:t>Beacon Food Forest – une forêt comestible à Seattle</a:t>
            </a:r>
            <a:r>
              <a:rPr lang="fr-FR" altLang="fr-FR" sz="1400">
                <a:solidFill>
                  <a:srgbClr val="008000"/>
                </a:solidFill>
              </a:rPr>
              <a:t>, </a:t>
            </a:r>
            <a:r>
              <a:rPr lang="fr-FR" altLang="fr-FR" sz="1400">
                <a:solidFill>
                  <a:srgbClr val="008000"/>
                </a:solidFill>
                <a:hlinkClick r:id="rId16"/>
              </a:rPr>
              <a:t>http://villecomestible.org/beacon-food-forest-une-foret-comestible-a-seattle/</a:t>
            </a:r>
            <a:r>
              <a:rPr lang="fr-FR" altLang="fr-FR" sz="1400">
                <a:solidFill>
                  <a:srgbClr val="008000"/>
                </a:solidFill>
              </a:rPr>
              <a:t> </a:t>
            </a:r>
          </a:p>
          <a:p>
            <a:pPr eaLnBrk="1" hangingPunct="1">
              <a:lnSpc>
                <a:spcPct val="100000"/>
              </a:lnSpc>
              <a:spcBef>
                <a:spcPct val="0"/>
              </a:spcBef>
            </a:pPr>
            <a:r>
              <a:rPr lang="fr-FR" altLang="fr-FR" sz="1400">
                <a:hlinkClick r:id="rId17"/>
              </a:rPr>
              <a:t>Vers la forêt comestible | Prise de Terre</a:t>
            </a:r>
            <a:r>
              <a:rPr lang="fr-FR" altLang="fr-FR" sz="1400">
                <a:solidFill>
                  <a:srgbClr val="008000"/>
                </a:solidFill>
              </a:rPr>
              <a:t>, </a:t>
            </a:r>
            <a:r>
              <a:rPr lang="fr-FR" altLang="fr-FR" sz="1400">
                <a:solidFill>
                  <a:srgbClr val="008000"/>
                </a:solidFill>
                <a:hlinkClick r:id="rId17"/>
              </a:rPr>
              <a:t>https://prise2terre.wordpress.com/2013/04/20/vers-la-foret-comestible/</a:t>
            </a:r>
            <a:r>
              <a:rPr lang="fr-FR" altLang="fr-FR" sz="1400">
                <a:solidFill>
                  <a:srgbClr val="008000"/>
                </a:solidFill>
              </a:rPr>
              <a:t>  </a:t>
            </a:r>
          </a:p>
          <a:p>
            <a:pPr eaLnBrk="1" hangingPunct="1">
              <a:lnSpc>
                <a:spcPct val="100000"/>
              </a:lnSpc>
              <a:spcBef>
                <a:spcPct val="0"/>
              </a:spcBef>
            </a:pPr>
            <a:r>
              <a:rPr lang="fr-FR" altLang="fr-FR" sz="1400">
                <a:hlinkClick r:id="rId18"/>
              </a:rPr>
              <a:t>Forêt comestible - Ekopedia</a:t>
            </a:r>
            <a:r>
              <a:rPr lang="fr-FR" altLang="fr-FR" sz="1400">
                <a:solidFill>
                  <a:srgbClr val="008000"/>
                </a:solidFill>
              </a:rPr>
              <a:t>, </a:t>
            </a:r>
            <a:r>
              <a:rPr lang="fr-FR" altLang="fr-FR" sz="1400">
                <a:solidFill>
                  <a:srgbClr val="008000"/>
                </a:solidFill>
                <a:hlinkClick r:id="rId18"/>
              </a:rPr>
              <a:t>http://fr.ekopedia.org/For%C3%AAt_comestible</a:t>
            </a:r>
            <a:r>
              <a:rPr lang="fr-FR" altLang="fr-FR" sz="1400">
                <a:solidFill>
                  <a:srgbClr val="008000"/>
                </a:solidFill>
              </a:rPr>
              <a:t> </a:t>
            </a:r>
          </a:p>
          <a:p>
            <a:pPr eaLnBrk="1" hangingPunct="1">
              <a:lnSpc>
                <a:spcPct val="100000"/>
              </a:lnSpc>
              <a:spcBef>
                <a:spcPct val="0"/>
              </a:spcBef>
            </a:pPr>
            <a:r>
              <a:rPr lang="fr-FR" altLang="fr-FR" sz="1400">
                <a:hlinkClick r:id="rId19"/>
              </a:rPr>
              <a:t>Les trois forêts comestibles - Permaculture</a:t>
            </a:r>
            <a:r>
              <a:rPr lang="fr-FR" altLang="fr-FR" sz="1400">
                <a:solidFill>
                  <a:srgbClr val="008000"/>
                </a:solidFill>
              </a:rPr>
              <a:t>, </a:t>
            </a:r>
            <a:r>
              <a:rPr lang="fr-FR" altLang="fr-FR" sz="1400">
                <a:solidFill>
                  <a:srgbClr val="008000"/>
                </a:solidFill>
                <a:hlinkClick r:id="rId19"/>
              </a:rPr>
              <a:t>http://www.permaculture.eu.org/blog/2012/12/les-trois-forets-comestibles/</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Une forêt fruitière  (Sur le terrain), </a:t>
            </a:r>
            <a:r>
              <a:rPr lang="fr-FR" altLang="fr-FR" sz="1400">
                <a:solidFill>
                  <a:srgbClr val="008000"/>
                </a:solidFill>
                <a:hlinkClick r:id="rId20"/>
              </a:rPr>
              <a:t>http://lagraineindocile.blogspace.fr/4399515/Une-foret-fruitiere/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Association «  la forêt fruitière » à Cluny, </a:t>
            </a:r>
            <a:r>
              <a:rPr lang="fr-FR" altLang="fr-FR" sz="1400">
                <a:solidFill>
                  <a:srgbClr val="008000"/>
                </a:solidFill>
                <a:hlinkClick r:id="rId21"/>
              </a:rPr>
              <a:t>http://www.laforetfruitiere-cluny.com/introduction/index.html</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Cours de conception d’une forêt nourricière, 5e édition les 18 et 19 mai 2013, </a:t>
            </a:r>
            <a:r>
              <a:rPr lang="fr-FR" altLang="fr-FR" sz="1400">
                <a:solidFill>
                  <a:srgbClr val="008000"/>
                </a:solidFill>
                <a:hlinkClick r:id="rId22"/>
              </a:rPr>
              <a:t>http://permafroid.blogspot.fr/2013/01/cours-de-conception-dune-foret.html</a:t>
            </a:r>
            <a:endParaRPr lang="fr-FR" altLang="fr-FR" sz="1400">
              <a:solidFill>
                <a:srgbClr val="008000"/>
              </a:solidFill>
            </a:endParaRPr>
          </a:p>
          <a:p>
            <a:pPr eaLnBrk="1" hangingPunct="1">
              <a:lnSpc>
                <a:spcPct val="100000"/>
              </a:lnSpc>
              <a:spcBef>
                <a:spcPct val="0"/>
              </a:spcBef>
            </a:pPr>
            <a:r>
              <a:rPr lang="fr-FR" altLang="fr-FR" sz="1400">
                <a:solidFill>
                  <a:srgbClr val="008000"/>
                </a:solidFill>
              </a:rPr>
              <a:t>Forêt comestible, retour d’expérience, </a:t>
            </a:r>
            <a:r>
              <a:rPr lang="fr-FR" altLang="fr-FR" sz="1400">
                <a:solidFill>
                  <a:srgbClr val="008000"/>
                </a:solidFill>
                <a:hlinkClick r:id="rId23"/>
              </a:rPr>
              <a:t>http://gourmandisessauvages.over-blog.com/categorie-11498926.html</a:t>
            </a:r>
            <a:r>
              <a:rPr lang="fr-FR" altLang="fr-FR" sz="1400">
                <a:solidFill>
                  <a:srgbClr val="008000"/>
                </a:solidFill>
              </a:rPr>
              <a:t>  </a:t>
            </a:r>
          </a:p>
        </p:txBody>
      </p:sp>
      <p:sp>
        <p:nvSpPr>
          <p:cNvPr id="68615" name="ZoneTexte 11"/>
          <p:cNvSpPr txBox="1">
            <a:spLocks noChangeArrowheads="1"/>
          </p:cNvSpPr>
          <p:nvPr/>
        </p:nvSpPr>
        <p:spPr bwMode="auto">
          <a:xfrm>
            <a:off x="7300913" y="700088"/>
            <a:ext cx="4706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Des sources d’inspirations sur les jardins-forêts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1"/>
          <p:cNvSpPr>
            <a:spLocks noGrp="1"/>
          </p:cNvSpPr>
          <p:nvPr>
            <p:ph type="sldNum" sz="quarter" idx="12"/>
          </p:nvPr>
        </p:nvSpPr>
        <p:spPr bwMode="auto">
          <a:xfrm>
            <a:off x="11391900" y="231775"/>
            <a:ext cx="488950" cy="30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5FA2DA1-E5C3-48E6-9C17-23D6EADA9C30}" type="slidenum">
              <a:rPr lang="fr-FR" altLang="fr-FR" sz="1200" smtClean="0">
                <a:solidFill>
                  <a:srgbClr val="898989"/>
                </a:solidFill>
              </a:rPr>
              <a:pPr>
                <a:lnSpc>
                  <a:spcPct val="100000"/>
                </a:lnSpc>
                <a:spcBef>
                  <a:spcPct val="0"/>
                </a:spcBef>
                <a:buFontTx/>
                <a:buNone/>
              </a:pPr>
              <a:t>7</a:t>
            </a:fld>
            <a:endParaRPr lang="fr-FR" altLang="fr-FR" sz="1200">
              <a:solidFill>
                <a:srgbClr val="898989"/>
              </a:solidFill>
            </a:endParaRPr>
          </a:p>
        </p:txBody>
      </p:sp>
      <p:sp>
        <p:nvSpPr>
          <p:cNvPr id="10243" name="ZoneTexte 2"/>
          <p:cNvSpPr txBox="1">
            <a:spLocks noChangeArrowheads="1"/>
          </p:cNvSpPr>
          <p:nvPr/>
        </p:nvSpPr>
        <p:spPr bwMode="auto">
          <a:xfrm>
            <a:off x="2701925" y="120650"/>
            <a:ext cx="7367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 name="ZoneTexte 3"/>
          <p:cNvSpPr txBox="1"/>
          <p:nvPr/>
        </p:nvSpPr>
        <p:spPr>
          <a:xfrm>
            <a:off x="90488" y="774700"/>
            <a:ext cx="11958637" cy="5446713"/>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cs typeface="+mn-cs"/>
              </a:rPr>
              <a:t>4. Avantages et inconvénients des jardins-forêts</a:t>
            </a:r>
          </a:p>
          <a:p>
            <a:pPr eaLnBrk="1" fontAlgn="auto" hangingPunct="1">
              <a:spcBef>
                <a:spcPts val="0"/>
              </a:spcBef>
              <a:spcAft>
                <a:spcPts val="0"/>
              </a:spcAft>
              <a:defRPr/>
            </a:pPr>
            <a:endParaRPr lang="fr-FR"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Un demi-hectare de forêt comestible peut nourrir jusqu'à 10 personnes : on utile le sol et sa surface de multiples façons, ce qui accroit le rendement total.</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Peu de maintenance : chop &amp; drop (°), empêcher des espèces de devenir trop envahissantes, éclaircir les étages supérieurs pour laisser la lumière aux étages inférieurs.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Exemple Anglais : 4 h de travail / semaine sur 35 m2, pour 150kg nourriture / an.</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Le jardin-forêt peut aussi fournir du bois pour le chauffage, la construction, la production d'ustensiles, de quoi faire des paniers, des chaises, des produits médicinaux, de l'énergie par le biogaz, du cordage ...</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Les arbres absorbent l'eau ce qui réduit le risque de noyer le sol en cas de forte pluie, et se défont graduellement de cette eau en période de sécheresse.</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Une fois, la forêt établie, elle peut être laissée à elle-même durant 10 ans et ne nécessiter que très peu d’entretien avant d’être entretenue.</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r>
              <a:rPr lang="fr-FR" u="sng" dirty="0">
                <a:solidFill>
                  <a:srgbClr val="008000"/>
                </a:solidFill>
                <a:latin typeface="+mn-lt"/>
                <a:cs typeface="+mn-cs"/>
              </a:rPr>
              <a:t>Inconvénients</a:t>
            </a:r>
            <a:r>
              <a:rPr lang="fr-FR" dirty="0">
                <a:solidFill>
                  <a:srgbClr val="008000"/>
                </a:solidFill>
                <a:latin typeface="+mn-lt"/>
                <a:cs typeface="+mn-cs"/>
              </a:rPr>
              <a:t> :</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r>
              <a:rPr lang="fr-FR" dirty="0">
                <a:solidFill>
                  <a:srgbClr val="008000"/>
                </a:solidFill>
                <a:latin typeface="+mn-lt"/>
                <a:cs typeface="+mn-cs"/>
              </a:rPr>
              <a:t>En Angleterre, une forêt comestible peut permettre l'autosuffisance alimentaire </a:t>
            </a:r>
            <a:r>
              <a:rPr lang="fr-FR" dirty="0">
                <a:solidFill>
                  <a:srgbClr val="C00000"/>
                </a:solidFill>
                <a:latin typeface="+mn-lt"/>
                <a:cs typeface="+mn-cs"/>
              </a:rPr>
              <a:t>pendant 7 mois de l'année.</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 Chop &amp; drop : Couper les tiges pour les déposer au sol.</a:t>
            </a:r>
          </a:p>
          <a:p>
            <a:pPr eaLnBrk="1" fontAlgn="auto" hangingPunct="1">
              <a:spcBef>
                <a:spcPts val="0"/>
              </a:spcBef>
              <a:spcAft>
                <a:spcPts val="0"/>
              </a:spcAft>
              <a:defRPr/>
            </a:pPr>
            <a:r>
              <a:rPr lang="fr-FR" sz="1200" dirty="0">
                <a:solidFill>
                  <a:srgbClr val="008000"/>
                </a:solidFill>
                <a:latin typeface="+mn-lt"/>
                <a:cs typeface="+mn-cs"/>
              </a:rPr>
              <a:t>Source : Les forêts comestibles, </a:t>
            </a:r>
            <a:r>
              <a:rPr lang="fr-FR" sz="1200" dirty="0">
                <a:solidFill>
                  <a:srgbClr val="008000"/>
                </a:solidFill>
                <a:latin typeface="+mn-lt"/>
                <a:cs typeface="+mn-cs"/>
                <a:hlinkClick r:id="rId2"/>
              </a:rPr>
              <a:t>http://www.dailymotion.com/video/xpdp3m_les-forets-comestibles_lifestyle</a:t>
            </a:r>
            <a:endParaRPr lang="fr-FR" sz="1200" dirty="0">
              <a:solidFill>
                <a:srgbClr val="008000"/>
              </a:solidFill>
              <a:latin typeface="+mn-lt"/>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1"/>
          <p:cNvSpPr txBox="1">
            <a:spLocks/>
          </p:cNvSpPr>
          <p:nvPr/>
        </p:nvSpPr>
        <p:spPr bwMode="auto">
          <a:xfrm>
            <a:off x="10818813" y="260350"/>
            <a:ext cx="854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3E605596-E3F1-472A-8041-B5AE26DB270E}" type="slidenum">
              <a:rPr lang="fr-FR" altLang="fr-FR" sz="1200">
                <a:solidFill>
                  <a:srgbClr val="898989"/>
                </a:solidFill>
              </a:rPr>
              <a:pPr algn="r" eaLnBrk="1" hangingPunct="1">
                <a:lnSpc>
                  <a:spcPct val="100000"/>
                </a:lnSpc>
                <a:spcBef>
                  <a:spcPct val="0"/>
                </a:spcBef>
                <a:buFontTx/>
                <a:buNone/>
              </a:pPr>
              <a:t>70</a:t>
            </a:fld>
            <a:endParaRPr lang="fr-FR" altLang="fr-FR" sz="1200">
              <a:solidFill>
                <a:srgbClr val="898989"/>
              </a:solidFill>
            </a:endParaRPr>
          </a:p>
        </p:txBody>
      </p:sp>
      <p:sp>
        <p:nvSpPr>
          <p:cNvPr id="69635"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69636" name="ZoneTexte 5"/>
          <p:cNvSpPr txBox="1">
            <a:spLocks noChangeArrowheads="1"/>
          </p:cNvSpPr>
          <p:nvPr/>
        </p:nvSpPr>
        <p:spPr bwMode="auto">
          <a:xfrm>
            <a:off x="225425" y="596900"/>
            <a:ext cx="3541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a:t>
            </a:r>
          </a:p>
        </p:txBody>
      </p:sp>
      <p:sp>
        <p:nvSpPr>
          <p:cNvPr id="69637" name="Rectangle 6"/>
          <p:cNvSpPr>
            <a:spLocks noChangeArrowheads="1"/>
          </p:cNvSpPr>
          <p:nvPr/>
        </p:nvSpPr>
        <p:spPr bwMode="auto">
          <a:xfrm>
            <a:off x="225425" y="979488"/>
            <a:ext cx="6884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22.1. Sites Internet sur les forêts jardinées et la permaculture (suite) :</a:t>
            </a:r>
          </a:p>
        </p:txBody>
      </p:sp>
      <p:sp>
        <p:nvSpPr>
          <p:cNvPr id="69638" name="ZoneTexte 7"/>
          <p:cNvSpPr txBox="1">
            <a:spLocks noChangeArrowheads="1"/>
          </p:cNvSpPr>
          <p:nvPr/>
        </p:nvSpPr>
        <p:spPr bwMode="auto">
          <a:xfrm>
            <a:off x="225425" y="1411288"/>
            <a:ext cx="1196657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400">
                <a:solidFill>
                  <a:srgbClr val="008000"/>
                </a:solidFill>
              </a:rPr>
              <a:t>Concevoir un jardin forestier: le Jardin à sept étages, </a:t>
            </a:r>
            <a:r>
              <a:rPr lang="fr-FR" altLang="fr-FR" sz="1400">
                <a:solidFill>
                  <a:srgbClr val="008000"/>
                </a:solidFill>
                <a:hlinkClick r:id="rId2"/>
              </a:rPr>
              <a:t>http://www.bio-logiques.org/index.php?option=com_content&amp;view=article&amp;id=177:concevoir-un-jardin-forestier-le-jardin-a-sept-etages&amp;catid=102:plantes&amp;Itemid=522</a:t>
            </a:r>
            <a:endParaRPr lang="fr-FR" altLang="fr-FR" sz="1400">
              <a:solidFill>
                <a:srgbClr val="008000"/>
              </a:solidFill>
            </a:endParaRPr>
          </a:p>
          <a:p>
            <a:pPr eaLnBrk="1" hangingPunct="1">
              <a:lnSpc>
                <a:spcPct val="100000"/>
              </a:lnSpc>
              <a:spcBef>
                <a:spcPct val="0"/>
              </a:spcBef>
            </a:pPr>
            <a:r>
              <a:rPr lang="fr-FR" altLang="fr-FR" sz="1400">
                <a:solidFill>
                  <a:srgbClr val="008000"/>
                </a:solidFill>
              </a:rPr>
              <a:t>forêt comestible, </a:t>
            </a:r>
            <a:r>
              <a:rPr lang="fr-FR" altLang="fr-FR" sz="1400">
                <a:solidFill>
                  <a:srgbClr val="008000"/>
                </a:solidFill>
                <a:hlinkClick r:id="rId3"/>
              </a:rPr>
              <a:t>http://www.pearltrees.com/pph/foret-comestible/id9917867</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Tacompai, des huttes en bambou au milieu d’une forêt comestible, </a:t>
            </a:r>
            <a:r>
              <a:rPr lang="fr-FR" altLang="fr-FR" sz="1400">
                <a:solidFill>
                  <a:srgbClr val="008000"/>
                </a:solidFill>
                <a:hlinkClick r:id="rId4"/>
              </a:rPr>
              <a:t>https://libertytocreatetomorrow.wordpress.com/tag/foret-comestible/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Design d’une forêt comestible de pommiers Kazakhs, </a:t>
            </a:r>
            <a:r>
              <a:rPr lang="fr-FR" altLang="fr-FR" sz="1400">
                <a:solidFill>
                  <a:srgbClr val="008000"/>
                </a:solidFill>
                <a:hlinkClick r:id="rId5"/>
              </a:rPr>
              <a:t>http://terre-paille.fr/Design-d-une-foret-comestible-de</a:t>
            </a:r>
            <a:r>
              <a:rPr lang="fr-FR" altLang="fr-FR" sz="1400">
                <a:solidFill>
                  <a:srgbClr val="008000"/>
                </a:solidFill>
              </a:rPr>
              <a:t> &amp; </a:t>
            </a:r>
            <a:r>
              <a:rPr lang="fr-FR" altLang="fr-FR" sz="1400">
                <a:solidFill>
                  <a:srgbClr val="008000"/>
                </a:solidFill>
                <a:hlinkClick r:id="rId6"/>
              </a:rPr>
              <a:t>http://hommespommes.fr/</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Une forêt comestible, </a:t>
            </a:r>
            <a:r>
              <a:rPr lang="fr-FR" altLang="fr-FR" sz="1400">
                <a:solidFill>
                  <a:srgbClr val="008000"/>
                </a:solidFill>
                <a:hlinkClick r:id="rId7"/>
              </a:rPr>
              <a:t>http://simplicitevolontaire.org/2013/07/23/foret-comestible/</a:t>
            </a:r>
            <a:r>
              <a:rPr lang="fr-FR" altLang="fr-FR" sz="1400">
                <a:solidFill>
                  <a:srgbClr val="008000"/>
                </a:solidFill>
              </a:rPr>
              <a:t> </a:t>
            </a:r>
          </a:p>
          <a:p>
            <a:pPr eaLnBrk="1" hangingPunct="1">
              <a:lnSpc>
                <a:spcPct val="100000"/>
              </a:lnSpc>
              <a:spcBef>
                <a:spcPct val="0"/>
              </a:spcBef>
            </a:pPr>
            <a:r>
              <a:rPr lang="en-US" altLang="fr-FR" sz="1400">
                <a:solidFill>
                  <a:srgbClr val="008000"/>
                </a:solidFill>
              </a:rPr>
              <a:t>Beacon Food Forest Permaculture Project, </a:t>
            </a:r>
            <a:r>
              <a:rPr lang="en-US" altLang="fr-FR" sz="1400">
                <a:solidFill>
                  <a:srgbClr val="008000"/>
                </a:solidFill>
                <a:hlinkClick r:id="rId8"/>
              </a:rPr>
              <a:t>http://www.beaconfoodforest.org/</a:t>
            </a:r>
            <a:r>
              <a:rPr lang="en-US" altLang="fr-FR" sz="1400">
                <a:solidFill>
                  <a:srgbClr val="008000"/>
                </a:solidFill>
              </a:rPr>
              <a:t> </a:t>
            </a:r>
          </a:p>
          <a:p>
            <a:pPr eaLnBrk="1" hangingPunct="1">
              <a:lnSpc>
                <a:spcPct val="100000"/>
              </a:lnSpc>
              <a:spcBef>
                <a:spcPct val="0"/>
              </a:spcBef>
            </a:pPr>
            <a:r>
              <a:rPr lang="fr-FR" altLang="fr-FR" sz="1400">
                <a:solidFill>
                  <a:srgbClr val="008000"/>
                </a:solidFill>
              </a:rPr>
              <a:t>Forêt comestible | Gourmandises Sauvages, </a:t>
            </a:r>
            <a:r>
              <a:rPr lang="fr-FR" altLang="fr-FR" sz="1400">
                <a:solidFill>
                  <a:srgbClr val="008000"/>
                </a:solidFill>
                <a:hlinkClick r:id="rId9"/>
              </a:rPr>
              <a:t>http://www.gourmandises-sauvages.com/site/foret-comestible/#sthash.GCKIVFsC.dpbs</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Albi. Un projet de forêt comestible à la plaine du Gô, </a:t>
            </a:r>
            <a:r>
              <a:rPr lang="fr-FR" altLang="fr-FR" sz="1400">
                <a:solidFill>
                  <a:srgbClr val="008000"/>
                </a:solidFill>
                <a:hlinkClick r:id="rId10"/>
              </a:rPr>
              <a:t>http://www.ladepeche.fr/article/2013/09/06/1703034-albi-projet-foret-comestible-plaine-go.html</a:t>
            </a:r>
            <a:endParaRPr lang="fr-FR" altLang="fr-FR" sz="1400">
              <a:solidFill>
                <a:srgbClr val="008000"/>
              </a:solidFill>
            </a:endParaRPr>
          </a:p>
          <a:p>
            <a:pPr eaLnBrk="1" hangingPunct="1">
              <a:lnSpc>
                <a:spcPct val="100000"/>
              </a:lnSpc>
              <a:spcBef>
                <a:spcPct val="0"/>
              </a:spcBef>
            </a:pPr>
            <a:r>
              <a:rPr lang="fr-FR" altLang="fr-FR" sz="1400">
                <a:solidFill>
                  <a:srgbClr val="008000"/>
                </a:solidFill>
              </a:rPr>
              <a:t>Le jardin-verger, </a:t>
            </a:r>
            <a:r>
              <a:rPr lang="fr-FR" altLang="fr-FR" sz="1400">
                <a:solidFill>
                  <a:srgbClr val="008000"/>
                </a:solidFill>
                <a:hlinkClick r:id="rId11"/>
              </a:rPr>
              <a:t>http://ecocentre.org/le-jardin-verger/</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L’Oasis de Serendip, 26400 à CREST, </a:t>
            </a:r>
            <a:r>
              <a:rPr lang="fr-FR" altLang="fr-FR" sz="1400">
                <a:solidFill>
                  <a:srgbClr val="008000"/>
                </a:solidFill>
                <a:hlinkClick r:id="rId12"/>
              </a:rPr>
              <a:t>http://www.franceinter.fr/emission-carnets-de-campagne-drome-35</a:t>
            </a:r>
            <a:r>
              <a:rPr lang="fr-FR" altLang="fr-FR" sz="1400">
                <a:solidFill>
                  <a:srgbClr val="008000"/>
                </a:solidFill>
              </a:rPr>
              <a:t> &amp; </a:t>
            </a:r>
            <a:r>
              <a:rPr lang="fr-FR" altLang="fr-FR" sz="1400">
                <a:solidFill>
                  <a:srgbClr val="008000"/>
                </a:solidFill>
                <a:hlinkClick r:id="rId13"/>
              </a:rPr>
              <a:t>http://www.oasisdeserendip.net/</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L’incroyable forêt comestible de l’Oasis de Serendip !, </a:t>
            </a:r>
            <a:r>
              <a:rPr lang="fr-FR" altLang="fr-FR" sz="1400">
                <a:solidFill>
                  <a:srgbClr val="008000"/>
                </a:solidFill>
                <a:hlinkClick r:id="rId14"/>
              </a:rPr>
              <a:t>http://lasocietesolidaireetdurable.com/2014/11/18/lincroyable-foret-comestible-de-loasis-de-serendip/</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La Production Vivrière [du jardin forêt], </a:t>
            </a:r>
            <a:r>
              <a:rPr lang="fr-FR" altLang="fr-FR" sz="1400">
                <a:solidFill>
                  <a:srgbClr val="008000"/>
                </a:solidFill>
                <a:hlinkClick r:id="rId15"/>
              </a:rPr>
              <a:t>http://www.foretscomestibles.com/permaculture/philosophie-ethique/production-vivriere-autonomie.html?showall=&amp;start=3</a:t>
            </a:r>
            <a:endParaRPr lang="fr-FR" altLang="fr-FR" sz="1400">
              <a:solidFill>
                <a:srgbClr val="008000"/>
              </a:solidFill>
            </a:endParaRPr>
          </a:p>
          <a:p>
            <a:pPr eaLnBrk="1" hangingPunct="1">
              <a:lnSpc>
                <a:spcPct val="100000"/>
              </a:lnSpc>
              <a:spcBef>
                <a:spcPct val="0"/>
              </a:spcBef>
            </a:pPr>
            <a:r>
              <a:rPr lang="fr-FR" altLang="fr-FR" sz="1400">
                <a:hlinkClick r:id="rId16" tooltip="planter une foret comestible selon la permaculture"/>
              </a:rPr>
              <a:t>planter une foret comestible selon la permaculture</a:t>
            </a:r>
            <a:r>
              <a:rPr lang="fr-FR" altLang="fr-FR" sz="1400">
                <a:solidFill>
                  <a:srgbClr val="008000"/>
                </a:solidFill>
              </a:rPr>
              <a:t>, </a:t>
            </a:r>
            <a:r>
              <a:rPr lang="fr-FR" altLang="fr-FR" sz="1400">
                <a:solidFill>
                  <a:srgbClr val="008000"/>
                </a:solidFill>
                <a:hlinkClick r:id="rId16"/>
              </a:rPr>
              <a:t>http://toudisulvoye.canalblog.com/archives/2010/03/26/17364613.html</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La permaculture et l’agroécologie, </a:t>
            </a:r>
            <a:r>
              <a:rPr lang="fr-FR" altLang="fr-FR" sz="1400">
                <a:solidFill>
                  <a:srgbClr val="008000"/>
                </a:solidFill>
                <a:hlinkClick r:id="rId17"/>
              </a:rPr>
              <a:t>http://ecomestible.com/la-permaculture-et-lagroecologie/</a:t>
            </a:r>
            <a:r>
              <a:rPr lang="fr-FR" altLang="fr-FR" sz="1400">
                <a:solidFill>
                  <a:srgbClr val="008000"/>
                </a:solidFill>
              </a:rPr>
              <a:t> </a:t>
            </a:r>
          </a:p>
          <a:p>
            <a:pPr eaLnBrk="1" hangingPunct="1">
              <a:lnSpc>
                <a:spcPct val="100000"/>
              </a:lnSpc>
              <a:spcBef>
                <a:spcPct val="0"/>
              </a:spcBef>
            </a:pPr>
            <a:r>
              <a:rPr lang="fr-FR" altLang="fr-FR" sz="1400">
                <a:solidFill>
                  <a:srgbClr val="008000"/>
                </a:solidFill>
                <a:hlinkClick r:id="rId18"/>
              </a:rPr>
              <a:t>http://hopineo.org/foret-comestible/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Baies dangereuses les connaître et les identifier [en Suisse], </a:t>
            </a:r>
            <a:r>
              <a:rPr lang="fr-FR" altLang="fr-FR" sz="1400">
                <a:solidFill>
                  <a:srgbClr val="008000"/>
                </a:solidFill>
                <a:hlinkClick r:id="rId19"/>
              </a:rPr>
              <a:t>http://www.prevention.ch/baiesdangereuses.htm</a:t>
            </a:r>
            <a:endParaRPr lang="fr-FR" altLang="fr-FR" sz="1400">
              <a:solidFill>
                <a:srgbClr val="008000"/>
              </a:solidFill>
            </a:endParaRPr>
          </a:p>
          <a:p>
            <a:pPr eaLnBrk="1" hangingPunct="1">
              <a:lnSpc>
                <a:spcPct val="100000"/>
              </a:lnSpc>
              <a:spcBef>
                <a:spcPct val="0"/>
              </a:spcBef>
            </a:pPr>
            <a:r>
              <a:rPr lang="fr-FR" altLang="fr-FR" sz="1400">
                <a:solidFill>
                  <a:srgbClr val="008000"/>
                </a:solidFill>
              </a:rPr>
              <a:t>Echangeons nos graines‎, </a:t>
            </a:r>
            <a:r>
              <a:rPr lang="fr-FR" altLang="fr-FR" sz="1400">
                <a:solidFill>
                  <a:srgbClr val="008000"/>
                </a:solidFill>
                <a:hlinkClick r:id="rId20"/>
              </a:rPr>
              <a:t>http://www.grainesdetroc.fr/</a:t>
            </a:r>
            <a:r>
              <a:rPr lang="fr-FR" altLang="fr-FR" sz="1400">
                <a:solidFill>
                  <a:srgbClr val="008000"/>
                </a:solidFill>
              </a:rPr>
              <a:t> ‎  </a:t>
            </a:r>
          </a:p>
          <a:p>
            <a:pPr eaLnBrk="1" hangingPunct="1">
              <a:lnSpc>
                <a:spcPct val="100000"/>
              </a:lnSpc>
              <a:spcBef>
                <a:spcPct val="0"/>
              </a:spcBef>
            </a:pPr>
            <a:r>
              <a:rPr lang="fr-FR" altLang="fr-FR" sz="1400">
                <a:solidFill>
                  <a:srgbClr val="008000"/>
                </a:solidFill>
              </a:rPr>
              <a:t>Un broyeur à pédales pour faire du BRF, Jacky Dupéty, </a:t>
            </a:r>
            <a:r>
              <a:rPr lang="fr-FR" altLang="fr-FR" sz="1400">
                <a:solidFill>
                  <a:srgbClr val="008000"/>
                </a:solidFill>
                <a:hlinkClick r:id="rId21"/>
              </a:rPr>
              <a:t>http://www.bio-logiques.org/index.php?option=com_content&amp;view=article&amp;id=169:un-broyeur-a-pedales-pour-faire-du-brf-jacky-dupety&amp;catid=100:travail-du-sol&amp;Itemid=518</a:t>
            </a:r>
            <a:r>
              <a:rPr lang="fr-FR" altLang="fr-FR" sz="1400">
                <a:solidFill>
                  <a:srgbClr val="008000"/>
                </a:solidFill>
              </a:rPr>
              <a:t> </a:t>
            </a:r>
          </a:p>
          <a:p>
            <a:pPr eaLnBrk="1" hangingPunct="1">
              <a:lnSpc>
                <a:spcPct val="100000"/>
              </a:lnSpc>
              <a:spcBef>
                <a:spcPct val="0"/>
              </a:spcBef>
            </a:pPr>
            <a:r>
              <a:rPr lang="fr-FR" altLang="fr-FR" sz="1400">
                <a:hlinkClick r:id="rId22"/>
              </a:rPr>
              <a:t>L’agroforesterie: Pour que les hommes et la nature vivent en paix</a:t>
            </a:r>
            <a:r>
              <a:rPr lang="fr-FR" altLang="fr-FR" sz="1400">
                <a:solidFill>
                  <a:srgbClr val="008000"/>
                </a:solidFill>
              </a:rPr>
              <a:t>, </a:t>
            </a:r>
            <a:r>
              <a:rPr lang="fr-FR" altLang="fr-FR" sz="1400">
                <a:solidFill>
                  <a:srgbClr val="008000"/>
                </a:solidFill>
                <a:hlinkClick r:id="rId22"/>
              </a:rPr>
              <a:t>http://www.bio-logiques.org/index.php?option=com_content&amp;view=article&amp;id=122:lagroforesterie-pour-que-les-hommes-et-la-nature-vivent-en-paix&amp;catid=100:travail-du-sol&amp;Itemid=518</a:t>
            </a:r>
            <a:r>
              <a:rPr lang="fr-FR" altLang="fr-FR" sz="1400">
                <a:solidFill>
                  <a:srgbClr val="008000"/>
                </a:solidFill>
              </a:rPr>
              <a:t> </a:t>
            </a:r>
          </a:p>
          <a:p>
            <a:pPr eaLnBrk="1" hangingPunct="1">
              <a:lnSpc>
                <a:spcPct val="100000"/>
              </a:lnSpc>
              <a:spcBef>
                <a:spcPct val="0"/>
              </a:spcBef>
            </a:pPr>
            <a:r>
              <a:rPr lang="fr-FR" altLang="fr-FR" sz="1400">
                <a:solidFill>
                  <a:srgbClr val="008000"/>
                </a:solidFill>
                <a:hlinkClick r:id="rId23"/>
              </a:rPr>
              <a:t>http://www.incredible-edible.info/?page_id=100</a:t>
            </a:r>
            <a:r>
              <a:rPr lang="fr-FR" altLang="fr-FR" sz="1400">
                <a:solidFill>
                  <a:srgbClr val="008000"/>
                </a:solidFill>
              </a:rPr>
              <a:t> </a:t>
            </a:r>
          </a:p>
        </p:txBody>
      </p:sp>
      <p:sp>
        <p:nvSpPr>
          <p:cNvPr id="69639" name="ZoneTexte 11"/>
          <p:cNvSpPr txBox="1">
            <a:spLocks noChangeArrowheads="1"/>
          </p:cNvSpPr>
          <p:nvPr/>
        </p:nvSpPr>
        <p:spPr bwMode="auto">
          <a:xfrm>
            <a:off x="7377113" y="781050"/>
            <a:ext cx="470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Des sources d’inspirations sur les jardins-forêts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1"/>
          <p:cNvSpPr txBox="1">
            <a:spLocks/>
          </p:cNvSpPr>
          <p:nvPr/>
        </p:nvSpPr>
        <p:spPr bwMode="auto">
          <a:xfrm>
            <a:off x="10818813" y="260350"/>
            <a:ext cx="854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6BE66E5B-E693-4E47-A03B-2FF28A1642CD}" type="slidenum">
              <a:rPr lang="fr-FR" altLang="fr-FR" sz="1200">
                <a:solidFill>
                  <a:srgbClr val="898989"/>
                </a:solidFill>
              </a:rPr>
              <a:pPr algn="r" eaLnBrk="1" hangingPunct="1">
                <a:lnSpc>
                  <a:spcPct val="100000"/>
                </a:lnSpc>
                <a:spcBef>
                  <a:spcPct val="0"/>
                </a:spcBef>
                <a:buFontTx/>
                <a:buNone/>
              </a:pPr>
              <a:t>71</a:t>
            </a:fld>
            <a:endParaRPr lang="fr-FR" altLang="fr-FR" sz="1200">
              <a:solidFill>
                <a:srgbClr val="898989"/>
              </a:solidFill>
            </a:endParaRPr>
          </a:p>
        </p:txBody>
      </p:sp>
      <p:sp>
        <p:nvSpPr>
          <p:cNvPr id="70659"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0660" name="ZoneTexte 5"/>
          <p:cNvSpPr txBox="1">
            <a:spLocks noChangeArrowheads="1"/>
          </p:cNvSpPr>
          <p:nvPr/>
        </p:nvSpPr>
        <p:spPr bwMode="auto">
          <a:xfrm>
            <a:off x="225425" y="596900"/>
            <a:ext cx="3541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a:t>
            </a:r>
          </a:p>
        </p:txBody>
      </p:sp>
      <p:sp>
        <p:nvSpPr>
          <p:cNvPr id="70661" name="Rectangle 6"/>
          <p:cNvSpPr>
            <a:spLocks noChangeArrowheads="1"/>
          </p:cNvSpPr>
          <p:nvPr/>
        </p:nvSpPr>
        <p:spPr bwMode="auto">
          <a:xfrm>
            <a:off x="225425" y="979488"/>
            <a:ext cx="7078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22.1. Sites Internet sur les forêts jardinées et la permaculture (suite) :</a:t>
            </a:r>
          </a:p>
        </p:txBody>
      </p:sp>
      <p:sp>
        <p:nvSpPr>
          <p:cNvPr id="70662" name="ZoneTexte 7"/>
          <p:cNvSpPr txBox="1">
            <a:spLocks noChangeArrowheads="1"/>
          </p:cNvSpPr>
          <p:nvPr/>
        </p:nvSpPr>
        <p:spPr bwMode="auto">
          <a:xfrm>
            <a:off x="112713" y="1470025"/>
            <a:ext cx="119665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400">
                <a:solidFill>
                  <a:srgbClr val="008000"/>
                </a:solidFill>
              </a:rPr>
              <a:t>Une forêt qui se mange, </a:t>
            </a:r>
            <a:r>
              <a:rPr lang="fr-FR" altLang="fr-FR" sz="1400">
                <a:solidFill>
                  <a:srgbClr val="008000"/>
                </a:solidFill>
                <a:hlinkClick r:id="rId2"/>
              </a:rPr>
              <a:t>http://www.bioconsomacteurs.org/bio/dossiers/agriculture/une-foret-qui-se-mange</a:t>
            </a:r>
            <a:endParaRPr lang="fr-FR" altLang="fr-FR" sz="1400">
              <a:solidFill>
                <a:srgbClr val="008000"/>
              </a:solidFill>
            </a:endParaRPr>
          </a:p>
          <a:p>
            <a:pPr eaLnBrk="1" hangingPunct="1">
              <a:lnSpc>
                <a:spcPct val="100000"/>
              </a:lnSpc>
              <a:spcBef>
                <a:spcPct val="0"/>
              </a:spcBef>
            </a:pPr>
            <a:r>
              <a:rPr lang="fr-FR" altLang="fr-FR" sz="1400">
                <a:solidFill>
                  <a:srgbClr val="008000"/>
                </a:solidFill>
              </a:rPr>
              <a:t>Aménager un jardin-forêt, </a:t>
            </a:r>
            <a:r>
              <a:rPr lang="fr-FR" altLang="fr-FR" sz="1400">
                <a:solidFill>
                  <a:srgbClr val="008000"/>
                </a:solidFill>
                <a:hlinkClick r:id="rId3"/>
              </a:rPr>
              <a:t>http://www.annuaire.paysagiste.info/P-32-263-B1-amenager-un-jardin-foret.html</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jardin-forêt, </a:t>
            </a:r>
            <a:r>
              <a:rPr lang="fr-FR" altLang="fr-FR" sz="1400">
                <a:solidFill>
                  <a:srgbClr val="008000"/>
                </a:solidFill>
                <a:hlinkClick r:id="rId4"/>
              </a:rPr>
              <a:t>http://videopermaculture.com/jardin-foret/</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Forêts nourricières, </a:t>
            </a:r>
            <a:r>
              <a:rPr lang="fr-FR" altLang="fr-FR" sz="1400">
                <a:solidFill>
                  <a:srgbClr val="008000"/>
                </a:solidFill>
                <a:hlinkClick r:id="rId5"/>
              </a:rPr>
              <a:t>https://www.facebook.com/pages/For%C3%AAts-nourrici%C3%A8res/228619103818924</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Formation-Conception d'une Forêt Nourricière, </a:t>
            </a:r>
            <a:r>
              <a:rPr lang="fr-FR" altLang="fr-FR" sz="1400">
                <a:solidFill>
                  <a:srgbClr val="008000"/>
                </a:solidFill>
                <a:hlinkClick r:id="rId6"/>
              </a:rPr>
              <a:t>http://permafroid.blogspot.ca/p/foret-nourriciere.html</a:t>
            </a:r>
            <a:r>
              <a:rPr lang="fr-FR" altLang="fr-FR" sz="1400">
                <a:solidFill>
                  <a:srgbClr val="008000"/>
                </a:solidFill>
              </a:rPr>
              <a:t>  &amp; </a:t>
            </a:r>
            <a:r>
              <a:rPr lang="fr-FR" altLang="fr-FR" sz="1400">
                <a:solidFill>
                  <a:srgbClr val="008000"/>
                </a:solidFill>
                <a:hlinkClick r:id="rId7"/>
              </a:rPr>
              <a:t>http://permafroid.blogspot.fr/2012/01/extrait-du-cours-sur-la-foret.html</a:t>
            </a:r>
            <a:r>
              <a:rPr lang="fr-FR" altLang="fr-FR" sz="1400">
                <a:solidFill>
                  <a:srgbClr val="008000"/>
                </a:solidFill>
              </a:rPr>
              <a:t> &amp; </a:t>
            </a:r>
            <a:r>
              <a:rPr lang="fr-FR" altLang="fr-FR" sz="1400">
                <a:solidFill>
                  <a:srgbClr val="008000"/>
                </a:solidFill>
                <a:hlinkClick r:id="rId8"/>
              </a:rPr>
              <a:t>http://permafroid.blogspot.fr/2009/12/jardinage-forestier.html</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Les Folles-Avoines : Plantes comestibles et utiles du Québec, </a:t>
            </a:r>
            <a:r>
              <a:rPr lang="fr-FR" altLang="fr-FR" sz="1400">
                <a:solidFill>
                  <a:srgbClr val="008000"/>
                </a:solidFill>
                <a:hlinkClick r:id="rId9"/>
              </a:rPr>
              <a:t>http://liafaydjam.blogspot.fr/</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Liens utiles, </a:t>
            </a:r>
            <a:r>
              <a:rPr lang="fr-FR" altLang="fr-FR" sz="1400">
                <a:solidFill>
                  <a:srgbClr val="008000"/>
                </a:solidFill>
                <a:hlinkClick r:id="rId10"/>
              </a:rPr>
              <a:t>https://sites.google.com/site/stefansobkowiak/liens-utiles-1</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Permaculture fruitière, </a:t>
            </a:r>
            <a:r>
              <a:rPr lang="fr-FR" altLang="fr-FR" sz="1400">
                <a:solidFill>
                  <a:srgbClr val="008000"/>
                </a:solidFill>
                <a:hlinkClick r:id="rId11"/>
              </a:rPr>
              <a:t>https://bloggloseco.wordpress.com/category/permaculture/permaculture-fruitiere/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Le jardin forestier, un écosystème nourricier, </a:t>
            </a:r>
            <a:r>
              <a:rPr lang="fr-FR" altLang="fr-FR" sz="1400">
                <a:solidFill>
                  <a:srgbClr val="008000"/>
                </a:solidFill>
                <a:hlinkClick r:id="rId12"/>
              </a:rPr>
              <a:t>http://jardin-autonome.blogspot.fr/p/le-jardin-forestier-une-ecosysteme.html</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Jardin des fraternités ouvrières de Mouscron (Belgique), </a:t>
            </a:r>
            <a:r>
              <a:rPr lang="fr-FR" altLang="fr-FR" sz="1400">
                <a:solidFill>
                  <a:srgbClr val="008000"/>
                </a:solidFill>
                <a:hlinkClick r:id="rId13"/>
              </a:rPr>
              <a:t>http://benjamin.lisan.free.fr/developpementdurable/jardin-des-fraternites-ouvrieres-Mouscron.pptx</a:t>
            </a:r>
            <a:endParaRPr lang="fr-FR" altLang="fr-FR" sz="1400">
              <a:solidFill>
                <a:srgbClr val="008000"/>
              </a:solidFill>
            </a:endParaRPr>
          </a:p>
          <a:p>
            <a:pPr eaLnBrk="1" hangingPunct="1">
              <a:lnSpc>
                <a:spcPct val="100000"/>
              </a:lnSpc>
              <a:spcBef>
                <a:spcPct val="0"/>
              </a:spcBef>
            </a:pPr>
            <a:r>
              <a:rPr lang="fr-FR" altLang="fr-FR" sz="1400">
                <a:solidFill>
                  <a:srgbClr val="008000"/>
                </a:solidFill>
                <a:hlinkClick r:id="rId14"/>
              </a:rPr>
              <a:t>http://oldu.fr/docs/1_Agriculture/Permaculture.Recueil_par_Franck.Nathie.pdf </a:t>
            </a:r>
          </a:p>
          <a:p>
            <a:pPr eaLnBrk="1" hangingPunct="1">
              <a:lnSpc>
                <a:spcPct val="100000"/>
              </a:lnSpc>
              <a:spcBef>
                <a:spcPct val="0"/>
              </a:spcBef>
            </a:pPr>
            <a:r>
              <a:rPr lang="fr-FR" altLang="fr-FR" sz="1400">
                <a:solidFill>
                  <a:srgbClr val="008000"/>
                </a:solidFill>
                <a:hlinkClick r:id="rId14"/>
              </a:rPr>
              <a:t>https://permaculture67.wordpress.com/2013/07/11/la-permaculture-selon-sepp-holzer/</a:t>
            </a:r>
            <a:r>
              <a:rPr lang="fr-FR" altLang="fr-FR" sz="1400">
                <a:solidFill>
                  <a:srgbClr val="008000"/>
                </a:solidFill>
              </a:rPr>
              <a:t>  (sur Sepp Holzer).</a:t>
            </a:r>
          </a:p>
          <a:p>
            <a:pPr eaLnBrk="1" hangingPunct="1">
              <a:lnSpc>
                <a:spcPct val="100000"/>
              </a:lnSpc>
              <a:spcBef>
                <a:spcPct val="0"/>
              </a:spcBef>
            </a:pPr>
            <a:r>
              <a:rPr lang="fr-FR" altLang="fr-FR" sz="1400">
                <a:solidFill>
                  <a:srgbClr val="008000"/>
                </a:solidFill>
                <a:hlinkClick r:id="rId15"/>
              </a:rPr>
              <a:t>http://www.krameterhof.at/cms60/index.php?id=151</a:t>
            </a:r>
            <a:r>
              <a:rPr lang="fr-FR" altLang="fr-FR" sz="1400">
                <a:solidFill>
                  <a:srgbClr val="008000"/>
                </a:solidFill>
              </a:rPr>
              <a:t>  (sur Sepp Holzer).</a:t>
            </a:r>
          </a:p>
          <a:p>
            <a:pPr eaLnBrk="1" hangingPunct="1">
              <a:lnSpc>
                <a:spcPct val="100000"/>
              </a:lnSpc>
              <a:spcBef>
                <a:spcPct val="0"/>
              </a:spcBef>
            </a:pPr>
            <a:r>
              <a:rPr lang="fr-FR" altLang="fr-FR" sz="1400">
                <a:solidFill>
                  <a:srgbClr val="008000"/>
                </a:solidFill>
                <a:hlinkClick r:id="rId16"/>
              </a:rPr>
              <a:t>http://verslautonomie.files.wordpress.com/2013/02/guide-du-permaculteur-debutant.pdf</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Introduction to permaculture, </a:t>
            </a:r>
            <a:r>
              <a:rPr lang="fr-FR" altLang="fr-FR" sz="1400">
                <a:solidFill>
                  <a:srgbClr val="008000"/>
                </a:solidFill>
                <a:hlinkClick r:id="rId17"/>
              </a:rPr>
              <a:t>http://www.bettertimesinfo.org/pdc_all.pdf</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Cours d’aménagement paysager - écomestible, </a:t>
            </a:r>
            <a:r>
              <a:rPr lang="fr-FR" altLang="fr-FR" sz="1400">
                <a:solidFill>
                  <a:srgbClr val="008000"/>
                </a:solidFill>
                <a:hlinkClick r:id="rId18"/>
              </a:rPr>
              <a:t>http://ecomestible.com/cours-damenagement-paysager-comestible-pdf/</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Les travaux de terrassement en permaculture, </a:t>
            </a:r>
            <a:r>
              <a:rPr lang="fr-FR" altLang="fr-FR" sz="1400">
                <a:solidFill>
                  <a:srgbClr val="008000"/>
                </a:solidFill>
                <a:hlinkClick r:id="rId19"/>
              </a:rPr>
              <a:t>http://www.permaculturedesign.fr/terrassement-en-permaculture/</a:t>
            </a:r>
            <a:r>
              <a:rPr lang="fr-FR" altLang="fr-FR" sz="1400">
                <a:solidFill>
                  <a:srgbClr val="008000"/>
                </a:solidFill>
              </a:rPr>
              <a:t> </a:t>
            </a:r>
          </a:p>
          <a:p>
            <a:pPr eaLnBrk="1" hangingPunct="1">
              <a:lnSpc>
                <a:spcPct val="100000"/>
              </a:lnSpc>
              <a:spcBef>
                <a:spcPct val="0"/>
              </a:spcBef>
            </a:pPr>
            <a:r>
              <a:rPr lang="fr-FR" altLang="fr-FR" sz="1400">
                <a:solidFill>
                  <a:srgbClr val="008000"/>
                </a:solidFill>
              </a:rPr>
              <a:t>L’aménagement des baissières, </a:t>
            </a:r>
            <a:r>
              <a:rPr lang="fr-FR" altLang="fr-FR" sz="1400">
                <a:solidFill>
                  <a:srgbClr val="008000"/>
                </a:solidFill>
                <a:hlinkClick r:id="rId20"/>
              </a:rPr>
              <a:t>https://libertytocreatetomorrow.wordpress.com/lamenagement-des-baissieres/</a:t>
            </a:r>
            <a:r>
              <a:rPr lang="fr-FR" altLang="fr-FR" sz="1400">
                <a:solidFill>
                  <a:srgbClr val="008000"/>
                </a:solidFill>
              </a:rPr>
              <a:t> </a:t>
            </a:r>
          </a:p>
          <a:p>
            <a:pPr eaLnBrk="1" hangingPunct="1">
              <a:lnSpc>
                <a:spcPct val="100000"/>
              </a:lnSpc>
              <a:spcBef>
                <a:spcPct val="0"/>
              </a:spcBef>
            </a:pPr>
            <a:endParaRPr lang="fr-FR" altLang="fr-FR" sz="1400">
              <a:solidFill>
                <a:srgbClr val="008000"/>
              </a:solidFill>
            </a:endParaRPr>
          </a:p>
        </p:txBody>
      </p:sp>
      <p:sp>
        <p:nvSpPr>
          <p:cNvPr id="70663" name="ZoneTexte 11"/>
          <p:cNvSpPr txBox="1">
            <a:spLocks noChangeArrowheads="1"/>
          </p:cNvSpPr>
          <p:nvPr/>
        </p:nvSpPr>
        <p:spPr bwMode="auto">
          <a:xfrm>
            <a:off x="7304088" y="793750"/>
            <a:ext cx="470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Des sources d’inspirations sur les jardins-forêts</a:t>
            </a:r>
          </a:p>
        </p:txBody>
      </p:sp>
      <p:pic>
        <p:nvPicPr>
          <p:cNvPr id="70664" name="Image 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628188" y="4167188"/>
            <a:ext cx="2381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6" descr="D:\Users\blisan\Documents\divers\sepp holzer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35688" y="5576888"/>
            <a:ext cx="1666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7" descr="D:\Users\blisan\Documents\divers\sepp holzer2.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7138" y="5580063"/>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Rectangle 3"/>
          <p:cNvSpPr>
            <a:spLocks noChangeArrowheads="1"/>
          </p:cNvSpPr>
          <p:nvPr/>
        </p:nvSpPr>
        <p:spPr bwMode="auto">
          <a:xfrm>
            <a:off x="5276850" y="6567488"/>
            <a:ext cx="1470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Josef «Sepp» Holzer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1"/>
          <p:cNvSpPr txBox="1">
            <a:spLocks/>
          </p:cNvSpPr>
          <p:nvPr/>
        </p:nvSpPr>
        <p:spPr bwMode="auto">
          <a:xfrm>
            <a:off x="10818813" y="260350"/>
            <a:ext cx="854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90425F5-4817-4B69-80E0-BBFD23A783FD}" type="slidenum">
              <a:rPr lang="fr-FR" altLang="fr-FR" sz="1200">
                <a:solidFill>
                  <a:srgbClr val="898989"/>
                </a:solidFill>
              </a:rPr>
              <a:pPr algn="r" eaLnBrk="1" hangingPunct="1">
                <a:lnSpc>
                  <a:spcPct val="100000"/>
                </a:lnSpc>
                <a:spcBef>
                  <a:spcPct val="0"/>
                </a:spcBef>
                <a:buFontTx/>
                <a:buNone/>
              </a:pPr>
              <a:t>72</a:t>
            </a:fld>
            <a:endParaRPr lang="fr-FR" altLang="fr-FR" sz="1200">
              <a:solidFill>
                <a:srgbClr val="898989"/>
              </a:solidFill>
            </a:endParaRPr>
          </a:p>
        </p:txBody>
      </p:sp>
      <p:sp>
        <p:nvSpPr>
          <p:cNvPr id="71683" name="ZoneTexte 4"/>
          <p:cNvSpPr txBox="1">
            <a:spLocks noChangeArrowheads="1"/>
          </p:cNvSpPr>
          <p:nvPr/>
        </p:nvSpPr>
        <p:spPr bwMode="auto">
          <a:xfrm>
            <a:off x="3582988" y="107950"/>
            <a:ext cx="70977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1684" name="ZoneTexte 5"/>
          <p:cNvSpPr txBox="1">
            <a:spLocks noChangeArrowheads="1"/>
          </p:cNvSpPr>
          <p:nvPr/>
        </p:nvSpPr>
        <p:spPr bwMode="auto">
          <a:xfrm>
            <a:off x="225425" y="357188"/>
            <a:ext cx="3541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a:t>
            </a:r>
          </a:p>
        </p:txBody>
      </p:sp>
      <p:sp>
        <p:nvSpPr>
          <p:cNvPr id="71685" name="Rectangle 6"/>
          <p:cNvSpPr>
            <a:spLocks noChangeArrowheads="1"/>
          </p:cNvSpPr>
          <p:nvPr/>
        </p:nvSpPr>
        <p:spPr bwMode="auto">
          <a:xfrm>
            <a:off x="225425" y="806450"/>
            <a:ext cx="573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22.2. Vidéos sur les forêts jardinées et la permaculture :</a:t>
            </a:r>
          </a:p>
        </p:txBody>
      </p:sp>
      <p:sp>
        <p:nvSpPr>
          <p:cNvPr id="8" name="ZoneTexte 7"/>
          <p:cNvSpPr txBox="1"/>
          <p:nvPr/>
        </p:nvSpPr>
        <p:spPr>
          <a:xfrm>
            <a:off x="225425" y="1274763"/>
            <a:ext cx="11798300" cy="5478462"/>
          </a:xfrm>
          <a:prstGeom prst="rect">
            <a:avLst/>
          </a:prstGeom>
          <a:noFill/>
        </p:spPr>
        <p:txBody>
          <a:bodyPr>
            <a:spAutoFit/>
          </a:bodyPr>
          <a:lstStyle/>
          <a:p>
            <a:pPr eaLnBrk="1" fontAlgn="auto" hangingPunct="1">
              <a:spcBef>
                <a:spcPts val="0"/>
              </a:spcBef>
              <a:spcAft>
                <a:spcPts val="0"/>
              </a:spcAft>
              <a:defRPr/>
            </a:pPr>
            <a:r>
              <a:rPr lang="fr-FR" sz="1400" u="sng" dirty="0">
                <a:solidFill>
                  <a:srgbClr val="008000"/>
                </a:solidFill>
                <a:latin typeface="+mn-lt"/>
                <a:cs typeface="+mn-cs"/>
              </a:rPr>
              <a:t>Vidéos sur les forêts jardinées et la </a:t>
            </a:r>
            <a:r>
              <a:rPr lang="fr-FR" sz="1400" u="sng" dirty="0" err="1">
                <a:solidFill>
                  <a:srgbClr val="008000"/>
                </a:solidFill>
                <a:latin typeface="+mn-lt"/>
                <a:cs typeface="+mn-cs"/>
              </a:rPr>
              <a:t>permaculture</a:t>
            </a:r>
            <a:r>
              <a:rPr lang="fr-FR" sz="1400" u="sng" dirty="0">
                <a:solidFill>
                  <a:srgbClr val="008000"/>
                </a:solidFill>
                <a:latin typeface="+mn-lt"/>
                <a:cs typeface="+mn-cs"/>
              </a:rPr>
              <a:t> </a:t>
            </a:r>
            <a:r>
              <a:rPr lang="fr-FR" sz="1400" dirty="0">
                <a:solidFill>
                  <a:srgbClr val="008000"/>
                </a:solidFill>
                <a:latin typeface="+mn-lt"/>
                <a:cs typeface="+mn-cs"/>
              </a:rPr>
              <a:t>:</a:t>
            </a:r>
          </a:p>
          <a:p>
            <a:pPr eaLnBrk="1" fontAlgn="auto" hangingPunct="1">
              <a:spcBef>
                <a:spcPts val="0"/>
              </a:spcBef>
              <a:spcAft>
                <a:spcPts val="0"/>
              </a:spcAft>
              <a:defRPr/>
            </a:pP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2" tooltip="Le Jardin Foret par Robert Hart 1/2 - VOSTF"/>
              </a:rPr>
              <a:t>Le Jardin Foret par Robert Hart 1/2 - VOSTF</a:t>
            </a:r>
            <a:r>
              <a:rPr lang="en-US" sz="1400" dirty="0">
                <a:solidFill>
                  <a:srgbClr val="008000"/>
                </a:solidFill>
                <a:latin typeface="+mn-lt"/>
                <a:cs typeface="+mn-cs"/>
              </a:rPr>
              <a:t>, </a:t>
            </a:r>
            <a:r>
              <a:rPr lang="en-US" sz="1400" dirty="0">
                <a:solidFill>
                  <a:srgbClr val="008000"/>
                </a:solidFill>
                <a:latin typeface="+mn-lt"/>
                <a:cs typeface="+mn-cs"/>
                <a:hlinkClick r:id="rId2"/>
              </a:rPr>
              <a:t>https://www.youtube.com/watch?v=8EjqWtWK_4U</a:t>
            </a:r>
            <a:r>
              <a:rPr lang="en-US"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3" tooltip="Le Jardin Foret par Robert Hart 2/2 - VOSTF"/>
              </a:rPr>
              <a:t>Le Jardin Foret par Robert Hart 2/2 - VOSTF</a:t>
            </a:r>
            <a:r>
              <a:rPr lang="fr-FR" sz="1400" dirty="0">
                <a:solidFill>
                  <a:srgbClr val="008000"/>
                </a:solidFill>
                <a:latin typeface="+mn-lt"/>
                <a:cs typeface="+mn-cs"/>
              </a:rPr>
              <a:t>, </a:t>
            </a:r>
            <a:r>
              <a:rPr lang="fr-FR" sz="1400" dirty="0">
                <a:solidFill>
                  <a:srgbClr val="008000"/>
                </a:solidFill>
                <a:latin typeface="+mn-lt"/>
                <a:cs typeface="+mn-cs"/>
                <a:hlinkClick r:id="rId3"/>
              </a:rPr>
              <a:t>https://www.youtube.com/watch?v=aCYiixwOv5k</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4" tooltip="Jardin-Forêt / Agro-foresterie par Francis Hallé, Botaniste."/>
              </a:rPr>
              <a:t>Jardin-Forêt / </a:t>
            </a:r>
            <a:r>
              <a:rPr lang="fr-FR" sz="1400" dirty="0" err="1">
                <a:solidFill>
                  <a:srgbClr val="008000"/>
                </a:solidFill>
                <a:latin typeface="+mn-lt"/>
                <a:cs typeface="+mn-cs"/>
                <a:hlinkClick r:id="rId4" tooltip="Jardin-Forêt / Agro-foresterie par Francis Hallé, Botaniste."/>
              </a:rPr>
              <a:t>Agro-foresterie</a:t>
            </a:r>
            <a:r>
              <a:rPr lang="fr-FR" sz="1400" dirty="0">
                <a:solidFill>
                  <a:srgbClr val="008000"/>
                </a:solidFill>
                <a:latin typeface="+mn-lt"/>
                <a:cs typeface="+mn-cs"/>
                <a:hlinkClick r:id="rId4" tooltip="Jardin-Forêt / Agro-foresterie par Francis Hallé, Botaniste."/>
              </a:rPr>
              <a:t> par Francis </a:t>
            </a:r>
            <a:r>
              <a:rPr lang="fr-FR" sz="1400" dirty="0" err="1">
                <a:solidFill>
                  <a:srgbClr val="008000"/>
                </a:solidFill>
                <a:latin typeface="+mn-lt"/>
                <a:cs typeface="+mn-cs"/>
                <a:hlinkClick r:id="rId4" tooltip="Jardin-Forêt / Agro-foresterie par Francis Hallé, Botaniste."/>
              </a:rPr>
              <a:t>Hallé</a:t>
            </a:r>
            <a:r>
              <a:rPr lang="fr-FR" sz="1400" dirty="0">
                <a:solidFill>
                  <a:srgbClr val="008000"/>
                </a:solidFill>
                <a:latin typeface="+mn-lt"/>
                <a:cs typeface="+mn-cs"/>
                <a:hlinkClick r:id="rId4" tooltip="Jardin-Forêt / Agro-foresterie par Francis Hallé, Botaniste."/>
              </a:rPr>
              <a:t>, Botaniste</a:t>
            </a:r>
            <a:r>
              <a:rPr lang="fr-FR" sz="1400" dirty="0">
                <a:solidFill>
                  <a:srgbClr val="008000"/>
                </a:solidFill>
                <a:latin typeface="+mn-lt"/>
                <a:cs typeface="+mn-cs"/>
              </a:rPr>
              <a:t>, </a:t>
            </a:r>
            <a:r>
              <a:rPr lang="fr-FR" sz="1400" dirty="0">
                <a:solidFill>
                  <a:srgbClr val="008000"/>
                </a:solidFill>
                <a:latin typeface="+mn-lt"/>
                <a:cs typeface="+mn-cs"/>
                <a:hlinkClick r:id="rId4"/>
              </a:rPr>
              <a:t>https://www.youtube.com/watch?v=hFJSiKDaoh4</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5" tooltip="Foret Nourriciere avec Oiseaux Sauvages"/>
              </a:rPr>
              <a:t>Foret </a:t>
            </a:r>
            <a:r>
              <a:rPr lang="fr-FR" sz="1400" dirty="0" err="1">
                <a:solidFill>
                  <a:srgbClr val="008000"/>
                </a:solidFill>
                <a:latin typeface="+mn-lt"/>
                <a:cs typeface="+mn-cs"/>
                <a:hlinkClick r:id="rId5" tooltip="Foret Nourriciere avec Oiseaux Sauvages"/>
              </a:rPr>
              <a:t>Nourriciere</a:t>
            </a:r>
            <a:r>
              <a:rPr lang="fr-FR" sz="1400" dirty="0">
                <a:solidFill>
                  <a:srgbClr val="008000"/>
                </a:solidFill>
                <a:latin typeface="+mn-lt"/>
                <a:cs typeface="+mn-cs"/>
                <a:hlinkClick r:id="rId5" tooltip="Foret Nourriciere avec Oiseaux Sauvages"/>
              </a:rPr>
              <a:t> avec Oiseaux Sauvages</a:t>
            </a:r>
            <a:r>
              <a:rPr lang="fr-FR" sz="1400" dirty="0">
                <a:solidFill>
                  <a:srgbClr val="008000"/>
                </a:solidFill>
                <a:latin typeface="+mn-lt"/>
                <a:cs typeface="+mn-cs"/>
              </a:rPr>
              <a:t>, </a:t>
            </a:r>
            <a:r>
              <a:rPr lang="fr-FR" sz="1400" dirty="0">
                <a:solidFill>
                  <a:srgbClr val="008000"/>
                </a:solidFill>
                <a:latin typeface="+mn-lt"/>
                <a:cs typeface="+mn-cs"/>
                <a:hlinkClick r:id="rId5"/>
              </a:rPr>
              <a:t>https://www.youtube.com/watch?v=u-qnfefWVlA</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err="1">
                <a:solidFill>
                  <a:srgbClr val="008000"/>
                </a:solidFill>
                <a:latin typeface="+mn-lt"/>
                <a:cs typeface="+mn-cs"/>
                <a:hlinkClick r:id="rId6" tooltip="Permaculture jardin foret (extrait) du Jardin extraordinaire de philip forrer.flv"/>
              </a:rPr>
              <a:t>Permaculture</a:t>
            </a:r>
            <a:r>
              <a:rPr lang="fr-FR" sz="1400" dirty="0">
                <a:solidFill>
                  <a:srgbClr val="008000"/>
                </a:solidFill>
                <a:latin typeface="+mn-lt"/>
                <a:cs typeface="+mn-cs"/>
                <a:hlinkClick r:id="rId6" tooltip="Permaculture jardin foret (extrait) du Jardin extraordinaire de philip forrer.flv"/>
              </a:rPr>
              <a:t> jardin foret (extrait) du Jardin extraordinaire de </a:t>
            </a:r>
            <a:r>
              <a:rPr lang="fr-FR" sz="1400" dirty="0" err="1">
                <a:solidFill>
                  <a:srgbClr val="008000"/>
                </a:solidFill>
                <a:latin typeface="+mn-lt"/>
                <a:cs typeface="+mn-cs"/>
                <a:hlinkClick r:id="rId6" tooltip="Permaculture jardin foret (extrait) du Jardin extraordinaire de philip forrer.flv"/>
              </a:rPr>
              <a:t>philip</a:t>
            </a:r>
            <a:r>
              <a:rPr lang="fr-FR" sz="1400" dirty="0">
                <a:solidFill>
                  <a:srgbClr val="008000"/>
                </a:solidFill>
                <a:latin typeface="+mn-lt"/>
                <a:cs typeface="+mn-cs"/>
                <a:hlinkClick r:id="rId6" tooltip="Permaculture jardin foret (extrait) du Jardin extraordinaire de philip forrer.flv"/>
              </a:rPr>
              <a:t> </a:t>
            </a:r>
            <a:r>
              <a:rPr lang="fr-FR" sz="1400" dirty="0" err="1">
                <a:solidFill>
                  <a:srgbClr val="008000"/>
                </a:solidFill>
                <a:latin typeface="+mn-lt"/>
                <a:cs typeface="+mn-cs"/>
                <a:hlinkClick r:id="rId6" tooltip="Permaculture jardin foret (extrait) du Jardin extraordinaire de philip forrer.flv"/>
              </a:rPr>
              <a:t>forrer.flv</a:t>
            </a:r>
            <a:r>
              <a:rPr lang="fr-FR" sz="1400" dirty="0">
                <a:solidFill>
                  <a:srgbClr val="008000"/>
                </a:solidFill>
                <a:latin typeface="+mn-lt"/>
                <a:cs typeface="+mn-cs"/>
              </a:rPr>
              <a:t>, </a:t>
            </a:r>
            <a:r>
              <a:rPr lang="fr-FR" sz="1400" dirty="0">
                <a:solidFill>
                  <a:srgbClr val="008000"/>
                </a:solidFill>
                <a:latin typeface="+mn-lt"/>
                <a:cs typeface="+mn-cs"/>
                <a:hlinkClick r:id="rId6"/>
              </a:rPr>
              <a:t>https://www.youtube.com/watch?v=FldNFf3XVQQ</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7" tooltip="Visite Rapide de jardin forêt Permaculture"/>
              </a:rPr>
              <a:t>Visite Rapide de jardin forêt </a:t>
            </a:r>
            <a:r>
              <a:rPr lang="fr-FR" sz="1400" dirty="0" err="1">
                <a:solidFill>
                  <a:srgbClr val="008000"/>
                </a:solidFill>
                <a:latin typeface="+mn-lt"/>
                <a:cs typeface="+mn-cs"/>
                <a:hlinkClick r:id="rId7" tooltip="Visite Rapide de jardin forêt Permaculture"/>
              </a:rPr>
              <a:t>Permaculture</a:t>
            </a:r>
            <a:r>
              <a:rPr lang="fr-FR" sz="1400" dirty="0">
                <a:solidFill>
                  <a:srgbClr val="008000"/>
                </a:solidFill>
                <a:latin typeface="+mn-lt"/>
                <a:cs typeface="+mn-cs"/>
              </a:rPr>
              <a:t>, </a:t>
            </a:r>
            <a:r>
              <a:rPr lang="fr-FR" sz="1400" dirty="0">
                <a:solidFill>
                  <a:srgbClr val="008000"/>
                </a:solidFill>
                <a:latin typeface="+mn-lt"/>
                <a:cs typeface="+mn-cs"/>
                <a:hlinkClick r:id="rId7"/>
              </a:rPr>
              <a:t>https://www.youtube.com/watch?v=L72DjwJpMzQ</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8" tooltip="Jardin-forêt 2012"/>
              </a:rPr>
              <a:t>Jardin-forêt 2012</a:t>
            </a:r>
            <a:r>
              <a:rPr lang="fr-FR" sz="1400" dirty="0">
                <a:solidFill>
                  <a:srgbClr val="008000"/>
                </a:solidFill>
                <a:latin typeface="+mn-lt"/>
                <a:cs typeface="+mn-cs"/>
              </a:rPr>
              <a:t>, </a:t>
            </a:r>
            <a:r>
              <a:rPr lang="fr-FR" sz="1400" dirty="0">
                <a:solidFill>
                  <a:srgbClr val="008000"/>
                </a:solidFill>
                <a:latin typeface="+mn-lt"/>
                <a:cs typeface="+mn-cs"/>
                <a:hlinkClick r:id="rId8"/>
              </a:rPr>
              <a:t>https://www.youtube.com/watch?v=BwDRVvHkKkc</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9" tooltip="Permaculture: Forest Garden with subtitles"/>
              </a:rPr>
              <a:t>Permaculture: Forest Garden with subtitles</a:t>
            </a:r>
            <a:r>
              <a:rPr lang="fr-FR" sz="1400" dirty="0">
                <a:solidFill>
                  <a:srgbClr val="008000"/>
                </a:solidFill>
                <a:latin typeface="+mn-lt"/>
                <a:cs typeface="+mn-cs"/>
              </a:rPr>
              <a:t>, </a:t>
            </a:r>
            <a:r>
              <a:rPr lang="fr-FR" sz="1400" dirty="0">
                <a:solidFill>
                  <a:srgbClr val="008000"/>
                </a:solidFill>
                <a:latin typeface="+mn-lt"/>
                <a:cs typeface="+mn-cs"/>
                <a:hlinkClick r:id="rId9"/>
              </a:rPr>
              <a:t>https://www.youtube.com/watch?v=FzHMTUeC5Yo</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10" tooltip="Establishing a Food Forest the Permaculture Way"/>
              </a:rPr>
              <a:t>Establishing a Food Forest the Permaculture Way</a:t>
            </a:r>
            <a:r>
              <a:rPr lang="fr-FR" sz="1400" dirty="0">
                <a:solidFill>
                  <a:srgbClr val="008000"/>
                </a:solidFill>
                <a:latin typeface="+mn-lt"/>
                <a:cs typeface="+mn-cs"/>
              </a:rPr>
              <a:t>, </a:t>
            </a:r>
            <a:r>
              <a:rPr lang="fr-FR" sz="1400" dirty="0">
                <a:solidFill>
                  <a:srgbClr val="008000"/>
                </a:solidFill>
                <a:latin typeface="+mn-lt"/>
                <a:cs typeface="+mn-cs"/>
                <a:hlinkClick r:id="rId10"/>
              </a:rPr>
              <a:t>https://www.youtube.com/watch?v=OVE8YRF7Uzg</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11" tooltip="Ananda Village Sustainable Living Food Forest Permaculture Project 2009"/>
              </a:rPr>
              <a:t>Ananda Village </a:t>
            </a:r>
            <a:r>
              <a:rPr lang="fr-FR" sz="1400" dirty="0" err="1">
                <a:solidFill>
                  <a:srgbClr val="008000"/>
                </a:solidFill>
                <a:latin typeface="+mn-lt"/>
                <a:cs typeface="+mn-cs"/>
                <a:hlinkClick r:id="rId11" tooltip="Ananda Village Sustainable Living Food Forest Permaculture Project 2009"/>
              </a:rPr>
              <a:t>Sustainable</a:t>
            </a:r>
            <a:r>
              <a:rPr lang="fr-FR" sz="1400" dirty="0">
                <a:solidFill>
                  <a:srgbClr val="008000"/>
                </a:solidFill>
                <a:latin typeface="+mn-lt"/>
                <a:cs typeface="+mn-cs"/>
                <a:hlinkClick r:id="rId11" tooltip="Ananda Village Sustainable Living Food Forest Permaculture Project 2009"/>
              </a:rPr>
              <a:t> Living Food Forest </a:t>
            </a:r>
            <a:r>
              <a:rPr lang="fr-FR" sz="1400" dirty="0" err="1">
                <a:solidFill>
                  <a:srgbClr val="008000"/>
                </a:solidFill>
                <a:latin typeface="+mn-lt"/>
                <a:cs typeface="+mn-cs"/>
                <a:hlinkClick r:id="rId11" tooltip="Ananda Village Sustainable Living Food Forest Permaculture Project 2009"/>
              </a:rPr>
              <a:t>Permaculture</a:t>
            </a:r>
            <a:r>
              <a:rPr lang="fr-FR" sz="1400" dirty="0">
                <a:solidFill>
                  <a:srgbClr val="008000"/>
                </a:solidFill>
                <a:latin typeface="+mn-lt"/>
                <a:cs typeface="+mn-cs"/>
                <a:hlinkClick r:id="rId11" tooltip="Ananda Village Sustainable Living Food Forest Permaculture Project 2009"/>
              </a:rPr>
              <a:t> Project 2009</a:t>
            </a:r>
            <a:r>
              <a:rPr lang="fr-FR" sz="1400" dirty="0">
                <a:solidFill>
                  <a:srgbClr val="008000"/>
                </a:solidFill>
                <a:latin typeface="+mn-lt"/>
                <a:cs typeface="+mn-cs"/>
              </a:rPr>
              <a:t>, </a:t>
            </a:r>
            <a:r>
              <a:rPr lang="fr-FR" sz="1400" dirty="0">
                <a:solidFill>
                  <a:srgbClr val="008000"/>
                </a:solidFill>
                <a:latin typeface="+mn-lt"/>
                <a:cs typeface="+mn-cs"/>
                <a:hlinkClick r:id="rId11"/>
              </a:rPr>
              <a:t>https://www.youtube.com/watch?v=nxO1hv6bA8w</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12" tooltip="Mediterranean Food Forest Garden...2 years of soil regeneration..."/>
              </a:rPr>
              <a:t>Mediterranean Food Forest Garden...2 years of soil regeneration...</a:t>
            </a:r>
            <a:r>
              <a:rPr lang="fr-FR" sz="1400" dirty="0">
                <a:solidFill>
                  <a:srgbClr val="008000"/>
                </a:solidFill>
                <a:latin typeface="+mn-lt"/>
                <a:cs typeface="+mn-cs"/>
              </a:rPr>
              <a:t>, </a:t>
            </a:r>
            <a:r>
              <a:rPr lang="fr-FR" sz="1400" dirty="0">
                <a:solidFill>
                  <a:srgbClr val="008000"/>
                </a:solidFill>
                <a:latin typeface="+mn-lt"/>
                <a:cs typeface="+mn-cs"/>
                <a:hlinkClick r:id="rId12"/>
              </a:rPr>
              <a:t>https://www.youtube.com/watch?v=G3lu83LtdKI</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13" tooltip="Tour a Food Forest 4 Months After Planting | Full Course at Organic Life Guru"/>
              </a:rPr>
              <a:t>Tour a Food Forest 4 Months After Planting | Full Course at Organic Life</a:t>
            </a:r>
            <a:r>
              <a:rPr lang="fr-FR" sz="1400" dirty="0">
                <a:solidFill>
                  <a:srgbClr val="008000"/>
                </a:solidFill>
                <a:latin typeface="+mn-lt"/>
                <a:cs typeface="+mn-cs"/>
              </a:rPr>
              <a:t>, </a:t>
            </a:r>
            <a:r>
              <a:rPr lang="fr-FR" sz="1400" dirty="0">
                <a:solidFill>
                  <a:srgbClr val="008000"/>
                </a:solidFill>
                <a:latin typeface="+mn-lt"/>
                <a:cs typeface="+mn-cs"/>
                <a:hlinkClick r:id="rId13"/>
              </a:rPr>
              <a:t>https://www.youtube.com/watch?v=3U7_fVIhvpA</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14" tooltip="South Orlando Edible Forest Garden Project:  Year One"/>
              </a:rPr>
              <a:t>South Orlando Edible Forest Garden Project: Year One</a:t>
            </a:r>
            <a:r>
              <a:rPr lang="fr-FR" sz="1400" dirty="0">
                <a:solidFill>
                  <a:srgbClr val="008000"/>
                </a:solidFill>
                <a:latin typeface="+mn-lt"/>
                <a:cs typeface="+mn-cs"/>
              </a:rPr>
              <a:t>, </a:t>
            </a:r>
            <a:r>
              <a:rPr lang="fr-FR" sz="1400" dirty="0">
                <a:solidFill>
                  <a:srgbClr val="008000"/>
                </a:solidFill>
                <a:latin typeface="+mn-lt"/>
                <a:cs typeface="+mn-cs"/>
                <a:hlinkClick r:id="rId14"/>
              </a:rPr>
              <a:t>https://www.youtube.com/watch?v=Y8hDlrfbux4</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15" tooltip="30 Year Old Food Forest"/>
              </a:rPr>
              <a:t>30 Year Old Food Forest</a:t>
            </a:r>
            <a:r>
              <a:rPr lang="fr-FR" sz="1400" dirty="0">
                <a:solidFill>
                  <a:srgbClr val="008000"/>
                </a:solidFill>
                <a:latin typeface="+mn-lt"/>
                <a:cs typeface="+mn-cs"/>
              </a:rPr>
              <a:t>, </a:t>
            </a:r>
            <a:r>
              <a:rPr lang="fr-FR" sz="1400" dirty="0">
                <a:solidFill>
                  <a:srgbClr val="008000"/>
                </a:solidFill>
                <a:latin typeface="+mn-lt"/>
                <a:cs typeface="+mn-cs"/>
                <a:hlinkClick r:id="rId15"/>
              </a:rPr>
              <a:t>https://www.youtube.com/watch?v=NzhSFT-lqi0</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16" tooltip="Creating a Food Forest from a Field. Notre Jardin Forestier. Crear un bosque de alimentos"/>
              </a:rPr>
              <a:t>Creating a Food Forest from a Field. Notre </a:t>
            </a:r>
            <a:r>
              <a:rPr lang="en-US" sz="1400" dirty="0" err="1">
                <a:solidFill>
                  <a:srgbClr val="008000"/>
                </a:solidFill>
                <a:latin typeface="+mn-lt"/>
                <a:cs typeface="+mn-cs"/>
                <a:hlinkClick r:id="rId16" tooltip="Creating a Food Forest from a Field. Notre Jardin Forestier. Crear un bosque de alimentos"/>
              </a:rPr>
              <a:t>Jardin</a:t>
            </a:r>
            <a:r>
              <a:rPr lang="en-US" sz="1400" dirty="0">
                <a:solidFill>
                  <a:srgbClr val="008000"/>
                </a:solidFill>
                <a:latin typeface="+mn-lt"/>
                <a:cs typeface="+mn-cs"/>
                <a:hlinkClick r:id="rId16" tooltip="Creating a Food Forest from a Field. Notre Jardin Forestier. Crear un bosque de alimentos"/>
              </a:rPr>
              <a:t> </a:t>
            </a:r>
            <a:r>
              <a:rPr lang="en-US" sz="1400" dirty="0" err="1">
                <a:solidFill>
                  <a:srgbClr val="008000"/>
                </a:solidFill>
                <a:latin typeface="+mn-lt"/>
                <a:cs typeface="+mn-cs"/>
                <a:hlinkClick r:id="rId16" tooltip="Creating a Food Forest from a Field. Notre Jardin Forestier. Crear un bosque de alimentos"/>
              </a:rPr>
              <a:t>Forestier</a:t>
            </a:r>
            <a:r>
              <a:rPr lang="en-US" sz="1400" dirty="0">
                <a:solidFill>
                  <a:srgbClr val="008000"/>
                </a:solidFill>
                <a:latin typeface="+mn-lt"/>
                <a:cs typeface="+mn-cs"/>
                <a:hlinkClick r:id="rId16" tooltip="Creating a Food Forest from a Field. Notre Jardin Forestier. Crear un bosque de alimentos"/>
              </a:rPr>
              <a:t>. </a:t>
            </a:r>
            <a:r>
              <a:rPr lang="en-US" sz="1400" dirty="0" err="1">
                <a:solidFill>
                  <a:srgbClr val="008000"/>
                </a:solidFill>
                <a:latin typeface="+mn-lt"/>
                <a:cs typeface="+mn-cs"/>
                <a:hlinkClick r:id="rId16" tooltip="Creating a Food Forest from a Field. Notre Jardin Forestier. Crear un bosque de alimentos"/>
              </a:rPr>
              <a:t>Crear</a:t>
            </a:r>
            <a:r>
              <a:rPr lang="en-US" sz="1400" dirty="0">
                <a:solidFill>
                  <a:srgbClr val="008000"/>
                </a:solidFill>
                <a:latin typeface="+mn-lt"/>
                <a:cs typeface="+mn-cs"/>
                <a:hlinkClick r:id="rId16" tooltip="Creating a Food Forest from a Field. Notre Jardin Forestier. Crear un bosque de alimentos"/>
              </a:rPr>
              <a:t> un </a:t>
            </a:r>
            <a:r>
              <a:rPr lang="en-US" sz="1400" dirty="0" err="1">
                <a:solidFill>
                  <a:srgbClr val="008000"/>
                </a:solidFill>
                <a:latin typeface="+mn-lt"/>
                <a:cs typeface="+mn-cs"/>
                <a:hlinkClick r:id="rId16" tooltip="Creating a Food Forest from a Field. Notre Jardin Forestier. Crear un bosque de alimentos"/>
              </a:rPr>
              <a:t>bosque</a:t>
            </a:r>
            <a:r>
              <a:rPr lang="fr-FR" sz="1400" dirty="0">
                <a:solidFill>
                  <a:srgbClr val="008000"/>
                </a:solidFill>
                <a:latin typeface="+mn-lt"/>
                <a:cs typeface="+mn-cs"/>
              </a:rPr>
              <a:t>, </a:t>
            </a:r>
            <a:r>
              <a:rPr lang="fr-FR" sz="1400" dirty="0">
                <a:solidFill>
                  <a:srgbClr val="008000"/>
                </a:solidFill>
                <a:latin typeface="+mn-lt"/>
                <a:cs typeface="+mn-cs"/>
                <a:hlinkClick r:id="rId16"/>
              </a:rPr>
              <a:t>https://www.youtube.com/watch?v=szzsfeKFer0</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17" tooltip="7 Food Forests in 7 Minutes with Geoff Lawton"/>
              </a:rPr>
              <a:t>7 Food Forests in 7 Minutes with Geoff Lawton</a:t>
            </a:r>
            <a:r>
              <a:rPr lang="fr-FR" sz="1400" dirty="0">
                <a:solidFill>
                  <a:srgbClr val="008000"/>
                </a:solidFill>
                <a:latin typeface="+mn-lt"/>
                <a:cs typeface="+mn-cs"/>
              </a:rPr>
              <a:t>, </a:t>
            </a:r>
            <a:r>
              <a:rPr lang="fr-FR" sz="1400" dirty="0">
                <a:solidFill>
                  <a:srgbClr val="008000"/>
                </a:solidFill>
                <a:latin typeface="+mn-lt"/>
                <a:cs typeface="+mn-cs"/>
                <a:hlinkClick r:id="rId17"/>
              </a:rPr>
              <a:t>https://www.youtube.com/watch?v=QG_vRG66wkA</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err="1">
                <a:solidFill>
                  <a:srgbClr val="008000"/>
                </a:solidFill>
                <a:latin typeface="+mn-lt"/>
                <a:cs typeface="+mn-cs"/>
                <a:hlinkClick r:id="rId18" tooltip="Permaculture Food Forest"/>
              </a:rPr>
              <a:t>Permaculture</a:t>
            </a:r>
            <a:r>
              <a:rPr lang="fr-FR" sz="1400" dirty="0">
                <a:solidFill>
                  <a:srgbClr val="008000"/>
                </a:solidFill>
                <a:latin typeface="+mn-lt"/>
                <a:cs typeface="+mn-cs"/>
                <a:hlinkClick r:id="rId18" tooltip="Permaculture Food Forest"/>
              </a:rPr>
              <a:t> Food Forest</a:t>
            </a:r>
            <a:r>
              <a:rPr lang="fr-FR" sz="1400" dirty="0">
                <a:solidFill>
                  <a:srgbClr val="008000"/>
                </a:solidFill>
                <a:latin typeface="+mn-lt"/>
                <a:cs typeface="+mn-cs"/>
              </a:rPr>
              <a:t>, </a:t>
            </a:r>
            <a:r>
              <a:rPr lang="fr-FR" sz="1400" dirty="0">
                <a:solidFill>
                  <a:srgbClr val="008000"/>
                </a:solidFill>
                <a:latin typeface="+mn-lt"/>
                <a:cs typeface="+mn-cs"/>
                <a:hlinkClick r:id="rId18"/>
              </a:rPr>
              <a:t>https://www.youtube.com/watch?v=eR3tA5CJSM0</a:t>
            </a: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err="1">
                <a:solidFill>
                  <a:srgbClr val="008000"/>
                </a:solidFill>
                <a:latin typeface="+mn-lt"/>
                <a:cs typeface="+mn-cs"/>
                <a:hlinkClick r:id="rId19" tooltip="Permaculture Forest Garden at Schumacher College"/>
              </a:rPr>
              <a:t>Permaculture</a:t>
            </a:r>
            <a:r>
              <a:rPr lang="fr-FR" sz="1400" dirty="0">
                <a:solidFill>
                  <a:srgbClr val="008000"/>
                </a:solidFill>
                <a:latin typeface="+mn-lt"/>
                <a:cs typeface="+mn-cs"/>
                <a:hlinkClick r:id="rId19" tooltip="Permaculture Forest Garden at Schumacher College"/>
              </a:rPr>
              <a:t> Forest Garden at Schumacher </a:t>
            </a:r>
            <a:r>
              <a:rPr lang="fr-FR" sz="1400" dirty="0" err="1">
                <a:solidFill>
                  <a:srgbClr val="008000"/>
                </a:solidFill>
                <a:latin typeface="+mn-lt"/>
                <a:cs typeface="+mn-cs"/>
                <a:hlinkClick r:id="rId19" tooltip="Permaculture Forest Garden at Schumacher College"/>
              </a:rPr>
              <a:t>College</a:t>
            </a:r>
            <a:r>
              <a:rPr lang="fr-FR" sz="1400" dirty="0">
                <a:solidFill>
                  <a:srgbClr val="008000"/>
                </a:solidFill>
                <a:latin typeface="+mn-lt"/>
                <a:cs typeface="+mn-cs"/>
              </a:rPr>
              <a:t>, </a:t>
            </a:r>
            <a:r>
              <a:rPr lang="fr-FR" sz="1400" dirty="0">
                <a:solidFill>
                  <a:srgbClr val="008000"/>
                </a:solidFill>
                <a:latin typeface="+mn-lt"/>
                <a:cs typeface="+mn-cs"/>
                <a:hlinkClick r:id="rId19"/>
              </a:rPr>
              <a:t>https://www.youtube.com/watch?v=u75q3KaZGy4</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20" tooltip="A FOREST GARDEN YEAR  Perennial crops for a changing climate  by Martin Crawford"/>
              </a:rPr>
              <a:t>A FOREST GARDEN YEAR Perennial crops for a changing climate by Martin</a:t>
            </a:r>
            <a:r>
              <a:rPr lang="fr-FR" sz="1400" dirty="0">
                <a:solidFill>
                  <a:srgbClr val="008000"/>
                </a:solidFill>
                <a:latin typeface="+mn-lt"/>
                <a:cs typeface="+mn-cs"/>
              </a:rPr>
              <a:t>, </a:t>
            </a:r>
            <a:r>
              <a:rPr lang="fr-FR" sz="1400" dirty="0">
                <a:solidFill>
                  <a:srgbClr val="008000"/>
                </a:solidFill>
                <a:latin typeface="+mn-lt"/>
                <a:cs typeface="+mn-cs"/>
                <a:hlinkClick r:id="rId20"/>
              </a:rPr>
              <a:t>https://www.youtube.com/watch?v=9Ggwa5irxmg</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21" tooltip="A Walk Through Martin Crawford's Forest Garden"/>
              </a:rPr>
              <a:t>A Walk Through Martin Crawford's Forest Garden</a:t>
            </a:r>
            <a:r>
              <a:rPr lang="fr-FR" sz="1400" dirty="0">
                <a:solidFill>
                  <a:srgbClr val="008000"/>
                </a:solidFill>
                <a:latin typeface="+mn-lt"/>
                <a:cs typeface="+mn-cs"/>
              </a:rPr>
              <a:t> (14 vidéos), </a:t>
            </a:r>
            <a:r>
              <a:rPr lang="fr-FR" sz="1400" dirty="0">
                <a:solidFill>
                  <a:srgbClr val="008000"/>
                </a:solidFill>
                <a:latin typeface="+mn-lt"/>
                <a:cs typeface="+mn-cs"/>
                <a:hlinkClick r:id="rId21"/>
              </a:rPr>
              <a:t>https://www.youtube.com/watch?v=GFbcn06h8w4&amp;list=PLXsbyCuHeYl1Hm_uzrltenSloN0sKOUtx</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cs typeface="+mn-cs"/>
                <a:hlinkClick r:id="rId22"/>
              </a:rPr>
              <a:t>les forêts comestibles - Vidéo Dailymotion</a:t>
            </a:r>
            <a:r>
              <a:rPr lang="fr-FR" sz="1400" dirty="0">
                <a:solidFill>
                  <a:srgbClr val="008000"/>
                </a:solidFill>
                <a:latin typeface="+mn-lt"/>
                <a:cs typeface="+mn-cs"/>
              </a:rPr>
              <a:t>, </a:t>
            </a:r>
            <a:r>
              <a:rPr lang="fr-FR" sz="1400" dirty="0">
                <a:solidFill>
                  <a:srgbClr val="008000"/>
                </a:solidFill>
                <a:latin typeface="+mn-lt"/>
                <a:cs typeface="+mn-cs"/>
                <a:hlinkClick r:id="rId22"/>
              </a:rPr>
              <a:t>http://www.dailymotion.com/video/xpdp3m_les-forets-comestibles_lifestyle</a:t>
            </a:r>
            <a:r>
              <a:rPr lang="fr-FR"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cs typeface="+mn-cs"/>
                <a:hlinkClick r:id="rId23"/>
              </a:rPr>
              <a:t>Le Jardin Forêt Comestible</a:t>
            </a:r>
            <a:r>
              <a:rPr lang="fr-FR" sz="1400" dirty="0">
                <a:solidFill>
                  <a:srgbClr val="008000"/>
                </a:solidFill>
                <a:latin typeface="+mn-lt"/>
                <a:cs typeface="+mn-cs"/>
              </a:rPr>
              <a:t>, </a:t>
            </a:r>
            <a:r>
              <a:rPr lang="fr-FR" sz="1400" dirty="0">
                <a:solidFill>
                  <a:srgbClr val="008000"/>
                </a:solidFill>
                <a:latin typeface="+mn-lt"/>
                <a:cs typeface="+mn-cs"/>
                <a:hlinkClick r:id="rId24"/>
              </a:rPr>
              <a:t>https://www.youtube.com/watch?v=S-uu3s7wr6c</a:t>
            </a:r>
            <a:r>
              <a:rPr lang="fr-FR" sz="1400" dirty="0">
                <a:solidFill>
                  <a:srgbClr val="008000"/>
                </a:solidFill>
                <a:latin typeface="+mn-lt"/>
                <a:cs typeface="+mn-cs"/>
              </a:rPr>
              <a:t> </a:t>
            </a:r>
          </a:p>
        </p:txBody>
      </p:sp>
      <p:sp>
        <p:nvSpPr>
          <p:cNvPr id="71687" name="ZoneTexte 8"/>
          <p:cNvSpPr txBox="1">
            <a:spLocks noChangeArrowheads="1"/>
          </p:cNvSpPr>
          <p:nvPr/>
        </p:nvSpPr>
        <p:spPr bwMode="auto">
          <a:xfrm>
            <a:off x="6967538" y="1176338"/>
            <a:ext cx="470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Des sources d’inspirations sur les jardins-forêts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1DAA029-4DED-4D9E-B50E-0271952838B9}" type="slidenum">
              <a:rPr lang="fr-FR" altLang="fr-FR" sz="1200" smtClean="0">
                <a:solidFill>
                  <a:srgbClr val="898989"/>
                </a:solidFill>
              </a:rPr>
              <a:pPr>
                <a:lnSpc>
                  <a:spcPct val="100000"/>
                </a:lnSpc>
                <a:spcBef>
                  <a:spcPct val="0"/>
                </a:spcBef>
                <a:buFontTx/>
                <a:buNone/>
              </a:pPr>
              <a:t>73</a:t>
            </a:fld>
            <a:endParaRPr lang="fr-FR" altLang="fr-FR" sz="1200">
              <a:solidFill>
                <a:srgbClr val="898989"/>
              </a:solidFill>
            </a:endParaRPr>
          </a:p>
        </p:txBody>
      </p:sp>
      <p:sp>
        <p:nvSpPr>
          <p:cNvPr id="72707" name="Espace réservé du numéro de diapositive 1"/>
          <p:cNvSpPr txBox="1">
            <a:spLocks/>
          </p:cNvSpPr>
          <p:nvPr/>
        </p:nvSpPr>
        <p:spPr bwMode="auto">
          <a:xfrm>
            <a:off x="10818813" y="260350"/>
            <a:ext cx="854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6B1471DE-CF9E-4F2E-A53B-78E8443C3D08}" type="slidenum">
              <a:rPr lang="fr-FR" altLang="fr-FR" sz="1200">
                <a:solidFill>
                  <a:srgbClr val="898989"/>
                </a:solidFill>
              </a:rPr>
              <a:pPr algn="r" eaLnBrk="1" hangingPunct="1">
                <a:lnSpc>
                  <a:spcPct val="100000"/>
                </a:lnSpc>
                <a:spcBef>
                  <a:spcPct val="0"/>
                </a:spcBef>
                <a:buFontTx/>
                <a:buNone/>
              </a:pPr>
              <a:t>73</a:t>
            </a:fld>
            <a:endParaRPr lang="fr-FR" altLang="fr-FR" sz="1200">
              <a:solidFill>
                <a:srgbClr val="898989"/>
              </a:solidFill>
            </a:endParaRPr>
          </a:p>
        </p:txBody>
      </p:sp>
      <p:sp>
        <p:nvSpPr>
          <p:cNvPr id="72708"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2709" name="ZoneTexte 5"/>
          <p:cNvSpPr txBox="1">
            <a:spLocks noChangeArrowheads="1"/>
          </p:cNvSpPr>
          <p:nvPr/>
        </p:nvSpPr>
        <p:spPr bwMode="auto">
          <a:xfrm>
            <a:off x="225425" y="673100"/>
            <a:ext cx="354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a:t>
            </a:r>
          </a:p>
        </p:txBody>
      </p:sp>
      <p:sp>
        <p:nvSpPr>
          <p:cNvPr id="7" name="ZoneTexte 6"/>
          <p:cNvSpPr txBox="1"/>
          <p:nvPr/>
        </p:nvSpPr>
        <p:spPr>
          <a:xfrm>
            <a:off x="225425" y="1709738"/>
            <a:ext cx="11639550" cy="2894012"/>
          </a:xfrm>
          <a:prstGeom prst="rect">
            <a:avLst/>
          </a:prstGeom>
          <a:noFill/>
        </p:spPr>
        <p:txBody>
          <a:bodyPr>
            <a:spAutoFit/>
          </a:bodyPr>
          <a:lstStyle/>
          <a:p>
            <a:pPr eaLnBrk="1" fontAlgn="auto" hangingPunct="1">
              <a:spcBef>
                <a:spcPts val="0"/>
              </a:spcBef>
              <a:spcAft>
                <a:spcPts val="0"/>
              </a:spcAft>
              <a:defRPr/>
            </a:pPr>
            <a:r>
              <a:rPr lang="fr-FR" sz="1400" u="sng" dirty="0">
                <a:solidFill>
                  <a:srgbClr val="008000"/>
                </a:solidFill>
                <a:latin typeface="+mn-lt"/>
                <a:cs typeface="+mn-cs"/>
              </a:rPr>
              <a:t>Vidéos sur les forêts jardinées et la </a:t>
            </a:r>
            <a:r>
              <a:rPr lang="fr-FR" sz="1400" u="sng" dirty="0" err="1">
                <a:solidFill>
                  <a:srgbClr val="008000"/>
                </a:solidFill>
                <a:latin typeface="+mn-lt"/>
                <a:cs typeface="+mn-cs"/>
              </a:rPr>
              <a:t>permaculture</a:t>
            </a:r>
            <a:r>
              <a:rPr lang="fr-FR" sz="1400" u="sng" dirty="0">
                <a:solidFill>
                  <a:srgbClr val="008000"/>
                </a:solidFill>
                <a:latin typeface="+mn-lt"/>
                <a:cs typeface="+mn-cs"/>
              </a:rPr>
              <a:t> </a:t>
            </a:r>
            <a:r>
              <a:rPr lang="fr-FR" sz="1400" dirty="0">
                <a:solidFill>
                  <a:srgbClr val="008000"/>
                </a:solidFill>
                <a:latin typeface="+mn-lt"/>
                <a:cs typeface="+mn-cs"/>
              </a:rPr>
              <a:t>(suite et fin) : </a:t>
            </a:r>
          </a:p>
          <a:p>
            <a:pPr eaLnBrk="1" fontAlgn="auto" hangingPunct="1">
              <a:spcBef>
                <a:spcPts val="0"/>
              </a:spcBef>
              <a:spcAft>
                <a:spcPts val="0"/>
              </a:spcAft>
              <a:defRPr/>
            </a:pPr>
            <a:endParaRPr lang="fr-FR"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2" tooltip="Martin Crawford's Forest Garden"/>
              </a:rPr>
              <a:t>Martin </a:t>
            </a:r>
            <a:r>
              <a:rPr lang="fr-FR" sz="1400" dirty="0" err="1">
                <a:solidFill>
                  <a:srgbClr val="008000"/>
                </a:solidFill>
                <a:latin typeface="+mn-lt"/>
                <a:cs typeface="+mn-cs"/>
                <a:hlinkClick r:id="rId2" tooltip="Martin Crawford's Forest Garden"/>
              </a:rPr>
              <a:t>Crawford's</a:t>
            </a:r>
            <a:r>
              <a:rPr lang="fr-FR" sz="1400" dirty="0">
                <a:solidFill>
                  <a:srgbClr val="008000"/>
                </a:solidFill>
                <a:latin typeface="+mn-lt"/>
                <a:cs typeface="+mn-cs"/>
                <a:hlinkClick r:id="rId2" tooltip="Martin Crawford's Forest Garden"/>
              </a:rPr>
              <a:t> Forest Garden</a:t>
            </a:r>
            <a:r>
              <a:rPr lang="en-US" sz="1400" dirty="0">
                <a:solidFill>
                  <a:srgbClr val="008000"/>
                </a:solidFill>
                <a:latin typeface="+mn-lt"/>
                <a:cs typeface="+mn-cs"/>
              </a:rPr>
              <a:t> (12 </a:t>
            </a:r>
            <a:r>
              <a:rPr lang="en-US" sz="1400" dirty="0" err="1">
                <a:solidFill>
                  <a:srgbClr val="008000"/>
                </a:solidFill>
                <a:latin typeface="+mn-lt"/>
                <a:cs typeface="+mn-cs"/>
              </a:rPr>
              <a:t>vidéos</a:t>
            </a:r>
            <a:r>
              <a:rPr lang="en-US" sz="1400" dirty="0">
                <a:solidFill>
                  <a:srgbClr val="008000"/>
                </a:solidFill>
                <a:latin typeface="+mn-lt"/>
                <a:cs typeface="+mn-cs"/>
              </a:rPr>
              <a:t>), </a:t>
            </a:r>
            <a:r>
              <a:rPr lang="en-US" sz="1400" dirty="0">
                <a:solidFill>
                  <a:srgbClr val="008000"/>
                </a:solidFill>
                <a:latin typeface="+mn-lt"/>
                <a:cs typeface="+mn-cs"/>
                <a:hlinkClick r:id="rId2"/>
              </a:rPr>
              <a:t>https://www.youtube.com/watch?v=b_fhAch5qiY&amp;list=PL39F5099E11FF7B5C</a:t>
            </a:r>
            <a:r>
              <a:rPr lang="en-US"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rPr>
              <a:t>Martin Crawford's Forest Garden (English), </a:t>
            </a:r>
            <a:r>
              <a:rPr lang="en-US" sz="1400" dirty="0">
                <a:solidFill>
                  <a:srgbClr val="008000"/>
                </a:solidFill>
                <a:latin typeface="+mn-lt"/>
                <a:cs typeface="+mn-cs"/>
                <a:hlinkClick r:id="rId3"/>
              </a:rPr>
              <a:t>https://www.youtube.com/watch?v=R32_egXRNyE</a:t>
            </a:r>
            <a:endParaRPr lang="en-US"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4" tooltip="Martin Crawford's Forest Garden Part 1"/>
              </a:rPr>
              <a:t>Martin </a:t>
            </a:r>
            <a:r>
              <a:rPr lang="fr-FR" sz="1400" dirty="0" err="1">
                <a:solidFill>
                  <a:srgbClr val="008000"/>
                </a:solidFill>
                <a:latin typeface="+mn-lt"/>
                <a:cs typeface="+mn-cs"/>
                <a:hlinkClick r:id="rId4" tooltip="Martin Crawford's Forest Garden Part 1"/>
              </a:rPr>
              <a:t>Crawford's</a:t>
            </a:r>
            <a:r>
              <a:rPr lang="fr-FR" sz="1400" dirty="0">
                <a:solidFill>
                  <a:srgbClr val="008000"/>
                </a:solidFill>
                <a:latin typeface="+mn-lt"/>
                <a:cs typeface="+mn-cs"/>
                <a:hlinkClick r:id="rId4" tooltip="Martin Crawford's Forest Garden Part 1"/>
              </a:rPr>
              <a:t> Forest Garden Part 1</a:t>
            </a:r>
            <a:r>
              <a:rPr lang="en-US" sz="1400" u="sng" dirty="0">
                <a:solidFill>
                  <a:srgbClr val="008000"/>
                </a:solidFill>
                <a:latin typeface="+mn-lt"/>
                <a:cs typeface="+mn-cs"/>
                <a:hlinkClick r:id="rId5" tooltip="Martin Crawford - A Forest Garden Year - 01"/>
              </a:rPr>
              <a:t>, </a:t>
            </a:r>
            <a:r>
              <a:rPr lang="en-US" sz="1400" dirty="0">
                <a:solidFill>
                  <a:srgbClr val="008000"/>
                </a:solidFill>
                <a:latin typeface="+mn-lt"/>
                <a:cs typeface="+mn-cs"/>
                <a:hlinkClick r:id="rId5" tooltip="Martin Crawford - A Forest Garden Year - 01"/>
              </a:rPr>
              <a:t>https://www.youtube.com/watch?v=b_fhAch5qiY</a:t>
            </a:r>
            <a:endParaRPr lang="en-US" sz="1400" dirty="0">
              <a:solidFill>
                <a:srgbClr val="008000"/>
              </a:solidFill>
              <a:latin typeface="+mn-lt"/>
              <a:cs typeface="+mn-cs"/>
              <a:hlinkClick r:id="rId5"/>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rgbClr val="008000"/>
                </a:solidFill>
                <a:latin typeface="+mn-lt"/>
                <a:cs typeface="+mn-cs"/>
                <a:hlinkClick r:id="rId5"/>
              </a:rPr>
              <a:t>Martin </a:t>
            </a:r>
            <a:r>
              <a:rPr lang="en-US" sz="1400" dirty="0">
                <a:solidFill>
                  <a:srgbClr val="008000"/>
                </a:solidFill>
                <a:latin typeface="+mn-lt"/>
                <a:cs typeface="+mn-cs"/>
                <a:hlinkClick r:id="rId5" tooltip="Martin Crawford - A Forest Garden Year - 01"/>
              </a:rPr>
              <a:t>Crawford - A Forest Garden Year - 01</a:t>
            </a:r>
            <a:r>
              <a:rPr lang="fr-FR" sz="1400" dirty="0">
                <a:solidFill>
                  <a:srgbClr val="008000"/>
                </a:solidFill>
                <a:latin typeface="+mn-lt"/>
                <a:cs typeface="+mn-cs"/>
                <a:hlinkClick r:id="rId6" tooltip="Martin Crawford's Forest Garden Part 2"/>
              </a:rPr>
              <a:t>, https://www.youtube.com/watch?v=zEBlXoa8wjA</a:t>
            </a:r>
            <a:endParaRPr lang="fr-FR" sz="1400" dirty="0">
              <a:solidFill>
                <a:srgbClr val="008000"/>
              </a:solidFill>
              <a:latin typeface="+mn-lt"/>
              <a:cs typeface="+mn-cs"/>
              <a:hlinkClick r:id="rId6"/>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6"/>
              </a:rPr>
              <a:t>Martin </a:t>
            </a:r>
            <a:r>
              <a:rPr lang="fr-FR" sz="1400" dirty="0" err="1">
                <a:solidFill>
                  <a:srgbClr val="008000"/>
                </a:solidFill>
                <a:latin typeface="+mn-lt"/>
                <a:cs typeface="+mn-cs"/>
                <a:hlinkClick r:id="rId6" tooltip="Martin Crawford's Forest Garden Part 2"/>
              </a:rPr>
              <a:t>Crawford's</a:t>
            </a:r>
            <a:r>
              <a:rPr lang="fr-FR" sz="1400" dirty="0">
                <a:solidFill>
                  <a:srgbClr val="008000"/>
                </a:solidFill>
                <a:latin typeface="+mn-lt"/>
                <a:cs typeface="+mn-cs"/>
                <a:hlinkClick r:id="rId6" tooltip="Martin Crawford's Forest Garden Part 2"/>
              </a:rPr>
              <a:t> Forest Garden Part 2</a:t>
            </a:r>
            <a:r>
              <a:rPr lang="en-US" sz="1400" dirty="0">
                <a:solidFill>
                  <a:srgbClr val="008000"/>
                </a:solidFill>
                <a:latin typeface="+mn-lt"/>
                <a:cs typeface="+mn-cs"/>
              </a:rPr>
              <a:t>, </a:t>
            </a:r>
            <a:r>
              <a:rPr lang="en-US" sz="1400" dirty="0">
                <a:solidFill>
                  <a:srgbClr val="008000"/>
                </a:solidFill>
                <a:latin typeface="+mn-lt"/>
                <a:cs typeface="+mn-cs"/>
                <a:hlinkClick r:id="rId6"/>
              </a:rPr>
              <a:t>https://www.youtube.com/watch?v=9UYuVbu8e_Q</a:t>
            </a:r>
            <a:r>
              <a:rPr lang="en-US"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7" tooltip="Martin Crawford's Forest Garden Part 3"/>
              </a:rPr>
              <a:t>Martin </a:t>
            </a:r>
            <a:r>
              <a:rPr lang="fr-FR" sz="1400" dirty="0" err="1">
                <a:solidFill>
                  <a:srgbClr val="008000"/>
                </a:solidFill>
                <a:latin typeface="+mn-lt"/>
                <a:cs typeface="+mn-cs"/>
                <a:hlinkClick r:id="rId7" tooltip="Martin Crawford's Forest Garden Part 3"/>
              </a:rPr>
              <a:t>Crawford's</a:t>
            </a:r>
            <a:r>
              <a:rPr lang="fr-FR" sz="1400" dirty="0">
                <a:solidFill>
                  <a:srgbClr val="008000"/>
                </a:solidFill>
                <a:latin typeface="+mn-lt"/>
                <a:cs typeface="+mn-cs"/>
                <a:hlinkClick r:id="rId7" tooltip="Martin Crawford's Forest Garden Part 3"/>
              </a:rPr>
              <a:t> Forest Garden Part 3</a:t>
            </a:r>
            <a:r>
              <a:rPr lang="en-US" sz="1400" dirty="0">
                <a:solidFill>
                  <a:srgbClr val="008000"/>
                </a:solidFill>
                <a:latin typeface="+mn-lt"/>
                <a:cs typeface="+mn-cs"/>
              </a:rPr>
              <a:t>, </a:t>
            </a:r>
            <a:r>
              <a:rPr lang="en-US" sz="1400" dirty="0">
                <a:solidFill>
                  <a:srgbClr val="008000"/>
                </a:solidFill>
                <a:latin typeface="+mn-lt"/>
                <a:cs typeface="+mn-cs"/>
                <a:hlinkClick r:id="rId7"/>
              </a:rPr>
              <a:t>https://www.youtube.com/watch?v=aLt3bbnsTLA</a:t>
            </a:r>
            <a:r>
              <a:rPr lang="en-US"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8" tooltip="Martin Crawford's Forest Garden Part 4"/>
              </a:rPr>
              <a:t>Martin </a:t>
            </a:r>
            <a:r>
              <a:rPr lang="fr-FR" sz="1400" dirty="0" err="1">
                <a:solidFill>
                  <a:srgbClr val="008000"/>
                </a:solidFill>
                <a:latin typeface="+mn-lt"/>
                <a:cs typeface="+mn-cs"/>
                <a:hlinkClick r:id="rId8" tooltip="Martin Crawford's Forest Garden Part 4"/>
              </a:rPr>
              <a:t>Crawford's</a:t>
            </a:r>
            <a:r>
              <a:rPr lang="fr-FR" sz="1400" dirty="0">
                <a:solidFill>
                  <a:srgbClr val="008000"/>
                </a:solidFill>
                <a:latin typeface="+mn-lt"/>
                <a:cs typeface="+mn-cs"/>
                <a:hlinkClick r:id="rId8" tooltip="Martin Crawford's Forest Garden Part 4"/>
              </a:rPr>
              <a:t> Forest Garden Part 4</a:t>
            </a:r>
            <a:r>
              <a:rPr lang="en-US" sz="1400" dirty="0">
                <a:solidFill>
                  <a:srgbClr val="008000"/>
                </a:solidFill>
                <a:latin typeface="+mn-lt"/>
                <a:cs typeface="+mn-cs"/>
              </a:rPr>
              <a:t>, </a:t>
            </a:r>
            <a:r>
              <a:rPr lang="en-US" sz="1400" dirty="0">
                <a:solidFill>
                  <a:srgbClr val="008000"/>
                </a:solidFill>
                <a:latin typeface="+mn-lt"/>
                <a:cs typeface="+mn-cs"/>
                <a:hlinkClick r:id="rId8"/>
              </a:rPr>
              <a:t>https://www.youtube.com/watch?v=wLlzH5kcdGI</a:t>
            </a:r>
            <a:r>
              <a:rPr lang="en-US"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9" tooltip="Martin Crawford's Forest Garden Part 5"/>
              </a:rPr>
              <a:t>Martin </a:t>
            </a:r>
            <a:r>
              <a:rPr lang="fr-FR" sz="1400" dirty="0" err="1">
                <a:solidFill>
                  <a:srgbClr val="008000"/>
                </a:solidFill>
                <a:latin typeface="+mn-lt"/>
                <a:cs typeface="+mn-cs"/>
                <a:hlinkClick r:id="rId9" tooltip="Martin Crawford's Forest Garden Part 5"/>
              </a:rPr>
              <a:t>Crawford's</a:t>
            </a:r>
            <a:r>
              <a:rPr lang="fr-FR" sz="1400" dirty="0">
                <a:solidFill>
                  <a:srgbClr val="008000"/>
                </a:solidFill>
                <a:latin typeface="+mn-lt"/>
                <a:cs typeface="+mn-cs"/>
                <a:hlinkClick r:id="rId9" tooltip="Martin Crawford's Forest Garden Part 5"/>
              </a:rPr>
              <a:t> Forest Garden Part 5</a:t>
            </a:r>
            <a:r>
              <a:rPr lang="en-US" sz="1400" dirty="0">
                <a:solidFill>
                  <a:srgbClr val="008000"/>
                </a:solidFill>
                <a:latin typeface="+mn-lt"/>
                <a:cs typeface="+mn-cs"/>
              </a:rPr>
              <a:t>, </a:t>
            </a:r>
            <a:r>
              <a:rPr lang="en-US" sz="1400" dirty="0">
                <a:solidFill>
                  <a:srgbClr val="008000"/>
                </a:solidFill>
                <a:latin typeface="+mn-lt"/>
                <a:cs typeface="+mn-cs"/>
                <a:hlinkClick r:id="rId9"/>
              </a:rPr>
              <a:t>https://www.youtube.com/watch?v=NKPMtGAKAeU</a:t>
            </a:r>
            <a:endParaRPr lang="en-US"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hlinkClick r:id="rId10" tooltip="Martin Crawford's Forest Garden Part 6"/>
              </a:rPr>
              <a:t>Martin </a:t>
            </a:r>
            <a:r>
              <a:rPr lang="fr-FR" sz="1400" dirty="0" err="1">
                <a:solidFill>
                  <a:srgbClr val="008000"/>
                </a:solidFill>
                <a:latin typeface="+mn-lt"/>
                <a:cs typeface="+mn-cs"/>
                <a:hlinkClick r:id="rId10" tooltip="Martin Crawford's Forest Garden Part 6"/>
              </a:rPr>
              <a:t>Crawford's</a:t>
            </a:r>
            <a:r>
              <a:rPr lang="fr-FR" sz="1400" dirty="0">
                <a:solidFill>
                  <a:srgbClr val="008000"/>
                </a:solidFill>
                <a:latin typeface="+mn-lt"/>
                <a:cs typeface="+mn-cs"/>
                <a:hlinkClick r:id="rId10" tooltip="Martin Crawford's Forest Garden Part 6"/>
              </a:rPr>
              <a:t> Forest Garden Part 6</a:t>
            </a:r>
            <a:r>
              <a:rPr lang="en-US" sz="1400" dirty="0">
                <a:solidFill>
                  <a:srgbClr val="008000"/>
                </a:solidFill>
                <a:latin typeface="+mn-lt"/>
                <a:cs typeface="+mn-cs"/>
              </a:rPr>
              <a:t>, </a:t>
            </a:r>
            <a:r>
              <a:rPr lang="en-US" sz="1400" dirty="0">
                <a:solidFill>
                  <a:srgbClr val="008000"/>
                </a:solidFill>
                <a:latin typeface="+mn-lt"/>
                <a:cs typeface="+mn-cs"/>
                <a:hlinkClick r:id="rId10"/>
              </a:rPr>
              <a:t>https://www.youtube.com/watch?v=S2MmWoYhUk0</a:t>
            </a:r>
            <a:endParaRPr lang="en-US" sz="1400" dirty="0">
              <a:solidFill>
                <a:srgbClr val="008000"/>
              </a:solidFill>
              <a:latin typeface="+mn-lt"/>
              <a:cs typeface="+mn-cs"/>
            </a:endParaRPr>
          </a:p>
          <a:p>
            <a:pPr marL="285750" indent="-285750" eaLnBrk="1" fontAlgn="auto" hangingPunct="1">
              <a:spcBef>
                <a:spcPts val="0"/>
              </a:spcBef>
              <a:spcAft>
                <a:spcPts val="0"/>
              </a:spcAft>
              <a:buFont typeface="Arial" panose="020B0604020202020204" pitchFamily="34" charset="0"/>
              <a:buChar char="•"/>
              <a:defRPr/>
            </a:pPr>
            <a:r>
              <a:rPr lang="en-US" sz="1400" i="1" dirty="0">
                <a:solidFill>
                  <a:srgbClr val="008000"/>
                </a:solidFill>
                <a:latin typeface="+mn-lt"/>
                <a:cs typeface="+mn-cs"/>
              </a:rPr>
              <a:t>Establishing a food forest</a:t>
            </a:r>
            <a:r>
              <a:rPr lang="en-US" sz="1400" dirty="0">
                <a:solidFill>
                  <a:srgbClr val="008000"/>
                </a:solidFill>
                <a:latin typeface="+mn-lt"/>
                <a:cs typeface="+mn-cs"/>
              </a:rPr>
              <a:t>, Geoff Lawton. DVD. </a:t>
            </a:r>
            <a:r>
              <a:rPr lang="en-US" sz="1400" dirty="0">
                <a:solidFill>
                  <a:srgbClr val="FF0000"/>
                </a:solidFill>
                <a:latin typeface="+mn-lt"/>
                <a:cs typeface="+mn-cs"/>
              </a:rPr>
              <a:t>$39.95</a:t>
            </a:r>
            <a:r>
              <a:rPr lang="en-US" sz="1400" dirty="0">
                <a:solidFill>
                  <a:srgbClr val="008000"/>
                </a:solidFill>
                <a:latin typeface="+mn-lt"/>
                <a:cs typeface="+mn-cs"/>
              </a:rPr>
              <a:t>, </a:t>
            </a:r>
            <a:r>
              <a:rPr lang="en-US" sz="1400" dirty="0">
                <a:solidFill>
                  <a:srgbClr val="008000"/>
                </a:solidFill>
                <a:latin typeface="+mn-lt"/>
                <a:cs typeface="+mn-cs"/>
                <a:hlinkClick r:id="rId11"/>
              </a:rPr>
              <a:t>http://permaculturenews.org/shop/dvd/food-forest-dvd/</a:t>
            </a:r>
            <a:r>
              <a:rPr lang="en-US" sz="1400" dirty="0">
                <a:solidFill>
                  <a:srgbClr val="008000"/>
                </a:solidFill>
                <a:latin typeface="+mn-lt"/>
                <a:cs typeface="+mn-cs"/>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rgbClr val="008000"/>
                </a:solidFill>
                <a:latin typeface="+mn-lt"/>
                <a:cs typeface="+mn-cs"/>
              </a:rPr>
              <a:t>Les forêts comestibles, Alexis </a:t>
            </a:r>
            <a:r>
              <a:rPr lang="fr-FR" sz="1400" dirty="0" err="1">
                <a:solidFill>
                  <a:srgbClr val="008000"/>
                </a:solidFill>
                <a:latin typeface="+mn-lt"/>
                <a:cs typeface="+mn-cs"/>
              </a:rPr>
              <a:t>Dalbeigue</a:t>
            </a:r>
            <a:r>
              <a:rPr lang="fr-FR" sz="1400" dirty="0">
                <a:solidFill>
                  <a:srgbClr val="008000"/>
                </a:solidFill>
                <a:latin typeface="+mn-lt"/>
                <a:cs typeface="+mn-cs"/>
              </a:rPr>
              <a:t>, </a:t>
            </a:r>
            <a:r>
              <a:rPr lang="fr-FR" sz="1400" dirty="0">
                <a:solidFill>
                  <a:srgbClr val="008000"/>
                </a:solidFill>
                <a:latin typeface="+mn-lt"/>
                <a:cs typeface="+mn-cs"/>
                <a:hlinkClick r:id="rId12"/>
              </a:rPr>
              <a:t>http://www.dailymotion.com/video/xpdp3m_les-forets-comestibles_lifestyle</a:t>
            </a:r>
            <a:r>
              <a:rPr lang="fr-FR" sz="1400" dirty="0">
                <a:solidFill>
                  <a:srgbClr val="008000"/>
                </a:solidFill>
                <a:latin typeface="+mn-lt"/>
                <a:cs typeface="+mn-cs"/>
              </a:rPr>
              <a:t> </a:t>
            </a:r>
            <a:endParaRPr lang="en-US" sz="1400" dirty="0">
              <a:solidFill>
                <a:srgbClr val="008000"/>
              </a:solidFill>
              <a:latin typeface="+mn-lt"/>
              <a:cs typeface="+mn-cs"/>
            </a:endParaRPr>
          </a:p>
        </p:txBody>
      </p:sp>
      <p:sp>
        <p:nvSpPr>
          <p:cNvPr id="72711" name="Rectangle 7"/>
          <p:cNvSpPr>
            <a:spLocks noChangeArrowheads="1"/>
          </p:cNvSpPr>
          <p:nvPr/>
        </p:nvSpPr>
        <p:spPr bwMode="auto">
          <a:xfrm>
            <a:off x="776288" y="6403975"/>
            <a:ext cx="2441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Pérille de Nankin (</a:t>
            </a:r>
            <a:r>
              <a:rPr lang="fr-FR" altLang="fr-FR" sz="1200" i="1">
                <a:solidFill>
                  <a:srgbClr val="008000"/>
                </a:solidFill>
              </a:rPr>
              <a:t>Perilla frutescens</a:t>
            </a:r>
            <a:r>
              <a:rPr lang="fr-FR" altLang="fr-FR" sz="1200">
                <a:solidFill>
                  <a:srgbClr val="008000"/>
                </a:solidFill>
              </a:rPr>
              <a:t>)</a:t>
            </a:r>
          </a:p>
        </p:txBody>
      </p:sp>
      <p:pic>
        <p:nvPicPr>
          <p:cNvPr id="72712" name="Imag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44575" y="49752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Imag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201150" y="2478088"/>
            <a:ext cx="27940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Rectangle 10"/>
          <p:cNvSpPr>
            <a:spLocks noChangeArrowheads="1"/>
          </p:cNvSpPr>
          <p:nvPr/>
        </p:nvSpPr>
        <p:spPr bwMode="auto">
          <a:xfrm>
            <a:off x="9053513" y="6229350"/>
            <a:ext cx="294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Arial" panose="020B0604020202020204" pitchFamily="34" charset="0"/>
              </a:rPr>
              <a:t>Branche en fleurs de </a:t>
            </a:r>
            <a:r>
              <a:rPr lang="fr-FR" altLang="fr-FR" sz="1200">
                <a:solidFill>
                  <a:srgbClr val="008000"/>
                </a:solidFill>
              </a:rPr>
              <a:t>Pérille de Nankin</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var.crispa fo. viridis</a:t>
            </a:r>
            <a:r>
              <a:rPr lang="fr-FR" altLang="fr-FR" sz="1200">
                <a:solidFill>
                  <a:srgbClr val="008000"/>
                </a:solidFill>
                <a:latin typeface="Arial" panose="020B0604020202020204" pitchFamily="34" charset="0"/>
              </a:rPr>
              <a:t>, à </a:t>
            </a:r>
            <a:r>
              <a:rPr lang="fr-FR" altLang="fr-FR" sz="1200">
                <a:solidFill>
                  <a:srgbClr val="008000"/>
                </a:solidFill>
                <a:latin typeface="Arial" panose="020B0604020202020204" pitchFamily="34" charset="0"/>
                <a:hlinkClick r:id="rId15" tooltip="Pékin"/>
              </a:rPr>
              <a:t>Pékin</a:t>
            </a:r>
            <a:endParaRPr lang="fr-FR" altLang="fr-FR" sz="1200">
              <a:solidFill>
                <a:srgbClr val="008000"/>
              </a:solidFill>
            </a:endParaRPr>
          </a:p>
        </p:txBody>
      </p:sp>
      <p:pic>
        <p:nvPicPr>
          <p:cNvPr id="72715" name="Image 1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743325" y="46116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Image 1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477000" y="457835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7" name="Rectangle 13"/>
          <p:cNvSpPr>
            <a:spLocks noChangeArrowheads="1"/>
          </p:cNvSpPr>
          <p:nvPr/>
        </p:nvSpPr>
        <p:spPr bwMode="auto">
          <a:xfrm>
            <a:off x="3687763" y="6473825"/>
            <a:ext cx="277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Pérille de Nankin (</a:t>
            </a:r>
            <a:r>
              <a:rPr lang="fr-FR" altLang="fr-FR" sz="1200" i="1">
                <a:solidFill>
                  <a:srgbClr val="008000"/>
                </a:solidFill>
              </a:rPr>
              <a:t>Perilla frutescens</a:t>
            </a:r>
            <a:r>
              <a:rPr lang="fr-FR" altLang="fr-FR" sz="1200">
                <a:solidFill>
                  <a:srgbClr val="008000"/>
                </a:solidFill>
              </a:rPr>
              <a:t>)  ↑↗</a:t>
            </a:r>
          </a:p>
        </p:txBody>
      </p:sp>
      <p:sp>
        <p:nvSpPr>
          <p:cNvPr id="72718" name="ZoneTexte 14"/>
          <p:cNvSpPr txBox="1">
            <a:spLocks noChangeArrowheads="1"/>
          </p:cNvSpPr>
          <p:nvPr/>
        </p:nvSpPr>
        <p:spPr bwMode="auto">
          <a:xfrm>
            <a:off x="6540500" y="1776413"/>
            <a:ext cx="470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Des sources d’inspirations sur les jardins-forêts</a:t>
            </a:r>
          </a:p>
        </p:txBody>
      </p:sp>
      <p:sp>
        <p:nvSpPr>
          <p:cNvPr id="72719" name="Rectangle 15"/>
          <p:cNvSpPr>
            <a:spLocks noChangeArrowheads="1"/>
          </p:cNvSpPr>
          <p:nvPr/>
        </p:nvSpPr>
        <p:spPr bwMode="auto">
          <a:xfrm>
            <a:off x="225425" y="1177925"/>
            <a:ext cx="753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22.2. Vidéos sur les forêts jardinés et la permaculture (suite et fin)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4B39A8F5-6B5A-4710-83DC-64436D10D92F}" type="slidenum">
              <a:rPr lang="fr-FR" altLang="fr-FR" sz="1200">
                <a:solidFill>
                  <a:srgbClr val="898989"/>
                </a:solidFill>
              </a:rPr>
              <a:pPr algn="r" eaLnBrk="1" hangingPunct="1">
                <a:lnSpc>
                  <a:spcPct val="100000"/>
                </a:lnSpc>
                <a:spcBef>
                  <a:spcPct val="0"/>
                </a:spcBef>
                <a:buFontTx/>
                <a:buNone/>
              </a:pPr>
              <a:t>74</a:t>
            </a:fld>
            <a:endParaRPr lang="fr-FR" altLang="fr-FR" sz="1200">
              <a:solidFill>
                <a:srgbClr val="898989"/>
              </a:solidFill>
            </a:endParaRPr>
          </a:p>
        </p:txBody>
      </p:sp>
      <p:sp>
        <p:nvSpPr>
          <p:cNvPr id="73731"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3732" name="ZoneTexte 5"/>
          <p:cNvSpPr txBox="1">
            <a:spLocks noChangeArrowheads="1"/>
          </p:cNvSpPr>
          <p:nvPr/>
        </p:nvSpPr>
        <p:spPr bwMode="auto">
          <a:xfrm>
            <a:off x="225425" y="673100"/>
            <a:ext cx="352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a:t>
            </a:r>
          </a:p>
        </p:txBody>
      </p:sp>
      <p:sp>
        <p:nvSpPr>
          <p:cNvPr id="73733" name="ZoneTexte 6"/>
          <p:cNvSpPr txBox="1">
            <a:spLocks noChangeArrowheads="1"/>
          </p:cNvSpPr>
          <p:nvPr/>
        </p:nvSpPr>
        <p:spPr bwMode="auto">
          <a:xfrm>
            <a:off x="171450" y="2132013"/>
            <a:ext cx="1184751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400">
                <a:solidFill>
                  <a:srgbClr val="008000"/>
                </a:solidFill>
                <a:hlinkClick r:id="rId2"/>
              </a:rPr>
              <a:t>Marie Bilodeau</a:t>
            </a:r>
            <a:r>
              <a:rPr lang="fr-FR" altLang="fr-FR" sz="1400">
                <a:solidFill>
                  <a:srgbClr val="008000"/>
                </a:solidFill>
              </a:rPr>
              <a:t>, </a:t>
            </a:r>
            <a:r>
              <a:rPr lang="en-US" altLang="fr-FR" sz="1400" i="1">
                <a:solidFill>
                  <a:srgbClr val="008000"/>
                </a:solidFill>
                <a:hlinkClick r:id="rId3" tooltip="Permalien à The Market Gardener; A Successful Growers’ Handbook for Small-Scale Organic Farming"/>
              </a:rPr>
              <a:t>The Market Gardener; A Successful Growers’ Handbook for Small-Scale Organic Farming</a:t>
            </a:r>
            <a:r>
              <a:rPr lang="fr-FR" altLang="fr-FR" sz="1400">
                <a:solidFill>
                  <a:srgbClr val="008000"/>
                </a:solidFill>
              </a:rPr>
              <a:t>, </a:t>
            </a:r>
            <a:r>
              <a:rPr lang="fr-FR" altLang="fr-FR" sz="1400">
                <a:solidFill>
                  <a:srgbClr val="008000"/>
                </a:solidFill>
                <a:hlinkClick r:id="rId4"/>
              </a:rPr>
              <a:t>Jean-Martin Fortier</a:t>
            </a:r>
            <a:r>
              <a:rPr lang="fr-FR" altLang="fr-FR" sz="1400">
                <a:solidFill>
                  <a:srgbClr val="008000"/>
                </a:solidFill>
              </a:rPr>
              <a:t>,  New Society Publishers, 2014.</a:t>
            </a:r>
          </a:p>
          <a:p>
            <a:pPr eaLnBrk="1" hangingPunct="1">
              <a:lnSpc>
                <a:spcPct val="100000"/>
              </a:lnSpc>
              <a:spcBef>
                <a:spcPct val="0"/>
              </a:spcBef>
            </a:pPr>
            <a:r>
              <a:rPr lang="fr-FR" altLang="fr-FR" sz="1400">
                <a:solidFill>
                  <a:srgbClr val="008000"/>
                </a:solidFill>
              </a:rPr>
              <a:t>Dave Jacke, Eric Toensmeier, </a:t>
            </a:r>
            <a:r>
              <a:rPr lang="fr-FR" altLang="fr-FR" sz="1400" i="1">
                <a:solidFill>
                  <a:srgbClr val="008000"/>
                </a:solidFill>
              </a:rPr>
              <a:t>Edible Forest Gardens Gardens</a:t>
            </a:r>
            <a:r>
              <a:rPr lang="fr-FR" altLang="fr-FR" sz="1400">
                <a:solidFill>
                  <a:srgbClr val="008000"/>
                </a:solidFill>
              </a:rPr>
              <a:t>, T1 &amp; T2, </a:t>
            </a:r>
            <a:r>
              <a:rPr lang="en-US" altLang="fr-FR" sz="1400">
                <a:solidFill>
                  <a:srgbClr val="008000"/>
                </a:solidFill>
              </a:rPr>
              <a:t>Chelsea Green Publishing; VOLUME 2 edition (November 15, 2005)</a:t>
            </a:r>
            <a:r>
              <a:rPr lang="fr-FR" altLang="fr-FR" sz="1400">
                <a:solidFill>
                  <a:srgbClr val="008000"/>
                </a:solidFill>
              </a:rPr>
              <a:t>.</a:t>
            </a:r>
          </a:p>
          <a:p>
            <a:pPr eaLnBrk="1" hangingPunct="1">
              <a:lnSpc>
                <a:spcPct val="100000"/>
              </a:lnSpc>
              <a:spcBef>
                <a:spcPct val="0"/>
              </a:spcBef>
            </a:pPr>
            <a:r>
              <a:rPr lang="fr-FR" altLang="fr-FR" sz="1400">
                <a:solidFill>
                  <a:srgbClr val="008000"/>
                </a:solidFill>
              </a:rPr>
              <a:t>Patrick Whitefield 2002. </a:t>
            </a:r>
            <a:r>
              <a:rPr lang="fr-FR" altLang="fr-FR" sz="1400" i="1">
                <a:solidFill>
                  <a:srgbClr val="008000"/>
                </a:solidFill>
              </a:rPr>
              <a:t>How to make a forest garden</a:t>
            </a:r>
            <a:r>
              <a:rPr lang="fr-FR" altLang="fr-FR" sz="1400">
                <a:solidFill>
                  <a:srgbClr val="008000"/>
                </a:solidFill>
              </a:rPr>
              <a:t>, Permanent Publications, East Meon, Hampshire.</a:t>
            </a:r>
          </a:p>
          <a:p>
            <a:pPr algn="just" eaLnBrk="1" hangingPunct="1">
              <a:lnSpc>
                <a:spcPct val="100000"/>
              </a:lnSpc>
              <a:spcBef>
                <a:spcPct val="0"/>
              </a:spcBef>
              <a:buFontTx/>
              <a:buNone/>
            </a:pPr>
            <a:r>
              <a:rPr lang="fr-FR" altLang="fr-FR" sz="1200">
                <a:solidFill>
                  <a:srgbClr val="008000"/>
                </a:solidFill>
              </a:rPr>
              <a:t>Il a été depuis traduit en français sous le titre « </a:t>
            </a:r>
            <a:r>
              <a:rPr lang="fr-FR" altLang="fr-FR" sz="1200" i="1">
                <a:solidFill>
                  <a:srgbClr val="008000"/>
                </a:solidFill>
              </a:rPr>
              <a:t>Créer un jardin-forêt une forêt comestible de fruits, légumes, aromatiques et champignons au jardin</a:t>
            </a:r>
            <a:r>
              <a:rPr lang="fr-FR" altLang="fr-FR" sz="1200">
                <a:solidFill>
                  <a:srgbClr val="008000"/>
                </a:solidFill>
              </a:rPr>
              <a:t>« , ed. Imagine un colibri 2011.</a:t>
            </a:r>
          </a:p>
          <a:p>
            <a:pPr algn="just" eaLnBrk="1" hangingPunct="1">
              <a:lnSpc>
                <a:spcPct val="100000"/>
              </a:lnSpc>
              <a:spcBef>
                <a:spcPct val="0"/>
              </a:spcBef>
              <a:buFontTx/>
              <a:buNone/>
            </a:pPr>
            <a:endParaRPr lang="fr-FR" altLang="fr-FR" sz="1200">
              <a:solidFill>
                <a:srgbClr val="008000"/>
              </a:solidFill>
            </a:endParaRPr>
          </a:p>
          <a:p>
            <a:pPr algn="just" eaLnBrk="1" hangingPunct="1">
              <a:lnSpc>
                <a:spcPct val="100000"/>
              </a:lnSpc>
              <a:spcBef>
                <a:spcPct val="0"/>
              </a:spcBef>
            </a:pPr>
            <a:r>
              <a:rPr lang="fr-FR" altLang="fr-FR" sz="1400">
                <a:solidFill>
                  <a:srgbClr val="008000"/>
                </a:solidFill>
              </a:rPr>
              <a:t>Dave Jacke 2005, </a:t>
            </a:r>
            <a:r>
              <a:rPr lang="fr-FR" altLang="fr-FR" sz="1400" i="1">
                <a:solidFill>
                  <a:srgbClr val="008000"/>
                </a:solidFill>
              </a:rPr>
              <a:t>Edible forest gardens. Ecological design and practice for temperate climate permaculture</a:t>
            </a:r>
            <a:r>
              <a:rPr lang="fr-FR" altLang="fr-FR" sz="1400">
                <a:solidFill>
                  <a:srgbClr val="008000"/>
                </a:solidFill>
              </a:rPr>
              <a:t>. Chelsea Green Publ. Co, White River Junction, Vermont, 2005 (vol. 1 Vision and theory, vol. 2 Design and practice)</a:t>
            </a:r>
          </a:p>
          <a:p>
            <a:pPr algn="just" eaLnBrk="1" hangingPunct="1">
              <a:lnSpc>
                <a:spcPct val="100000"/>
              </a:lnSpc>
              <a:spcBef>
                <a:spcPct val="0"/>
              </a:spcBef>
            </a:pPr>
            <a:r>
              <a:rPr lang="fr-FR" altLang="fr-FR" sz="1400">
                <a:solidFill>
                  <a:srgbClr val="008000"/>
                </a:solidFill>
              </a:rPr>
              <a:t>Martin Crawford 2010, </a:t>
            </a:r>
            <a:r>
              <a:rPr lang="fr-FR" altLang="fr-FR" sz="1400" i="1">
                <a:solidFill>
                  <a:srgbClr val="008000"/>
                </a:solidFill>
              </a:rPr>
              <a:t>Creating a forest garden. Working with nature to grow edible crops</a:t>
            </a:r>
            <a:r>
              <a:rPr lang="fr-FR" altLang="fr-FR" sz="1400">
                <a:solidFill>
                  <a:srgbClr val="008000"/>
                </a:solidFill>
              </a:rPr>
              <a:t>. Totnes, Devon, 384 p.</a:t>
            </a:r>
          </a:p>
          <a:p>
            <a:pPr algn="just" eaLnBrk="1" hangingPunct="1">
              <a:lnSpc>
                <a:spcPct val="100000"/>
              </a:lnSpc>
              <a:spcBef>
                <a:spcPct val="0"/>
              </a:spcBef>
            </a:pPr>
            <a:r>
              <a:rPr lang="fr-FR" altLang="fr-FR" sz="1400">
                <a:solidFill>
                  <a:srgbClr val="008000"/>
                </a:solidFill>
              </a:rPr>
              <a:t>Toby Hemenway 2009, </a:t>
            </a:r>
            <a:r>
              <a:rPr lang="fr-FR" altLang="fr-FR" sz="1400" i="1">
                <a:solidFill>
                  <a:srgbClr val="008000"/>
                </a:solidFill>
              </a:rPr>
              <a:t>Gaia’s garden. A guide to home-scale permaculture</a:t>
            </a:r>
            <a:r>
              <a:rPr lang="fr-FR" altLang="fr-FR" sz="1400">
                <a:solidFill>
                  <a:srgbClr val="008000"/>
                </a:solidFill>
              </a:rPr>
              <a:t>. Second edition. Chelsea Green Publ. Co, White River Junction, Vermont.</a:t>
            </a:r>
          </a:p>
        </p:txBody>
      </p:sp>
      <p:sp>
        <p:nvSpPr>
          <p:cNvPr id="73734" name="Rectangle 7"/>
          <p:cNvSpPr>
            <a:spLocks noChangeArrowheads="1"/>
          </p:cNvSpPr>
          <p:nvPr/>
        </p:nvSpPr>
        <p:spPr bwMode="auto">
          <a:xfrm>
            <a:off x="225425" y="1200150"/>
            <a:ext cx="6891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22.3. Livres sur la permaculture et les forêts jardinées nourricières :</a:t>
            </a:r>
            <a:endParaRPr lang="fr-FR" altLang="fr-FR" sz="1800">
              <a:solidFill>
                <a:srgbClr val="008000"/>
              </a:solidFill>
            </a:endParaRP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u="sng">
                <a:solidFill>
                  <a:srgbClr val="008000"/>
                </a:solidFill>
              </a:rPr>
              <a:t>Livres en Anglais</a:t>
            </a:r>
            <a:r>
              <a:rPr lang="fr-FR" altLang="fr-FR" sz="1800">
                <a:solidFill>
                  <a:srgbClr val="008000"/>
                </a:solidFill>
              </a:rPr>
              <a:t> : </a:t>
            </a:r>
            <a:endParaRPr lang="fr-FR" altLang="fr-FR" sz="1800" u="sng">
              <a:solidFill>
                <a:srgbClr val="008000"/>
              </a:solidFill>
            </a:endParaRPr>
          </a:p>
        </p:txBody>
      </p:sp>
      <p:pic>
        <p:nvPicPr>
          <p:cNvPr id="73735"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2863" y="4646613"/>
            <a:ext cx="159226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6800" y="5006975"/>
            <a:ext cx="25558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Imag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5425" y="5176838"/>
            <a:ext cx="32956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ZoneTexte 11"/>
          <p:cNvSpPr txBox="1">
            <a:spLocks noChangeArrowheads="1"/>
          </p:cNvSpPr>
          <p:nvPr/>
        </p:nvSpPr>
        <p:spPr bwMode="auto">
          <a:xfrm>
            <a:off x="1466850" y="6567488"/>
            <a:ext cx="661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Mélisse</a:t>
            </a:r>
          </a:p>
        </p:txBody>
      </p:sp>
      <p:pic>
        <p:nvPicPr>
          <p:cNvPr id="73739"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55238" y="4067175"/>
            <a:ext cx="18923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Imag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18475" y="4100513"/>
            <a:ext cx="187642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1" name="ZoneTexte 1"/>
          <p:cNvSpPr txBox="1">
            <a:spLocks noChangeArrowheads="1"/>
          </p:cNvSpPr>
          <p:nvPr/>
        </p:nvSpPr>
        <p:spPr bwMode="auto">
          <a:xfrm>
            <a:off x="171450" y="40068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US" altLang="fr-FR" sz="1400">
                <a:solidFill>
                  <a:srgbClr val="008000"/>
                </a:solidFill>
              </a:rPr>
              <a:t>Robert Hart, </a:t>
            </a:r>
            <a:r>
              <a:rPr lang="en-US" altLang="fr-FR" sz="1400" i="1">
                <a:solidFill>
                  <a:srgbClr val="008000"/>
                </a:solidFill>
              </a:rPr>
              <a:t>Forest gardening: Rediscovering Nature and Community in a Post-industrial Age</a:t>
            </a:r>
            <a:r>
              <a:rPr lang="en-US" altLang="fr-FR" sz="1400">
                <a:solidFill>
                  <a:srgbClr val="008000"/>
                </a:solidFill>
              </a:rPr>
              <a:t>, Green Earth Books, 1996.</a:t>
            </a:r>
          </a:p>
        </p:txBody>
      </p:sp>
      <p:sp>
        <p:nvSpPr>
          <p:cNvPr id="73742" name="ZoneTexte 2"/>
          <p:cNvSpPr txBox="1">
            <a:spLocks noChangeArrowheads="1"/>
          </p:cNvSpPr>
          <p:nvPr/>
        </p:nvSpPr>
        <p:spPr bwMode="auto">
          <a:xfrm>
            <a:off x="171450" y="4486275"/>
            <a:ext cx="614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fr-FR" altLang="fr-FR" sz="1400">
                <a:solidFill>
                  <a:srgbClr val="008000"/>
                </a:solidFill>
              </a:rPr>
              <a:t>Robert Hart, </a:t>
            </a:r>
            <a:r>
              <a:rPr lang="fr-FR" altLang="fr-FR" sz="1400" i="1">
                <a:solidFill>
                  <a:srgbClr val="008000"/>
                </a:solidFill>
              </a:rPr>
              <a:t>Forest gardening. Cultivating an edible landscape</a:t>
            </a:r>
            <a:r>
              <a:rPr lang="fr-FR" altLang="fr-FR" sz="1400">
                <a:solidFill>
                  <a:srgbClr val="008000"/>
                </a:solidFill>
              </a:rPr>
              <a:t>, Chelsea Green Publ. Co, White River Junction, Vermont, 1996.</a:t>
            </a:r>
          </a:p>
        </p:txBody>
      </p:sp>
      <p:sp>
        <p:nvSpPr>
          <p:cNvPr id="73743" name="ZoneTexte 3"/>
          <p:cNvSpPr txBox="1">
            <a:spLocks noChangeArrowheads="1"/>
          </p:cNvSpPr>
          <p:nvPr/>
        </p:nvSpPr>
        <p:spPr bwMode="auto">
          <a:xfrm>
            <a:off x="6162675" y="1689100"/>
            <a:ext cx="5961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sz="1200">
                <a:solidFill>
                  <a:srgbClr val="008000"/>
                </a:solidFill>
              </a:rPr>
              <a:t>Source : </a:t>
            </a:r>
            <a:r>
              <a:rPr lang="fr-FR" altLang="fr-FR" sz="1200">
                <a:solidFill>
                  <a:srgbClr val="008000"/>
                </a:solidFill>
                <a:hlinkClick r:id="rId10"/>
              </a:rPr>
              <a:t>http://www.lesauvage.org/2012/09/aventures-en-permaculture-8-le-jardin-foret/</a:t>
            </a:r>
            <a:r>
              <a:rPr lang="fr-FR" altLang="fr-FR" sz="1200">
                <a:solidFill>
                  <a:srgbClr val="008000"/>
                </a:solidFill>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51E118ED-F158-4A8E-9C81-8D39BAA2BA15}" type="slidenum">
              <a:rPr lang="fr-FR" altLang="fr-FR" sz="1200">
                <a:solidFill>
                  <a:srgbClr val="898989"/>
                </a:solidFill>
              </a:rPr>
              <a:pPr algn="r" eaLnBrk="1" hangingPunct="1">
                <a:lnSpc>
                  <a:spcPct val="100000"/>
                </a:lnSpc>
                <a:spcBef>
                  <a:spcPct val="0"/>
                </a:spcBef>
                <a:buFontTx/>
                <a:buNone/>
              </a:pPr>
              <a:t>75</a:t>
            </a:fld>
            <a:endParaRPr lang="fr-FR" altLang="fr-FR" sz="1200">
              <a:solidFill>
                <a:srgbClr val="898989"/>
              </a:solidFill>
            </a:endParaRPr>
          </a:p>
        </p:txBody>
      </p:sp>
      <p:sp>
        <p:nvSpPr>
          <p:cNvPr id="74755"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4756" name="ZoneTexte 5"/>
          <p:cNvSpPr txBox="1">
            <a:spLocks noChangeArrowheads="1"/>
          </p:cNvSpPr>
          <p:nvPr/>
        </p:nvSpPr>
        <p:spPr bwMode="auto">
          <a:xfrm>
            <a:off x="225425" y="673100"/>
            <a:ext cx="352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a:t>
            </a:r>
          </a:p>
        </p:txBody>
      </p:sp>
      <p:sp>
        <p:nvSpPr>
          <p:cNvPr id="73733" name="ZoneTexte 6"/>
          <p:cNvSpPr txBox="1">
            <a:spLocks noChangeArrowheads="1"/>
          </p:cNvSpPr>
          <p:nvPr/>
        </p:nvSpPr>
        <p:spPr bwMode="auto">
          <a:xfrm>
            <a:off x="225425" y="2222500"/>
            <a:ext cx="11847513"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defRPr/>
            </a:pPr>
            <a:r>
              <a:rPr lang="fr-FR" altLang="fr-FR" sz="1400" i="1" dirty="0" err="1">
                <a:solidFill>
                  <a:srgbClr val="008000"/>
                </a:solidFill>
              </a:rPr>
              <a:t>Permaculture</a:t>
            </a:r>
            <a:r>
              <a:rPr lang="fr-FR" altLang="fr-FR" sz="1400" i="1" dirty="0">
                <a:solidFill>
                  <a:srgbClr val="008000"/>
                </a:solidFill>
              </a:rPr>
              <a:t> en climat tempéré</a:t>
            </a:r>
            <a:r>
              <a:rPr lang="fr-FR" altLang="fr-FR" sz="1400" dirty="0">
                <a:solidFill>
                  <a:srgbClr val="008000"/>
                </a:solidFill>
              </a:rPr>
              <a:t>, Franck </a:t>
            </a:r>
            <a:r>
              <a:rPr lang="fr-FR" altLang="fr-FR" sz="1400" dirty="0" err="1">
                <a:solidFill>
                  <a:srgbClr val="008000"/>
                </a:solidFill>
              </a:rPr>
              <a:t>Nathié</a:t>
            </a:r>
            <a:r>
              <a:rPr lang="fr-FR" altLang="fr-FR" sz="1400" dirty="0">
                <a:solidFill>
                  <a:srgbClr val="008000"/>
                </a:solidFill>
              </a:rPr>
              <a:t>, Ed. La Forêt </a:t>
            </a:r>
            <a:r>
              <a:rPr lang="fr-FR" altLang="fr-FR" sz="1400" dirty="0" err="1">
                <a:solidFill>
                  <a:srgbClr val="008000"/>
                </a:solidFill>
              </a:rPr>
              <a:t>commestible</a:t>
            </a:r>
            <a:r>
              <a:rPr lang="fr-FR" altLang="fr-FR" sz="1400" dirty="0">
                <a:solidFill>
                  <a:srgbClr val="008000"/>
                </a:solidFill>
              </a:rPr>
              <a:t>, 30 €, </a:t>
            </a:r>
            <a:r>
              <a:rPr lang="fr-FR" altLang="fr-FR" sz="1400" dirty="0">
                <a:solidFill>
                  <a:srgbClr val="008000"/>
                </a:solidFill>
                <a:hlinkClick r:id="rId2"/>
              </a:rPr>
              <a:t>http://www.foretscomestibles.com/documentation-ressource-permaculture/boutique-en-ligne-livre-video/livre-permaculture-climat-tempere-franck-nathie.html</a:t>
            </a:r>
            <a:r>
              <a:rPr lang="fr-FR" altLang="fr-FR" sz="1400" dirty="0">
                <a:solidFill>
                  <a:srgbClr val="008000"/>
                </a:solidFill>
              </a:rPr>
              <a:t> </a:t>
            </a:r>
          </a:p>
          <a:p>
            <a:pPr eaLnBrk="1" hangingPunct="1">
              <a:lnSpc>
                <a:spcPct val="100000"/>
              </a:lnSpc>
              <a:spcBef>
                <a:spcPct val="0"/>
              </a:spcBef>
              <a:defRPr/>
            </a:pPr>
            <a:r>
              <a:rPr lang="fr-FR" altLang="fr-FR" sz="1400" i="1" dirty="0">
                <a:solidFill>
                  <a:srgbClr val="008000"/>
                </a:solidFill>
              </a:rPr>
              <a:t>Guide de Conception en </a:t>
            </a:r>
            <a:r>
              <a:rPr lang="fr-FR" altLang="fr-FR" sz="1400" i="1" dirty="0" err="1">
                <a:solidFill>
                  <a:srgbClr val="008000"/>
                </a:solidFill>
              </a:rPr>
              <a:t>Permaculture</a:t>
            </a:r>
            <a:r>
              <a:rPr lang="fr-FR" altLang="fr-FR" sz="1400" dirty="0">
                <a:solidFill>
                  <a:srgbClr val="008000"/>
                </a:solidFill>
              </a:rPr>
              <a:t>, Franck </a:t>
            </a:r>
            <a:r>
              <a:rPr lang="fr-FR" altLang="fr-FR" sz="1400" dirty="0" err="1">
                <a:solidFill>
                  <a:srgbClr val="008000"/>
                </a:solidFill>
              </a:rPr>
              <a:t>Nathié</a:t>
            </a:r>
            <a:r>
              <a:rPr lang="fr-FR" altLang="fr-FR" sz="1400" dirty="0">
                <a:solidFill>
                  <a:srgbClr val="008000"/>
                </a:solidFill>
              </a:rPr>
              <a:t>, Ed. La Forêt </a:t>
            </a:r>
            <a:r>
              <a:rPr lang="fr-FR" altLang="fr-FR" sz="1400" dirty="0" err="1">
                <a:solidFill>
                  <a:srgbClr val="008000"/>
                </a:solidFill>
              </a:rPr>
              <a:t>commestible</a:t>
            </a:r>
            <a:r>
              <a:rPr lang="fr-FR" altLang="fr-FR" sz="1400" dirty="0">
                <a:solidFill>
                  <a:srgbClr val="008000"/>
                </a:solidFill>
              </a:rPr>
              <a:t>, 20 €, </a:t>
            </a:r>
            <a:r>
              <a:rPr lang="fr-FR" altLang="fr-FR" sz="1400" dirty="0">
                <a:solidFill>
                  <a:srgbClr val="008000"/>
                </a:solidFill>
                <a:hlinkClick r:id="rId3"/>
              </a:rPr>
              <a:t>http://www.foretscomestibles.com/documentation-ressource-permaculture/boutique-en-ligne-livre-video/livre-guide-conception-permaculture-franck-nathie.html</a:t>
            </a:r>
            <a:r>
              <a:rPr lang="fr-FR" altLang="fr-FR" sz="1400" dirty="0">
                <a:solidFill>
                  <a:srgbClr val="008000"/>
                </a:solidFill>
              </a:rPr>
              <a:t> </a:t>
            </a:r>
          </a:p>
          <a:p>
            <a:pPr eaLnBrk="1" hangingPunct="1">
              <a:lnSpc>
                <a:spcPct val="100000"/>
              </a:lnSpc>
              <a:spcBef>
                <a:spcPct val="0"/>
              </a:spcBef>
              <a:defRPr/>
            </a:pPr>
            <a:r>
              <a:rPr lang="fr-FR" altLang="fr-FR" sz="1400" i="1" dirty="0">
                <a:solidFill>
                  <a:srgbClr val="008000"/>
                </a:solidFill>
              </a:rPr>
              <a:t>Multiplication des Plantes Fruitières  &amp; Ressources Végétales</a:t>
            </a:r>
            <a:r>
              <a:rPr lang="fr-FR" altLang="fr-FR" sz="1400" dirty="0">
                <a:solidFill>
                  <a:srgbClr val="008000"/>
                </a:solidFill>
              </a:rPr>
              <a:t> (pour la </a:t>
            </a:r>
            <a:r>
              <a:rPr lang="fr-FR" altLang="fr-FR" sz="1400" dirty="0" err="1">
                <a:solidFill>
                  <a:srgbClr val="008000"/>
                </a:solidFill>
              </a:rPr>
              <a:t>permaculture</a:t>
            </a:r>
            <a:r>
              <a:rPr lang="fr-FR" altLang="fr-FR" sz="1400" dirty="0">
                <a:solidFill>
                  <a:srgbClr val="008000"/>
                </a:solidFill>
              </a:rPr>
              <a:t> en climat tempéré), 25 €, </a:t>
            </a:r>
            <a:r>
              <a:rPr lang="fr-FR" altLang="fr-FR" sz="1400" dirty="0">
                <a:solidFill>
                  <a:srgbClr val="008000"/>
                </a:solidFill>
                <a:hlinkClick r:id="rId4"/>
              </a:rPr>
              <a:t>http://www.foretscomestibles.com/documentation-ressource-permaculture/boutique-en-ligne-livre-video/livre-duplication-ressources-vegetales-franck-nathie.html</a:t>
            </a:r>
            <a:r>
              <a:rPr lang="fr-FR" altLang="fr-FR" sz="1400" dirty="0">
                <a:solidFill>
                  <a:srgbClr val="008000"/>
                </a:solidFill>
              </a:rPr>
              <a:t> </a:t>
            </a:r>
          </a:p>
          <a:p>
            <a:pPr eaLnBrk="1" hangingPunct="1">
              <a:lnSpc>
                <a:spcPct val="100000"/>
              </a:lnSpc>
              <a:spcBef>
                <a:spcPct val="0"/>
              </a:spcBef>
              <a:defRPr/>
            </a:pPr>
            <a:r>
              <a:rPr lang="fr-FR" altLang="fr-FR" sz="1400" i="1" dirty="0">
                <a:solidFill>
                  <a:srgbClr val="008000"/>
                </a:solidFill>
              </a:rPr>
              <a:t>Introduction à la </a:t>
            </a:r>
            <a:r>
              <a:rPr lang="fr-FR" altLang="fr-FR" sz="1400" i="1" dirty="0" err="1">
                <a:solidFill>
                  <a:srgbClr val="008000"/>
                </a:solidFill>
              </a:rPr>
              <a:t>permaculture</a:t>
            </a:r>
            <a:r>
              <a:rPr lang="fr-FR" altLang="fr-FR" sz="1400" i="1" dirty="0">
                <a:solidFill>
                  <a:srgbClr val="008000"/>
                </a:solidFill>
              </a:rPr>
              <a:t>, Bill </a:t>
            </a:r>
            <a:r>
              <a:rPr lang="fr-FR" altLang="fr-FR" sz="1400" i="1" dirty="0" err="1">
                <a:solidFill>
                  <a:srgbClr val="008000"/>
                </a:solidFill>
              </a:rPr>
              <a:t>Mollison</a:t>
            </a:r>
            <a:r>
              <a:rPr lang="fr-FR" altLang="fr-FR" sz="1400" dirty="0">
                <a:solidFill>
                  <a:srgbClr val="008000"/>
                </a:solidFill>
              </a:rPr>
              <a:t>, Passerelle Eco, 2012 (~ 25 €), </a:t>
            </a:r>
            <a:r>
              <a:rPr lang="fr-FR" altLang="fr-FR" sz="1400" dirty="0">
                <a:solidFill>
                  <a:srgbClr val="008000"/>
                </a:solidFill>
                <a:hlinkClick r:id="rId5"/>
              </a:rPr>
              <a:t>http://www.passerelleco.info/article.php?id_article=1708</a:t>
            </a:r>
            <a:r>
              <a:rPr lang="fr-FR" altLang="fr-FR" sz="1400" dirty="0">
                <a:solidFill>
                  <a:srgbClr val="008000"/>
                </a:solidFill>
              </a:rPr>
              <a:t> </a:t>
            </a:r>
            <a:endParaRPr lang="de-DE" altLang="fr-FR" sz="1400" dirty="0">
              <a:solidFill>
                <a:srgbClr val="008000"/>
              </a:solidFill>
            </a:endParaRPr>
          </a:p>
          <a:p>
            <a:pPr eaLnBrk="1" hangingPunct="1">
              <a:lnSpc>
                <a:spcPct val="100000"/>
              </a:lnSpc>
              <a:spcBef>
                <a:spcPct val="0"/>
              </a:spcBef>
              <a:defRPr/>
            </a:pPr>
            <a:r>
              <a:rPr lang="fr-FR" altLang="fr-FR" sz="1400" i="1" dirty="0">
                <a:solidFill>
                  <a:srgbClr val="008000"/>
                </a:solidFill>
                <a:hlinkClick r:id="rId6"/>
              </a:rPr>
              <a:t>Le Jardinier-Maraîcher, manuel d’agriculture biologique sur petite surface</a:t>
            </a:r>
            <a:r>
              <a:rPr lang="fr-FR" altLang="fr-FR" sz="1400" dirty="0">
                <a:solidFill>
                  <a:srgbClr val="008000"/>
                </a:solidFill>
              </a:rPr>
              <a:t>, Jean-Martin Fortier, Editions </a:t>
            </a:r>
            <a:r>
              <a:rPr lang="fr-FR" altLang="fr-FR" sz="1400" dirty="0" err="1">
                <a:solidFill>
                  <a:srgbClr val="008000"/>
                </a:solidFill>
              </a:rPr>
              <a:t>Ecosociété</a:t>
            </a:r>
            <a:r>
              <a:rPr lang="fr-FR" altLang="fr-FR" sz="1400" dirty="0">
                <a:solidFill>
                  <a:srgbClr val="008000"/>
                </a:solidFill>
              </a:rPr>
              <a:t>. </a:t>
            </a:r>
            <a:r>
              <a:rPr lang="fr-FR" altLang="fr-FR" sz="1400" dirty="0">
                <a:solidFill>
                  <a:srgbClr val="008000"/>
                </a:solidFill>
                <a:hlinkClick r:id="rId6"/>
              </a:rPr>
              <a:t>http://lejardiniermaraicher.com/</a:t>
            </a:r>
            <a:r>
              <a:rPr lang="fr-FR" altLang="fr-FR" sz="1400" dirty="0">
                <a:solidFill>
                  <a:srgbClr val="008000"/>
                </a:solidFill>
              </a:rPr>
              <a:t> </a:t>
            </a:r>
          </a:p>
          <a:p>
            <a:pPr eaLnBrk="1" hangingPunct="1">
              <a:lnSpc>
                <a:spcPct val="100000"/>
              </a:lnSpc>
              <a:spcBef>
                <a:spcPct val="0"/>
              </a:spcBef>
              <a:defRPr/>
            </a:pPr>
            <a:r>
              <a:rPr lang="fr-FR" altLang="fr-FR" sz="1400" i="1" dirty="0">
                <a:solidFill>
                  <a:srgbClr val="008000"/>
                </a:solidFill>
              </a:rPr>
              <a:t>Créer un jardin-forêt. Une forêt comestible de fruits, légumes, aromatiques et champignons au jardin</a:t>
            </a:r>
            <a:r>
              <a:rPr lang="fr-FR" altLang="fr-FR" sz="1400" dirty="0">
                <a:solidFill>
                  <a:srgbClr val="008000"/>
                </a:solidFill>
              </a:rPr>
              <a:t>. Patrick </a:t>
            </a:r>
            <a:r>
              <a:rPr lang="fr-FR" altLang="fr-FR" sz="1400" dirty="0" err="1">
                <a:solidFill>
                  <a:srgbClr val="008000"/>
                </a:solidFill>
              </a:rPr>
              <a:t>Whitefield</a:t>
            </a:r>
            <a:r>
              <a:rPr lang="fr-FR" altLang="fr-FR" sz="1400" dirty="0">
                <a:solidFill>
                  <a:srgbClr val="008000"/>
                </a:solidFill>
              </a:rPr>
              <a:t>, Editions Imagine Un Colibri, 2013.</a:t>
            </a:r>
          </a:p>
          <a:p>
            <a:pPr eaLnBrk="1" hangingPunct="1">
              <a:lnSpc>
                <a:spcPct val="100000"/>
              </a:lnSpc>
              <a:spcBef>
                <a:spcPct val="0"/>
              </a:spcBef>
              <a:defRPr/>
            </a:pPr>
            <a:r>
              <a:rPr lang="en-US" altLang="fr-FR" sz="1400" i="1" dirty="0">
                <a:hlinkClick r:id="rId7"/>
              </a:rPr>
              <a:t>How to Make a Forest Garden</a:t>
            </a:r>
            <a:r>
              <a:rPr lang="en-US" altLang="fr-FR" sz="1400" dirty="0">
                <a:hlinkClick r:id="rId7"/>
              </a:rPr>
              <a:t>, Patrick Whitefield</a:t>
            </a:r>
            <a:r>
              <a:rPr lang="fr-FR" altLang="fr-FR" sz="1400" dirty="0">
                <a:solidFill>
                  <a:srgbClr val="008000"/>
                </a:solidFill>
              </a:rPr>
              <a:t>, Permanent Publications, 2002.</a:t>
            </a:r>
          </a:p>
          <a:p>
            <a:pPr eaLnBrk="1" hangingPunct="1">
              <a:lnSpc>
                <a:spcPct val="100000"/>
              </a:lnSpc>
              <a:spcBef>
                <a:spcPct val="0"/>
              </a:spcBef>
              <a:defRPr/>
            </a:pPr>
            <a:r>
              <a:rPr lang="fr-FR" altLang="fr-FR" sz="1400" i="1" dirty="0">
                <a:solidFill>
                  <a:srgbClr val="008000"/>
                </a:solidFill>
              </a:rPr>
              <a:t>La forêt fruitière</a:t>
            </a:r>
            <a:r>
              <a:rPr lang="fr-FR" altLang="fr-FR" sz="1400" dirty="0">
                <a:solidFill>
                  <a:srgbClr val="008000"/>
                </a:solidFill>
              </a:rPr>
              <a:t>, Maurice Chaudière, Ed. de </a:t>
            </a:r>
            <a:r>
              <a:rPr lang="fr-FR" altLang="fr-FR" sz="1400" dirty="0" err="1">
                <a:solidFill>
                  <a:srgbClr val="008000"/>
                </a:solidFill>
              </a:rPr>
              <a:t>Terran</a:t>
            </a:r>
            <a:r>
              <a:rPr lang="fr-FR" altLang="fr-FR" sz="1400" dirty="0">
                <a:solidFill>
                  <a:srgbClr val="008000"/>
                </a:solidFill>
              </a:rPr>
              <a:t>, 2008.</a:t>
            </a:r>
          </a:p>
          <a:p>
            <a:pPr marL="0" indent="0" eaLnBrk="1" hangingPunct="1">
              <a:lnSpc>
                <a:spcPct val="100000"/>
              </a:lnSpc>
              <a:spcBef>
                <a:spcPct val="0"/>
              </a:spcBef>
              <a:buFont typeface="Arial" panose="020B0604020202020204" pitchFamily="34" charset="0"/>
              <a:buNone/>
              <a:defRPr/>
            </a:pPr>
            <a:endParaRPr lang="fr-FR" altLang="fr-FR" sz="1400" dirty="0">
              <a:solidFill>
                <a:srgbClr val="008000"/>
              </a:solidFill>
            </a:endParaRPr>
          </a:p>
          <a:p>
            <a:pPr marL="0" indent="0" eaLnBrk="1" hangingPunct="1">
              <a:lnSpc>
                <a:spcPct val="100000"/>
              </a:lnSpc>
              <a:spcBef>
                <a:spcPct val="0"/>
              </a:spcBef>
              <a:buFont typeface="Arial" panose="020B0604020202020204" pitchFamily="34" charset="0"/>
              <a:buNone/>
              <a:defRPr/>
            </a:pPr>
            <a:r>
              <a:rPr lang="fr-FR" altLang="fr-FR" sz="1400" u="sng" dirty="0">
                <a:solidFill>
                  <a:srgbClr val="008000"/>
                </a:solidFill>
              </a:rPr>
              <a:t>Agroforesterie tropicale</a:t>
            </a:r>
            <a:r>
              <a:rPr lang="fr-FR" altLang="fr-FR" sz="1400" dirty="0">
                <a:solidFill>
                  <a:srgbClr val="008000"/>
                </a:solidFill>
              </a:rPr>
              <a:t> : </a:t>
            </a:r>
            <a:endParaRPr lang="fr-FR" altLang="fr-FR" sz="1400" u="sng" dirty="0">
              <a:solidFill>
                <a:srgbClr val="008000"/>
              </a:solidFill>
            </a:endParaRPr>
          </a:p>
          <a:p>
            <a:pPr marL="0" indent="0" eaLnBrk="1" hangingPunct="1">
              <a:lnSpc>
                <a:spcPct val="100000"/>
              </a:lnSpc>
              <a:spcBef>
                <a:spcPct val="0"/>
              </a:spcBef>
              <a:buFont typeface="Arial" panose="020B0604020202020204" pitchFamily="34" charset="0"/>
              <a:buNone/>
              <a:defRPr/>
            </a:pPr>
            <a:endParaRPr lang="fr-FR" altLang="fr-FR" sz="1400" dirty="0">
              <a:solidFill>
                <a:srgbClr val="008000"/>
              </a:solidFill>
            </a:endParaRPr>
          </a:p>
          <a:p>
            <a:pPr eaLnBrk="1" hangingPunct="1">
              <a:lnSpc>
                <a:spcPct val="100000"/>
              </a:lnSpc>
              <a:spcBef>
                <a:spcPct val="0"/>
              </a:spcBef>
              <a:defRPr/>
            </a:pPr>
            <a:r>
              <a:rPr lang="fr-FR" altLang="fr-FR" sz="1400" i="1" dirty="0">
                <a:solidFill>
                  <a:srgbClr val="008000"/>
                </a:solidFill>
              </a:rPr>
              <a:t>L'agroforesterie - Des arbres et des champs</a:t>
            </a:r>
            <a:r>
              <a:rPr lang="fr-FR" altLang="fr-FR" sz="1400" dirty="0">
                <a:solidFill>
                  <a:srgbClr val="008000"/>
                </a:solidFill>
              </a:rPr>
              <a:t>, Emmanuel </a:t>
            </a:r>
            <a:r>
              <a:rPr lang="fr-FR" altLang="fr-FR" sz="1400" dirty="0" err="1">
                <a:solidFill>
                  <a:srgbClr val="008000"/>
                </a:solidFill>
              </a:rPr>
              <a:t>Torquebiau</a:t>
            </a:r>
            <a:r>
              <a:rPr lang="fr-FR" altLang="fr-FR" sz="1400" dirty="0">
                <a:solidFill>
                  <a:srgbClr val="008000"/>
                </a:solidFill>
              </a:rPr>
              <a:t>, L'Harmattan, 2007.</a:t>
            </a:r>
          </a:p>
          <a:p>
            <a:pPr eaLnBrk="1" hangingPunct="1">
              <a:lnSpc>
                <a:spcPct val="100000"/>
              </a:lnSpc>
              <a:spcBef>
                <a:spcPct val="0"/>
              </a:spcBef>
              <a:defRPr/>
            </a:pPr>
            <a:r>
              <a:rPr lang="fr-FR" altLang="fr-FR" sz="1400" i="1" dirty="0">
                <a:solidFill>
                  <a:srgbClr val="008000"/>
                </a:solidFill>
              </a:rPr>
              <a:t>L'agroforesterie en Afrique</a:t>
            </a:r>
            <a:r>
              <a:rPr lang="fr-FR" altLang="fr-FR" sz="1400" dirty="0">
                <a:solidFill>
                  <a:srgbClr val="008000"/>
                </a:solidFill>
              </a:rPr>
              <a:t>, Paul </a:t>
            </a:r>
            <a:r>
              <a:rPr lang="fr-FR" altLang="fr-FR" sz="1400" dirty="0" err="1">
                <a:solidFill>
                  <a:srgbClr val="008000"/>
                </a:solidFill>
              </a:rPr>
              <a:t>Kerkhof</a:t>
            </a:r>
            <a:r>
              <a:rPr lang="fr-FR" altLang="fr-FR" sz="1400" dirty="0">
                <a:solidFill>
                  <a:srgbClr val="008000"/>
                </a:solidFill>
              </a:rPr>
              <a:t> - Institut Panos, L'Harmattan, 1991, Paris.</a:t>
            </a:r>
          </a:p>
          <a:p>
            <a:pPr eaLnBrk="1" hangingPunct="1">
              <a:lnSpc>
                <a:spcPct val="100000"/>
              </a:lnSpc>
              <a:spcBef>
                <a:spcPct val="0"/>
              </a:spcBef>
              <a:defRPr/>
            </a:pPr>
            <a:r>
              <a:rPr lang="de-DE" altLang="fr-FR" sz="1400" i="1" dirty="0">
                <a:solidFill>
                  <a:srgbClr val="008000"/>
                </a:solidFill>
              </a:rPr>
              <a:t>1491</a:t>
            </a:r>
            <a:r>
              <a:rPr lang="de-DE" altLang="fr-FR" sz="1400" dirty="0">
                <a:solidFill>
                  <a:srgbClr val="008000"/>
                </a:solidFill>
              </a:rPr>
              <a:t>, Charles C. Mann, Albin Michel, 2007 (</a:t>
            </a:r>
            <a:r>
              <a:rPr lang="fr-FR" altLang="fr-FR" sz="1400" dirty="0">
                <a:solidFill>
                  <a:srgbClr val="008000"/>
                </a:solidFill>
              </a:rPr>
              <a:t>au sujet d‘un peuple amérindien précolombien de la région du bas Amazone, ayant réussi à rendre la forêt amazonienne fruitière, en « intensifiant » les espèces utiles, en particulier fruitières (fruits et noix)</a:t>
            </a:r>
            <a:r>
              <a:rPr lang="de-DE" altLang="fr-FR" sz="1400" dirty="0">
                <a:solidFill>
                  <a:srgbClr val="008000"/>
                </a:solidFill>
              </a:rPr>
              <a:t>).</a:t>
            </a:r>
            <a:endParaRPr lang="fr-FR" altLang="fr-FR" sz="1400" dirty="0">
              <a:solidFill>
                <a:srgbClr val="008000"/>
              </a:solidFill>
            </a:endParaRPr>
          </a:p>
          <a:p>
            <a:pPr eaLnBrk="1" hangingPunct="1">
              <a:lnSpc>
                <a:spcPct val="100000"/>
              </a:lnSpc>
              <a:spcBef>
                <a:spcPct val="0"/>
              </a:spcBef>
              <a:defRPr/>
            </a:pPr>
            <a:endParaRPr lang="de-DE" altLang="fr-FR" sz="1400" dirty="0">
              <a:solidFill>
                <a:srgbClr val="008000"/>
              </a:solidFill>
            </a:endParaRPr>
          </a:p>
        </p:txBody>
      </p:sp>
      <p:sp>
        <p:nvSpPr>
          <p:cNvPr id="74758" name="Rectangle 7"/>
          <p:cNvSpPr>
            <a:spLocks noChangeArrowheads="1"/>
          </p:cNvSpPr>
          <p:nvPr/>
        </p:nvSpPr>
        <p:spPr bwMode="auto">
          <a:xfrm>
            <a:off x="225425" y="1200150"/>
            <a:ext cx="6891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22.3. Livres sur la permaculture et les forêts jardinées nourricières :</a:t>
            </a:r>
            <a:endParaRPr lang="fr-FR" altLang="fr-FR" sz="1800">
              <a:solidFill>
                <a:srgbClr val="008000"/>
              </a:solidFill>
            </a:endParaRPr>
          </a:p>
          <a:p>
            <a:pPr eaLnBrk="1" hangingPunct="1">
              <a:lnSpc>
                <a:spcPct val="100000"/>
              </a:lnSpc>
              <a:spcBef>
                <a:spcPct val="0"/>
              </a:spcBef>
              <a:buFontTx/>
              <a:buNone/>
            </a:pPr>
            <a:endParaRPr lang="fr-FR" altLang="fr-FR" sz="1800" u="sng">
              <a:solidFill>
                <a:srgbClr val="008000"/>
              </a:solidFill>
            </a:endParaRPr>
          </a:p>
          <a:p>
            <a:pPr eaLnBrk="1" hangingPunct="1">
              <a:lnSpc>
                <a:spcPct val="100000"/>
              </a:lnSpc>
              <a:spcBef>
                <a:spcPct val="0"/>
              </a:spcBef>
              <a:buFontTx/>
              <a:buNone/>
            </a:pPr>
            <a:r>
              <a:rPr lang="fr-FR" altLang="fr-FR" sz="1800" u="sng">
                <a:solidFill>
                  <a:srgbClr val="008000"/>
                </a:solidFill>
              </a:rPr>
              <a:t>En Français</a:t>
            </a:r>
            <a:r>
              <a:rPr lang="fr-FR" altLang="fr-FR" sz="1800" b="1">
                <a:solidFill>
                  <a:srgbClr val="008000"/>
                </a:solidFill>
              </a:rPr>
              <a:t> : </a:t>
            </a:r>
            <a:endParaRPr lang="fr-FR" altLang="fr-FR" sz="1800">
              <a:solidFill>
                <a:srgbClr val="008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BEEEF3D-DAB8-43A6-87F2-73091F110D23}" type="slidenum">
              <a:rPr lang="fr-FR" altLang="fr-FR" sz="1200">
                <a:solidFill>
                  <a:srgbClr val="898989"/>
                </a:solidFill>
              </a:rPr>
              <a:pPr algn="r" eaLnBrk="1" hangingPunct="1">
                <a:lnSpc>
                  <a:spcPct val="100000"/>
                </a:lnSpc>
                <a:spcBef>
                  <a:spcPct val="0"/>
                </a:spcBef>
                <a:buFontTx/>
                <a:buNone/>
              </a:pPr>
              <a:t>76</a:t>
            </a:fld>
            <a:endParaRPr lang="fr-FR" altLang="fr-FR" sz="1200">
              <a:solidFill>
                <a:srgbClr val="898989"/>
              </a:solidFill>
            </a:endParaRPr>
          </a:p>
        </p:txBody>
      </p:sp>
      <p:sp>
        <p:nvSpPr>
          <p:cNvPr id="75779"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5780" name="ZoneTexte 5"/>
          <p:cNvSpPr txBox="1">
            <a:spLocks noChangeArrowheads="1"/>
          </p:cNvSpPr>
          <p:nvPr/>
        </p:nvSpPr>
        <p:spPr bwMode="auto">
          <a:xfrm>
            <a:off x="225425" y="673100"/>
            <a:ext cx="451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 et fin)</a:t>
            </a:r>
          </a:p>
        </p:txBody>
      </p:sp>
      <p:sp>
        <p:nvSpPr>
          <p:cNvPr id="74757" name="ZoneTexte 6"/>
          <p:cNvSpPr txBox="1">
            <a:spLocks noChangeArrowheads="1"/>
          </p:cNvSpPr>
          <p:nvPr/>
        </p:nvSpPr>
        <p:spPr bwMode="auto">
          <a:xfrm>
            <a:off x="225425" y="1663700"/>
            <a:ext cx="5670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fr-FR" altLang="fr-FR" sz="1200" u="sng" dirty="0">
                <a:solidFill>
                  <a:srgbClr val="008000"/>
                </a:solidFill>
              </a:rPr>
              <a:t>Divers</a:t>
            </a:r>
            <a:r>
              <a:rPr lang="fr-FR" altLang="fr-FR" sz="1200" dirty="0">
                <a:solidFill>
                  <a:srgbClr val="008000"/>
                </a:solidFill>
              </a:rPr>
              <a:t> :</a:t>
            </a:r>
          </a:p>
          <a:p>
            <a:pPr algn="just" eaLnBrk="1" hangingPunct="1">
              <a:lnSpc>
                <a:spcPct val="100000"/>
              </a:lnSpc>
              <a:spcBef>
                <a:spcPct val="0"/>
              </a:spcBef>
              <a:buFontTx/>
              <a:buNone/>
              <a:defRPr/>
            </a:pPr>
            <a:endParaRPr lang="fr-FR" altLang="fr-FR" sz="1200" dirty="0">
              <a:solidFill>
                <a:srgbClr val="008000"/>
              </a:solidFill>
            </a:endParaRPr>
          </a:p>
          <a:p>
            <a:pPr marL="171450" indent="-171450" algn="just" eaLnBrk="1" hangingPunct="1">
              <a:lnSpc>
                <a:spcPct val="100000"/>
              </a:lnSpc>
              <a:spcBef>
                <a:spcPct val="0"/>
              </a:spcBef>
              <a:defRPr/>
            </a:pPr>
            <a:r>
              <a:rPr lang="fr-FR" altLang="fr-FR" sz="1200" dirty="0" err="1">
                <a:solidFill>
                  <a:srgbClr val="008000"/>
                </a:solidFill>
              </a:rPr>
              <a:t>Permaculture</a:t>
            </a:r>
            <a:r>
              <a:rPr lang="fr-FR" altLang="fr-FR" sz="1200" dirty="0">
                <a:solidFill>
                  <a:srgbClr val="008000"/>
                </a:solidFill>
              </a:rPr>
              <a:t> : </a:t>
            </a:r>
            <a:r>
              <a:rPr lang="fr-FR" altLang="fr-FR" sz="1200" i="1" dirty="0">
                <a:solidFill>
                  <a:srgbClr val="008000"/>
                </a:solidFill>
              </a:rPr>
              <a:t>Synergie dans les rapports humains</a:t>
            </a:r>
            <a:r>
              <a:rPr lang="fr-FR" altLang="fr-FR" sz="1200" dirty="0">
                <a:solidFill>
                  <a:srgbClr val="008000"/>
                </a:solidFill>
              </a:rPr>
              <a:t>, Franck </a:t>
            </a:r>
            <a:r>
              <a:rPr lang="fr-FR" altLang="fr-FR" sz="1200" dirty="0" err="1">
                <a:solidFill>
                  <a:srgbClr val="008000"/>
                </a:solidFill>
              </a:rPr>
              <a:t>Nathié</a:t>
            </a:r>
            <a:r>
              <a:rPr lang="fr-FR" altLang="fr-FR" sz="1200" dirty="0">
                <a:solidFill>
                  <a:srgbClr val="008000"/>
                </a:solidFill>
              </a:rPr>
              <a:t>, Ed. La Forêt </a:t>
            </a:r>
            <a:r>
              <a:rPr lang="fr-FR" altLang="fr-FR" sz="1200" dirty="0" err="1">
                <a:solidFill>
                  <a:srgbClr val="008000"/>
                </a:solidFill>
              </a:rPr>
              <a:t>commestible</a:t>
            </a:r>
            <a:r>
              <a:rPr lang="fr-FR" altLang="fr-FR" sz="1200" dirty="0">
                <a:solidFill>
                  <a:srgbClr val="008000"/>
                </a:solidFill>
              </a:rPr>
              <a:t>, 25 €, </a:t>
            </a:r>
            <a:r>
              <a:rPr lang="fr-FR" altLang="fr-FR" sz="1200" dirty="0">
                <a:solidFill>
                  <a:srgbClr val="008000"/>
                </a:solidFill>
                <a:hlinkClick r:id="rId2"/>
              </a:rPr>
              <a:t>http://www.foretscomestibles.com/documentation-ressource-permaculture/boutique-en-ligne-livre-video/livre-permaculture-synergie-rapports-humains.html</a:t>
            </a:r>
            <a:r>
              <a:rPr lang="fr-FR" altLang="fr-FR" sz="1200" dirty="0">
                <a:solidFill>
                  <a:srgbClr val="008000"/>
                </a:solidFill>
              </a:rPr>
              <a:t>  </a:t>
            </a:r>
          </a:p>
        </p:txBody>
      </p:sp>
      <p:sp>
        <p:nvSpPr>
          <p:cNvPr id="75782" name="Rectangle 7"/>
          <p:cNvSpPr>
            <a:spLocks noChangeArrowheads="1"/>
          </p:cNvSpPr>
          <p:nvPr/>
        </p:nvSpPr>
        <p:spPr bwMode="auto">
          <a:xfrm>
            <a:off x="225425" y="1200150"/>
            <a:ext cx="767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22.3. Livres sur la permaculture et les forêts jardinées nourricières (suite)</a:t>
            </a:r>
          </a:p>
        </p:txBody>
      </p:sp>
      <p:pic>
        <p:nvPicPr>
          <p:cNvPr id="7578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70038"/>
            <a:ext cx="6096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A3F13057-8590-43A6-BC20-2E08E03CD507}" type="slidenum">
              <a:rPr lang="fr-FR" altLang="fr-FR" sz="1200">
                <a:solidFill>
                  <a:srgbClr val="898989"/>
                </a:solidFill>
              </a:rPr>
              <a:pPr algn="r" eaLnBrk="1" hangingPunct="1">
                <a:lnSpc>
                  <a:spcPct val="100000"/>
                </a:lnSpc>
                <a:spcBef>
                  <a:spcPct val="0"/>
                </a:spcBef>
                <a:buFontTx/>
                <a:buNone/>
              </a:pPr>
              <a:t>77</a:t>
            </a:fld>
            <a:endParaRPr lang="fr-FR" altLang="fr-FR" sz="1200">
              <a:solidFill>
                <a:srgbClr val="898989"/>
              </a:solidFill>
            </a:endParaRPr>
          </a:p>
        </p:txBody>
      </p:sp>
      <p:sp>
        <p:nvSpPr>
          <p:cNvPr id="76803"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6804" name="ZoneTexte 5"/>
          <p:cNvSpPr txBox="1">
            <a:spLocks noChangeArrowheads="1"/>
          </p:cNvSpPr>
          <p:nvPr/>
        </p:nvSpPr>
        <p:spPr bwMode="auto">
          <a:xfrm>
            <a:off x="225425" y="673100"/>
            <a:ext cx="451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 et fin)</a:t>
            </a:r>
          </a:p>
        </p:txBody>
      </p:sp>
      <p:sp>
        <p:nvSpPr>
          <p:cNvPr id="72709" name="ZoneTexte 6"/>
          <p:cNvSpPr txBox="1">
            <a:spLocks noChangeArrowheads="1"/>
          </p:cNvSpPr>
          <p:nvPr/>
        </p:nvSpPr>
        <p:spPr bwMode="auto">
          <a:xfrm>
            <a:off x="225425" y="1663700"/>
            <a:ext cx="1175861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Font typeface="Arial" panose="020B0604020202020204" pitchFamily="34" charset="0"/>
              <a:buNone/>
              <a:defRPr/>
            </a:pPr>
            <a:r>
              <a:rPr lang="fr-FR" sz="1400" dirty="0">
                <a:solidFill>
                  <a:srgbClr val="008000"/>
                </a:solidFill>
              </a:rPr>
              <a:t>Diaporama intéressant en provenance des fermes miracle au Québec : </a:t>
            </a:r>
            <a:r>
              <a:rPr lang="fr-FR" sz="1400" u="sng" dirty="0">
                <a:solidFill>
                  <a:srgbClr val="008000"/>
                </a:solidFill>
                <a:hlinkClick r:id="rId2"/>
              </a:rPr>
              <a:t>https://prise2terre.files.wordpress.com/2013/04/fermes-miracles.pdf</a:t>
            </a:r>
            <a:r>
              <a:rPr lang="fr-FR" sz="1400" dirty="0">
                <a:solidFill>
                  <a:srgbClr val="008000"/>
                </a:solidFill>
              </a:rPr>
              <a:t>   </a:t>
            </a:r>
          </a:p>
          <a:p>
            <a:pPr>
              <a:lnSpc>
                <a:spcPct val="100000"/>
              </a:lnSpc>
              <a:spcBef>
                <a:spcPts val="0"/>
              </a:spcBef>
              <a:buFont typeface="Arial" panose="020B0604020202020204" pitchFamily="34" charset="0"/>
              <a:buNone/>
              <a:defRPr/>
            </a:pPr>
            <a:r>
              <a:rPr lang="fr-FR" sz="1400" dirty="0">
                <a:solidFill>
                  <a:srgbClr val="008000"/>
                </a:solidFill>
              </a:rPr>
              <a:t> </a:t>
            </a:r>
          </a:p>
          <a:p>
            <a:pPr>
              <a:lnSpc>
                <a:spcPct val="100000"/>
              </a:lnSpc>
              <a:spcBef>
                <a:spcPts val="0"/>
              </a:spcBef>
              <a:buFont typeface="Arial" panose="020B0604020202020204" pitchFamily="34" charset="0"/>
              <a:buNone/>
              <a:defRPr/>
            </a:pPr>
            <a:r>
              <a:rPr lang="fr-FR" sz="1400" dirty="0">
                <a:solidFill>
                  <a:srgbClr val="008000"/>
                </a:solidFill>
              </a:rPr>
              <a:t>Liste intéressante sur légumes vivaces et autres plantes :</a:t>
            </a:r>
          </a:p>
          <a:p>
            <a:pPr>
              <a:lnSpc>
                <a:spcPct val="100000"/>
              </a:lnSpc>
              <a:spcBef>
                <a:spcPts val="0"/>
              </a:spcBef>
              <a:buFont typeface="Arial" panose="020B0604020202020204" pitchFamily="34" charset="0"/>
              <a:buNone/>
              <a:defRPr/>
            </a:pPr>
            <a:endParaRPr lang="fr-FR" sz="1400" dirty="0">
              <a:solidFill>
                <a:srgbClr val="008000"/>
              </a:solidFill>
            </a:endParaRPr>
          </a:p>
          <a:p>
            <a:pPr marL="285750" indent="-285750">
              <a:lnSpc>
                <a:spcPct val="100000"/>
              </a:lnSpc>
              <a:spcBef>
                <a:spcPts val="0"/>
              </a:spcBef>
              <a:defRPr/>
            </a:pPr>
            <a:r>
              <a:rPr lang="fr-FR" sz="1400" dirty="0">
                <a:solidFill>
                  <a:srgbClr val="008000"/>
                </a:solidFill>
              </a:rPr>
              <a:t> Fiches les légumes vivaces, </a:t>
            </a:r>
            <a:r>
              <a:rPr lang="fr-FR" sz="1400" u="sng" dirty="0">
                <a:solidFill>
                  <a:srgbClr val="008000"/>
                </a:solidFill>
                <a:hlinkClick r:id="rId3"/>
              </a:rPr>
              <a:t>https://prise2terre.files.wordpress.com/2013/12/fiches-lc3a9gumes-vivaces.pdf</a:t>
            </a:r>
            <a:r>
              <a:rPr lang="fr-FR" sz="1400" dirty="0">
                <a:solidFill>
                  <a:srgbClr val="008000"/>
                </a:solidFill>
              </a:rPr>
              <a:t>  </a:t>
            </a:r>
          </a:p>
          <a:p>
            <a:pPr marL="285750" indent="-285750">
              <a:lnSpc>
                <a:spcPct val="100000"/>
              </a:lnSpc>
              <a:spcBef>
                <a:spcPts val="0"/>
              </a:spcBef>
              <a:defRPr/>
            </a:pPr>
            <a:r>
              <a:rPr lang="fr-FR" sz="1400" dirty="0">
                <a:solidFill>
                  <a:srgbClr val="008000"/>
                </a:solidFill>
              </a:rPr>
              <a:t>PLANTER des VIVACES et semer des plantes qui se ressèment seules   _ HUMUS SAPIENS, </a:t>
            </a:r>
            <a:r>
              <a:rPr lang="fr-FR" sz="1400" u="sng" dirty="0">
                <a:solidFill>
                  <a:srgbClr val="008000"/>
                </a:solidFill>
                <a:hlinkClick r:id="rId4"/>
              </a:rPr>
              <a:t>https://humussapiens34.wordpress.com/2014/11/11/planter-des-vivaces-et-semer-des-plantes-qui-se-ressement-seules/</a:t>
            </a:r>
            <a:r>
              <a:rPr lang="fr-FR" sz="1400" dirty="0">
                <a:solidFill>
                  <a:srgbClr val="008000"/>
                </a:solidFill>
              </a:rPr>
              <a:t> </a:t>
            </a:r>
          </a:p>
          <a:p>
            <a:pPr marL="285750" indent="-285750">
              <a:lnSpc>
                <a:spcPct val="100000"/>
              </a:lnSpc>
              <a:spcBef>
                <a:spcPts val="0"/>
              </a:spcBef>
              <a:defRPr/>
            </a:pPr>
            <a:r>
              <a:rPr lang="fr-FR" sz="1400" dirty="0">
                <a:solidFill>
                  <a:srgbClr val="008000"/>
                </a:solidFill>
              </a:rPr>
              <a:t>(</a:t>
            </a:r>
            <a:r>
              <a:rPr lang="fr-FR" sz="1400" u="sng" dirty="0">
                <a:solidFill>
                  <a:srgbClr val="008000"/>
                </a:solidFill>
                <a:hlinkClick r:id="rId5"/>
              </a:rPr>
              <a:t>ASSOCIATIONS de plantes, pour en finir avec la ROTATION des cultures?</a:t>
            </a:r>
            <a:r>
              <a:rPr lang="fr-FR" sz="1400" dirty="0">
                <a:solidFill>
                  <a:srgbClr val="008000"/>
                </a:solidFill>
              </a:rPr>
              <a:t>, </a:t>
            </a:r>
            <a:r>
              <a:rPr lang="fr-FR" sz="1400" u="sng" dirty="0">
                <a:solidFill>
                  <a:srgbClr val="008000"/>
                </a:solidFill>
                <a:hlinkClick r:id="rId5"/>
              </a:rPr>
              <a:t>https://humussapiens34.wordpress.com/2014/11/11/des-guildes-pour-en-finir-avec-la-rotation-des-cultures/</a:t>
            </a:r>
            <a:r>
              <a:rPr lang="fr-FR" sz="1400" dirty="0">
                <a:solidFill>
                  <a:srgbClr val="008000"/>
                </a:solidFill>
              </a:rPr>
              <a:t> ).</a:t>
            </a:r>
            <a:endParaRPr lang="fr-FR" sz="1400" b="1" dirty="0">
              <a:solidFill>
                <a:srgbClr val="008000"/>
              </a:solidFill>
            </a:endParaRPr>
          </a:p>
          <a:p>
            <a:pPr>
              <a:lnSpc>
                <a:spcPct val="100000"/>
              </a:lnSpc>
              <a:spcBef>
                <a:spcPts val="0"/>
              </a:spcBef>
              <a:buFont typeface="Arial" panose="020B0604020202020204" pitchFamily="34" charset="0"/>
              <a:buNone/>
              <a:defRPr/>
            </a:pPr>
            <a:r>
              <a:rPr lang="fr-FR" sz="1400" dirty="0">
                <a:solidFill>
                  <a:srgbClr val="008000"/>
                </a:solidFill>
              </a:rPr>
              <a:t> </a:t>
            </a:r>
          </a:p>
          <a:p>
            <a:pPr>
              <a:lnSpc>
                <a:spcPct val="100000"/>
              </a:lnSpc>
              <a:spcBef>
                <a:spcPts val="0"/>
              </a:spcBef>
              <a:buFont typeface="Arial" panose="020B0604020202020204" pitchFamily="34" charset="0"/>
              <a:buNone/>
              <a:defRPr/>
            </a:pPr>
            <a:r>
              <a:rPr lang="fr-FR" sz="1400" dirty="0">
                <a:solidFill>
                  <a:srgbClr val="008000"/>
                </a:solidFill>
              </a:rPr>
              <a:t>Mes propres documents actuels sur les Jardins forêts (pour l’instant en climat tempéré) : </a:t>
            </a:r>
          </a:p>
          <a:p>
            <a:pPr>
              <a:lnSpc>
                <a:spcPct val="100000"/>
              </a:lnSpc>
              <a:spcBef>
                <a:spcPts val="0"/>
              </a:spcBef>
              <a:buFont typeface="Arial" panose="020B0604020202020204" pitchFamily="34" charset="0"/>
              <a:buNone/>
              <a:defRPr/>
            </a:pPr>
            <a:r>
              <a:rPr lang="fr-FR" sz="1400" dirty="0">
                <a:solidFill>
                  <a:srgbClr val="008000"/>
                </a:solidFill>
              </a:rPr>
              <a:t> </a:t>
            </a:r>
          </a:p>
          <a:p>
            <a:pPr marL="285750" indent="-285750">
              <a:lnSpc>
                <a:spcPct val="100000"/>
              </a:lnSpc>
              <a:spcBef>
                <a:spcPts val="0"/>
              </a:spcBef>
              <a:defRPr/>
            </a:pPr>
            <a:r>
              <a:rPr lang="fr-FR" sz="1400" u="sng" dirty="0">
                <a:solidFill>
                  <a:srgbClr val="008000"/>
                </a:solidFill>
                <a:hlinkClick r:id="rId6"/>
              </a:rPr>
              <a:t>http://benjamin.lisan.free.fr/projetsreforestation/forets-nourricieres_climat-tempere.pptx</a:t>
            </a:r>
            <a:r>
              <a:rPr lang="fr-FR" sz="1400" dirty="0">
                <a:solidFill>
                  <a:srgbClr val="008000"/>
                </a:solidFill>
              </a:rPr>
              <a:t>  </a:t>
            </a:r>
          </a:p>
          <a:p>
            <a:pPr marL="285750" indent="-285750">
              <a:lnSpc>
                <a:spcPct val="100000"/>
              </a:lnSpc>
              <a:spcBef>
                <a:spcPts val="0"/>
              </a:spcBef>
              <a:defRPr/>
            </a:pPr>
            <a:r>
              <a:rPr lang="fr-FR" sz="1400" u="sng" dirty="0">
                <a:solidFill>
                  <a:srgbClr val="008000"/>
                </a:solidFill>
                <a:hlinkClick r:id="rId7"/>
              </a:rPr>
              <a:t>http://benjamin.lisan.free.fr/developpementdurable/jardin-des-fraternites-ouvrieres-Mouscron.pptx</a:t>
            </a:r>
            <a:r>
              <a:rPr lang="fr-FR" sz="1400" dirty="0">
                <a:solidFill>
                  <a:srgbClr val="008000"/>
                </a:solidFill>
              </a:rPr>
              <a:t> </a:t>
            </a:r>
          </a:p>
          <a:p>
            <a:pPr>
              <a:lnSpc>
                <a:spcPct val="100000"/>
              </a:lnSpc>
              <a:spcBef>
                <a:spcPts val="0"/>
              </a:spcBef>
              <a:buFont typeface="Arial" panose="020B0604020202020204" pitchFamily="34" charset="0"/>
              <a:buNone/>
              <a:defRPr/>
            </a:pPr>
            <a:endParaRPr lang="fr-FR" sz="1400" dirty="0">
              <a:solidFill>
                <a:srgbClr val="008000"/>
              </a:solidFill>
            </a:endParaRPr>
          </a:p>
          <a:p>
            <a:pPr>
              <a:lnSpc>
                <a:spcPct val="100000"/>
              </a:lnSpc>
              <a:spcBef>
                <a:spcPts val="0"/>
              </a:spcBef>
              <a:buFont typeface="Arial" panose="020B0604020202020204" pitchFamily="34" charset="0"/>
              <a:buNone/>
              <a:defRPr/>
            </a:pPr>
            <a:r>
              <a:rPr lang="fr-FR" sz="1400" dirty="0">
                <a:solidFill>
                  <a:srgbClr val="008000"/>
                </a:solidFill>
              </a:rPr>
              <a:t>Documents de Franck </a:t>
            </a:r>
            <a:r>
              <a:rPr lang="fr-FR" sz="1400" dirty="0" err="1">
                <a:solidFill>
                  <a:srgbClr val="008000"/>
                </a:solidFill>
              </a:rPr>
              <a:t>Nathié</a:t>
            </a:r>
            <a:r>
              <a:rPr lang="fr-FR" sz="1400" dirty="0">
                <a:solidFill>
                  <a:srgbClr val="008000"/>
                </a:solidFill>
              </a:rPr>
              <a:t>, de l’Association « La Forêt Nourricière » trouvés sur Internet : </a:t>
            </a:r>
          </a:p>
          <a:p>
            <a:pPr>
              <a:lnSpc>
                <a:spcPct val="100000"/>
              </a:lnSpc>
              <a:spcBef>
                <a:spcPts val="0"/>
              </a:spcBef>
              <a:buFont typeface="Arial" panose="020B0604020202020204" pitchFamily="34" charset="0"/>
              <a:buNone/>
              <a:defRPr/>
            </a:pPr>
            <a:endParaRPr lang="fr-FR" sz="1400" dirty="0">
              <a:solidFill>
                <a:srgbClr val="008000"/>
              </a:solidFill>
            </a:endParaRPr>
          </a:p>
          <a:p>
            <a:pPr marL="285750" indent="-285750">
              <a:lnSpc>
                <a:spcPct val="100000"/>
              </a:lnSpc>
              <a:spcBef>
                <a:spcPts val="0"/>
              </a:spcBef>
              <a:defRPr/>
            </a:pPr>
            <a:r>
              <a:rPr lang="fr-FR" sz="1400" dirty="0">
                <a:solidFill>
                  <a:srgbClr val="008000"/>
                </a:solidFill>
              </a:rPr>
              <a:t>Document de l’Association Forêt nourricière et de Franck </a:t>
            </a:r>
            <a:r>
              <a:rPr lang="fr-FR" sz="1400" dirty="0" err="1">
                <a:solidFill>
                  <a:srgbClr val="008000"/>
                </a:solidFill>
              </a:rPr>
              <a:t>Nathié</a:t>
            </a:r>
            <a:r>
              <a:rPr lang="fr-FR" sz="1400" dirty="0">
                <a:solidFill>
                  <a:srgbClr val="008000"/>
                </a:solidFill>
              </a:rPr>
              <a:t> sur la </a:t>
            </a:r>
            <a:r>
              <a:rPr lang="fr-FR" sz="1400" dirty="0" err="1">
                <a:solidFill>
                  <a:srgbClr val="008000"/>
                </a:solidFill>
              </a:rPr>
              <a:t>permaculture</a:t>
            </a:r>
            <a:r>
              <a:rPr lang="fr-FR" sz="1400" dirty="0">
                <a:solidFill>
                  <a:srgbClr val="008000"/>
                </a:solidFill>
              </a:rPr>
              <a:t>, </a:t>
            </a:r>
            <a:r>
              <a:rPr lang="fr-FR" sz="1400" u="sng" dirty="0">
                <a:solidFill>
                  <a:srgbClr val="008000"/>
                </a:solidFill>
                <a:hlinkClick r:id="rId8"/>
              </a:rPr>
              <a:t>https://verslautonomie.files.wordpress.com/2013/02/guide-du-permaculteur-debutant.pdf</a:t>
            </a:r>
            <a:endParaRPr lang="fr-FR" sz="1400" dirty="0">
              <a:solidFill>
                <a:srgbClr val="008000"/>
              </a:solidFill>
            </a:endParaRPr>
          </a:p>
          <a:p>
            <a:pPr marL="285750" indent="-285750">
              <a:lnSpc>
                <a:spcPct val="100000"/>
              </a:lnSpc>
              <a:spcBef>
                <a:spcPts val="0"/>
              </a:spcBef>
              <a:defRPr/>
            </a:pPr>
            <a:r>
              <a:rPr lang="fr-FR" sz="1400" dirty="0">
                <a:solidFill>
                  <a:srgbClr val="008000"/>
                </a:solidFill>
              </a:rPr>
              <a:t>Réguler les invasions (les limaces), </a:t>
            </a:r>
            <a:r>
              <a:rPr lang="fr-FR" sz="1400" u="sng" dirty="0">
                <a:solidFill>
                  <a:srgbClr val="008000"/>
                </a:solidFill>
                <a:hlinkClick r:id="rId9"/>
              </a:rPr>
              <a:t>http://www.foretscomestibles.com/documents/Reguler%20les%20limaces.pdf</a:t>
            </a:r>
            <a:r>
              <a:rPr lang="fr-FR" sz="1400" dirty="0">
                <a:solidFill>
                  <a:srgbClr val="008000"/>
                </a:solidFill>
              </a:rPr>
              <a:t> </a:t>
            </a:r>
            <a:r>
              <a:rPr lang="fr-FR" sz="1200" dirty="0"/>
              <a:t> </a:t>
            </a:r>
          </a:p>
          <a:p>
            <a:pPr marL="285750" indent="-285750">
              <a:lnSpc>
                <a:spcPct val="100000"/>
              </a:lnSpc>
              <a:spcBef>
                <a:spcPts val="0"/>
              </a:spcBef>
              <a:defRPr/>
            </a:pPr>
            <a:r>
              <a:rPr lang="fr-FR" sz="1400" dirty="0">
                <a:solidFill>
                  <a:srgbClr val="008000"/>
                </a:solidFill>
              </a:rPr>
              <a:t>Une vidéo de Franck, sur YouTube, sur l'éthique de la PERMACULTURE : </a:t>
            </a:r>
            <a:r>
              <a:rPr lang="fr-FR" sz="1400" u="sng" dirty="0">
                <a:solidFill>
                  <a:srgbClr val="008000"/>
                </a:solidFill>
                <a:hlinkClick r:id="rId10"/>
              </a:rPr>
              <a:t>https://www.youtube.com/watch?v=aAKXSHxQ5VU</a:t>
            </a:r>
            <a:r>
              <a:rPr lang="fr-FR" sz="1400" dirty="0">
                <a:solidFill>
                  <a:srgbClr val="008000"/>
                </a:solidFill>
              </a:rPr>
              <a:t> </a:t>
            </a:r>
          </a:p>
          <a:p>
            <a:pPr marL="285750" indent="-285750">
              <a:lnSpc>
                <a:spcPct val="100000"/>
              </a:lnSpc>
              <a:spcBef>
                <a:spcPts val="0"/>
              </a:spcBef>
              <a:defRPr/>
            </a:pPr>
            <a:r>
              <a:rPr lang="fr-FR" altLang="fr-FR" sz="1400" i="1" dirty="0">
                <a:solidFill>
                  <a:srgbClr val="008000"/>
                </a:solidFill>
              </a:rPr>
              <a:t>Le Jardin Extraordinaire de Philip FORRER dans l'Aude</a:t>
            </a:r>
            <a:r>
              <a:rPr lang="fr-FR" altLang="fr-FR" sz="1400" dirty="0">
                <a:solidFill>
                  <a:srgbClr val="008000"/>
                </a:solidFill>
              </a:rPr>
              <a:t>, DVD, 20 €, </a:t>
            </a:r>
            <a:r>
              <a:rPr lang="fr-FR" altLang="fr-FR" sz="1400" dirty="0">
                <a:solidFill>
                  <a:srgbClr val="008000"/>
                </a:solidFill>
                <a:hlinkClick r:id="rId11"/>
              </a:rPr>
              <a:t>http://www.foretscomestibles.com/documentation-ressource-permaculture/boutique-en-ligne-livre-video/dvd-jardin-extraordinaire-philip-forrer-aude-franck-nathie.html</a:t>
            </a:r>
            <a:r>
              <a:rPr lang="fr-FR" altLang="fr-FR" sz="1400" dirty="0">
                <a:solidFill>
                  <a:srgbClr val="008000"/>
                </a:solidFill>
              </a:rPr>
              <a:t> </a:t>
            </a:r>
          </a:p>
        </p:txBody>
      </p:sp>
      <p:sp>
        <p:nvSpPr>
          <p:cNvPr id="76806" name="Rectangle 7"/>
          <p:cNvSpPr>
            <a:spLocks noChangeArrowheads="1"/>
          </p:cNvSpPr>
          <p:nvPr/>
        </p:nvSpPr>
        <p:spPr bwMode="auto">
          <a:xfrm>
            <a:off x="225425" y="1200150"/>
            <a:ext cx="767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22.4. Documentations diverses trouvées sur Internet (non classées) (suite)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3822E88D-BA03-40C7-B118-AC05333B18D6}" type="slidenum">
              <a:rPr lang="fr-FR" altLang="fr-FR" sz="1200">
                <a:solidFill>
                  <a:srgbClr val="898989"/>
                </a:solidFill>
              </a:rPr>
              <a:pPr algn="r" eaLnBrk="1" hangingPunct="1">
                <a:lnSpc>
                  <a:spcPct val="100000"/>
                </a:lnSpc>
                <a:spcBef>
                  <a:spcPct val="0"/>
                </a:spcBef>
                <a:buFontTx/>
                <a:buNone/>
              </a:pPr>
              <a:t>78</a:t>
            </a:fld>
            <a:endParaRPr lang="fr-FR" altLang="fr-FR" sz="1200">
              <a:solidFill>
                <a:srgbClr val="898989"/>
              </a:solidFill>
            </a:endParaRPr>
          </a:p>
        </p:txBody>
      </p:sp>
      <p:sp>
        <p:nvSpPr>
          <p:cNvPr id="77827" name="ZoneTexte 4"/>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7828" name="ZoneTexte 5"/>
          <p:cNvSpPr txBox="1">
            <a:spLocks noChangeArrowheads="1"/>
          </p:cNvSpPr>
          <p:nvPr/>
        </p:nvSpPr>
        <p:spPr bwMode="auto">
          <a:xfrm>
            <a:off x="225425" y="673100"/>
            <a:ext cx="451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 Annexe: Bibliographie (suite et fin)</a:t>
            </a:r>
          </a:p>
        </p:txBody>
      </p:sp>
      <p:sp>
        <p:nvSpPr>
          <p:cNvPr id="77829" name="Rectangle 7"/>
          <p:cNvSpPr>
            <a:spLocks noChangeArrowheads="1"/>
          </p:cNvSpPr>
          <p:nvPr/>
        </p:nvSpPr>
        <p:spPr bwMode="auto">
          <a:xfrm>
            <a:off x="200025" y="1195388"/>
            <a:ext cx="1166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22.5. Graineteries et pépiniéristes (avec leur catalogue) où l’on peut se procurer des variétés intéressantes :</a:t>
            </a:r>
          </a:p>
        </p:txBody>
      </p:sp>
      <p:sp>
        <p:nvSpPr>
          <p:cNvPr id="2" name="ZoneTexte 1"/>
          <p:cNvSpPr txBox="1"/>
          <p:nvPr/>
        </p:nvSpPr>
        <p:spPr>
          <a:xfrm>
            <a:off x="142875" y="1681163"/>
            <a:ext cx="11906250" cy="3324225"/>
          </a:xfrm>
          <a:prstGeom prst="rect">
            <a:avLst/>
          </a:prstGeom>
          <a:noFill/>
        </p:spPr>
        <p:txBody>
          <a:bodyPr>
            <a:spAutoFit/>
          </a:bodyPr>
          <a:lstStyle/>
          <a:p>
            <a:pPr eaLnBrk="1" hangingPunct="1">
              <a:defRPr/>
            </a:pPr>
            <a:r>
              <a:rPr lang="fr-FR" sz="1400" dirty="0">
                <a:solidFill>
                  <a:srgbClr val="008000"/>
                </a:solidFill>
              </a:rPr>
              <a:t>Liste de pépinières et conservatoires ayant beaucoup de plantes et arbres rares ou anciens (répertoriés par Franck </a:t>
            </a:r>
            <a:r>
              <a:rPr lang="fr-FR" sz="1400" dirty="0" err="1">
                <a:solidFill>
                  <a:srgbClr val="008000"/>
                </a:solidFill>
              </a:rPr>
              <a:t>Nathié</a:t>
            </a:r>
            <a:r>
              <a:rPr lang="fr-FR" sz="1400" dirty="0">
                <a:solidFill>
                  <a:srgbClr val="008000"/>
                </a:solidFill>
              </a:rPr>
              <a:t> et l’Association la Forêt nourricière) :</a:t>
            </a:r>
          </a:p>
          <a:p>
            <a:pPr eaLnBrk="1" hangingPunct="1">
              <a:defRPr/>
            </a:pPr>
            <a:r>
              <a:rPr lang="fr-FR" sz="1400" dirty="0">
                <a:solidFill>
                  <a:srgbClr val="008000"/>
                </a:solidFill>
              </a:rPr>
              <a:t> </a:t>
            </a:r>
          </a:p>
          <a:p>
            <a:pPr marL="285750" indent="-285750" eaLnBrk="1" hangingPunct="1">
              <a:buFont typeface="Arial" panose="020B0604020202020204" pitchFamily="34" charset="0"/>
              <a:buChar char="•"/>
              <a:defRPr/>
            </a:pPr>
            <a:r>
              <a:rPr lang="fr-FR" sz="1400" u="sng" dirty="0">
                <a:solidFill>
                  <a:srgbClr val="008000"/>
                </a:solidFill>
                <a:hlinkClick r:id="rId2" tooltip="Liste des pépinières de fruitiers rares et autres-Franck NATHIE-Association LA FORET NOURRICIERE"/>
              </a:rPr>
              <a:t>Pépinières de fruitiers rares et autres</a:t>
            </a:r>
            <a:r>
              <a:rPr lang="fr-FR" sz="1400" dirty="0">
                <a:solidFill>
                  <a:srgbClr val="008000"/>
                </a:solidFill>
              </a:rPr>
              <a:t> (</a:t>
            </a:r>
            <a:r>
              <a:rPr lang="fr-FR" sz="1400" dirty="0" err="1">
                <a:solidFill>
                  <a:srgbClr val="008000"/>
                </a:solidFill>
              </a:rPr>
              <a:t>pdf</a:t>
            </a:r>
            <a:r>
              <a:rPr lang="fr-FR" sz="1400" dirty="0">
                <a:solidFill>
                  <a:srgbClr val="008000"/>
                </a:solidFill>
              </a:rPr>
              <a:t>), </a:t>
            </a:r>
            <a:r>
              <a:rPr lang="fr-FR" sz="1400" u="sng" dirty="0">
                <a:solidFill>
                  <a:srgbClr val="008000"/>
                </a:solidFill>
                <a:hlinkClick r:id="rId2"/>
              </a:rPr>
              <a:t>http://www.foretscomestibles.com/documents/Liste-Pepinieres-Franck-Nathie-Foret-Nourriciere.pdf</a:t>
            </a:r>
            <a:r>
              <a:rPr lang="fr-FR" sz="1400" dirty="0">
                <a:solidFill>
                  <a:srgbClr val="008000"/>
                </a:solidFill>
              </a:rPr>
              <a:t> </a:t>
            </a:r>
          </a:p>
          <a:p>
            <a:pPr marL="285750" indent="-285750" eaLnBrk="1" hangingPunct="1">
              <a:buFont typeface="Arial" panose="020B0604020202020204" pitchFamily="34" charset="0"/>
              <a:buChar char="•"/>
              <a:defRPr/>
            </a:pPr>
            <a:r>
              <a:rPr lang="fr-FR" sz="1400" u="sng" dirty="0">
                <a:solidFill>
                  <a:srgbClr val="008000"/>
                </a:solidFill>
                <a:hlinkClick r:id="rId3" tooltip="Pépinières Vignes Résistantes aux maladies-Foret Nourricière"/>
              </a:rPr>
              <a:t>Liste-</a:t>
            </a:r>
            <a:r>
              <a:rPr lang="fr-FR" sz="1400" u="sng" dirty="0" err="1">
                <a:solidFill>
                  <a:srgbClr val="008000"/>
                </a:solidFill>
                <a:hlinkClick r:id="rId3" tooltip="Pépinières Vignes Résistantes aux maladies-Foret Nourricière"/>
              </a:rPr>
              <a:t>pepiniere</a:t>
            </a:r>
            <a:r>
              <a:rPr lang="fr-FR" sz="1400" u="sng" dirty="0">
                <a:solidFill>
                  <a:srgbClr val="008000"/>
                </a:solidFill>
                <a:hlinkClick r:id="rId3" tooltip="Pépinières Vignes Résistantes aux maladies-Foret Nourricière"/>
              </a:rPr>
              <a:t>-vignes-</a:t>
            </a:r>
            <a:r>
              <a:rPr lang="fr-FR" sz="1400" u="sng" dirty="0" err="1">
                <a:solidFill>
                  <a:srgbClr val="008000"/>
                </a:solidFill>
                <a:hlinkClick r:id="rId3" tooltip="Pépinières Vignes Résistantes aux maladies-Foret Nourricière"/>
              </a:rPr>
              <a:t>resistantes</a:t>
            </a:r>
            <a:r>
              <a:rPr lang="fr-FR" sz="1400" u="sng" dirty="0">
                <a:solidFill>
                  <a:srgbClr val="008000"/>
                </a:solidFill>
                <a:hlinkClick r:id="rId3" tooltip="Pépinières Vignes Résistantes aux maladies-Foret Nourricière"/>
              </a:rPr>
              <a:t>-aux-maladies</a:t>
            </a:r>
            <a:r>
              <a:rPr lang="fr-FR" sz="1400" dirty="0">
                <a:solidFill>
                  <a:srgbClr val="008000"/>
                </a:solidFill>
              </a:rPr>
              <a:t> (</a:t>
            </a:r>
            <a:r>
              <a:rPr lang="fr-FR" sz="1400" dirty="0" err="1">
                <a:solidFill>
                  <a:srgbClr val="008000"/>
                </a:solidFill>
              </a:rPr>
              <a:t>pdf</a:t>
            </a:r>
            <a:r>
              <a:rPr lang="fr-FR" sz="1400" dirty="0">
                <a:solidFill>
                  <a:srgbClr val="008000"/>
                </a:solidFill>
              </a:rPr>
              <a:t>), </a:t>
            </a:r>
            <a:r>
              <a:rPr lang="fr-FR" sz="1400" u="sng" dirty="0">
                <a:solidFill>
                  <a:srgbClr val="008000"/>
                </a:solidFill>
                <a:hlinkClick r:id="rId3"/>
              </a:rPr>
              <a:t>http://www.foretscomestibles.com/documents/LISTE-PEPINIERES-VIGNES-RESISTANTES-MALADIES.pdf</a:t>
            </a:r>
            <a:r>
              <a:rPr lang="fr-FR" sz="1400" dirty="0">
                <a:solidFill>
                  <a:srgbClr val="008000"/>
                </a:solidFill>
              </a:rPr>
              <a:t> </a:t>
            </a:r>
          </a:p>
          <a:p>
            <a:pPr marL="285750" indent="-285750" eaLnBrk="1" hangingPunct="1">
              <a:buFont typeface="Arial" panose="020B0604020202020204" pitchFamily="34" charset="0"/>
              <a:buChar char="•"/>
              <a:defRPr/>
            </a:pPr>
            <a:r>
              <a:rPr lang="fr-FR" sz="1400" u="sng" dirty="0">
                <a:solidFill>
                  <a:srgbClr val="008000"/>
                </a:solidFill>
                <a:hlinkClick r:id="rId4" tooltip="Liste des conservatoires"/>
              </a:rPr>
              <a:t>Conservatoires</a:t>
            </a:r>
            <a:r>
              <a:rPr lang="fr-FR" sz="1400" dirty="0">
                <a:solidFill>
                  <a:srgbClr val="008000"/>
                </a:solidFill>
              </a:rPr>
              <a:t> (</a:t>
            </a:r>
            <a:r>
              <a:rPr lang="fr-FR" sz="1400" dirty="0" err="1">
                <a:solidFill>
                  <a:srgbClr val="008000"/>
                </a:solidFill>
              </a:rPr>
              <a:t>pdf</a:t>
            </a:r>
            <a:r>
              <a:rPr lang="fr-FR" sz="1400" dirty="0">
                <a:solidFill>
                  <a:srgbClr val="008000"/>
                </a:solidFill>
              </a:rPr>
              <a:t>), </a:t>
            </a:r>
            <a:r>
              <a:rPr lang="fr-FR" sz="1400" u="sng" dirty="0">
                <a:solidFill>
                  <a:srgbClr val="008000"/>
                </a:solidFill>
                <a:hlinkClick r:id="rId4"/>
              </a:rPr>
              <a:t>http://www.foretscomestibles.com/documents/Conservatoires%20Franck%20Nathie-Foret%20Nourriciere.pdf</a:t>
            </a:r>
            <a:r>
              <a:rPr lang="fr-FR" sz="1400" dirty="0">
                <a:solidFill>
                  <a:srgbClr val="008000"/>
                </a:solidFill>
              </a:rPr>
              <a:t> </a:t>
            </a:r>
          </a:p>
          <a:p>
            <a:pPr marL="285750" indent="-285750" eaLnBrk="1" hangingPunct="1">
              <a:buFont typeface="Arial" panose="020B0604020202020204" pitchFamily="34" charset="0"/>
              <a:buChar char="•"/>
              <a:defRPr/>
            </a:pPr>
            <a:r>
              <a:rPr lang="fr-FR" sz="1400" u="sng" dirty="0">
                <a:solidFill>
                  <a:srgbClr val="008000"/>
                </a:solidFill>
                <a:hlinkClick r:id="rId5" tooltip="Liste des confréries des planteurs de fruitiers rares"/>
              </a:rPr>
              <a:t>Confrérie des planteurs de fruitiers rares</a:t>
            </a:r>
            <a:r>
              <a:rPr lang="fr-FR" sz="1400" dirty="0">
                <a:solidFill>
                  <a:srgbClr val="008000"/>
                </a:solidFill>
              </a:rPr>
              <a:t> (</a:t>
            </a:r>
            <a:r>
              <a:rPr lang="fr-FR" sz="1400" dirty="0" err="1">
                <a:solidFill>
                  <a:srgbClr val="008000"/>
                </a:solidFill>
              </a:rPr>
              <a:t>pdf</a:t>
            </a:r>
            <a:r>
              <a:rPr lang="fr-FR" sz="1400" dirty="0">
                <a:solidFill>
                  <a:srgbClr val="008000"/>
                </a:solidFill>
              </a:rPr>
              <a:t>), </a:t>
            </a:r>
            <a:r>
              <a:rPr lang="fr-FR" sz="1400" u="sng" dirty="0">
                <a:solidFill>
                  <a:srgbClr val="008000"/>
                </a:solidFill>
                <a:hlinkClick r:id="rId5"/>
              </a:rPr>
              <a:t>http://www.foretscomestibles.com/documents/Confrerie%20des%20planteurs%20de%20fruitiers%20rares%20Franck%20Nathie-Foret%20Nourriciere.pdf</a:t>
            </a:r>
            <a:endParaRPr lang="fr-FR" sz="1400" dirty="0">
              <a:solidFill>
                <a:srgbClr val="008000"/>
              </a:solidFill>
            </a:endParaRPr>
          </a:p>
          <a:p>
            <a:pPr marL="285750" indent="-285750" eaLnBrk="1" hangingPunct="1">
              <a:buFont typeface="Arial" panose="020B0604020202020204" pitchFamily="34" charset="0"/>
              <a:buChar char="•"/>
              <a:defRPr/>
            </a:pPr>
            <a:r>
              <a:rPr lang="fr-FR" sz="1400" u="sng" dirty="0">
                <a:solidFill>
                  <a:srgbClr val="008000"/>
                </a:solidFill>
                <a:hlinkClick r:id="rId6" tooltip="Site de renseignement sur les fruitiers rares"/>
              </a:rPr>
              <a:t>Fruitiers rares</a:t>
            </a:r>
            <a:r>
              <a:rPr lang="fr-FR" sz="1400" dirty="0">
                <a:solidFill>
                  <a:srgbClr val="008000"/>
                </a:solidFill>
              </a:rPr>
              <a:t> , </a:t>
            </a:r>
            <a:r>
              <a:rPr lang="fr-FR" sz="1400" u="sng" dirty="0">
                <a:solidFill>
                  <a:srgbClr val="008000"/>
                </a:solidFill>
                <a:hlinkClick r:id="rId6"/>
              </a:rPr>
              <a:t>http://www.fruitiers-rares.info/</a:t>
            </a:r>
            <a:r>
              <a:rPr lang="fr-FR" sz="1400" dirty="0">
                <a:solidFill>
                  <a:srgbClr val="008000"/>
                </a:solidFill>
              </a:rPr>
              <a:t> </a:t>
            </a:r>
          </a:p>
          <a:p>
            <a:pPr marL="285750" indent="-285750" eaLnBrk="1" hangingPunct="1">
              <a:buFont typeface="Arial" panose="020B0604020202020204" pitchFamily="34" charset="0"/>
              <a:buChar char="•"/>
              <a:defRPr/>
            </a:pPr>
            <a:r>
              <a:rPr lang="fr-FR" sz="1400" dirty="0">
                <a:solidFill>
                  <a:srgbClr val="008000"/>
                </a:solidFill>
              </a:rPr>
              <a:t>« </a:t>
            </a:r>
            <a:r>
              <a:rPr lang="fr-FR" sz="1400" b="1" dirty="0" err="1">
                <a:solidFill>
                  <a:srgbClr val="008000"/>
                </a:solidFill>
              </a:rPr>
              <a:t>chiltern</a:t>
            </a:r>
            <a:r>
              <a:rPr lang="fr-FR" sz="1400" b="1" dirty="0">
                <a:solidFill>
                  <a:srgbClr val="008000"/>
                </a:solidFill>
              </a:rPr>
              <a:t> </a:t>
            </a:r>
            <a:r>
              <a:rPr lang="fr-FR" sz="1400" b="1" dirty="0" err="1">
                <a:solidFill>
                  <a:srgbClr val="008000"/>
                </a:solidFill>
              </a:rPr>
              <a:t>seeds</a:t>
            </a:r>
            <a:r>
              <a:rPr lang="fr-FR" sz="1400" dirty="0">
                <a:solidFill>
                  <a:srgbClr val="008000"/>
                </a:solidFill>
              </a:rPr>
              <a:t> » (catalogue), le pépiniériste chez lequel Josine et Gilbert Cardon [gérant le Jardin de la Fraternité Ouvrière de Mouscron (Belgique)] s’approvisionnent (ce pépiniériste anglais faisant des tarifs de gros), </a:t>
            </a:r>
            <a:r>
              <a:rPr lang="fr-FR" sz="1400" u="sng" dirty="0">
                <a:solidFill>
                  <a:srgbClr val="008000"/>
                </a:solidFill>
                <a:hlinkClick r:id="rId7"/>
              </a:rPr>
              <a:t>http://www.chilternseeds.co.uk/</a:t>
            </a:r>
            <a:endParaRPr lang="fr-FR" sz="1400" u="sng" dirty="0">
              <a:solidFill>
                <a:srgbClr val="008000"/>
              </a:solidFill>
            </a:endParaRPr>
          </a:p>
          <a:p>
            <a:pPr eaLnBrk="1" hangingPunct="1">
              <a:defRPr/>
            </a:pPr>
            <a:endParaRPr lang="fr-FR" sz="1400" dirty="0">
              <a:solidFill>
                <a:srgbClr val="008000"/>
              </a:solidFill>
            </a:endParaRPr>
          </a:p>
          <a:p>
            <a:pPr eaLnBrk="1" hangingPunct="1">
              <a:defRPr/>
            </a:pPr>
            <a:r>
              <a:rPr lang="fr-FR" sz="1400" dirty="0">
                <a:solidFill>
                  <a:srgbClr val="008000"/>
                </a:solidFill>
              </a:rPr>
              <a:t>Après, bien sûr, il y a les pépiniéristes et jardineries classiques :</a:t>
            </a:r>
          </a:p>
          <a:p>
            <a:pPr marL="285750" indent="-285750" eaLnBrk="1" hangingPunct="1">
              <a:buFont typeface="Arial" panose="020B0604020202020204" pitchFamily="34" charset="0"/>
              <a:buChar char="•"/>
              <a:defRPr/>
            </a:pPr>
            <a:r>
              <a:rPr lang="fr-FR" sz="1400" dirty="0">
                <a:solidFill>
                  <a:srgbClr val="008000"/>
                </a:solidFill>
              </a:rPr>
              <a:t>Jardinerie Truffaut, </a:t>
            </a:r>
            <a:r>
              <a:rPr lang="fr-FR" sz="1400" dirty="0">
                <a:solidFill>
                  <a:srgbClr val="008000"/>
                </a:solidFill>
                <a:hlinkClick r:id="rId8"/>
              </a:rPr>
              <a:t>http://www.truffaut.com/</a:t>
            </a:r>
            <a:r>
              <a:rPr lang="fr-FR" sz="1400" dirty="0">
                <a:solidFill>
                  <a:srgbClr val="008000"/>
                </a:solidFill>
              </a:rPr>
              <a:t> , </a:t>
            </a:r>
            <a:r>
              <a:rPr lang="fr-FR" sz="1400" dirty="0">
                <a:solidFill>
                  <a:srgbClr val="008000"/>
                </a:solidFill>
                <a:hlinkClick r:id="rId9"/>
              </a:rPr>
              <a:t>http://www.truffaut.com/catalogues-magazines/catalogues/Pages/accueil-catalogues.aspx</a:t>
            </a:r>
            <a:r>
              <a:rPr lang="fr-FR" sz="1400" dirty="0">
                <a:solidFill>
                  <a:srgbClr val="008000"/>
                </a:solidFill>
              </a:rPr>
              <a:t> </a:t>
            </a:r>
          </a:p>
          <a:p>
            <a:pPr marL="285750" indent="-285750" eaLnBrk="1" hangingPunct="1">
              <a:buFont typeface="Arial" panose="020B0604020202020204" pitchFamily="34" charset="0"/>
              <a:buChar char="•"/>
              <a:defRPr/>
            </a:pPr>
            <a:r>
              <a:rPr lang="fr-FR" sz="1400" dirty="0" err="1">
                <a:solidFill>
                  <a:srgbClr val="008000"/>
                </a:solidFill>
              </a:rPr>
              <a:t>Willense</a:t>
            </a:r>
            <a:r>
              <a:rPr lang="fr-FR" sz="1400" dirty="0">
                <a:solidFill>
                  <a:srgbClr val="008000"/>
                </a:solidFill>
              </a:rPr>
              <a:t> France, </a:t>
            </a:r>
            <a:r>
              <a:rPr lang="fr-FR" sz="1400" dirty="0">
                <a:solidFill>
                  <a:srgbClr val="008000"/>
                </a:solidFill>
                <a:hlinkClick r:id="rId10"/>
              </a:rPr>
              <a:t>http://www.willemsefrance.fr/</a:t>
            </a:r>
            <a:r>
              <a:rPr lang="fr-FR" sz="1400" dirty="0">
                <a:solidFill>
                  <a:srgbClr val="008000"/>
                </a:solidFill>
              </a:rPr>
              <a:t> , </a:t>
            </a:r>
            <a:r>
              <a:rPr lang="fr-FR" sz="1400" dirty="0">
                <a:solidFill>
                  <a:srgbClr val="008000"/>
                </a:solidFill>
                <a:hlinkClick r:id="rId11"/>
              </a:rPr>
              <a:t>http://www.willemsefrance.fr/demande-de-catalogue.html</a:t>
            </a:r>
            <a:r>
              <a:rPr lang="fr-FR" sz="1400" dirty="0">
                <a:solidFill>
                  <a:srgbClr val="008000"/>
                </a:solidFill>
              </a:rPr>
              <a:t> </a:t>
            </a:r>
          </a:p>
          <a:p>
            <a:pPr marL="285750" indent="-285750" eaLnBrk="1" hangingPunct="1">
              <a:buFont typeface="Arial" panose="020B0604020202020204" pitchFamily="34" charset="0"/>
              <a:buChar char="•"/>
              <a:defRPr/>
            </a:pPr>
            <a:r>
              <a:rPr lang="fr-FR" sz="1400" dirty="0" err="1">
                <a:solidFill>
                  <a:srgbClr val="008000"/>
                </a:solidFill>
              </a:rPr>
              <a:t>Botanic</a:t>
            </a:r>
            <a:r>
              <a:rPr lang="fr-FR" sz="1400" dirty="0">
                <a:solidFill>
                  <a:srgbClr val="008000"/>
                </a:solidFill>
              </a:rPr>
              <a:t> (jardinerie écologique), </a:t>
            </a:r>
            <a:r>
              <a:rPr lang="fr-FR" sz="1400" dirty="0">
                <a:solidFill>
                  <a:srgbClr val="008000"/>
                </a:solidFill>
                <a:hlinkClick r:id="rId12"/>
              </a:rPr>
              <a:t>https://www.botanic.com/e-catalogues/catalogue-2015/data/catalogue.pdf</a:t>
            </a:r>
            <a:r>
              <a:rPr lang="fr-FR" sz="1400" dirty="0">
                <a:solidFill>
                  <a:srgbClr val="008000"/>
                </a:solidFill>
              </a:rPr>
              <a:t>  (27 Mo)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36538" y="885825"/>
          <a:ext cx="11736387" cy="5499103"/>
        </p:xfrm>
        <a:graphic>
          <a:graphicData uri="http://schemas.openxmlformats.org/drawingml/2006/table">
            <a:tbl>
              <a:tblPr/>
              <a:tblGrid>
                <a:gridCol w="1098550">
                  <a:extLst>
                    <a:ext uri="{9D8B030D-6E8A-4147-A177-3AD203B41FA5}">
                      <a16:colId xmlns:a16="http://schemas.microsoft.com/office/drawing/2014/main" val="20000"/>
                    </a:ext>
                  </a:extLst>
                </a:gridCol>
                <a:gridCol w="1166812">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1212850">
                  <a:extLst>
                    <a:ext uri="{9D8B030D-6E8A-4147-A177-3AD203B41FA5}">
                      <a16:colId xmlns:a16="http://schemas.microsoft.com/office/drawing/2014/main" val="20003"/>
                    </a:ext>
                  </a:extLst>
                </a:gridCol>
                <a:gridCol w="1212850">
                  <a:extLst>
                    <a:ext uri="{9D8B030D-6E8A-4147-A177-3AD203B41FA5}">
                      <a16:colId xmlns:a16="http://schemas.microsoft.com/office/drawing/2014/main" val="20004"/>
                    </a:ext>
                  </a:extLst>
                </a:gridCol>
                <a:gridCol w="1214438">
                  <a:extLst>
                    <a:ext uri="{9D8B030D-6E8A-4147-A177-3AD203B41FA5}">
                      <a16:colId xmlns:a16="http://schemas.microsoft.com/office/drawing/2014/main" val="20005"/>
                    </a:ext>
                  </a:extLst>
                </a:gridCol>
                <a:gridCol w="1212850">
                  <a:extLst>
                    <a:ext uri="{9D8B030D-6E8A-4147-A177-3AD203B41FA5}">
                      <a16:colId xmlns:a16="http://schemas.microsoft.com/office/drawing/2014/main" val="20006"/>
                    </a:ext>
                  </a:extLst>
                </a:gridCol>
                <a:gridCol w="1185862">
                  <a:extLst>
                    <a:ext uri="{9D8B030D-6E8A-4147-A177-3AD203B41FA5}">
                      <a16:colId xmlns:a16="http://schemas.microsoft.com/office/drawing/2014/main" val="20007"/>
                    </a:ext>
                  </a:extLst>
                </a:gridCol>
                <a:gridCol w="1169988">
                  <a:extLst>
                    <a:ext uri="{9D8B030D-6E8A-4147-A177-3AD203B41FA5}">
                      <a16:colId xmlns:a16="http://schemas.microsoft.com/office/drawing/2014/main" val="20008"/>
                    </a:ext>
                  </a:extLst>
                </a:gridCol>
                <a:gridCol w="1182687">
                  <a:extLst>
                    <a:ext uri="{9D8B030D-6E8A-4147-A177-3AD203B41FA5}">
                      <a16:colId xmlns:a16="http://schemas.microsoft.com/office/drawing/2014/main" val="20009"/>
                    </a:ext>
                  </a:extLst>
                </a:gridCol>
              </a:tblGrid>
              <a:tr h="346095">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Grands arbres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(canopée)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Plantes fruitières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Plantes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d’ombre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Grands fruitiers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francs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Lianes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Moyens Fruitiers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Francs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Petits fruitiers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(plein soleil)</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Fruitiers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(Buissons)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Couvre-sol et</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racines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Haie Sud sans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rosacées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0"/>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15 à 30 mètres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10 à 15 m</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5 à 10 m</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(3 à 5 mètres)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(0.20 à 3 mètres)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Alterner les</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feuillages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315931">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(qui tolèrent les noyers (juglone)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greffés sur franc</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greffe MM106</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(greffe EM9 coing- aubépine)</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 </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8000"/>
                          </a:solidFill>
                          <a:effectLst/>
                          <a:latin typeface="Calibri" pitchFamily="34" charset="0"/>
                        </a:rPr>
                        <a:t>caducs et</a:t>
                      </a:r>
                      <a:br>
                        <a:rPr kumimoji="0" lang="fr-FR" altLang="fr-FR" sz="900" b="0" i="0" u="none" strike="noStrike" cap="none" normalizeH="0" baseline="0">
                          <a:ln>
                            <a:noFill/>
                          </a:ln>
                          <a:solidFill>
                            <a:srgbClr val="008000"/>
                          </a:solidFill>
                          <a:effectLst/>
                          <a:latin typeface="Calibri" pitchFamily="34" charset="0"/>
                        </a:rPr>
                      </a:br>
                      <a:r>
                        <a:rPr kumimoji="0" lang="fr-FR" altLang="fr-FR" sz="900" b="0" i="0" u="none" strike="noStrike" cap="none" normalizeH="0" baseline="0">
                          <a:ln>
                            <a:noFill/>
                          </a:ln>
                          <a:solidFill>
                            <a:srgbClr val="008000"/>
                          </a:solidFill>
                          <a:effectLst/>
                          <a:latin typeface="Calibri" pitchFamily="34" charset="0"/>
                        </a:rPr>
                        <a:t>persistants</a:t>
                      </a:r>
                      <a:endParaRPr kumimoji="0" lang="fr-FR" altLang="fr-FR" sz="900" b="0" i="0" u="none" strike="noStrike" cap="none" normalizeH="0" baseline="0">
                        <a:ln>
                          <a:noFill/>
                        </a:ln>
                        <a:solidFill>
                          <a:srgbClr val="008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292117">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Aulne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Asiminier – Amélanchier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Amélanchier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Pommier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Apios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Abricotier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Abricotier (greffé)</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Argousier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Alliacées perpétuelles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Noisetier avelana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3"/>
                  </a:ext>
                </a:extLst>
              </a:tr>
              <a:tr h="242902">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Châtaignier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Aubépine – Azérolier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Cassis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Poirier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Akébia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Amandier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Amélanchier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Aronia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Apios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Éleagnus Eibingei </a:t>
                      </a:r>
                      <a:r>
                        <a:rPr kumimoji="0" lang="fr-FR" altLang="fr-FR" sz="900" b="0" i="0" u="none" strike="noStrike" cap="none" normalizeH="0" baseline="0">
                          <a:ln>
                            <a:noFill/>
                          </a:ln>
                          <a:solidFill>
                            <a:srgbClr val="000000"/>
                          </a:solidFill>
                          <a:effectLst/>
                          <a:latin typeface="Calibri" pitchFamily="34" charset="0"/>
                        </a:rPr>
                        <a:t>(az)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247664">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Chêne à glands doux</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Cornouiller de Floride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Groseille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Asiminier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Anredera Cordifolia</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Asiminiers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Asiminiers (greffé)</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Éléagnus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Aromatiques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Sureau</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5"/>
                  </a:ext>
                </a:extLst>
              </a:tr>
              <a:tr h="182573">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Chico du Canada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Éleagnus Umbelata </a:t>
                      </a:r>
                      <a:r>
                        <a:rPr kumimoji="0" lang="fr-FR" altLang="fr-FR" sz="900" b="0" i="0" u="none" strike="noStrike" cap="none" normalizeH="0" baseline="0">
                          <a:ln>
                            <a:noFill/>
                          </a:ln>
                          <a:solidFill>
                            <a:srgbClr val="000000"/>
                          </a:solidFill>
                          <a:effectLst/>
                          <a:latin typeface="Calibri" pitchFamily="34" charset="0"/>
                        </a:rPr>
                        <a:t>(az)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Casseille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Cormier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Bassel</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Cerisier (greffé)</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Azérolier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Framboisier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Artichaut et Cardon</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Cornouiller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Pacanier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Figuier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Gaulthéria Shallon</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Cerisier (affranchi ou semis)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Cucurbitacées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Cudrania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Caraganier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Goji</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Arroche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Vigne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7"/>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Pommier </a:t>
                      </a:r>
                      <a:r>
                        <a:rPr kumimoji="0" lang="fr-FR" altLang="fr-FR" sz="900" b="0" i="1" u="none" strike="noStrike" cap="none" normalizeH="0" baseline="0">
                          <a:ln>
                            <a:noFill/>
                          </a:ln>
                          <a:solidFill>
                            <a:srgbClr val="000000"/>
                          </a:solidFill>
                          <a:effectLst/>
                          <a:latin typeface="Calibri" pitchFamily="34" charset="0"/>
                        </a:rPr>
                        <a:t>(malus Sieversii)</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Groseilliers, Framboisiers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Kiwai</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Cognassier de Chine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(Courge de Siam, chayotte, Potimarron,</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Pêcher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Caroubier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Saxifragacées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Capucine tubéreuse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Kiwi</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Poirier </a:t>
                      </a:r>
                      <a:r>
                        <a:rPr kumimoji="0" lang="fr-FR" altLang="fr-FR" sz="900" b="0" i="1" u="none" strike="noStrike" cap="none" normalizeH="0" baseline="0">
                          <a:ln>
                            <a:noFill/>
                          </a:ln>
                          <a:solidFill>
                            <a:srgbClr val="000000"/>
                          </a:solidFill>
                          <a:effectLst/>
                          <a:latin typeface="Calibri" pitchFamily="34" charset="0"/>
                        </a:rPr>
                        <a:t>Pyrus Calleryana</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Kaki de Virginie Kiwai</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Leycesteria Formosa</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Hovenia Dulci</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Courge Royal Acorn, Gabizura)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Prunier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Cornouiller Kousa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(Cassis,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Choux vivaces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Kiwai</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9"/>
                  </a:ext>
                </a:extLst>
              </a:tr>
              <a:tr h="293705">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Merisier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Murier (</a:t>
                      </a:r>
                      <a:r>
                        <a:rPr kumimoji="0" lang="fr-FR" altLang="fr-FR" sz="900" b="0" i="1" u="none" strike="noStrike" cap="none" normalizeH="0" baseline="0">
                          <a:ln>
                            <a:noFill/>
                          </a:ln>
                          <a:solidFill>
                            <a:srgbClr val="000000"/>
                          </a:solidFill>
                          <a:effectLst/>
                          <a:latin typeface="Calibri" pitchFamily="34" charset="0"/>
                        </a:rPr>
                        <a:t>Morus alba</a:t>
                      </a: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Lonicera Kamtchatika</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Prunier Reine-claude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Goufla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Poirier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Cognassier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Groseille,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Fraisier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Févier d’Amérique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Noisetier (maxima)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Myrtillier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Murier : alba, nigra et rubra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Haricot grimpant (az)</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Pommier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Figuier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Casseille, etc.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cs typeface="Times New Roman" pitchFamily="18" charset="0"/>
                        </a:rPr>
                        <a:t>Gesses, lupin,féverole (az)</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1"/>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Hêtre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Pécanier – Pruniers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Ronce cultivée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Noyer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Decaisnea fargesii, doliques,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Néflier du Japon</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Kaki Lotus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Schepherdia Argentéa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Houtuynia cordata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2"/>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Kaki de Virginie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Sureau</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Kaki de Virginie (Fuyu)</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Petit riz de Bresse, Pois de cœur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Nashi</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Pécher (Vigne et greffés)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Leycesteria Formosa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Livèche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3"/>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Pin et Cèdre à pignon</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Viorne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Cardiospermum halicacabum</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Poirier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Mahonia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Maceron et bardane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4"/>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Noisetier de Chine et de Byzance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Vigne hybride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Ignace et Patate douce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Pommier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Prunus Tomentosa</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Salades sauvages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5"/>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Micocoulier</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Kiwi (soleil) et kiwai (ombre)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Mandarinier de Satsuma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Ronce Cultivée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(arroche, chénopode,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6"/>
                  </a:ext>
                </a:extLst>
              </a:tr>
              <a:tr h="22067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Noyer (franc)</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Kudzu</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Néflier d’Allemagne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Tayberry</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pourpier, mauve)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7"/>
                  </a:ext>
                </a:extLst>
              </a:tr>
              <a:tr h="274336">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Passiflore et Shisandra</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Olivier Moufla et Frangivento</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Viorne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Topinambours et Helianthis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8"/>
                  </a:ext>
                </a:extLst>
              </a:tr>
              <a:tr h="339744">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(az)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grid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APPORTENT DE L'AZOTE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hMerge="1">
                  <a:txBody>
                    <a:bodyPr/>
                    <a:lstStyle/>
                    <a:p>
                      <a:endParaRPr lang="fr-FR"/>
                    </a:p>
                  </a:txBody>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Vigne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Poncirus Trifoliata </a:t>
                      </a:r>
                      <a:r>
                        <a:rPr kumimoji="0" lang="fr-FR" altLang="fr-FR" sz="900" b="0" i="0" u="none" strike="noStrike" cap="none" normalizeH="0" baseline="0">
                          <a:ln>
                            <a:noFill/>
                          </a:ln>
                          <a:solidFill>
                            <a:srgbClr val="000000"/>
                          </a:solidFill>
                          <a:effectLst/>
                          <a:latin typeface="Calibri" pitchFamily="34" charset="0"/>
                        </a:rPr>
                        <a:t>et Hybride</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Xanthocera sorbifolia</a:t>
                      </a:r>
                      <a:endParaRPr kumimoji="0" lang="fr-FR" altLang="fr-FR" sz="900" b="0" i="1"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Souchet et Oxalis</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9"/>
                  </a:ext>
                </a:extLst>
              </a:tr>
            </a:tbl>
          </a:graphicData>
        </a:graphic>
      </p:graphicFrame>
      <p:sp>
        <p:nvSpPr>
          <p:cNvPr id="79082" name="ZoneTexte 3"/>
          <p:cNvSpPr txBox="1">
            <a:spLocks noChangeArrowheads="1"/>
          </p:cNvSpPr>
          <p:nvPr/>
        </p:nvSpPr>
        <p:spPr bwMode="auto">
          <a:xfrm>
            <a:off x="1754188" y="6443663"/>
            <a:ext cx="9110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Association LA FORET NOURRICIERE Les Basses Landes 35330 – CAMPEL  02 99 92 48 37</a:t>
            </a:r>
            <a:r>
              <a:rPr lang="fr-FR" altLang="fr-FR" sz="1200"/>
              <a:t> </a:t>
            </a:r>
            <a:r>
              <a:rPr lang="fr-FR" altLang="fr-FR" sz="1200">
                <a:hlinkClick r:id="rId2"/>
              </a:rPr>
              <a:t>http://www.foretscomestibles.com</a:t>
            </a:r>
            <a:r>
              <a:rPr lang="fr-FR" altLang="fr-FR" sz="1200"/>
              <a:t>   </a:t>
            </a:r>
            <a:endParaRPr lang="fr-FR" altLang="fr-FR" sz="1200">
              <a:solidFill>
                <a:srgbClr val="008000"/>
              </a:solidFill>
            </a:endParaRPr>
          </a:p>
        </p:txBody>
      </p:sp>
      <p:sp>
        <p:nvSpPr>
          <p:cNvPr id="79083" name="ZoneTexte 4"/>
          <p:cNvSpPr txBox="1">
            <a:spLocks noChangeArrowheads="1"/>
          </p:cNvSpPr>
          <p:nvPr/>
        </p:nvSpPr>
        <p:spPr bwMode="auto">
          <a:xfrm>
            <a:off x="4748213" y="111125"/>
            <a:ext cx="696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79084" name="Espace réservé du numéro de diapositive 1"/>
          <p:cNvSpPr txBox="1">
            <a:spLocks/>
          </p:cNvSpPr>
          <p:nvPr/>
        </p:nvSpPr>
        <p:spPr bwMode="auto">
          <a:xfrm>
            <a:off x="11717338" y="336550"/>
            <a:ext cx="4191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5FB1B0B1-651F-42C7-AB8D-9FA392943622}" type="slidenum">
              <a:rPr lang="fr-FR" altLang="fr-FR" sz="1200">
                <a:solidFill>
                  <a:srgbClr val="898989"/>
                </a:solidFill>
              </a:rPr>
              <a:pPr algn="r" eaLnBrk="1" hangingPunct="1">
                <a:lnSpc>
                  <a:spcPct val="100000"/>
                </a:lnSpc>
                <a:spcBef>
                  <a:spcPct val="0"/>
                </a:spcBef>
                <a:buFontTx/>
                <a:buNone/>
              </a:pPr>
              <a:t>79</a:t>
            </a:fld>
            <a:endParaRPr lang="fr-FR" altLang="fr-FR" sz="1200">
              <a:solidFill>
                <a:srgbClr val="898989"/>
              </a:solidFill>
            </a:endParaRPr>
          </a:p>
        </p:txBody>
      </p:sp>
      <p:sp>
        <p:nvSpPr>
          <p:cNvPr id="79085" name="ZoneTexte 6"/>
          <p:cNvSpPr txBox="1">
            <a:spLocks noChangeArrowheads="1"/>
          </p:cNvSpPr>
          <p:nvPr/>
        </p:nvSpPr>
        <p:spPr bwMode="auto">
          <a:xfrm>
            <a:off x="139700" y="37306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23. Annexe: Plantes fruitières recommandées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1"/>
          <p:cNvSpPr>
            <a:spLocks noGrp="1"/>
          </p:cNvSpPr>
          <p:nvPr>
            <p:ph type="sldNum" sz="quarter" idx="12"/>
          </p:nvPr>
        </p:nvSpPr>
        <p:spPr bwMode="auto">
          <a:xfrm>
            <a:off x="11391900" y="231775"/>
            <a:ext cx="488950" cy="30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28C34B7-47E2-4798-97D1-8C6CA82F5C45}" type="slidenum">
              <a:rPr lang="fr-FR" altLang="fr-FR" sz="1200" smtClean="0">
                <a:solidFill>
                  <a:srgbClr val="898989"/>
                </a:solidFill>
              </a:rPr>
              <a:pPr>
                <a:lnSpc>
                  <a:spcPct val="100000"/>
                </a:lnSpc>
                <a:spcBef>
                  <a:spcPct val="0"/>
                </a:spcBef>
                <a:buFontTx/>
                <a:buNone/>
              </a:pPr>
              <a:t>8</a:t>
            </a:fld>
            <a:endParaRPr lang="fr-FR" altLang="fr-FR" sz="1200">
              <a:solidFill>
                <a:srgbClr val="898989"/>
              </a:solidFill>
            </a:endParaRPr>
          </a:p>
        </p:txBody>
      </p:sp>
      <p:sp>
        <p:nvSpPr>
          <p:cNvPr id="11267" name="ZoneTexte 2"/>
          <p:cNvSpPr txBox="1">
            <a:spLocks noChangeArrowheads="1"/>
          </p:cNvSpPr>
          <p:nvPr/>
        </p:nvSpPr>
        <p:spPr bwMode="auto">
          <a:xfrm>
            <a:off x="2701925" y="120650"/>
            <a:ext cx="7367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4" name="ZoneTexte 3"/>
          <p:cNvSpPr txBox="1"/>
          <p:nvPr/>
        </p:nvSpPr>
        <p:spPr>
          <a:xfrm>
            <a:off x="90488" y="774700"/>
            <a:ext cx="11958637" cy="2678113"/>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cs typeface="+mn-cs"/>
              </a:rPr>
              <a:t>5. Apparence des jardins-forêts</a:t>
            </a:r>
          </a:p>
          <a:p>
            <a:pPr eaLnBrk="1" fontAlgn="auto" hangingPunct="1">
              <a:spcBef>
                <a:spcPts val="0"/>
              </a:spcBef>
              <a:spcAft>
                <a:spcPts val="0"/>
              </a:spcAft>
              <a:defRPr/>
            </a:pPr>
            <a:endParaRPr lang="fr-FR" dirty="0">
              <a:solidFill>
                <a:srgbClr val="008000"/>
              </a:solidFill>
              <a:latin typeface="+mn-lt"/>
              <a:cs typeface="+mn-cs"/>
            </a:endParaRP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Une forêt comestible ressemble à la nature, elle est donc d'aspect chaotique.</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Les arbres ne doivent pas recouvrir le sol d'ombre.</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Climat tempéré : Arbres à fruits : prunes, pommes, poires, baies. Les groseilliers (groseilles, cassis ...) occupent une place importante au niveau des arbustes.</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cs typeface="+mn-cs"/>
              </a:rPr>
              <a:t>Beaucoup de plantes sauvages sont comestibles, et celles aux racines profondes font remonter les nutriments minéraux du sous-sol. On peut y trouver des plantes sauvages comestibles, comme des plantes habituellement cultivées.</a:t>
            </a:r>
          </a:p>
          <a:p>
            <a:pPr eaLnBrk="1" fontAlgn="auto" hangingPunct="1">
              <a:spcBef>
                <a:spcPts val="0"/>
              </a:spcBef>
              <a:spcAft>
                <a:spcPts val="0"/>
              </a:spcAft>
              <a:defRPr/>
            </a:pPr>
            <a:endParaRPr lang="fr-FR" sz="1200"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Source : Les forêts comestibles, </a:t>
            </a:r>
            <a:r>
              <a:rPr lang="fr-FR" sz="1200" dirty="0">
                <a:solidFill>
                  <a:srgbClr val="008000"/>
                </a:solidFill>
                <a:latin typeface="+mn-lt"/>
                <a:cs typeface="+mn-cs"/>
                <a:hlinkClick r:id="rId2"/>
              </a:rPr>
              <a:t>http://www.dailymotion.com/video/xpdp3m_les-forets-comestibles_lifestyle</a:t>
            </a:r>
            <a:endParaRPr lang="fr-FR" sz="1200" dirty="0">
              <a:solidFill>
                <a:srgbClr val="008000"/>
              </a:solidFill>
              <a:latin typeface="+mn-lt"/>
              <a:cs typeface="+mn-cs"/>
            </a:endParaRPr>
          </a:p>
        </p:txBody>
      </p:sp>
      <p:pic>
        <p:nvPicPr>
          <p:cNvPr id="1126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713" y="4022725"/>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ZoneTexte 5"/>
          <p:cNvSpPr txBox="1">
            <a:spLocks noChangeArrowheads="1"/>
          </p:cNvSpPr>
          <p:nvPr/>
        </p:nvSpPr>
        <p:spPr bwMode="auto">
          <a:xfrm>
            <a:off x="90488" y="5824538"/>
            <a:ext cx="308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4"/>
              </a:rPr>
              <a:t>http://www.thiercelin1809.com/blogs/blog/10113173-sur-la-piste-du-poivre-du-kerala</a:t>
            </a:r>
            <a:r>
              <a:rPr lang="fr-FR" altLang="fr-FR" sz="1200">
                <a:solidFill>
                  <a:srgbClr val="008000"/>
                </a:solidFill>
              </a:rPr>
              <a:t> </a:t>
            </a:r>
          </a:p>
        </p:txBody>
      </p:sp>
      <p:sp>
        <p:nvSpPr>
          <p:cNvPr id="11271" name="ZoneTexte 6"/>
          <p:cNvSpPr txBox="1">
            <a:spLocks noChangeArrowheads="1"/>
          </p:cNvSpPr>
          <p:nvPr/>
        </p:nvSpPr>
        <p:spPr bwMode="auto">
          <a:xfrm>
            <a:off x="3055938" y="5640388"/>
            <a:ext cx="5959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hlinkClick r:id="rId5"/>
              </a:rPr>
              <a:t>Cultures intégrées cultivant </a:t>
            </a:r>
            <a:r>
              <a:rPr lang="fr-FR" altLang="fr-FR" sz="1200" i="1">
                <a:hlinkClick r:id="rId5"/>
              </a:rPr>
              <a:t>Bambax ceiba (</a:t>
            </a:r>
            <a:r>
              <a:rPr lang="fr-FR" altLang="fr-FR" sz="1200">
                <a:hlinkClick r:id="rId5"/>
              </a:rPr>
              <a:t>Kapokier rouge</a:t>
            </a:r>
            <a:r>
              <a:rPr lang="fr-FR" altLang="fr-FR" sz="1200" i="1">
                <a:hlinkClick r:id="rId5"/>
              </a:rPr>
              <a:t>) </a:t>
            </a:r>
            <a:r>
              <a:rPr lang="fr-FR" altLang="fr-FR" sz="1200">
                <a:hlinkClick r:id="rId5"/>
              </a:rPr>
              <a:t>pour en tirer du bois d'allumettes en association avec du poivre servant à la consommation familiale au Kerela, Inde</a:t>
            </a:r>
            <a:r>
              <a:rPr lang="fr-FR" altLang="fr-FR" sz="1200"/>
              <a:t>.</a:t>
            </a:r>
          </a:p>
          <a:p>
            <a:pPr algn="ct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6"/>
              </a:rPr>
              <a:t>http://www.fao.org/docrep/t7750f/t7750f06.htm</a:t>
            </a:r>
            <a:r>
              <a:rPr lang="fr-FR" altLang="fr-FR" sz="1200">
                <a:solidFill>
                  <a:srgbClr val="008000"/>
                </a:solidFill>
              </a:rPr>
              <a:t> </a:t>
            </a:r>
          </a:p>
        </p:txBody>
      </p:sp>
      <p:pic>
        <p:nvPicPr>
          <p:cNvPr id="11272" name="Imag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6950" y="3894138"/>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Imag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32763" y="3382963"/>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307638" y="3321050"/>
            <a:ext cx="156686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0"/>
          <p:cNvSpPr>
            <a:spLocks noChangeArrowheads="1"/>
          </p:cNvSpPr>
          <p:nvPr/>
        </p:nvSpPr>
        <p:spPr bwMode="auto">
          <a:xfrm>
            <a:off x="10712450" y="4902200"/>
            <a:ext cx="758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pommier</a:t>
            </a:r>
            <a:endParaRPr lang="fr-FR" altLang="fr-FR" sz="1200"/>
          </a:p>
        </p:txBody>
      </p:sp>
      <p:sp>
        <p:nvSpPr>
          <p:cNvPr id="11276" name="Rectangle 11"/>
          <p:cNvSpPr>
            <a:spLocks noChangeArrowheads="1"/>
          </p:cNvSpPr>
          <p:nvPr/>
        </p:nvSpPr>
        <p:spPr bwMode="auto">
          <a:xfrm>
            <a:off x="8437563" y="4927600"/>
            <a:ext cx="795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Arbousier</a:t>
            </a:r>
            <a:endParaRPr lang="fr-FR" altLang="fr-FR" sz="1200"/>
          </a:p>
        </p:txBody>
      </p:sp>
      <p:pic>
        <p:nvPicPr>
          <p:cNvPr id="11277" name="Imag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13863" y="5324475"/>
            <a:ext cx="1295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Rectangle 13"/>
          <p:cNvSpPr>
            <a:spLocks noChangeArrowheads="1"/>
          </p:cNvSpPr>
          <p:nvPr/>
        </p:nvSpPr>
        <p:spPr bwMode="auto">
          <a:xfrm>
            <a:off x="9532938" y="6191250"/>
            <a:ext cx="706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Arbouse</a:t>
            </a:r>
            <a:endParaRPr lang="fr-FR" altLang="fr-FR" sz="1200"/>
          </a:p>
        </p:txBody>
      </p:sp>
      <p:pic>
        <p:nvPicPr>
          <p:cNvPr id="11279" name="Imag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21975" y="5324475"/>
            <a:ext cx="11525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Rectangle 15"/>
          <p:cNvSpPr>
            <a:spLocks noChangeArrowheads="1"/>
          </p:cNvSpPr>
          <p:nvPr/>
        </p:nvSpPr>
        <p:spPr bwMode="auto">
          <a:xfrm>
            <a:off x="10850563" y="6175375"/>
            <a:ext cx="708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Arbouse</a:t>
            </a:r>
            <a:endParaRPr lang="fr-FR" altLang="fr-FR" sz="1200"/>
          </a:p>
        </p:txBody>
      </p:sp>
      <p:sp>
        <p:nvSpPr>
          <p:cNvPr id="11281" name="ZoneTexte 16"/>
          <p:cNvSpPr txBox="1">
            <a:spLocks noChangeArrowheads="1"/>
          </p:cNvSpPr>
          <p:nvPr/>
        </p:nvSpPr>
        <p:spPr bwMode="auto">
          <a:xfrm>
            <a:off x="2701925" y="3502025"/>
            <a:ext cx="2825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 Exemples de pays tropicaux humides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u numéro de diapositive 1"/>
          <p:cNvSpPr>
            <a:spLocks noGrp="1"/>
          </p:cNvSpPr>
          <p:nvPr>
            <p:ph type="sldNum" sz="quarter" idx="12"/>
          </p:nvPr>
        </p:nvSpPr>
        <p:spPr bwMode="auto">
          <a:xfrm>
            <a:off x="11715750" y="230188"/>
            <a:ext cx="3810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3AC491F-4AAA-4325-8727-B00BBEA2D40B}" type="slidenum">
              <a:rPr lang="fr-FR" altLang="fr-FR" sz="1200" smtClean="0">
                <a:solidFill>
                  <a:srgbClr val="898989"/>
                </a:solidFill>
              </a:rPr>
              <a:pPr>
                <a:lnSpc>
                  <a:spcPct val="100000"/>
                </a:lnSpc>
                <a:spcBef>
                  <a:spcPct val="0"/>
                </a:spcBef>
                <a:buFontTx/>
                <a:buNone/>
              </a:pPr>
              <a:t>80</a:t>
            </a:fld>
            <a:endParaRPr lang="fr-FR" altLang="fr-FR" sz="1200">
              <a:solidFill>
                <a:srgbClr val="898989"/>
              </a:solidFill>
            </a:endParaRPr>
          </a:p>
        </p:txBody>
      </p:sp>
      <p:graphicFrame>
        <p:nvGraphicFramePr>
          <p:cNvPr id="3" name="Tableau 2"/>
          <p:cNvGraphicFramePr>
            <a:graphicFrameLocks noGrp="1"/>
          </p:cNvGraphicFramePr>
          <p:nvPr/>
        </p:nvGraphicFramePr>
        <p:xfrm>
          <a:off x="161925" y="879475"/>
          <a:ext cx="11811000" cy="5514978"/>
        </p:xfrm>
        <a:graphic>
          <a:graphicData uri="http://schemas.openxmlformats.org/drawingml/2006/table">
            <a:tbl>
              <a:tblPr/>
              <a:tblGrid>
                <a:gridCol w="1046163">
                  <a:extLst>
                    <a:ext uri="{9D8B030D-6E8A-4147-A177-3AD203B41FA5}">
                      <a16:colId xmlns:a16="http://schemas.microsoft.com/office/drawing/2014/main" val="20000"/>
                    </a:ext>
                  </a:extLst>
                </a:gridCol>
                <a:gridCol w="1252537">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gridCol w="1049338">
                  <a:extLst>
                    <a:ext uri="{9D8B030D-6E8A-4147-A177-3AD203B41FA5}">
                      <a16:colId xmlns:a16="http://schemas.microsoft.com/office/drawing/2014/main" val="20003"/>
                    </a:ext>
                  </a:extLst>
                </a:gridCol>
                <a:gridCol w="588962">
                  <a:extLst>
                    <a:ext uri="{9D8B030D-6E8A-4147-A177-3AD203B41FA5}">
                      <a16:colId xmlns:a16="http://schemas.microsoft.com/office/drawing/2014/main" val="20004"/>
                    </a:ext>
                  </a:extLst>
                </a:gridCol>
                <a:gridCol w="1430338">
                  <a:extLst>
                    <a:ext uri="{9D8B030D-6E8A-4147-A177-3AD203B41FA5}">
                      <a16:colId xmlns:a16="http://schemas.microsoft.com/office/drawing/2014/main" val="20005"/>
                    </a:ext>
                  </a:extLst>
                </a:gridCol>
                <a:gridCol w="558800">
                  <a:extLst>
                    <a:ext uri="{9D8B030D-6E8A-4147-A177-3AD203B41FA5}">
                      <a16:colId xmlns:a16="http://schemas.microsoft.com/office/drawing/2014/main" val="20006"/>
                    </a:ext>
                  </a:extLst>
                </a:gridCol>
                <a:gridCol w="796925">
                  <a:extLst>
                    <a:ext uri="{9D8B030D-6E8A-4147-A177-3AD203B41FA5}">
                      <a16:colId xmlns:a16="http://schemas.microsoft.com/office/drawing/2014/main" val="20007"/>
                    </a:ext>
                  </a:extLst>
                </a:gridCol>
                <a:gridCol w="817562">
                  <a:extLst>
                    <a:ext uri="{9D8B030D-6E8A-4147-A177-3AD203B41FA5}">
                      <a16:colId xmlns:a16="http://schemas.microsoft.com/office/drawing/2014/main" val="20008"/>
                    </a:ext>
                  </a:extLst>
                </a:gridCol>
                <a:gridCol w="419100">
                  <a:extLst>
                    <a:ext uri="{9D8B030D-6E8A-4147-A177-3AD203B41FA5}">
                      <a16:colId xmlns:a16="http://schemas.microsoft.com/office/drawing/2014/main" val="20009"/>
                    </a:ext>
                  </a:extLst>
                </a:gridCol>
                <a:gridCol w="452438">
                  <a:extLst>
                    <a:ext uri="{9D8B030D-6E8A-4147-A177-3AD203B41FA5}">
                      <a16:colId xmlns:a16="http://schemas.microsoft.com/office/drawing/2014/main" val="20010"/>
                    </a:ext>
                  </a:extLst>
                </a:gridCol>
                <a:gridCol w="430212">
                  <a:extLst>
                    <a:ext uri="{9D8B030D-6E8A-4147-A177-3AD203B41FA5}">
                      <a16:colId xmlns:a16="http://schemas.microsoft.com/office/drawing/2014/main" val="20011"/>
                    </a:ext>
                  </a:extLst>
                </a:gridCol>
                <a:gridCol w="504825">
                  <a:extLst>
                    <a:ext uri="{9D8B030D-6E8A-4147-A177-3AD203B41FA5}">
                      <a16:colId xmlns:a16="http://schemas.microsoft.com/office/drawing/2014/main" val="20012"/>
                    </a:ext>
                  </a:extLst>
                </a:gridCol>
                <a:gridCol w="449263">
                  <a:extLst>
                    <a:ext uri="{9D8B030D-6E8A-4147-A177-3AD203B41FA5}">
                      <a16:colId xmlns:a16="http://schemas.microsoft.com/office/drawing/2014/main" val="20013"/>
                    </a:ext>
                  </a:extLst>
                </a:gridCol>
                <a:gridCol w="712787">
                  <a:extLst>
                    <a:ext uri="{9D8B030D-6E8A-4147-A177-3AD203B41FA5}">
                      <a16:colId xmlns:a16="http://schemas.microsoft.com/office/drawing/2014/main" val="20014"/>
                    </a:ext>
                  </a:extLst>
                </a:gridCol>
              </a:tblGrid>
              <a:tr h="304759">
                <a:tc gridSpan="4">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r" defTabSz="914400" rtl="0" eaLnBrk="0" fontAlgn="base" latinLnBrk="0" hangingPunct="0">
                        <a:lnSpc>
                          <a:spcPts val="73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TAXONOMIE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r" defTabSz="914400" rtl="0" eaLnBrk="0" fontAlgn="base" latinLnBrk="0" hangingPunct="0">
                        <a:lnSpc>
                          <a:spcPts val="73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TOLÉRANCES</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3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ARCHITECTURE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hMerge="1">
                  <a:txBody>
                    <a:bodyPr/>
                    <a:lstStyle/>
                    <a:p>
                      <a:endParaRPr lang="fr-FR"/>
                    </a:p>
                  </a:txBody>
                  <a:tcPr/>
                </a:tc>
                <a:extLst>
                  <a:ext uri="{0D108BD9-81ED-4DB2-BD59-A6C34878D82A}">
                    <a16:rowId xmlns:a16="http://schemas.microsoft.com/office/drawing/2014/main" val="10000"/>
                  </a:ext>
                </a:extLst>
              </a:tr>
              <a:tr h="479360">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Genre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Espèce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Nom français</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Nom Anglais</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Zone de rusticité</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Lumière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Eau</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pH</a:t>
                      </a:r>
                      <a:br>
                        <a:rPr kumimoji="0" lang="fr-FR" altLang="fr-FR" sz="900" b="0" i="0" u="none" strike="noStrike" cap="none" normalizeH="0" baseline="0">
                          <a:ln>
                            <a:noFill/>
                          </a:ln>
                          <a:solidFill>
                            <a:srgbClr val="000000"/>
                          </a:solidFill>
                          <a:effectLst/>
                          <a:latin typeface="Calibri" pitchFamily="34" charset="0"/>
                        </a:rPr>
                      </a:br>
                      <a:r>
                        <a:rPr kumimoji="0" lang="fr-FR" altLang="fr-FR" sz="900" b="0" i="0" u="none" strike="noStrike" cap="none" normalizeH="0" baseline="0">
                          <a:ln>
                            <a:noFill/>
                          </a:ln>
                          <a:solidFill>
                            <a:srgbClr val="000000"/>
                          </a:solidFill>
                          <a:effectLst/>
                          <a:latin typeface="Calibri" pitchFamily="34" charset="0"/>
                        </a:rPr>
                        <a:t>(Min-Max</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Textur du sol</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Forme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Racine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Hauteur (m)</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Largeur (m)</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Fixateur Azote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6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Accumulat</a:t>
                      </a:r>
                      <a:r>
                        <a:rPr kumimoji="0" lang="fr-FR" altLang="fr-FR" sz="900" b="0" i="0" u="none" strike="noStrike" cap="none" normalizeH="0" baseline="0">
                          <a:ln>
                            <a:noFill/>
                          </a:ln>
                          <a:solidFill>
                            <a:srgbClr val="000000"/>
                          </a:solidFill>
                          <a:effectLst/>
                          <a:latin typeface="Calibri" pitchFamily="34" charset="0"/>
                          <a:sym typeface="Wingdings" pitchFamily="2" charset="2"/>
                        </a:rPr>
                        <a:t>ion</a:t>
                      </a:r>
                      <a:r>
                        <a:rPr kumimoji="0" lang="fr-FR" altLang="fr-FR" sz="900" b="0" i="0" u="none" strike="noStrike" cap="none" normalizeH="0" baseline="0">
                          <a:ln>
                            <a:noFill/>
                          </a:ln>
                          <a:solidFill>
                            <a:srgbClr val="000000"/>
                          </a:solidFill>
                          <a:effectLst/>
                          <a:latin typeface="Calibri" pitchFamily="34" charset="0"/>
                        </a:rPr>
                        <a:t> Dynamique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27431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Allium</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tuberosum</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Ciboulette ail</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Garlic chives</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5 - 8</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B</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0,4</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36348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Allium</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fistulosum</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Ciboule (oignon vert vivace)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Welsh onion</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4</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6 - 8</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B</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0,4</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3"/>
                  </a:ext>
                </a:extLst>
              </a:tr>
              <a:tr h="169840">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Alnus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incana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Aulne blanc</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Gray aider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sng" strike="noStrike" cap="none" normalizeH="0" baseline="0">
                          <a:ln>
                            <a:noFill/>
                          </a:ln>
                          <a:solidFill>
                            <a:srgbClr val="000000"/>
                          </a:solidFill>
                          <a:effectLst/>
                          <a:latin typeface="Calibri" pitchFamily="34" charset="0"/>
                        </a:rPr>
                        <a:t>2b </a:t>
                      </a: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1</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5,5 - 7,5</a:t>
                      </a:r>
                    </a:p>
                    <a:p>
                      <a:pPr marL="0" marR="0" lvl="0" indent="0" algn="ctr" defTabSz="914400" rtl="0" eaLnBrk="0" fontAlgn="base" latinLnBrk="0" hangingPunct="0">
                        <a:lnSpc>
                          <a:spcPts val="6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a:t>
                      </a:r>
                      <a:br>
                        <a:rPr kumimoji="0" lang="fr-FR" altLang="fr-FR" sz="900" b="0" i="0" u="none" strike="noStrike" cap="none" normalizeH="0" baseline="0">
                          <a:ln>
                            <a:noFill/>
                          </a:ln>
                          <a:solidFill>
                            <a:srgbClr val="000000"/>
                          </a:solidFill>
                          <a:effectLst/>
                          <a:latin typeface="Calibri" pitchFamily="34" charset="0"/>
                        </a:rPr>
                      </a:b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57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9</a:t>
                      </a:r>
                    </a:p>
                    <a:p>
                      <a:pPr marL="0" marR="0" lvl="0" indent="0" algn="ctr" defTabSz="914400" rtl="0" eaLnBrk="0" fontAlgn="base" latinLnBrk="0" hangingPunct="0">
                        <a:lnSpc>
                          <a:spcPts val="788"/>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15</a:t>
                      </a:r>
                    </a:p>
                    <a:p>
                      <a:pPr marL="0" marR="0" lvl="0" indent="0" algn="ctr" defTabSz="914400" rtl="0" eaLnBrk="0" fontAlgn="base" latinLnBrk="0" hangingPunct="0">
                        <a:lnSpc>
                          <a:spcPts val="800"/>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8</a:t>
                      </a:r>
                    </a:p>
                    <a:p>
                      <a:pPr marL="0" marR="0" lvl="0" indent="0" algn="ctr" defTabSz="914400" rtl="0" eaLnBrk="0" fontAlgn="base" latinLnBrk="0" hangingPunct="0">
                        <a:lnSpc>
                          <a:spcPts val="800"/>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X</a:t>
                      </a:r>
                    </a:p>
                    <a:p>
                      <a:pPr marL="0" marR="0" lvl="0" indent="0" algn="ctr" defTabSz="914400" rtl="0" eaLnBrk="0" fontAlgn="base" latinLnBrk="0" hangingPunct="0">
                        <a:lnSpc>
                          <a:spcPts val="825"/>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X</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260315">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Alnus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crispa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Aulne crispé</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Green aider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182538">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Alnus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incana ssp rugosa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Aulne rugueux</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Speckled aider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sng" strike="noStrike" cap="none" normalizeH="0" baseline="0">
                          <a:ln>
                            <a:noFill/>
                          </a:ln>
                          <a:solidFill>
                            <a:srgbClr val="000000"/>
                          </a:solidFill>
                          <a:effectLst/>
                          <a:latin typeface="Calibri" pitchFamily="34" charset="0"/>
                        </a:rPr>
                        <a:t>2 </a:t>
                      </a: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25"/>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57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p>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6- 7,5</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t>
                      </a:r>
                      <a:br>
                        <a:rPr kumimoji="0" lang="fr-FR" altLang="fr-FR" sz="900" b="0" i="0" u="none" strike="noStrike" cap="none" normalizeH="0" baseline="0">
                          <a:ln>
                            <a:noFill/>
                          </a:ln>
                          <a:solidFill>
                            <a:srgbClr val="000000"/>
                          </a:solidFill>
                          <a:effectLst/>
                          <a:latin typeface="Calibri" pitchFamily="34" charset="0"/>
                        </a:rPr>
                      </a:b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L, S</a:t>
                      </a:r>
                      <a:br>
                        <a:rPr kumimoji="0" lang="fr-FR" altLang="fr-FR" sz="900" b="0" i="0" u="none" strike="noStrike" cap="none" normalizeH="0" baseline="0">
                          <a:ln>
                            <a:noFill/>
                          </a:ln>
                          <a:solidFill>
                            <a:srgbClr val="000000"/>
                          </a:solidFill>
                          <a:effectLst/>
                          <a:latin typeface="Calibri" pitchFamily="34" charset="0"/>
                        </a:rPr>
                      </a:b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6 -10</a:t>
                      </a:r>
                    </a:p>
                    <a:p>
                      <a:pPr marL="0" marR="0" lvl="0" indent="0" algn="ctr" defTabSz="914400" rtl="0" eaLnBrk="0" fontAlgn="base" latinLnBrk="0" hangingPunct="0">
                        <a:lnSpc>
                          <a:spcPts val="825"/>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1,2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6 -10</a:t>
                      </a:r>
                    </a:p>
                    <a:p>
                      <a:pPr marL="0" marR="0" lvl="0" indent="0" algn="ctr" defTabSz="914400" rtl="0" eaLnBrk="0" fontAlgn="base" latinLnBrk="0" hangingPunct="0">
                        <a:lnSpc>
                          <a:spcPts val="825"/>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0.8</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X</a:t>
                      </a:r>
                    </a:p>
                    <a:p>
                      <a:pPr marL="0" marR="0" lvl="0" indent="0" algn="ctr" defTabSz="914400" rtl="0" eaLnBrk="0" fontAlgn="base" latinLnBrk="0" hangingPunct="0">
                        <a:lnSpc>
                          <a:spcPts val="825"/>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258728">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Althaea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officinalis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Guimauve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Marshmallow</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409520">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Amelanchier</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canadensis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Amélanchier du canada</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Serviceberry</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5,5 - 7,5</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D</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6</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39840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Amelanchier</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Laevis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Amélanchier glabre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6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Allegheny Serviceberry</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5 - 6,5</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 F. D</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8</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9"/>
                  </a:ext>
                </a:extLst>
              </a:tr>
              <a:tr h="39840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Amelanchier</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alnifolia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Amélanchier feuille d'aulne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Saskatoon Serviceberry</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2b</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5,5 - 7,5</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D</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4</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r h="376187">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Amorpha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nana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Faux indigotier nain</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Fragrantfalse indigo</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6 - 8</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 F. D</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0,9</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0,9</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X</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1"/>
                  </a:ext>
                </a:extLst>
              </a:tr>
              <a:tr h="27431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Amorpha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fruticosa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Faux indigo</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False Indigo</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3b</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5,5 - 7,5</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 F. D</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X</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2"/>
                  </a:ext>
                </a:extLst>
              </a:tr>
              <a:tr h="161903">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Amphicarpaea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bracteata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Arachide sauvage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7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Hog peanut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sng" strike="noStrike" cap="none" normalizeH="0" baseline="0">
                          <a:ln>
                            <a:noFill/>
                          </a:ln>
                          <a:solidFill>
                            <a:srgbClr val="000000"/>
                          </a:solidFill>
                          <a:effectLst/>
                          <a:latin typeface="Calibri" pitchFamily="34" charset="0"/>
                        </a:rPr>
                        <a:t>5 </a:t>
                      </a:r>
                      <a:r>
                        <a:rPr kumimoji="0" lang="fr-FR" altLang="fr-FR" sz="900" b="0" i="0" u="none" strike="noStrike" cap="none" normalizeH="0" baseline="0">
                          <a:ln>
                            <a:noFill/>
                          </a:ln>
                          <a:solidFill>
                            <a:srgbClr val="000000"/>
                          </a:solidFill>
                          <a:effectLst/>
                          <a:latin typeface="Calibri" pitchFamily="34" charset="0"/>
                        </a:rPr>
                        <a:t> </a:t>
                      </a:r>
                    </a:p>
                    <a:p>
                      <a:pPr marL="0" marR="0" lvl="0" indent="0" algn="ctr" defTabSz="914400" rtl="0" eaLnBrk="0" fontAlgn="base" latinLnBrk="0" hangingPunct="0">
                        <a:lnSpc>
                          <a:spcPts val="813"/>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5,5 - 6,5</a:t>
                      </a:r>
                    </a:p>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5 - 7</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GH</a:t>
                      </a:r>
                    </a:p>
                    <a:p>
                      <a:pPr marL="0" marR="0" lvl="0" indent="0" algn="ctr" defTabSz="914400" rtl="0" eaLnBrk="0" fontAlgn="base" latinLnBrk="0" hangingPunct="0">
                        <a:lnSpc>
                          <a:spcPts val="788"/>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F</a:t>
                      </a:r>
                      <a:br>
                        <a:rPr kumimoji="0" lang="fr-FR" altLang="fr-FR" sz="900" b="0" i="0" u="none" strike="noStrike" cap="none" normalizeH="0" baseline="0">
                          <a:ln>
                            <a:noFill/>
                          </a:ln>
                          <a:solidFill>
                            <a:srgbClr val="000000"/>
                          </a:solidFill>
                          <a:effectLst/>
                          <a:latin typeface="Calibri" pitchFamily="34" charset="0"/>
                        </a:rPr>
                      </a:b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1</a:t>
                      </a:r>
                    </a:p>
                    <a:p>
                      <a:pPr marL="0" marR="0" lvl="0" indent="0" algn="ctr" defTabSz="914400" rtl="0" eaLnBrk="0" fontAlgn="base" latinLnBrk="0" hangingPunct="0">
                        <a:lnSpc>
                          <a:spcPts val="788"/>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1,2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0,6</a:t>
                      </a:r>
                    </a:p>
                    <a:p>
                      <a:pPr marL="0" marR="0" lvl="0" indent="0" algn="ctr" defTabSz="914400" rtl="0" eaLnBrk="0" fontAlgn="base" latinLnBrk="0" hangingPunct="0">
                        <a:lnSpc>
                          <a:spcPts val="788"/>
                        </a:lnSpc>
                        <a:spcBef>
                          <a:spcPct val="0"/>
                        </a:spcBef>
                        <a:spcAft>
                          <a:spcPct val="0"/>
                        </a:spcAft>
                        <a:buClrTx/>
                        <a:buSzTx/>
                        <a:buFontTx/>
                        <a:buNone/>
                        <a:tabLst>
                          <a:tab pos="228600" algn="dec"/>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788"/>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0,1</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X</a:t>
                      </a:r>
                    </a:p>
                    <a:p>
                      <a:pPr marL="0" marR="0" lvl="0" indent="0" algn="ctr" defTabSz="914400" rtl="0" eaLnBrk="0" fontAlgn="base" latinLnBrk="0" hangingPunct="0">
                        <a:lnSpc>
                          <a:spcPts val="725"/>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725"/>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X</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3"/>
                  </a:ext>
                </a:extLst>
              </a:tr>
              <a:tr h="18729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Apios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americana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Patates en chapelet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Groundnut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4"/>
                  </a:ext>
                </a:extLst>
              </a:tr>
              <a:tr h="27431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Aquilegia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canadensis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Ancolie du Canada</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Wild columbine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0,6</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0,3</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5"/>
                  </a:ext>
                </a:extLst>
              </a:tr>
              <a:tr h="161903">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5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Aralia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5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racemosa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5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Grande salsepareille</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75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Spikenard</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sng" strike="noStrike" cap="none" normalizeH="0" baseline="0">
                          <a:ln>
                            <a:noFill/>
                          </a:ln>
                          <a:solidFill>
                            <a:srgbClr val="000000"/>
                          </a:solidFill>
                          <a:effectLst/>
                          <a:latin typeface="Calibri" pitchFamily="34" charset="0"/>
                        </a:rPr>
                        <a:t>3 </a:t>
                      </a:r>
                      <a:r>
                        <a:rPr kumimoji="0" lang="fr-FR" altLang="fr-FR" sz="900" b="0" i="0" u="none" strike="noStrike" cap="none" normalizeH="0" baseline="0">
                          <a:ln>
                            <a:noFill/>
                          </a:ln>
                          <a:solidFill>
                            <a:srgbClr val="000000"/>
                          </a:solidFill>
                          <a:effectLst/>
                          <a:latin typeface="Calibri" pitchFamily="34" charset="0"/>
                        </a:rPr>
                        <a:t> </a:t>
                      </a:r>
                    </a:p>
                    <a:p>
                      <a:pPr marL="0" marR="0" lvl="0" indent="0" algn="ctr" defTabSz="914400" rtl="0" eaLnBrk="0" fontAlgn="base" latinLnBrk="0" hangingPunct="0">
                        <a:lnSpc>
                          <a:spcPts val="800"/>
                        </a:lnSpc>
                        <a:spcBef>
                          <a:spcPct val="0"/>
                        </a:spcBef>
                        <a:spcAft>
                          <a:spcPct val="0"/>
                        </a:spcAft>
                        <a:buClrTx/>
                        <a:buSzTx/>
                        <a:buFontTx/>
                        <a:buNone/>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13"/>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t>
                      </a:r>
                      <a:br>
                        <a:rPr kumimoji="0" lang="fr-FR" altLang="fr-FR" sz="900" b="0" i="0" u="none" strike="noStrike" cap="none" normalizeH="0" baseline="0">
                          <a:ln>
                            <a:noFill/>
                          </a:ln>
                          <a:solidFill>
                            <a:srgbClr val="000000"/>
                          </a:solidFill>
                          <a:effectLst/>
                          <a:latin typeface="Calibri" pitchFamily="34" charset="0"/>
                        </a:rPr>
                      </a:b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Ar</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D</a:t>
                      </a:r>
                      <a:br>
                        <a:rPr kumimoji="0" lang="fr-FR" altLang="fr-FR" sz="900" b="0" i="0" u="none" strike="noStrike" cap="none" normalizeH="0" baseline="0">
                          <a:ln>
                            <a:noFill/>
                          </a:ln>
                          <a:solidFill>
                            <a:srgbClr val="000000"/>
                          </a:solidFill>
                          <a:effectLst/>
                          <a:latin typeface="Calibri" pitchFamily="34" charset="0"/>
                        </a:rPr>
                      </a:b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S</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1,8</a:t>
                      </a:r>
                    </a:p>
                    <a:p>
                      <a:pPr marL="0" marR="0" lvl="0" indent="0" algn="ctr" defTabSz="914400" rtl="0" eaLnBrk="0" fontAlgn="base" latinLnBrk="0" hangingPunct="0">
                        <a:lnSpc>
                          <a:spcPts val="813"/>
                        </a:lnSpc>
                        <a:spcBef>
                          <a:spcPct val="0"/>
                        </a:spcBef>
                        <a:spcAft>
                          <a:spcPct val="0"/>
                        </a:spcAft>
                        <a:buClrTx/>
                        <a:buSzTx/>
                        <a:buFontTx/>
                        <a:buNone/>
                        <a:tabLst>
                          <a:tab pos="228600" algn="dec"/>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13"/>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0,1</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788"/>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1,2</a:t>
                      </a:r>
                    </a:p>
                    <a:p>
                      <a:pPr marL="0" marR="0" lvl="0" indent="0" algn="ctr" defTabSz="914400" rtl="0" eaLnBrk="0" fontAlgn="base" latinLnBrk="0" hangingPunct="0">
                        <a:lnSpc>
                          <a:spcPts val="813"/>
                        </a:lnSpc>
                        <a:spcBef>
                          <a:spcPct val="0"/>
                        </a:spcBef>
                        <a:spcAft>
                          <a:spcPct val="0"/>
                        </a:spcAft>
                        <a:buClrTx/>
                        <a:buSzTx/>
                        <a:buFontTx/>
                        <a:buNone/>
                        <a:tabLst>
                          <a:tab pos="228600" algn="dec"/>
                        </a:tabLst>
                      </a:pPr>
                      <a:endParaRPr kumimoji="0" lang="fr-FR" altLang="fr-FR" sz="900" b="0" i="0" u="none" strike="noStrike" cap="none" normalizeH="0" baseline="0">
                        <a:ln>
                          <a:noFill/>
                        </a:ln>
                        <a:solidFill>
                          <a:srgbClr val="000000"/>
                        </a:solidFill>
                        <a:effectLst/>
                        <a:latin typeface="Calibri" pitchFamily="34" charset="0"/>
                      </a:endParaRPr>
                    </a:p>
                    <a:p>
                      <a:pPr marL="0" marR="0" lvl="0" indent="0" algn="ctr" defTabSz="914400" rtl="0" eaLnBrk="0" fontAlgn="base" latinLnBrk="0" hangingPunct="0">
                        <a:lnSpc>
                          <a:spcPts val="813"/>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1</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6"/>
                  </a:ext>
                </a:extLst>
              </a:tr>
              <a:tr h="274600">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Arctostaphylos</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uva-ursi</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Raisin d'ours</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Bearberry</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7"/>
                  </a:ext>
                </a:extLst>
              </a:tr>
              <a:tr h="304759">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Armoracia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1" u="none" strike="noStrike" cap="none" normalizeH="0" baseline="0">
                          <a:ln>
                            <a:noFill/>
                          </a:ln>
                          <a:solidFill>
                            <a:srgbClr val="000000"/>
                          </a:solidFill>
                          <a:effectLst/>
                          <a:latin typeface="Calibri" pitchFamily="34" charset="0"/>
                        </a:rPr>
                        <a:t>rusticana</a:t>
                      </a:r>
                      <a:endParaRPr kumimoji="0" lang="fr-FR" altLang="fr-FR" sz="900" b="0" i="1"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Raifort</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Horseradish</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2</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5 - 8</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H</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P, D</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0,7</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tabLst>
                          <a:tab pos="228600" algn="dec"/>
                        </a:tabLst>
                        <a:defRPr sz="2400">
                          <a:solidFill>
                            <a:schemeClr val="tx1"/>
                          </a:solidFill>
                          <a:latin typeface="Calibri" pitchFamily="34" charset="0"/>
                        </a:defRPr>
                      </a:lvl1pPr>
                      <a:lvl2pPr marL="742950" indent="-285750">
                        <a:lnSpc>
                          <a:spcPct val="90000"/>
                        </a:lnSpc>
                        <a:spcBef>
                          <a:spcPts val="500"/>
                        </a:spcBef>
                        <a:buFont typeface="Arial" pitchFamily="34" charset="0"/>
                        <a:tabLst>
                          <a:tab pos="228600" algn="dec"/>
                        </a:tabLst>
                        <a:defRPr sz="2000">
                          <a:solidFill>
                            <a:schemeClr val="tx1"/>
                          </a:solidFill>
                          <a:latin typeface="Calibri" pitchFamily="34" charset="0"/>
                        </a:defRPr>
                      </a:lvl2pPr>
                      <a:lvl3pPr marL="1143000" indent="-228600">
                        <a:lnSpc>
                          <a:spcPct val="90000"/>
                        </a:lnSpc>
                        <a:spcBef>
                          <a:spcPts val="500"/>
                        </a:spcBef>
                        <a:buFont typeface="Arial" pitchFamily="34" charset="0"/>
                        <a:tabLst>
                          <a:tab pos="228600" algn="dec"/>
                        </a:tabLst>
                        <a:defRPr>
                          <a:solidFill>
                            <a:schemeClr val="tx1"/>
                          </a:solidFill>
                          <a:latin typeface="Calibri" pitchFamily="34" charset="0"/>
                        </a:defRPr>
                      </a:lvl3pPr>
                      <a:lvl4pPr marL="1600200" indent="-228600">
                        <a:lnSpc>
                          <a:spcPct val="90000"/>
                        </a:lnSpc>
                        <a:spcBef>
                          <a:spcPts val="500"/>
                        </a:spcBef>
                        <a:buFont typeface="Arial" pitchFamily="34" charset="0"/>
                        <a:tabLst>
                          <a:tab pos="228600" algn="dec"/>
                        </a:tabLst>
                        <a:defRPr sz="1600">
                          <a:solidFill>
                            <a:schemeClr val="tx1"/>
                          </a:solidFill>
                          <a:latin typeface="Calibri" pitchFamily="34" charset="0"/>
                        </a:defRPr>
                      </a:lvl4pPr>
                      <a:lvl5pPr marL="2057400" indent="-228600">
                        <a:lnSpc>
                          <a:spcPct val="90000"/>
                        </a:lnSpc>
                        <a:spcBef>
                          <a:spcPts val="500"/>
                        </a:spcBef>
                        <a:buFont typeface="Arial" pitchFamily="34" charset="0"/>
                        <a:tabLst>
                          <a:tab pos="228600" algn="dec"/>
                        </a:tabLst>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tabLst>
                          <a:tab pos="228600" algn="dec"/>
                        </a:tabLst>
                        <a:defRPr sz="1600">
                          <a:solidFill>
                            <a:schemeClr val="tx1"/>
                          </a:solidFill>
                          <a:latin typeface="Calibri" pitchFamily="34" charset="0"/>
                        </a:defRPr>
                      </a:lvl9pPr>
                    </a:lstStyle>
                    <a:p>
                      <a:pPr marL="0" marR="0" lvl="0" indent="0" algn="ctr" defTabSz="914400" rtl="0" eaLnBrk="0" fontAlgn="base" latinLnBrk="0" hangingPunct="0">
                        <a:lnSpc>
                          <a:spcPts val="800"/>
                        </a:lnSpc>
                        <a:spcBef>
                          <a:spcPct val="0"/>
                        </a:spcBef>
                        <a:spcAft>
                          <a:spcPct val="0"/>
                        </a:spcAft>
                        <a:buClrTx/>
                        <a:buSzTx/>
                        <a:buFontTx/>
                        <a:buNone/>
                        <a:tabLst>
                          <a:tab pos="228600" algn="dec"/>
                        </a:tabLst>
                      </a:pPr>
                      <a:r>
                        <a:rPr kumimoji="0" lang="fr-FR" altLang="fr-FR" sz="900" b="0" i="0" u="none" strike="noStrike" cap="none" normalizeH="0" baseline="0">
                          <a:ln>
                            <a:noFill/>
                          </a:ln>
                          <a:solidFill>
                            <a:srgbClr val="000000"/>
                          </a:solidFill>
                          <a:effectLst/>
                          <a:latin typeface="Calibri" pitchFamily="34" charset="0"/>
                        </a:rPr>
                        <a:t>0,8</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itchFamily="34" charset="0"/>
                        </a:rPr>
                        <a:t> *</a:t>
                      </a:r>
                      <a:endParaRPr kumimoji="0" lang="fr-FR" altLang="fr-FR" sz="9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8"/>
                  </a:ext>
                </a:extLst>
              </a:tr>
            </a:tbl>
          </a:graphicData>
        </a:graphic>
      </p:graphicFrame>
      <p:sp>
        <p:nvSpPr>
          <p:cNvPr id="80142" name="ZoneTexte 3"/>
          <p:cNvSpPr txBox="1">
            <a:spLocks noChangeArrowheads="1"/>
          </p:cNvSpPr>
          <p:nvPr/>
        </p:nvSpPr>
        <p:spPr bwMode="auto">
          <a:xfrm>
            <a:off x="4670425" y="65088"/>
            <a:ext cx="7045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80143" name="ZoneTexte 4"/>
          <p:cNvSpPr txBox="1">
            <a:spLocks noChangeArrowheads="1"/>
          </p:cNvSpPr>
          <p:nvPr/>
        </p:nvSpPr>
        <p:spPr bwMode="auto">
          <a:xfrm>
            <a:off x="107950" y="512763"/>
            <a:ext cx="548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23. Annexe: Plantes fruitières recommandées (suite)</a:t>
            </a:r>
          </a:p>
        </p:txBody>
      </p:sp>
      <p:sp>
        <p:nvSpPr>
          <p:cNvPr id="80144" name="Rectangle 5"/>
          <p:cNvSpPr>
            <a:spLocks noChangeArrowheads="1"/>
          </p:cNvSpPr>
          <p:nvPr/>
        </p:nvSpPr>
        <p:spPr bwMode="auto">
          <a:xfrm>
            <a:off x="3757613" y="6581775"/>
            <a:ext cx="4913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https://sites.google.com/site/stefansobkowiak/fruitsetpetitsfruits</a:t>
            </a:r>
            <a:r>
              <a:rPr lang="fr-FR" altLang="fr-FR" sz="1200">
                <a:solidFill>
                  <a:srgbClr val="008000"/>
                </a:solidFill>
              </a:rPr>
              <a:t> </a:t>
            </a:r>
          </a:p>
        </p:txBody>
      </p:sp>
      <p:pic>
        <p:nvPicPr>
          <p:cNvPr id="8014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3700" y="1652588"/>
            <a:ext cx="3357563"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160C7BF5-749E-4274-B183-DD4C008624D1}" type="slidenum">
              <a:rPr lang="fr-FR" altLang="fr-FR" sz="1200">
                <a:solidFill>
                  <a:srgbClr val="898989"/>
                </a:solidFill>
              </a:rPr>
              <a:pPr algn="r" eaLnBrk="1" hangingPunct="1">
                <a:lnSpc>
                  <a:spcPct val="100000"/>
                </a:lnSpc>
                <a:spcBef>
                  <a:spcPct val="0"/>
                </a:spcBef>
                <a:buFontTx/>
                <a:buNone/>
              </a:pPr>
              <a:t>81</a:t>
            </a:fld>
            <a:endParaRPr lang="fr-FR" altLang="fr-FR" sz="1200">
              <a:solidFill>
                <a:srgbClr val="898989"/>
              </a:solidFill>
            </a:endParaRPr>
          </a:p>
        </p:txBody>
      </p:sp>
      <p:sp>
        <p:nvSpPr>
          <p:cNvPr id="80899"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80900" name="ZoneTexte 4"/>
          <p:cNvSpPr txBox="1">
            <a:spLocks noChangeArrowheads="1"/>
          </p:cNvSpPr>
          <p:nvPr/>
        </p:nvSpPr>
        <p:spPr bwMode="auto">
          <a:xfrm>
            <a:off x="139700" y="741363"/>
            <a:ext cx="573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24. Annexe: Ce à quoi il faut penser pour lancer le projet</a:t>
            </a:r>
          </a:p>
        </p:txBody>
      </p:sp>
      <p:sp>
        <p:nvSpPr>
          <p:cNvPr id="80901" name="ZoneTexte 5"/>
          <p:cNvSpPr txBox="1">
            <a:spLocks noChangeArrowheads="1"/>
          </p:cNvSpPr>
          <p:nvPr/>
        </p:nvSpPr>
        <p:spPr bwMode="auto">
          <a:xfrm>
            <a:off x="139700" y="1182688"/>
            <a:ext cx="5830888"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Nature du projet</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  Autonomie vivrière (autosuffisance) ?</a:t>
            </a:r>
          </a:p>
          <a:p>
            <a:pPr eaLnBrk="1" hangingPunct="1">
              <a:lnSpc>
                <a:spcPct val="100000"/>
              </a:lnSpc>
              <a:spcBef>
                <a:spcPct val="0"/>
              </a:spcBef>
              <a:buFontTx/>
              <a:buNone/>
            </a:pPr>
            <a:r>
              <a:rPr lang="fr-FR" altLang="fr-FR" sz="1800">
                <a:solidFill>
                  <a:srgbClr val="008000"/>
                </a:solidFill>
              </a:rPr>
              <a:t>  Production alimentaire financière (maraîchage, transformation etc.) ?</a:t>
            </a:r>
          </a:p>
          <a:p>
            <a:pPr eaLnBrk="1" hangingPunct="1">
              <a:lnSpc>
                <a:spcPct val="100000"/>
              </a:lnSpc>
              <a:spcBef>
                <a:spcPct val="0"/>
              </a:spcBef>
              <a:buFontTx/>
              <a:buNone/>
            </a:pPr>
            <a:r>
              <a:rPr lang="fr-FR" altLang="fr-FR" sz="1800">
                <a:solidFill>
                  <a:srgbClr val="008000"/>
                </a:solidFill>
              </a:rPr>
              <a:t>  Projet pédagogique (éducation environnement, stage,) ?</a:t>
            </a:r>
          </a:p>
          <a:p>
            <a:pPr eaLnBrk="1" hangingPunct="1">
              <a:lnSpc>
                <a:spcPct val="100000"/>
              </a:lnSpc>
              <a:spcBef>
                <a:spcPct val="0"/>
              </a:spcBef>
              <a:buFontTx/>
              <a:buNone/>
            </a:pPr>
            <a:r>
              <a:rPr lang="fr-FR" altLang="fr-FR" sz="1800">
                <a:solidFill>
                  <a:srgbClr val="008000"/>
                </a:solidFill>
              </a:rPr>
              <a:t>  Hébergement (camping, auberge) ?</a:t>
            </a:r>
          </a:p>
          <a:p>
            <a:pPr eaLnBrk="1" hangingPunct="1">
              <a:lnSpc>
                <a:spcPct val="100000"/>
              </a:lnSpc>
              <a:spcBef>
                <a:spcPct val="0"/>
              </a:spcBef>
              <a:buFontTx/>
              <a:buNone/>
            </a:pPr>
            <a:r>
              <a:rPr lang="fr-FR" altLang="fr-FR" sz="1800">
                <a:solidFill>
                  <a:srgbClr val="008000"/>
                </a:solidFill>
              </a:rPr>
              <a:t>  Partenariat local ?</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b="1">
                <a:solidFill>
                  <a:srgbClr val="008000"/>
                </a:solidFill>
              </a:rPr>
              <a:t>Vision, buts, objectifs &amp; priorités</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Sur quoi s’appuie le projet ?</a:t>
            </a:r>
          </a:p>
          <a:p>
            <a:pPr eaLnBrk="1" hangingPunct="1">
              <a:lnSpc>
                <a:spcPct val="100000"/>
              </a:lnSpc>
              <a:spcBef>
                <a:spcPct val="0"/>
              </a:spcBef>
              <a:buFontTx/>
              <a:buNone/>
            </a:pPr>
            <a:r>
              <a:rPr lang="fr-FR" altLang="fr-FR" sz="1800">
                <a:solidFill>
                  <a:srgbClr val="008000"/>
                </a:solidFill>
              </a:rPr>
              <a:t>  -Quelle est votre intention profonde ?</a:t>
            </a:r>
          </a:p>
          <a:p>
            <a:pPr eaLnBrk="1" hangingPunct="1">
              <a:lnSpc>
                <a:spcPct val="100000"/>
              </a:lnSpc>
              <a:spcBef>
                <a:spcPct val="0"/>
              </a:spcBef>
              <a:buFontTx/>
              <a:buNone/>
            </a:pPr>
            <a:r>
              <a:rPr lang="fr-FR" altLang="fr-FR" sz="1800">
                <a:solidFill>
                  <a:srgbClr val="008000"/>
                </a:solidFill>
              </a:rPr>
              <a:t>  -Qu’est-ce qui vous donnerait le sourire au réveil et vous motiverait à vous lever le matin?</a:t>
            </a:r>
          </a:p>
          <a:p>
            <a:pPr eaLnBrk="1" hangingPunct="1">
              <a:lnSpc>
                <a:spcPct val="100000"/>
              </a:lnSpc>
              <a:spcBef>
                <a:spcPct val="0"/>
              </a:spcBef>
              <a:buFontTx/>
              <a:buNone/>
            </a:pPr>
            <a:r>
              <a:rPr lang="fr-FR" altLang="fr-FR" sz="1800">
                <a:solidFill>
                  <a:srgbClr val="008000"/>
                </a:solidFill>
              </a:rPr>
              <a:t>  -Est-ce que la racine de votre projet est une souffrance intérieure ou une joie ?</a:t>
            </a:r>
          </a:p>
        </p:txBody>
      </p:sp>
      <p:sp>
        <p:nvSpPr>
          <p:cNvPr id="80902" name="ZoneTexte 6"/>
          <p:cNvSpPr txBox="1">
            <a:spLocks noChangeArrowheads="1"/>
          </p:cNvSpPr>
          <p:nvPr/>
        </p:nvSpPr>
        <p:spPr bwMode="auto">
          <a:xfrm>
            <a:off x="5970588" y="1227138"/>
            <a:ext cx="6024562"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Les habitants</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Nombre d’adultes :</a:t>
            </a:r>
          </a:p>
          <a:p>
            <a:pPr eaLnBrk="1" hangingPunct="1">
              <a:lnSpc>
                <a:spcPct val="100000"/>
              </a:lnSpc>
              <a:spcBef>
                <a:spcPct val="0"/>
              </a:spcBef>
              <a:buFontTx/>
              <a:buNone/>
            </a:pPr>
            <a:r>
              <a:rPr lang="fr-FR" altLang="fr-FR" sz="1800">
                <a:solidFill>
                  <a:srgbClr val="008000"/>
                </a:solidFill>
              </a:rPr>
              <a:t>  Âges:</a:t>
            </a:r>
          </a:p>
          <a:p>
            <a:pPr eaLnBrk="1" hangingPunct="1">
              <a:lnSpc>
                <a:spcPct val="100000"/>
              </a:lnSpc>
              <a:spcBef>
                <a:spcPct val="0"/>
              </a:spcBef>
              <a:buFontTx/>
              <a:buNone/>
            </a:pPr>
            <a:r>
              <a:rPr lang="fr-FR" altLang="fr-FR" sz="1800">
                <a:solidFill>
                  <a:srgbClr val="008000"/>
                </a:solidFill>
              </a:rPr>
              <a:t>  Alimentation: omnivore végétarienne végétalienne Crudivore Frugivore Mixte</a:t>
            </a:r>
          </a:p>
          <a:p>
            <a:pPr eaLnBrk="1" hangingPunct="1">
              <a:lnSpc>
                <a:spcPct val="100000"/>
              </a:lnSpc>
              <a:spcBef>
                <a:spcPct val="0"/>
              </a:spcBef>
              <a:buFontTx/>
              <a:buNone/>
            </a:pPr>
            <a:r>
              <a:rPr lang="fr-FR" altLang="fr-FR" sz="1800">
                <a:solidFill>
                  <a:srgbClr val="008000"/>
                </a:solidFill>
              </a:rPr>
              <a:t>  Nombre d’enfants : Âges : Forme d'éducation : école à la maison école publique autres</a:t>
            </a:r>
          </a:p>
          <a:p>
            <a:pPr eaLnBrk="1" hangingPunct="1">
              <a:lnSpc>
                <a:spcPct val="100000"/>
              </a:lnSpc>
              <a:spcBef>
                <a:spcPct val="0"/>
              </a:spcBef>
              <a:buFontTx/>
              <a:buNone/>
            </a:pPr>
            <a:r>
              <a:rPr lang="fr-FR" altLang="fr-FR" sz="1800">
                <a:solidFill>
                  <a:srgbClr val="008000"/>
                </a:solidFill>
              </a:rPr>
              <a:t>  Métiers/main d'oeuvre/expériences:</a:t>
            </a:r>
          </a:p>
          <a:p>
            <a:pPr eaLnBrk="1" hangingPunct="1">
              <a:lnSpc>
                <a:spcPct val="100000"/>
              </a:lnSpc>
              <a:spcBef>
                <a:spcPct val="0"/>
              </a:spcBef>
              <a:buFontTx/>
              <a:buNone/>
            </a:pPr>
            <a:r>
              <a:rPr lang="fr-FR" altLang="fr-FR" sz="1800">
                <a:solidFill>
                  <a:srgbClr val="008000"/>
                </a:solidFill>
              </a:rPr>
              <a:t>  Disponibilité : (heures à consacrer au projet)</a:t>
            </a:r>
          </a:p>
          <a:p>
            <a:pPr eaLnBrk="1" hangingPunct="1">
              <a:lnSpc>
                <a:spcPct val="100000"/>
              </a:lnSpc>
              <a:spcBef>
                <a:spcPct val="0"/>
              </a:spcBef>
              <a:buFontTx/>
              <a:buNone/>
            </a:pPr>
            <a:r>
              <a:rPr lang="fr-FR" altLang="fr-FR" sz="1800">
                <a:solidFill>
                  <a:srgbClr val="008000"/>
                </a:solidFill>
              </a:rPr>
              <a:t>  Capacités de travail: manuel bureau administration organisation</a:t>
            </a:r>
          </a:p>
          <a:p>
            <a:pPr eaLnBrk="1" hangingPunct="1">
              <a:lnSpc>
                <a:spcPct val="100000"/>
              </a:lnSpc>
              <a:spcBef>
                <a:spcPct val="0"/>
              </a:spcBef>
              <a:buFontTx/>
              <a:buNone/>
            </a:pPr>
            <a:r>
              <a:rPr lang="fr-FR" altLang="fr-FR" sz="1800">
                <a:solidFill>
                  <a:srgbClr val="008000"/>
                </a:solidFill>
              </a:rPr>
              <a:t>  -Capacités et expériences du travail en communauté:</a:t>
            </a:r>
          </a:p>
          <a:p>
            <a:pPr eaLnBrk="1" hangingPunct="1">
              <a:lnSpc>
                <a:spcPct val="100000"/>
              </a:lnSpc>
              <a:spcBef>
                <a:spcPct val="0"/>
              </a:spcBef>
              <a:buFontTx/>
              <a:buNone/>
            </a:pPr>
            <a:r>
              <a:rPr lang="fr-FR" altLang="fr-FR" sz="1800">
                <a:solidFill>
                  <a:srgbClr val="008000"/>
                </a:solidFill>
              </a:rPr>
              <a:t>  -Caractéristiques personnelles: Habitudes religion politiques autres</a:t>
            </a:r>
          </a:p>
          <a:p>
            <a:pPr eaLnBrk="1" hangingPunct="1">
              <a:lnSpc>
                <a:spcPct val="100000"/>
              </a:lnSpc>
              <a:spcBef>
                <a:spcPct val="0"/>
              </a:spcBef>
              <a:buFontTx/>
              <a:buNone/>
            </a:pPr>
            <a:r>
              <a:rPr lang="fr-FR" altLang="fr-FR" sz="1800">
                <a:solidFill>
                  <a:srgbClr val="008000"/>
                </a:solidFill>
              </a:rPr>
              <a:t>  -Ambitions:</a:t>
            </a:r>
          </a:p>
          <a:p>
            <a:pPr eaLnBrk="1" hangingPunct="1">
              <a:lnSpc>
                <a:spcPct val="100000"/>
              </a:lnSpc>
              <a:spcBef>
                <a:spcPct val="0"/>
              </a:spcBef>
              <a:buFontTx/>
              <a:buNone/>
            </a:pPr>
            <a:r>
              <a:rPr lang="fr-FR" altLang="fr-FR" sz="1800">
                <a:solidFill>
                  <a:srgbClr val="008000"/>
                </a:solidFill>
              </a:rPr>
              <a:t>  -Besoins:</a:t>
            </a:r>
          </a:p>
        </p:txBody>
      </p:sp>
      <p:sp>
        <p:nvSpPr>
          <p:cNvPr id="80903" name="ZoneTexte 8"/>
          <p:cNvSpPr txBox="1">
            <a:spLocks noChangeArrowheads="1"/>
          </p:cNvSpPr>
          <p:nvPr/>
        </p:nvSpPr>
        <p:spPr bwMode="auto">
          <a:xfrm>
            <a:off x="1754188" y="6443663"/>
            <a:ext cx="9110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Association LA FORET NOURRICIERE Les Basses Landes 35330 – CAMPEL  02 99 92 48 37</a:t>
            </a:r>
            <a:r>
              <a:rPr lang="fr-FR" altLang="fr-FR" sz="1200"/>
              <a:t> </a:t>
            </a:r>
            <a:r>
              <a:rPr lang="fr-FR" altLang="fr-FR" sz="1200">
                <a:hlinkClick r:id="rId2"/>
              </a:rPr>
              <a:t>http://www.foretscomestibles.com</a:t>
            </a:r>
            <a:r>
              <a:rPr lang="fr-FR" altLang="fr-FR" sz="1200"/>
              <a:t>   </a:t>
            </a:r>
            <a:endParaRPr lang="fr-FR" altLang="fr-FR" sz="1200">
              <a:solidFill>
                <a:srgbClr val="008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D7DE386F-3AEB-44A9-9829-FF36BAEAFDB0}" type="slidenum">
              <a:rPr lang="fr-FR" altLang="fr-FR" sz="1200">
                <a:solidFill>
                  <a:srgbClr val="898989"/>
                </a:solidFill>
              </a:rPr>
              <a:pPr algn="r" eaLnBrk="1" hangingPunct="1">
                <a:lnSpc>
                  <a:spcPct val="100000"/>
                </a:lnSpc>
                <a:spcBef>
                  <a:spcPct val="0"/>
                </a:spcBef>
                <a:buFontTx/>
                <a:buNone/>
              </a:pPr>
              <a:t>82</a:t>
            </a:fld>
            <a:endParaRPr lang="fr-FR" altLang="fr-FR" sz="1200">
              <a:solidFill>
                <a:srgbClr val="898989"/>
              </a:solidFill>
            </a:endParaRPr>
          </a:p>
        </p:txBody>
      </p:sp>
      <p:sp>
        <p:nvSpPr>
          <p:cNvPr id="81923"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81924" name="ZoneTexte 5"/>
          <p:cNvSpPr txBox="1">
            <a:spLocks noChangeArrowheads="1"/>
          </p:cNvSpPr>
          <p:nvPr/>
        </p:nvSpPr>
        <p:spPr bwMode="auto">
          <a:xfrm>
            <a:off x="139700" y="1447800"/>
            <a:ext cx="583088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Finances</a:t>
            </a:r>
          </a:p>
          <a:p>
            <a:pPr eaLnBrk="1" hangingPunct="1">
              <a:lnSpc>
                <a:spcPct val="100000"/>
              </a:lnSpc>
              <a:spcBef>
                <a:spcPct val="0"/>
              </a:spcBef>
              <a:buFontTx/>
              <a:buNone/>
            </a:pPr>
            <a:r>
              <a:rPr lang="fr-FR" altLang="fr-FR" sz="1800">
                <a:solidFill>
                  <a:srgbClr val="008000"/>
                </a:solidFill>
              </a:rPr>
              <a:t>Situation financière du projet</a:t>
            </a:r>
          </a:p>
          <a:p>
            <a:pPr eaLnBrk="1" hangingPunct="1">
              <a:lnSpc>
                <a:spcPct val="100000"/>
              </a:lnSpc>
              <a:spcBef>
                <a:spcPct val="0"/>
              </a:spcBef>
              <a:buFontTx/>
              <a:buNone/>
            </a:pPr>
            <a:r>
              <a:rPr lang="fr-FR" altLang="fr-FR" sz="1800">
                <a:solidFill>
                  <a:srgbClr val="008000"/>
                </a:solidFill>
              </a:rPr>
              <a:t>  -Revenus divers actuels des participants :</a:t>
            </a:r>
          </a:p>
          <a:p>
            <a:pPr eaLnBrk="1" hangingPunct="1">
              <a:lnSpc>
                <a:spcPct val="100000"/>
              </a:lnSpc>
              <a:spcBef>
                <a:spcPct val="0"/>
              </a:spcBef>
              <a:buFontTx/>
              <a:buNone/>
            </a:pPr>
            <a:r>
              <a:rPr lang="fr-FR" altLang="fr-FR" sz="1800">
                <a:solidFill>
                  <a:srgbClr val="008000"/>
                </a:solidFill>
              </a:rPr>
              <a:t>  -Dépenses globales de vie: (alimentation, loyer, chauffage, transport) :</a:t>
            </a:r>
          </a:p>
          <a:p>
            <a:pPr eaLnBrk="1" hangingPunct="1">
              <a:lnSpc>
                <a:spcPct val="100000"/>
              </a:lnSpc>
              <a:spcBef>
                <a:spcPct val="0"/>
              </a:spcBef>
              <a:buFontTx/>
              <a:buNone/>
            </a:pPr>
            <a:r>
              <a:rPr lang="fr-FR" altLang="fr-FR" sz="1800">
                <a:solidFill>
                  <a:srgbClr val="008000"/>
                </a:solidFill>
              </a:rPr>
              <a:t>  -Coût du projet à court terme :</a:t>
            </a:r>
          </a:p>
          <a:p>
            <a:pPr eaLnBrk="1" hangingPunct="1">
              <a:lnSpc>
                <a:spcPct val="100000"/>
              </a:lnSpc>
              <a:spcBef>
                <a:spcPct val="0"/>
              </a:spcBef>
              <a:buFontTx/>
              <a:buNone/>
            </a:pPr>
            <a:r>
              <a:rPr lang="fr-FR" altLang="fr-FR" sz="1800">
                <a:solidFill>
                  <a:srgbClr val="008000"/>
                </a:solidFill>
              </a:rPr>
              <a:t>  -Total :</a:t>
            </a:r>
          </a:p>
          <a:p>
            <a:pPr eaLnBrk="1" hangingPunct="1">
              <a:lnSpc>
                <a:spcPct val="100000"/>
              </a:lnSpc>
              <a:spcBef>
                <a:spcPct val="0"/>
              </a:spcBef>
              <a:buFontTx/>
              <a:buNone/>
            </a:pPr>
            <a:endParaRPr lang="fr-FR" altLang="fr-FR" sz="1800" b="1">
              <a:solidFill>
                <a:srgbClr val="008000"/>
              </a:solidFill>
            </a:endParaRPr>
          </a:p>
          <a:p>
            <a:pPr eaLnBrk="1" hangingPunct="1">
              <a:lnSpc>
                <a:spcPct val="100000"/>
              </a:lnSpc>
              <a:spcBef>
                <a:spcPct val="0"/>
              </a:spcBef>
              <a:buFontTx/>
              <a:buNone/>
            </a:pPr>
            <a:r>
              <a:rPr lang="fr-FR" altLang="fr-FR" sz="1800" b="1">
                <a:solidFill>
                  <a:srgbClr val="008000"/>
                </a:solidFill>
              </a:rPr>
              <a:t>Calcul et investigation des flous fiscaux :</a:t>
            </a:r>
          </a:p>
          <a:p>
            <a:pPr eaLnBrk="1" hangingPunct="1">
              <a:lnSpc>
                <a:spcPct val="100000"/>
              </a:lnSpc>
              <a:spcBef>
                <a:spcPct val="0"/>
              </a:spcBef>
              <a:buFontTx/>
              <a:buNone/>
            </a:pPr>
            <a:r>
              <a:rPr lang="fr-FR" altLang="fr-FR" sz="1800">
                <a:solidFill>
                  <a:srgbClr val="008000"/>
                </a:solidFill>
              </a:rPr>
              <a:t>Dépenses incontournables :</a:t>
            </a:r>
          </a:p>
          <a:p>
            <a:pPr eaLnBrk="1" hangingPunct="1">
              <a:lnSpc>
                <a:spcPct val="100000"/>
              </a:lnSpc>
              <a:spcBef>
                <a:spcPct val="0"/>
              </a:spcBef>
              <a:buFontTx/>
              <a:buNone/>
            </a:pPr>
            <a:r>
              <a:rPr lang="fr-FR" altLang="fr-FR" sz="1800">
                <a:solidFill>
                  <a:srgbClr val="008000"/>
                </a:solidFill>
              </a:rPr>
              <a:t>Dépenses inutiles :</a:t>
            </a:r>
          </a:p>
          <a:p>
            <a:pPr eaLnBrk="1" hangingPunct="1">
              <a:lnSpc>
                <a:spcPct val="100000"/>
              </a:lnSpc>
              <a:spcBef>
                <a:spcPct val="0"/>
              </a:spcBef>
              <a:buFontTx/>
              <a:buNone/>
            </a:pPr>
            <a:r>
              <a:rPr lang="fr-FR" altLang="fr-FR" sz="1800">
                <a:solidFill>
                  <a:srgbClr val="008000"/>
                </a:solidFill>
              </a:rPr>
              <a:t>Fuites fiscales :</a:t>
            </a:r>
          </a:p>
          <a:p>
            <a:pPr eaLnBrk="1" hangingPunct="1">
              <a:lnSpc>
                <a:spcPct val="100000"/>
              </a:lnSpc>
              <a:spcBef>
                <a:spcPct val="0"/>
              </a:spcBef>
              <a:buFontTx/>
              <a:buNone/>
            </a:pPr>
            <a:r>
              <a:rPr lang="fr-FR" altLang="fr-FR" sz="1800">
                <a:solidFill>
                  <a:srgbClr val="008000"/>
                </a:solidFill>
              </a:rPr>
              <a:t>Schéma des flous fiscaux :</a:t>
            </a:r>
          </a:p>
          <a:p>
            <a:pPr eaLnBrk="1" hangingPunct="1">
              <a:lnSpc>
                <a:spcPct val="100000"/>
              </a:lnSpc>
              <a:spcBef>
                <a:spcPct val="0"/>
              </a:spcBef>
              <a:buFontTx/>
              <a:buNone/>
            </a:pPr>
            <a:r>
              <a:rPr lang="fr-FR" altLang="fr-FR" sz="1800">
                <a:solidFill>
                  <a:srgbClr val="008000"/>
                </a:solidFill>
              </a:rPr>
              <a:t>Situation après installation (estimation)</a:t>
            </a:r>
          </a:p>
          <a:p>
            <a:pPr eaLnBrk="1" hangingPunct="1">
              <a:lnSpc>
                <a:spcPct val="100000"/>
              </a:lnSpc>
              <a:spcBef>
                <a:spcPct val="0"/>
              </a:spcBef>
              <a:buFontTx/>
              <a:buNone/>
            </a:pPr>
            <a:r>
              <a:rPr lang="fr-FR" altLang="fr-FR" sz="1800">
                <a:solidFill>
                  <a:srgbClr val="008000"/>
                </a:solidFill>
              </a:rPr>
              <a:t>  Revenus espérés :</a:t>
            </a:r>
          </a:p>
          <a:p>
            <a:pPr eaLnBrk="1" hangingPunct="1">
              <a:lnSpc>
                <a:spcPct val="100000"/>
              </a:lnSpc>
              <a:spcBef>
                <a:spcPct val="0"/>
              </a:spcBef>
              <a:buFontTx/>
              <a:buNone/>
            </a:pPr>
            <a:r>
              <a:rPr lang="fr-FR" altLang="fr-FR" sz="1800">
                <a:solidFill>
                  <a:srgbClr val="008000"/>
                </a:solidFill>
              </a:rPr>
              <a:t>  Dépenses estimées :</a:t>
            </a:r>
          </a:p>
          <a:p>
            <a:pPr eaLnBrk="1" hangingPunct="1">
              <a:lnSpc>
                <a:spcPct val="100000"/>
              </a:lnSpc>
              <a:spcBef>
                <a:spcPct val="0"/>
              </a:spcBef>
              <a:buFontTx/>
              <a:buNone/>
            </a:pPr>
            <a:r>
              <a:rPr lang="fr-FR" altLang="fr-FR" sz="1800">
                <a:solidFill>
                  <a:srgbClr val="008000"/>
                </a:solidFill>
              </a:rPr>
              <a:t>  Total :</a:t>
            </a:r>
          </a:p>
          <a:p>
            <a:pPr eaLnBrk="1" hangingPunct="1">
              <a:lnSpc>
                <a:spcPct val="100000"/>
              </a:lnSpc>
              <a:spcBef>
                <a:spcPct val="0"/>
              </a:spcBef>
              <a:buFontTx/>
              <a:buNone/>
            </a:pPr>
            <a:r>
              <a:rPr lang="fr-FR" altLang="fr-FR" sz="1800">
                <a:solidFill>
                  <a:srgbClr val="008000"/>
                </a:solidFill>
              </a:rPr>
              <a:t>Schéma des flous fiscaux :</a:t>
            </a:r>
          </a:p>
        </p:txBody>
      </p:sp>
      <p:sp>
        <p:nvSpPr>
          <p:cNvPr id="81925" name="ZoneTexte 6"/>
          <p:cNvSpPr txBox="1">
            <a:spLocks noChangeArrowheads="1"/>
          </p:cNvSpPr>
          <p:nvPr/>
        </p:nvSpPr>
        <p:spPr bwMode="auto">
          <a:xfrm>
            <a:off x="5970588" y="893763"/>
            <a:ext cx="60245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Le lieu</a:t>
            </a:r>
          </a:p>
          <a:p>
            <a:pPr eaLnBrk="1" hangingPunct="1">
              <a:lnSpc>
                <a:spcPct val="100000"/>
              </a:lnSpc>
              <a:spcBef>
                <a:spcPct val="0"/>
              </a:spcBef>
              <a:buFontTx/>
              <a:buNone/>
            </a:pPr>
            <a:r>
              <a:rPr lang="fr-FR" altLang="fr-FR" sz="1800" b="1">
                <a:solidFill>
                  <a:srgbClr val="008000"/>
                </a:solidFill>
              </a:rPr>
              <a:t>Géomorphologie</a:t>
            </a:r>
          </a:p>
          <a:p>
            <a:pPr eaLnBrk="1" hangingPunct="1">
              <a:lnSpc>
                <a:spcPct val="100000"/>
              </a:lnSpc>
              <a:spcBef>
                <a:spcPct val="0"/>
              </a:spcBef>
              <a:buFontTx/>
              <a:buNone/>
            </a:pPr>
            <a:r>
              <a:rPr lang="fr-FR" altLang="fr-FR" sz="1800">
                <a:solidFill>
                  <a:srgbClr val="008000"/>
                </a:solidFill>
              </a:rPr>
              <a:t>-Pentes:</a:t>
            </a:r>
          </a:p>
          <a:p>
            <a:pPr eaLnBrk="1" hangingPunct="1">
              <a:lnSpc>
                <a:spcPct val="100000"/>
              </a:lnSpc>
              <a:spcBef>
                <a:spcPct val="0"/>
              </a:spcBef>
              <a:buFontTx/>
              <a:buNone/>
            </a:pPr>
            <a:r>
              <a:rPr lang="fr-FR" altLang="fr-FR" sz="1800">
                <a:solidFill>
                  <a:srgbClr val="008000"/>
                </a:solidFill>
              </a:rPr>
              <a:t>  -Concave :</a:t>
            </a:r>
          </a:p>
          <a:p>
            <a:pPr eaLnBrk="1" hangingPunct="1">
              <a:lnSpc>
                <a:spcPct val="100000"/>
              </a:lnSpc>
              <a:spcBef>
                <a:spcPct val="0"/>
              </a:spcBef>
              <a:buFontTx/>
              <a:buNone/>
            </a:pPr>
            <a:r>
              <a:rPr lang="fr-FR" altLang="fr-FR" sz="1800">
                <a:solidFill>
                  <a:srgbClr val="008000"/>
                </a:solidFill>
              </a:rPr>
              <a:t>  -Convexe :</a:t>
            </a:r>
          </a:p>
          <a:p>
            <a:pPr eaLnBrk="1" hangingPunct="1">
              <a:lnSpc>
                <a:spcPct val="100000"/>
              </a:lnSpc>
              <a:spcBef>
                <a:spcPct val="0"/>
              </a:spcBef>
              <a:buFontTx/>
              <a:buNone/>
            </a:pPr>
            <a:r>
              <a:rPr lang="fr-FR" altLang="fr-FR" sz="1800">
                <a:solidFill>
                  <a:srgbClr val="008000"/>
                </a:solidFill>
              </a:rPr>
              <a:t>  -Régulière :</a:t>
            </a:r>
          </a:p>
          <a:p>
            <a:pPr eaLnBrk="1" hangingPunct="1">
              <a:lnSpc>
                <a:spcPct val="100000"/>
              </a:lnSpc>
              <a:spcBef>
                <a:spcPct val="0"/>
              </a:spcBef>
              <a:buFontTx/>
              <a:buNone/>
            </a:pPr>
            <a:r>
              <a:rPr lang="fr-FR" altLang="fr-FR" sz="1800">
                <a:solidFill>
                  <a:srgbClr val="008000"/>
                </a:solidFill>
              </a:rPr>
              <a:t>  -Angle de la pente :</a:t>
            </a:r>
          </a:p>
          <a:p>
            <a:pPr eaLnBrk="1" hangingPunct="1">
              <a:lnSpc>
                <a:spcPct val="100000"/>
              </a:lnSpc>
              <a:spcBef>
                <a:spcPct val="0"/>
              </a:spcBef>
              <a:buFontTx/>
              <a:buNone/>
            </a:pPr>
            <a:r>
              <a:rPr lang="fr-FR" altLang="fr-FR" sz="1800">
                <a:solidFill>
                  <a:srgbClr val="008000"/>
                </a:solidFill>
              </a:rPr>
              <a:t>  -Dénivelé :</a:t>
            </a:r>
          </a:p>
          <a:p>
            <a:pPr eaLnBrk="1" hangingPunct="1">
              <a:lnSpc>
                <a:spcPct val="100000"/>
              </a:lnSpc>
              <a:spcBef>
                <a:spcPct val="0"/>
              </a:spcBef>
              <a:buFontTx/>
              <a:buNone/>
            </a:pPr>
            <a:r>
              <a:rPr lang="fr-FR" altLang="fr-FR" sz="1800">
                <a:solidFill>
                  <a:srgbClr val="008000"/>
                </a:solidFill>
              </a:rPr>
              <a:t>  -Orientation :</a:t>
            </a:r>
          </a:p>
          <a:p>
            <a:pPr eaLnBrk="1" hangingPunct="1">
              <a:lnSpc>
                <a:spcPct val="100000"/>
              </a:lnSpc>
              <a:spcBef>
                <a:spcPct val="0"/>
              </a:spcBef>
              <a:buFontTx/>
              <a:buNone/>
            </a:pPr>
            <a:r>
              <a:rPr lang="fr-FR" altLang="fr-FR" sz="1800">
                <a:solidFill>
                  <a:srgbClr val="008000"/>
                </a:solidFill>
              </a:rPr>
              <a:t>-Points clés</a:t>
            </a:r>
          </a:p>
          <a:p>
            <a:pPr eaLnBrk="1" hangingPunct="1">
              <a:lnSpc>
                <a:spcPct val="100000"/>
              </a:lnSpc>
              <a:spcBef>
                <a:spcPct val="0"/>
              </a:spcBef>
              <a:buFontTx/>
              <a:buNone/>
            </a:pPr>
            <a:r>
              <a:rPr lang="fr-FR" altLang="fr-FR" sz="1800">
                <a:solidFill>
                  <a:srgbClr val="008000"/>
                </a:solidFill>
              </a:rPr>
              <a:t>  -Zone de résurgence de l’eau (trace d’érosion, plante aquatique, partie plus verdoyante)</a:t>
            </a:r>
          </a:p>
          <a:p>
            <a:pPr eaLnBrk="1" hangingPunct="1">
              <a:lnSpc>
                <a:spcPct val="100000"/>
              </a:lnSpc>
              <a:spcBef>
                <a:spcPct val="0"/>
              </a:spcBef>
              <a:buFontTx/>
              <a:buNone/>
            </a:pPr>
            <a:r>
              <a:rPr lang="fr-FR" altLang="fr-FR" sz="1800">
                <a:solidFill>
                  <a:srgbClr val="008000"/>
                </a:solidFill>
              </a:rPr>
              <a:t>  -Faille souterraine (pour la construction, l’enracinement profond des arbres à racine pivot)</a:t>
            </a:r>
          </a:p>
          <a:p>
            <a:pPr eaLnBrk="1" hangingPunct="1">
              <a:lnSpc>
                <a:spcPct val="100000"/>
              </a:lnSpc>
              <a:spcBef>
                <a:spcPct val="0"/>
              </a:spcBef>
              <a:buFontTx/>
              <a:buNone/>
            </a:pPr>
            <a:r>
              <a:rPr lang="fr-FR" altLang="fr-FR" sz="1800">
                <a:solidFill>
                  <a:srgbClr val="008000"/>
                </a:solidFill>
              </a:rPr>
              <a:t>  -Zone ombre (été &amp; hiver)</a:t>
            </a:r>
          </a:p>
          <a:p>
            <a:pPr eaLnBrk="1" hangingPunct="1">
              <a:lnSpc>
                <a:spcPct val="100000"/>
              </a:lnSpc>
              <a:spcBef>
                <a:spcPct val="0"/>
              </a:spcBef>
              <a:buFontTx/>
              <a:buNone/>
            </a:pPr>
            <a:r>
              <a:rPr lang="fr-FR" altLang="fr-FR" sz="1800">
                <a:solidFill>
                  <a:srgbClr val="008000"/>
                </a:solidFill>
              </a:rPr>
              <a:t>Climat:</a:t>
            </a:r>
          </a:p>
          <a:p>
            <a:pPr eaLnBrk="1" hangingPunct="1">
              <a:lnSpc>
                <a:spcPct val="100000"/>
              </a:lnSpc>
              <a:spcBef>
                <a:spcPct val="0"/>
              </a:spcBef>
              <a:buFontTx/>
              <a:buNone/>
            </a:pPr>
            <a:r>
              <a:rPr lang="fr-FR" altLang="fr-FR" sz="1800">
                <a:solidFill>
                  <a:srgbClr val="008000"/>
                </a:solidFill>
              </a:rPr>
              <a:t>  -Zone USDA (pic de température) :</a:t>
            </a:r>
          </a:p>
          <a:p>
            <a:pPr eaLnBrk="1" hangingPunct="1">
              <a:lnSpc>
                <a:spcPct val="100000"/>
              </a:lnSpc>
              <a:spcBef>
                <a:spcPct val="0"/>
              </a:spcBef>
              <a:buFontTx/>
              <a:buNone/>
            </a:pPr>
            <a:r>
              <a:rPr lang="fr-FR" altLang="fr-FR" sz="1800">
                <a:solidFill>
                  <a:srgbClr val="008000"/>
                </a:solidFill>
              </a:rPr>
              <a:t>  -Pluviométrie (annuelle) :</a:t>
            </a:r>
          </a:p>
          <a:p>
            <a:pPr eaLnBrk="1" hangingPunct="1">
              <a:lnSpc>
                <a:spcPct val="100000"/>
              </a:lnSpc>
              <a:spcBef>
                <a:spcPct val="0"/>
              </a:spcBef>
              <a:buFontTx/>
              <a:buNone/>
            </a:pPr>
            <a:r>
              <a:rPr lang="fr-FR" altLang="fr-FR" sz="1800">
                <a:solidFill>
                  <a:srgbClr val="008000"/>
                </a:solidFill>
              </a:rPr>
              <a:t>  -Vent (d’hiver et d’été</a:t>
            </a:r>
          </a:p>
        </p:txBody>
      </p:sp>
      <p:sp>
        <p:nvSpPr>
          <p:cNvPr id="81926" name="ZoneTexte 7"/>
          <p:cNvSpPr txBox="1">
            <a:spLocks noChangeArrowheads="1"/>
          </p:cNvSpPr>
          <p:nvPr/>
        </p:nvSpPr>
        <p:spPr bwMode="auto">
          <a:xfrm>
            <a:off x="1754188" y="6443663"/>
            <a:ext cx="9110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Association LA FORET NOURRICIERE Les Basses Landes 35330 – CAMPEL  02 99 92 48 37</a:t>
            </a:r>
            <a:r>
              <a:rPr lang="fr-FR" altLang="fr-FR" sz="1200"/>
              <a:t> </a:t>
            </a:r>
            <a:r>
              <a:rPr lang="fr-FR" altLang="fr-FR" sz="1200">
                <a:hlinkClick r:id="rId2"/>
              </a:rPr>
              <a:t>http://www.foretscomestibles.com</a:t>
            </a:r>
            <a:r>
              <a:rPr lang="fr-FR" altLang="fr-FR" sz="1200"/>
              <a:t>   </a:t>
            </a:r>
            <a:endParaRPr lang="fr-FR" altLang="fr-FR" sz="1200">
              <a:solidFill>
                <a:srgbClr val="008000"/>
              </a:solidFill>
            </a:endParaRPr>
          </a:p>
        </p:txBody>
      </p:sp>
      <p:sp>
        <p:nvSpPr>
          <p:cNvPr id="81927" name="ZoneTexte 8"/>
          <p:cNvSpPr txBox="1">
            <a:spLocks noChangeArrowheads="1"/>
          </p:cNvSpPr>
          <p:nvPr/>
        </p:nvSpPr>
        <p:spPr bwMode="auto">
          <a:xfrm>
            <a:off x="139700" y="741363"/>
            <a:ext cx="5734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24. Annexe: Ce à quoi il faut penser pour lancer le projet (suite)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947AD6D4-BCC1-4A72-A805-E49F93071828}" type="slidenum">
              <a:rPr lang="fr-FR" altLang="fr-FR" sz="1200">
                <a:solidFill>
                  <a:srgbClr val="898989"/>
                </a:solidFill>
              </a:rPr>
              <a:pPr algn="r" eaLnBrk="1" hangingPunct="1">
                <a:lnSpc>
                  <a:spcPct val="100000"/>
                </a:lnSpc>
                <a:spcBef>
                  <a:spcPct val="0"/>
                </a:spcBef>
                <a:buFontTx/>
                <a:buNone/>
              </a:pPr>
              <a:t>83</a:t>
            </a:fld>
            <a:endParaRPr lang="fr-FR" altLang="fr-FR" sz="1200">
              <a:solidFill>
                <a:srgbClr val="898989"/>
              </a:solidFill>
            </a:endParaRPr>
          </a:p>
        </p:txBody>
      </p:sp>
      <p:sp>
        <p:nvSpPr>
          <p:cNvPr id="82947"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82948" name="ZoneTexte 5"/>
          <p:cNvSpPr txBox="1">
            <a:spLocks noChangeArrowheads="1"/>
          </p:cNvSpPr>
          <p:nvPr/>
        </p:nvSpPr>
        <p:spPr bwMode="auto">
          <a:xfrm>
            <a:off x="139700" y="1227138"/>
            <a:ext cx="583088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Diagnostic végétal et animal du site</a:t>
            </a:r>
          </a:p>
          <a:p>
            <a:pPr eaLnBrk="1" hangingPunct="1">
              <a:lnSpc>
                <a:spcPct val="100000"/>
              </a:lnSpc>
              <a:spcBef>
                <a:spcPct val="0"/>
              </a:spcBef>
              <a:buFontTx/>
              <a:buNone/>
            </a:pPr>
            <a:r>
              <a:rPr lang="fr-FR" altLang="fr-FR" sz="1800">
                <a:solidFill>
                  <a:srgbClr val="008000"/>
                </a:solidFill>
              </a:rPr>
              <a:t>Description du site:</a:t>
            </a:r>
          </a:p>
          <a:p>
            <a:pPr eaLnBrk="1" hangingPunct="1">
              <a:lnSpc>
                <a:spcPct val="100000"/>
              </a:lnSpc>
              <a:spcBef>
                <a:spcPct val="0"/>
              </a:spcBef>
              <a:buFontTx/>
              <a:buNone/>
            </a:pPr>
            <a:r>
              <a:rPr lang="fr-FR" altLang="fr-FR" sz="1800">
                <a:solidFill>
                  <a:srgbClr val="008000"/>
                </a:solidFill>
              </a:rPr>
              <a:t>  -Verger en place &amp; jeune plantation, Forêt &amp; bois, Friche de Colonisateur &amp; régénérateur du sol, plantes bio-indicatrices, anciennes cultures etc)</a:t>
            </a:r>
          </a:p>
          <a:p>
            <a:pPr eaLnBrk="1" hangingPunct="1">
              <a:lnSpc>
                <a:spcPct val="100000"/>
              </a:lnSpc>
              <a:spcBef>
                <a:spcPct val="0"/>
              </a:spcBef>
              <a:buFontTx/>
              <a:buNone/>
            </a:pPr>
            <a:r>
              <a:rPr lang="fr-FR" altLang="fr-FR" sz="1800">
                <a:solidFill>
                  <a:srgbClr val="008000"/>
                </a:solidFill>
              </a:rPr>
              <a:t>  -Variétés des arbres et densité</a:t>
            </a:r>
          </a:p>
          <a:p>
            <a:pPr eaLnBrk="1" hangingPunct="1">
              <a:lnSpc>
                <a:spcPct val="100000"/>
              </a:lnSpc>
              <a:spcBef>
                <a:spcPct val="0"/>
              </a:spcBef>
              <a:buFontTx/>
              <a:buNone/>
            </a:pPr>
            <a:r>
              <a:rPr lang="fr-FR" altLang="fr-FR" sz="1800">
                <a:solidFill>
                  <a:srgbClr val="008000"/>
                </a:solidFill>
              </a:rPr>
              <a:t>  -Hauteur:</a:t>
            </a:r>
          </a:p>
          <a:p>
            <a:pPr eaLnBrk="1" hangingPunct="1">
              <a:lnSpc>
                <a:spcPct val="100000"/>
              </a:lnSpc>
              <a:spcBef>
                <a:spcPct val="0"/>
              </a:spcBef>
              <a:buFontTx/>
              <a:buNone/>
            </a:pPr>
            <a:r>
              <a:rPr lang="fr-FR" altLang="fr-FR" sz="1800">
                <a:solidFill>
                  <a:srgbClr val="008000"/>
                </a:solidFill>
              </a:rPr>
              <a:t>  -Santé des plantes du site: (présence de cicadelles blanches)</a:t>
            </a:r>
          </a:p>
          <a:p>
            <a:pPr eaLnBrk="1" hangingPunct="1">
              <a:lnSpc>
                <a:spcPct val="100000"/>
              </a:lnSpc>
              <a:spcBef>
                <a:spcPct val="0"/>
              </a:spcBef>
              <a:buFontTx/>
              <a:buNone/>
            </a:pPr>
            <a:r>
              <a:rPr lang="fr-FR" altLang="fr-FR" sz="1800">
                <a:solidFill>
                  <a:srgbClr val="008000"/>
                </a:solidFill>
              </a:rPr>
              <a:t>  -Sous bois et zones ensoleillées: (diagnostic et relevé botanique, bio indication)</a:t>
            </a:r>
          </a:p>
          <a:p>
            <a:pPr eaLnBrk="1" hangingPunct="1">
              <a:lnSpc>
                <a:spcPct val="100000"/>
              </a:lnSpc>
              <a:spcBef>
                <a:spcPct val="0"/>
              </a:spcBef>
              <a:buFontTx/>
              <a:buNone/>
            </a:pPr>
            <a:r>
              <a:rPr lang="fr-FR" altLang="fr-FR" sz="1800">
                <a:solidFill>
                  <a:srgbClr val="008000"/>
                </a:solidFill>
              </a:rPr>
              <a:t>  -Faune locale : (blaireau, renard…)</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b="1">
                <a:solidFill>
                  <a:srgbClr val="008000"/>
                </a:solidFill>
              </a:rPr>
              <a:t>Ressources en eau</a:t>
            </a:r>
          </a:p>
          <a:p>
            <a:pPr eaLnBrk="1" hangingPunct="1">
              <a:lnSpc>
                <a:spcPct val="100000"/>
              </a:lnSpc>
              <a:spcBef>
                <a:spcPct val="0"/>
              </a:spcBef>
              <a:buFontTx/>
              <a:buNone/>
            </a:pPr>
            <a:r>
              <a:rPr lang="fr-FR" altLang="fr-FR" sz="1800">
                <a:solidFill>
                  <a:srgbClr val="008000"/>
                </a:solidFill>
              </a:rPr>
              <a:t>Plans d'eau existants:</a:t>
            </a:r>
          </a:p>
          <a:p>
            <a:pPr eaLnBrk="1" hangingPunct="1">
              <a:lnSpc>
                <a:spcPct val="100000"/>
              </a:lnSpc>
              <a:spcBef>
                <a:spcPct val="0"/>
              </a:spcBef>
              <a:buFontTx/>
              <a:buNone/>
            </a:pPr>
            <a:r>
              <a:rPr lang="fr-FR" altLang="fr-FR" sz="1800">
                <a:solidFill>
                  <a:srgbClr val="008000"/>
                </a:solidFill>
              </a:rPr>
              <a:t>  Nombre :</a:t>
            </a:r>
          </a:p>
          <a:p>
            <a:pPr eaLnBrk="1" hangingPunct="1">
              <a:lnSpc>
                <a:spcPct val="100000"/>
              </a:lnSpc>
              <a:spcBef>
                <a:spcPct val="0"/>
              </a:spcBef>
              <a:buFontTx/>
              <a:buNone/>
            </a:pPr>
            <a:r>
              <a:rPr lang="fr-FR" altLang="fr-FR" sz="1800">
                <a:solidFill>
                  <a:srgbClr val="008000"/>
                </a:solidFill>
              </a:rPr>
              <a:t>  État :</a:t>
            </a:r>
          </a:p>
          <a:p>
            <a:pPr eaLnBrk="1" hangingPunct="1">
              <a:lnSpc>
                <a:spcPct val="100000"/>
              </a:lnSpc>
              <a:spcBef>
                <a:spcPct val="0"/>
              </a:spcBef>
              <a:buFontTx/>
              <a:buNone/>
            </a:pPr>
            <a:r>
              <a:rPr lang="fr-FR" altLang="fr-FR" sz="1800">
                <a:solidFill>
                  <a:srgbClr val="008000"/>
                </a:solidFill>
              </a:rPr>
              <a:t>  Surface et profondeur :</a:t>
            </a:r>
          </a:p>
          <a:p>
            <a:pPr eaLnBrk="1" hangingPunct="1">
              <a:lnSpc>
                <a:spcPct val="100000"/>
              </a:lnSpc>
              <a:spcBef>
                <a:spcPct val="0"/>
              </a:spcBef>
              <a:buFontTx/>
              <a:buNone/>
            </a:pPr>
            <a:r>
              <a:rPr lang="fr-FR" altLang="fr-FR" sz="1800">
                <a:solidFill>
                  <a:srgbClr val="008000"/>
                </a:solidFill>
              </a:rPr>
              <a:t>  Qualité de l’eau (analyse et relevé entomologique) :</a:t>
            </a:r>
          </a:p>
        </p:txBody>
      </p:sp>
      <p:sp>
        <p:nvSpPr>
          <p:cNvPr id="82949" name="ZoneTexte 6"/>
          <p:cNvSpPr txBox="1">
            <a:spLocks noChangeArrowheads="1"/>
          </p:cNvSpPr>
          <p:nvPr/>
        </p:nvSpPr>
        <p:spPr bwMode="auto">
          <a:xfrm>
            <a:off x="5970588" y="1227138"/>
            <a:ext cx="60245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Ressources en eau (suite)</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Type de ressource en eau</a:t>
            </a:r>
          </a:p>
          <a:p>
            <a:pPr eaLnBrk="1" hangingPunct="1">
              <a:lnSpc>
                <a:spcPct val="100000"/>
              </a:lnSpc>
              <a:spcBef>
                <a:spcPct val="0"/>
              </a:spcBef>
              <a:buFontTx/>
              <a:buNone/>
            </a:pPr>
            <a:r>
              <a:rPr lang="fr-FR" altLang="fr-FR" sz="1800">
                <a:solidFill>
                  <a:srgbClr val="008000"/>
                </a:solidFill>
              </a:rPr>
              <a:t>Bassins :</a:t>
            </a:r>
          </a:p>
          <a:p>
            <a:pPr eaLnBrk="1" hangingPunct="1">
              <a:lnSpc>
                <a:spcPct val="100000"/>
              </a:lnSpc>
              <a:spcBef>
                <a:spcPct val="0"/>
              </a:spcBef>
              <a:buFontTx/>
              <a:buNone/>
            </a:pPr>
            <a:r>
              <a:rPr lang="fr-FR" altLang="fr-FR" sz="1800">
                <a:solidFill>
                  <a:srgbClr val="008000"/>
                </a:solidFill>
              </a:rPr>
              <a:t>  Nombre :</a:t>
            </a:r>
          </a:p>
          <a:p>
            <a:pPr eaLnBrk="1" hangingPunct="1">
              <a:lnSpc>
                <a:spcPct val="100000"/>
              </a:lnSpc>
              <a:spcBef>
                <a:spcPct val="0"/>
              </a:spcBef>
              <a:buFontTx/>
              <a:buNone/>
            </a:pPr>
            <a:r>
              <a:rPr lang="fr-FR" altLang="fr-FR" sz="1800">
                <a:solidFill>
                  <a:srgbClr val="008000"/>
                </a:solidFill>
              </a:rPr>
              <a:t>  État :</a:t>
            </a:r>
          </a:p>
          <a:p>
            <a:pPr eaLnBrk="1" hangingPunct="1">
              <a:lnSpc>
                <a:spcPct val="100000"/>
              </a:lnSpc>
              <a:spcBef>
                <a:spcPct val="0"/>
              </a:spcBef>
              <a:buFontTx/>
              <a:buNone/>
            </a:pPr>
            <a:r>
              <a:rPr lang="fr-FR" altLang="fr-FR" sz="1800">
                <a:solidFill>
                  <a:srgbClr val="008000"/>
                </a:solidFill>
              </a:rPr>
              <a:t>  Dimension (surface et profondeur) quantité approximative:</a:t>
            </a:r>
          </a:p>
          <a:p>
            <a:pPr eaLnBrk="1" hangingPunct="1">
              <a:lnSpc>
                <a:spcPct val="100000"/>
              </a:lnSpc>
              <a:spcBef>
                <a:spcPct val="0"/>
              </a:spcBef>
              <a:buFontTx/>
              <a:buNone/>
            </a:pPr>
            <a:r>
              <a:rPr lang="fr-FR" altLang="fr-FR" sz="1800">
                <a:solidFill>
                  <a:srgbClr val="008000"/>
                </a:solidFill>
              </a:rPr>
              <a:t>  Qualité de l’eau (analyse et relevé entomologique) :</a:t>
            </a:r>
          </a:p>
          <a:p>
            <a:pPr eaLnBrk="1" hangingPunct="1">
              <a:lnSpc>
                <a:spcPct val="100000"/>
              </a:lnSpc>
              <a:spcBef>
                <a:spcPct val="0"/>
              </a:spcBef>
              <a:buFontTx/>
              <a:buNone/>
            </a:pPr>
            <a:r>
              <a:rPr lang="fr-FR" altLang="fr-FR" sz="1800">
                <a:solidFill>
                  <a:srgbClr val="008000"/>
                </a:solidFill>
              </a:rPr>
              <a:t>Rivières &amp; Ruisseaux et sources :</a:t>
            </a:r>
          </a:p>
          <a:p>
            <a:pPr eaLnBrk="1" hangingPunct="1">
              <a:lnSpc>
                <a:spcPct val="100000"/>
              </a:lnSpc>
              <a:spcBef>
                <a:spcPct val="0"/>
              </a:spcBef>
              <a:buFontTx/>
              <a:buNone/>
            </a:pPr>
            <a:r>
              <a:rPr lang="fr-FR" altLang="fr-FR" sz="1800">
                <a:solidFill>
                  <a:srgbClr val="008000"/>
                </a:solidFill>
              </a:rPr>
              <a:t>  Largeur :</a:t>
            </a:r>
          </a:p>
          <a:p>
            <a:pPr eaLnBrk="1" hangingPunct="1">
              <a:lnSpc>
                <a:spcPct val="100000"/>
              </a:lnSpc>
              <a:spcBef>
                <a:spcPct val="0"/>
              </a:spcBef>
              <a:buFontTx/>
              <a:buNone/>
            </a:pPr>
            <a:r>
              <a:rPr lang="fr-FR" altLang="fr-FR" sz="1800">
                <a:solidFill>
                  <a:srgbClr val="008000"/>
                </a:solidFill>
              </a:rPr>
              <a:t>  Débit (sur l’année)</a:t>
            </a:r>
          </a:p>
          <a:p>
            <a:pPr eaLnBrk="1" hangingPunct="1">
              <a:lnSpc>
                <a:spcPct val="100000"/>
              </a:lnSpc>
              <a:spcBef>
                <a:spcPct val="0"/>
              </a:spcBef>
              <a:buFontTx/>
              <a:buNone/>
            </a:pPr>
            <a:r>
              <a:rPr lang="fr-FR" altLang="fr-FR" sz="1800">
                <a:solidFill>
                  <a:srgbClr val="008000"/>
                </a:solidFill>
              </a:rPr>
              <a:t>  Qualité de l’eau sur l’année (attention à l’agriculture en amont)</a:t>
            </a:r>
          </a:p>
          <a:p>
            <a:pPr eaLnBrk="1" hangingPunct="1">
              <a:lnSpc>
                <a:spcPct val="100000"/>
              </a:lnSpc>
              <a:spcBef>
                <a:spcPct val="0"/>
              </a:spcBef>
              <a:buFontTx/>
              <a:buNone/>
            </a:pPr>
            <a:r>
              <a:rPr lang="fr-FR" altLang="fr-FR" sz="1800">
                <a:solidFill>
                  <a:srgbClr val="008000"/>
                </a:solidFill>
              </a:rPr>
              <a:t>  Dénivelé entre le point le plus bas et le plus haut du ruisseau (irrigation, bélier hydraulique)</a:t>
            </a:r>
          </a:p>
          <a:p>
            <a:pPr eaLnBrk="1" hangingPunct="1">
              <a:lnSpc>
                <a:spcPct val="100000"/>
              </a:lnSpc>
              <a:spcBef>
                <a:spcPct val="0"/>
              </a:spcBef>
              <a:buFontTx/>
              <a:buNone/>
            </a:pPr>
            <a:endParaRPr lang="fr-FR" altLang="fr-FR" sz="1800">
              <a:solidFill>
                <a:srgbClr val="008000"/>
              </a:solidFill>
            </a:endParaRPr>
          </a:p>
        </p:txBody>
      </p:sp>
      <p:sp>
        <p:nvSpPr>
          <p:cNvPr id="82950" name="ZoneTexte 7"/>
          <p:cNvSpPr txBox="1">
            <a:spLocks noChangeArrowheads="1"/>
          </p:cNvSpPr>
          <p:nvPr/>
        </p:nvSpPr>
        <p:spPr bwMode="auto">
          <a:xfrm>
            <a:off x="1754188" y="6443663"/>
            <a:ext cx="9110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Association LA FORET NOURRICIERE Les Basses Landes 35330 – CAMPEL  02 99 92 48 37</a:t>
            </a:r>
            <a:r>
              <a:rPr lang="fr-FR" altLang="fr-FR" sz="1200"/>
              <a:t> </a:t>
            </a:r>
            <a:r>
              <a:rPr lang="fr-FR" altLang="fr-FR" sz="1200">
                <a:hlinkClick r:id="rId2"/>
              </a:rPr>
              <a:t>http://www.foretscomestibles.com</a:t>
            </a:r>
            <a:r>
              <a:rPr lang="fr-FR" altLang="fr-FR" sz="1200"/>
              <a:t>   </a:t>
            </a:r>
            <a:endParaRPr lang="fr-FR" altLang="fr-FR" sz="1200">
              <a:solidFill>
                <a:srgbClr val="008000"/>
              </a:solidFill>
            </a:endParaRPr>
          </a:p>
        </p:txBody>
      </p:sp>
      <p:sp>
        <p:nvSpPr>
          <p:cNvPr id="82951" name="ZoneTexte 8"/>
          <p:cNvSpPr txBox="1">
            <a:spLocks noChangeArrowheads="1"/>
          </p:cNvSpPr>
          <p:nvPr/>
        </p:nvSpPr>
        <p:spPr bwMode="auto">
          <a:xfrm>
            <a:off x="139700" y="741363"/>
            <a:ext cx="702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24. Annexe: Ce à quoi il faut penser pour lancer le projet (suite)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numéro de diapositive 1"/>
          <p:cNvSpPr txBox="1">
            <a:spLocks/>
          </p:cNvSpPr>
          <p:nvPr/>
        </p:nvSpPr>
        <p:spPr bwMode="auto">
          <a:xfrm>
            <a:off x="11195050" y="266700"/>
            <a:ext cx="6699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8FD5955A-F8F8-4085-83FA-9B8D2BB1FF0A}" type="slidenum">
              <a:rPr lang="fr-FR" altLang="fr-FR" sz="1200">
                <a:solidFill>
                  <a:srgbClr val="898989"/>
                </a:solidFill>
              </a:rPr>
              <a:pPr algn="r" eaLnBrk="1" hangingPunct="1">
                <a:lnSpc>
                  <a:spcPct val="100000"/>
                </a:lnSpc>
                <a:spcBef>
                  <a:spcPct val="0"/>
                </a:spcBef>
                <a:buFontTx/>
                <a:buNone/>
              </a:pPr>
              <a:t>84</a:t>
            </a:fld>
            <a:endParaRPr lang="fr-FR" altLang="fr-FR" sz="1200">
              <a:solidFill>
                <a:srgbClr val="898989"/>
              </a:solidFill>
            </a:endParaRPr>
          </a:p>
        </p:txBody>
      </p:sp>
      <p:sp>
        <p:nvSpPr>
          <p:cNvPr id="83971"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83972" name="ZoneTexte 5"/>
          <p:cNvSpPr txBox="1">
            <a:spLocks noChangeArrowheads="1"/>
          </p:cNvSpPr>
          <p:nvPr/>
        </p:nvSpPr>
        <p:spPr bwMode="auto">
          <a:xfrm>
            <a:off x="139700" y="1227138"/>
            <a:ext cx="58308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Ressources en eau (suite)</a:t>
            </a:r>
          </a:p>
          <a:p>
            <a:pPr eaLnBrk="1" hangingPunct="1">
              <a:lnSpc>
                <a:spcPct val="100000"/>
              </a:lnSpc>
              <a:spcBef>
                <a:spcPct val="0"/>
              </a:spcBef>
              <a:buFontTx/>
              <a:buNone/>
            </a:pPr>
            <a:endParaRPr lang="fr-FR" altLang="fr-FR" sz="1800" b="1">
              <a:solidFill>
                <a:srgbClr val="008000"/>
              </a:solidFill>
            </a:endParaRPr>
          </a:p>
          <a:p>
            <a:pPr eaLnBrk="1" hangingPunct="1">
              <a:lnSpc>
                <a:spcPct val="100000"/>
              </a:lnSpc>
              <a:spcBef>
                <a:spcPct val="0"/>
              </a:spcBef>
              <a:buFontTx/>
              <a:buNone/>
            </a:pPr>
            <a:r>
              <a:rPr lang="fr-FR" altLang="fr-FR" sz="1800" b="1">
                <a:solidFill>
                  <a:srgbClr val="008000"/>
                </a:solidFill>
              </a:rPr>
              <a:t>Puits</a:t>
            </a:r>
          </a:p>
          <a:p>
            <a:pPr eaLnBrk="1" hangingPunct="1">
              <a:lnSpc>
                <a:spcPct val="100000"/>
              </a:lnSpc>
              <a:spcBef>
                <a:spcPct val="0"/>
              </a:spcBef>
              <a:buFontTx/>
              <a:buNone/>
            </a:pPr>
            <a:r>
              <a:rPr lang="fr-FR" altLang="fr-FR" sz="1800">
                <a:solidFill>
                  <a:srgbClr val="008000"/>
                </a:solidFill>
              </a:rPr>
              <a:t>  Nombre :</a:t>
            </a:r>
          </a:p>
          <a:p>
            <a:pPr eaLnBrk="1" hangingPunct="1">
              <a:lnSpc>
                <a:spcPct val="100000"/>
              </a:lnSpc>
              <a:spcBef>
                <a:spcPct val="0"/>
              </a:spcBef>
              <a:buFontTx/>
              <a:buNone/>
            </a:pPr>
            <a:r>
              <a:rPr lang="fr-FR" altLang="fr-FR" sz="1800">
                <a:solidFill>
                  <a:srgbClr val="008000"/>
                </a:solidFill>
              </a:rPr>
              <a:t>  Profondeur :</a:t>
            </a:r>
          </a:p>
          <a:p>
            <a:pPr eaLnBrk="1" hangingPunct="1">
              <a:lnSpc>
                <a:spcPct val="100000"/>
              </a:lnSpc>
              <a:spcBef>
                <a:spcPct val="0"/>
              </a:spcBef>
              <a:buFontTx/>
              <a:buNone/>
            </a:pPr>
            <a:r>
              <a:rPr lang="fr-FR" altLang="fr-FR" sz="1800">
                <a:solidFill>
                  <a:srgbClr val="008000"/>
                </a:solidFill>
              </a:rPr>
              <a:t>  Quantité d’eau (débit et réserve) :</a:t>
            </a:r>
          </a:p>
          <a:p>
            <a:pPr eaLnBrk="1" hangingPunct="1">
              <a:lnSpc>
                <a:spcPct val="100000"/>
              </a:lnSpc>
              <a:spcBef>
                <a:spcPct val="0"/>
              </a:spcBef>
              <a:buFontTx/>
              <a:buNone/>
            </a:pPr>
            <a:r>
              <a:rPr lang="fr-FR" altLang="fr-FR" sz="1800">
                <a:solidFill>
                  <a:srgbClr val="008000"/>
                </a:solidFill>
              </a:rPr>
              <a:t>  Qualité (analyse en labo)</a:t>
            </a:r>
          </a:p>
          <a:p>
            <a:pPr eaLnBrk="1" hangingPunct="1">
              <a:lnSpc>
                <a:spcPct val="100000"/>
              </a:lnSpc>
              <a:spcBef>
                <a:spcPct val="0"/>
              </a:spcBef>
              <a:buFontTx/>
              <a:buNone/>
            </a:pPr>
            <a:r>
              <a:rPr lang="fr-FR" altLang="fr-FR" sz="1800">
                <a:solidFill>
                  <a:srgbClr val="008000"/>
                </a:solidFill>
              </a:rPr>
              <a:t>Eau de pluie</a:t>
            </a:r>
          </a:p>
          <a:p>
            <a:pPr eaLnBrk="1" hangingPunct="1">
              <a:lnSpc>
                <a:spcPct val="100000"/>
              </a:lnSpc>
              <a:spcBef>
                <a:spcPct val="0"/>
              </a:spcBef>
              <a:buFontTx/>
              <a:buNone/>
            </a:pPr>
            <a:r>
              <a:rPr lang="fr-FR" altLang="fr-FR" sz="1800">
                <a:solidFill>
                  <a:srgbClr val="008000"/>
                </a:solidFill>
              </a:rPr>
              <a:t>  Millimètres de pluie /an (vous renseigner auprès de www.meteo10.com/carte-des-precipitations.php</a:t>
            </a:r>
          </a:p>
          <a:p>
            <a:pPr eaLnBrk="1" hangingPunct="1">
              <a:lnSpc>
                <a:spcPct val="100000"/>
              </a:lnSpc>
              <a:spcBef>
                <a:spcPct val="0"/>
              </a:spcBef>
              <a:buFontTx/>
              <a:buNone/>
            </a:pPr>
            <a:r>
              <a:rPr lang="fr-FR" altLang="fr-FR" sz="1800">
                <a:solidFill>
                  <a:srgbClr val="008000"/>
                </a:solidFill>
              </a:rPr>
              <a:t>  Surface de toiture</a:t>
            </a:r>
          </a:p>
          <a:p>
            <a:pPr eaLnBrk="1" hangingPunct="1">
              <a:lnSpc>
                <a:spcPct val="100000"/>
              </a:lnSpc>
              <a:spcBef>
                <a:spcPct val="0"/>
              </a:spcBef>
              <a:buFontTx/>
              <a:buNone/>
            </a:pPr>
            <a:r>
              <a:rPr lang="fr-FR" altLang="fr-FR" sz="1800">
                <a:solidFill>
                  <a:srgbClr val="008000"/>
                </a:solidFill>
              </a:rPr>
              <a:t>  Quantité d'eau stockable (bassin, étang, citerne.)</a:t>
            </a:r>
          </a:p>
          <a:p>
            <a:pPr eaLnBrk="1" hangingPunct="1">
              <a:lnSpc>
                <a:spcPct val="100000"/>
              </a:lnSpc>
              <a:spcBef>
                <a:spcPct val="0"/>
              </a:spcBef>
              <a:buFontTx/>
              <a:buNone/>
            </a:pPr>
            <a:r>
              <a:rPr lang="fr-FR" altLang="fr-FR" sz="1800">
                <a:solidFill>
                  <a:srgbClr val="008000"/>
                </a:solidFill>
              </a:rPr>
              <a:t>(1mm de pluie sur 1m2 = 1 Litre)</a:t>
            </a:r>
          </a:p>
        </p:txBody>
      </p:sp>
      <p:sp>
        <p:nvSpPr>
          <p:cNvPr id="83973" name="ZoneTexte 6"/>
          <p:cNvSpPr txBox="1">
            <a:spLocks noChangeArrowheads="1"/>
          </p:cNvSpPr>
          <p:nvPr/>
        </p:nvSpPr>
        <p:spPr bwMode="auto">
          <a:xfrm>
            <a:off x="5970588" y="1227138"/>
            <a:ext cx="60245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Habitat</a:t>
            </a:r>
          </a:p>
          <a:p>
            <a:pPr eaLnBrk="1" hangingPunct="1">
              <a:lnSpc>
                <a:spcPct val="100000"/>
              </a:lnSpc>
              <a:spcBef>
                <a:spcPct val="0"/>
              </a:spcBef>
              <a:buFontTx/>
              <a:buNone/>
            </a:pPr>
            <a:endParaRPr lang="fr-FR" altLang="fr-FR" sz="1800">
              <a:solidFill>
                <a:srgbClr val="008000"/>
              </a:solidFill>
            </a:endParaRPr>
          </a:p>
          <a:p>
            <a:pPr eaLnBrk="1" hangingPunct="1">
              <a:lnSpc>
                <a:spcPct val="100000"/>
              </a:lnSpc>
              <a:spcBef>
                <a:spcPct val="0"/>
              </a:spcBef>
              <a:buFontTx/>
              <a:buNone/>
            </a:pPr>
            <a:r>
              <a:rPr lang="fr-FR" altLang="fr-FR" sz="1800">
                <a:solidFill>
                  <a:srgbClr val="008000"/>
                </a:solidFill>
              </a:rPr>
              <a:t>Bâti existant en état:</a:t>
            </a:r>
          </a:p>
          <a:p>
            <a:pPr eaLnBrk="1" hangingPunct="1">
              <a:lnSpc>
                <a:spcPct val="100000"/>
              </a:lnSpc>
              <a:spcBef>
                <a:spcPct val="0"/>
              </a:spcBef>
              <a:buFontTx/>
              <a:buNone/>
            </a:pPr>
            <a:r>
              <a:rPr lang="fr-FR" altLang="fr-FR" sz="1800">
                <a:solidFill>
                  <a:srgbClr val="008000"/>
                </a:solidFill>
              </a:rPr>
              <a:t>  Surface (habitable et de stockage) :</a:t>
            </a:r>
          </a:p>
          <a:p>
            <a:pPr eaLnBrk="1" hangingPunct="1">
              <a:lnSpc>
                <a:spcPct val="100000"/>
              </a:lnSpc>
              <a:spcBef>
                <a:spcPct val="0"/>
              </a:spcBef>
              <a:buFontTx/>
              <a:buNone/>
            </a:pPr>
            <a:r>
              <a:rPr lang="fr-FR" altLang="fr-FR" sz="1800">
                <a:solidFill>
                  <a:srgbClr val="008000"/>
                </a:solidFill>
              </a:rPr>
              <a:t>  Bilan énergétique :</a:t>
            </a:r>
          </a:p>
          <a:p>
            <a:pPr eaLnBrk="1" hangingPunct="1">
              <a:lnSpc>
                <a:spcPct val="100000"/>
              </a:lnSpc>
              <a:spcBef>
                <a:spcPct val="0"/>
              </a:spcBef>
              <a:buFontTx/>
              <a:buNone/>
            </a:pPr>
            <a:r>
              <a:rPr lang="fr-FR" altLang="fr-FR" sz="1800">
                <a:solidFill>
                  <a:srgbClr val="008000"/>
                </a:solidFill>
              </a:rPr>
              <a:t>  Optimisation des énergies passives, développer la tempérance (capacité à capter l’énergie solaire, protection des vents):</a:t>
            </a:r>
          </a:p>
          <a:p>
            <a:pPr eaLnBrk="1" hangingPunct="1">
              <a:lnSpc>
                <a:spcPct val="100000"/>
              </a:lnSpc>
              <a:spcBef>
                <a:spcPct val="0"/>
              </a:spcBef>
              <a:buFontTx/>
              <a:buNone/>
            </a:pPr>
            <a:r>
              <a:rPr lang="fr-FR" altLang="fr-FR" sz="1800">
                <a:solidFill>
                  <a:srgbClr val="008000"/>
                </a:solidFill>
              </a:rPr>
              <a:t>Restauration :</a:t>
            </a:r>
          </a:p>
          <a:p>
            <a:pPr eaLnBrk="1" hangingPunct="1">
              <a:lnSpc>
                <a:spcPct val="100000"/>
              </a:lnSpc>
              <a:spcBef>
                <a:spcPct val="0"/>
              </a:spcBef>
              <a:buFontTx/>
              <a:buNone/>
            </a:pPr>
            <a:r>
              <a:rPr lang="fr-FR" altLang="fr-FR" sz="1800">
                <a:solidFill>
                  <a:srgbClr val="008000"/>
                </a:solidFill>
              </a:rPr>
              <a:t>  Coût et estimation (temps et argent) voir les diverses possibilités existantes :</a:t>
            </a:r>
          </a:p>
          <a:p>
            <a:pPr eaLnBrk="1" hangingPunct="1">
              <a:lnSpc>
                <a:spcPct val="100000"/>
              </a:lnSpc>
              <a:spcBef>
                <a:spcPct val="0"/>
              </a:spcBef>
              <a:buFontTx/>
              <a:buNone/>
            </a:pPr>
            <a:r>
              <a:rPr lang="fr-FR" altLang="fr-FR" sz="1800">
                <a:solidFill>
                  <a:srgbClr val="008000"/>
                </a:solidFill>
              </a:rPr>
              <a:t>  Ressources locales et matériaux gratuits :</a:t>
            </a:r>
          </a:p>
          <a:p>
            <a:pPr eaLnBrk="1" hangingPunct="1">
              <a:lnSpc>
                <a:spcPct val="100000"/>
              </a:lnSpc>
              <a:spcBef>
                <a:spcPct val="0"/>
              </a:spcBef>
              <a:buFontTx/>
              <a:buNone/>
            </a:pPr>
            <a:r>
              <a:rPr lang="fr-FR" altLang="fr-FR" sz="1800">
                <a:solidFill>
                  <a:srgbClr val="008000"/>
                </a:solidFill>
              </a:rPr>
              <a:t>  Capacité d’accueil pour chantiers collectifs :</a:t>
            </a:r>
          </a:p>
          <a:p>
            <a:pPr eaLnBrk="1" hangingPunct="1">
              <a:lnSpc>
                <a:spcPct val="100000"/>
              </a:lnSpc>
              <a:spcBef>
                <a:spcPct val="0"/>
              </a:spcBef>
              <a:buFontTx/>
              <a:buNone/>
            </a:pPr>
            <a:r>
              <a:rPr lang="fr-FR" altLang="fr-FR" sz="1800">
                <a:solidFill>
                  <a:srgbClr val="008000"/>
                </a:solidFill>
              </a:rPr>
              <a:t>Construction :</a:t>
            </a:r>
          </a:p>
          <a:p>
            <a:pPr eaLnBrk="1" hangingPunct="1">
              <a:lnSpc>
                <a:spcPct val="100000"/>
              </a:lnSpc>
              <a:spcBef>
                <a:spcPct val="0"/>
              </a:spcBef>
              <a:buFontTx/>
              <a:buNone/>
            </a:pPr>
            <a:r>
              <a:rPr lang="fr-FR" altLang="fr-FR" sz="1800">
                <a:solidFill>
                  <a:srgbClr val="008000"/>
                </a:solidFill>
              </a:rPr>
              <a:t>  -Certificat d’urbanisme CU, PLU &amp; Permis de construire</a:t>
            </a:r>
          </a:p>
          <a:p>
            <a:pPr eaLnBrk="1" hangingPunct="1">
              <a:lnSpc>
                <a:spcPct val="100000"/>
              </a:lnSpc>
              <a:spcBef>
                <a:spcPct val="0"/>
              </a:spcBef>
              <a:buFontTx/>
              <a:buNone/>
            </a:pPr>
            <a:r>
              <a:rPr lang="fr-FR" altLang="fr-FR" sz="1800">
                <a:solidFill>
                  <a:srgbClr val="008000"/>
                </a:solidFill>
              </a:rPr>
              <a:t>  -Habitat léger</a:t>
            </a:r>
          </a:p>
        </p:txBody>
      </p:sp>
      <p:sp>
        <p:nvSpPr>
          <p:cNvPr id="83974" name="ZoneTexte 7"/>
          <p:cNvSpPr txBox="1">
            <a:spLocks noChangeArrowheads="1"/>
          </p:cNvSpPr>
          <p:nvPr/>
        </p:nvSpPr>
        <p:spPr bwMode="auto">
          <a:xfrm>
            <a:off x="1754188" y="6443663"/>
            <a:ext cx="9110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Association LA FORET NOURRICIERE Les Basses Landes 35330 – CAMPEL  02 99 92 48 37</a:t>
            </a:r>
            <a:r>
              <a:rPr lang="fr-FR" altLang="fr-FR" sz="1200"/>
              <a:t> </a:t>
            </a:r>
            <a:r>
              <a:rPr lang="fr-FR" altLang="fr-FR" sz="1200">
                <a:hlinkClick r:id="rId2"/>
              </a:rPr>
              <a:t>http://www.foretscomestibles.com</a:t>
            </a:r>
            <a:r>
              <a:rPr lang="fr-FR" altLang="fr-FR" sz="1200"/>
              <a:t>   </a:t>
            </a:r>
            <a:endParaRPr lang="fr-FR" altLang="fr-FR" sz="1200">
              <a:solidFill>
                <a:srgbClr val="008000"/>
              </a:solidFill>
            </a:endParaRPr>
          </a:p>
        </p:txBody>
      </p:sp>
      <p:sp>
        <p:nvSpPr>
          <p:cNvPr id="83975" name="ZoneTexte 8"/>
          <p:cNvSpPr txBox="1">
            <a:spLocks noChangeArrowheads="1"/>
          </p:cNvSpPr>
          <p:nvPr/>
        </p:nvSpPr>
        <p:spPr bwMode="auto">
          <a:xfrm>
            <a:off x="139700" y="741363"/>
            <a:ext cx="6831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24. Annexe: Ce à quoi il faut penser pour lancer le projet (suite)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1"/>
          <p:cNvSpPr>
            <a:spLocks noGrp="1"/>
          </p:cNvSpPr>
          <p:nvPr>
            <p:ph type="sldNum" sz="quarter" idx="12"/>
          </p:nvPr>
        </p:nvSpPr>
        <p:spPr bwMode="auto">
          <a:xfrm>
            <a:off x="11150600" y="290513"/>
            <a:ext cx="5969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A252822-EBE5-4E93-853A-A102940077C5}" type="slidenum">
              <a:rPr lang="fr-FR" altLang="fr-FR" sz="1200" smtClean="0">
                <a:solidFill>
                  <a:srgbClr val="898989"/>
                </a:solidFill>
              </a:rPr>
              <a:pPr>
                <a:lnSpc>
                  <a:spcPct val="100000"/>
                </a:lnSpc>
                <a:spcBef>
                  <a:spcPct val="0"/>
                </a:spcBef>
                <a:buFontTx/>
                <a:buNone/>
              </a:pPr>
              <a:t>85</a:t>
            </a:fld>
            <a:endParaRPr lang="fr-FR" altLang="fr-FR" sz="1200">
              <a:solidFill>
                <a:srgbClr val="898989"/>
              </a:solidFill>
            </a:endParaRPr>
          </a:p>
        </p:txBody>
      </p:sp>
      <p:sp>
        <p:nvSpPr>
          <p:cNvPr id="3" name="Rectangle 2"/>
          <p:cNvSpPr/>
          <p:nvPr/>
        </p:nvSpPr>
        <p:spPr>
          <a:xfrm>
            <a:off x="85725" y="1130300"/>
            <a:ext cx="11887200" cy="3784600"/>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cs typeface="+mn-cs"/>
              </a:rPr>
              <a:t>25. Annexe : </a:t>
            </a:r>
            <a:r>
              <a:rPr lang="fr-FR" b="1" dirty="0" err="1">
                <a:solidFill>
                  <a:srgbClr val="008000"/>
                </a:solidFill>
                <a:latin typeface="+mn-lt"/>
                <a:cs typeface="+mn-cs"/>
              </a:rPr>
              <a:t>Fermoscopie</a:t>
            </a:r>
            <a:r>
              <a:rPr lang="fr-FR" b="1" dirty="0">
                <a:solidFill>
                  <a:srgbClr val="008000"/>
                </a:solidFill>
                <a:latin typeface="+mn-lt"/>
                <a:cs typeface="+mn-cs"/>
              </a:rPr>
              <a:t> de la ferme bio de  Jean-Martin Fortier (maraîcher au Québec)</a:t>
            </a:r>
          </a:p>
          <a:p>
            <a:pPr eaLnBrk="1" fontAlgn="auto" hangingPunct="1">
              <a:spcBef>
                <a:spcPts val="0"/>
              </a:spcBef>
              <a:spcAft>
                <a:spcPts val="0"/>
              </a:spcAft>
              <a:defRPr/>
            </a:pPr>
            <a:endParaRPr lang="fr-FR" dirty="0">
              <a:solidFill>
                <a:srgbClr val="008000"/>
              </a:solidFill>
              <a:latin typeface="+mn-lt"/>
              <a:cs typeface="+mn-cs"/>
            </a:endParaRP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Cultive 0.8 hectare </a:t>
            </a:r>
            <a:r>
              <a:rPr lang="fr-FR" dirty="0" err="1">
                <a:solidFill>
                  <a:srgbClr val="008000"/>
                </a:solidFill>
                <a:latin typeface="+mn-lt"/>
                <a:cs typeface="+mn-cs"/>
              </a:rPr>
              <a:t>en"bio-intensif</a:t>
            </a:r>
            <a:r>
              <a:rPr lang="fr-FR" dirty="0">
                <a:solidFill>
                  <a:srgbClr val="008000"/>
                </a:solidFill>
                <a:latin typeface="+mn-lt"/>
                <a:cs typeface="+mn-cs"/>
              </a:rPr>
              <a:t>"</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140 familles ASC (21 semaines) et 2 marches fermiers Vente de légumes produits en 2011: 130 000$ canadiens.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Main d'œuvre : 2 fermiers -1 employé temps plein et 1 temps partiel (woofer)</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En production de mars à décembre (9 mois) [au Québec, des températures de -20°C, l’hiver].</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Agriculture sans tracteur, peu de carburants fossiles (3 200 $ diesel pour le camion de livraison, 2 600$ propane, 260$ essence pour le motoculteur)</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cs typeface="+mn-cs"/>
              </a:rPr>
              <a:t>45% de marge net sur le chiffre d'affaire....</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r>
              <a:rPr lang="fr-FR" dirty="0">
                <a:solidFill>
                  <a:srgbClr val="008000"/>
                </a:solidFill>
                <a:latin typeface="+mn-lt"/>
                <a:cs typeface="+mn-cs"/>
              </a:rPr>
              <a:t>Technique avec filets et couvertures flottantes (tissu ou voile léger pour créer un microclimat, permettant de gagner 2 à 4°C au printemps et pour la protection des cultures contre les insectes), plantes de 65 cm de large.</a:t>
            </a:r>
          </a:p>
          <a:p>
            <a:pPr eaLnBrk="1" fontAlgn="auto" hangingPunct="1">
              <a:spcBef>
                <a:spcPts val="0"/>
              </a:spcBef>
              <a:spcAft>
                <a:spcPts val="0"/>
              </a:spcAft>
              <a:defRPr/>
            </a:pPr>
            <a:endParaRPr lang="fr-FR" sz="1200" dirty="0">
              <a:solidFill>
                <a:srgbClr val="008000"/>
              </a:solidFill>
              <a:latin typeface="+mn-lt"/>
              <a:cs typeface="+mn-cs"/>
            </a:endParaRPr>
          </a:p>
          <a:p>
            <a:pPr eaLnBrk="1" fontAlgn="auto" hangingPunct="1">
              <a:spcBef>
                <a:spcPts val="0"/>
              </a:spcBef>
              <a:spcAft>
                <a:spcPts val="0"/>
              </a:spcAft>
              <a:defRPr/>
            </a:pPr>
            <a:r>
              <a:rPr lang="fr-FR" sz="1200" dirty="0">
                <a:solidFill>
                  <a:srgbClr val="008000"/>
                </a:solidFill>
                <a:latin typeface="+mn-lt"/>
                <a:cs typeface="+mn-cs"/>
              </a:rPr>
              <a:t>Source : </a:t>
            </a:r>
            <a:r>
              <a:rPr lang="fr-FR" sz="1200" i="1" dirty="0">
                <a:solidFill>
                  <a:srgbClr val="008000"/>
                </a:solidFill>
                <a:latin typeface="+mn-lt"/>
                <a:cs typeface="+mn-cs"/>
              </a:rPr>
              <a:t>Culture sur petite surface très rentable </a:t>
            </a:r>
            <a:r>
              <a:rPr lang="fr-FR" sz="1200" dirty="0">
                <a:solidFill>
                  <a:srgbClr val="008000"/>
                </a:solidFill>
                <a:latin typeface="+mn-lt"/>
                <a:cs typeface="+mn-cs"/>
              </a:rPr>
              <a:t>[au Québec], </a:t>
            </a:r>
            <a:r>
              <a:rPr lang="fr-FR" sz="1200" dirty="0">
                <a:solidFill>
                  <a:srgbClr val="008000"/>
                </a:solidFill>
                <a:latin typeface="+mn-lt"/>
                <a:cs typeface="+mn-cs"/>
                <a:hlinkClick r:id="rId2"/>
              </a:rPr>
              <a:t>http://jardincomestible.fr/videos/culture-petite-surface-rentable/</a:t>
            </a:r>
            <a:r>
              <a:rPr lang="fr-FR" sz="1200" dirty="0">
                <a:solidFill>
                  <a:srgbClr val="008000"/>
                </a:solidFill>
                <a:latin typeface="+mn-lt"/>
                <a:cs typeface="+mn-cs"/>
              </a:rPr>
              <a:t> </a:t>
            </a:r>
          </a:p>
        </p:txBody>
      </p:sp>
      <p:sp>
        <p:nvSpPr>
          <p:cNvPr id="84996"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pic>
        <p:nvPicPr>
          <p:cNvPr id="84997"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5118100"/>
            <a:ext cx="27511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2825" y="4994275"/>
            <a:ext cx="21383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Rectangle 6"/>
          <p:cNvSpPr>
            <a:spLocks noChangeArrowheads="1"/>
          </p:cNvSpPr>
          <p:nvPr/>
        </p:nvSpPr>
        <p:spPr bwMode="auto">
          <a:xfrm>
            <a:off x="981075" y="6315075"/>
            <a:ext cx="1601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couvertures flottantes </a:t>
            </a:r>
            <a:endParaRPr lang="fr-FR" altLang="fr-FR" sz="12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1"/>
          <p:cNvSpPr>
            <a:spLocks noGrp="1"/>
          </p:cNvSpPr>
          <p:nvPr>
            <p:ph type="sldNum" sz="quarter" idx="12"/>
          </p:nvPr>
        </p:nvSpPr>
        <p:spPr bwMode="auto">
          <a:xfrm>
            <a:off x="11150600" y="290513"/>
            <a:ext cx="5969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17CA71B-7A74-4C8C-A86E-30F4430B61C5}" type="slidenum">
              <a:rPr lang="fr-FR" altLang="fr-FR" sz="1200" smtClean="0">
                <a:solidFill>
                  <a:srgbClr val="898989"/>
                </a:solidFill>
              </a:rPr>
              <a:pPr>
                <a:lnSpc>
                  <a:spcPct val="100000"/>
                </a:lnSpc>
                <a:spcBef>
                  <a:spcPct val="0"/>
                </a:spcBef>
                <a:buFontTx/>
                <a:buNone/>
              </a:pPr>
              <a:t>86</a:t>
            </a:fld>
            <a:endParaRPr lang="fr-FR" altLang="fr-FR" sz="1200">
              <a:solidFill>
                <a:srgbClr val="898989"/>
              </a:solidFill>
            </a:endParaRPr>
          </a:p>
        </p:txBody>
      </p:sp>
      <p:sp>
        <p:nvSpPr>
          <p:cNvPr id="86019" name="Rectangle 2"/>
          <p:cNvSpPr>
            <a:spLocks noChangeArrowheads="1"/>
          </p:cNvSpPr>
          <p:nvPr/>
        </p:nvSpPr>
        <p:spPr bwMode="auto">
          <a:xfrm>
            <a:off x="85725" y="1130300"/>
            <a:ext cx="11887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008000"/>
                </a:solidFill>
              </a:rPr>
              <a:t>25. Annexe : </a:t>
            </a:r>
            <a:r>
              <a:rPr lang="fr-FR" altLang="fr-FR" sz="1800" b="1" dirty="0" err="1">
                <a:solidFill>
                  <a:srgbClr val="008000"/>
                </a:solidFill>
              </a:rPr>
              <a:t>Fermoscopie</a:t>
            </a:r>
            <a:r>
              <a:rPr lang="fr-FR" altLang="fr-FR" sz="1800" b="1" dirty="0">
                <a:solidFill>
                  <a:srgbClr val="008000"/>
                </a:solidFill>
              </a:rPr>
              <a:t> de la ferme bio de  Jean-Martin Fortier (maraîcher au Québec)</a:t>
            </a:r>
          </a:p>
          <a:p>
            <a:pPr eaLnBrk="1" hangingPunct="1">
              <a:lnSpc>
                <a:spcPct val="100000"/>
              </a:lnSpc>
              <a:spcBef>
                <a:spcPct val="0"/>
              </a:spcBef>
              <a:buFontTx/>
              <a:buNone/>
            </a:pPr>
            <a:endParaRPr lang="fr-FR" altLang="fr-FR" sz="1800" dirty="0">
              <a:solidFill>
                <a:srgbClr val="008000"/>
              </a:solidFill>
            </a:endParaRPr>
          </a:p>
          <a:p>
            <a:pPr eaLnBrk="1" hangingPunct="1">
              <a:lnSpc>
                <a:spcPct val="100000"/>
              </a:lnSpc>
              <a:spcBef>
                <a:spcPct val="0"/>
              </a:spcBef>
              <a:buFontTx/>
              <a:buNone/>
            </a:pPr>
            <a:endParaRPr lang="fr-FR" altLang="fr-FR" sz="1200" dirty="0">
              <a:solidFill>
                <a:srgbClr val="008000"/>
              </a:solidFill>
            </a:endParaRPr>
          </a:p>
          <a:p>
            <a:pPr eaLnBrk="1" hangingPunct="1">
              <a:lnSpc>
                <a:spcPct val="100000"/>
              </a:lnSpc>
              <a:spcBef>
                <a:spcPct val="0"/>
              </a:spcBef>
              <a:buFontTx/>
              <a:buNone/>
            </a:pPr>
            <a:r>
              <a:rPr lang="fr-FR" altLang="fr-FR" sz="1200" dirty="0">
                <a:solidFill>
                  <a:srgbClr val="008000"/>
                </a:solidFill>
              </a:rPr>
              <a:t>Source : Culture sur petite surface très rentable, </a:t>
            </a:r>
            <a:r>
              <a:rPr lang="fr-FR" altLang="fr-FR" sz="1200" dirty="0">
                <a:solidFill>
                  <a:srgbClr val="008000"/>
                </a:solidFill>
                <a:hlinkClick r:id="rId2"/>
              </a:rPr>
              <a:t>http://jardincomestible.fr/videos/culture-petite-surface-rentable/</a:t>
            </a:r>
            <a:r>
              <a:rPr lang="fr-FR" altLang="fr-FR" sz="1200" dirty="0">
                <a:solidFill>
                  <a:srgbClr val="008000"/>
                </a:solidFill>
              </a:rPr>
              <a:t> </a:t>
            </a:r>
          </a:p>
        </p:txBody>
      </p:sp>
      <p:sp>
        <p:nvSpPr>
          <p:cNvPr id="86020"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86021" name="Rectangle 6"/>
          <p:cNvSpPr>
            <a:spLocks noChangeArrowheads="1"/>
          </p:cNvSpPr>
          <p:nvPr/>
        </p:nvSpPr>
        <p:spPr bwMode="auto">
          <a:xfrm>
            <a:off x="884238" y="4983163"/>
            <a:ext cx="1878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36.000 $ canadiens d’outils</a:t>
            </a:r>
            <a:endParaRPr lang="fr-FR" altLang="fr-FR" sz="1200"/>
          </a:p>
        </p:txBody>
      </p:sp>
      <p:pic>
        <p:nvPicPr>
          <p:cNvPr id="86022"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338388"/>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ZoneTexte 8"/>
          <p:cNvSpPr txBox="1">
            <a:spLocks noChangeArrowheads="1"/>
          </p:cNvSpPr>
          <p:nvPr/>
        </p:nvSpPr>
        <p:spPr bwMode="auto">
          <a:xfrm>
            <a:off x="4625975" y="2338388"/>
            <a:ext cx="6357938"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1 serre (8x30 m)				: 11.000 $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Motoculteur commercial et accessoires	:   7000 $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2 tunnel (5 x 30 m)			:   6000 $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Chambre froide				:   4000 $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Système d'irrigation complet		:   3000 $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Fournaise				:   1200 $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Pyrodéserherbeur				:    200 $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Matériel de semis				:    600 $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Binettes et binette sur roue		:    500 $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Grelinette				:    200 $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Semoir					:    300 $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Râteaux, pelles, bêches, brouettes, etc.	:    200 $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Chariot de récolte			:    300 $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Couvertures flottantes,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filets anti-insectes et arceaux		:    600 $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Pulvérisateur				:    100 $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Paniers de récolte, balances, divers	:    300 $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Clôture électrique			:    500 $</a:t>
            </a:r>
          </a:p>
          <a:p>
            <a:pPr eaLnBrk="1" hangingPunct="1">
              <a:lnSpc>
                <a:spcPct val="100000"/>
              </a:lnSpc>
              <a:spcBef>
                <a:spcPct val="0"/>
              </a:spcBef>
              <a:buFontTx/>
              <a:buNone/>
            </a:pPr>
            <a:r>
              <a:rPr lang="fr-FR" altLang="fr-FR" sz="1400">
                <a:solidFill>
                  <a:srgbClr val="008000"/>
                </a:solidFill>
                <a:latin typeface="Courier New" panose="02070309020205020404" pitchFamily="49" charset="0"/>
                <a:cs typeface="Courier New" panose="02070309020205020404" pitchFamily="49" charset="0"/>
              </a:rPr>
              <a:t>TOTAL					: 36.000 $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98724" y="283305"/>
            <a:ext cx="634497" cy="257301"/>
          </a:xfrm>
        </p:spPr>
        <p:txBody>
          <a:bodyPr/>
          <a:lstStyle/>
          <a:p>
            <a:pPr>
              <a:defRPr/>
            </a:pPr>
            <a:fld id="{423971D6-8762-4F26-BC69-6F477A6AE51F}" type="slidenum">
              <a:rPr lang="fr-FR" altLang="fr-FR" smtClean="0"/>
              <a:pPr>
                <a:defRPr/>
              </a:pPr>
              <a:t>87</a:t>
            </a:fld>
            <a:endParaRPr lang="fr-FR" altLang="fr-FR" dirty="0"/>
          </a:p>
        </p:txBody>
      </p:sp>
      <p:sp>
        <p:nvSpPr>
          <p:cNvPr id="3"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4" name="Rectangle 3"/>
          <p:cNvSpPr/>
          <p:nvPr/>
        </p:nvSpPr>
        <p:spPr>
          <a:xfrm>
            <a:off x="215774" y="845165"/>
            <a:ext cx="9905212" cy="369332"/>
          </a:xfrm>
          <a:prstGeom prst="rect">
            <a:avLst/>
          </a:prstGeom>
        </p:spPr>
        <p:txBody>
          <a:bodyPr wrap="none">
            <a:spAutoFit/>
          </a:bodyPr>
          <a:lstStyle/>
          <a:p>
            <a:r>
              <a:rPr lang="fr-FR" altLang="fr-FR" b="1" dirty="0">
                <a:solidFill>
                  <a:srgbClr val="008000"/>
                </a:solidFill>
              </a:rPr>
              <a:t>26. Annexes : choix de plantes pour jardin-forêts en climat tempéré : strate herbacée et plantes-racines</a:t>
            </a:r>
            <a:endParaRPr lang="fr-FR" dirty="0"/>
          </a:p>
        </p:txBody>
      </p:sp>
      <p:sp>
        <p:nvSpPr>
          <p:cNvPr id="6" name="ZoneTexte 5"/>
          <p:cNvSpPr txBox="1"/>
          <p:nvPr/>
        </p:nvSpPr>
        <p:spPr>
          <a:xfrm>
            <a:off x="215774" y="1421395"/>
            <a:ext cx="11760452" cy="1477328"/>
          </a:xfrm>
          <a:prstGeom prst="rect">
            <a:avLst/>
          </a:prstGeom>
          <a:noFill/>
        </p:spPr>
        <p:txBody>
          <a:bodyPr wrap="square" rtlCol="0">
            <a:spAutoFit/>
          </a:bodyPr>
          <a:lstStyle/>
          <a:p>
            <a:pPr algn="just"/>
            <a:r>
              <a:rPr lang="fr-FR" b="1" dirty="0">
                <a:solidFill>
                  <a:srgbClr val="008000"/>
                </a:solidFill>
              </a:rPr>
              <a:t>ACHILLÉE MILLEFEUILLE </a:t>
            </a:r>
            <a:r>
              <a:rPr lang="fr-FR" i="1" dirty="0">
                <a:solidFill>
                  <a:srgbClr val="008000"/>
                </a:solidFill>
              </a:rPr>
              <a:t>(</a:t>
            </a:r>
            <a:r>
              <a:rPr lang="fr-FR" i="1" dirty="0" err="1">
                <a:solidFill>
                  <a:srgbClr val="008000"/>
                </a:solidFill>
              </a:rPr>
              <a:t>Achillea</a:t>
            </a:r>
            <a:r>
              <a:rPr lang="fr-FR" i="1" dirty="0">
                <a:solidFill>
                  <a:srgbClr val="008000"/>
                </a:solidFill>
              </a:rPr>
              <a:t> </a:t>
            </a:r>
            <a:r>
              <a:rPr lang="fr-FR" i="1" dirty="0" err="1">
                <a:solidFill>
                  <a:srgbClr val="008000"/>
                </a:solidFill>
              </a:rPr>
              <a:t>millefolium</a:t>
            </a:r>
            <a:r>
              <a:rPr lang="fr-FR" i="1" dirty="0">
                <a:solidFill>
                  <a:srgbClr val="008000"/>
                </a:solidFill>
              </a:rPr>
              <a:t>), </a:t>
            </a:r>
            <a:r>
              <a:rPr lang="fr-FR" dirty="0">
                <a:solidFill>
                  <a:srgbClr val="008000"/>
                </a:solidFill>
              </a:rPr>
              <a:t>en anglais : </a:t>
            </a:r>
            <a:r>
              <a:rPr lang="fr-FR" dirty="0" err="1">
                <a:solidFill>
                  <a:srgbClr val="008000"/>
                </a:solidFill>
              </a:rPr>
              <a:t>yarrow</a:t>
            </a:r>
            <a:endParaRPr lang="fr-FR" dirty="0">
              <a:solidFill>
                <a:srgbClr val="008000"/>
              </a:solidFill>
            </a:endParaRPr>
          </a:p>
          <a:p>
            <a:pPr algn="just"/>
            <a:r>
              <a:rPr lang="fr-FR" dirty="0">
                <a:solidFill>
                  <a:srgbClr val="008000"/>
                </a:solidFill>
              </a:rPr>
              <a:t>Herbacée pérenne de 1 m, aux fleurs blanches. Résiste à la sécheresse ; se na­turalise sur le bord des routes et les sols abîmés. Plante mellifère et à insectes (membre de la famille des composites, elle attire les insectes bénéfiques).</a:t>
            </a:r>
          </a:p>
          <a:p>
            <a:pPr algn="just"/>
            <a:r>
              <a:rPr lang="fr-FR" dirty="0">
                <a:solidFill>
                  <a:srgbClr val="008000"/>
                </a:solidFill>
              </a:rPr>
              <a:t>Usages : Les sommités fleuries et le feuillage sont d'usage médicinal pour les troupeaux, surtout les moutons </a:t>
            </a:r>
            <a:r>
              <a:rPr lang="fr-FR" i="1" dirty="0">
                <a:solidFill>
                  <a:srgbClr val="008000"/>
                </a:solidFill>
              </a:rPr>
              <a:t>[et pour les humains].</a:t>
            </a:r>
            <a:endParaRPr lang="fr-FR" dirty="0">
              <a:solidFill>
                <a:srgbClr val="008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5" y="2855586"/>
            <a:ext cx="2858509" cy="3666777"/>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258" y="2707949"/>
            <a:ext cx="2143125" cy="21431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057" y="3199831"/>
            <a:ext cx="2466975" cy="1847850"/>
          </a:xfrm>
          <a:prstGeom prst="rect">
            <a:avLst/>
          </a:prstGeom>
        </p:spPr>
      </p:pic>
    </p:spTree>
    <p:extLst>
      <p:ext uri="{BB962C8B-B14F-4D97-AF65-F5344CB8AC3E}">
        <p14:creationId xmlns:p14="http://schemas.microsoft.com/office/powerpoint/2010/main" val="3842486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134312"/>
            <a:ext cx="531607" cy="277644"/>
          </a:xfrm>
        </p:spPr>
        <p:txBody>
          <a:bodyPr/>
          <a:lstStyle/>
          <a:p>
            <a:pPr>
              <a:defRPr/>
            </a:pPr>
            <a:fld id="{423971D6-8762-4F26-BC69-6F477A6AE51F}" type="slidenum">
              <a:rPr lang="fr-FR" altLang="fr-FR" smtClean="0"/>
              <a:pPr>
                <a:defRPr/>
              </a:pPr>
              <a:t>88</a:t>
            </a:fld>
            <a:endParaRPr lang="fr-FR" altLang="fr-FR"/>
          </a:p>
        </p:txBody>
      </p:sp>
      <p:sp>
        <p:nvSpPr>
          <p:cNvPr id="3" name="Rectangle 2"/>
          <p:cNvSpPr/>
          <p:nvPr/>
        </p:nvSpPr>
        <p:spPr>
          <a:xfrm>
            <a:off x="181227" y="697548"/>
            <a:ext cx="9905212" cy="369332"/>
          </a:xfrm>
          <a:prstGeom prst="rect">
            <a:avLst/>
          </a:prstGeom>
        </p:spPr>
        <p:txBody>
          <a:bodyPr wrap="none">
            <a:spAutoFit/>
          </a:bodyPr>
          <a:lstStyle/>
          <a:p>
            <a:r>
              <a:rPr lang="fr-FR" altLang="fr-FR" b="1" dirty="0">
                <a:solidFill>
                  <a:srgbClr val="008000"/>
                </a:solidFill>
              </a:rPr>
              <a:t>26. Annexes : choix de plantes pour jardin-forêts en climat tempéré : strate herbacée et plantes-racines</a:t>
            </a:r>
            <a:endParaRPr lang="fr-FR" dirty="0"/>
          </a:p>
        </p:txBody>
      </p:sp>
      <p:sp>
        <p:nvSpPr>
          <p:cNvPr id="4" name="ZoneTexte 3"/>
          <p:cNvSpPr txBox="1">
            <a:spLocks noChangeArrowheads="1"/>
          </p:cNvSpPr>
          <p:nvPr/>
        </p:nvSpPr>
        <p:spPr bwMode="auto">
          <a:xfrm>
            <a:off x="2438496" y="135696"/>
            <a:ext cx="723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5" name="ZoneTexte 4"/>
          <p:cNvSpPr txBox="1"/>
          <p:nvPr/>
        </p:nvSpPr>
        <p:spPr>
          <a:xfrm>
            <a:off x="181227" y="1127068"/>
            <a:ext cx="11779624" cy="2585323"/>
          </a:xfrm>
          <a:prstGeom prst="rect">
            <a:avLst/>
          </a:prstGeom>
          <a:noFill/>
        </p:spPr>
        <p:txBody>
          <a:bodyPr wrap="square" rtlCol="0">
            <a:spAutoFit/>
          </a:bodyPr>
          <a:lstStyle/>
          <a:p>
            <a:pPr algn="just"/>
            <a:r>
              <a:rPr lang="fr-FR" dirty="0">
                <a:solidFill>
                  <a:srgbClr val="008000"/>
                </a:solidFill>
              </a:rPr>
              <a:t>AMARANTE (genre </a:t>
            </a:r>
            <a:r>
              <a:rPr lang="fr-FR" i="1" dirty="0" err="1">
                <a:hlinkClick r:id="rId2" tooltip="Amaranthaceae"/>
              </a:rPr>
              <a:t>Amaranthaceae</a:t>
            </a:r>
            <a:r>
              <a:rPr lang="fr-FR" dirty="0">
                <a:solidFill>
                  <a:srgbClr val="008000"/>
                </a:solidFill>
              </a:rPr>
              <a:t>), en anglais : </a:t>
            </a:r>
            <a:r>
              <a:rPr lang="fr-FR" dirty="0" err="1">
                <a:solidFill>
                  <a:srgbClr val="008000"/>
                </a:solidFill>
              </a:rPr>
              <a:t>amaranthe</a:t>
            </a:r>
            <a:endParaRPr lang="fr-FR" dirty="0">
              <a:solidFill>
                <a:srgbClr val="008000"/>
              </a:solidFill>
            </a:endParaRPr>
          </a:p>
          <a:p>
            <a:pPr algn="just"/>
            <a:r>
              <a:rPr lang="fr-FR" dirty="0">
                <a:solidFill>
                  <a:srgbClr val="008000"/>
                </a:solidFill>
              </a:rPr>
              <a:t>Annuelles au port vertical VOC de 1 m de haut, parmi lesquelles la variété à graines, consommée comme une céréale (</a:t>
            </a:r>
            <a:r>
              <a:rPr lang="fr-FR" i="1" dirty="0" err="1">
                <a:solidFill>
                  <a:srgbClr val="008000"/>
                </a:solidFill>
              </a:rPr>
              <a:t>Amaranthus</a:t>
            </a:r>
            <a:r>
              <a:rPr lang="fr-FR" i="1" dirty="0">
                <a:solidFill>
                  <a:srgbClr val="008000"/>
                </a:solidFill>
              </a:rPr>
              <a:t> </a:t>
            </a:r>
            <a:r>
              <a:rPr lang="fr-FR" i="1" dirty="0" err="1">
                <a:solidFill>
                  <a:srgbClr val="008000"/>
                </a:solidFill>
              </a:rPr>
              <a:t>hypochondriacus</a:t>
            </a:r>
            <a:r>
              <a:rPr lang="fr-FR" dirty="0">
                <a:solidFill>
                  <a:srgbClr val="008000"/>
                </a:solidFill>
              </a:rPr>
              <a:t>) et l'amarante « tête d'éléphant » (</a:t>
            </a:r>
            <a:r>
              <a:rPr lang="fr-FR" i="1" dirty="0">
                <a:solidFill>
                  <a:srgbClr val="008000"/>
                </a:solidFill>
              </a:rPr>
              <a:t>A. </a:t>
            </a:r>
            <a:r>
              <a:rPr lang="fr-FR" i="1" dirty="0" err="1">
                <a:solidFill>
                  <a:srgbClr val="008000"/>
                </a:solidFill>
              </a:rPr>
              <a:t>gangeticus</a:t>
            </a:r>
            <a:r>
              <a:rPr lang="fr-FR" dirty="0">
                <a:solidFill>
                  <a:srgbClr val="008000"/>
                </a:solidFill>
              </a:rPr>
              <a:t> ou </a:t>
            </a:r>
            <a:r>
              <a:rPr lang="fr-FR" i="1" dirty="0">
                <a:solidFill>
                  <a:srgbClr val="008000"/>
                </a:solidFill>
              </a:rPr>
              <a:t>A.</a:t>
            </a:r>
            <a:r>
              <a:rPr lang="fr-FR" dirty="0">
                <a:solidFill>
                  <a:srgbClr val="008000"/>
                </a:solidFill>
              </a:rPr>
              <a:t> </a:t>
            </a:r>
            <a:r>
              <a:rPr lang="fr-FR" i="1" dirty="0">
                <a:solidFill>
                  <a:srgbClr val="008000"/>
                </a:solidFill>
              </a:rPr>
              <a:t>tricolore</a:t>
            </a:r>
            <a:r>
              <a:rPr lang="fr-FR" dirty="0">
                <a:solidFill>
                  <a:srgbClr val="008000"/>
                </a:solidFill>
              </a:rPr>
              <a:t>) sont les plus précieuses. Elles poussent en plein soleil ou à l'ombre partielle ; l'amarante à graines à besoin d'une saison de 90 jours pour monter en graines. </a:t>
            </a:r>
            <a:r>
              <a:rPr lang="fr-FR" b="1" dirty="0">
                <a:solidFill>
                  <a:srgbClr val="008000"/>
                </a:solidFill>
              </a:rPr>
              <a:t>Des régions tempérées aux tropiques sèches d'altitude</a:t>
            </a:r>
            <a:r>
              <a:rPr lang="fr-FR" dirty="0">
                <a:solidFill>
                  <a:srgbClr val="008000"/>
                </a:solidFill>
              </a:rPr>
              <a:t> (en fait, elle pousse aussi </a:t>
            </a:r>
            <a:r>
              <a:rPr lang="fr-FR" i="1" dirty="0">
                <a:solidFill>
                  <a:srgbClr val="008000"/>
                </a:solidFill>
              </a:rPr>
              <a:t>en climat tropical humide</a:t>
            </a:r>
            <a:r>
              <a:rPr lang="fr-FR" dirty="0">
                <a:solidFill>
                  <a:srgbClr val="008000"/>
                </a:solidFill>
              </a:rPr>
              <a:t>).</a:t>
            </a:r>
          </a:p>
          <a:p>
            <a:pPr algn="just"/>
            <a:r>
              <a:rPr lang="fr-FR" u="sng" dirty="0">
                <a:solidFill>
                  <a:srgbClr val="008000"/>
                </a:solidFill>
              </a:rPr>
              <a:t>Usages</a:t>
            </a:r>
            <a:r>
              <a:rPr lang="fr-FR" dirty="0">
                <a:solidFill>
                  <a:srgbClr val="008000"/>
                </a:solidFill>
              </a:rPr>
              <a:t> : L'amarante à graines est une </a:t>
            </a:r>
            <a:r>
              <a:rPr lang="fr-FR" b="1" dirty="0">
                <a:solidFill>
                  <a:srgbClr val="008000"/>
                </a:solidFill>
              </a:rPr>
              <a:t>culture riche en protéines </a:t>
            </a:r>
            <a:r>
              <a:rPr lang="fr-FR" dirty="0">
                <a:solidFill>
                  <a:srgbClr val="008000"/>
                </a:solidFill>
              </a:rPr>
              <a:t>(18%) ; les graines sont mangées soufflées ou moulues en farine. Les feuilles consommées crues ou cuites. </a:t>
            </a:r>
            <a:r>
              <a:rPr lang="fr-FR" b="1" dirty="0">
                <a:solidFill>
                  <a:srgbClr val="008000"/>
                </a:solidFill>
              </a:rPr>
              <a:t>L'amarante à tête d'éléphant pousse toute l'année sous les climats chauds</a:t>
            </a:r>
            <a:r>
              <a:rPr lang="fr-FR" dirty="0">
                <a:solidFill>
                  <a:srgbClr val="008000"/>
                </a:solidFill>
              </a:rPr>
              <a:t>; les feuilles savoureuses sont rouge vif et vertes. Plante riche en minéraux et vitamines. Fourrage pour les poules (graines); feuilles pour les troupeaux; ensilage possible. Culture couvrante.</a:t>
            </a:r>
          </a:p>
        </p:txBody>
      </p:sp>
      <p:sp>
        <p:nvSpPr>
          <p:cNvPr id="6" name="Rectangle 5"/>
          <p:cNvSpPr/>
          <p:nvPr/>
        </p:nvSpPr>
        <p:spPr>
          <a:xfrm>
            <a:off x="62505" y="6314741"/>
            <a:ext cx="4751982" cy="461665"/>
          </a:xfrm>
          <a:prstGeom prst="rect">
            <a:avLst/>
          </a:prstGeom>
        </p:spPr>
        <p:txBody>
          <a:bodyPr wrap="square">
            <a:spAutoFit/>
          </a:bodyPr>
          <a:lstStyle/>
          <a:p>
            <a:pPr algn="ctr"/>
            <a:r>
              <a:rPr lang="fr-FR" sz="1200" i="1" dirty="0" err="1">
                <a:solidFill>
                  <a:srgbClr val="008000"/>
                </a:solidFill>
              </a:rPr>
              <a:t>Amaranthus</a:t>
            </a:r>
            <a:r>
              <a:rPr lang="fr-FR" sz="1200" i="1" dirty="0">
                <a:solidFill>
                  <a:srgbClr val="008000"/>
                </a:solidFill>
              </a:rPr>
              <a:t> </a:t>
            </a:r>
            <a:r>
              <a:rPr lang="fr-FR" sz="1200" i="1" dirty="0" err="1">
                <a:solidFill>
                  <a:srgbClr val="008000"/>
                </a:solidFill>
              </a:rPr>
              <a:t>hypochondriacus</a:t>
            </a:r>
            <a:endParaRPr lang="fr-FR" sz="1200" dirty="0">
              <a:solidFill>
                <a:srgbClr val="008000"/>
              </a:solidFill>
            </a:endParaRPr>
          </a:p>
          <a:p>
            <a:pPr algn="ctr"/>
            <a:r>
              <a:rPr lang="fr-FR" sz="1200" b="1" dirty="0">
                <a:solidFill>
                  <a:srgbClr val="008000"/>
                </a:solidFill>
              </a:rPr>
              <a:t>Des régions tempérées aux tropiques sèches d'altitude</a:t>
            </a:r>
            <a:endParaRPr lang="fr-FR" sz="1200" dirty="0"/>
          </a:p>
        </p:txBody>
      </p:sp>
      <p:sp>
        <p:nvSpPr>
          <p:cNvPr id="7" name="Rectangle 6"/>
          <p:cNvSpPr/>
          <p:nvPr/>
        </p:nvSpPr>
        <p:spPr>
          <a:xfrm>
            <a:off x="6323137" y="6314740"/>
            <a:ext cx="5071631" cy="461665"/>
          </a:xfrm>
          <a:prstGeom prst="rect">
            <a:avLst/>
          </a:prstGeom>
        </p:spPr>
        <p:txBody>
          <a:bodyPr wrap="square">
            <a:spAutoFit/>
          </a:bodyPr>
          <a:lstStyle/>
          <a:p>
            <a:pPr algn="ctr"/>
            <a:r>
              <a:rPr lang="fr-FR" sz="1200" dirty="0">
                <a:solidFill>
                  <a:srgbClr val="008000"/>
                </a:solidFill>
              </a:rPr>
              <a:t>Amarante «tête d'éléphant» </a:t>
            </a:r>
            <a:r>
              <a:rPr lang="fr-FR" sz="1200" i="1" dirty="0" err="1">
                <a:solidFill>
                  <a:srgbClr val="008000"/>
                </a:solidFill>
              </a:rPr>
              <a:t>Amaranthus</a:t>
            </a:r>
            <a:r>
              <a:rPr lang="fr-FR" sz="1200" i="1" dirty="0">
                <a:solidFill>
                  <a:srgbClr val="008000"/>
                </a:solidFill>
              </a:rPr>
              <a:t> </a:t>
            </a:r>
            <a:r>
              <a:rPr lang="fr-FR" sz="1200" i="1" dirty="0" err="1">
                <a:solidFill>
                  <a:srgbClr val="008000"/>
                </a:solidFill>
              </a:rPr>
              <a:t>gangeticus</a:t>
            </a:r>
            <a:r>
              <a:rPr lang="fr-FR" sz="1200" i="1" dirty="0">
                <a:solidFill>
                  <a:srgbClr val="008000"/>
                </a:solidFill>
              </a:rPr>
              <a:t> </a:t>
            </a:r>
            <a:r>
              <a:rPr lang="fr-FR" sz="1200" dirty="0">
                <a:solidFill>
                  <a:srgbClr val="008000"/>
                </a:solidFill>
              </a:rPr>
              <a:t>(ou </a:t>
            </a:r>
            <a:r>
              <a:rPr lang="fr-FR" sz="1200" i="1" dirty="0">
                <a:solidFill>
                  <a:srgbClr val="008000"/>
                </a:solidFill>
              </a:rPr>
              <a:t>A.</a:t>
            </a:r>
            <a:r>
              <a:rPr lang="fr-FR" sz="1200" dirty="0">
                <a:solidFill>
                  <a:srgbClr val="008000"/>
                </a:solidFill>
              </a:rPr>
              <a:t> </a:t>
            </a:r>
            <a:r>
              <a:rPr lang="fr-FR" sz="1200" i="1" dirty="0">
                <a:solidFill>
                  <a:srgbClr val="008000"/>
                </a:solidFill>
              </a:rPr>
              <a:t>tricolore</a:t>
            </a:r>
            <a:r>
              <a:rPr lang="fr-FR" sz="1200" dirty="0">
                <a:solidFill>
                  <a:srgbClr val="008000"/>
                </a:solidFill>
              </a:rPr>
              <a:t>)</a:t>
            </a:r>
          </a:p>
          <a:p>
            <a:pPr algn="ctr"/>
            <a:r>
              <a:rPr lang="fr-FR" sz="1200" b="1" dirty="0">
                <a:solidFill>
                  <a:srgbClr val="008000"/>
                </a:solidFill>
              </a:rPr>
              <a:t>Climats chauds</a:t>
            </a:r>
            <a:endParaRPr lang="fr-FR" sz="12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5" y="4376139"/>
            <a:ext cx="1869069" cy="187841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128" y="4787154"/>
            <a:ext cx="2620358" cy="146740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703" y="4626275"/>
            <a:ext cx="2256672" cy="1690326"/>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8140" y="4787154"/>
            <a:ext cx="2906098" cy="1528045"/>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6066" y="3695365"/>
            <a:ext cx="1743075" cy="2619375"/>
          </a:xfrm>
          <a:prstGeom prst="rect">
            <a:avLst/>
          </a:prstGeom>
        </p:spPr>
      </p:pic>
    </p:spTree>
    <p:extLst>
      <p:ext uri="{BB962C8B-B14F-4D97-AF65-F5344CB8AC3E}">
        <p14:creationId xmlns:p14="http://schemas.microsoft.com/office/powerpoint/2010/main" val="16442334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20225" y="226211"/>
            <a:ext cx="703729" cy="342190"/>
          </a:xfrm>
        </p:spPr>
        <p:txBody>
          <a:bodyPr/>
          <a:lstStyle/>
          <a:p>
            <a:pPr>
              <a:defRPr/>
            </a:pPr>
            <a:fld id="{423971D6-8762-4F26-BC69-6F477A6AE51F}" type="slidenum">
              <a:rPr lang="fr-FR" altLang="fr-FR" smtClean="0"/>
              <a:pPr>
                <a:defRPr/>
              </a:pPr>
              <a:t>89</a:t>
            </a:fld>
            <a:endParaRPr lang="fr-FR" altLang="fr-FR"/>
          </a:p>
        </p:txBody>
      </p:sp>
      <p:sp>
        <p:nvSpPr>
          <p:cNvPr id="3" name="Rectangle 2"/>
          <p:cNvSpPr/>
          <p:nvPr/>
        </p:nvSpPr>
        <p:spPr>
          <a:xfrm>
            <a:off x="181227" y="697548"/>
            <a:ext cx="9905212" cy="369332"/>
          </a:xfrm>
          <a:prstGeom prst="rect">
            <a:avLst/>
          </a:prstGeom>
        </p:spPr>
        <p:txBody>
          <a:bodyPr wrap="none">
            <a:spAutoFit/>
          </a:bodyPr>
          <a:lstStyle/>
          <a:p>
            <a:r>
              <a:rPr lang="fr-FR" altLang="fr-FR" b="1" dirty="0">
                <a:solidFill>
                  <a:srgbClr val="008000"/>
                </a:solidFill>
              </a:rPr>
              <a:t>26. Annexes : choix de plantes pour jardin-forêts en climat tempéré : strate herbacée et plantes-racines</a:t>
            </a:r>
            <a:endParaRPr lang="fr-FR" dirty="0"/>
          </a:p>
        </p:txBody>
      </p:sp>
      <p:sp>
        <p:nvSpPr>
          <p:cNvPr id="4" name="ZoneTexte 3"/>
          <p:cNvSpPr txBox="1">
            <a:spLocks noChangeArrowheads="1"/>
          </p:cNvSpPr>
          <p:nvPr/>
        </p:nvSpPr>
        <p:spPr bwMode="auto">
          <a:xfrm>
            <a:off x="2438496" y="135696"/>
            <a:ext cx="723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5" name="ZoneTexte 4"/>
          <p:cNvSpPr txBox="1"/>
          <p:nvPr/>
        </p:nvSpPr>
        <p:spPr>
          <a:xfrm>
            <a:off x="258184" y="1215614"/>
            <a:ext cx="11790381" cy="3139321"/>
          </a:xfrm>
          <a:prstGeom prst="rect">
            <a:avLst/>
          </a:prstGeom>
          <a:noFill/>
        </p:spPr>
        <p:txBody>
          <a:bodyPr wrap="square" rtlCol="0">
            <a:spAutoFit/>
          </a:bodyPr>
          <a:lstStyle/>
          <a:p>
            <a:r>
              <a:rPr lang="fr-FR" b="1" dirty="0">
                <a:solidFill>
                  <a:srgbClr val="008000"/>
                </a:solidFill>
              </a:rPr>
              <a:t>ARRACACHA</a:t>
            </a:r>
            <a:r>
              <a:rPr lang="fr-FR" dirty="0">
                <a:solidFill>
                  <a:srgbClr val="008000"/>
                </a:solidFill>
              </a:rPr>
              <a:t> (</a:t>
            </a:r>
            <a:r>
              <a:rPr lang="fr-FR" dirty="0" err="1">
                <a:solidFill>
                  <a:srgbClr val="008000"/>
                </a:solidFill>
              </a:rPr>
              <a:t>Arracacha</a:t>
            </a:r>
            <a:r>
              <a:rPr lang="fr-FR" dirty="0">
                <a:solidFill>
                  <a:srgbClr val="008000"/>
                </a:solidFill>
              </a:rPr>
              <a:t> </a:t>
            </a:r>
            <a:r>
              <a:rPr lang="fr-FR" dirty="0" err="1">
                <a:solidFill>
                  <a:srgbClr val="008000"/>
                </a:solidFill>
              </a:rPr>
              <a:t>xanthorrhiza</a:t>
            </a:r>
            <a:r>
              <a:rPr lang="fr-FR" dirty="0">
                <a:solidFill>
                  <a:srgbClr val="008000"/>
                </a:solidFill>
              </a:rPr>
              <a:t>, A. </a:t>
            </a:r>
            <a:r>
              <a:rPr lang="fr-FR" dirty="0" err="1">
                <a:solidFill>
                  <a:srgbClr val="008000"/>
                </a:solidFill>
              </a:rPr>
              <a:t>escu-lenta</a:t>
            </a:r>
            <a:r>
              <a:rPr lang="fr-FR" dirty="0">
                <a:solidFill>
                  <a:srgbClr val="008000"/>
                </a:solidFill>
              </a:rPr>
              <a:t>), en anglais : </a:t>
            </a:r>
            <a:r>
              <a:rPr lang="fr-FR" dirty="0" err="1">
                <a:solidFill>
                  <a:srgbClr val="008000"/>
                </a:solidFill>
              </a:rPr>
              <a:t>arracacha</a:t>
            </a:r>
            <a:endParaRPr lang="fr-FR" dirty="0">
              <a:solidFill>
                <a:srgbClr val="008000"/>
              </a:solidFill>
            </a:endParaRPr>
          </a:p>
          <a:p>
            <a:pPr algn="just"/>
            <a:r>
              <a:rPr lang="fr-FR" dirty="0">
                <a:solidFill>
                  <a:srgbClr val="008000"/>
                </a:solidFill>
              </a:rPr>
              <a:t>Également nommée pomme de terre-</a:t>
            </a:r>
            <a:r>
              <a:rPr lang="fr-FR" dirty="0" err="1">
                <a:solidFill>
                  <a:srgbClr val="008000"/>
                </a:solidFill>
              </a:rPr>
              <a:t>céléri</a:t>
            </a:r>
            <a:r>
              <a:rPr lang="fr-FR" dirty="0">
                <a:solidFill>
                  <a:srgbClr val="008000"/>
                </a:solidFill>
              </a:rPr>
              <a:t>, c'est une tubercule, un peu intermédiaire entre la </a:t>
            </a:r>
            <a:r>
              <a:rPr lang="fr-FR" dirty="0">
                <a:solidFill>
                  <a:srgbClr val="008000"/>
                </a:solidFill>
                <a:hlinkClick r:id="rId2" tooltip="Carotte"/>
              </a:rPr>
              <a:t>carotte</a:t>
            </a:r>
            <a:r>
              <a:rPr lang="fr-FR" dirty="0">
                <a:solidFill>
                  <a:srgbClr val="008000"/>
                </a:solidFill>
              </a:rPr>
              <a:t> et </a:t>
            </a:r>
            <a:r>
              <a:rPr lang="fr-FR" u="sng" dirty="0">
                <a:solidFill>
                  <a:srgbClr val="008000"/>
                </a:solidFill>
                <a:hlinkClick r:id="rId3" tooltip="Céleri"/>
              </a:rPr>
              <a:t>le céleri</a:t>
            </a:r>
            <a:r>
              <a:rPr lang="fr-FR" dirty="0">
                <a:solidFill>
                  <a:srgbClr val="008000"/>
                </a:solidFill>
              </a:rPr>
              <a:t>, originaire des </a:t>
            </a:r>
            <a:r>
              <a:rPr lang="fr-FR" b="1" dirty="0">
                <a:solidFill>
                  <a:srgbClr val="008000"/>
                </a:solidFill>
              </a:rPr>
              <a:t>hautes altitudes, sous les tropiques et les régions subtropicales</a:t>
            </a:r>
            <a:r>
              <a:rPr lang="fr-FR" dirty="0">
                <a:solidFill>
                  <a:srgbClr val="008000"/>
                </a:solidFill>
              </a:rPr>
              <a:t>. La plante pousse à l'ouest de la Cordillère des Andes à des altitudes variant de 200 m à 3600 m, mais de manière optimale entre 1800 et 2500 m [on le cultive aussi au Brésil]. Il est fréquemment cultivé avec d'autres cultures telles que le </a:t>
            </a:r>
            <a:r>
              <a:rPr lang="fr-FR" dirty="0">
                <a:solidFill>
                  <a:srgbClr val="008000"/>
                </a:solidFill>
                <a:hlinkClick r:id="rId4" tooltip="Maïs"/>
              </a:rPr>
              <a:t>maïs</a:t>
            </a:r>
            <a:r>
              <a:rPr lang="fr-FR" dirty="0">
                <a:solidFill>
                  <a:srgbClr val="008000"/>
                </a:solidFill>
              </a:rPr>
              <a:t>, les </a:t>
            </a:r>
            <a:r>
              <a:rPr lang="fr-FR" dirty="0">
                <a:solidFill>
                  <a:srgbClr val="008000"/>
                </a:solidFill>
                <a:hlinkClick r:id="rId5" tooltip="Haricots"/>
              </a:rPr>
              <a:t>haricots</a:t>
            </a:r>
            <a:r>
              <a:rPr lang="fr-FR" dirty="0">
                <a:solidFill>
                  <a:srgbClr val="008000"/>
                </a:solidFill>
              </a:rPr>
              <a:t> et le </a:t>
            </a:r>
            <a:r>
              <a:rPr lang="fr-FR" dirty="0">
                <a:solidFill>
                  <a:srgbClr val="008000"/>
                </a:solidFill>
                <a:hlinkClick r:id="rId6" tooltip="Café"/>
              </a:rPr>
              <a:t>café</a:t>
            </a:r>
            <a:r>
              <a:rPr lang="fr-FR" dirty="0">
                <a:solidFill>
                  <a:srgbClr val="008000"/>
                </a:solidFill>
              </a:rPr>
              <a:t>. Herbacée pérenne, elle produit de grosses racines riches en amidon. Propagation par les tubercules. </a:t>
            </a:r>
          </a:p>
          <a:p>
            <a:pPr algn="just"/>
            <a:r>
              <a:rPr lang="fr-FR" u="sng" dirty="0">
                <a:solidFill>
                  <a:srgbClr val="008000"/>
                </a:solidFill>
              </a:rPr>
              <a:t>Usages</a:t>
            </a:r>
            <a:r>
              <a:rPr lang="fr-FR" dirty="0">
                <a:solidFill>
                  <a:srgbClr val="008000"/>
                </a:solidFill>
              </a:rPr>
              <a:t> : Se mange comme des patates ou du manioc. La racine bouillie a environ les mêmes usages que les pommes de terre bouillies, y compris les plats d'accompagnement, </a:t>
            </a:r>
            <a:r>
              <a:rPr lang="fr-FR" dirty="0">
                <a:solidFill>
                  <a:srgbClr val="008000"/>
                </a:solidFill>
                <a:hlinkClick r:id="rId7" tooltip="Purée"/>
              </a:rPr>
              <a:t>purées</a:t>
            </a:r>
            <a:r>
              <a:rPr lang="fr-FR" dirty="0">
                <a:solidFill>
                  <a:srgbClr val="008000"/>
                </a:solidFill>
              </a:rPr>
              <a:t>, </a:t>
            </a:r>
            <a:r>
              <a:rPr lang="fr-FR" dirty="0">
                <a:solidFill>
                  <a:srgbClr val="008000"/>
                </a:solidFill>
                <a:hlinkClick r:id="rId8" tooltip="Boulette de pâte"/>
              </a:rPr>
              <a:t>boulettes</a:t>
            </a:r>
            <a:r>
              <a:rPr lang="fr-FR" dirty="0">
                <a:solidFill>
                  <a:srgbClr val="008000"/>
                </a:solidFill>
              </a:rPr>
              <a:t> et </a:t>
            </a:r>
            <a:r>
              <a:rPr lang="fr-FR" i="1" dirty="0">
                <a:solidFill>
                  <a:srgbClr val="008000"/>
                </a:solidFill>
                <a:hlinkClick r:id="rId9" tooltip="Gnocchi"/>
              </a:rPr>
              <a:t>gnocchi</a:t>
            </a:r>
            <a:r>
              <a:rPr lang="fr-FR" dirty="0">
                <a:solidFill>
                  <a:srgbClr val="008000"/>
                </a:solidFill>
              </a:rPr>
              <a:t>, pâtisseries, crème, etc., avec l'avantage de sa saveur « un mélange délicat de céleri, le chou et marrons chauds » et (selon la variété) son couleur intense. Dans la région des Andes, elle est transformée en frites, biscuits et farine grossière. Les vieilles feuilles et racines-mères sont données à manger aux animaux. Les jeunes pousses sont Consommées en salades. Excellente culture de sous-étage.</a:t>
            </a:r>
          </a:p>
        </p:txBody>
      </p:sp>
      <p:pic>
        <p:nvPicPr>
          <p:cNvPr id="6" name="Imag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6995" y="5193560"/>
            <a:ext cx="1841492" cy="1503885"/>
          </a:xfrm>
          <a:prstGeom prst="rect">
            <a:avLst/>
          </a:prstGeom>
        </p:spPr>
      </p:pic>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9712483" y="4624387"/>
            <a:ext cx="2886075" cy="1581150"/>
          </a:xfrm>
          <a:prstGeom prst="rect">
            <a:avLst/>
          </a:prstGeom>
        </p:spPr>
      </p:pic>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75229" y="5218403"/>
            <a:ext cx="2280229" cy="1517389"/>
          </a:xfrm>
          <a:prstGeom prst="rect">
            <a:avLst/>
          </a:prstGeom>
        </p:spPr>
      </p:pic>
      <p:pic>
        <p:nvPicPr>
          <p:cNvPr id="9" name="Imag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15457" y="5223747"/>
            <a:ext cx="1761539" cy="1487201"/>
          </a:xfrm>
          <a:prstGeom prst="rect">
            <a:avLst/>
          </a:prstGeom>
        </p:spPr>
      </p:pic>
      <p:pic>
        <p:nvPicPr>
          <p:cNvPr id="10" name="Imag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58533" y="5193560"/>
            <a:ext cx="2288520" cy="1517388"/>
          </a:xfrm>
          <a:prstGeom prst="rect">
            <a:avLst/>
          </a:prstGeom>
        </p:spPr>
      </p:pic>
      <p:pic>
        <p:nvPicPr>
          <p:cNvPr id="11" name="Imag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7939" y="4389289"/>
            <a:ext cx="1440546" cy="2371164"/>
          </a:xfrm>
          <a:prstGeom prst="rect">
            <a:avLst/>
          </a:prstGeom>
        </p:spPr>
      </p:pic>
    </p:spTree>
    <p:extLst>
      <p:ext uri="{BB962C8B-B14F-4D97-AF65-F5344CB8AC3E}">
        <p14:creationId xmlns:p14="http://schemas.microsoft.com/office/powerpoint/2010/main" val="147546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2"/>
          </p:nvPr>
        </p:nvSpPr>
        <p:spPr bwMode="auto">
          <a:xfrm>
            <a:off x="11569700" y="201613"/>
            <a:ext cx="403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EF19C97-E4A0-4D1D-90D0-837EF3AD77DE}" type="slidenum">
              <a:rPr lang="fr-FR" altLang="fr-FR" sz="1200" smtClean="0">
                <a:solidFill>
                  <a:srgbClr val="898989"/>
                </a:solidFill>
              </a:rPr>
              <a:pPr>
                <a:lnSpc>
                  <a:spcPct val="100000"/>
                </a:lnSpc>
                <a:spcBef>
                  <a:spcPct val="0"/>
                </a:spcBef>
                <a:buFontTx/>
                <a:buNone/>
              </a:pPr>
              <a:t>9</a:t>
            </a:fld>
            <a:endParaRPr lang="fr-FR" altLang="fr-FR" sz="1200">
              <a:solidFill>
                <a:srgbClr val="898989"/>
              </a:solidFill>
            </a:endParaRPr>
          </a:p>
        </p:txBody>
      </p:sp>
      <p:sp>
        <p:nvSpPr>
          <p:cNvPr id="12291" name="ZoneTexte 2"/>
          <p:cNvSpPr txBox="1">
            <a:spLocks noChangeArrowheads="1"/>
          </p:cNvSpPr>
          <p:nvPr/>
        </p:nvSpPr>
        <p:spPr bwMode="auto">
          <a:xfrm>
            <a:off x="2701925" y="73025"/>
            <a:ext cx="736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a:solidFill>
                  <a:srgbClr val="008000"/>
                </a:solidFill>
              </a:rPr>
              <a:t>Forêts nourricières jardinées - Climat tempéré</a:t>
            </a:r>
          </a:p>
        </p:txBody>
      </p:sp>
      <p:sp>
        <p:nvSpPr>
          <p:cNvPr id="12292" name="ZoneTexte 3"/>
          <p:cNvSpPr txBox="1">
            <a:spLocks noChangeArrowheads="1"/>
          </p:cNvSpPr>
          <p:nvPr/>
        </p:nvSpPr>
        <p:spPr bwMode="auto">
          <a:xfrm>
            <a:off x="255588" y="596900"/>
            <a:ext cx="731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8000"/>
                </a:solidFill>
              </a:rPr>
              <a:t>6. Principes de la forêt comestible (principes de la permaculture forestière)</a:t>
            </a:r>
          </a:p>
        </p:txBody>
      </p:sp>
      <p:sp>
        <p:nvSpPr>
          <p:cNvPr id="12294" name="ZoneTexte 6"/>
          <p:cNvSpPr txBox="1">
            <a:spLocks noChangeArrowheads="1"/>
          </p:cNvSpPr>
          <p:nvPr/>
        </p:nvSpPr>
        <p:spPr bwMode="auto">
          <a:xfrm>
            <a:off x="255588" y="944077"/>
            <a:ext cx="7188704"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dirty="0">
                <a:solidFill>
                  <a:srgbClr val="008000"/>
                </a:solidFill>
              </a:rPr>
              <a:t>Les milieux forestiers croissent suivant un modèle de superposition de couches verticales de végétaux de différentes tailles.</a:t>
            </a:r>
          </a:p>
          <a:p>
            <a:pPr algn="just" eaLnBrk="1" hangingPunct="1">
              <a:lnSpc>
                <a:spcPct val="100000"/>
              </a:lnSpc>
              <a:spcBef>
                <a:spcPct val="0"/>
              </a:spcBef>
              <a:buFontTx/>
              <a:buNone/>
            </a:pPr>
            <a:r>
              <a:rPr lang="fr-FR" altLang="fr-FR" sz="1800" dirty="0">
                <a:solidFill>
                  <a:srgbClr val="008000"/>
                </a:solidFill>
              </a:rPr>
              <a:t>Une forêt comestible cherche a imiter cette superposition de différentes couches, mais en utilisant évidemment une majorité d’espèces comestibles.</a:t>
            </a:r>
          </a:p>
          <a:p>
            <a:pPr algn="just" eaLnBrk="1" hangingPunct="1">
              <a:lnSpc>
                <a:spcPct val="100000"/>
              </a:lnSpc>
              <a:spcBef>
                <a:spcPct val="0"/>
              </a:spcBef>
              <a:buFontTx/>
              <a:buNone/>
            </a:pPr>
            <a:r>
              <a:rPr lang="fr-FR" altLang="fr-FR" sz="1800" dirty="0">
                <a:solidFill>
                  <a:srgbClr val="008000"/>
                </a:solidFill>
              </a:rPr>
              <a:t>Concrètement et pour ce qui concerne la conception « </a:t>
            </a:r>
            <a:r>
              <a:rPr lang="fr-FR" altLang="fr-FR" sz="1800" dirty="0" err="1">
                <a:solidFill>
                  <a:srgbClr val="008000"/>
                </a:solidFill>
              </a:rPr>
              <a:t>multi-étagée</a:t>
            </a:r>
            <a:r>
              <a:rPr lang="fr-FR" altLang="fr-FR" sz="1800" dirty="0">
                <a:solidFill>
                  <a:srgbClr val="008000"/>
                </a:solidFill>
              </a:rPr>
              <a:t> »:</a:t>
            </a:r>
          </a:p>
          <a:p>
            <a:pPr algn="just" eaLnBrk="1" hangingPunct="1">
              <a:lnSpc>
                <a:spcPct val="100000"/>
              </a:lnSpc>
              <a:spcBef>
                <a:spcPct val="0"/>
              </a:spcBef>
              <a:buFontTx/>
              <a:buNone/>
            </a:pPr>
            <a:r>
              <a:rPr lang="fr-FR" altLang="fr-FR" sz="1800" dirty="0">
                <a:solidFill>
                  <a:srgbClr val="008000"/>
                </a:solidFill>
              </a:rPr>
              <a:t>– Sur le sol est d’abord plante un premier ≪ étage ≫ de fruits et légumes, voir de céréales.</a:t>
            </a:r>
          </a:p>
          <a:p>
            <a:pPr algn="just" eaLnBrk="1" hangingPunct="1">
              <a:lnSpc>
                <a:spcPct val="100000"/>
              </a:lnSpc>
              <a:spcBef>
                <a:spcPct val="0"/>
              </a:spcBef>
              <a:buFontTx/>
              <a:buNone/>
            </a:pPr>
            <a:r>
              <a:rPr lang="fr-FR" altLang="fr-FR" sz="1800" dirty="0">
                <a:solidFill>
                  <a:srgbClr val="008000"/>
                </a:solidFill>
              </a:rPr>
              <a:t>– On trouve au dessus les buissons, arbustes fruitiers qui peuvent donner des fruits, des baies.</a:t>
            </a:r>
          </a:p>
          <a:p>
            <a:pPr algn="just" eaLnBrk="1" hangingPunct="1">
              <a:lnSpc>
                <a:spcPct val="100000"/>
              </a:lnSpc>
              <a:spcBef>
                <a:spcPct val="0"/>
              </a:spcBef>
              <a:buFontTx/>
              <a:buNone/>
            </a:pPr>
            <a:r>
              <a:rPr lang="fr-FR" altLang="fr-FR" sz="1800" dirty="0">
                <a:solidFill>
                  <a:srgbClr val="008000"/>
                </a:solidFill>
              </a:rPr>
              <a:t>– La couche supérieure est constituée des arbres fruitiers, tels que les cerisiers, pommiers, pruniers etc. (pour les climats tempérés).</a:t>
            </a:r>
          </a:p>
          <a:p>
            <a:pPr algn="just" eaLnBrk="1" hangingPunct="1">
              <a:lnSpc>
                <a:spcPct val="100000"/>
              </a:lnSpc>
              <a:spcBef>
                <a:spcPct val="0"/>
              </a:spcBef>
              <a:buFontTx/>
              <a:buNone/>
            </a:pPr>
            <a:r>
              <a:rPr lang="fr-FR" altLang="fr-FR" sz="1800" dirty="0">
                <a:solidFill>
                  <a:srgbClr val="008000"/>
                </a:solidFill>
              </a:rPr>
              <a:t>– Puis enfin la canopée, la couche d’arbres les plus hauts, dont le rôle peut être : remonter des nutriments pour ses congénères du sous-sol, fixer l’azote atmosphérique de l’air, produire des noix, du bois de chauffe, d’œuvre etc…</a:t>
            </a:r>
          </a:p>
          <a:p>
            <a:pPr algn="just" eaLnBrk="1" hangingPunct="1">
              <a:lnSpc>
                <a:spcPct val="100000"/>
              </a:lnSpc>
              <a:spcBef>
                <a:spcPct val="0"/>
              </a:spcBef>
              <a:buFontTx/>
              <a:buNone/>
            </a:pPr>
            <a:r>
              <a:rPr lang="fr-FR" altLang="fr-FR" sz="1800" dirty="0">
                <a:solidFill>
                  <a:srgbClr val="008000"/>
                </a:solidFill>
              </a:rPr>
              <a:t>– Les autres couches qui composent cette foret nourricière sont les racines, tubercules comme les carottes, topinambour… etc., les plantes grimpantes comme les vignes, lianes telles que les kiwis, et enfin les plantes rampantes.</a:t>
            </a:r>
          </a:p>
          <a:p>
            <a:pPr algn="just" eaLnBrk="1" hangingPunct="1">
              <a:lnSpc>
                <a:spcPct val="100000"/>
              </a:lnSpc>
              <a:spcBef>
                <a:spcPct val="0"/>
              </a:spcBef>
              <a:buFontTx/>
              <a:buNone/>
            </a:pPr>
            <a:r>
              <a:rPr lang="fr-FR" altLang="fr-FR" sz="1200" dirty="0">
                <a:solidFill>
                  <a:srgbClr val="008000"/>
                </a:solidFill>
              </a:rPr>
              <a:t>Sources : </a:t>
            </a:r>
            <a:r>
              <a:rPr lang="fr-FR" altLang="fr-FR" sz="1200" dirty="0">
                <a:solidFill>
                  <a:srgbClr val="008000"/>
                </a:solidFill>
                <a:hlinkClick r:id="rId2"/>
              </a:rPr>
              <a:t>http://www.permaculturedesign.fr/la-foret-comestible/</a:t>
            </a:r>
            <a:r>
              <a:rPr lang="fr-FR" altLang="fr-FR" sz="1200" dirty="0">
                <a:solidFill>
                  <a:srgbClr val="008000"/>
                </a:solidFill>
              </a:rPr>
              <a:t> </a:t>
            </a:r>
          </a:p>
        </p:txBody>
      </p:sp>
      <p:pic>
        <p:nvPicPr>
          <p:cNvPr id="12" name="Image 11" descr="Une image contenant texte&#10;&#10;Description générée avec un niveau de confiance très élevé">
            <a:extLst>
              <a:ext uri="{FF2B5EF4-FFF2-40B4-BE49-F238E27FC236}">
                <a16:creationId xmlns:a16="http://schemas.microsoft.com/office/drawing/2014/main" id="{7A9B8F1B-7784-4B3D-A2BD-1BB1080C0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292" y="2268767"/>
            <a:ext cx="4633329" cy="3929839"/>
          </a:xfrm>
          <a:prstGeom prst="rect">
            <a:avLst/>
          </a:prstGeom>
        </p:spPr>
      </p:pic>
      <p:sp>
        <p:nvSpPr>
          <p:cNvPr id="18" name="ZoneTexte 17">
            <a:extLst>
              <a:ext uri="{FF2B5EF4-FFF2-40B4-BE49-F238E27FC236}">
                <a16:creationId xmlns:a16="http://schemas.microsoft.com/office/drawing/2014/main" id="{D6469154-4730-4D5E-BEDC-AFDDAD846814}"/>
              </a:ext>
            </a:extLst>
          </p:cNvPr>
          <p:cNvSpPr txBox="1"/>
          <p:nvPr/>
        </p:nvSpPr>
        <p:spPr>
          <a:xfrm>
            <a:off x="7444292" y="954302"/>
            <a:ext cx="4686219" cy="1384995"/>
          </a:xfrm>
          <a:prstGeom prst="rect">
            <a:avLst/>
          </a:prstGeom>
          <a:noFill/>
        </p:spPr>
        <p:txBody>
          <a:bodyPr wrap="none" rtlCol="0">
            <a:spAutoFit/>
          </a:bodyPr>
          <a:lstStyle/>
          <a:p>
            <a:r>
              <a:rPr lang="fr-FR" sz="1200" dirty="0">
                <a:solidFill>
                  <a:srgbClr val="008000"/>
                </a:solidFill>
              </a:rPr>
              <a:t>① Rhizosphère - sous-sol : tubercules, racines, bulbes ...</a:t>
            </a:r>
          </a:p>
          <a:p>
            <a:r>
              <a:rPr lang="fr-FR" sz="1200" dirty="0">
                <a:solidFill>
                  <a:srgbClr val="008000"/>
                </a:solidFill>
              </a:rPr>
              <a:t>② Plantes couvre-sols : légumes, plantes herbacées, paillis, engrais vert</a:t>
            </a:r>
          </a:p>
          <a:p>
            <a:r>
              <a:rPr lang="fr-FR" sz="1200" dirty="0">
                <a:solidFill>
                  <a:srgbClr val="008000"/>
                </a:solidFill>
              </a:rPr>
              <a:t>③ Taillis : buissons bas, arbrisseaux.</a:t>
            </a:r>
          </a:p>
          <a:p>
            <a:r>
              <a:rPr lang="fr-FR" sz="1200" dirty="0">
                <a:solidFill>
                  <a:srgbClr val="008000"/>
                </a:solidFill>
              </a:rPr>
              <a:t>④ Arbres et Arbustes (&lt; 7 m) : petits fruitiers</a:t>
            </a:r>
          </a:p>
          <a:p>
            <a:r>
              <a:rPr lang="fr-FR" sz="1200" dirty="0">
                <a:solidFill>
                  <a:srgbClr val="008000"/>
                </a:solidFill>
              </a:rPr>
              <a:t>⑤ Lianes</a:t>
            </a:r>
          </a:p>
          <a:p>
            <a:r>
              <a:rPr lang="fr-FR" sz="1200" dirty="0">
                <a:solidFill>
                  <a:srgbClr val="008000"/>
                </a:solidFill>
              </a:rPr>
              <a:t>⑥ Sous-canopée : plantes de sous-bois (d'ombre), champignons</a:t>
            </a:r>
          </a:p>
          <a:p>
            <a:r>
              <a:rPr lang="fr-FR" sz="1200" dirty="0">
                <a:solidFill>
                  <a:srgbClr val="008000"/>
                </a:solidFill>
              </a:rPr>
              <a:t>⑦ Canopée (arbres de plus de 7 m de haut) : chêne, hêtre ...</a:t>
            </a:r>
          </a:p>
        </p:txBody>
      </p:sp>
      <p:sp>
        <p:nvSpPr>
          <p:cNvPr id="19" name="Rectangle 18">
            <a:extLst>
              <a:ext uri="{FF2B5EF4-FFF2-40B4-BE49-F238E27FC236}">
                <a16:creationId xmlns:a16="http://schemas.microsoft.com/office/drawing/2014/main" id="{DA2C58D8-33F3-4F24-956F-494CA2D2380A}"/>
              </a:ext>
            </a:extLst>
          </p:cNvPr>
          <p:cNvSpPr/>
          <p:nvPr/>
        </p:nvSpPr>
        <p:spPr>
          <a:xfrm>
            <a:off x="11451215" y="5135581"/>
            <a:ext cx="461986" cy="369332"/>
          </a:xfrm>
          <a:prstGeom prst="rect">
            <a:avLst/>
          </a:prstGeom>
        </p:spPr>
        <p:txBody>
          <a:bodyPr wrap="square">
            <a:spAutoFit/>
          </a:bodyPr>
          <a:lstStyle/>
          <a:p>
            <a:r>
              <a:rPr lang="fr-FR" dirty="0"/>
              <a:t>①</a:t>
            </a:r>
          </a:p>
        </p:txBody>
      </p:sp>
      <p:sp>
        <p:nvSpPr>
          <p:cNvPr id="20" name="Rectangle 19">
            <a:extLst>
              <a:ext uri="{FF2B5EF4-FFF2-40B4-BE49-F238E27FC236}">
                <a16:creationId xmlns:a16="http://schemas.microsoft.com/office/drawing/2014/main" id="{2A99CBF1-6F04-491A-A6C4-1B8F12D9FD3C}"/>
              </a:ext>
            </a:extLst>
          </p:cNvPr>
          <p:cNvSpPr/>
          <p:nvPr/>
        </p:nvSpPr>
        <p:spPr>
          <a:xfrm>
            <a:off x="11451215" y="4422606"/>
            <a:ext cx="461986" cy="369332"/>
          </a:xfrm>
          <a:prstGeom prst="rect">
            <a:avLst/>
          </a:prstGeom>
        </p:spPr>
        <p:txBody>
          <a:bodyPr wrap="none">
            <a:spAutoFit/>
          </a:bodyPr>
          <a:lstStyle/>
          <a:p>
            <a:r>
              <a:rPr lang="fr-FR" dirty="0"/>
              <a:t>②</a:t>
            </a:r>
          </a:p>
        </p:txBody>
      </p:sp>
      <p:sp>
        <p:nvSpPr>
          <p:cNvPr id="21" name="Rectangle 20">
            <a:extLst>
              <a:ext uri="{FF2B5EF4-FFF2-40B4-BE49-F238E27FC236}">
                <a16:creationId xmlns:a16="http://schemas.microsoft.com/office/drawing/2014/main" id="{271D2A3D-2FFB-47D5-B37D-F006243E0288}"/>
              </a:ext>
            </a:extLst>
          </p:cNvPr>
          <p:cNvSpPr/>
          <p:nvPr/>
        </p:nvSpPr>
        <p:spPr>
          <a:xfrm>
            <a:off x="10749861" y="4632257"/>
            <a:ext cx="461986" cy="369332"/>
          </a:xfrm>
          <a:prstGeom prst="rect">
            <a:avLst/>
          </a:prstGeom>
        </p:spPr>
        <p:txBody>
          <a:bodyPr wrap="none">
            <a:spAutoFit/>
          </a:bodyPr>
          <a:lstStyle/>
          <a:p>
            <a:r>
              <a:rPr lang="fr-FR" dirty="0"/>
              <a:t>③</a:t>
            </a:r>
          </a:p>
        </p:txBody>
      </p:sp>
      <p:sp>
        <p:nvSpPr>
          <p:cNvPr id="13" name="Rectangle 12">
            <a:extLst>
              <a:ext uri="{FF2B5EF4-FFF2-40B4-BE49-F238E27FC236}">
                <a16:creationId xmlns:a16="http://schemas.microsoft.com/office/drawing/2014/main" id="{2A887608-C05C-4DE7-815E-2DC5CA8FF595}"/>
              </a:ext>
            </a:extLst>
          </p:cNvPr>
          <p:cNvSpPr/>
          <p:nvPr/>
        </p:nvSpPr>
        <p:spPr>
          <a:xfrm>
            <a:off x="8985767" y="2812501"/>
            <a:ext cx="461986" cy="369332"/>
          </a:xfrm>
          <a:prstGeom prst="rect">
            <a:avLst/>
          </a:prstGeom>
        </p:spPr>
        <p:txBody>
          <a:bodyPr wrap="none">
            <a:spAutoFit/>
          </a:bodyPr>
          <a:lstStyle/>
          <a:p>
            <a:r>
              <a:rPr lang="fr-FR" dirty="0"/>
              <a:t>④</a:t>
            </a:r>
          </a:p>
        </p:txBody>
      </p:sp>
      <p:sp>
        <p:nvSpPr>
          <p:cNvPr id="14" name="Rectangle 13">
            <a:extLst>
              <a:ext uri="{FF2B5EF4-FFF2-40B4-BE49-F238E27FC236}">
                <a16:creationId xmlns:a16="http://schemas.microsoft.com/office/drawing/2014/main" id="{7DF3E10E-D937-45EB-BEBA-218ED08D432F}"/>
              </a:ext>
            </a:extLst>
          </p:cNvPr>
          <p:cNvSpPr/>
          <p:nvPr/>
        </p:nvSpPr>
        <p:spPr>
          <a:xfrm>
            <a:off x="9927551" y="3626690"/>
            <a:ext cx="461986" cy="369332"/>
          </a:xfrm>
          <a:prstGeom prst="rect">
            <a:avLst/>
          </a:prstGeom>
        </p:spPr>
        <p:txBody>
          <a:bodyPr wrap="none">
            <a:spAutoFit/>
          </a:bodyPr>
          <a:lstStyle/>
          <a:p>
            <a:r>
              <a:rPr lang="fr-FR" dirty="0"/>
              <a:t>④</a:t>
            </a:r>
          </a:p>
        </p:txBody>
      </p:sp>
      <p:sp>
        <p:nvSpPr>
          <p:cNvPr id="15" name="Rectangle 14">
            <a:extLst>
              <a:ext uri="{FF2B5EF4-FFF2-40B4-BE49-F238E27FC236}">
                <a16:creationId xmlns:a16="http://schemas.microsoft.com/office/drawing/2014/main" id="{915C839E-B3A8-43FD-B267-1E28DCD5EE2D}"/>
              </a:ext>
            </a:extLst>
          </p:cNvPr>
          <p:cNvSpPr/>
          <p:nvPr/>
        </p:nvSpPr>
        <p:spPr>
          <a:xfrm>
            <a:off x="9216760" y="3521042"/>
            <a:ext cx="461986" cy="369332"/>
          </a:xfrm>
          <a:prstGeom prst="rect">
            <a:avLst/>
          </a:prstGeom>
        </p:spPr>
        <p:txBody>
          <a:bodyPr wrap="none">
            <a:spAutoFit/>
          </a:bodyPr>
          <a:lstStyle/>
          <a:p>
            <a:r>
              <a:rPr lang="fr-FR" dirty="0"/>
              <a:t>⑤</a:t>
            </a:r>
          </a:p>
        </p:txBody>
      </p:sp>
      <p:sp>
        <p:nvSpPr>
          <p:cNvPr id="16" name="Rectangle 15">
            <a:extLst>
              <a:ext uri="{FF2B5EF4-FFF2-40B4-BE49-F238E27FC236}">
                <a16:creationId xmlns:a16="http://schemas.microsoft.com/office/drawing/2014/main" id="{DA915413-7D69-4D89-9F93-2316BC93D653}"/>
              </a:ext>
            </a:extLst>
          </p:cNvPr>
          <p:cNvSpPr/>
          <p:nvPr/>
        </p:nvSpPr>
        <p:spPr>
          <a:xfrm>
            <a:off x="8454928" y="4422400"/>
            <a:ext cx="461986" cy="369332"/>
          </a:xfrm>
          <a:prstGeom prst="rect">
            <a:avLst/>
          </a:prstGeom>
        </p:spPr>
        <p:txBody>
          <a:bodyPr wrap="none">
            <a:spAutoFit/>
          </a:bodyPr>
          <a:lstStyle/>
          <a:p>
            <a:r>
              <a:rPr lang="fr-FR" dirty="0"/>
              <a:t>⑥</a:t>
            </a:r>
          </a:p>
        </p:txBody>
      </p:sp>
      <p:sp>
        <p:nvSpPr>
          <p:cNvPr id="26" name="Rectangle 25">
            <a:extLst>
              <a:ext uri="{FF2B5EF4-FFF2-40B4-BE49-F238E27FC236}">
                <a16:creationId xmlns:a16="http://schemas.microsoft.com/office/drawing/2014/main" id="{E31FD0AC-878E-488C-866A-A2105EBD65AB}"/>
              </a:ext>
            </a:extLst>
          </p:cNvPr>
          <p:cNvSpPr/>
          <p:nvPr/>
        </p:nvSpPr>
        <p:spPr>
          <a:xfrm>
            <a:off x="9371401" y="4413217"/>
            <a:ext cx="461986" cy="369332"/>
          </a:xfrm>
          <a:prstGeom prst="rect">
            <a:avLst/>
          </a:prstGeom>
        </p:spPr>
        <p:txBody>
          <a:bodyPr wrap="none">
            <a:spAutoFit/>
          </a:bodyPr>
          <a:lstStyle/>
          <a:p>
            <a:r>
              <a:rPr lang="fr-FR" dirty="0"/>
              <a:t>⑥</a:t>
            </a:r>
          </a:p>
        </p:txBody>
      </p:sp>
      <p:sp>
        <p:nvSpPr>
          <p:cNvPr id="17" name="Rectangle 16">
            <a:extLst>
              <a:ext uri="{FF2B5EF4-FFF2-40B4-BE49-F238E27FC236}">
                <a16:creationId xmlns:a16="http://schemas.microsoft.com/office/drawing/2014/main" id="{1D106CD8-404B-4AA3-83B9-69D872215265}"/>
              </a:ext>
            </a:extLst>
          </p:cNvPr>
          <p:cNvSpPr/>
          <p:nvPr/>
        </p:nvSpPr>
        <p:spPr>
          <a:xfrm>
            <a:off x="8176853" y="2710928"/>
            <a:ext cx="461986" cy="369332"/>
          </a:xfrm>
          <a:prstGeom prst="rect">
            <a:avLst/>
          </a:prstGeom>
        </p:spPr>
        <p:txBody>
          <a:bodyPr wrap="none">
            <a:spAutoFit/>
          </a:bodyPr>
          <a:lstStyle/>
          <a:p>
            <a:r>
              <a:rPr lang="fr-FR" dirty="0"/>
              <a:t>⑦</a:t>
            </a:r>
          </a:p>
        </p:txBody>
      </p:sp>
      <p:sp>
        <p:nvSpPr>
          <p:cNvPr id="22" name="ZoneTexte 21">
            <a:extLst>
              <a:ext uri="{FF2B5EF4-FFF2-40B4-BE49-F238E27FC236}">
                <a16:creationId xmlns:a16="http://schemas.microsoft.com/office/drawing/2014/main" id="{9F6A775E-3E37-4908-AED0-E93D544860BD}"/>
              </a:ext>
            </a:extLst>
          </p:cNvPr>
          <p:cNvSpPr txBox="1"/>
          <p:nvPr/>
        </p:nvSpPr>
        <p:spPr>
          <a:xfrm>
            <a:off x="8745779" y="6202830"/>
            <a:ext cx="2111022" cy="276999"/>
          </a:xfrm>
          <a:prstGeom prst="rect">
            <a:avLst/>
          </a:prstGeom>
          <a:noFill/>
        </p:spPr>
        <p:txBody>
          <a:bodyPr wrap="square" rtlCol="0">
            <a:spAutoFit/>
          </a:bodyPr>
          <a:lstStyle/>
          <a:p>
            <a:pPr algn="ctr"/>
            <a:r>
              <a:rPr lang="fr-FR" sz="1200" dirty="0">
                <a:solidFill>
                  <a:srgbClr val="008000"/>
                </a:solidFill>
              </a:rPr>
              <a:t>Socle rocheux (roche mère)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20225" y="247726"/>
            <a:ext cx="714487" cy="299160"/>
          </a:xfrm>
        </p:spPr>
        <p:txBody>
          <a:bodyPr/>
          <a:lstStyle/>
          <a:p>
            <a:pPr>
              <a:defRPr/>
            </a:pPr>
            <a:fld id="{423971D6-8762-4F26-BC69-6F477A6AE51F}" type="slidenum">
              <a:rPr lang="fr-FR" altLang="fr-FR" smtClean="0"/>
              <a:pPr>
                <a:defRPr/>
              </a:pPr>
              <a:t>90</a:t>
            </a:fld>
            <a:endParaRPr lang="fr-FR" altLang="fr-FR" dirty="0"/>
          </a:p>
        </p:txBody>
      </p:sp>
      <p:sp>
        <p:nvSpPr>
          <p:cNvPr id="3" name="ZoneTexte 2"/>
          <p:cNvSpPr txBox="1"/>
          <p:nvPr/>
        </p:nvSpPr>
        <p:spPr>
          <a:xfrm>
            <a:off x="191344" y="1196752"/>
            <a:ext cx="11881320" cy="1754326"/>
          </a:xfrm>
          <a:prstGeom prst="rect">
            <a:avLst/>
          </a:prstGeom>
          <a:noFill/>
        </p:spPr>
        <p:txBody>
          <a:bodyPr wrap="square" rtlCol="0">
            <a:spAutoFit/>
          </a:bodyPr>
          <a:lstStyle/>
          <a:p>
            <a:r>
              <a:rPr lang="fr-FR" b="1" dirty="0">
                <a:solidFill>
                  <a:srgbClr val="008000"/>
                </a:solidFill>
              </a:rPr>
              <a:t>ASPERGES</a:t>
            </a:r>
            <a:r>
              <a:rPr lang="fr-FR" dirty="0">
                <a:solidFill>
                  <a:srgbClr val="008000"/>
                </a:solidFill>
              </a:rPr>
              <a:t> (</a:t>
            </a:r>
            <a:r>
              <a:rPr lang="fr-FR" i="1" dirty="0">
                <a:solidFill>
                  <a:srgbClr val="008000"/>
                </a:solidFill>
              </a:rPr>
              <a:t>Asparagus </a:t>
            </a:r>
            <a:r>
              <a:rPr lang="fr-FR" i="1" dirty="0" err="1">
                <a:solidFill>
                  <a:srgbClr val="008000"/>
                </a:solidFill>
              </a:rPr>
              <a:t>officinalis</a:t>
            </a:r>
            <a:r>
              <a:rPr lang="fr-FR" dirty="0">
                <a:solidFill>
                  <a:srgbClr val="008000"/>
                </a:solidFill>
              </a:rPr>
              <a:t>), en anglais : asparagus</a:t>
            </a:r>
          </a:p>
          <a:p>
            <a:pPr algn="just"/>
            <a:r>
              <a:rPr lang="fr-FR" dirty="0">
                <a:solidFill>
                  <a:srgbClr val="008000"/>
                </a:solidFill>
              </a:rPr>
              <a:t>C'est une plante pérenne à rhizomes, qui produit de nouvelles pousses comestibles chaque année, bonne production pendant au moins 20 ans si elle est fumée et arrosée. Produit au printemps, à partir de la troisième année. Se propage facilement en hiver par division. S'adapte bien le long des cours d'eau sablonneux, bien qu'elle ne produise pas d'aussi grandes tiges qu'avec du fumier. </a:t>
            </a:r>
            <a:r>
              <a:rPr lang="fr-FR" b="1" dirty="0">
                <a:solidFill>
                  <a:srgbClr val="008000"/>
                </a:solidFill>
              </a:rPr>
              <a:t>Climats tempérés à subtropicaux</a:t>
            </a:r>
            <a:r>
              <a:rPr lang="fr-FR" dirty="0">
                <a:solidFill>
                  <a:srgbClr val="008000"/>
                </a:solidFill>
              </a:rPr>
              <a:t>.</a:t>
            </a:r>
          </a:p>
          <a:p>
            <a:r>
              <a:rPr lang="fr-FR" u="sng" dirty="0">
                <a:solidFill>
                  <a:srgbClr val="008000"/>
                </a:solidFill>
              </a:rPr>
              <a:t>Usages</a:t>
            </a:r>
            <a:r>
              <a:rPr lang="fr-FR" dirty="0">
                <a:solidFill>
                  <a:srgbClr val="008000"/>
                </a:solidFill>
              </a:rPr>
              <a:t> : Alimentation humaine, stabilisateur des berges des cours d'eau sablonneux. </a:t>
            </a:r>
          </a:p>
        </p:txBody>
      </p:sp>
      <p:sp>
        <p:nvSpPr>
          <p:cNvPr id="4" name="Rectangle 3"/>
          <p:cNvSpPr/>
          <p:nvPr/>
        </p:nvSpPr>
        <p:spPr>
          <a:xfrm>
            <a:off x="181227" y="697548"/>
            <a:ext cx="9905212" cy="369332"/>
          </a:xfrm>
          <a:prstGeom prst="rect">
            <a:avLst/>
          </a:prstGeom>
        </p:spPr>
        <p:txBody>
          <a:bodyPr wrap="none">
            <a:spAutoFit/>
          </a:bodyPr>
          <a:lstStyle/>
          <a:p>
            <a:r>
              <a:rPr lang="fr-FR" altLang="fr-FR" b="1" dirty="0">
                <a:solidFill>
                  <a:srgbClr val="008000"/>
                </a:solidFill>
              </a:rPr>
              <a:t>26. Annexes : choix de plantes pour jardin-forêts en climat tempéré : strate herbacée et plantes-racines</a:t>
            </a:r>
            <a:endParaRPr lang="fr-FR" dirty="0"/>
          </a:p>
        </p:txBody>
      </p:sp>
      <p:sp>
        <p:nvSpPr>
          <p:cNvPr id="5" name="ZoneTexte 4"/>
          <p:cNvSpPr txBox="1">
            <a:spLocks noChangeArrowheads="1"/>
          </p:cNvSpPr>
          <p:nvPr/>
        </p:nvSpPr>
        <p:spPr bwMode="auto">
          <a:xfrm>
            <a:off x="2438496" y="135696"/>
            <a:ext cx="723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pic>
        <p:nvPicPr>
          <p:cNvPr id="7" name="Image 6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96" y="3379074"/>
            <a:ext cx="2013978" cy="242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5"/>
          <p:cNvSpPr>
            <a:spLocks noChangeArrowheads="1"/>
          </p:cNvSpPr>
          <p:nvPr/>
        </p:nvSpPr>
        <p:spPr bwMode="auto">
          <a:xfrm>
            <a:off x="4219575" y="5816600"/>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asperges</a:t>
            </a:r>
          </a:p>
        </p:txBody>
      </p:sp>
      <p:pic>
        <p:nvPicPr>
          <p:cNvPr id="9" name="Image 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099" y="3404474"/>
            <a:ext cx="1801951" cy="240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1794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23971D6-8762-4F26-BC69-6F477A6AE51F}" type="slidenum">
              <a:rPr lang="fr-FR" altLang="fr-FR" smtClean="0"/>
              <a:pPr>
                <a:defRPr/>
              </a:pPr>
              <a:t>91</a:t>
            </a:fld>
            <a:endParaRPr lang="fr-FR" altLang="fr-FR"/>
          </a:p>
        </p:txBody>
      </p:sp>
      <p:sp>
        <p:nvSpPr>
          <p:cNvPr id="3" name="ZoneTexte 2"/>
          <p:cNvSpPr txBox="1"/>
          <p:nvPr/>
        </p:nvSpPr>
        <p:spPr>
          <a:xfrm>
            <a:off x="174814" y="1105512"/>
            <a:ext cx="11758108" cy="1754326"/>
          </a:xfrm>
          <a:prstGeom prst="rect">
            <a:avLst/>
          </a:prstGeom>
          <a:noFill/>
        </p:spPr>
        <p:txBody>
          <a:bodyPr wrap="square" rtlCol="0">
            <a:spAutoFit/>
          </a:bodyPr>
          <a:lstStyle/>
          <a:p>
            <a:pPr algn="just"/>
            <a:r>
              <a:rPr lang="fr-FR" b="1" dirty="0">
                <a:solidFill>
                  <a:srgbClr val="008000"/>
                </a:solidFill>
              </a:rPr>
              <a:t>AZOLA</a:t>
            </a:r>
            <a:r>
              <a:rPr lang="fr-FR" dirty="0">
                <a:solidFill>
                  <a:srgbClr val="008000"/>
                </a:solidFill>
              </a:rPr>
              <a:t> (genre </a:t>
            </a:r>
            <a:r>
              <a:rPr lang="fr-FR" i="1" dirty="0" err="1">
                <a:solidFill>
                  <a:srgbClr val="008000"/>
                </a:solidFill>
              </a:rPr>
              <a:t>Azolla</a:t>
            </a:r>
            <a:r>
              <a:rPr lang="fr-FR" dirty="0">
                <a:solidFill>
                  <a:srgbClr val="008000"/>
                </a:solidFill>
              </a:rPr>
              <a:t>), en anglais : </a:t>
            </a:r>
            <a:r>
              <a:rPr lang="fr-FR" dirty="0" err="1">
                <a:solidFill>
                  <a:srgbClr val="008000"/>
                </a:solidFill>
              </a:rPr>
              <a:t>azolla</a:t>
            </a:r>
            <a:endParaRPr lang="fr-FR" dirty="0">
              <a:solidFill>
                <a:srgbClr val="008000"/>
              </a:solidFill>
            </a:endParaRPr>
          </a:p>
          <a:p>
            <a:pPr algn="just"/>
            <a:r>
              <a:rPr lang="fr-FR" dirty="0">
                <a:solidFill>
                  <a:srgbClr val="008000"/>
                </a:solidFill>
              </a:rPr>
              <a:t>Petites fougères d'eau, flottantes, rouges ou vertes. Elles contiennent une bactérie qui fixe l'azote (</a:t>
            </a:r>
            <a:r>
              <a:rPr lang="fr-FR" i="1" dirty="0" err="1">
                <a:solidFill>
                  <a:srgbClr val="008000"/>
                </a:solidFill>
              </a:rPr>
              <a:t>Anabaena</a:t>
            </a:r>
            <a:r>
              <a:rPr lang="fr-FR" i="1" dirty="0">
                <a:solidFill>
                  <a:srgbClr val="008000"/>
                </a:solidFill>
              </a:rPr>
              <a:t> </a:t>
            </a:r>
            <a:r>
              <a:rPr lang="fr-FR" i="1" dirty="0" err="1">
                <a:solidFill>
                  <a:srgbClr val="008000"/>
                </a:solidFill>
              </a:rPr>
              <a:t>azollae</a:t>
            </a:r>
            <a:r>
              <a:rPr lang="fr-FR" dirty="0">
                <a:solidFill>
                  <a:srgbClr val="008000"/>
                </a:solidFill>
              </a:rPr>
              <a:t>).  S'adaptent à tous les climats, cependant elles meurent quand il fait trop chaud.</a:t>
            </a:r>
          </a:p>
          <a:p>
            <a:pPr algn="just"/>
            <a:r>
              <a:rPr lang="fr-FR" u="sng" dirty="0">
                <a:solidFill>
                  <a:srgbClr val="008000"/>
                </a:solidFill>
              </a:rPr>
              <a:t>Usages</a:t>
            </a:r>
            <a:r>
              <a:rPr lang="fr-FR" dirty="0">
                <a:solidFill>
                  <a:srgbClr val="008000"/>
                </a:solidFill>
              </a:rPr>
              <a:t> : Fourrage pour les canards. </a:t>
            </a:r>
            <a:r>
              <a:rPr lang="fr-FR" dirty="0" err="1">
                <a:solidFill>
                  <a:srgbClr val="008000"/>
                </a:solidFill>
              </a:rPr>
              <a:t>Mulch</a:t>
            </a:r>
            <a:r>
              <a:rPr lang="fr-FR" dirty="0">
                <a:solidFill>
                  <a:srgbClr val="008000"/>
                </a:solidFill>
              </a:rPr>
              <a:t> d'azote pour le riz ou les cultures de taro. Peut être prélevé de la surface d'une mare et utilisé comme un </a:t>
            </a:r>
            <a:r>
              <a:rPr lang="fr-FR" dirty="0" err="1">
                <a:solidFill>
                  <a:srgbClr val="008000"/>
                </a:solidFill>
              </a:rPr>
              <a:t>mulch</a:t>
            </a:r>
            <a:r>
              <a:rPr lang="fr-FR" dirty="0">
                <a:solidFill>
                  <a:srgbClr val="008000"/>
                </a:solidFill>
              </a:rPr>
              <a:t> très riche sur les cultures adjacentes ; ou bien la mare est drainée, l'</a:t>
            </a:r>
            <a:r>
              <a:rPr lang="fr-FR" dirty="0" err="1">
                <a:solidFill>
                  <a:srgbClr val="008000"/>
                </a:solidFill>
              </a:rPr>
              <a:t>Azolla</a:t>
            </a:r>
            <a:r>
              <a:rPr lang="fr-FR" dirty="0">
                <a:solidFill>
                  <a:srgbClr val="008000"/>
                </a:solidFill>
              </a:rPr>
              <a:t> est enfouie dans le sol et l'endroit est cultivé par la suite.</a:t>
            </a:r>
          </a:p>
        </p:txBody>
      </p:sp>
      <p:sp>
        <p:nvSpPr>
          <p:cNvPr id="4" name="Rectangle 3"/>
          <p:cNvSpPr/>
          <p:nvPr/>
        </p:nvSpPr>
        <p:spPr>
          <a:xfrm>
            <a:off x="181227" y="697548"/>
            <a:ext cx="9905212" cy="369332"/>
          </a:xfrm>
          <a:prstGeom prst="rect">
            <a:avLst/>
          </a:prstGeom>
        </p:spPr>
        <p:txBody>
          <a:bodyPr wrap="none">
            <a:spAutoFit/>
          </a:bodyPr>
          <a:lstStyle/>
          <a:p>
            <a:r>
              <a:rPr lang="fr-FR" altLang="fr-FR" b="1" dirty="0">
                <a:solidFill>
                  <a:srgbClr val="008000"/>
                </a:solidFill>
              </a:rPr>
              <a:t>26. Annexes : choix de plantes pour jardin-forêts en climat tempéré : strate herbacée et plantes-racines</a:t>
            </a:r>
            <a:endParaRPr lang="fr-FR" dirty="0"/>
          </a:p>
        </p:txBody>
      </p:sp>
      <p:sp>
        <p:nvSpPr>
          <p:cNvPr id="5" name="ZoneTexte 4"/>
          <p:cNvSpPr txBox="1">
            <a:spLocks noChangeArrowheads="1"/>
          </p:cNvSpPr>
          <p:nvPr/>
        </p:nvSpPr>
        <p:spPr bwMode="auto">
          <a:xfrm>
            <a:off x="2438496" y="135696"/>
            <a:ext cx="723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Tree>
    <p:extLst>
      <p:ext uri="{BB962C8B-B14F-4D97-AF65-F5344CB8AC3E}">
        <p14:creationId xmlns:p14="http://schemas.microsoft.com/office/powerpoint/2010/main" val="2622138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98724" y="283305"/>
            <a:ext cx="634497" cy="257301"/>
          </a:xfrm>
        </p:spPr>
        <p:txBody>
          <a:bodyPr/>
          <a:lstStyle/>
          <a:p>
            <a:pPr>
              <a:defRPr/>
            </a:pPr>
            <a:fld id="{423971D6-8762-4F26-BC69-6F477A6AE51F}" type="slidenum">
              <a:rPr lang="fr-FR" altLang="fr-FR" smtClean="0"/>
              <a:pPr>
                <a:defRPr/>
              </a:pPr>
              <a:t>92</a:t>
            </a:fld>
            <a:endParaRPr lang="fr-FR" altLang="fr-FR" dirty="0"/>
          </a:p>
        </p:txBody>
      </p:sp>
      <p:sp>
        <p:nvSpPr>
          <p:cNvPr id="3"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4" name="Rectangle 3"/>
          <p:cNvSpPr/>
          <p:nvPr/>
        </p:nvSpPr>
        <p:spPr>
          <a:xfrm>
            <a:off x="215774" y="845165"/>
            <a:ext cx="9308702" cy="369332"/>
          </a:xfrm>
          <a:prstGeom prst="rect">
            <a:avLst/>
          </a:prstGeom>
        </p:spPr>
        <p:txBody>
          <a:bodyPr wrap="none">
            <a:spAutoFit/>
          </a:bodyPr>
          <a:lstStyle/>
          <a:p>
            <a:r>
              <a:rPr lang="fr-FR" altLang="fr-FR" b="1" dirty="0">
                <a:solidFill>
                  <a:srgbClr val="008000"/>
                </a:solidFill>
              </a:rPr>
              <a:t>27. Annexes : choix de plantes pour jardin-forêts en climat tempéré : strate buissons et arbustes</a:t>
            </a:r>
            <a:endParaRPr lang="fr-FR" dirty="0"/>
          </a:p>
        </p:txBody>
      </p:sp>
    </p:spTree>
    <p:extLst>
      <p:ext uri="{BB962C8B-B14F-4D97-AF65-F5344CB8AC3E}">
        <p14:creationId xmlns:p14="http://schemas.microsoft.com/office/powerpoint/2010/main" val="18925321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98724" y="283305"/>
            <a:ext cx="634497" cy="257301"/>
          </a:xfrm>
        </p:spPr>
        <p:txBody>
          <a:bodyPr/>
          <a:lstStyle/>
          <a:p>
            <a:pPr>
              <a:defRPr/>
            </a:pPr>
            <a:fld id="{423971D6-8762-4F26-BC69-6F477A6AE51F}" type="slidenum">
              <a:rPr lang="fr-FR" altLang="fr-FR" smtClean="0"/>
              <a:pPr>
                <a:defRPr/>
              </a:pPr>
              <a:t>93</a:t>
            </a:fld>
            <a:endParaRPr lang="fr-FR" altLang="fr-FR" dirty="0"/>
          </a:p>
        </p:txBody>
      </p:sp>
      <p:sp>
        <p:nvSpPr>
          <p:cNvPr id="3" name="ZoneTexte 3"/>
          <p:cNvSpPr txBox="1">
            <a:spLocks noChangeArrowheads="1"/>
          </p:cNvSpPr>
          <p:nvPr/>
        </p:nvSpPr>
        <p:spPr bwMode="auto">
          <a:xfrm>
            <a:off x="2390177" y="150345"/>
            <a:ext cx="719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4" name="Rectangle 3"/>
          <p:cNvSpPr/>
          <p:nvPr/>
        </p:nvSpPr>
        <p:spPr>
          <a:xfrm>
            <a:off x="215774" y="845165"/>
            <a:ext cx="9986773" cy="369332"/>
          </a:xfrm>
          <a:prstGeom prst="rect">
            <a:avLst/>
          </a:prstGeom>
        </p:spPr>
        <p:txBody>
          <a:bodyPr wrap="none">
            <a:spAutoFit/>
          </a:bodyPr>
          <a:lstStyle/>
          <a:p>
            <a:r>
              <a:rPr lang="fr-FR" altLang="fr-FR" b="1" dirty="0">
                <a:solidFill>
                  <a:srgbClr val="008000"/>
                </a:solidFill>
              </a:rPr>
              <a:t>28. Annexes : choix de plantes pour jardin-forêts en climat tempéré : arbres petites et moyennes tailles</a:t>
            </a:r>
          </a:p>
        </p:txBody>
      </p:sp>
      <p:sp>
        <p:nvSpPr>
          <p:cNvPr id="5" name="ZoneTexte 4"/>
          <p:cNvSpPr txBox="1"/>
          <p:nvPr/>
        </p:nvSpPr>
        <p:spPr>
          <a:xfrm>
            <a:off x="139849" y="1301675"/>
            <a:ext cx="11908716" cy="2308324"/>
          </a:xfrm>
          <a:prstGeom prst="rect">
            <a:avLst/>
          </a:prstGeom>
          <a:noFill/>
        </p:spPr>
        <p:txBody>
          <a:bodyPr wrap="square" rtlCol="0">
            <a:spAutoFit/>
          </a:bodyPr>
          <a:lstStyle/>
          <a:p>
            <a:pPr algn="just"/>
            <a:r>
              <a:rPr lang="fr-FR" b="1" dirty="0">
                <a:solidFill>
                  <a:srgbClr val="008000"/>
                </a:solidFill>
              </a:rPr>
              <a:t>AUBÉPINE</a:t>
            </a:r>
            <a:r>
              <a:rPr lang="fr-FR" dirty="0">
                <a:solidFill>
                  <a:srgbClr val="008000"/>
                </a:solidFill>
              </a:rPr>
              <a:t> (genre </a:t>
            </a:r>
            <a:r>
              <a:rPr lang="fr-FR" i="1" dirty="0">
                <a:solidFill>
                  <a:srgbClr val="008000"/>
                </a:solidFill>
              </a:rPr>
              <a:t>Crataegus</a:t>
            </a:r>
            <a:r>
              <a:rPr lang="fr-FR" dirty="0">
                <a:solidFill>
                  <a:srgbClr val="008000"/>
                </a:solidFill>
              </a:rPr>
              <a:t>), en anglais : </a:t>
            </a:r>
            <a:r>
              <a:rPr lang="fr-FR" dirty="0" err="1">
                <a:solidFill>
                  <a:srgbClr val="008000"/>
                </a:solidFill>
              </a:rPr>
              <a:t>hawthorns</a:t>
            </a:r>
            <a:endParaRPr lang="fr-FR" dirty="0">
              <a:solidFill>
                <a:srgbClr val="008000"/>
              </a:solidFill>
            </a:endParaRPr>
          </a:p>
          <a:p>
            <a:pPr algn="just"/>
            <a:r>
              <a:rPr lang="fr-FR" dirty="0">
                <a:solidFill>
                  <a:srgbClr val="008000"/>
                </a:solidFill>
              </a:rPr>
              <a:t>Arbuste et arbre caduque épineux et </a:t>
            </a:r>
            <a:r>
              <a:rPr lang="fr-FR" b="1" dirty="0">
                <a:solidFill>
                  <a:srgbClr val="008000"/>
                </a:solidFill>
              </a:rPr>
              <a:t>résistant</a:t>
            </a:r>
            <a:r>
              <a:rPr lang="fr-FR" dirty="0">
                <a:solidFill>
                  <a:srgbClr val="008000"/>
                </a:solidFill>
              </a:rPr>
              <a:t> ; pousse lentement mais vit longtemps (de 100 à 300 ans). </a:t>
            </a:r>
            <a:r>
              <a:rPr lang="fr-FR" b="1" dirty="0">
                <a:solidFill>
                  <a:srgbClr val="008000"/>
                </a:solidFill>
              </a:rPr>
              <a:t>Tolère l'ombre et les sols pauvres</a:t>
            </a:r>
            <a:r>
              <a:rPr lang="fr-FR" dirty="0">
                <a:solidFill>
                  <a:srgbClr val="008000"/>
                </a:solidFill>
              </a:rPr>
              <a:t>.</a:t>
            </a:r>
          </a:p>
          <a:p>
            <a:pPr algn="just"/>
            <a:r>
              <a:rPr lang="fr-FR" u="sng" dirty="0">
                <a:solidFill>
                  <a:srgbClr val="008000"/>
                </a:solidFill>
              </a:rPr>
              <a:t>Usages</a:t>
            </a:r>
            <a:r>
              <a:rPr lang="fr-FR" dirty="0">
                <a:solidFill>
                  <a:srgbClr val="008000"/>
                </a:solidFill>
              </a:rPr>
              <a:t> : Les baies sont comestibles en gelées et en conserves. Plante de haie et coupe-vent des </a:t>
            </a:r>
            <a:r>
              <a:rPr lang="fr-FR" b="1" dirty="0">
                <a:solidFill>
                  <a:srgbClr val="008000"/>
                </a:solidFill>
              </a:rPr>
              <a:t>climats tempérés</a:t>
            </a:r>
            <a:r>
              <a:rPr lang="fr-FR" dirty="0">
                <a:solidFill>
                  <a:srgbClr val="008000"/>
                </a:solidFill>
              </a:rPr>
              <a:t>, pousse partout comme arbre de haies en Angleterre. </a:t>
            </a:r>
            <a:r>
              <a:rPr lang="fr-FR" u="sng" dirty="0">
                <a:solidFill>
                  <a:srgbClr val="008000"/>
                </a:solidFill>
              </a:rPr>
              <a:t>Habitat pour les oiseaux </a:t>
            </a:r>
            <a:r>
              <a:rPr lang="fr-FR" dirty="0">
                <a:solidFill>
                  <a:srgbClr val="008000"/>
                </a:solidFill>
              </a:rPr>
              <a:t>: nidification et nourriture, utile aux volailles. Bonne plante mellifère. Bois à tailler. L'aubépine noire (</a:t>
            </a:r>
            <a:r>
              <a:rPr lang="fr-FR" i="1" dirty="0">
                <a:solidFill>
                  <a:srgbClr val="008000"/>
                </a:solidFill>
              </a:rPr>
              <a:t>C. </a:t>
            </a:r>
            <a:r>
              <a:rPr lang="fr-FR" i="1" dirty="0" err="1">
                <a:solidFill>
                  <a:srgbClr val="008000"/>
                </a:solidFill>
              </a:rPr>
              <a:t>douglasii</a:t>
            </a:r>
            <a:r>
              <a:rPr lang="fr-FR" dirty="0">
                <a:solidFill>
                  <a:srgbClr val="008000"/>
                </a:solidFill>
              </a:rPr>
              <a:t>) produit les meilleurs fruits pour notre consommation. L'aubépine </a:t>
            </a:r>
            <a:r>
              <a:rPr lang="fr-FR" dirty="0" err="1">
                <a:solidFill>
                  <a:srgbClr val="008000"/>
                </a:solidFill>
              </a:rPr>
              <a:t>monogyne</a:t>
            </a:r>
            <a:r>
              <a:rPr lang="fr-FR" dirty="0">
                <a:solidFill>
                  <a:srgbClr val="008000"/>
                </a:solidFill>
              </a:rPr>
              <a:t> (</a:t>
            </a:r>
            <a:r>
              <a:rPr lang="fr-FR" i="1" dirty="0">
                <a:solidFill>
                  <a:srgbClr val="008000"/>
                </a:solidFill>
              </a:rPr>
              <a:t>C. </a:t>
            </a:r>
            <a:r>
              <a:rPr lang="fr-FR" i="1" dirty="0" err="1">
                <a:solidFill>
                  <a:srgbClr val="008000"/>
                </a:solidFill>
              </a:rPr>
              <a:t>monogyna</a:t>
            </a:r>
            <a:r>
              <a:rPr lang="fr-FR" dirty="0">
                <a:solidFill>
                  <a:srgbClr val="008000"/>
                </a:solidFill>
              </a:rPr>
              <a:t>) forme des haies étroites et denses. Une variété courante en Europe du sud est </a:t>
            </a:r>
            <a:r>
              <a:rPr lang="fr-FR" i="1" dirty="0">
                <a:solidFill>
                  <a:srgbClr val="008000"/>
                </a:solidFill>
              </a:rPr>
              <a:t>l'</a:t>
            </a:r>
            <a:r>
              <a:rPr lang="fr-FR" i="1" dirty="0" err="1">
                <a:solidFill>
                  <a:srgbClr val="008000"/>
                </a:solidFill>
              </a:rPr>
              <a:t>azarolier</a:t>
            </a:r>
            <a:r>
              <a:rPr lang="fr-FR" dirty="0">
                <a:solidFill>
                  <a:srgbClr val="008000"/>
                </a:solidFill>
              </a:rPr>
              <a:t> ou </a:t>
            </a:r>
            <a:r>
              <a:rPr lang="fr-FR" i="1" dirty="0">
                <a:solidFill>
                  <a:srgbClr val="008000"/>
                </a:solidFill>
              </a:rPr>
              <a:t>l'épine d'Espagne </a:t>
            </a:r>
            <a:r>
              <a:rPr lang="fr-FR" dirty="0">
                <a:solidFill>
                  <a:srgbClr val="008000"/>
                </a:solidFill>
              </a:rPr>
              <a:t>(</a:t>
            </a:r>
            <a:r>
              <a:rPr lang="fr-FR" i="1" dirty="0">
                <a:solidFill>
                  <a:srgbClr val="008000"/>
                </a:solidFill>
              </a:rPr>
              <a:t>C. </a:t>
            </a:r>
            <a:r>
              <a:rPr lang="fr-FR" i="1" dirty="0" err="1">
                <a:solidFill>
                  <a:srgbClr val="008000"/>
                </a:solidFill>
              </a:rPr>
              <a:t>azarolus</a:t>
            </a:r>
            <a:r>
              <a:rPr lang="fr-FR" dirty="0">
                <a:solidFill>
                  <a:srgbClr val="008000"/>
                </a:solidFill>
              </a:rPr>
              <a:t>). [L'aubépine épineuse (</a:t>
            </a:r>
            <a:r>
              <a:rPr lang="fr-FR" i="1" dirty="0">
                <a:solidFill>
                  <a:srgbClr val="008000"/>
                </a:solidFill>
              </a:rPr>
              <a:t>C. </a:t>
            </a:r>
            <a:r>
              <a:rPr lang="fr-FR" i="1" dirty="0" err="1">
                <a:solidFill>
                  <a:srgbClr val="008000"/>
                </a:solidFill>
              </a:rPr>
              <a:t>laevigata</a:t>
            </a:r>
            <a:r>
              <a:rPr lang="fr-FR" dirty="0">
                <a:solidFill>
                  <a:srgbClr val="008000"/>
                </a:solidFill>
              </a:rPr>
              <a:t>) est très répandue en Europe].</a:t>
            </a:r>
          </a:p>
        </p:txBody>
      </p:sp>
      <p:pic>
        <p:nvPicPr>
          <p:cNvPr id="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2696" y="4830184"/>
            <a:ext cx="2236028" cy="167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735543" y="6503154"/>
            <a:ext cx="2934008" cy="276999"/>
          </a:xfrm>
          <a:prstGeom prst="rect">
            <a:avLst/>
          </a:prstGeom>
        </p:spPr>
        <p:txBody>
          <a:bodyPr wrap="none">
            <a:spAutoFit/>
          </a:bodyPr>
          <a:lstStyle/>
          <a:p>
            <a:r>
              <a:rPr lang="fr-FR" sz="1200" dirty="0" err="1">
                <a:solidFill>
                  <a:srgbClr val="008000"/>
                </a:solidFill>
              </a:rPr>
              <a:t>Azarolier</a:t>
            </a:r>
            <a:r>
              <a:rPr lang="fr-FR" sz="1200" dirty="0">
                <a:solidFill>
                  <a:srgbClr val="008000"/>
                </a:solidFill>
              </a:rPr>
              <a:t> ou l'épine d'Espagne (</a:t>
            </a:r>
            <a:r>
              <a:rPr lang="fr-FR" sz="1200" i="1" dirty="0">
                <a:solidFill>
                  <a:srgbClr val="008000"/>
                </a:solidFill>
              </a:rPr>
              <a:t>C. </a:t>
            </a:r>
            <a:r>
              <a:rPr lang="fr-FR" sz="1200" i="1" dirty="0" err="1">
                <a:solidFill>
                  <a:srgbClr val="008000"/>
                </a:solidFill>
              </a:rPr>
              <a:t>azarolus</a:t>
            </a:r>
            <a:r>
              <a:rPr lang="fr-FR" sz="1200" dirty="0">
                <a:solidFill>
                  <a:srgbClr val="008000"/>
                </a:solidFill>
              </a:rPr>
              <a:t>). </a:t>
            </a:r>
            <a:endParaRPr lang="fr-FR" sz="1200" dirty="0"/>
          </a:p>
        </p:txBody>
      </p:sp>
    </p:spTree>
    <p:extLst>
      <p:ext uri="{BB962C8B-B14F-4D97-AF65-F5344CB8AC3E}">
        <p14:creationId xmlns:p14="http://schemas.microsoft.com/office/powerpoint/2010/main" val="4181198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23971D6-8762-4F26-BC69-6F477A6AE51F}" type="slidenum">
              <a:rPr lang="fr-FR" altLang="fr-FR" smtClean="0"/>
              <a:pPr>
                <a:defRPr/>
              </a:pPr>
              <a:t>94</a:t>
            </a:fld>
            <a:endParaRPr lang="fr-FR" altLang="fr-FR"/>
          </a:p>
        </p:txBody>
      </p:sp>
      <p:sp>
        <p:nvSpPr>
          <p:cNvPr id="3" name="Rectangle 2"/>
          <p:cNvSpPr/>
          <p:nvPr/>
        </p:nvSpPr>
        <p:spPr>
          <a:xfrm>
            <a:off x="215774" y="845165"/>
            <a:ext cx="9986773" cy="369332"/>
          </a:xfrm>
          <a:prstGeom prst="rect">
            <a:avLst/>
          </a:prstGeom>
        </p:spPr>
        <p:txBody>
          <a:bodyPr wrap="none">
            <a:spAutoFit/>
          </a:bodyPr>
          <a:lstStyle/>
          <a:p>
            <a:r>
              <a:rPr lang="fr-FR" altLang="fr-FR" b="1" dirty="0">
                <a:solidFill>
                  <a:srgbClr val="008000"/>
                </a:solidFill>
              </a:rPr>
              <a:t>28. Annexes : choix de plantes pour jardin-forêts en climat tempéré : arbres petites et moyennes tailles</a:t>
            </a:r>
          </a:p>
        </p:txBody>
      </p:sp>
      <p:sp>
        <p:nvSpPr>
          <p:cNvPr id="4" name="ZoneTexte 3"/>
          <p:cNvSpPr txBox="1">
            <a:spLocks noChangeArrowheads="1"/>
          </p:cNvSpPr>
          <p:nvPr/>
        </p:nvSpPr>
        <p:spPr bwMode="auto">
          <a:xfrm>
            <a:off x="2390177" y="150345"/>
            <a:ext cx="719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5" name="ZoneTexte 4"/>
          <p:cNvSpPr txBox="1"/>
          <p:nvPr/>
        </p:nvSpPr>
        <p:spPr>
          <a:xfrm>
            <a:off x="139849" y="1355464"/>
            <a:ext cx="11865685" cy="2308324"/>
          </a:xfrm>
          <a:prstGeom prst="rect">
            <a:avLst/>
          </a:prstGeom>
          <a:noFill/>
        </p:spPr>
        <p:txBody>
          <a:bodyPr wrap="square" rtlCol="0">
            <a:spAutoFit/>
          </a:bodyPr>
          <a:lstStyle/>
          <a:p>
            <a:pPr algn="just"/>
            <a:r>
              <a:rPr lang="fr-FR" b="1" dirty="0">
                <a:solidFill>
                  <a:srgbClr val="008000"/>
                </a:solidFill>
              </a:rPr>
              <a:t>AULNE</a:t>
            </a:r>
            <a:r>
              <a:rPr lang="fr-FR" dirty="0">
                <a:solidFill>
                  <a:srgbClr val="008000"/>
                </a:solidFill>
              </a:rPr>
              <a:t> (genre </a:t>
            </a:r>
            <a:r>
              <a:rPr lang="fr-FR" i="1" dirty="0" err="1">
                <a:solidFill>
                  <a:srgbClr val="008000"/>
                </a:solidFill>
              </a:rPr>
              <a:t>Alnus</a:t>
            </a:r>
            <a:r>
              <a:rPr lang="fr-FR" dirty="0">
                <a:solidFill>
                  <a:srgbClr val="008000"/>
                </a:solidFill>
              </a:rPr>
              <a:t>), en anglais : aider</a:t>
            </a:r>
          </a:p>
          <a:p>
            <a:pPr algn="just"/>
            <a:r>
              <a:rPr lang="fr-FR" dirty="0">
                <a:solidFill>
                  <a:srgbClr val="008000"/>
                </a:solidFill>
              </a:rPr>
              <a:t>C'est un arbre à croissance rapide et à courte durée de vie. Il forme généralement des bosquets denses. Hauteur: 10-15 m. Bien que  ça ne soit pas une légumineuse, il fixe l'azote, et crée un humus épais et noir.</a:t>
            </a:r>
          </a:p>
          <a:p>
            <a:pPr algn="just"/>
            <a:r>
              <a:rPr lang="fr-FR" u="sng" dirty="0">
                <a:solidFill>
                  <a:srgbClr val="008000"/>
                </a:solidFill>
              </a:rPr>
              <a:t>Usages</a:t>
            </a:r>
            <a:r>
              <a:rPr lang="fr-FR" dirty="0">
                <a:solidFill>
                  <a:srgbClr val="008000"/>
                </a:solidFill>
              </a:rPr>
              <a:t> : S'il est déjà présent, il est utile pour le </a:t>
            </a:r>
            <a:r>
              <a:rPr lang="fr-FR" dirty="0" err="1">
                <a:solidFill>
                  <a:srgbClr val="008000"/>
                </a:solidFill>
              </a:rPr>
              <a:t>mulch</a:t>
            </a:r>
            <a:r>
              <a:rPr lang="fr-FR" dirty="0">
                <a:solidFill>
                  <a:srgbClr val="008000"/>
                </a:solidFill>
              </a:rPr>
              <a:t> grossier ou le compostage. Il peut être utilisé comme une culture nourricière pour d'autres arbres : il fourni un abri, du </a:t>
            </a:r>
            <a:r>
              <a:rPr lang="fr-FR" dirty="0" err="1">
                <a:solidFill>
                  <a:srgbClr val="008000"/>
                </a:solidFill>
              </a:rPr>
              <a:t>mulch</a:t>
            </a:r>
            <a:r>
              <a:rPr lang="fr-FR" dirty="0">
                <a:solidFill>
                  <a:srgbClr val="008000"/>
                </a:solidFill>
              </a:rPr>
              <a:t> et de l'azote. Il peut ensuite être entièrement coupé, ou bien quelques  arbres sont laissés pour le </a:t>
            </a:r>
            <a:r>
              <a:rPr lang="fr-FR" dirty="0" err="1">
                <a:solidFill>
                  <a:srgbClr val="008000"/>
                </a:solidFill>
              </a:rPr>
              <a:t>mulch</a:t>
            </a:r>
            <a:r>
              <a:rPr lang="fr-FR" dirty="0">
                <a:solidFill>
                  <a:srgbClr val="008000"/>
                </a:solidFill>
              </a:rPr>
              <a:t> et l'azote. Comme bois de chauffage, il est possible que sa chaleur soit trop chaude, mais  convient bien pour du petit bois. Certaines variétés d'aulnes sont l'aulne des montagnes (</a:t>
            </a:r>
            <a:r>
              <a:rPr lang="fr-FR" i="1" dirty="0" err="1">
                <a:solidFill>
                  <a:srgbClr val="008000"/>
                </a:solidFill>
              </a:rPr>
              <a:t>Alnus</a:t>
            </a:r>
            <a:r>
              <a:rPr lang="fr-FR" i="1" dirty="0">
                <a:solidFill>
                  <a:srgbClr val="008000"/>
                </a:solidFill>
              </a:rPr>
              <a:t> </a:t>
            </a:r>
            <a:r>
              <a:rPr lang="fr-FR" i="1" dirty="0" err="1">
                <a:solidFill>
                  <a:srgbClr val="008000"/>
                </a:solidFill>
              </a:rPr>
              <a:t>tenuifolia</a:t>
            </a:r>
            <a:r>
              <a:rPr lang="fr-FR" dirty="0">
                <a:solidFill>
                  <a:srgbClr val="008000"/>
                </a:solidFill>
              </a:rPr>
              <a:t>) ou l'aulne crispé (</a:t>
            </a:r>
            <a:r>
              <a:rPr lang="fr-FR" i="1" dirty="0" err="1">
                <a:solidFill>
                  <a:srgbClr val="008000"/>
                </a:solidFill>
              </a:rPr>
              <a:t>Alnus</a:t>
            </a:r>
            <a:r>
              <a:rPr lang="fr-FR" i="1" dirty="0">
                <a:solidFill>
                  <a:srgbClr val="008000"/>
                </a:solidFill>
              </a:rPr>
              <a:t> crispa</a:t>
            </a:r>
            <a:r>
              <a:rPr lang="fr-FR" dirty="0">
                <a:solidFill>
                  <a:srgbClr val="008000"/>
                </a:solidFill>
              </a:rPr>
              <a:t>).</a:t>
            </a:r>
          </a:p>
        </p:txBody>
      </p:sp>
    </p:spTree>
    <p:extLst>
      <p:ext uri="{BB962C8B-B14F-4D97-AF65-F5344CB8AC3E}">
        <p14:creationId xmlns:p14="http://schemas.microsoft.com/office/powerpoint/2010/main" val="14934048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98724" y="283305"/>
            <a:ext cx="634497" cy="257301"/>
          </a:xfrm>
        </p:spPr>
        <p:txBody>
          <a:bodyPr/>
          <a:lstStyle/>
          <a:p>
            <a:pPr>
              <a:defRPr/>
            </a:pPr>
            <a:fld id="{423971D6-8762-4F26-BC69-6F477A6AE51F}" type="slidenum">
              <a:rPr lang="fr-FR" altLang="fr-FR" smtClean="0"/>
              <a:pPr>
                <a:defRPr/>
              </a:pPr>
              <a:t>95</a:t>
            </a:fld>
            <a:endParaRPr lang="fr-FR" altLang="fr-FR" dirty="0"/>
          </a:p>
        </p:txBody>
      </p:sp>
      <p:sp>
        <p:nvSpPr>
          <p:cNvPr id="3"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4" name="Rectangle 3"/>
          <p:cNvSpPr/>
          <p:nvPr/>
        </p:nvSpPr>
        <p:spPr>
          <a:xfrm>
            <a:off x="215774" y="845165"/>
            <a:ext cx="8797408" cy="369332"/>
          </a:xfrm>
          <a:prstGeom prst="rect">
            <a:avLst/>
          </a:prstGeom>
        </p:spPr>
        <p:txBody>
          <a:bodyPr wrap="none">
            <a:spAutoFit/>
          </a:bodyPr>
          <a:lstStyle/>
          <a:p>
            <a:r>
              <a:rPr lang="fr-FR" altLang="fr-FR" b="1" dirty="0">
                <a:solidFill>
                  <a:srgbClr val="008000"/>
                </a:solidFill>
              </a:rPr>
              <a:t>29. Annexes : choix de plantes pour jardin-forêts en climat tempéré : arbres grandes tailles</a:t>
            </a:r>
          </a:p>
        </p:txBody>
      </p:sp>
    </p:spTree>
    <p:extLst>
      <p:ext uri="{BB962C8B-B14F-4D97-AF65-F5344CB8AC3E}">
        <p14:creationId xmlns:p14="http://schemas.microsoft.com/office/powerpoint/2010/main" val="3044411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98724" y="283305"/>
            <a:ext cx="634497" cy="257301"/>
          </a:xfrm>
        </p:spPr>
        <p:txBody>
          <a:bodyPr/>
          <a:lstStyle/>
          <a:p>
            <a:pPr>
              <a:defRPr/>
            </a:pPr>
            <a:fld id="{423971D6-8762-4F26-BC69-6F477A6AE51F}" type="slidenum">
              <a:rPr lang="fr-FR" altLang="fr-FR" smtClean="0"/>
              <a:pPr>
                <a:defRPr/>
              </a:pPr>
              <a:t>96</a:t>
            </a:fld>
            <a:endParaRPr lang="fr-FR" altLang="fr-FR" dirty="0"/>
          </a:p>
        </p:txBody>
      </p:sp>
      <p:sp>
        <p:nvSpPr>
          <p:cNvPr id="3" name="ZoneTexte 3"/>
          <p:cNvSpPr txBox="1">
            <a:spLocks noChangeArrowheads="1"/>
          </p:cNvSpPr>
          <p:nvPr/>
        </p:nvSpPr>
        <p:spPr bwMode="auto">
          <a:xfrm>
            <a:off x="1120775" y="150813"/>
            <a:ext cx="995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b="1" dirty="0">
                <a:solidFill>
                  <a:srgbClr val="008000"/>
                </a:solidFill>
              </a:rPr>
              <a:t>Forêts nourricières jardinées - Climat tempéré</a:t>
            </a:r>
          </a:p>
        </p:txBody>
      </p:sp>
      <p:sp>
        <p:nvSpPr>
          <p:cNvPr id="4" name="Rectangle 3"/>
          <p:cNvSpPr/>
          <p:nvPr/>
        </p:nvSpPr>
        <p:spPr>
          <a:xfrm>
            <a:off x="215774" y="845165"/>
            <a:ext cx="7322902" cy="646331"/>
          </a:xfrm>
          <a:prstGeom prst="rect">
            <a:avLst/>
          </a:prstGeom>
        </p:spPr>
        <p:txBody>
          <a:bodyPr wrap="none">
            <a:spAutoFit/>
          </a:bodyPr>
          <a:lstStyle/>
          <a:p>
            <a:r>
              <a:rPr lang="fr-FR" altLang="fr-FR" b="1" dirty="0">
                <a:solidFill>
                  <a:srgbClr val="008000"/>
                </a:solidFill>
              </a:rPr>
              <a:t>30. Annexes : choix de plantes pour jardin-forêts en climat tempéré : lianes</a:t>
            </a:r>
          </a:p>
          <a:p>
            <a:endParaRPr lang="fr-FR" altLang="fr-FR" b="1" dirty="0">
              <a:solidFill>
                <a:srgbClr val="008000"/>
              </a:solidFill>
            </a:endParaRPr>
          </a:p>
        </p:txBody>
      </p:sp>
    </p:spTree>
    <p:extLst>
      <p:ext uri="{BB962C8B-B14F-4D97-AF65-F5344CB8AC3E}">
        <p14:creationId xmlns:p14="http://schemas.microsoft.com/office/powerpoint/2010/main" val="12463658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16764</Words>
  <Application>Microsoft Office PowerPoint</Application>
  <PresentationFormat>Grand écran</PresentationFormat>
  <Paragraphs>2121</Paragraphs>
  <Slides>96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96</vt:i4>
      </vt:variant>
    </vt:vector>
  </HeadingPairs>
  <TitlesOfParts>
    <vt:vector size="104" baseType="lpstr">
      <vt:lpstr>Arial</vt:lpstr>
      <vt:lpstr>Calibri</vt:lpstr>
      <vt:lpstr>Calibri Light</vt:lpstr>
      <vt:lpstr>Courier New</vt:lpstr>
      <vt:lpstr>Helvetica Neue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223</cp:revision>
  <cp:lastPrinted>2015-03-15T17:16:58Z</cp:lastPrinted>
  <dcterms:created xsi:type="dcterms:W3CDTF">2015-02-08T08:25:58Z</dcterms:created>
  <dcterms:modified xsi:type="dcterms:W3CDTF">2017-09-22T17:19:45Z</dcterms:modified>
</cp:coreProperties>
</file>