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89" r:id="rId3"/>
    <p:sldId id="257" r:id="rId4"/>
    <p:sldId id="258" r:id="rId5"/>
    <p:sldId id="284" r:id="rId6"/>
    <p:sldId id="259" r:id="rId7"/>
    <p:sldId id="294" r:id="rId8"/>
    <p:sldId id="305" r:id="rId9"/>
    <p:sldId id="306" r:id="rId10"/>
    <p:sldId id="260" r:id="rId11"/>
    <p:sldId id="295" r:id="rId12"/>
    <p:sldId id="296" r:id="rId13"/>
    <p:sldId id="261" r:id="rId14"/>
    <p:sldId id="279" r:id="rId15"/>
    <p:sldId id="262" r:id="rId16"/>
    <p:sldId id="282" r:id="rId17"/>
    <p:sldId id="263" r:id="rId18"/>
    <p:sldId id="265" r:id="rId19"/>
    <p:sldId id="267" r:id="rId20"/>
    <p:sldId id="281" r:id="rId21"/>
    <p:sldId id="268" r:id="rId22"/>
    <p:sldId id="280" r:id="rId23"/>
    <p:sldId id="283" r:id="rId24"/>
    <p:sldId id="269" r:id="rId25"/>
    <p:sldId id="297" r:id="rId26"/>
    <p:sldId id="302" r:id="rId27"/>
    <p:sldId id="270" r:id="rId28"/>
    <p:sldId id="301" r:id="rId29"/>
    <p:sldId id="271" r:id="rId30"/>
    <p:sldId id="272" r:id="rId31"/>
    <p:sldId id="273" r:id="rId32"/>
    <p:sldId id="274" r:id="rId33"/>
    <p:sldId id="275" r:id="rId34"/>
    <p:sldId id="304" r:id="rId35"/>
    <p:sldId id="290" r:id="rId36"/>
    <p:sldId id="292" r:id="rId37"/>
    <p:sldId id="293" r:id="rId38"/>
    <p:sldId id="276" r:id="rId39"/>
    <p:sldId id="277" r:id="rId40"/>
    <p:sldId id="285" r:id="rId41"/>
    <p:sldId id="278" r:id="rId42"/>
    <p:sldId id="303" r:id="rId43"/>
    <p:sldId id="286" r:id="rId44"/>
    <p:sldId id="287" r:id="rId45"/>
    <p:sldId id="288" r:id="rId46"/>
    <p:sldId id="291" r:id="rId47"/>
    <p:sldId id="299" r:id="rId48"/>
    <p:sldId id="300" r:id="rId49"/>
    <p:sldId id="298" r:id="rId50"/>
    <p:sldId id="307"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FDAD5-E523-48F7-B54F-EA70A88CB43E}" type="datetimeFigureOut">
              <a:rPr lang="fr-FR" smtClean="0"/>
              <a:t>07/05/2016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B36B5-F861-4143-844A-7C077DFAE2F4}" type="slidenum">
              <a:rPr lang="fr-FR" smtClean="0"/>
              <a:t>‹N°›</a:t>
            </a:fld>
            <a:endParaRPr lang="fr-FR"/>
          </a:p>
        </p:txBody>
      </p:sp>
    </p:spTree>
    <p:extLst>
      <p:ext uri="{BB962C8B-B14F-4D97-AF65-F5344CB8AC3E}">
        <p14:creationId xmlns:p14="http://schemas.microsoft.com/office/powerpoint/2010/main" val="225746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6E5AF33-8396-46D9-91AF-FCC63876F913}" type="datetime1">
              <a:rPr lang="fr-FR" smtClean="0"/>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122921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0A3408-2033-4CF8-96C7-0F12E4582918}" type="datetime1">
              <a:rPr lang="fr-FR" smtClean="0"/>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399352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106595-2B67-41AA-B9C5-DCE882CF166A}" type="datetime1">
              <a:rPr lang="fr-FR" smtClean="0"/>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117756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971940-7F2B-4B58-8314-FF58FA6DCFF4}" type="datetime1">
              <a:rPr lang="fr-FR" smtClean="0"/>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11950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D274809-7307-4C42-A74A-93D47EDFA78C}" type="datetime1">
              <a:rPr lang="fr-FR" smtClean="0"/>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397168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B8FBD3-5CEA-4A43-8FB2-D69F0E885555}" type="datetime1">
              <a:rPr lang="fr-FR" smtClean="0"/>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36386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A641B7B-5BF4-4A1A-9687-83BBF97B3B1E}" type="datetime1">
              <a:rPr lang="fr-FR" smtClean="0"/>
              <a:t>07/05/2016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57674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E6F7ED6-B86C-4934-9A6B-B19A5B3F33BD}" type="datetime1">
              <a:rPr lang="fr-FR" smtClean="0"/>
              <a:t>07/05/2016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232711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E7F62C-BDED-4178-8ECC-0A9024218069}" type="datetime1">
              <a:rPr lang="fr-FR" smtClean="0"/>
              <a:t>07/05/2016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13218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027618D-D0B4-42BF-89F4-EC9FD8E998A4}" type="datetime1">
              <a:rPr lang="fr-FR" smtClean="0"/>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253651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A482673-12F7-42E1-968D-8AD98C04E7E6}" type="datetime1">
              <a:rPr lang="fr-FR" smtClean="0"/>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648654-9D57-4BB1-8D13-DD93554D0108}" type="slidenum">
              <a:rPr lang="fr-FR" smtClean="0"/>
              <a:t>‹N°›</a:t>
            </a:fld>
            <a:endParaRPr lang="fr-FR"/>
          </a:p>
        </p:txBody>
      </p:sp>
    </p:spTree>
    <p:extLst>
      <p:ext uri="{BB962C8B-B14F-4D97-AF65-F5344CB8AC3E}">
        <p14:creationId xmlns:p14="http://schemas.microsoft.com/office/powerpoint/2010/main" val="18349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0099-6257-4017-83B3-C6C05C412ABE}" type="datetime1">
              <a:rPr lang="fr-FR" smtClean="0"/>
              <a:t>07/05/2016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48654-9D57-4BB1-8D13-DD93554D0108}" type="slidenum">
              <a:rPr lang="fr-FR" smtClean="0"/>
              <a:t>‹N°›</a:t>
            </a:fld>
            <a:endParaRPr lang="fr-FR"/>
          </a:p>
        </p:txBody>
      </p:sp>
    </p:spTree>
    <p:extLst>
      <p:ext uri="{BB962C8B-B14F-4D97-AF65-F5344CB8AC3E}">
        <p14:creationId xmlns:p14="http://schemas.microsoft.com/office/powerpoint/2010/main" val="2776796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cirad.fr/en/publications-resources/science-for-all/the-issues/fruits-legumes-des-tropiques/legumes-tropicaux/legumes-et-climats" TargetMode="External"/><Relationship Id="rId1" Type="http://schemas.openxmlformats.org/officeDocument/2006/relationships/slideLayout" Target="../slideLayouts/slideLayout1.xml"/><Relationship Id="rId6" Type="http://schemas.openxmlformats.org/officeDocument/2006/relationships/hyperlink" Target="http://www.environmentafrica.org/2011/01/green-schools-%E2%80%93-water-wells-nutrition-gardens/" TargetMode="External"/><Relationship Id="rId5" Type="http://schemas.openxmlformats.org/officeDocument/2006/relationships/image" Target="../media/image2.jpg"/><Relationship Id="rId4" Type="http://schemas.openxmlformats.org/officeDocument/2006/relationships/hyperlink" Target="http://france-libertes-lot-et-garonne.e-monsite.com/pages/aide-a-la-scolarisation-au-niger.html"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zoom50.wordpress.com/" TargetMode="External"/><Relationship Id="rId13" Type="http://schemas.openxmlformats.org/officeDocument/2006/relationships/hyperlink" Target="https://fr.wikipedia.org/wiki/Colombie" TargetMode="External"/><Relationship Id="rId18" Type="http://schemas.openxmlformats.org/officeDocument/2006/relationships/image" Target="../media/image56.jpeg"/><Relationship Id="rId3" Type="http://schemas.openxmlformats.org/officeDocument/2006/relationships/image" Target="../media/image48.jpg"/><Relationship Id="rId21" Type="http://schemas.openxmlformats.org/officeDocument/2006/relationships/image" Target="../media/image57.jpeg"/><Relationship Id="rId7" Type="http://schemas.openxmlformats.org/officeDocument/2006/relationships/image" Target="../media/image51.jpg"/><Relationship Id="rId12" Type="http://schemas.openxmlformats.org/officeDocument/2006/relationships/hyperlink" Target="https://fr.wikipedia.org/wiki/Cauca_(d%C3%A9partement)" TargetMode="External"/><Relationship Id="rId17" Type="http://schemas.openxmlformats.org/officeDocument/2006/relationships/image" Target="../media/image55.jpeg"/><Relationship Id="rId2" Type="http://schemas.openxmlformats.org/officeDocument/2006/relationships/hyperlink" Target="http://www.clako-punaises.com/fr/21-faq/questions-reponses/16-pyrethre" TargetMode="External"/><Relationship Id="rId16" Type="http://schemas.openxmlformats.org/officeDocument/2006/relationships/image" Target="../media/image54.jpeg"/><Relationship Id="rId20" Type="http://schemas.openxmlformats.org/officeDocument/2006/relationships/hyperlink" Target="http://www.socialphy.com/posts/pets-animals/16091/elephants-and-bees.html" TargetMode="External"/><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hyperlink" Target="https://fr.wikipedia.org/wiki/Caf%C3%A9" TargetMode="External"/><Relationship Id="rId5" Type="http://schemas.openxmlformats.org/officeDocument/2006/relationships/image" Target="../media/image49.jpeg"/><Relationship Id="rId15" Type="http://schemas.openxmlformats.org/officeDocument/2006/relationships/image" Target="../media/image53.jpg"/><Relationship Id="rId10" Type="http://schemas.openxmlformats.org/officeDocument/2006/relationships/hyperlink" Target="https://fr.wikipedia.org/wiki/R%C3%A9pulsif" TargetMode="External"/><Relationship Id="rId19" Type="http://schemas.openxmlformats.org/officeDocument/2006/relationships/hyperlink" Target="http://www.voanews.com/content/in-uganda-park-rangers-help-elephants-farmer-coexist/1554837.html" TargetMode="External"/><Relationship Id="rId4" Type="http://schemas.openxmlformats.org/officeDocument/2006/relationships/hyperlink" Target="http://fr.wikipedia.org/wiki/%C5%92illet_d'Inde" TargetMode="External"/><Relationship Id="rId9" Type="http://schemas.openxmlformats.org/officeDocument/2006/relationships/hyperlink" Target="https://fr.wikipedia.org/wiki/Piment" TargetMode="External"/><Relationship Id="rId14" Type="http://schemas.openxmlformats.org/officeDocument/2006/relationships/image" Target="../media/image52.jpg"/><Relationship Id="rId22" Type="http://schemas.openxmlformats.org/officeDocument/2006/relationships/image" Target="../media/image58.jpeg"/></Relationships>
</file>

<file path=ppt/slides/_rels/slide11.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jpg"/><Relationship Id="rId7" Type="http://schemas.openxmlformats.org/officeDocument/2006/relationships/image" Target="../media/image63.jpeg"/><Relationship Id="rId2" Type="http://schemas.openxmlformats.org/officeDocument/2006/relationships/hyperlink" Target="http://teca.fao.org/fr/read/8575" TargetMode="External"/><Relationship Id="rId1" Type="http://schemas.openxmlformats.org/officeDocument/2006/relationships/slideLayout" Target="../slideLayouts/slideLayout7.xml"/><Relationship Id="rId6" Type="http://schemas.openxmlformats.org/officeDocument/2006/relationships/image" Target="../media/image62.jpg"/><Relationship Id="rId11" Type="http://schemas.openxmlformats.org/officeDocument/2006/relationships/hyperlink" Target="http://en.wikipedia.org/wiki/Desmodium_triflorum" TargetMode="External"/><Relationship Id="rId5" Type="http://schemas.openxmlformats.org/officeDocument/2006/relationships/image" Target="../media/image61.jpg"/><Relationship Id="rId10" Type="http://schemas.openxmlformats.org/officeDocument/2006/relationships/image" Target="../media/image66.jpeg"/><Relationship Id="rId4" Type="http://schemas.openxmlformats.org/officeDocument/2006/relationships/image" Target="../media/image60.jpg"/><Relationship Id="rId9" Type="http://schemas.openxmlformats.org/officeDocument/2006/relationships/image" Target="../media/image65.jpeg"/></Relationships>
</file>

<file path=ppt/slides/_rels/slide12.xml.rels><?xml version="1.0" encoding="UTF-8" standalone="yes"?>
<Relationships xmlns="http://schemas.openxmlformats.org/package/2006/relationships"><Relationship Id="rId8" Type="http://schemas.openxmlformats.org/officeDocument/2006/relationships/image" Target="../media/image70.jpg"/><Relationship Id="rId13" Type="http://schemas.openxmlformats.org/officeDocument/2006/relationships/image" Target="../media/image74.jpeg"/><Relationship Id="rId3" Type="http://schemas.openxmlformats.org/officeDocument/2006/relationships/image" Target="../media/image67.jpg"/><Relationship Id="rId7" Type="http://schemas.openxmlformats.org/officeDocument/2006/relationships/image" Target="../media/image69.jpg"/><Relationship Id="rId12" Type="http://schemas.openxmlformats.org/officeDocument/2006/relationships/hyperlink" Target="http://www.syfia.info/index.php5?view=articles&amp;action=voir&amp;idArticle=393" TargetMode="External"/><Relationship Id="rId17" Type="http://schemas.openxmlformats.org/officeDocument/2006/relationships/image" Target="../media/image77.jpg"/><Relationship Id="rId2" Type="http://schemas.openxmlformats.org/officeDocument/2006/relationships/hyperlink" Target="http://teca.fao.org/fr/read/8575" TargetMode="External"/><Relationship Id="rId16" Type="http://schemas.openxmlformats.org/officeDocument/2006/relationships/hyperlink" Target="https://en.wikipedia.org/wiki/Tephrosia_purpurea" TargetMode="External"/><Relationship Id="rId1" Type="http://schemas.openxmlformats.org/officeDocument/2006/relationships/slideLayout" Target="../slideLayouts/slideLayout7.xml"/><Relationship Id="rId6" Type="http://schemas.openxmlformats.org/officeDocument/2006/relationships/image" Target="../media/image68.jpg"/><Relationship Id="rId11" Type="http://schemas.openxmlformats.org/officeDocument/2006/relationships/image" Target="../media/image73.jpeg"/><Relationship Id="rId5" Type="http://schemas.openxmlformats.org/officeDocument/2006/relationships/hyperlink" Target="http://es.wikipedia.org/wiki/Milpa" TargetMode="External"/><Relationship Id="rId15" Type="http://schemas.openxmlformats.org/officeDocument/2006/relationships/image" Target="../media/image76.jpg"/><Relationship Id="rId10" Type="http://schemas.openxmlformats.org/officeDocument/2006/relationships/image" Target="../media/image72.jpg"/><Relationship Id="rId4" Type="http://schemas.openxmlformats.org/officeDocument/2006/relationships/hyperlink" Target="https://fr.wikipedia.org/wiki/Trois_s%C5%93urs_(agriculture)" TargetMode="External"/><Relationship Id="rId9" Type="http://schemas.openxmlformats.org/officeDocument/2006/relationships/image" Target="../media/image71.jpg"/><Relationship Id="rId14" Type="http://schemas.openxmlformats.org/officeDocument/2006/relationships/image" Target="../media/image75.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hyperlink" Target="http://lenouvelliste.com/lenouvelliste/article/144079/Jardins-scolaires-une-alternance-pour-le-reboisement-du-quartier-de-Marbial" TargetMode="External"/><Relationship Id="rId3" Type="http://schemas.openxmlformats.org/officeDocument/2006/relationships/image" Target="../media/image78.jpeg"/><Relationship Id="rId7" Type="http://schemas.openxmlformats.org/officeDocument/2006/relationships/image" Target="../media/image80.jpeg"/><Relationship Id="rId12" Type="http://schemas.openxmlformats.org/officeDocument/2006/relationships/hyperlink" Target="http://www.planetere.org/bulletin/2008/Vol3no2-hiver2008.htm" TargetMode="External"/><Relationship Id="rId2" Type="http://schemas.openxmlformats.org/officeDocument/2006/relationships/hyperlink" Target="http://quasar-info.com/uvpa/index.php?page=presentation" TargetMode="External"/><Relationship Id="rId1" Type="http://schemas.openxmlformats.org/officeDocument/2006/relationships/slideLayout" Target="../slideLayouts/slideLayout7.xml"/><Relationship Id="rId6" Type="http://schemas.openxmlformats.org/officeDocument/2006/relationships/hyperlink" Target="http://www.rencontresafricaines.org/alpha.htm" TargetMode="External"/><Relationship Id="rId11" Type="http://schemas.openxmlformats.org/officeDocument/2006/relationships/image" Target="../media/image84.jpeg"/><Relationship Id="rId5" Type="http://schemas.openxmlformats.org/officeDocument/2006/relationships/image" Target="../media/image79.jpeg"/><Relationship Id="rId10" Type="http://schemas.openxmlformats.org/officeDocument/2006/relationships/image" Target="../media/image83.jpeg"/><Relationship Id="rId4" Type="http://schemas.openxmlformats.org/officeDocument/2006/relationships/hyperlink" Target="http://daharicomores.org/les-comores/les-comoriens/" TargetMode="Externa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3" Type="http://schemas.openxmlformats.org/officeDocument/2006/relationships/hyperlink" Target="https://treeyopermacultureedu.wordpress.com/chapter-10-the-humid-tropics/soil-building-techniques-part-2/" TargetMode="External"/><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7.jpg"/><Relationship Id="rId5" Type="http://schemas.openxmlformats.org/officeDocument/2006/relationships/image" Target="../media/image86.jpg"/><Relationship Id="rId4" Type="http://schemas.openxmlformats.org/officeDocument/2006/relationships/hyperlink" Target="http://www.ville-grosmorne.f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jpeg"/><Relationship Id="rId7" Type="http://schemas.openxmlformats.org/officeDocument/2006/relationships/image" Target="../media/image92.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hyperlink" Target="http://fondationsemafo.org/cause-view/projet-jardins-scolaires/" TargetMode="External"/><Relationship Id="rId9" Type="http://schemas.openxmlformats.org/officeDocument/2006/relationships/hyperlink" Target="http://burkina-afrique.com/jardins_scolaires.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94.jpg"/><Relationship Id="rId7" Type="http://schemas.openxmlformats.org/officeDocument/2006/relationships/hyperlink" Target="http://www.actiondecareme.ch/sites/pays/afrique_du_sud.html" TargetMode="External"/><Relationship Id="rId2" Type="http://schemas.openxmlformats.org/officeDocument/2006/relationships/hyperlink" Target="http://www.ecddcomoros.org/2014/02/hands-on-support-from-dahari/" TargetMode="External"/><Relationship Id="rId1" Type="http://schemas.openxmlformats.org/officeDocument/2006/relationships/slideLayout" Target="../slideLayouts/slideLayout7.xml"/><Relationship Id="rId6" Type="http://schemas.openxmlformats.org/officeDocument/2006/relationships/image" Target="../media/image96.jpg"/><Relationship Id="rId5" Type="http://schemas.openxmlformats.org/officeDocument/2006/relationships/hyperlink" Target="http://www.runetwork.org/" TargetMode="External"/><Relationship Id="rId4" Type="http://schemas.openxmlformats.org/officeDocument/2006/relationships/image" Target="../media/image95.jpg"/><Relationship Id="rId9" Type="http://schemas.openxmlformats.org/officeDocument/2006/relationships/hyperlink" Target="http://www.tours.fr/484-4cities4dev.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hyperlink" Target="http://wca2014.org/agroforestry-can-be-a-long-term-solution-to-closing-africas-food-gap/" TargetMode="External"/><Relationship Id="rId7" Type="http://schemas.openxmlformats.org/officeDocument/2006/relationships/image" Target="../media/image100.jpeg"/><Relationship Id="rId2"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image" Target="../media/image99.jpeg"/><Relationship Id="rId11" Type="http://schemas.openxmlformats.org/officeDocument/2006/relationships/hyperlink" Target="http://www.burkinafaso-cotedazur.org/mission-markoye-2010" TargetMode="External"/><Relationship Id="rId5" Type="http://schemas.openxmlformats.org/officeDocument/2006/relationships/image" Target="../media/image29.jpg"/><Relationship Id="rId10" Type="http://schemas.openxmlformats.org/officeDocument/2006/relationships/image" Target="../media/image102.jpeg"/><Relationship Id="rId4" Type="http://schemas.openxmlformats.org/officeDocument/2006/relationships/hyperlink" Target="http://wca2014.org/2014/01/#.VTCRC_msVqU" TargetMode="External"/><Relationship Id="rId9" Type="http://schemas.openxmlformats.org/officeDocument/2006/relationships/hyperlink" Target="https://slowfoodmaroc.wordpress.com/1000-jardins-potagers-en-afriqu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3.jpeg"/><Relationship Id="rId7" Type="http://schemas.openxmlformats.org/officeDocument/2006/relationships/hyperlink" Target="http://decouvertesolidarite.free.fr/retour2012" TargetMode="External"/><Relationship Id="rId2" Type="http://schemas.openxmlformats.org/officeDocument/2006/relationships/hyperlink" Target="http://peres-blancs.cef.fr/jardin_tropical.htm" TargetMode="External"/><Relationship Id="rId1" Type="http://schemas.openxmlformats.org/officeDocument/2006/relationships/slideLayout" Target="../slideLayouts/slideLayout7.xml"/><Relationship Id="rId6" Type="http://schemas.openxmlformats.org/officeDocument/2006/relationships/hyperlink" Target="http://lesjujusencamion.over-blog.com/archive/2013-06/" TargetMode="External"/><Relationship Id="rId5" Type="http://schemas.openxmlformats.org/officeDocument/2006/relationships/hyperlink" Target="http://mission-humanitaire-femmes.org/Nos%20partenaires.html" TargetMode="External"/><Relationship Id="rId10" Type="http://schemas.openxmlformats.org/officeDocument/2006/relationships/image" Target="../media/image107.jpeg"/><Relationship Id="rId4" Type="http://schemas.openxmlformats.org/officeDocument/2006/relationships/image" Target="../media/image104.jpeg"/><Relationship Id="rId9" Type="http://schemas.openxmlformats.org/officeDocument/2006/relationships/image" Target="../media/image106.jpeg"/></Relationships>
</file>

<file path=ppt/slides/_rels/slide1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hyperlink" Target="http://www.runetwork.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eneration-masoala.org/" TargetMode="External"/><Relationship Id="rId2" Type="http://schemas.openxmlformats.org/officeDocument/2006/relationships/image" Target="../media/image110.jpeg"/><Relationship Id="rId1" Type="http://schemas.openxmlformats.org/officeDocument/2006/relationships/slideLayout" Target="../slideLayouts/slideLayout7.xml"/><Relationship Id="rId5" Type="http://schemas.openxmlformats.org/officeDocument/2006/relationships/image" Target="../media/image112.jpg"/><Relationship Id="rId4" Type="http://schemas.openxmlformats.org/officeDocument/2006/relationships/image" Target="../media/image1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image" Target="../media/image1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28.jpeg"/><Relationship Id="rId18" Type="http://schemas.openxmlformats.org/officeDocument/2006/relationships/image" Target="../media/image133.jpg"/><Relationship Id="rId3" Type="http://schemas.openxmlformats.org/officeDocument/2006/relationships/image" Target="../media/image118.jpeg"/><Relationship Id="rId7" Type="http://schemas.openxmlformats.org/officeDocument/2006/relationships/image" Target="../media/image122.jpeg"/><Relationship Id="rId12" Type="http://schemas.openxmlformats.org/officeDocument/2006/relationships/image" Target="../media/image127.jpeg"/><Relationship Id="rId17" Type="http://schemas.openxmlformats.org/officeDocument/2006/relationships/image" Target="../media/image132.jpg"/><Relationship Id="rId2" Type="http://schemas.openxmlformats.org/officeDocument/2006/relationships/image" Target="../media/image117.jpeg"/><Relationship Id="rId16" Type="http://schemas.openxmlformats.org/officeDocument/2006/relationships/image" Target="../media/image131.jpg"/><Relationship Id="rId20" Type="http://schemas.openxmlformats.org/officeDocument/2006/relationships/image" Target="../media/image135.jpg"/><Relationship Id="rId1" Type="http://schemas.openxmlformats.org/officeDocument/2006/relationships/slideLayout" Target="../slideLayouts/slideLayout7.xml"/><Relationship Id="rId6" Type="http://schemas.openxmlformats.org/officeDocument/2006/relationships/image" Target="../media/image121.jpeg"/><Relationship Id="rId11" Type="http://schemas.openxmlformats.org/officeDocument/2006/relationships/image" Target="../media/image126.jpg"/><Relationship Id="rId5" Type="http://schemas.openxmlformats.org/officeDocument/2006/relationships/image" Target="../media/image120.jpeg"/><Relationship Id="rId15" Type="http://schemas.openxmlformats.org/officeDocument/2006/relationships/image" Target="../media/image130.jpg"/><Relationship Id="rId10" Type="http://schemas.openxmlformats.org/officeDocument/2006/relationships/image" Target="../media/image125.jpeg"/><Relationship Id="rId19" Type="http://schemas.openxmlformats.org/officeDocument/2006/relationships/image" Target="../media/image134.jpeg"/><Relationship Id="rId4" Type="http://schemas.openxmlformats.org/officeDocument/2006/relationships/image" Target="../media/image119.jpeg"/><Relationship Id="rId9" Type="http://schemas.openxmlformats.org/officeDocument/2006/relationships/image" Target="../media/image124.jpeg"/><Relationship Id="rId14" Type="http://schemas.openxmlformats.org/officeDocument/2006/relationships/image" Target="../media/image129.jpg"/></Relationships>
</file>

<file path=ppt/slides/_rels/slide23.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Fabaceae&amp;usg=ALkJrhhbwEF8uoHPq39mPNkqvrheyj7btA" TargetMode="External"/><Relationship Id="rId3" Type="http://schemas.openxmlformats.org/officeDocument/2006/relationships/image" Target="../media/image137.jpg"/><Relationship Id="rId7" Type="http://schemas.openxmlformats.org/officeDocument/2006/relationships/image" Target="../media/image141.jpg"/><Relationship Id="rId2" Type="http://schemas.openxmlformats.org/officeDocument/2006/relationships/image" Target="../media/image136.jpg"/><Relationship Id="rId1" Type="http://schemas.openxmlformats.org/officeDocument/2006/relationships/slideLayout" Target="../slideLayouts/slideLayout7.xml"/><Relationship Id="rId6" Type="http://schemas.openxmlformats.org/officeDocument/2006/relationships/image" Target="../media/image140.jpg"/><Relationship Id="rId11" Type="http://schemas.openxmlformats.org/officeDocument/2006/relationships/image" Target="../media/image143.jpg"/><Relationship Id="rId5" Type="http://schemas.openxmlformats.org/officeDocument/2006/relationships/image" Target="../media/image139.jpg"/><Relationship Id="rId10" Type="http://schemas.openxmlformats.org/officeDocument/2006/relationships/image" Target="../media/image142.jpeg"/><Relationship Id="rId4" Type="http://schemas.openxmlformats.org/officeDocument/2006/relationships/image" Target="../media/image138.jpeg"/><Relationship Id="rId9" Type="http://schemas.openxmlformats.org/officeDocument/2006/relationships/hyperlink" Target="http://uses.plantnet-project.org/fr/Haematoxylum_campechianum_(PROT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47.jpg"/><Relationship Id="rId13" Type="http://schemas.openxmlformats.org/officeDocument/2006/relationships/image" Target="../media/image148.jpg"/><Relationship Id="rId3" Type="http://schemas.openxmlformats.org/officeDocument/2006/relationships/hyperlink" Target="http://practicalaction.org/solar-powered-water-pumps" TargetMode="External"/><Relationship Id="rId7" Type="http://schemas.openxmlformats.org/officeDocument/2006/relationships/image" Target="../media/image146.jpg"/><Relationship Id="rId12" Type="http://schemas.openxmlformats.org/officeDocument/2006/relationships/hyperlink" Target="http://www.ongbenin.org/galerie-88-l-eau.html" TargetMode="External"/><Relationship Id="rId17" Type="http://schemas.openxmlformats.org/officeDocument/2006/relationships/image" Target="../media/image152.jpg"/><Relationship Id="rId2" Type="http://schemas.openxmlformats.org/officeDocument/2006/relationships/hyperlink" Target="http://www.sunlabob.com/news-2011/sunlabob-installs-solar-water-pumps-to-improve-water-access-at-agriculture-college.html" TargetMode="External"/><Relationship Id="rId16" Type="http://schemas.openxmlformats.org/officeDocument/2006/relationships/image" Target="../media/image151.jpg"/><Relationship Id="rId1" Type="http://schemas.openxmlformats.org/officeDocument/2006/relationships/slideLayout" Target="../slideLayouts/slideLayout7.xml"/><Relationship Id="rId6" Type="http://schemas.openxmlformats.org/officeDocument/2006/relationships/image" Target="../media/image145.jpg"/><Relationship Id="rId11" Type="http://schemas.openxmlformats.org/officeDocument/2006/relationships/hyperlink" Target="http://www.wikiwater.fr/e31-les-forages.html" TargetMode="External"/><Relationship Id="rId5" Type="http://schemas.openxmlformats.org/officeDocument/2006/relationships/image" Target="../media/image144.jpg"/><Relationship Id="rId15" Type="http://schemas.openxmlformats.org/officeDocument/2006/relationships/image" Target="../media/image150.jpg"/><Relationship Id="rId10" Type="http://schemas.openxmlformats.org/officeDocument/2006/relationships/hyperlink" Target="http://www.wikiwater.fr/spip.php?mot50" TargetMode="External"/><Relationship Id="rId4" Type="http://schemas.openxmlformats.org/officeDocument/2006/relationships/hyperlink" Target="http://www.dulas.org.uk/casestudyprofile/solar_water_pumping_burundi" TargetMode="External"/><Relationship Id="rId9" Type="http://schemas.openxmlformats.org/officeDocument/2006/relationships/hyperlink" Target="http://www.wikiwater.fr/e28-les-divers-types-de-puits-et.html" TargetMode="External"/><Relationship Id="rId14" Type="http://schemas.openxmlformats.org/officeDocument/2006/relationships/image" Target="../media/image149.jpg"/></Relationships>
</file>

<file path=ppt/slides/_rels/slide25.xml.rels><?xml version="1.0" encoding="UTF-8" standalone="yes"?>
<Relationships xmlns="http://schemas.openxmlformats.org/package/2006/relationships"><Relationship Id="rId8" Type="http://schemas.openxmlformats.org/officeDocument/2006/relationships/hyperlink" Target="http://www.wikiwater.fr/e23-le-pretraitement-floculation.html" TargetMode="External"/><Relationship Id="rId13" Type="http://schemas.openxmlformats.org/officeDocument/2006/relationships/image" Target="../media/image160.jpg"/><Relationship Id="rId3" Type="http://schemas.openxmlformats.org/officeDocument/2006/relationships/image" Target="../media/image154.jpeg"/><Relationship Id="rId7" Type="http://schemas.openxmlformats.org/officeDocument/2006/relationships/hyperlink" Target="http://www.wikiwater.fr/spip.php?mot114" TargetMode="External"/><Relationship Id="rId12" Type="http://schemas.openxmlformats.org/officeDocument/2006/relationships/image" Target="../media/image159.jpg"/><Relationship Id="rId2" Type="http://schemas.openxmlformats.org/officeDocument/2006/relationships/image" Target="../media/image153.jpeg"/><Relationship Id="rId16" Type="http://schemas.openxmlformats.org/officeDocument/2006/relationships/hyperlink" Target="http://www.amitiesavoiesahel.org/?p=1487" TargetMode="External"/><Relationship Id="rId1" Type="http://schemas.openxmlformats.org/officeDocument/2006/relationships/slideLayout" Target="../slideLayouts/slideLayout7.xml"/><Relationship Id="rId6" Type="http://schemas.openxmlformats.org/officeDocument/2006/relationships/image" Target="../media/image156.jpg"/><Relationship Id="rId11" Type="http://schemas.openxmlformats.org/officeDocument/2006/relationships/image" Target="../media/image158.jpg"/><Relationship Id="rId5" Type="http://schemas.openxmlformats.org/officeDocument/2006/relationships/image" Target="../media/image155.jpg"/><Relationship Id="rId15" Type="http://schemas.openxmlformats.org/officeDocument/2006/relationships/image" Target="../media/image162.jpg"/><Relationship Id="rId10" Type="http://schemas.openxmlformats.org/officeDocument/2006/relationships/image" Target="../media/image157.jpg"/><Relationship Id="rId4" Type="http://schemas.openxmlformats.org/officeDocument/2006/relationships/hyperlink" Target="http://www.wikiwater.fr/e21-le-traitement-de-l-eau-par.html" TargetMode="External"/><Relationship Id="rId9" Type="http://schemas.openxmlformats.org/officeDocument/2006/relationships/hyperlink" Target="http://changera.blogspot.fr/2013/12/purifier-les-eaux-avec-des-produits.html" TargetMode="External"/><Relationship Id="rId14" Type="http://schemas.openxmlformats.org/officeDocument/2006/relationships/image" Target="../media/image161.jpg"/></Relationships>
</file>

<file path=ppt/slides/_rels/slide26.xml.rels><?xml version="1.0" encoding="UTF-8" standalone="yes"?>
<Relationships xmlns="http://schemas.openxmlformats.org/package/2006/relationships"><Relationship Id="rId8" Type="http://schemas.openxmlformats.org/officeDocument/2006/relationships/hyperlink" Target="https://www.ted.com/talks/william_kamkwamba_how_i_harnessed_the_wind" TargetMode="External"/><Relationship Id="rId13" Type="http://schemas.openxmlformats.org/officeDocument/2006/relationships/image" Target="../media/image173.jpeg"/><Relationship Id="rId3" Type="http://schemas.openxmlformats.org/officeDocument/2006/relationships/image" Target="../media/image164.jpg"/><Relationship Id="rId7" Type="http://schemas.openxmlformats.org/officeDocument/2006/relationships/image" Target="../media/image168.jpg"/><Relationship Id="rId12" Type="http://schemas.openxmlformats.org/officeDocument/2006/relationships/image" Target="../media/image172.jpg"/><Relationship Id="rId2" Type="http://schemas.openxmlformats.org/officeDocument/2006/relationships/image" Target="../media/image163.jpg"/><Relationship Id="rId1" Type="http://schemas.openxmlformats.org/officeDocument/2006/relationships/slideLayout" Target="../slideLayouts/slideLayout7.xml"/><Relationship Id="rId6" Type="http://schemas.openxmlformats.org/officeDocument/2006/relationships/image" Target="../media/image167.jpg"/><Relationship Id="rId11" Type="http://schemas.openxmlformats.org/officeDocument/2006/relationships/image" Target="../media/image171.jpg"/><Relationship Id="rId5" Type="http://schemas.openxmlformats.org/officeDocument/2006/relationships/image" Target="../media/image166.jpg"/><Relationship Id="rId10" Type="http://schemas.openxmlformats.org/officeDocument/2006/relationships/image" Target="../media/image170.jpeg"/><Relationship Id="rId4" Type="http://schemas.openxmlformats.org/officeDocument/2006/relationships/image" Target="../media/image165.jpg"/><Relationship Id="rId9" Type="http://schemas.openxmlformats.org/officeDocument/2006/relationships/image" Target="../media/image169.jpeg"/><Relationship Id="rId14" Type="http://schemas.openxmlformats.org/officeDocument/2006/relationships/image" Target="../media/image174.jpg"/></Relationships>
</file>

<file path=ppt/slides/_rels/slide27.xml.rels><?xml version="1.0" encoding="UTF-8" standalone="yes"?>
<Relationships xmlns="http://schemas.openxmlformats.org/package/2006/relationships"><Relationship Id="rId8" Type="http://schemas.openxmlformats.org/officeDocument/2006/relationships/image" Target="../media/image180.jpeg"/><Relationship Id="rId13" Type="http://schemas.openxmlformats.org/officeDocument/2006/relationships/image" Target="../media/image184.jpg"/><Relationship Id="rId3" Type="http://schemas.openxmlformats.org/officeDocument/2006/relationships/image" Target="../media/image176.jpeg"/><Relationship Id="rId7" Type="http://schemas.openxmlformats.org/officeDocument/2006/relationships/image" Target="../media/image179.jpeg"/><Relationship Id="rId12" Type="http://schemas.openxmlformats.org/officeDocument/2006/relationships/image" Target="../media/image183.jpg"/><Relationship Id="rId2" Type="http://schemas.openxmlformats.org/officeDocument/2006/relationships/image" Target="../media/image175.jpeg"/><Relationship Id="rId1" Type="http://schemas.openxmlformats.org/officeDocument/2006/relationships/slideLayout" Target="../slideLayouts/slideLayout7.xml"/><Relationship Id="rId6" Type="http://schemas.openxmlformats.org/officeDocument/2006/relationships/image" Target="../media/image178.jpg"/><Relationship Id="rId11" Type="http://schemas.openxmlformats.org/officeDocument/2006/relationships/image" Target="../media/image182.jpg"/><Relationship Id="rId5" Type="http://schemas.openxmlformats.org/officeDocument/2006/relationships/hyperlink" Target="http://www.terre-humanisme.org/" TargetMode="External"/><Relationship Id="rId10" Type="http://schemas.openxmlformats.org/officeDocument/2006/relationships/image" Target="../media/image181.jpg"/><Relationship Id="rId4" Type="http://schemas.openxmlformats.org/officeDocument/2006/relationships/image" Target="../media/image177.jpeg"/><Relationship Id="rId9" Type="http://schemas.openxmlformats.org/officeDocument/2006/relationships/hyperlink" Target="https://sites.google.com/site/foyerniafunke/" TargetMode="External"/><Relationship Id="rId14" Type="http://schemas.openxmlformats.org/officeDocument/2006/relationships/image" Target="../media/image185.jpg"/></Relationships>
</file>

<file path=ppt/slides/_rels/slide28.xml.rels><?xml version="1.0" encoding="UTF-8" standalone="yes"?>
<Relationships xmlns="http://schemas.openxmlformats.org/package/2006/relationships"><Relationship Id="rId8" Type="http://schemas.openxmlformats.org/officeDocument/2006/relationships/image" Target="../media/image192.jpg"/><Relationship Id="rId13" Type="http://schemas.openxmlformats.org/officeDocument/2006/relationships/image" Target="../media/image197.jpg"/><Relationship Id="rId3" Type="http://schemas.openxmlformats.org/officeDocument/2006/relationships/image" Target="../media/image187.jpg"/><Relationship Id="rId7" Type="http://schemas.openxmlformats.org/officeDocument/2006/relationships/image" Target="../media/image191.jpeg"/><Relationship Id="rId12" Type="http://schemas.openxmlformats.org/officeDocument/2006/relationships/image" Target="../media/image196.jpg"/><Relationship Id="rId2" Type="http://schemas.openxmlformats.org/officeDocument/2006/relationships/image" Target="../media/image186.jpg"/><Relationship Id="rId1" Type="http://schemas.openxmlformats.org/officeDocument/2006/relationships/slideLayout" Target="../slideLayouts/slideLayout7.xml"/><Relationship Id="rId6" Type="http://schemas.openxmlformats.org/officeDocument/2006/relationships/image" Target="../media/image190.jpeg"/><Relationship Id="rId11" Type="http://schemas.openxmlformats.org/officeDocument/2006/relationships/image" Target="../media/image195.jpg"/><Relationship Id="rId5" Type="http://schemas.openxmlformats.org/officeDocument/2006/relationships/image" Target="../media/image189.jpg"/><Relationship Id="rId10" Type="http://schemas.openxmlformats.org/officeDocument/2006/relationships/image" Target="../media/image194.png"/><Relationship Id="rId4" Type="http://schemas.openxmlformats.org/officeDocument/2006/relationships/image" Target="../media/image188.jpg"/><Relationship Id="rId9" Type="http://schemas.openxmlformats.org/officeDocument/2006/relationships/image" Target="../media/image193.jpg"/><Relationship Id="rId14" Type="http://schemas.openxmlformats.org/officeDocument/2006/relationships/image" Target="../media/image198.jpg"/></Relationships>
</file>

<file path=ppt/slides/_rels/slide29.xml.rels><?xml version="1.0" encoding="UTF-8" standalone="yes"?>
<Relationships xmlns="http://schemas.openxmlformats.org/package/2006/relationships"><Relationship Id="rId8" Type="http://schemas.openxmlformats.org/officeDocument/2006/relationships/hyperlink" Target="http://www.fao.org/docrep/r5265f/r5265f00.htm" TargetMode="External"/><Relationship Id="rId13" Type="http://schemas.openxmlformats.org/officeDocument/2006/relationships/image" Target="../media/image206.jpeg"/><Relationship Id="rId18" Type="http://schemas.openxmlformats.org/officeDocument/2006/relationships/image" Target="../media/image211.jpeg"/><Relationship Id="rId3" Type="http://schemas.openxmlformats.org/officeDocument/2006/relationships/image" Target="../media/image200.jpg"/><Relationship Id="rId21" Type="http://schemas.openxmlformats.org/officeDocument/2006/relationships/image" Target="../media/image214.jpeg"/><Relationship Id="rId7" Type="http://schemas.openxmlformats.org/officeDocument/2006/relationships/hyperlink" Target="http://afrique-centrale.cirad.fr/recherche-en-partenariat/principaux-projets/credits-carbone-cascade" TargetMode="External"/><Relationship Id="rId12" Type="http://schemas.openxmlformats.org/officeDocument/2006/relationships/image" Target="../media/image205.jpg"/><Relationship Id="rId17" Type="http://schemas.openxmlformats.org/officeDocument/2006/relationships/image" Target="../media/image210.jpeg"/><Relationship Id="rId2" Type="http://schemas.openxmlformats.org/officeDocument/2006/relationships/image" Target="../media/image199.jpg"/><Relationship Id="rId16" Type="http://schemas.openxmlformats.org/officeDocument/2006/relationships/image" Target="../media/image209.jpeg"/><Relationship Id="rId20" Type="http://schemas.openxmlformats.org/officeDocument/2006/relationships/image" Target="../media/image213.jpeg"/><Relationship Id="rId1" Type="http://schemas.openxmlformats.org/officeDocument/2006/relationships/slideLayout" Target="../slideLayouts/slideLayout7.xml"/><Relationship Id="rId6" Type="http://schemas.openxmlformats.org/officeDocument/2006/relationships/image" Target="../media/image203.jpg"/><Relationship Id="rId11" Type="http://schemas.openxmlformats.org/officeDocument/2006/relationships/image" Target="../media/image204.jpg"/><Relationship Id="rId5" Type="http://schemas.openxmlformats.org/officeDocument/2006/relationships/image" Target="../media/image202.jpg"/><Relationship Id="rId15" Type="http://schemas.openxmlformats.org/officeDocument/2006/relationships/image" Target="../media/image208.jpeg"/><Relationship Id="rId10" Type="http://schemas.openxmlformats.org/officeDocument/2006/relationships/hyperlink" Target="http://www.ladyforester-tech.org/FemmeForestiere.html" TargetMode="External"/><Relationship Id="rId19" Type="http://schemas.openxmlformats.org/officeDocument/2006/relationships/image" Target="../media/image212.jpeg"/><Relationship Id="rId4" Type="http://schemas.openxmlformats.org/officeDocument/2006/relationships/image" Target="../media/image201.jpg"/><Relationship Id="rId9" Type="http://schemas.openxmlformats.org/officeDocument/2006/relationships/hyperlink" Target="http://www.rougier.fr/fr/groupe/9-historique.html" TargetMode="External"/><Relationship Id="rId14" Type="http://schemas.openxmlformats.org/officeDocument/2006/relationships/image" Target="../media/image20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17.jpg"/><Relationship Id="rId13" Type="http://schemas.openxmlformats.org/officeDocument/2006/relationships/image" Target="../media/image221.jpg"/><Relationship Id="rId18" Type="http://schemas.openxmlformats.org/officeDocument/2006/relationships/hyperlink" Target="http://www.cbnmed.fr/missions/index.php?aff=conserv" TargetMode="External"/><Relationship Id="rId3" Type="http://schemas.openxmlformats.org/officeDocument/2006/relationships/image" Target="../media/image216.jpg"/><Relationship Id="rId7" Type="http://schemas.openxmlformats.org/officeDocument/2006/relationships/hyperlink" Target="https://fr.wikipedia.org/wiki/Graine" TargetMode="External"/><Relationship Id="rId12" Type="http://schemas.openxmlformats.org/officeDocument/2006/relationships/image" Target="../media/image220.jpg"/><Relationship Id="rId17" Type="http://schemas.openxmlformats.org/officeDocument/2006/relationships/hyperlink" Target="http://www.br.fgov.be/CONSERVATION/CONSERVATIONFR/seedbankfr.php" TargetMode="External"/><Relationship Id="rId2" Type="http://schemas.openxmlformats.org/officeDocument/2006/relationships/image" Target="../media/image215.jpeg"/><Relationship Id="rId16" Type="http://schemas.openxmlformats.org/officeDocument/2006/relationships/hyperlink" Target="http://www.doc-developpement-durable.org/file/fermes-ecoles/jardin-fraternit%C3%A9s-ouvri%C3%A8res-de-Mouscron/images/" TargetMode="External"/><Relationship Id="rId1" Type="http://schemas.openxmlformats.org/officeDocument/2006/relationships/slideLayout" Target="../slideLayouts/slideLayout7.xml"/><Relationship Id="rId6" Type="http://schemas.openxmlformats.org/officeDocument/2006/relationships/hyperlink" Target="https://fr.wikipedia.org/wiki/Lentille_cultiv%C3%A9e" TargetMode="External"/><Relationship Id="rId11" Type="http://schemas.openxmlformats.org/officeDocument/2006/relationships/image" Target="../media/image219.jpg"/><Relationship Id="rId5" Type="http://schemas.openxmlformats.org/officeDocument/2006/relationships/hyperlink" Target="https://fr.wikipedia.org/wiki/Grainoth&#232;que" TargetMode="External"/><Relationship Id="rId15" Type="http://schemas.openxmlformats.org/officeDocument/2006/relationships/hyperlink" Target="http://www.lemonde.fr/planete/article/2013/06/30/les-varietes-paysannes-de-ble-en-voie-de-disparition_3436092_3244.html" TargetMode="External"/><Relationship Id="rId10" Type="http://schemas.openxmlformats.org/officeDocument/2006/relationships/hyperlink" Target="https://fr.wikipedia.org/wiki/Banque_de_graines" TargetMode="External"/><Relationship Id="rId4" Type="http://schemas.openxmlformats.org/officeDocument/2006/relationships/hyperlink" Target="http://creativecommons.org/licenses/by-sa/3.0" TargetMode="External"/><Relationship Id="rId9" Type="http://schemas.openxmlformats.org/officeDocument/2006/relationships/image" Target="../media/image218.jpg"/><Relationship Id="rId14" Type="http://schemas.openxmlformats.org/officeDocument/2006/relationships/image" Target="../media/image222.jpg"/></Relationships>
</file>

<file path=ppt/slides/_rels/slide31.xml.rels><?xml version="1.0" encoding="UTF-8" standalone="yes"?>
<Relationships xmlns="http://schemas.openxmlformats.org/package/2006/relationships"><Relationship Id="rId8" Type="http://schemas.openxmlformats.org/officeDocument/2006/relationships/image" Target="../media/image228.jpeg"/><Relationship Id="rId3" Type="http://schemas.openxmlformats.org/officeDocument/2006/relationships/image" Target="../media/image224.jpeg"/><Relationship Id="rId7" Type="http://schemas.openxmlformats.org/officeDocument/2006/relationships/image" Target="../media/image227.jpeg"/><Relationship Id="rId2" Type="http://schemas.openxmlformats.org/officeDocument/2006/relationships/image" Target="../media/image223.jpeg"/><Relationship Id="rId1" Type="http://schemas.openxmlformats.org/officeDocument/2006/relationships/slideLayout" Target="../slideLayouts/slideLayout7.xml"/><Relationship Id="rId6" Type="http://schemas.openxmlformats.org/officeDocument/2006/relationships/image" Target="../media/image226.jpeg"/><Relationship Id="rId11" Type="http://schemas.openxmlformats.org/officeDocument/2006/relationships/image" Target="../media/image231.jpeg"/><Relationship Id="rId5" Type="http://schemas.openxmlformats.org/officeDocument/2006/relationships/image" Target="../media/image225.jpeg"/><Relationship Id="rId10" Type="http://schemas.openxmlformats.org/officeDocument/2006/relationships/image" Target="../media/image230.jpeg"/><Relationship Id="rId4" Type="http://schemas.openxmlformats.org/officeDocument/2006/relationships/hyperlink" Target="http://www.formad-environnement.org/pepiniere_reforestation_agroforesterie.pdf" TargetMode="External"/><Relationship Id="rId9" Type="http://schemas.openxmlformats.org/officeDocument/2006/relationships/image" Target="../media/image229.jpeg"/></Relationships>
</file>

<file path=ppt/slides/_rels/slide32.xml.rels><?xml version="1.0" encoding="UTF-8" standalone="yes"?>
<Relationships xmlns="http://schemas.openxmlformats.org/package/2006/relationships"><Relationship Id="rId8" Type="http://schemas.openxmlformats.org/officeDocument/2006/relationships/image" Target="../media/image238.jpeg"/><Relationship Id="rId13" Type="http://schemas.openxmlformats.org/officeDocument/2006/relationships/image" Target="../media/image242.jpeg"/><Relationship Id="rId3" Type="http://schemas.openxmlformats.org/officeDocument/2006/relationships/image" Target="../media/image233.jpeg"/><Relationship Id="rId7" Type="http://schemas.openxmlformats.org/officeDocument/2006/relationships/image" Target="../media/image237.jpeg"/><Relationship Id="rId12" Type="http://schemas.openxmlformats.org/officeDocument/2006/relationships/image" Target="../media/image241.jpeg"/><Relationship Id="rId2" Type="http://schemas.openxmlformats.org/officeDocument/2006/relationships/image" Target="../media/image232.jpeg"/><Relationship Id="rId1" Type="http://schemas.openxmlformats.org/officeDocument/2006/relationships/slideLayout" Target="../slideLayouts/slideLayout7.xml"/><Relationship Id="rId6" Type="http://schemas.openxmlformats.org/officeDocument/2006/relationships/image" Target="../media/image236.jpeg"/><Relationship Id="rId11" Type="http://schemas.openxmlformats.org/officeDocument/2006/relationships/hyperlink" Target="https://www.google.fr/search?biw=1440&amp;bih=732&amp;q=monarda+citriodora&amp;stick=H4sIAAAAAAAAAGOovnz8BQMDgzYHsxCnfq6-gUl8VnyhEphpUZ6RZKQl6FdaUpRZkpmfF5yZklqeWFl8Z6fGNb6tBlbMn738Xr43V8r6YOsLAEMfSt5IAAAA&amp;sa=X&amp;ei=yIAUVPnvOYbTaLj3gqAG&amp;ved=0CMMBEMQNMBc" TargetMode="External"/><Relationship Id="rId5" Type="http://schemas.openxmlformats.org/officeDocument/2006/relationships/image" Target="../media/image235.jpeg"/><Relationship Id="rId10" Type="http://schemas.openxmlformats.org/officeDocument/2006/relationships/image" Target="../media/image240.jpeg"/><Relationship Id="rId4" Type="http://schemas.openxmlformats.org/officeDocument/2006/relationships/image" Target="../media/image234.jpeg"/><Relationship Id="rId9" Type="http://schemas.openxmlformats.org/officeDocument/2006/relationships/image" Target="../media/image239.jpeg"/></Relationships>
</file>

<file path=ppt/slides/_rels/slide33.xml.rels><?xml version="1.0" encoding="UTF-8" standalone="yes"?>
<Relationships xmlns="http://schemas.openxmlformats.org/package/2006/relationships"><Relationship Id="rId3" Type="http://schemas.openxmlformats.org/officeDocument/2006/relationships/hyperlink" Target="http://www.secours-catholique.org/emploi-insertion-microcredit" TargetMode="External"/><Relationship Id="rId2" Type="http://schemas.openxmlformats.org/officeDocument/2006/relationships/image" Target="../media/image243.jpg"/><Relationship Id="rId1" Type="http://schemas.openxmlformats.org/officeDocument/2006/relationships/slideLayout" Target="../slideLayouts/slideLayout7.xml"/><Relationship Id="rId6" Type="http://schemas.openxmlformats.org/officeDocument/2006/relationships/hyperlink" Target="http://www.thevhi.org/fr/index.php?page=micro_credit" TargetMode="External"/><Relationship Id="rId5" Type="http://schemas.openxmlformats.org/officeDocument/2006/relationships/hyperlink" Target="http://www.thevhi.org/en/index.php?page=micro_credit" TargetMode="External"/><Relationship Id="rId4" Type="http://schemas.openxmlformats.org/officeDocument/2006/relationships/image" Target="../media/image244.jpg"/></Relationships>
</file>

<file path=ppt/slides/_rels/slide34.xml.rels><?xml version="1.0" encoding="UTF-8" standalone="yes"?>
<Relationships xmlns="http://schemas.openxmlformats.org/package/2006/relationships"><Relationship Id="rId3" Type="http://schemas.openxmlformats.org/officeDocument/2006/relationships/image" Target="../media/image245.jpg"/><Relationship Id="rId7" Type="http://schemas.openxmlformats.org/officeDocument/2006/relationships/image" Target="../media/image248.jpg"/><Relationship Id="rId2" Type="http://schemas.openxmlformats.org/officeDocument/2006/relationships/hyperlink" Target="http://presse.bforbank.com/MediaGallery.aspx?FID=143" TargetMode="External"/><Relationship Id="rId1" Type="http://schemas.openxmlformats.org/officeDocument/2006/relationships/slideLayout" Target="../slideLayouts/slideLayout7.xml"/><Relationship Id="rId6" Type="http://schemas.openxmlformats.org/officeDocument/2006/relationships/image" Target="../media/image247.jpg"/><Relationship Id="rId5" Type="http://schemas.openxmlformats.org/officeDocument/2006/relationships/image" Target="../media/image246.jpg"/><Relationship Id="rId4" Type="http://schemas.openxmlformats.org/officeDocument/2006/relationships/hyperlink" Target="http://www.consoglobe.com/commerce-equitable-petit-hausse-2070-c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marmaillealacase.free.fr/La_marmaille/Mes_albums/Pages/La_bibliotheque.html#13" TargetMode="External"/><Relationship Id="rId13" Type="http://schemas.openxmlformats.org/officeDocument/2006/relationships/hyperlink" Target="http://www.fao.org/docrep/v9974f/v9974f03.htm" TargetMode="External"/><Relationship Id="rId3" Type="http://schemas.openxmlformats.org/officeDocument/2006/relationships/image" Target="../media/image250.jpg"/><Relationship Id="rId7" Type="http://schemas.openxmlformats.org/officeDocument/2006/relationships/image" Target="../media/image254.JPG"/><Relationship Id="rId12" Type="http://schemas.openxmlformats.org/officeDocument/2006/relationships/image" Target="../media/image257.jpg"/><Relationship Id="rId2" Type="http://schemas.openxmlformats.org/officeDocument/2006/relationships/image" Target="../media/image249.jpeg"/><Relationship Id="rId1" Type="http://schemas.openxmlformats.org/officeDocument/2006/relationships/slideLayout" Target="../slideLayouts/slideLayout7.xml"/><Relationship Id="rId6" Type="http://schemas.openxmlformats.org/officeDocument/2006/relationships/image" Target="../media/image253.JPG"/><Relationship Id="rId11" Type="http://schemas.openxmlformats.org/officeDocument/2006/relationships/hyperlink" Target="http://comme-un-camion-rouge.over-blog.com/2015/11/la-marmaille-a-la-case.html" TargetMode="External"/><Relationship Id="rId5" Type="http://schemas.openxmlformats.org/officeDocument/2006/relationships/image" Target="../media/image252.JPG"/><Relationship Id="rId10" Type="http://schemas.openxmlformats.org/officeDocument/2006/relationships/image" Target="../media/image256.jpg"/><Relationship Id="rId4" Type="http://schemas.openxmlformats.org/officeDocument/2006/relationships/image" Target="../media/image251.jpg"/><Relationship Id="rId9" Type="http://schemas.openxmlformats.org/officeDocument/2006/relationships/image" Target="../media/image255.jpg"/></Relationships>
</file>

<file path=ppt/slides/_rels/slide36.xml.rels><?xml version="1.0" encoding="UTF-8" standalone="yes"?>
<Relationships xmlns="http://schemas.openxmlformats.org/package/2006/relationships"><Relationship Id="rId8" Type="http://schemas.openxmlformats.org/officeDocument/2006/relationships/image" Target="../media/image263.jpeg"/><Relationship Id="rId3" Type="http://schemas.openxmlformats.org/officeDocument/2006/relationships/image" Target="../media/image259.jpg"/><Relationship Id="rId7" Type="http://schemas.openxmlformats.org/officeDocument/2006/relationships/image" Target="../media/image262.png"/><Relationship Id="rId2" Type="http://schemas.openxmlformats.org/officeDocument/2006/relationships/image" Target="../media/image258.jpeg"/><Relationship Id="rId1" Type="http://schemas.openxmlformats.org/officeDocument/2006/relationships/slideLayout" Target="../slideLayouts/slideLayout7.xml"/><Relationship Id="rId6" Type="http://schemas.openxmlformats.org/officeDocument/2006/relationships/hyperlink" Target="http://lemondeagit.uniterre.com/page13/&amp;thisy=&amp;thism=&amp;thisd" TargetMode="External"/><Relationship Id="rId5" Type="http://schemas.openxmlformats.org/officeDocument/2006/relationships/image" Target="../media/image261.jpg"/><Relationship Id="rId10" Type="http://schemas.openxmlformats.org/officeDocument/2006/relationships/image" Target="../media/image265.jpeg"/><Relationship Id="rId4" Type="http://schemas.openxmlformats.org/officeDocument/2006/relationships/image" Target="../media/image260.jpg"/><Relationship Id="rId9" Type="http://schemas.openxmlformats.org/officeDocument/2006/relationships/image" Target="../media/image264.jpeg"/></Relationships>
</file>

<file path=ppt/slides/_rels/slide37.xml.rels><?xml version="1.0" encoding="UTF-8" standalone="yes"?>
<Relationships xmlns="http://schemas.openxmlformats.org/package/2006/relationships"><Relationship Id="rId8" Type="http://schemas.openxmlformats.org/officeDocument/2006/relationships/hyperlink" Target="http://footage.framepool.com/fr/shot/976185660-menuiserie-menuisier-brosser-sansibar" TargetMode="External"/><Relationship Id="rId13" Type="http://schemas.openxmlformats.org/officeDocument/2006/relationships/image" Target="../media/image272.jpeg"/><Relationship Id="rId3" Type="http://schemas.openxmlformats.org/officeDocument/2006/relationships/image" Target="../media/image267.jpg"/><Relationship Id="rId7" Type="http://schemas.openxmlformats.org/officeDocument/2006/relationships/hyperlink" Target="http://www.co-cma.fr/" TargetMode="External"/><Relationship Id="rId12" Type="http://schemas.openxmlformats.org/officeDocument/2006/relationships/image" Target="../media/image271.jpeg"/><Relationship Id="rId2" Type="http://schemas.openxmlformats.org/officeDocument/2006/relationships/image" Target="../media/image266.jpg"/><Relationship Id="rId16" Type="http://schemas.openxmlformats.org/officeDocument/2006/relationships/image" Target="../media/image275.jpeg"/><Relationship Id="rId1" Type="http://schemas.openxmlformats.org/officeDocument/2006/relationships/slideLayout" Target="../slideLayouts/slideLayout7.xml"/><Relationship Id="rId6" Type="http://schemas.openxmlformats.org/officeDocument/2006/relationships/hyperlink" Target="http://www.cosame.fr/" TargetMode="External"/><Relationship Id="rId11" Type="http://schemas.openxmlformats.org/officeDocument/2006/relationships/image" Target="../media/image270.jpeg"/><Relationship Id="rId5" Type="http://schemas.openxmlformats.org/officeDocument/2006/relationships/hyperlink" Target="http://www.cosame.fr/Accueil/Paysdintervention/Congo/MenuiserieboisOuessoOwando/tabid/142/Default.aspx" TargetMode="External"/><Relationship Id="rId15" Type="http://schemas.openxmlformats.org/officeDocument/2006/relationships/image" Target="../media/image274.jpeg"/><Relationship Id="rId10" Type="http://schemas.openxmlformats.org/officeDocument/2006/relationships/image" Target="../media/image269.jpg"/><Relationship Id="rId4" Type="http://schemas.openxmlformats.org/officeDocument/2006/relationships/hyperlink" Target="http://www.co-cma.fr/Renforcementdescomp%C3%A9tences/Desactions/Paysdintervention/Togo/Lamenuiseriebois%C3%A0Atakpam%C3%A9/tabid/218/Default.aspx" TargetMode="External"/><Relationship Id="rId9" Type="http://schemas.openxmlformats.org/officeDocument/2006/relationships/image" Target="../media/image268.jpg"/><Relationship Id="rId14" Type="http://schemas.openxmlformats.org/officeDocument/2006/relationships/image" Target="../media/image273.jpeg"/></Relationships>
</file>

<file path=ppt/slides/_rels/slide38.xml.rels><?xml version="1.0" encoding="UTF-8" standalone="yes"?>
<Relationships xmlns="http://schemas.openxmlformats.org/package/2006/relationships"><Relationship Id="rId8" Type="http://schemas.openxmlformats.org/officeDocument/2006/relationships/image" Target="../media/image280.jpg"/><Relationship Id="rId3" Type="http://schemas.openxmlformats.org/officeDocument/2006/relationships/hyperlink" Target="http://slideplayer.fr/slide/1296332/" TargetMode="External"/><Relationship Id="rId7" Type="http://schemas.openxmlformats.org/officeDocument/2006/relationships/image" Target="../media/image279.jpeg"/><Relationship Id="rId2" Type="http://schemas.openxmlformats.org/officeDocument/2006/relationships/hyperlink" Target="https://apad.revues.org/583" TargetMode="External"/><Relationship Id="rId1" Type="http://schemas.openxmlformats.org/officeDocument/2006/relationships/slideLayout" Target="../slideLayouts/slideLayout7.xml"/><Relationship Id="rId6" Type="http://schemas.openxmlformats.org/officeDocument/2006/relationships/image" Target="../media/image278.jpg"/><Relationship Id="rId5" Type="http://schemas.openxmlformats.org/officeDocument/2006/relationships/image" Target="../media/image277.jpeg"/><Relationship Id="rId4" Type="http://schemas.openxmlformats.org/officeDocument/2006/relationships/image" Target="../media/image276.jpg"/></Relationships>
</file>

<file path=ppt/slides/_rels/slide39.xml.rels><?xml version="1.0" encoding="UTF-8" standalone="yes"?>
<Relationships xmlns="http://schemas.openxmlformats.org/package/2006/relationships"><Relationship Id="rId8" Type="http://schemas.openxmlformats.org/officeDocument/2006/relationships/hyperlink" Target="http://www.fao.org/docrep/v9974f/v9974f03.htm" TargetMode="External"/><Relationship Id="rId3" Type="http://schemas.openxmlformats.org/officeDocument/2006/relationships/image" Target="../media/image282.jpeg"/><Relationship Id="rId7" Type="http://schemas.openxmlformats.org/officeDocument/2006/relationships/image" Target="../media/image286.jpg"/><Relationship Id="rId2" Type="http://schemas.openxmlformats.org/officeDocument/2006/relationships/image" Target="../media/image281.jpeg"/><Relationship Id="rId1" Type="http://schemas.openxmlformats.org/officeDocument/2006/relationships/slideLayout" Target="../slideLayouts/slideLayout7.xml"/><Relationship Id="rId6" Type="http://schemas.openxmlformats.org/officeDocument/2006/relationships/image" Target="../media/image285.png"/><Relationship Id="rId5" Type="http://schemas.openxmlformats.org/officeDocument/2006/relationships/image" Target="../media/image284.jpeg"/><Relationship Id="rId4" Type="http://schemas.openxmlformats.org/officeDocument/2006/relationships/image" Target="../media/image28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rural21.com/francais/regardons-de-plus-pres/detail/article/la-gestion-integree-de-la-fertilite-des-sols-0000935/" TargetMode="External"/><Relationship Id="rId1" Type="http://schemas.openxmlformats.org/officeDocument/2006/relationships/slideLayout" Target="../slideLayouts/slideLayout7.xml"/><Relationship Id="rId5" Type="http://schemas.openxmlformats.org/officeDocument/2006/relationships/hyperlink" Target="http://www.suds-en-ligne.ird.fr/agriculture/les-defis-de-lagriculture-familiale/nourrir-les-hommes/cultiver-sur-des-sols-appauvris/" TargetMode="Externa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8" Type="http://schemas.openxmlformats.org/officeDocument/2006/relationships/hyperlink" Target="http://fondationsemafo.org/qui-sommes-nous/realisations-2/" TargetMode="External"/><Relationship Id="rId3" Type="http://schemas.openxmlformats.org/officeDocument/2006/relationships/hyperlink" Target="http://daharicomores.org/les-comores/les-comoriens/" TargetMode="External"/><Relationship Id="rId7" Type="http://schemas.openxmlformats.org/officeDocument/2006/relationships/image" Target="../media/image289.jpg"/><Relationship Id="rId12" Type="http://schemas.openxmlformats.org/officeDocument/2006/relationships/hyperlink" Target="http://www.doc-developpement-durable.org/file/fermes-ecoles/ecoferme-Songhai/images/" TargetMode="External"/><Relationship Id="rId2" Type="http://schemas.openxmlformats.org/officeDocument/2006/relationships/image" Target="../media/image287.jpg"/><Relationship Id="rId1" Type="http://schemas.openxmlformats.org/officeDocument/2006/relationships/slideLayout" Target="../slideLayouts/slideLayout7.xml"/><Relationship Id="rId6" Type="http://schemas.openxmlformats.org/officeDocument/2006/relationships/hyperlink" Target="http://www.fermesdavenir.org/wp-content/uploads/2014/09/rapport-Bourdaisi%C3%A8re-avril-2014-modifications-couleur-1.pdf" TargetMode="External"/><Relationship Id="rId11" Type="http://schemas.openxmlformats.org/officeDocument/2006/relationships/image" Target="../media/image291.jpg"/><Relationship Id="rId5" Type="http://schemas.openxmlformats.org/officeDocument/2006/relationships/hyperlink" Target="http://officeboots.net/tag/burkina-faso-projets-de-dveloppement-international-" TargetMode="External"/><Relationship Id="rId10" Type="http://schemas.openxmlformats.org/officeDocument/2006/relationships/hyperlink" Target="https://pierregaultier.wordpress.com/2016/01/30/entretien-godfrey-nzamujo-songhai/" TargetMode="External"/><Relationship Id="rId4" Type="http://schemas.openxmlformats.org/officeDocument/2006/relationships/image" Target="../media/image288.jpg"/><Relationship Id="rId9" Type="http://schemas.openxmlformats.org/officeDocument/2006/relationships/image" Target="../media/image29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image" Target="../media/image29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00.jpg"/><Relationship Id="rId13" Type="http://schemas.openxmlformats.org/officeDocument/2006/relationships/image" Target="../media/image305.jpg"/><Relationship Id="rId18" Type="http://schemas.openxmlformats.org/officeDocument/2006/relationships/image" Target="../media/image310.jpg"/><Relationship Id="rId26" Type="http://schemas.openxmlformats.org/officeDocument/2006/relationships/image" Target="../media/image318.jpg"/><Relationship Id="rId3" Type="http://schemas.openxmlformats.org/officeDocument/2006/relationships/image" Target="../media/image295.jpg"/><Relationship Id="rId21" Type="http://schemas.openxmlformats.org/officeDocument/2006/relationships/image" Target="../media/image313.jpg"/><Relationship Id="rId7" Type="http://schemas.openxmlformats.org/officeDocument/2006/relationships/image" Target="../media/image299.jpg"/><Relationship Id="rId12" Type="http://schemas.openxmlformats.org/officeDocument/2006/relationships/image" Target="../media/image304.jpg"/><Relationship Id="rId17" Type="http://schemas.openxmlformats.org/officeDocument/2006/relationships/image" Target="../media/image309.jpg"/><Relationship Id="rId25" Type="http://schemas.openxmlformats.org/officeDocument/2006/relationships/image" Target="../media/image317.jpg"/><Relationship Id="rId2" Type="http://schemas.openxmlformats.org/officeDocument/2006/relationships/image" Target="../media/image294.jpg"/><Relationship Id="rId16" Type="http://schemas.openxmlformats.org/officeDocument/2006/relationships/image" Target="../media/image308.jpg"/><Relationship Id="rId20" Type="http://schemas.openxmlformats.org/officeDocument/2006/relationships/image" Target="../media/image312.jpg"/><Relationship Id="rId29" Type="http://schemas.openxmlformats.org/officeDocument/2006/relationships/image" Target="../media/image321.jpg"/><Relationship Id="rId1" Type="http://schemas.openxmlformats.org/officeDocument/2006/relationships/slideLayout" Target="../slideLayouts/slideLayout7.xml"/><Relationship Id="rId6" Type="http://schemas.openxmlformats.org/officeDocument/2006/relationships/image" Target="../media/image298.jpg"/><Relationship Id="rId11" Type="http://schemas.openxmlformats.org/officeDocument/2006/relationships/image" Target="../media/image303.jpg"/><Relationship Id="rId24" Type="http://schemas.openxmlformats.org/officeDocument/2006/relationships/image" Target="../media/image316.jpg"/><Relationship Id="rId5" Type="http://schemas.openxmlformats.org/officeDocument/2006/relationships/image" Target="../media/image297.jpg"/><Relationship Id="rId15" Type="http://schemas.openxmlformats.org/officeDocument/2006/relationships/image" Target="../media/image307.jpg"/><Relationship Id="rId23" Type="http://schemas.openxmlformats.org/officeDocument/2006/relationships/image" Target="../media/image315.jpg"/><Relationship Id="rId28" Type="http://schemas.openxmlformats.org/officeDocument/2006/relationships/image" Target="../media/image320.jpg"/><Relationship Id="rId10" Type="http://schemas.openxmlformats.org/officeDocument/2006/relationships/image" Target="../media/image302.jpg"/><Relationship Id="rId19" Type="http://schemas.openxmlformats.org/officeDocument/2006/relationships/image" Target="../media/image311.jpg"/><Relationship Id="rId31" Type="http://schemas.openxmlformats.org/officeDocument/2006/relationships/image" Target="../media/image323.jpg"/><Relationship Id="rId4" Type="http://schemas.openxmlformats.org/officeDocument/2006/relationships/image" Target="../media/image296.jpg"/><Relationship Id="rId9" Type="http://schemas.openxmlformats.org/officeDocument/2006/relationships/image" Target="../media/image301.jpg"/><Relationship Id="rId14" Type="http://schemas.openxmlformats.org/officeDocument/2006/relationships/image" Target="../media/image306.jpg"/><Relationship Id="rId22" Type="http://schemas.openxmlformats.org/officeDocument/2006/relationships/image" Target="../media/image314.jpg"/><Relationship Id="rId27" Type="http://schemas.openxmlformats.org/officeDocument/2006/relationships/image" Target="../media/image319.jpg"/><Relationship Id="rId30" Type="http://schemas.openxmlformats.org/officeDocument/2006/relationships/image" Target="../media/image322.jpg"/></Relationships>
</file>

<file path=ppt/slides/_rels/slide44.xml.rels><?xml version="1.0" encoding="UTF-8" standalone="yes"?>
<Relationships xmlns="http://schemas.openxmlformats.org/package/2006/relationships"><Relationship Id="rId3" Type="http://schemas.openxmlformats.org/officeDocument/2006/relationships/image" Target="../media/image325.jpeg"/><Relationship Id="rId2" Type="http://schemas.openxmlformats.org/officeDocument/2006/relationships/image" Target="../media/image3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emencespaysannespaca.org/palestine/Dominique/" TargetMode="External"/><Relationship Id="rId2" Type="http://schemas.openxmlformats.org/officeDocument/2006/relationships/image" Target="../media/image326.jpg"/><Relationship Id="rId1" Type="http://schemas.openxmlformats.org/officeDocument/2006/relationships/slideLayout" Target="../slideLayouts/slideLayout7.xml"/><Relationship Id="rId5" Type="http://schemas.openxmlformats.org/officeDocument/2006/relationships/image" Target="../media/image328.jpeg"/><Relationship Id="rId4" Type="http://schemas.openxmlformats.org/officeDocument/2006/relationships/image" Target="../media/image327.jpg"/></Relationships>
</file>

<file path=ppt/slides/_rels/slide46.xml.rels><?xml version="1.0" encoding="UTF-8" standalone="yes"?>
<Relationships xmlns="http://schemas.openxmlformats.org/package/2006/relationships"><Relationship Id="rId8" Type="http://schemas.openxmlformats.org/officeDocument/2006/relationships/image" Target="../media/image333.jpeg"/><Relationship Id="rId13" Type="http://schemas.openxmlformats.org/officeDocument/2006/relationships/image" Target="../media/image338.jpeg"/><Relationship Id="rId18" Type="http://schemas.openxmlformats.org/officeDocument/2006/relationships/image" Target="../media/image343.jpeg"/><Relationship Id="rId26" Type="http://schemas.openxmlformats.org/officeDocument/2006/relationships/image" Target="../media/image351.jpeg"/><Relationship Id="rId3" Type="http://schemas.openxmlformats.org/officeDocument/2006/relationships/hyperlink" Target="http://www.baobabs.com/Fruitiers.htm" TargetMode="External"/><Relationship Id="rId21" Type="http://schemas.openxmlformats.org/officeDocument/2006/relationships/image" Target="../media/image346.jpeg"/><Relationship Id="rId7" Type="http://schemas.openxmlformats.org/officeDocument/2006/relationships/image" Target="../media/image332.jpeg"/><Relationship Id="rId12" Type="http://schemas.openxmlformats.org/officeDocument/2006/relationships/image" Target="../media/image337.jpeg"/><Relationship Id="rId17" Type="http://schemas.openxmlformats.org/officeDocument/2006/relationships/image" Target="../media/image342.jpeg"/><Relationship Id="rId25" Type="http://schemas.openxmlformats.org/officeDocument/2006/relationships/image" Target="../media/image350.jpeg"/><Relationship Id="rId2" Type="http://schemas.openxmlformats.org/officeDocument/2006/relationships/hyperlink" Target="http://www.madatrano.com/PBSCCatalog.asp?CatID=752749" TargetMode="External"/><Relationship Id="rId16" Type="http://schemas.openxmlformats.org/officeDocument/2006/relationships/image" Target="../media/image341.jpeg"/><Relationship Id="rId20" Type="http://schemas.openxmlformats.org/officeDocument/2006/relationships/image" Target="../media/image345.jpeg"/><Relationship Id="rId1" Type="http://schemas.openxmlformats.org/officeDocument/2006/relationships/slideLayout" Target="../slideLayouts/slideLayout7.xml"/><Relationship Id="rId6" Type="http://schemas.openxmlformats.org/officeDocument/2006/relationships/image" Target="../media/image331.jpeg"/><Relationship Id="rId11" Type="http://schemas.openxmlformats.org/officeDocument/2006/relationships/image" Target="../media/image336.jpeg"/><Relationship Id="rId24" Type="http://schemas.openxmlformats.org/officeDocument/2006/relationships/image" Target="../media/image349.jpeg"/><Relationship Id="rId5" Type="http://schemas.openxmlformats.org/officeDocument/2006/relationships/image" Target="../media/image330.jpeg"/><Relationship Id="rId15" Type="http://schemas.openxmlformats.org/officeDocument/2006/relationships/image" Target="../media/image340.jpeg"/><Relationship Id="rId23" Type="http://schemas.openxmlformats.org/officeDocument/2006/relationships/image" Target="../media/image348.jpeg"/><Relationship Id="rId28" Type="http://schemas.openxmlformats.org/officeDocument/2006/relationships/image" Target="../media/image353.jpeg"/><Relationship Id="rId10" Type="http://schemas.openxmlformats.org/officeDocument/2006/relationships/image" Target="../media/image335.jpeg"/><Relationship Id="rId19" Type="http://schemas.openxmlformats.org/officeDocument/2006/relationships/image" Target="../media/image344.jpeg"/><Relationship Id="rId4" Type="http://schemas.openxmlformats.org/officeDocument/2006/relationships/image" Target="../media/image329.jpeg"/><Relationship Id="rId9" Type="http://schemas.openxmlformats.org/officeDocument/2006/relationships/image" Target="../media/image334.jpeg"/><Relationship Id="rId14" Type="http://schemas.openxmlformats.org/officeDocument/2006/relationships/image" Target="../media/image339.jpeg"/><Relationship Id="rId22" Type="http://schemas.openxmlformats.org/officeDocument/2006/relationships/image" Target="../media/image347.jpeg"/><Relationship Id="rId27" Type="http://schemas.openxmlformats.org/officeDocument/2006/relationships/image" Target="../media/image352.jpg"/></Relationships>
</file>

<file path=ppt/slides/_rels/slide47.xml.rels><?xml version="1.0" encoding="UTF-8" standalone="yes"?>
<Relationships xmlns="http://schemas.openxmlformats.org/package/2006/relationships"><Relationship Id="rId8" Type="http://schemas.openxmlformats.org/officeDocument/2006/relationships/image" Target="../media/image356.jpeg"/><Relationship Id="rId13" Type="http://schemas.openxmlformats.org/officeDocument/2006/relationships/image" Target="../media/image361.jpeg"/><Relationship Id="rId18" Type="http://schemas.openxmlformats.org/officeDocument/2006/relationships/image" Target="../media/image366.jpeg"/><Relationship Id="rId26" Type="http://schemas.openxmlformats.org/officeDocument/2006/relationships/image" Target="../media/image374.jpeg"/><Relationship Id="rId3" Type="http://schemas.openxmlformats.org/officeDocument/2006/relationships/hyperlink" Target="http://fr.wikipedia.org/wiki/Dioscorea" TargetMode="External"/><Relationship Id="rId21" Type="http://schemas.openxmlformats.org/officeDocument/2006/relationships/image" Target="../media/image369.jpeg"/><Relationship Id="rId7" Type="http://schemas.openxmlformats.org/officeDocument/2006/relationships/image" Target="../media/image355.jpeg"/><Relationship Id="rId12" Type="http://schemas.openxmlformats.org/officeDocument/2006/relationships/image" Target="../media/image360.jpeg"/><Relationship Id="rId17" Type="http://schemas.openxmlformats.org/officeDocument/2006/relationships/image" Target="../media/image365.jpeg"/><Relationship Id="rId25" Type="http://schemas.openxmlformats.org/officeDocument/2006/relationships/image" Target="../media/image373.jpeg"/><Relationship Id="rId33" Type="http://schemas.openxmlformats.org/officeDocument/2006/relationships/image" Target="../media/image381.jpg"/><Relationship Id="rId2" Type="http://schemas.openxmlformats.org/officeDocument/2006/relationships/hyperlink" Target="http://fr.wikipedia.org/wiki/Genre_(biologie)" TargetMode="External"/><Relationship Id="rId16" Type="http://schemas.openxmlformats.org/officeDocument/2006/relationships/image" Target="../media/image364.jpeg"/><Relationship Id="rId20" Type="http://schemas.openxmlformats.org/officeDocument/2006/relationships/image" Target="../media/image368.jpeg"/><Relationship Id="rId29" Type="http://schemas.openxmlformats.org/officeDocument/2006/relationships/image" Target="../media/image377.jpeg"/><Relationship Id="rId1" Type="http://schemas.openxmlformats.org/officeDocument/2006/relationships/slideLayout" Target="../slideLayouts/slideLayout7.xml"/><Relationship Id="rId6" Type="http://schemas.openxmlformats.org/officeDocument/2006/relationships/image" Target="../media/image354.jpeg"/><Relationship Id="rId11" Type="http://schemas.openxmlformats.org/officeDocument/2006/relationships/image" Target="../media/image359.jpeg"/><Relationship Id="rId24" Type="http://schemas.openxmlformats.org/officeDocument/2006/relationships/image" Target="../media/image372.jpeg"/><Relationship Id="rId32" Type="http://schemas.openxmlformats.org/officeDocument/2006/relationships/image" Target="../media/image380.jpeg"/><Relationship Id="rId5" Type="http://schemas.openxmlformats.org/officeDocument/2006/relationships/hyperlink" Target="http://www.baobabs.com/Fruitiers.htm" TargetMode="External"/><Relationship Id="rId15" Type="http://schemas.openxmlformats.org/officeDocument/2006/relationships/image" Target="../media/image363.jpeg"/><Relationship Id="rId23" Type="http://schemas.openxmlformats.org/officeDocument/2006/relationships/image" Target="../media/image371.jpeg"/><Relationship Id="rId28" Type="http://schemas.openxmlformats.org/officeDocument/2006/relationships/image" Target="../media/image376.jpeg"/><Relationship Id="rId10" Type="http://schemas.openxmlformats.org/officeDocument/2006/relationships/image" Target="../media/image358.jpeg"/><Relationship Id="rId19" Type="http://schemas.openxmlformats.org/officeDocument/2006/relationships/image" Target="../media/image367.jpeg"/><Relationship Id="rId31" Type="http://schemas.openxmlformats.org/officeDocument/2006/relationships/image" Target="../media/image379.jpeg"/><Relationship Id="rId4" Type="http://schemas.openxmlformats.org/officeDocument/2006/relationships/hyperlink" Target="http://www.madatrano.com/PBSCCatalog.asp?CatID=752749" TargetMode="External"/><Relationship Id="rId9" Type="http://schemas.openxmlformats.org/officeDocument/2006/relationships/image" Target="../media/image357.jpeg"/><Relationship Id="rId14" Type="http://schemas.openxmlformats.org/officeDocument/2006/relationships/image" Target="../media/image362.jpeg"/><Relationship Id="rId22" Type="http://schemas.openxmlformats.org/officeDocument/2006/relationships/image" Target="../media/image370.jpeg"/><Relationship Id="rId27" Type="http://schemas.openxmlformats.org/officeDocument/2006/relationships/image" Target="../media/image375.jpeg"/><Relationship Id="rId30" Type="http://schemas.openxmlformats.org/officeDocument/2006/relationships/image" Target="../media/image378.jpeg"/></Relationships>
</file>

<file path=ppt/slides/_rels/slide48.xml.rels><?xml version="1.0" encoding="UTF-8" standalone="yes"?>
<Relationships xmlns="http://schemas.openxmlformats.org/package/2006/relationships"><Relationship Id="rId8" Type="http://schemas.openxmlformats.org/officeDocument/2006/relationships/image" Target="../media/image384.jpeg"/><Relationship Id="rId13" Type="http://schemas.openxmlformats.org/officeDocument/2006/relationships/image" Target="../media/image389.jpeg"/><Relationship Id="rId18" Type="http://schemas.openxmlformats.org/officeDocument/2006/relationships/image" Target="../media/image394.jpeg"/><Relationship Id="rId26" Type="http://schemas.openxmlformats.org/officeDocument/2006/relationships/image" Target="../media/image402.jpeg"/><Relationship Id="rId3" Type="http://schemas.openxmlformats.org/officeDocument/2006/relationships/hyperlink" Target="http://fr.wikipedia.org/wiki/Selenicereus_megalanthus" TargetMode="External"/><Relationship Id="rId21" Type="http://schemas.openxmlformats.org/officeDocument/2006/relationships/image" Target="../media/image397.jpeg"/><Relationship Id="rId34" Type="http://schemas.openxmlformats.org/officeDocument/2006/relationships/hyperlink" Target="https://fr.wikipedia.org/wiki/Piper_borbonense" TargetMode="External"/><Relationship Id="rId7" Type="http://schemas.openxmlformats.org/officeDocument/2006/relationships/image" Target="../media/image383.jpeg"/><Relationship Id="rId12" Type="http://schemas.openxmlformats.org/officeDocument/2006/relationships/image" Target="../media/image388.jpeg"/><Relationship Id="rId17" Type="http://schemas.openxmlformats.org/officeDocument/2006/relationships/image" Target="../media/image393.jpeg"/><Relationship Id="rId25" Type="http://schemas.openxmlformats.org/officeDocument/2006/relationships/image" Target="../media/image401.jpeg"/><Relationship Id="rId33" Type="http://schemas.openxmlformats.org/officeDocument/2006/relationships/image" Target="../media/image409.jpg"/><Relationship Id="rId2" Type="http://schemas.openxmlformats.org/officeDocument/2006/relationships/hyperlink" Target="http://fr.wikipedia.org/wiki/Hylocereus_undatus" TargetMode="External"/><Relationship Id="rId16" Type="http://schemas.openxmlformats.org/officeDocument/2006/relationships/image" Target="../media/image392.jpeg"/><Relationship Id="rId20" Type="http://schemas.openxmlformats.org/officeDocument/2006/relationships/image" Target="../media/image396.jpeg"/><Relationship Id="rId29" Type="http://schemas.openxmlformats.org/officeDocument/2006/relationships/image" Target="../media/image405.jpg"/><Relationship Id="rId1" Type="http://schemas.openxmlformats.org/officeDocument/2006/relationships/slideLayout" Target="../slideLayouts/slideLayout7.xml"/><Relationship Id="rId6" Type="http://schemas.openxmlformats.org/officeDocument/2006/relationships/image" Target="../media/image382.jpeg"/><Relationship Id="rId11" Type="http://schemas.openxmlformats.org/officeDocument/2006/relationships/image" Target="../media/image387.jpeg"/><Relationship Id="rId24" Type="http://schemas.openxmlformats.org/officeDocument/2006/relationships/image" Target="../media/image400.jpeg"/><Relationship Id="rId32" Type="http://schemas.openxmlformats.org/officeDocument/2006/relationships/image" Target="../media/image408.jpg"/><Relationship Id="rId5" Type="http://schemas.openxmlformats.org/officeDocument/2006/relationships/hyperlink" Target="http://fr.wikipedia.org/wiki/Cola_acuminata" TargetMode="External"/><Relationship Id="rId15" Type="http://schemas.openxmlformats.org/officeDocument/2006/relationships/image" Target="../media/image391.jpeg"/><Relationship Id="rId23" Type="http://schemas.openxmlformats.org/officeDocument/2006/relationships/image" Target="../media/image399.jpeg"/><Relationship Id="rId28" Type="http://schemas.openxmlformats.org/officeDocument/2006/relationships/image" Target="../media/image404.jpeg"/><Relationship Id="rId36" Type="http://schemas.openxmlformats.org/officeDocument/2006/relationships/image" Target="../media/image411.jpg"/><Relationship Id="rId10" Type="http://schemas.openxmlformats.org/officeDocument/2006/relationships/image" Target="../media/image386.jpeg"/><Relationship Id="rId19" Type="http://schemas.openxmlformats.org/officeDocument/2006/relationships/image" Target="../media/image395.jpeg"/><Relationship Id="rId31" Type="http://schemas.openxmlformats.org/officeDocument/2006/relationships/image" Target="../media/image407.jpg"/><Relationship Id="rId4" Type="http://schemas.openxmlformats.org/officeDocument/2006/relationships/hyperlink" Target="http://fr.wikipedia.org/wiki/Carambolier" TargetMode="External"/><Relationship Id="rId9" Type="http://schemas.openxmlformats.org/officeDocument/2006/relationships/image" Target="../media/image385.jpeg"/><Relationship Id="rId14" Type="http://schemas.openxmlformats.org/officeDocument/2006/relationships/image" Target="../media/image390.jpeg"/><Relationship Id="rId22" Type="http://schemas.openxmlformats.org/officeDocument/2006/relationships/image" Target="../media/image398.jpeg"/><Relationship Id="rId27" Type="http://schemas.openxmlformats.org/officeDocument/2006/relationships/image" Target="../media/image403.jpeg"/><Relationship Id="rId30" Type="http://schemas.openxmlformats.org/officeDocument/2006/relationships/image" Target="../media/image406.jpg"/><Relationship Id="rId35" Type="http://schemas.openxmlformats.org/officeDocument/2006/relationships/image" Target="../media/image410.jpg"/></Relationships>
</file>

<file path=ppt/slides/_rels/slide49.xml.rels><?xml version="1.0" encoding="UTF-8" standalone="yes"?>
<Relationships xmlns="http://schemas.openxmlformats.org/package/2006/relationships"><Relationship Id="rId8" Type="http://schemas.openxmlformats.org/officeDocument/2006/relationships/image" Target="../media/image417.jpeg"/><Relationship Id="rId13" Type="http://schemas.openxmlformats.org/officeDocument/2006/relationships/image" Target="../media/image422.jpg"/><Relationship Id="rId3" Type="http://schemas.openxmlformats.org/officeDocument/2006/relationships/image" Target="../media/image413.jpeg"/><Relationship Id="rId7" Type="http://schemas.openxmlformats.org/officeDocument/2006/relationships/image" Target="../media/image416.jpeg"/><Relationship Id="rId12" Type="http://schemas.openxmlformats.org/officeDocument/2006/relationships/image" Target="../media/image421.jpg"/><Relationship Id="rId2" Type="http://schemas.openxmlformats.org/officeDocument/2006/relationships/image" Target="../media/image412.jpeg"/><Relationship Id="rId16" Type="http://schemas.openxmlformats.org/officeDocument/2006/relationships/image" Target="../media/image425.jpg"/><Relationship Id="rId1" Type="http://schemas.openxmlformats.org/officeDocument/2006/relationships/slideLayout" Target="../slideLayouts/slideLayout7.xml"/><Relationship Id="rId6" Type="http://schemas.openxmlformats.org/officeDocument/2006/relationships/image" Target="../media/image415.jpeg"/><Relationship Id="rId11" Type="http://schemas.openxmlformats.org/officeDocument/2006/relationships/image" Target="../media/image420.jpeg"/><Relationship Id="rId5" Type="http://schemas.openxmlformats.org/officeDocument/2006/relationships/image" Target="../media/image414.jpeg"/><Relationship Id="rId15" Type="http://schemas.openxmlformats.org/officeDocument/2006/relationships/image" Target="../media/image424.jpeg"/><Relationship Id="rId10" Type="http://schemas.openxmlformats.org/officeDocument/2006/relationships/image" Target="../media/image419.jpeg"/><Relationship Id="rId4" Type="http://schemas.openxmlformats.org/officeDocument/2006/relationships/image" Target="../media/image364.jpeg"/><Relationship Id="rId9" Type="http://schemas.openxmlformats.org/officeDocument/2006/relationships/image" Target="../media/image418.jpeg"/><Relationship Id="rId14" Type="http://schemas.openxmlformats.org/officeDocument/2006/relationships/image" Target="../media/image423.jp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4.jpg"/><Relationship Id="rId2" Type="http://schemas.openxmlformats.org/officeDocument/2006/relationships/hyperlink" Target="http://diversitepaysanne.org/senegal" TargetMode="Externa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hyperlink" Target="http://www.lelotenaction.org/pages/content/archives/location-de-toilettes-seches.html" TargetMode="External"/><Relationship Id="rId5" Type="http://schemas.openxmlformats.org/officeDocument/2006/relationships/image" Target="../media/image9.jpg"/><Relationship Id="rId10" Type="http://schemas.openxmlformats.org/officeDocument/2006/relationships/hyperlink" Target="http://lolayo-nature.blogg.org/" TargetMode="External"/><Relationship Id="rId4" Type="http://schemas.openxmlformats.org/officeDocument/2006/relationships/image" Target="../media/image8.jpg"/><Relationship Id="rId9" Type="http://schemas.openxmlformats.org/officeDocument/2006/relationships/image" Target="../media/image13.jpg"/></Relationships>
</file>

<file path=ppt/slides/_rels/slide50.xml.rels><?xml version="1.0" encoding="UTF-8" standalone="yes"?>
<Relationships xmlns="http://schemas.openxmlformats.org/package/2006/relationships"><Relationship Id="rId3" Type="http://schemas.openxmlformats.org/officeDocument/2006/relationships/image" Target="../media/image427.jpg"/><Relationship Id="rId2" Type="http://schemas.openxmlformats.org/officeDocument/2006/relationships/image" Target="../media/image426.jpeg"/><Relationship Id="rId1" Type="http://schemas.openxmlformats.org/officeDocument/2006/relationships/slideLayout" Target="../slideLayouts/slideLayout7.xml"/><Relationship Id="rId4" Type="http://schemas.openxmlformats.org/officeDocument/2006/relationships/image" Target="../media/image428.jp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18" Type="http://schemas.openxmlformats.org/officeDocument/2006/relationships/hyperlink" Target="http://www.fidafrique.net/article1156.html" TargetMode="External"/><Relationship Id="rId3" Type="http://schemas.openxmlformats.org/officeDocument/2006/relationships/image" Target="../media/image16.jpeg"/><Relationship Id="rId7" Type="http://schemas.openxmlformats.org/officeDocument/2006/relationships/image" Target="../media/image19.jpeg"/><Relationship Id="rId12" Type="http://schemas.openxmlformats.org/officeDocument/2006/relationships/hyperlink" Target="https://fr.wikipedia.org/wiki/Pois_chiche" TargetMode="External"/><Relationship Id="rId17" Type="http://schemas.openxmlformats.org/officeDocument/2006/relationships/image" Target="../media/image27.jpeg"/><Relationship Id="rId2" Type="http://schemas.openxmlformats.org/officeDocument/2006/relationships/image" Target="../media/image15.jpe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2.jpg"/><Relationship Id="rId5" Type="http://schemas.openxmlformats.org/officeDocument/2006/relationships/image" Target="../media/image17.jp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8.jpg"/><Relationship Id="rId4" Type="http://schemas.openxmlformats.org/officeDocument/2006/relationships/hyperlink" Target="http://prorganico.info/" TargetMode="External"/><Relationship Id="rId9" Type="http://schemas.openxmlformats.org/officeDocument/2006/relationships/hyperlink" Target="http://www.discoverlife.org/mp/20q?search=Cajanus+cajan" TargetMode="External"/><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hyperlink" Target="https://www.flickr.com/photos/68632374@N00/4378910417" TargetMode="External"/><Relationship Id="rId3" Type="http://schemas.openxmlformats.org/officeDocument/2006/relationships/hyperlink" Target="http://wca2014.org/2014/01/#.VTCRC_msVqU" TargetMode="External"/><Relationship Id="rId7" Type="http://schemas.openxmlformats.org/officeDocument/2006/relationships/hyperlink" Target="http://docplayer.fr/144214-En-quoi-l-agroforesterie-peut-elle-contribuer-a-la-revolution-doublement-verte.html" TargetMode="External"/><Relationship Id="rId12" Type="http://schemas.openxmlformats.org/officeDocument/2006/relationships/image" Target="../media/image33.jpg"/><Relationship Id="rId2" Type="http://schemas.openxmlformats.org/officeDocument/2006/relationships/hyperlink" Target="http://wca2014.org/agroforestry-can-be-a-long-term-solution-to-closing-africas-food-gap/" TargetMode="External"/><Relationship Id="rId1" Type="http://schemas.openxmlformats.org/officeDocument/2006/relationships/slideLayout" Target="../slideLayouts/slideLayout7.xml"/><Relationship Id="rId6" Type="http://schemas.openxmlformats.org/officeDocument/2006/relationships/hyperlink" Target="http://www.agriculture-biodiversite-oi.org/fr/Media/Images/Actu-S-informer/Embocagement" TargetMode="External"/><Relationship Id="rId11" Type="http://schemas.openxmlformats.org/officeDocument/2006/relationships/hyperlink" Target="https://www.feedingknowledge.net/home/-/bsdp/5599/fr_FR" TargetMode="External"/><Relationship Id="rId5" Type="http://schemas.openxmlformats.org/officeDocument/2006/relationships/image" Target="../media/image30.jpg"/><Relationship Id="rId10" Type="http://schemas.openxmlformats.org/officeDocument/2006/relationships/hyperlink" Target="http://gsdm-mg.org/la-delegation-du-comesa-visite-les-realisations-du-gsdm/" TargetMode="External"/><Relationship Id="rId4" Type="http://schemas.openxmlformats.org/officeDocument/2006/relationships/image" Target="../media/image29.jpg"/><Relationship Id="rId9" Type="http://schemas.openxmlformats.org/officeDocument/2006/relationships/image" Target="../media/image32.jpg"/><Relationship Id="rId14" Type="http://schemas.openxmlformats.org/officeDocument/2006/relationships/image" Target="../media/image34.jp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1.jpg"/><Relationship Id="rId3" Type="http://schemas.openxmlformats.org/officeDocument/2006/relationships/hyperlink" Target="http://lescepes.free.fr/" TargetMode="External"/><Relationship Id="rId7" Type="http://schemas.openxmlformats.org/officeDocument/2006/relationships/image" Target="../media/image38.jpeg"/><Relationship Id="rId12" Type="http://schemas.openxmlformats.org/officeDocument/2006/relationships/image" Target="../media/image40.jp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www.memoireonline.com/12/12/6576/Quantification-de-la-symbiose-mycorhizienne-des-essences-de-la-fort-claire-miomboV-du-Katanga-a.html" TargetMode="External"/><Relationship Id="rId5" Type="http://schemas.openxmlformats.org/officeDocument/2006/relationships/hyperlink" Target="http://www.ird.nc/" TargetMode="External"/><Relationship Id="rId10" Type="http://schemas.openxmlformats.org/officeDocument/2006/relationships/hyperlink" Target="http://truffes-de-bourgogne.fr/plants-truffier-agritruffe-plants-mycorhizes/" TargetMode="External"/><Relationship Id="rId4" Type="http://schemas.openxmlformats.org/officeDocument/2006/relationships/image" Target="../media/image36.jpeg"/><Relationship Id="rId9" Type="http://schemas.openxmlformats.org/officeDocument/2006/relationships/hyperlink" Target="http://www.lallemandplantcare.com/micro-organismes-en-agricultur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5.jpg"/><Relationship Id="rId3" Type="http://schemas.openxmlformats.org/officeDocument/2006/relationships/hyperlink" Target="http://www.souffledor.fr/boutique/produits_micro-organismes-efficaces-au-quotidien-em-les__3337.html" TargetMode="External"/><Relationship Id="rId7" Type="http://schemas.openxmlformats.org/officeDocument/2006/relationships/hyperlink" Target="https://en.wikipedia.org/wiki/Effective_microorganism" TargetMode="External"/><Relationship Id="rId12" Type="http://schemas.openxmlformats.org/officeDocument/2006/relationships/image" Target="../media/image44.jpeg"/><Relationship Id="rId2" Type="http://schemas.openxmlformats.org/officeDocument/2006/relationships/hyperlink" Target="https://en.wikipedia.org/wiki/Scientific_method" TargetMode="External"/><Relationship Id="rId16" Type="http://schemas.openxmlformats.org/officeDocument/2006/relationships/hyperlink" Target="http://www.lallemandplantcare.com/micro-organismes-en-agriculture/" TargetMode="External"/><Relationship Id="rId1" Type="http://schemas.openxmlformats.org/officeDocument/2006/relationships/slideLayout" Target="../slideLayouts/slideLayout7.xml"/><Relationship Id="rId6" Type="http://schemas.openxmlformats.org/officeDocument/2006/relationships/hyperlink" Target="http://www.wikipeetia.org/Panchakavia" TargetMode="External"/><Relationship Id="rId11" Type="http://schemas.openxmlformats.org/officeDocument/2006/relationships/hyperlink" Target="http://vermicomposters.ning.com/" TargetMode="External"/><Relationship Id="rId5" Type="http://schemas.openxmlformats.org/officeDocument/2006/relationships/hyperlink" Target="http://en.wikipedia.org/wiki/Compost#Bokashi" TargetMode="External"/><Relationship Id="rId15" Type="http://schemas.openxmlformats.org/officeDocument/2006/relationships/image" Target="../media/image47.jpg"/><Relationship Id="rId10" Type="http://schemas.openxmlformats.org/officeDocument/2006/relationships/image" Target="../media/image43.jpeg"/><Relationship Id="rId4" Type="http://schemas.openxmlformats.org/officeDocument/2006/relationships/hyperlink" Target="http://association-em-france.blogspot.fr/" TargetMode="External"/><Relationship Id="rId9" Type="http://schemas.openxmlformats.org/officeDocument/2006/relationships/hyperlink" Target="http://agroterra.eu/" TargetMode="External"/><Relationship Id="rId14"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0316" y="330087"/>
            <a:ext cx="10865224" cy="1107996"/>
          </a:xfrm>
          <a:prstGeom prst="rect">
            <a:avLst/>
          </a:prstGeom>
          <a:noFill/>
        </p:spPr>
        <p:txBody>
          <a:bodyPr wrap="square" rtlCol="0">
            <a:spAutoFit/>
          </a:bodyPr>
          <a:lstStyle/>
          <a:p>
            <a:pPr algn="ctr"/>
            <a:r>
              <a:rPr lang="fr-FR" sz="6600" b="1" dirty="0">
                <a:solidFill>
                  <a:srgbClr val="008000"/>
                </a:solidFill>
              </a:rPr>
              <a:t>PROJET d’ECOVILLAGE PILOTE</a:t>
            </a:r>
          </a:p>
        </p:txBody>
      </p:sp>
      <p:sp>
        <p:nvSpPr>
          <p:cNvPr id="5" name="ZoneTexte 4"/>
          <p:cNvSpPr txBox="1"/>
          <p:nvPr/>
        </p:nvSpPr>
        <p:spPr>
          <a:xfrm>
            <a:off x="1694459" y="1438083"/>
            <a:ext cx="9160007" cy="1200329"/>
          </a:xfrm>
          <a:prstGeom prst="rect">
            <a:avLst/>
          </a:prstGeom>
          <a:noFill/>
        </p:spPr>
        <p:txBody>
          <a:bodyPr wrap="square" rtlCol="0">
            <a:spAutoFit/>
          </a:bodyPr>
          <a:lstStyle/>
          <a:p>
            <a:pPr algn="ctr"/>
            <a:r>
              <a:rPr lang="fr-FR" sz="2400" b="1" dirty="0">
                <a:solidFill>
                  <a:srgbClr val="008000"/>
                </a:solidFill>
              </a:rPr>
              <a:t>Projet d’</a:t>
            </a:r>
            <a:r>
              <a:rPr lang="fr-FR" sz="2400" b="1" dirty="0" err="1">
                <a:solidFill>
                  <a:srgbClr val="008000"/>
                </a:solidFill>
              </a:rPr>
              <a:t>écovillage</a:t>
            </a:r>
            <a:r>
              <a:rPr lang="fr-FR" sz="2400" b="1" dirty="0">
                <a:solidFill>
                  <a:srgbClr val="008000"/>
                </a:solidFill>
              </a:rPr>
              <a:t> modèle et intégré, pour climat tropical humide</a:t>
            </a:r>
          </a:p>
          <a:p>
            <a:pPr algn="ctr"/>
            <a:endParaRPr lang="fr-FR" sz="2400" b="1" dirty="0">
              <a:solidFill>
                <a:srgbClr val="008000"/>
              </a:solidFill>
            </a:endParaRPr>
          </a:p>
          <a:p>
            <a:pPr algn="ctr"/>
            <a:r>
              <a:rPr lang="fr-FR" sz="2400" b="1" i="1" dirty="0">
                <a:solidFill>
                  <a:srgbClr val="008000"/>
                </a:solidFill>
              </a:rPr>
              <a:t>Feuille de route du projet.</a:t>
            </a:r>
          </a:p>
        </p:txBody>
      </p:sp>
      <p:sp>
        <p:nvSpPr>
          <p:cNvPr id="6" name="Rectangle 9"/>
          <p:cNvSpPr>
            <a:spLocks noChangeArrowheads="1"/>
          </p:cNvSpPr>
          <p:nvPr/>
        </p:nvSpPr>
        <p:spPr bwMode="auto">
          <a:xfrm>
            <a:off x="0" y="4808386"/>
            <a:ext cx="37006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1200" dirty="0">
                <a:solidFill>
                  <a:srgbClr val="008000"/>
                </a:solidFill>
              </a:rPr>
              <a:t>Bas fond de </a:t>
            </a:r>
            <a:r>
              <a:rPr lang="fr-FR" altLang="fr-FR" sz="1200" dirty="0" err="1">
                <a:solidFill>
                  <a:srgbClr val="008000"/>
                </a:solidFill>
              </a:rPr>
              <a:t>Nkolondom</a:t>
            </a:r>
            <a:r>
              <a:rPr lang="fr-FR" altLang="fr-FR" sz="1200" dirty="0">
                <a:solidFill>
                  <a:srgbClr val="008000"/>
                </a:solidFill>
              </a:rPr>
              <a:t>, à Yaoundé (© CIRAD). Ancienne adresse URL : </a:t>
            </a:r>
            <a:r>
              <a:rPr lang="fr-FR" altLang="fr-FR" sz="1200" dirty="0">
                <a:solidFill>
                  <a:srgbClr val="008000"/>
                </a:solidFill>
                <a:hlinkClick r:id="rId2"/>
              </a:rPr>
              <a:t>http://www.cirad.fr/en/publications-resources/science-for-all/the-issues/fruits-legumes-des-tropiques/legumes-tropicaux/legumes-et-climats</a:t>
            </a:r>
            <a:r>
              <a:rPr lang="fr-FR" altLang="fr-FR" sz="1200" dirty="0">
                <a:solidFill>
                  <a:srgbClr val="008000"/>
                </a:solidFill>
              </a:rPr>
              <a:t> </a:t>
            </a:r>
          </a:p>
        </p:txBody>
      </p:sp>
      <p:pic>
        <p:nvPicPr>
          <p:cNvPr id="7"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16" y="2812525"/>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7"/>
          <p:cNvSpPr>
            <a:spLocks noGrp="1"/>
          </p:cNvSpPr>
          <p:nvPr>
            <p:ph type="sldNum" sz="quarter" idx="12"/>
          </p:nvPr>
        </p:nvSpPr>
        <p:spPr>
          <a:xfrm>
            <a:off x="9299089" y="212411"/>
            <a:ext cx="2743200" cy="365125"/>
          </a:xfrm>
        </p:spPr>
        <p:txBody>
          <a:bodyPr/>
          <a:lstStyle/>
          <a:p>
            <a:fld id="{91648654-9D57-4BB1-8D13-DD93554D0108}" type="slidenum">
              <a:rPr lang="fr-FR" smtClean="0"/>
              <a:t>1</a:t>
            </a:fld>
            <a:endParaRPr lang="fr-FR"/>
          </a:p>
        </p:txBody>
      </p:sp>
      <p:sp>
        <p:nvSpPr>
          <p:cNvPr id="11" name="ZoneTexte 10"/>
          <p:cNvSpPr txBox="1"/>
          <p:nvPr/>
        </p:nvSpPr>
        <p:spPr>
          <a:xfrm>
            <a:off x="7206924" y="4716052"/>
            <a:ext cx="4904263" cy="1200329"/>
          </a:xfrm>
          <a:prstGeom prst="rect">
            <a:avLst/>
          </a:prstGeom>
          <a:noFill/>
        </p:spPr>
        <p:txBody>
          <a:bodyPr wrap="square" rtlCol="0">
            <a:spAutoFit/>
          </a:bodyPr>
          <a:lstStyle/>
          <a:p>
            <a:pPr algn="ctr"/>
            <a:r>
              <a:rPr lang="fr-FR" sz="1200" dirty="0"/>
              <a:t> </a:t>
            </a:r>
            <a:r>
              <a:rPr lang="fr-FR" sz="1200" dirty="0">
                <a:solidFill>
                  <a:srgbClr val="008000"/>
                </a:solidFill>
              </a:rPr>
              <a:t>Jardins scolaires au niveau de trois écoles (Ecole filles Tahoua, Ecole Garçons </a:t>
            </a:r>
            <a:r>
              <a:rPr lang="fr-FR" sz="1200" dirty="0" err="1">
                <a:solidFill>
                  <a:srgbClr val="008000"/>
                </a:solidFill>
              </a:rPr>
              <a:t>Illéla</a:t>
            </a:r>
            <a:r>
              <a:rPr lang="fr-FR" sz="1200" dirty="0">
                <a:solidFill>
                  <a:srgbClr val="008000"/>
                </a:solidFill>
              </a:rPr>
              <a:t> et Ecole de </a:t>
            </a:r>
            <a:r>
              <a:rPr lang="fr-FR" sz="1200" dirty="0" err="1">
                <a:solidFill>
                  <a:srgbClr val="008000"/>
                </a:solidFill>
              </a:rPr>
              <a:t>Kabelawa</a:t>
            </a:r>
            <a:r>
              <a:rPr lang="fr-FR" sz="1200" dirty="0">
                <a:solidFill>
                  <a:srgbClr val="008000"/>
                </a:solidFill>
              </a:rPr>
              <a:t>) dans les régions de Tahoua et de Diffa au NIGER, permettant aux élèves  de produire des aliments pouvant améliorer leur nutrition (conditions de vie et de santé). Soutien en vivre à la cantine scolaire de </a:t>
            </a:r>
            <a:r>
              <a:rPr lang="fr-FR" sz="1200" dirty="0" err="1">
                <a:solidFill>
                  <a:srgbClr val="008000"/>
                </a:solidFill>
              </a:rPr>
              <a:t>Kabelawa</a:t>
            </a:r>
            <a:r>
              <a:rPr lang="fr-FR" sz="1200" dirty="0">
                <a:solidFill>
                  <a:srgbClr val="008000"/>
                </a:solidFill>
              </a:rPr>
              <a:t>. Source : </a:t>
            </a:r>
            <a:r>
              <a:rPr lang="fr-FR" sz="1200" dirty="0">
                <a:solidFill>
                  <a:srgbClr val="008000"/>
                </a:solidFill>
                <a:hlinkClick r:id="rId4"/>
              </a:rPr>
              <a:t>http://france-libertes-lot-et-garonne.e-monsite.com/pages/aide-a-la-scolarisation-au-niger.html</a:t>
            </a:r>
            <a:r>
              <a:rPr lang="fr-FR" sz="1200" dirty="0">
                <a:solidFill>
                  <a:srgbClr val="008000"/>
                </a:solidFill>
              </a:rPr>
              <a:t> </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316" y="2927468"/>
            <a:ext cx="2552700" cy="1790700"/>
          </a:xfrm>
          <a:prstGeom prst="rect">
            <a:avLst/>
          </a:prstGeom>
        </p:spPr>
      </p:pic>
      <p:sp>
        <p:nvSpPr>
          <p:cNvPr id="13" name="ZoneTexte 5"/>
          <p:cNvSpPr txBox="1">
            <a:spLocks noChangeArrowheads="1"/>
          </p:cNvSpPr>
          <p:nvPr/>
        </p:nvSpPr>
        <p:spPr bwMode="auto">
          <a:xfrm>
            <a:off x="3878263" y="6197600"/>
            <a:ext cx="5013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1400" dirty="0">
                <a:solidFill>
                  <a:srgbClr val="008000"/>
                </a:solidFill>
              </a:rPr>
              <a:t>Projet présenté par Benjamin LISAN,</a:t>
            </a:r>
          </a:p>
          <a:p>
            <a:pPr algn="ctr" eaLnBrk="1" hangingPunct="1">
              <a:lnSpc>
                <a:spcPct val="100000"/>
              </a:lnSpc>
              <a:spcBef>
                <a:spcPct val="0"/>
              </a:spcBef>
              <a:buFont typeface="Arial" panose="020B0604020202020204" pitchFamily="34" charset="0"/>
              <a:buNone/>
            </a:pPr>
            <a:r>
              <a:rPr lang="fr-FR" altLang="fr-FR" sz="1400" dirty="0">
                <a:solidFill>
                  <a:srgbClr val="0000CC"/>
                </a:solidFill>
              </a:rPr>
              <a:t>Créé le 03/05/2016, Version V1.1. Mise à jour le 05/05/2016.</a:t>
            </a:r>
            <a:endParaRPr lang="fr-FR" altLang="fr-FR" sz="1400" dirty="0">
              <a:solidFill>
                <a:srgbClr val="008000"/>
              </a:solidFill>
            </a:endParaRPr>
          </a:p>
        </p:txBody>
      </p:sp>
      <p:sp>
        <p:nvSpPr>
          <p:cNvPr id="14" name="ZoneTexte 10"/>
          <p:cNvSpPr txBox="1">
            <a:spLocks noChangeArrowheads="1"/>
          </p:cNvSpPr>
          <p:nvPr/>
        </p:nvSpPr>
        <p:spPr bwMode="auto">
          <a:xfrm>
            <a:off x="0" y="6043613"/>
            <a:ext cx="3455988" cy="6461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C00000"/>
                </a:solidFill>
              </a:rPr>
              <a:t>Document technique pour jardin potager en climat tropical humide.</a:t>
            </a:r>
          </a:p>
        </p:txBody>
      </p:sp>
      <p:sp>
        <p:nvSpPr>
          <p:cNvPr id="15" name="ZoneTexte 7"/>
          <p:cNvSpPr txBox="1">
            <a:spLocks noChangeArrowheads="1"/>
          </p:cNvSpPr>
          <p:nvPr/>
        </p:nvSpPr>
        <p:spPr bwMode="auto">
          <a:xfrm>
            <a:off x="3818089" y="4964999"/>
            <a:ext cx="3440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Source image : </a:t>
            </a:r>
            <a:r>
              <a:rPr lang="fr-FR" altLang="fr-FR" sz="1200" dirty="0">
                <a:solidFill>
                  <a:srgbClr val="008000"/>
                </a:solidFill>
                <a:hlinkClick r:id="rId6"/>
              </a:rPr>
              <a:t>http://www.environmentafrica.org/2011/01/green-schools-%E2%80%93-water-wells-nutrition-gardens/</a:t>
            </a:r>
            <a:r>
              <a:rPr lang="fr-FR" altLang="fr-FR" sz="1200" dirty="0">
                <a:solidFill>
                  <a:srgbClr val="008000"/>
                </a:solidFill>
              </a:rPr>
              <a:t> </a:t>
            </a:r>
          </a:p>
        </p:txBody>
      </p:sp>
      <p:pic>
        <p:nvPicPr>
          <p:cNvPr id="16"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79019" y="3150382"/>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8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85" y="630226"/>
            <a:ext cx="7553863" cy="461665"/>
          </a:xfrm>
          <a:prstGeom prst="rect">
            <a:avLst/>
          </a:prstGeom>
        </p:spPr>
        <p:txBody>
          <a:bodyPr wrap="none">
            <a:spAutoFit/>
          </a:bodyPr>
          <a:lstStyle/>
          <a:p>
            <a:r>
              <a:rPr lang="fr-FR" sz="2400" dirty="0">
                <a:solidFill>
                  <a:srgbClr val="008000"/>
                </a:solidFill>
              </a:rPr>
              <a:t>2.2. </a:t>
            </a:r>
            <a:r>
              <a:rPr lang="fr-FR" sz="2400" b="1" dirty="0">
                <a:solidFill>
                  <a:srgbClr val="008000"/>
                </a:solidFill>
              </a:rPr>
              <a:t>La</a:t>
            </a:r>
            <a:r>
              <a:rPr lang="fr-FR" sz="2400" dirty="0">
                <a:solidFill>
                  <a:srgbClr val="008000"/>
                </a:solidFill>
              </a:rPr>
              <a:t> </a:t>
            </a:r>
            <a:r>
              <a:rPr lang="fr-FR" sz="2400" b="1" dirty="0">
                <a:solidFill>
                  <a:srgbClr val="008000"/>
                </a:solidFill>
              </a:rPr>
              <a:t>lutte contre les ravageurs par des moyens naturels </a:t>
            </a:r>
            <a:endParaRPr lang="fr-FR" sz="2400" dirty="0"/>
          </a:p>
        </p:txBody>
      </p:sp>
      <p:sp>
        <p:nvSpPr>
          <p:cNvPr id="3" name="ZoneTexte 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3"/>
          <p:cNvSpPr>
            <a:spLocks noGrp="1"/>
          </p:cNvSpPr>
          <p:nvPr>
            <p:ph type="sldNum" sz="quarter" idx="12"/>
          </p:nvPr>
        </p:nvSpPr>
        <p:spPr>
          <a:xfrm>
            <a:off x="3934081" y="163200"/>
            <a:ext cx="639184" cy="365125"/>
          </a:xfrm>
        </p:spPr>
        <p:txBody>
          <a:bodyPr/>
          <a:lstStyle/>
          <a:p>
            <a:fld id="{91648654-9D57-4BB1-8D13-DD93554D0108}" type="slidenum">
              <a:rPr lang="fr-FR" smtClean="0"/>
              <a:t>10</a:t>
            </a:fld>
            <a:endParaRPr lang="fr-FR"/>
          </a:p>
        </p:txBody>
      </p:sp>
      <p:sp>
        <p:nvSpPr>
          <p:cNvPr id="5" name="Rectangle 4"/>
          <p:cNvSpPr/>
          <p:nvPr/>
        </p:nvSpPr>
        <p:spPr>
          <a:xfrm>
            <a:off x="199585" y="17231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6" name="ZoneTexte 5"/>
          <p:cNvSpPr txBox="1"/>
          <p:nvPr/>
        </p:nvSpPr>
        <p:spPr>
          <a:xfrm>
            <a:off x="0" y="5771076"/>
            <a:ext cx="2528047" cy="1016085"/>
          </a:xfrm>
          <a:prstGeom prst="rect">
            <a:avLst/>
          </a:prstGeom>
          <a:noFill/>
        </p:spPr>
        <p:txBody>
          <a:bodyPr wrap="square" rtlCol="0">
            <a:spAutoFit/>
          </a:bodyPr>
          <a:lstStyle/>
          <a:p>
            <a:pPr algn="ctr"/>
            <a:r>
              <a:rPr lang="fr-FR" sz="1200" dirty="0">
                <a:solidFill>
                  <a:srgbClr val="008000"/>
                </a:solidFill>
              </a:rPr>
              <a:t>Pyrèthre de Dalmatie (</a:t>
            </a:r>
            <a:r>
              <a:rPr lang="fr-FR" sz="1200" i="1" dirty="0" err="1">
                <a:solidFill>
                  <a:srgbClr val="008000"/>
                </a:solidFill>
              </a:rPr>
              <a:t>Tanacetum</a:t>
            </a:r>
            <a:r>
              <a:rPr lang="fr-FR" sz="1200" i="1" dirty="0">
                <a:solidFill>
                  <a:srgbClr val="008000"/>
                </a:solidFill>
              </a:rPr>
              <a:t> </a:t>
            </a:r>
            <a:r>
              <a:rPr lang="fr-FR" sz="1200" i="1" dirty="0" err="1">
                <a:solidFill>
                  <a:srgbClr val="008000"/>
                </a:solidFill>
              </a:rPr>
              <a:t>cinerariifolium</a:t>
            </a:r>
            <a:r>
              <a:rPr lang="fr-FR" sz="1200" dirty="0">
                <a:solidFill>
                  <a:srgbClr val="008000"/>
                </a:solidFill>
              </a:rPr>
              <a:t>). Il est cultivée au Rwanda. Source : </a:t>
            </a:r>
            <a:r>
              <a:rPr lang="fr-FR" sz="1200" dirty="0">
                <a:solidFill>
                  <a:srgbClr val="008000"/>
                </a:solidFill>
                <a:hlinkClick r:id="rId2"/>
              </a:rPr>
              <a:t>http://www.clako-punaises.com/fr/21-faq/questions-reponses/16-pyrethre</a:t>
            </a:r>
            <a:r>
              <a:rPr lang="fr-FR" sz="1200" dirty="0">
                <a:solidFill>
                  <a:srgbClr val="00800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83" y="4271518"/>
            <a:ext cx="1905000" cy="1428750"/>
          </a:xfrm>
          <a:prstGeom prst="rect">
            <a:avLst/>
          </a:prstGeom>
        </p:spPr>
      </p:pic>
      <p:sp>
        <p:nvSpPr>
          <p:cNvPr id="8" name="ZoneTexte 7"/>
          <p:cNvSpPr txBox="1"/>
          <p:nvPr/>
        </p:nvSpPr>
        <p:spPr>
          <a:xfrm>
            <a:off x="107249" y="1068869"/>
            <a:ext cx="11848980" cy="1754326"/>
          </a:xfrm>
          <a:prstGeom prst="rect">
            <a:avLst/>
          </a:prstGeom>
          <a:noFill/>
        </p:spPr>
        <p:txBody>
          <a:bodyPr wrap="square" rtlCol="0">
            <a:spAutoFit/>
          </a:bodyPr>
          <a:lstStyle/>
          <a:p>
            <a:pPr algn="just">
              <a:spcBef>
                <a:spcPct val="0"/>
              </a:spcBef>
            </a:pPr>
            <a:r>
              <a:rPr lang="fr-FR" altLang="fr-FR" dirty="0">
                <a:solidFill>
                  <a:srgbClr val="008000"/>
                </a:solidFill>
              </a:rPr>
              <a:t>1) Emplois de </a:t>
            </a:r>
            <a:r>
              <a:rPr lang="fr-FR" altLang="fr-FR" b="1" i="1" dirty="0">
                <a:solidFill>
                  <a:srgbClr val="008000"/>
                </a:solidFill>
              </a:rPr>
              <a:t>bio-pesticides</a:t>
            </a:r>
            <a:r>
              <a:rPr lang="fr-FR" altLang="fr-FR" i="1" dirty="0">
                <a:solidFill>
                  <a:srgbClr val="008000"/>
                </a:solidFill>
              </a:rPr>
              <a:t> </a:t>
            </a:r>
            <a:r>
              <a:rPr lang="fr-FR" altLang="fr-FR" dirty="0">
                <a:solidFill>
                  <a:srgbClr val="008000"/>
                </a:solidFill>
              </a:rPr>
              <a:t>devant a) être efficace en très petite quantité, b) conduire à une forte diminution de l'utilisation des pesticides chimiques avec des rendements agricoles demeurant élevés, c) se décomposer rapidement dans la nature et à la lumière (</a:t>
            </a:r>
            <a:r>
              <a:rPr lang="fr-FR" altLang="fr-FR" dirty="0" err="1">
                <a:solidFill>
                  <a:srgbClr val="008000"/>
                </a:solidFill>
              </a:rPr>
              <a:t>photolabile</a:t>
            </a:r>
            <a:r>
              <a:rPr lang="fr-FR" altLang="fr-FR" dirty="0">
                <a:solidFill>
                  <a:srgbClr val="008000"/>
                </a:solidFill>
              </a:rPr>
              <a:t>), d) être, de façon habituelle et par sa nature, moins toxique que les produits chimiques de synthèse, e) pouvoir répondre favorablement aux nombreux cas de résistance des insectes aux pesticides chimiques.</a:t>
            </a:r>
          </a:p>
          <a:p>
            <a:pPr algn="just">
              <a:spcBef>
                <a:spcPct val="0"/>
              </a:spcBef>
            </a:pPr>
            <a:r>
              <a:rPr lang="fr-FR" altLang="fr-FR" dirty="0">
                <a:solidFill>
                  <a:srgbClr val="008000"/>
                </a:solidFill>
              </a:rPr>
              <a:t>2) </a:t>
            </a:r>
            <a:r>
              <a:rPr lang="fr-FR" altLang="fr-FR" b="1" i="1" dirty="0">
                <a:solidFill>
                  <a:srgbClr val="008000"/>
                </a:solidFill>
              </a:rPr>
              <a:t>Cultures associées </a:t>
            </a:r>
            <a:r>
              <a:rPr lang="fr-FR" altLang="fr-FR" dirty="0">
                <a:solidFill>
                  <a:srgbClr val="008000"/>
                </a:solidFill>
              </a:rPr>
              <a:t>ou </a:t>
            </a:r>
            <a:r>
              <a:rPr lang="fr-FR" altLang="fr-FR" b="1" i="1" dirty="0">
                <a:solidFill>
                  <a:srgbClr val="008000"/>
                </a:solidFill>
              </a:rPr>
              <a:t>compagnonnage végétaux </a:t>
            </a:r>
            <a:r>
              <a:rPr lang="fr-FR" altLang="fr-FR" dirty="0">
                <a:solidFill>
                  <a:srgbClr val="008000"/>
                </a:solidFill>
              </a:rPr>
              <a:t>: </a:t>
            </a:r>
            <a:r>
              <a:rPr lang="fr-FR" dirty="0">
                <a:solidFill>
                  <a:srgbClr val="008000"/>
                </a:solidFill>
              </a:rPr>
              <a:t>Associations végétales bénéfiques (voir ci-dessous et page suivante).</a:t>
            </a:r>
          </a:p>
          <a:p>
            <a:pPr algn="just">
              <a:spcBef>
                <a:spcPct val="0"/>
              </a:spcBef>
            </a:pPr>
            <a:r>
              <a:rPr lang="fr-FR" altLang="fr-FR" dirty="0">
                <a:solidFill>
                  <a:srgbClr val="008000"/>
                </a:solidFill>
              </a:rPr>
              <a:t>3) La </a:t>
            </a:r>
            <a:r>
              <a:rPr lang="fr-FR" altLang="fr-FR" b="1" i="1" dirty="0">
                <a:solidFill>
                  <a:srgbClr val="008000"/>
                </a:solidFill>
              </a:rPr>
              <a:t>lutte biologique </a:t>
            </a:r>
            <a:r>
              <a:rPr lang="fr-FR" altLang="fr-FR" dirty="0">
                <a:solidFill>
                  <a:srgbClr val="008000"/>
                </a:solidFill>
              </a:rPr>
              <a:t>: employer, favoriser les animaux antagonistes (ennemis) d’animaux ravageurs.</a:t>
            </a:r>
          </a:p>
        </p:txBody>
      </p:sp>
      <p:sp>
        <p:nvSpPr>
          <p:cNvPr id="9" name="ZoneTexte 8"/>
          <p:cNvSpPr txBox="1"/>
          <p:nvPr/>
        </p:nvSpPr>
        <p:spPr>
          <a:xfrm>
            <a:off x="9933791" y="6488668"/>
            <a:ext cx="2162288" cy="369332"/>
          </a:xfrm>
          <a:prstGeom prst="rect">
            <a:avLst/>
          </a:prstGeom>
          <a:noFill/>
        </p:spPr>
        <p:txBody>
          <a:bodyPr wrap="square" rtlCol="0">
            <a:spAutoFit/>
          </a:bodyPr>
          <a:lstStyle/>
          <a:p>
            <a:pPr algn="ctr"/>
            <a:r>
              <a:rPr lang="fr-FR" b="1" u="sng" dirty="0">
                <a:solidFill>
                  <a:srgbClr val="008000"/>
                </a:solidFill>
              </a:rPr>
              <a:t>Cultures associées</a:t>
            </a:r>
          </a:p>
        </p:txBody>
      </p:sp>
      <p:sp>
        <p:nvSpPr>
          <p:cNvPr id="10" name="ZoneTexte 9"/>
          <p:cNvSpPr txBox="1"/>
          <p:nvPr/>
        </p:nvSpPr>
        <p:spPr>
          <a:xfrm>
            <a:off x="9739342" y="5771076"/>
            <a:ext cx="2452658" cy="830997"/>
          </a:xfrm>
          <a:prstGeom prst="rect">
            <a:avLst/>
          </a:prstGeom>
          <a:noFill/>
        </p:spPr>
        <p:txBody>
          <a:bodyPr wrap="square">
            <a:spAutoFit/>
          </a:bodyPr>
          <a:lstStyle/>
          <a:p>
            <a:pPr algn="ctr">
              <a:defRPr/>
            </a:pPr>
            <a:r>
              <a:rPr lang="fr-FR" sz="1200" dirty="0">
                <a:solidFill>
                  <a:srgbClr val="008000"/>
                </a:solidFill>
              </a:rPr>
              <a:t>Les </a:t>
            </a:r>
            <a:r>
              <a:rPr lang="fr-FR" sz="1200" dirty="0">
                <a:solidFill>
                  <a:srgbClr val="008000"/>
                </a:solidFill>
                <a:hlinkClick r:id="rId4" tooltip="Œillet d'Inde"/>
              </a:rPr>
              <a:t>œillets d'Inde</a:t>
            </a:r>
            <a:r>
              <a:rPr lang="fr-FR" sz="1200" dirty="0">
                <a:solidFill>
                  <a:srgbClr val="008000"/>
                </a:solidFill>
              </a:rPr>
              <a:t> (</a:t>
            </a:r>
            <a:r>
              <a:rPr lang="fr-FR" sz="1200" i="1" dirty="0">
                <a:solidFill>
                  <a:srgbClr val="008000"/>
                </a:solidFill>
              </a:rPr>
              <a:t>Tagetes </a:t>
            </a:r>
            <a:r>
              <a:rPr lang="fr-FR" sz="1200" i="1" dirty="0" err="1">
                <a:solidFill>
                  <a:srgbClr val="008000"/>
                </a:solidFill>
              </a:rPr>
              <a:t>patula</a:t>
            </a:r>
            <a:r>
              <a:rPr lang="fr-FR" sz="1200" dirty="0">
                <a:solidFill>
                  <a:srgbClr val="008000"/>
                </a:solidFill>
              </a:rPr>
              <a:t>) et les </a:t>
            </a:r>
            <a:r>
              <a:rPr lang="fr-FR" sz="1200" b="1" dirty="0">
                <a:solidFill>
                  <a:srgbClr val="008000"/>
                </a:solidFill>
              </a:rPr>
              <a:t>Tagettes</a:t>
            </a:r>
            <a:r>
              <a:rPr lang="fr-FR" sz="1200" dirty="0">
                <a:solidFill>
                  <a:srgbClr val="008000"/>
                </a:solidFill>
              </a:rPr>
              <a:t> protègent les tomates des attaques parasitaires. source : Compagnonnage végétal, Wikipedia.</a:t>
            </a:r>
          </a:p>
        </p:txBody>
      </p:sp>
      <p:pic>
        <p:nvPicPr>
          <p:cNvPr id="11" name="Image 4" descr="220px-Association_potag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67291" y="4475676"/>
            <a:ext cx="1728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6" descr="margousier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51122" y="4307443"/>
            <a:ext cx="2705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2285552" y="6225542"/>
            <a:ext cx="2946976" cy="646331"/>
          </a:xfrm>
          <a:prstGeom prst="rect">
            <a:avLst/>
          </a:prstGeom>
          <a:noFill/>
        </p:spPr>
        <p:txBody>
          <a:bodyPr wrap="square" rtlCol="0">
            <a:spAutoFit/>
          </a:bodyPr>
          <a:lstStyle/>
          <a:p>
            <a:pPr algn="ctr"/>
            <a:r>
              <a:rPr lang="fr-FR" sz="1200" dirty="0" err="1">
                <a:solidFill>
                  <a:srgbClr val="008000"/>
                </a:solidFill>
              </a:rPr>
              <a:t>Neem</a:t>
            </a:r>
            <a:r>
              <a:rPr lang="fr-FR" sz="1200" dirty="0">
                <a:solidFill>
                  <a:srgbClr val="008000"/>
                </a:solidFill>
              </a:rPr>
              <a:t> ou </a:t>
            </a:r>
            <a:r>
              <a:rPr lang="fr-FR" sz="1200" dirty="0" err="1">
                <a:solidFill>
                  <a:srgbClr val="008000"/>
                </a:solidFill>
              </a:rPr>
              <a:t>margousier</a:t>
            </a:r>
            <a:r>
              <a:rPr lang="fr-FR" sz="1200" dirty="0">
                <a:solidFill>
                  <a:srgbClr val="008000"/>
                </a:solidFill>
              </a:rPr>
              <a:t> (</a:t>
            </a:r>
            <a:r>
              <a:rPr lang="fr-FR" altLang="fr-FR" sz="1200" i="1" dirty="0" err="1">
                <a:solidFill>
                  <a:srgbClr val="008000"/>
                </a:solidFill>
              </a:rPr>
              <a:t>Azadiracta</a:t>
            </a:r>
            <a:r>
              <a:rPr lang="fr-FR" altLang="fr-FR" sz="1200" i="1" dirty="0">
                <a:solidFill>
                  <a:srgbClr val="008000"/>
                </a:solidFill>
              </a:rPr>
              <a:t> </a:t>
            </a:r>
            <a:r>
              <a:rPr lang="fr-FR" altLang="fr-FR" sz="1200" i="1" dirty="0" err="1">
                <a:solidFill>
                  <a:srgbClr val="008000"/>
                </a:solidFill>
              </a:rPr>
              <a:t>indica</a:t>
            </a:r>
            <a:r>
              <a:rPr lang="fr-FR" sz="1200" dirty="0">
                <a:solidFill>
                  <a:srgbClr val="008000"/>
                </a:solidFill>
              </a:rPr>
              <a:t>), </a:t>
            </a:r>
            <a:r>
              <a:rPr lang="fr-FR" altLang="fr-FR" sz="1200" dirty="0">
                <a:solidFill>
                  <a:srgbClr val="008000"/>
                </a:solidFill>
              </a:rPr>
              <a:t>dont les graines produisent une huile insecticide.</a:t>
            </a:r>
            <a:endParaRPr lang="fr-FR" sz="1200" dirty="0">
              <a:solidFill>
                <a:srgbClr val="008000"/>
              </a:solidFill>
            </a:endParaRPr>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5581" y="4985893"/>
            <a:ext cx="1057275" cy="790575"/>
          </a:xfrm>
          <a:prstGeom prst="rect">
            <a:avLst/>
          </a:prstGeom>
        </p:spPr>
      </p:pic>
      <p:sp>
        <p:nvSpPr>
          <p:cNvPr id="15" name="ZoneTexte 14"/>
          <p:cNvSpPr txBox="1"/>
          <p:nvPr/>
        </p:nvSpPr>
        <p:spPr>
          <a:xfrm>
            <a:off x="7435690" y="6130759"/>
            <a:ext cx="2303652" cy="646331"/>
          </a:xfrm>
          <a:prstGeom prst="rect">
            <a:avLst/>
          </a:prstGeom>
          <a:noFill/>
        </p:spPr>
        <p:txBody>
          <a:bodyPr wrap="square" rtlCol="0">
            <a:spAutoFit/>
          </a:bodyPr>
          <a:lstStyle/>
          <a:p>
            <a:pPr algn="ctr"/>
            <a:r>
              <a:rPr lang="fr-FR" sz="1200" dirty="0">
                <a:solidFill>
                  <a:srgbClr val="008000"/>
                </a:solidFill>
              </a:rPr>
              <a:t>Tabac (</a:t>
            </a:r>
            <a:r>
              <a:rPr lang="fr-FR" sz="1200" i="1" dirty="0">
                <a:solidFill>
                  <a:srgbClr val="008000"/>
                </a:solidFill>
              </a:rPr>
              <a:t>Nicotiana </a:t>
            </a:r>
            <a:r>
              <a:rPr lang="fr-FR" sz="1200" i="1" dirty="0" err="1">
                <a:solidFill>
                  <a:srgbClr val="008000"/>
                </a:solidFill>
              </a:rPr>
              <a:t>tabacum</a:t>
            </a:r>
            <a:r>
              <a:rPr lang="fr-FR" sz="1200" dirty="0">
                <a:solidFill>
                  <a:srgbClr val="008000"/>
                </a:solidFill>
              </a:rPr>
              <a:t>). Source : </a:t>
            </a:r>
            <a:r>
              <a:rPr lang="fr-FR" sz="1200" dirty="0">
                <a:solidFill>
                  <a:srgbClr val="008000"/>
                </a:solidFill>
                <a:hlinkClick r:id="rId8"/>
              </a:rPr>
              <a:t>https://zoom50.wordpress.com</a:t>
            </a:r>
            <a:r>
              <a:rPr lang="fr-FR" sz="1200" dirty="0">
                <a:solidFill>
                  <a:srgbClr val="008000"/>
                </a:solidFill>
              </a:rPr>
              <a:t> </a:t>
            </a:r>
          </a:p>
        </p:txBody>
      </p:sp>
      <p:sp>
        <p:nvSpPr>
          <p:cNvPr id="16" name="ZoneTexte 15"/>
          <p:cNvSpPr txBox="1"/>
          <p:nvPr/>
        </p:nvSpPr>
        <p:spPr>
          <a:xfrm>
            <a:off x="4992835" y="5918236"/>
            <a:ext cx="2678712" cy="1015663"/>
          </a:xfrm>
          <a:prstGeom prst="rect">
            <a:avLst/>
          </a:prstGeom>
          <a:noFill/>
        </p:spPr>
        <p:txBody>
          <a:bodyPr wrap="square" rtlCol="0">
            <a:spAutoFit/>
          </a:bodyPr>
          <a:lstStyle/>
          <a:p>
            <a:pPr algn="ctr"/>
            <a:r>
              <a:rPr lang="fr-FR" sz="1200" dirty="0">
                <a:solidFill>
                  <a:srgbClr val="008000"/>
                </a:solidFill>
                <a:hlinkClick r:id="rId9" tooltip="Piment"/>
              </a:rPr>
              <a:t>Piment</a:t>
            </a:r>
            <a:r>
              <a:rPr lang="fr-FR" sz="1200" dirty="0">
                <a:solidFill>
                  <a:srgbClr val="008000"/>
                </a:solidFill>
              </a:rPr>
              <a:t> (</a:t>
            </a:r>
            <a:r>
              <a:rPr lang="fr-FR" sz="1200" dirty="0">
                <a:solidFill>
                  <a:srgbClr val="008000"/>
                </a:solidFill>
                <a:hlinkClick r:id="rId10" tooltip="Répulsif"/>
              </a:rPr>
              <a:t>répulsif</a:t>
            </a:r>
            <a:r>
              <a:rPr lang="fr-FR" sz="1200" dirty="0">
                <a:solidFill>
                  <a:srgbClr val="008000"/>
                </a:solidFill>
              </a:rPr>
              <a:t> pour de nombreuses espèces, y compris des éléphants) cultivé en association avec du </a:t>
            </a:r>
            <a:r>
              <a:rPr lang="fr-FR" sz="1200" dirty="0">
                <a:solidFill>
                  <a:srgbClr val="008000"/>
                </a:solidFill>
                <a:hlinkClick r:id="rId11" tooltip="Café"/>
              </a:rPr>
              <a:t>café</a:t>
            </a:r>
            <a:r>
              <a:rPr lang="fr-FR" sz="1200" dirty="0">
                <a:solidFill>
                  <a:srgbClr val="008000"/>
                </a:solidFill>
              </a:rPr>
              <a:t> (dans le </a:t>
            </a:r>
            <a:r>
              <a:rPr lang="fr-FR" sz="1200" dirty="0">
                <a:solidFill>
                  <a:srgbClr val="008000"/>
                </a:solidFill>
                <a:hlinkClick r:id="rId12" tooltip="Cauca (département)"/>
              </a:rPr>
              <a:t>département de Cauca</a:t>
            </a:r>
            <a:r>
              <a:rPr lang="fr-FR" sz="1200" dirty="0">
                <a:solidFill>
                  <a:srgbClr val="008000"/>
                </a:solidFill>
              </a:rPr>
              <a:t>, dans le sud-ouest de la </a:t>
            </a:r>
            <a:r>
              <a:rPr lang="fr-FR" sz="1200" dirty="0">
                <a:solidFill>
                  <a:srgbClr val="008000"/>
                </a:solidFill>
                <a:hlinkClick r:id="rId13" tooltip="Colombie"/>
              </a:rPr>
              <a:t>Colombie</a:t>
            </a:r>
            <a:r>
              <a:rPr lang="fr-FR" sz="1200" dirty="0">
                <a:solidFill>
                  <a:srgbClr val="008000"/>
                </a:solidFill>
              </a:rPr>
              <a:t>)</a:t>
            </a:r>
          </a:p>
        </p:txBody>
      </p:sp>
      <p:pic>
        <p:nvPicPr>
          <p:cNvPr id="17" name="Imag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32528" y="4364862"/>
            <a:ext cx="2340701" cy="1553374"/>
          </a:xfrm>
          <a:prstGeom prst="rect">
            <a:avLst/>
          </a:prstGeom>
        </p:spPr>
      </p:pic>
      <p:pic>
        <p:nvPicPr>
          <p:cNvPr id="18" name="Imag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22176" y="4364862"/>
            <a:ext cx="1247775" cy="1790700"/>
          </a:xfrm>
          <a:prstGeom prst="rect">
            <a:avLst/>
          </a:prstGeom>
        </p:spPr>
      </p:pic>
      <p:sp>
        <p:nvSpPr>
          <p:cNvPr id="19" name="Rectangle 10"/>
          <p:cNvSpPr>
            <a:spLocks noChangeArrowheads="1"/>
          </p:cNvSpPr>
          <p:nvPr/>
        </p:nvSpPr>
        <p:spPr bwMode="auto">
          <a:xfrm>
            <a:off x="10574338" y="4005224"/>
            <a:ext cx="1617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latin typeface="Arial" panose="020B0604020202020204" pitchFamily="34" charset="0"/>
              </a:rPr>
              <a:t>Faucon crécerellette </a:t>
            </a:r>
          </a:p>
          <a:p>
            <a:pPr algn="ctr" eaLnBrk="1" hangingPunct="1">
              <a:spcBef>
                <a:spcPct val="0"/>
              </a:spcBef>
              <a:buFontTx/>
              <a:buNone/>
            </a:pPr>
            <a:r>
              <a:rPr lang="fr-FR" altLang="fr-FR" sz="1200" dirty="0">
                <a:solidFill>
                  <a:srgbClr val="008000"/>
                </a:solidFill>
                <a:latin typeface="Arial" panose="020B0604020202020204" pitchFamily="34" charset="0"/>
              </a:rPr>
              <a:t>(</a:t>
            </a:r>
            <a:r>
              <a:rPr lang="fr-FR" altLang="fr-FR" sz="1200" i="1" dirty="0">
                <a:solidFill>
                  <a:srgbClr val="008000"/>
                </a:solidFill>
                <a:latin typeface="Arial" panose="020B0604020202020204" pitchFamily="34" charset="0"/>
              </a:rPr>
              <a:t>Falco </a:t>
            </a:r>
            <a:r>
              <a:rPr lang="fr-FR" altLang="fr-FR" sz="1200" i="1" dirty="0" err="1">
                <a:solidFill>
                  <a:srgbClr val="008000"/>
                </a:solidFill>
                <a:latin typeface="Arial" panose="020B0604020202020204" pitchFamily="34" charset="0"/>
              </a:rPr>
              <a:t>naumanni</a:t>
            </a:r>
            <a:r>
              <a:rPr lang="fr-FR" altLang="fr-FR" sz="1200" dirty="0">
                <a:solidFill>
                  <a:srgbClr val="008000"/>
                </a:solidFill>
                <a:latin typeface="Arial" panose="020B0604020202020204" pitchFamily="34" charset="0"/>
              </a:rPr>
              <a:t>)</a:t>
            </a:r>
          </a:p>
        </p:txBody>
      </p:sp>
      <p:pic>
        <p:nvPicPr>
          <p:cNvPr id="20" name="Image 11" descr="faucon crécerellette2_s_s1.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291888" y="2551074"/>
            <a:ext cx="752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p:nvSpPr>
        <p:spPr bwMode="auto">
          <a:xfrm>
            <a:off x="9132888" y="3846474"/>
            <a:ext cx="157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err="1">
                <a:solidFill>
                  <a:srgbClr val="008000"/>
                </a:solidFill>
                <a:latin typeface="Arial" panose="020B0604020202020204" pitchFamily="34" charset="0"/>
              </a:rPr>
              <a:t>Naucler</a:t>
            </a:r>
            <a:r>
              <a:rPr lang="fr-FR" altLang="fr-FR" sz="1200" dirty="0">
                <a:solidFill>
                  <a:srgbClr val="008000"/>
                </a:solidFill>
                <a:latin typeface="Arial" panose="020B0604020202020204" pitchFamily="34" charset="0"/>
              </a:rPr>
              <a:t> d'Afrique </a:t>
            </a:r>
          </a:p>
          <a:p>
            <a:pPr algn="ctr" eaLnBrk="1" hangingPunct="1">
              <a:spcBef>
                <a:spcPct val="0"/>
              </a:spcBef>
              <a:buFontTx/>
              <a:buNone/>
            </a:pPr>
            <a:r>
              <a:rPr lang="fr-FR" altLang="fr-FR" sz="1200" dirty="0">
                <a:solidFill>
                  <a:srgbClr val="008000"/>
                </a:solidFill>
                <a:latin typeface="Arial" panose="020B0604020202020204" pitchFamily="34" charset="0"/>
              </a:rPr>
              <a:t>(</a:t>
            </a:r>
            <a:r>
              <a:rPr lang="fr-FR" altLang="fr-FR" sz="1200" i="1" dirty="0" err="1">
                <a:solidFill>
                  <a:srgbClr val="008000"/>
                </a:solidFill>
                <a:latin typeface="Arial" panose="020B0604020202020204" pitchFamily="34" charset="0"/>
              </a:rPr>
              <a:t>Chelictinia</a:t>
            </a:r>
            <a:r>
              <a:rPr lang="fr-FR" altLang="fr-FR" sz="1200" i="1" dirty="0">
                <a:solidFill>
                  <a:srgbClr val="008000"/>
                </a:solidFill>
                <a:latin typeface="Arial" panose="020B0604020202020204" pitchFamily="34" charset="0"/>
              </a:rPr>
              <a:t> </a:t>
            </a:r>
            <a:r>
              <a:rPr lang="fr-FR" altLang="fr-FR" sz="1200" i="1" dirty="0" err="1">
                <a:solidFill>
                  <a:srgbClr val="008000"/>
                </a:solidFill>
                <a:latin typeface="Arial" panose="020B0604020202020204" pitchFamily="34" charset="0"/>
              </a:rPr>
              <a:t>riocourii</a:t>
            </a:r>
            <a:r>
              <a:rPr lang="fr-FR" altLang="fr-FR" sz="1200" i="1" dirty="0">
                <a:solidFill>
                  <a:srgbClr val="008000"/>
                </a:solidFill>
                <a:latin typeface="Arial" panose="020B0604020202020204" pitchFamily="34" charset="0"/>
              </a:rPr>
              <a:t>)</a:t>
            </a:r>
          </a:p>
        </p:txBody>
      </p:sp>
      <p:pic>
        <p:nvPicPr>
          <p:cNvPr id="22" name="Image 13" descr="Chelictinia riocourii2_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213524" y="2971209"/>
            <a:ext cx="14859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70201" y="2779898"/>
            <a:ext cx="20875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3"/>
          <p:cNvSpPr txBox="1"/>
          <p:nvPr/>
        </p:nvSpPr>
        <p:spPr>
          <a:xfrm>
            <a:off x="2285552" y="2823195"/>
            <a:ext cx="2946976" cy="1384995"/>
          </a:xfrm>
          <a:prstGeom prst="rect">
            <a:avLst/>
          </a:prstGeom>
          <a:noFill/>
        </p:spPr>
        <p:txBody>
          <a:bodyPr wrap="square" rtlCol="0">
            <a:spAutoFit/>
          </a:bodyPr>
          <a:lstStyle/>
          <a:p>
            <a:pPr algn="ctr"/>
            <a:r>
              <a:rPr lang="fr-FR" sz="1200" dirty="0">
                <a:solidFill>
                  <a:srgbClr val="008000"/>
                </a:solidFill>
              </a:rPr>
              <a:t>← Ruches d’abeilles destiner à éloigner les éléphants. Sources : a) </a:t>
            </a:r>
            <a:r>
              <a:rPr lang="fr-FR" altLang="fr-FR" sz="1200" dirty="0">
                <a:solidFill>
                  <a:srgbClr val="008000"/>
                </a:solidFill>
                <a:hlinkClick r:id="rId19"/>
              </a:rPr>
              <a:t>http://www.voanews.com/content/in-uganda-park-rangers-help-elephants-farmer-coexist/1554837.html</a:t>
            </a:r>
            <a:r>
              <a:rPr lang="fr-FR" altLang="fr-FR" sz="1200" dirty="0">
                <a:solidFill>
                  <a:srgbClr val="008000"/>
                </a:solidFill>
              </a:rPr>
              <a:t> , b) </a:t>
            </a:r>
            <a:r>
              <a:rPr lang="en-US" altLang="fr-FR" sz="1200" dirty="0">
                <a:solidFill>
                  <a:srgbClr val="008000"/>
                </a:solidFill>
                <a:hlinkClick r:id="rId20"/>
              </a:rPr>
              <a:t>http://www.socialphy.com/posts/pets-animals/16091/elephants-and-bees.html</a:t>
            </a:r>
            <a:r>
              <a:rPr lang="en-US" altLang="fr-FR" sz="1200" dirty="0">
                <a:solidFill>
                  <a:srgbClr val="008000"/>
                </a:solidFill>
              </a:rPr>
              <a:t> </a:t>
            </a:r>
            <a:r>
              <a:rPr lang="en-US" altLang="fr-FR" sz="1200" dirty="0">
                <a:solidFill>
                  <a:srgbClr val="008000"/>
                </a:solidFill>
                <a:sym typeface="Wingdings" panose="05000000000000000000" pitchFamily="2" charset="2"/>
              </a:rPr>
              <a:t></a:t>
            </a:r>
            <a:endParaRPr lang="fr-FR" sz="1200" dirty="0">
              <a:solidFill>
                <a:srgbClr val="008000"/>
              </a:solidFill>
            </a:endParaRPr>
          </a:p>
        </p:txBody>
      </p:sp>
      <p:pic>
        <p:nvPicPr>
          <p:cNvPr id="25" name="Image 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284875" y="271844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 descr="purinOrtie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758487" y="-37619"/>
            <a:ext cx="14335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12"/>
          <p:cNvSpPr txBox="1">
            <a:spLocks noChangeArrowheads="1"/>
          </p:cNvSpPr>
          <p:nvPr/>
        </p:nvSpPr>
        <p:spPr bwMode="auto">
          <a:xfrm>
            <a:off x="8759722" y="179868"/>
            <a:ext cx="2016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dirty="0">
                <a:solidFill>
                  <a:srgbClr val="008000"/>
                </a:solidFill>
                <a:latin typeface="Arial" panose="020B0604020202020204" pitchFamily="34" charset="0"/>
              </a:rPr>
              <a:t>Purin de </a:t>
            </a:r>
            <a:r>
              <a:rPr lang="fr-FR" altLang="fr-FR" sz="1200" dirty="0" err="1">
                <a:solidFill>
                  <a:srgbClr val="008000"/>
                </a:solidFill>
                <a:latin typeface="Arial" panose="020B0604020202020204" pitchFamily="34" charset="0"/>
              </a:rPr>
              <a:t>neem</a:t>
            </a:r>
            <a:r>
              <a:rPr lang="fr-FR" altLang="fr-FR" sz="1200" dirty="0">
                <a:solidFill>
                  <a:srgbClr val="008000"/>
                </a:solidFill>
                <a:latin typeface="Arial" panose="020B0604020202020204" pitchFamily="34" charset="0"/>
              </a:rPr>
              <a:t> ou de lilas de Perse, à pulvériser pour la protection contre les parasites </a:t>
            </a:r>
            <a:r>
              <a:rPr lang="fr-FR" altLang="fr-FR" sz="1200" dirty="0">
                <a:solidFill>
                  <a:srgbClr val="008000"/>
                </a:solidFill>
                <a:latin typeface="Arial" panose="020B0604020202020204" pitchFamily="34" charset="0"/>
                <a:sym typeface="Wingdings" panose="05000000000000000000" pitchFamily="2" charset="2"/>
              </a:rPr>
              <a:t></a:t>
            </a:r>
            <a:endParaRPr lang="fr-FR" altLang="fr-FR" sz="1200" dirty="0">
              <a:solidFill>
                <a:srgbClr val="008000"/>
              </a:solidFill>
              <a:latin typeface="Arial" panose="020B0604020202020204" pitchFamily="34" charset="0"/>
            </a:endParaRPr>
          </a:p>
        </p:txBody>
      </p:sp>
    </p:spTree>
    <p:extLst>
      <p:ext uri="{BB962C8B-B14F-4D97-AF65-F5344CB8AC3E}">
        <p14:creationId xmlns:p14="http://schemas.microsoft.com/office/powerpoint/2010/main" val="28234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86" y="630226"/>
            <a:ext cx="8008500" cy="465420"/>
          </a:xfrm>
          <a:prstGeom prst="rect">
            <a:avLst/>
          </a:prstGeom>
        </p:spPr>
        <p:txBody>
          <a:bodyPr wrap="square">
            <a:spAutoFit/>
          </a:bodyPr>
          <a:lstStyle/>
          <a:p>
            <a:r>
              <a:rPr lang="fr-FR" sz="2400" dirty="0">
                <a:solidFill>
                  <a:srgbClr val="008000"/>
                </a:solidFill>
              </a:rPr>
              <a:t>2.2. </a:t>
            </a:r>
            <a:r>
              <a:rPr lang="fr-FR" sz="2400" b="1" dirty="0">
                <a:solidFill>
                  <a:srgbClr val="008000"/>
                </a:solidFill>
              </a:rPr>
              <a:t>La</a:t>
            </a:r>
            <a:r>
              <a:rPr lang="fr-FR" sz="2400" dirty="0">
                <a:solidFill>
                  <a:srgbClr val="008000"/>
                </a:solidFill>
              </a:rPr>
              <a:t> </a:t>
            </a:r>
            <a:r>
              <a:rPr lang="fr-FR" sz="2400" b="1" dirty="0">
                <a:solidFill>
                  <a:srgbClr val="008000"/>
                </a:solidFill>
              </a:rPr>
              <a:t>lutte contre les ravageurs par des moyens naturels </a:t>
            </a:r>
            <a:r>
              <a:rPr lang="fr-FR" sz="1200" b="1" dirty="0">
                <a:solidFill>
                  <a:srgbClr val="008000"/>
                </a:solidFill>
              </a:rPr>
              <a:t>(suite) </a:t>
            </a:r>
            <a:endParaRPr lang="fr-FR" sz="1200" dirty="0"/>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Rectangle 4"/>
          <p:cNvSpPr/>
          <p:nvPr/>
        </p:nvSpPr>
        <p:spPr>
          <a:xfrm>
            <a:off x="199585" y="17231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6" name="Espace réservé du numéro de diapositive 3"/>
          <p:cNvSpPr>
            <a:spLocks noGrp="1"/>
          </p:cNvSpPr>
          <p:nvPr>
            <p:ph type="sldNum" sz="quarter" idx="12"/>
          </p:nvPr>
        </p:nvSpPr>
        <p:spPr>
          <a:xfrm>
            <a:off x="11375149" y="184091"/>
            <a:ext cx="639184" cy="365125"/>
          </a:xfrm>
        </p:spPr>
        <p:txBody>
          <a:bodyPr/>
          <a:lstStyle/>
          <a:p>
            <a:fld id="{91648654-9D57-4BB1-8D13-DD93554D0108}" type="slidenum">
              <a:rPr lang="fr-FR" smtClean="0"/>
              <a:t>11</a:t>
            </a:fld>
            <a:endParaRPr lang="fr-FR" dirty="0"/>
          </a:p>
        </p:txBody>
      </p:sp>
      <p:sp>
        <p:nvSpPr>
          <p:cNvPr id="7" name="ZoneTexte 6"/>
          <p:cNvSpPr txBox="1"/>
          <p:nvPr/>
        </p:nvSpPr>
        <p:spPr>
          <a:xfrm>
            <a:off x="199585" y="6293225"/>
            <a:ext cx="4243323" cy="461665"/>
          </a:xfrm>
          <a:prstGeom prst="rect">
            <a:avLst/>
          </a:prstGeom>
          <a:noFill/>
        </p:spPr>
        <p:txBody>
          <a:bodyPr wrap="square" rtlCol="0">
            <a:spAutoFit/>
          </a:bodyPr>
          <a:lstStyle/>
          <a:p>
            <a:pPr algn="ctr"/>
            <a:r>
              <a:rPr lang="fr-FR" sz="1200" dirty="0">
                <a:solidFill>
                  <a:srgbClr val="008000"/>
                </a:solidFill>
              </a:rPr>
              <a:t>Les bases de la gestion des ravageurs et des maladies en agriculture biologique. Source : </a:t>
            </a:r>
            <a:r>
              <a:rPr lang="fr-FR" sz="1200" dirty="0">
                <a:solidFill>
                  <a:srgbClr val="008000"/>
                </a:solidFill>
                <a:hlinkClick r:id="rId2"/>
              </a:rPr>
              <a:t>http://teca.fao.org/fr/read/8575</a:t>
            </a:r>
            <a:r>
              <a:rPr lang="fr-FR" sz="1200" dirty="0">
                <a:solidFill>
                  <a:srgbClr val="008000"/>
                </a:solidFill>
              </a:rPr>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8" y="3057128"/>
            <a:ext cx="5183844" cy="323609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496" y="3180602"/>
            <a:ext cx="4457700" cy="1400175"/>
          </a:xfrm>
          <a:prstGeom prst="rect">
            <a:avLst/>
          </a:prstGeom>
        </p:spPr>
      </p:pic>
      <p:sp>
        <p:nvSpPr>
          <p:cNvPr id="11" name="ZoneTexte 10"/>
          <p:cNvSpPr txBox="1"/>
          <p:nvPr/>
        </p:nvSpPr>
        <p:spPr>
          <a:xfrm>
            <a:off x="8698288" y="2623031"/>
            <a:ext cx="1764254" cy="461665"/>
          </a:xfrm>
          <a:prstGeom prst="rect">
            <a:avLst/>
          </a:prstGeom>
          <a:noFill/>
        </p:spPr>
        <p:txBody>
          <a:bodyPr wrap="square" rtlCol="0">
            <a:spAutoFit/>
          </a:bodyPr>
          <a:lstStyle/>
          <a:p>
            <a:pPr algn="ctr"/>
            <a:r>
              <a:rPr lang="fr-FR" sz="1200" dirty="0">
                <a:solidFill>
                  <a:srgbClr val="008000"/>
                </a:solidFill>
              </a:rPr>
              <a:t>Ravageurs</a:t>
            </a:r>
          </a:p>
          <a:p>
            <a:pPr algn="ctr"/>
            <a:r>
              <a:rPr lang="fr-FR" sz="1200" dirty="0">
                <a:solidFill>
                  <a:srgbClr val="008000"/>
                </a:solidFill>
              </a:rPr>
              <a:t>(ex. foreurs du maïs)</a:t>
            </a:r>
          </a:p>
        </p:txBody>
      </p:sp>
      <p:cxnSp>
        <p:nvCxnSpPr>
          <p:cNvPr id="13" name="Connecteur droit avec flèche 12"/>
          <p:cNvCxnSpPr/>
          <p:nvPr/>
        </p:nvCxnSpPr>
        <p:spPr>
          <a:xfrm flipV="1">
            <a:off x="6158278" y="4628559"/>
            <a:ext cx="268942" cy="3146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8306027" y="4582311"/>
            <a:ext cx="268942" cy="3146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7495747" y="4568736"/>
            <a:ext cx="361599" cy="31466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9498289" y="4590498"/>
            <a:ext cx="268942" cy="3146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296182" y="4918746"/>
            <a:ext cx="2444675" cy="461665"/>
          </a:xfrm>
          <a:prstGeom prst="rect">
            <a:avLst/>
          </a:prstGeom>
          <a:noFill/>
        </p:spPr>
        <p:txBody>
          <a:bodyPr wrap="square" rtlCol="0">
            <a:spAutoFit/>
          </a:bodyPr>
          <a:lstStyle/>
          <a:p>
            <a:pPr algn="ctr"/>
            <a:r>
              <a:rPr lang="fr-FR" sz="1200" dirty="0">
                <a:solidFill>
                  <a:srgbClr val="008000"/>
                </a:solidFill>
              </a:rPr>
              <a:t>Plante-piège (ex. herbes à éléphant - </a:t>
            </a:r>
            <a:r>
              <a:rPr lang="fr-FR" sz="1200" i="1" dirty="0" err="1">
                <a:solidFill>
                  <a:srgbClr val="008000"/>
                </a:solidFill>
              </a:rPr>
              <a:t>Pennisetum</a:t>
            </a:r>
            <a:r>
              <a:rPr lang="fr-FR" sz="1200" i="1" dirty="0">
                <a:solidFill>
                  <a:srgbClr val="008000"/>
                </a:solidFill>
              </a:rPr>
              <a:t> </a:t>
            </a:r>
            <a:r>
              <a:rPr lang="fr-FR" sz="1200" i="1" dirty="0" err="1">
                <a:solidFill>
                  <a:srgbClr val="008000"/>
                </a:solidFill>
              </a:rPr>
              <a:t>purpureum</a:t>
            </a:r>
            <a:r>
              <a:rPr lang="fr-FR" sz="1200" dirty="0">
                <a:solidFill>
                  <a:srgbClr val="008000"/>
                </a:solidFill>
              </a:rPr>
              <a:t>)</a:t>
            </a:r>
          </a:p>
        </p:txBody>
      </p:sp>
      <p:sp>
        <p:nvSpPr>
          <p:cNvPr id="22" name="ZoneTexte 21"/>
          <p:cNvSpPr txBox="1"/>
          <p:nvPr/>
        </p:nvSpPr>
        <p:spPr>
          <a:xfrm>
            <a:off x="8930474" y="4914724"/>
            <a:ext cx="2444675" cy="461665"/>
          </a:xfrm>
          <a:prstGeom prst="rect">
            <a:avLst/>
          </a:prstGeom>
          <a:noFill/>
        </p:spPr>
        <p:txBody>
          <a:bodyPr wrap="square" rtlCol="0">
            <a:spAutoFit/>
          </a:bodyPr>
          <a:lstStyle/>
          <a:p>
            <a:pPr algn="ctr"/>
            <a:r>
              <a:rPr lang="fr-FR" sz="1200" dirty="0">
                <a:solidFill>
                  <a:srgbClr val="008000"/>
                </a:solidFill>
              </a:rPr>
              <a:t>Plante-piège (ex. herbes à éléphant - </a:t>
            </a:r>
            <a:r>
              <a:rPr lang="fr-FR" sz="1200" i="1" dirty="0" err="1">
                <a:solidFill>
                  <a:srgbClr val="008000"/>
                </a:solidFill>
              </a:rPr>
              <a:t>Pennisetum</a:t>
            </a:r>
            <a:r>
              <a:rPr lang="fr-FR" sz="1200" i="1" dirty="0">
                <a:solidFill>
                  <a:srgbClr val="008000"/>
                </a:solidFill>
              </a:rPr>
              <a:t> </a:t>
            </a:r>
            <a:r>
              <a:rPr lang="fr-FR" sz="1200" i="1" dirty="0" err="1">
                <a:solidFill>
                  <a:srgbClr val="008000"/>
                </a:solidFill>
              </a:rPr>
              <a:t>purpureum</a:t>
            </a:r>
            <a:r>
              <a:rPr lang="fr-FR" sz="1200" dirty="0">
                <a:solidFill>
                  <a:srgbClr val="008000"/>
                </a:solidFill>
              </a:rPr>
              <a:t>)</a:t>
            </a:r>
          </a:p>
        </p:txBody>
      </p:sp>
      <p:sp>
        <p:nvSpPr>
          <p:cNvPr id="23" name="ZoneTexte 22"/>
          <p:cNvSpPr txBox="1"/>
          <p:nvPr/>
        </p:nvSpPr>
        <p:spPr>
          <a:xfrm>
            <a:off x="7535596" y="4902467"/>
            <a:ext cx="1648483" cy="461665"/>
          </a:xfrm>
          <a:prstGeom prst="rect">
            <a:avLst/>
          </a:prstGeom>
          <a:noFill/>
        </p:spPr>
        <p:txBody>
          <a:bodyPr wrap="square" rtlCol="0">
            <a:spAutoFit/>
          </a:bodyPr>
          <a:lstStyle/>
          <a:p>
            <a:pPr algn="ctr"/>
            <a:r>
              <a:rPr lang="fr-FR" sz="1200" dirty="0">
                <a:solidFill>
                  <a:srgbClr val="008000"/>
                </a:solidFill>
              </a:rPr>
              <a:t>Plante répulsive</a:t>
            </a:r>
          </a:p>
          <a:p>
            <a:pPr algn="ctr"/>
            <a:r>
              <a:rPr lang="fr-FR" sz="1200" dirty="0">
                <a:solidFill>
                  <a:srgbClr val="008000"/>
                </a:solidFill>
              </a:rPr>
              <a:t>(ex. </a:t>
            </a:r>
            <a:r>
              <a:rPr lang="fr-FR" sz="1200" i="1" dirty="0" err="1">
                <a:solidFill>
                  <a:srgbClr val="008000"/>
                </a:solidFill>
              </a:rPr>
              <a:t>Desmodium</a:t>
            </a:r>
            <a:r>
              <a:rPr lang="fr-FR" sz="1200" dirty="0">
                <a:solidFill>
                  <a:srgbClr val="008000"/>
                </a:solidFill>
              </a:rPr>
              <a:t>)</a:t>
            </a:r>
          </a:p>
        </p:txBody>
      </p:sp>
      <p:graphicFrame>
        <p:nvGraphicFramePr>
          <p:cNvPr id="25" name="Tableau 24"/>
          <p:cNvGraphicFramePr>
            <a:graphicFrameLocks noGrp="1"/>
          </p:cNvGraphicFramePr>
          <p:nvPr>
            <p:extLst>
              <p:ext uri="{D42A27DB-BD31-4B8C-83A1-F6EECF244321}">
                <p14:modId xmlns:p14="http://schemas.microsoft.com/office/powerpoint/2010/main" val="3101118259"/>
              </p:ext>
            </p:extLst>
          </p:nvPr>
        </p:nvGraphicFramePr>
        <p:xfrm>
          <a:off x="5382243" y="5550782"/>
          <a:ext cx="6632090" cy="640080"/>
        </p:xfrm>
        <a:graphic>
          <a:graphicData uri="http://schemas.openxmlformats.org/drawingml/2006/table">
            <a:tbl>
              <a:tblPr firstRow="1" bandRow="1">
                <a:tableStyleId>{5C22544A-7EE6-4342-B048-85BDC9FD1C3A}</a:tableStyleId>
              </a:tblPr>
              <a:tblGrid>
                <a:gridCol w="3316045">
                  <a:extLst>
                    <a:ext uri="{9D8B030D-6E8A-4147-A177-3AD203B41FA5}">
                      <a16:colId xmlns:a16="http://schemas.microsoft.com/office/drawing/2014/main" val="1801686760"/>
                    </a:ext>
                  </a:extLst>
                </a:gridCol>
                <a:gridCol w="3316045">
                  <a:extLst>
                    <a:ext uri="{9D8B030D-6E8A-4147-A177-3AD203B41FA5}">
                      <a16:colId xmlns:a16="http://schemas.microsoft.com/office/drawing/2014/main" val="2218294423"/>
                    </a:ext>
                  </a:extLst>
                </a:gridCol>
              </a:tblGrid>
              <a:tr h="572389">
                <a:tc>
                  <a:txBody>
                    <a:bodyPr/>
                    <a:lstStyle/>
                    <a:p>
                      <a:pPr algn="ctr"/>
                      <a:r>
                        <a:rPr lang="fr-FR" sz="1200" b="0" dirty="0">
                          <a:solidFill>
                            <a:srgbClr val="008000"/>
                          </a:solidFill>
                        </a:rPr>
                        <a:t>La plante piège doit être plus attractive pour les ravageurs que la culture principale (en termes de source de nourriture ou de site de ponte)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b="0" dirty="0">
                          <a:solidFill>
                            <a:srgbClr val="008000"/>
                          </a:solidFill>
                        </a:rPr>
                        <a:t>La plante répulsive doit produire une odeur qui repousse les ravageurs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3367"/>
                  </a:ext>
                </a:extLst>
              </a:tr>
            </a:tbl>
          </a:graphicData>
        </a:graphic>
      </p:graphicFrame>
      <p:sp>
        <p:nvSpPr>
          <p:cNvPr id="26" name="ZoneTexte 25"/>
          <p:cNvSpPr txBox="1"/>
          <p:nvPr/>
        </p:nvSpPr>
        <p:spPr>
          <a:xfrm>
            <a:off x="5120640" y="6190862"/>
            <a:ext cx="6912013" cy="646331"/>
          </a:xfrm>
          <a:prstGeom prst="rect">
            <a:avLst/>
          </a:prstGeom>
          <a:noFill/>
        </p:spPr>
        <p:txBody>
          <a:bodyPr wrap="square" rtlCol="0">
            <a:spAutoFit/>
          </a:bodyPr>
          <a:lstStyle/>
          <a:p>
            <a:pPr algn="ctr"/>
            <a:r>
              <a:rPr lang="fr-FR" sz="1200" dirty="0">
                <a:solidFill>
                  <a:srgbClr val="008000"/>
                </a:solidFill>
              </a:rPr>
              <a:t>Technique de « r</a:t>
            </a:r>
            <a:r>
              <a:rPr lang="fr-FR" sz="1200" b="1" dirty="0">
                <a:solidFill>
                  <a:srgbClr val="008000"/>
                </a:solidFill>
              </a:rPr>
              <a:t>épulsion-attraction</a:t>
            </a:r>
            <a:r>
              <a:rPr lang="fr-FR" sz="1200" dirty="0">
                <a:solidFill>
                  <a:srgbClr val="008000"/>
                </a:solidFill>
              </a:rPr>
              <a:t> » (push-pull) en culture de maïs : les plantes-pièges et les espèces répulsives sont plantées en bordure et/ou au sein de la culture principale. Source : </a:t>
            </a:r>
            <a:r>
              <a:rPr lang="fr-FR" sz="1200" dirty="0">
                <a:solidFill>
                  <a:srgbClr val="008000"/>
                </a:solidFill>
                <a:hlinkClick r:id="rId2"/>
              </a:rPr>
              <a:t>http://teca.fao.org/fr/read/8575</a:t>
            </a:r>
            <a:r>
              <a:rPr lang="fr-FR" sz="1200" dirty="0">
                <a:solidFill>
                  <a:srgbClr val="008000"/>
                </a:solidFill>
              </a:rPr>
              <a:t> </a:t>
            </a:r>
          </a:p>
        </p:txBody>
      </p:sp>
      <p:cxnSp>
        <p:nvCxnSpPr>
          <p:cNvPr id="27" name="Connecteur droit avec flèche 26"/>
          <p:cNvCxnSpPr/>
          <p:nvPr/>
        </p:nvCxnSpPr>
        <p:spPr>
          <a:xfrm flipH="1">
            <a:off x="7650231" y="3058087"/>
            <a:ext cx="414231" cy="43102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753787" y="2763850"/>
            <a:ext cx="765322" cy="276999"/>
          </a:xfrm>
          <a:prstGeom prst="rect">
            <a:avLst/>
          </a:prstGeom>
          <a:noFill/>
        </p:spPr>
        <p:txBody>
          <a:bodyPr wrap="square" rtlCol="0">
            <a:spAutoFit/>
          </a:bodyPr>
          <a:lstStyle/>
          <a:p>
            <a:pPr algn="ctr"/>
            <a:r>
              <a:rPr lang="fr-FR" sz="1200" dirty="0">
                <a:solidFill>
                  <a:srgbClr val="008000"/>
                </a:solidFill>
              </a:rPr>
              <a:t>Maïs</a:t>
            </a:r>
          </a:p>
        </p:txBody>
      </p:sp>
      <p:sp>
        <p:nvSpPr>
          <p:cNvPr id="31" name="ZoneTexte 30"/>
          <p:cNvSpPr txBox="1"/>
          <p:nvPr/>
        </p:nvSpPr>
        <p:spPr>
          <a:xfrm>
            <a:off x="102351" y="2589820"/>
            <a:ext cx="2070847" cy="461665"/>
          </a:xfrm>
          <a:prstGeom prst="rect">
            <a:avLst/>
          </a:prstGeom>
          <a:noFill/>
        </p:spPr>
        <p:txBody>
          <a:bodyPr wrap="square" rtlCol="0">
            <a:spAutoFit/>
          </a:bodyPr>
          <a:lstStyle/>
          <a:p>
            <a:pPr algn="ctr"/>
            <a:r>
              <a:rPr lang="fr-FR" sz="1200" dirty="0">
                <a:solidFill>
                  <a:srgbClr val="008000"/>
                </a:solidFill>
              </a:rPr>
              <a:t>Ensachage de mangues, avec un sac plastique © TECA</a:t>
            </a: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85" y="1153790"/>
            <a:ext cx="1876380" cy="1469241"/>
          </a:xfrm>
          <a:prstGeom prst="rect">
            <a:avLst/>
          </a:prstGeom>
        </p:spPr>
      </p:pic>
      <p:pic>
        <p:nvPicPr>
          <p:cNvPr id="33" name="Imag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241" y="1123788"/>
            <a:ext cx="1261392" cy="1298061"/>
          </a:xfrm>
          <a:prstGeom prst="rect">
            <a:avLst/>
          </a:prstGeom>
        </p:spPr>
      </p:pic>
      <p:sp>
        <p:nvSpPr>
          <p:cNvPr id="34" name="ZoneTexte 33"/>
          <p:cNvSpPr txBox="1"/>
          <p:nvPr/>
        </p:nvSpPr>
        <p:spPr>
          <a:xfrm>
            <a:off x="1943583" y="2421849"/>
            <a:ext cx="2304542" cy="646331"/>
          </a:xfrm>
          <a:prstGeom prst="rect">
            <a:avLst/>
          </a:prstGeom>
          <a:noFill/>
        </p:spPr>
        <p:txBody>
          <a:bodyPr wrap="square" rtlCol="0">
            <a:spAutoFit/>
          </a:bodyPr>
          <a:lstStyle/>
          <a:p>
            <a:pPr algn="ctr"/>
            <a:r>
              <a:rPr lang="fr-FR" sz="1200" dirty="0">
                <a:solidFill>
                  <a:srgbClr val="008000"/>
                </a:solidFill>
              </a:rPr>
              <a:t>Piège à mouche du fruit, réalisé avec une bouteille plastique, contenant du vinaigre © TECA</a:t>
            </a:r>
          </a:p>
        </p:txBody>
      </p:sp>
      <p:pic>
        <p:nvPicPr>
          <p:cNvPr id="35" name="Picture 1" descr="pushp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8822" y="3184676"/>
            <a:ext cx="1931801" cy="144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6448" y="1065369"/>
            <a:ext cx="3952875" cy="1543050"/>
          </a:xfrm>
          <a:prstGeom prst="rect">
            <a:avLst/>
          </a:prstGeom>
        </p:spPr>
      </p:pic>
      <p:pic>
        <p:nvPicPr>
          <p:cNvPr id="3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5304" y="1097515"/>
            <a:ext cx="23812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ZoneTexte 10"/>
          <p:cNvSpPr txBox="1">
            <a:spLocks noChangeArrowheads="1"/>
          </p:cNvSpPr>
          <p:nvPr/>
        </p:nvSpPr>
        <p:spPr bwMode="auto">
          <a:xfrm>
            <a:off x="5953764" y="2640933"/>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i="1" dirty="0">
                <a:solidFill>
                  <a:srgbClr val="008000"/>
                </a:solidFill>
              </a:rPr>
              <a:t>↑</a:t>
            </a:r>
            <a:r>
              <a:rPr lang="fr-FR" altLang="fr-FR" sz="1000" b="1" i="1" dirty="0">
                <a:solidFill>
                  <a:srgbClr val="008000"/>
                </a:solidFill>
              </a:rPr>
              <a:t> </a:t>
            </a:r>
            <a:r>
              <a:rPr lang="fr-FR" altLang="fr-FR" sz="1000" b="1" i="1" dirty="0" err="1">
                <a:solidFill>
                  <a:srgbClr val="008000"/>
                </a:solidFill>
                <a:latin typeface="Arial" panose="020B0604020202020204" pitchFamily="34" charset="0"/>
              </a:rPr>
              <a:t>Pennisetum</a:t>
            </a:r>
            <a:r>
              <a:rPr lang="fr-FR" altLang="fr-FR" sz="1000" b="1" i="1" dirty="0">
                <a:solidFill>
                  <a:srgbClr val="008000"/>
                </a:solidFill>
                <a:latin typeface="Arial" panose="020B0604020202020204" pitchFamily="34" charset="0"/>
              </a:rPr>
              <a:t> </a:t>
            </a:r>
            <a:r>
              <a:rPr lang="fr-FR" altLang="fr-FR" sz="1000" b="1" i="1" dirty="0" err="1">
                <a:solidFill>
                  <a:srgbClr val="008000"/>
                </a:solidFill>
                <a:latin typeface="Arial" panose="020B0604020202020204" pitchFamily="34" charset="0"/>
              </a:rPr>
              <a:t>purpureum</a:t>
            </a:r>
            <a:endParaRPr lang="fr-FR" altLang="fr-FR" sz="1000" dirty="0">
              <a:solidFill>
                <a:srgbClr val="008000"/>
              </a:solidFill>
              <a:latin typeface="Arial" panose="020B0604020202020204" pitchFamily="34" charset="0"/>
            </a:endParaRPr>
          </a:p>
          <a:p>
            <a:pPr algn="ctr" eaLnBrk="1" hangingPunct="1">
              <a:spcBef>
                <a:spcPct val="0"/>
              </a:spcBef>
              <a:buFontTx/>
              <a:buNone/>
            </a:pPr>
            <a:r>
              <a:rPr lang="fr-FR" altLang="fr-FR" sz="1000" dirty="0">
                <a:solidFill>
                  <a:srgbClr val="008000"/>
                </a:solidFill>
                <a:latin typeface="Arial" panose="020B0604020202020204" pitchFamily="34" charset="0"/>
              </a:rPr>
              <a:t>Herbe à éléphant</a:t>
            </a:r>
          </a:p>
        </p:txBody>
      </p:sp>
      <p:pic>
        <p:nvPicPr>
          <p:cNvPr id="3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871" y="1071680"/>
            <a:ext cx="1773392" cy="13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ZoneTexte 12"/>
          <p:cNvSpPr txBox="1">
            <a:spLocks noChangeArrowheads="1"/>
          </p:cNvSpPr>
          <p:nvPr/>
        </p:nvSpPr>
        <p:spPr bwMode="auto">
          <a:xfrm>
            <a:off x="4278367" y="2358849"/>
            <a:ext cx="888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r-FR" sz="1000" i="1" dirty="0" err="1">
                <a:latin typeface="Arial" panose="020B0604020202020204" pitchFamily="34" charset="0"/>
                <a:hlinkClick r:id="rId11" tooltip="Desmodium triflorum"/>
              </a:rPr>
              <a:t>Desmodium</a:t>
            </a:r>
            <a:r>
              <a:rPr lang="en-US" altLang="fr-FR" sz="1000" i="1" dirty="0">
                <a:latin typeface="Arial" panose="020B0604020202020204" pitchFamily="34" charset="0"/>
                <a:hlinkClick r:id="rId11" tooltip="Desmodium triflorum"/>
              </a:rPr>
              <a:t> </a:t>
            </a:r>
            <a:r>
              <a:rPr lang="en-US" altLang="fr-FR" sz="1000" i="1" dirty="0" err="1">
                <a:latin typeface="Arial" panose="020B0604020202020204" pitchFamily="34" charset="0"/>
                <a:hlinkClick r:id="rId11" tooltip="Desmodium triflorum"/>
              </a:rPr>
              <a:t>triflorum</a:t>
            </a:r>
            <a:endParaRPr lang="fr-FR" altLang="fr-FR" sz="1000" dirty="0">
              <a:solidFill>
                <a:srgbClr val="7030A0"/>
              </a:solidFill>
              <a:latin typeface="Arial" panose="020B0604020202020204" pitchFamily="34" charset="0"/>
            </a:endParaRPr>
          </a:p>
        </p:txBody>
      </p:sp>
    </p:spTree>
    <p:extLst>
      <p:ext uri="{BB962C8B-B14F-4D97-AF65-F5344CB8AC3E}">
        <p14:creationId xmlns:p14="http://schemas.microsoft.com/office/powerpoint/2010/main" val="163677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058063" y="185268"/>
            <a:ext cx="535193" cy="421597"/>
          </a:xfrm>
        </p:spPr>
        <p:txBody>
          <a:bodyPr/>
          <a:lstStyle/>
          <a:p>
            <a:fld id="{91648654-9D57-4BB1-8D13-DD93554D0108}" type="slidenum">
              <a:rPr lang="fr-FR" smtClean="0"/>
              <a:t>12</a:t>
            </a:fld>
            <a:endParaRPr lang="fr-FR"/>
          </a:p>
        </p:txBody>
      </p:sp>
      <p:sp>
        <p:nvSpPr>
          <p:cNvPr id="3" name="Rectangle 2"/>
          <p:cNvSpPr/>
          <p:nvPr/>
        </p:nvSpPr>
        <p:spPr>
          <a:xfrm>
            <a:off x="199585" y="630226"/>
            <a:ext cx="9062749" cy="461665"/>
          </a:xfrm>
          <a:prstGeom prst="rect">
            <a:avLst/>
          </a:prstGeom>
        </p:spPr>
        <p:txBody>
          <a:bodyPr wrap="square">
            <a:spAutoFit/>
          </a:bodyPr>
          <a:lstStyle/>
          <a:p>
            <a:r>
              <a:rPr lang="fr-FR" sz="2400" dirty="0">
                <a:solidFill>
                  <a:srgbClr val="008000"/>
                </a:solidFill>
              </a:rPr>
              <a:t>2.2. </a:t>
            </a:r>
            <a:r>
              <a:rPr lang="fr-FR" sz="2400" b="1" dirty="0">
                <a:solidFill>
                  <a:srgbClr val="008000"/>
                </a:solidFill>
              </a:rPr>
              <a:t>La</a:t>
            </a:r>
            <a:r>
              <a:rPr lang="fr-FR" sz="2400" dirty="0">
                <a:solidFill>
                  <a:srgbClr val="008000"/>
                </a:solidFill>
              </a:rPr>
              <a:t> </a:t>
            </a:r>
            <a:r>
              <a:rPr lang="fr-FR" sz="2400" b="1" dirty="0">
                <a:solidFill>
                  <a:srgbClr val="008000"/>
                </a:solidFill>
              </a:rPr>
              <a:t>lutte contre les ravageurs par des moyens naturels (suite et fin) </a:t>
            </a:r>
            <a:endParaRPr lang="fr-FR" sz="2400" dirty="0"/>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Rectangle 4"/>
          <p:cNvSpPr/>
          <p:nvPr/>
        </p:nvSpPr>
        <p:spPr>
          <a:xfrm>
            <a:off x="199585" y="17231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6" name="ZoneTexte 5"/>
          <p:cNvSpPr txBox="1"/>
          <p:nvPr/>
        </p:nvSpPr>
        <p:spPr>
          <a:xfrm>
            <a:off x="0" y="6306672"/>
            <a:ext cx="4109421" cy="461665"/>
          </a:xfrm>
          <a:prstGeom prst="rect">
            <a:avLst/>
          </a:prstGeom>
          <a:noFill/>
        </p:spPr>
        <p:txBody>
          <a:bodyPr wrap="square" rtlCol="0">
            <a:spAutoFit/>
          </a:bodyPr>
          <a:lstStyle/>
          <a:p>
            <a:pPr algn="ctr"/>
            <a:r>
              <a:rPr lang="fr-FR" sz="1200" dirty="0">
                <a:solidFill>
                  <a:srgbClr val="008000"/>
                </a:solidFill>
              </a:rPr>
              <a:t>Pratiques qui permettent de stimuler le contrôle des ravageurs et des maladies. Source : </a:t>
            </a:r>
            <a:r>
              <a:rPr lang="fr-FR" sz="1200" dirty="0">
                <a:solidFill>
                  <a:srgbClr val="008000"/>
                </a:solidFill>
                <a:hlinkClick r:id="rId2"/>
              </a:rPr>
              <a:t>http://teca.fao.org/fr/read/8575</a:t>
            </a:r>
            <a:r>
              <a:rPr lang="fr-FR" sz="1200" dirty="0">
                <a:solidFill>
                  <a:srgbClr val="00800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6931"/>
            <a:ext cx="4593256" cy="2849742"/>
          </a:xfrm>
          <a:prstGeom prst="rect">
            <a:avLst/>
          </a:prstGeom>
        </p:spPr>
      </p:pic>
      <p:sp>
        <p:nvSpPr>
          <p:cNvPr id="8" name="ZoneTexte 7"/>
          <p:cNvSpPr txBox="1"/>
          <p:nvPr/>
        </p:nvSpPr>
        <p:spPr>
          <a:xfrm>
            <a:off x="4474237" y="6397450"/>
            <a:ext cx="7508836" cy="460550"/>
          </a:xfrm>
          <a:prstGeom prst="rect">
            <a:avLst/>
          </a:prstGeom>
          <a:noFill/>
        </p:spPr>
        <p:txBody>
          <a:bodyPr wrap="square" rtlCol="0">
            <a:spAutoFit/>
          </a:bodyPr>
          <a:lstStyle/>
          <a:p>
            <a:pPr algn="ctr"/>
            <a:r>
              <a:rPr lang="fr-FR" sz="1200" dirty="0">
                <a:solidFill>
                  <a:srgbClr val="008000"/>
                </a:solidFill>
              </a:rPr>
              <a:t>Technique des trois sœurs ou de la </a:t>
            </a:r>
            <a:r>
              <a:rPr lang="fr-FR" sz="1200" i="1" dirty="0" err="1">
                <a:solidFill>
                  <a:srgbClr val="008000"/>
                </a:solidFill>
              </a:rPr>
              <a:t>milpa</a:t>
            </a:r>
            <a:r>
              <a:rPr lang="fr-FR" sz="1200" i="1" dirty="0">
                <a:solidFill>
                  <a:srgbClr val="008000"/>
                </a:solidFill>
              </a:rPr>
              <a:t> </a:t>
            </a:r>
            <a:r>
              <a:rPr lang="fr-FR" sz="1200" dirty="0">
                <a:solidFill>
                  <a:srgbClr val="008000"/>
                </a:solidFill>
              </a:rPr>
              <a:t>amérindienne : Association courge-haricot-maïs. Sources : a) </a:t>
            </a:r>
            <a:r>
              <a:rPr lang="fr-FR" sz="1200" dirty="0">
                <a:solidFill>
                  <a:srgbClr val="008000"/>
                </a:solidFill>
                <a:hlinkClick r:id="rId4"/>
              </a:rPr>
              <a:t>https://fr.wikipedia.org/wiki/Trois_s%C5%93urs_(agriculture)</a:t>
            </a:r>
            <a:r>
              <a:rPr lang="fr-FR" sz="1200" dirty="0">
                <a:solidFill>
                  <a:srgbClr val="008000"/>
                </a:solidFill>
              </a:rPr>
              <a:t>, b) </a:t>
            </a:r>
            <a:r>
              <a:rPr lang="fr-FR" altLang="fr-FR" sz="1200" dirty="0">
                <a:solidFill>
                  <a:srgbClr val="7030A0"/>
                </a:solidFill>
                <a:hlinkClick r:id="rId5"/>
              </a:rPr>
              <a:t>http://es.wikipedia.org/wiki/Milpa</a:t>
            </a:r>
            <a:r>
              <a:rPr lang="fr-FR" sz="1200" dirty="0">
                <a:solidFill>
                  <a:srgbClr val="008000"/>
                </a:solidFill>
              </a:rPr>
              <a:t> </a:t>
            </a: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723" y="4226653"/>
            <a:ext cx="1543050" cy="2124075"/>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247" y="4097614"/>
            <a:ext cx="2190750" cy="2276475"/>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4470" y="2253161"/>
            <a:ext cx="1190625" cy="1752600"/>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4080" y="4125539"/>
            <a:ext cx="1666441" cy="2225189"/>
          </a:xfrm>
          <a:prstGeom prst="rect">
            <a:avLst/>
          </a:prstGeom>
        </p:spPr>
      </p:pic>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3256" y="3940574"/>
            <a:ext cx="1821765" cy="2456876"/>
          </a:xfrm>
          <a:prstGeom prst="rect">
            <a:avLst/>
          </a:prstGeom>
        </p:spPr>
      </p:pic>
      <p:pic>
        <p:nvPicPr>
          <p:cNvPr id="15" name="Image 6" descr="charancon.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576" y="1092046"/>
            <a:ext cx="1955639" cy="130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107576" y="2345014"/>
            <a:ext cx="3065930" cy="1054070"/>
          </a:xfrm>
          <a:prstGeom prst="rect">
            <a:avLst/>
          </a:prstGeom>
          <a:noFill/>
        </p:spPr>
        <p:txBody>
          <a:bodyPr wrap="square" rtlCol="0">
            <a:spAutoFit/>
          </a:bodyPr>
          <a:lstStyle/>
          <a:p>
            <a:r>
              <a:rPr lang="fr-FR" sz="1200" dirty="0">
                <a:solidFill>
                  <a:srgbClr val="008000"/>
                </a:solidFill>
                <a:sym typeface="Wingdings" panose="05000000000000000000" pitchFamily="2" charset="2"/>
              </a:rPr>
              <a:t> </a:t>
            </a:r>
            <a:r>
              <a:rPr lang="fr-FR" sz="1200" dirty="0">
                <a:solidFill>
                  <a:srgbClr val="008000"/>
                </a:solidFill>
              </a:rPr>
              <a:t>Utilisation du charançon (</a:t>
            </a:r>
            <a:r>
              <a:rPr lang="fr-FR" altLang="fr-FR" sz="1200" i="1" dirty="0" err="1">
                <a:solidFill>
                  <a:srgbClr val="008000"/>
                </a:solidFill>
              </a:rPr>
              <a:t>Neochetina</a:t>
            </a:r>
            <a:r>
              <a:rPr lang="fr-FR" altLang="fr-FR" sz="1200" i="1" dirty="0">
                <a:solidFill>
                  <a:srgbClr val="008000"/>
                </a:solidFill>
              </a:rPr>
              <a:t> </a:t>
            </a:r>
            <a:r>
              <a:rPr lang="fr-FR" altLang="fr-FR" sz="1200" i="1" dirty="0" err="1">
                <a:solidFill>
                  <a:srgbClr val="008000"/>
                </a:solidFill>
              </a:rPr>
              <a:t>eichhorniae</a:t>
            </a:r>
            <a:r>
              <a:rPr lang="fr-FR" sz="1200" dirty="0">
                <a:solidFill>
                  <a:srgbClr val="008000"/>
                </a:solidFill>
              </a:rPr>
              <a:t>) pour réguler les populations de jacinthes d’eau (</a:t>
            </a:r>
            <a:r>
              <a:rPr lang="fr-FR" altLang="fr-FR" sz="1200" i="1" dirty="0" err="1">
                <a:solidFill>
                  <a:srgbClr val="008000"/>
                </a:solidFill>
              </a:rPr>
              <a:t>Eichornia</a:t>
            </a:r>
            <a:r>
              <a:rPr lang="fr-FR" altLang="fr-FR" sz="1200" i="1" dirty="0">
                <a:solidFill>
                  <a:srgbClr val="008000"/>
                </a:solidFill>
              </a:rPr>
              <a:t> </a:t>
            </a:r>
            <a:r>
              <a:rPr lang="fr-FR" altLang="fr-FR" sz="1200" i="1" dirty="0" err="1">
                <a:solidFill>
                  <a:srgbClr val="008000"/>
                </a:solidFill>
              </a:rPr>
              <a:t>crassipes</a:t>
            </a:r>
            <a:r>
              <a:rPr lang="fr-FR" sz="1200" dirty="0">
                <a:solidFill>
                  <a:srgbClr val="008000"/>
                </a:solidFill>
              </a:rPr>
              <a:t>). Source : </a:t>
            </a:r>
            <a:r>
              <a:rPr lang="fr-FR" altLang="fr-FR" sz="1200" dirty="0">
                <a:solidFill>
                  <a:srgbClr val="008000"/>
                </a:solidFill>
                <a:hlinkClick r:id="rId12"/>
              </a:rPr>
              <a:t>http://www.syfia.info/index.php5?view=articles&amp;action=voir&amp;idArticle=393</a:t>
            </a:r>
            <a:endParaRPr lang="fr-FR" altLang="fr-FR" sz="1200" dirty="0">
              <a:solidFill>
                <a:srgbClr val="008000"/>
              </a:solidFill>
            </a:endParaRPr>
          </a:p>
        </p:txBody>
      </p:sp>
      <p:pic>
        <p:nvPicPr>
          <p:cNvPr id="17" name="Image 4" descr="cultures associee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944562" y="1145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0"/>
          <p:cNvSpPr txBox="1">
            <a:spLocks noChangeArrowheads="1"/>
          </p:cNvSpPr>
          <p:nvPr/>
        </p:nvSpPr>
        <p:spPr bwMode="auto">
          <a:xfrm>
            <a:off x="4660838" y="3015266"/>
            <a:ext cx="3026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latin typeface="Arial" panose="020B0604020202020204" pitchFamily="34" charset="0"/>
              </a:rPr>
              <a:t>Cultures associées avec bandes de </a:t>
            </a:r>
            <a:r>
              <a:rPr lang="fr-FR" altLang="fr-FR" sz="1200" i="1" dirty="0">
                <a:solidFill>
                  <a:srgbClr val="008000"/>
                </a:solidFill>
                <a:latin typeface="Arial" panose="020B0604020202020204" pitchFamily="34" charset="0"/>
              </a:rPr>
              <a:t>liliacées</a:t>
            </a:r>
            <a:r>
              <a:rPr lang="fr-FR" altLang="fr-FR" sz="1200" dirty="0">
                <a:solidFill>
                  <a:srgbClr val="008000"/>
                </a:solidFill>
                <a:latin typeface="Arial" panose="020B0604020202020204" pitchFamily="34" charset="0"/>
              </a:rPr>
              <a:t> (oignons, ails, poireaux …) alternant avec bandes de choux.</a:t>
            </a:r>
          </a:p>
        </p:txBody>
      </p:sp>
      <p:pic>
        <p:nvPicPr>
          <p:cNvPr id="19" name="Image 14" descr="milp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6749" y="1778499"/>
            <a:ext cx="302418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3506" y="1116134"/>
            <a:ext cx="1590675" cy="1228725"/>
          </a:xfrm>
          <a:prstGeom prst="rect">
            <a:avLst/>
          </a:prstGeom>
        </p:spPr>
      </p:pic>
      <p:sp>
        <p:nvSpPr>
          <p:cNvPr id="21" name="ZoneTexte 20"/>
          <p:cNvSpPr txBox="1"/>
          <p:nvPr/>
        </p:nvSpPr>
        <p:spPr>
          <a:xfrm>
            <a:off x="3012141" y="2355515"/>
            <a:ext cx="1932421" cy="276999"/>
          </a:xfrm>
          <a:prstGeom prst="rect">
            <a:avLst/>
          </a:prstGeom>
          <a:noFill/>
        </p:spPr>
        <p:txBody>
          <a:bodyPr wrap="square" rtlCol="0">
            <a:spAutoFit/>
          </a:bodyPr>
          <a:lstStyle/>
          <a:p>
            <a:pPr algn="ctr"/>
            <a:r>
              <a:rPr lang="fr-FR" sz="1200" dirty="0">
                <a:solidFill>
                  <a:srgbClr val="008000"/>
                </a:solidFill>
              </a:rPr>
              <a:t>Feuilles de papayers.</a:t>
            </a:r>
          </a:p>
        </p:txBody>
      </p:sp>
      <p:sp>
        <p:nvSpPr>
          <p:cNvPr id="22" name="ZoneTexte 21"/>
          <p:cNvSpPr txBox="1"/>
          <p:nvPr/>
        </p:nvSpPr>
        <p:spPr>
          <a:xfrm>
            <a:off x="8477026" y="1274684"/>
            <a:ext cx="3573910" cy="461665"/>
          </a:xfrm>
          <a:prstGeom prst="rect">
            <a:avLst/>
          </a:prstGeom>
          <a:noFill/>
        </p:spPr>
        <p:txBody>
          <a:bodyPr wrap="square" rtlCol="0">
            <a:spAutoFit/>
          </a:bodyPr>
          <a:lstStyle/>
          <a:p>
            <a:pPr algn="r"/>
            <a:r>
              <a:rPr lang="fr-FR" sz="1200" dirty="0">
                <a:solidFill>
                  <a:srgbClr val="008000"/>
                </a:solidFill>
              </a:rPr>
              <a:t>Téphrosie pourpre (</a:t>
            </a:r>
            <a:r>
              <a:rPr lang="fr-FR" sz="1200" i="1" dirty="0">
                <a:solidFill>
                  <a:srgbClr val="008000"/>
                </a:solidFill>
              </a:rPr>
              <a:t>Tephrosia </a:t>
            </a:r>
            <a:r>
              <a:rPr lang="fr-FR" sz="1200" i="1" dirty="0" err="1">
                <a:solidFill>
                  <a:srgbClr val="008000"/>
                </a:solidFill>
              </a:rPr>
              <a:t>purpurea</a:t>
            </a:r>
            <a:r>
              <a:rPr lang="fr-FR" sz="1200" dirty="0">
                <a:solidFill>
                  <a:srgbClr val="008000"/>
                </a:solidFill>
              </a:rPr>
              <a:t>). </a:t>
            </a:r>
            <a:r>
              <a:rPr lang="fr-FR" sz="1200" dirty="0">
                <a:solidFill>
                  <a:srgbClr val="008000"/>
                </a:solidFill>
                <a:sym typeface="Wingdings" panose="05000000000000000000" pitchFamily="2" charset="2"/>
              </a:rPr>
              <a:t> </a:t>
            </a:r>
            <a:r>
              <a:rPr lang="fr-FR" sz="1200" dirty="0">
                <a:solidFill>
                  <a:srgbClr val="008000"/>
                </a:solidFill>
              </a:rPr>
              <a:t>Source : </a:t>
            </a:r>
            <a:r>
              <a:rPr lang="fr-FR" sz="1200" dirty="0">
                <a:solidFill>
                  <a:srgbClr val="008000"/>
                </a:solidFill>
                <a:hlinkClick r:id="rId16"/>
              </a:rPr>
              <a:t>https://en.wikipedia.org/wiki/Tephrosia_purpurea</a:t>
            </a:r>
            <a:r>
              <a:rPr lang="fr-FR" sz="1200" dirty="0">
                <a:solidFill>
                  <a:srgbClr val="008000"/>
                </a:solidFill>
              </a:rPr>
              <a:t> </a:t>
            </a:r>
          </a:p>
        </p:txBody>
      </p:sp>
      <p:pic>
        <p:nvPicPr>
          <p:cNvPr id="23" name="Imag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89718" y="10913"/>
            <a:ext cx="1595916" cy="1263771"/>
          </a:xfrm>
          <a:prstGeom prst="rect">
            <a:avLst/>
          </a:prstGeom>
        </p:spPr>
      </p:pic>
    </p:spTree>
    <p:extLst>
      <p:ext uri="{BB962C8B-B14F-4D97-AF65-F5344CB8AC3E}">
        <p14:creationId xmlns:p14="http://schemas.microsoft.com/office/powerpoint/2010/main" val="147489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ZoneTexte 5"/>
          <p:cNvSpPr txBox="1">
            <a:spLocks noChangeArrowheads="1"/>
          </p:cNvSpPr>
          <p:nvPr/>
        </p:nvSpPr>
        <p:spPr bwMode="auto">
          <a:xfrm>
            <a:off x="150813" y="1120775"/>
            <a:ext cx="11907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sz="2000" dirty="0">
                <a:solidFill>
                  <a:srgbClr val="008000"/>
                </a:solidFill>
              </a:rPr>
              <a:t>Le jardinage communautaire est pratiqué par des groupes de plusieurs familles. Comme les problèmes d'organisation du travail et de droits de propriété sur le terrain sont fréquents, il semble préférable que chaque famille possède son propre jardin et que l'achat de semences, d'outils et d'engrais chimiques se fasse collectivement. </a:t>
            </a:r>
            <a:r>
              <a:rPr lang="fr-FR" altLang="fr-FR" sz="1200" dirty="0">
                <a:solidFill>
                  <a:srgbClr val="008000"/>
                </a:solidFill>
              </a:rPr>
              <a:t>Source : </a:t>
            </a:r>
            <a:r>
              <a:rPr lang="fr-FR" altLang="fr-FR" sz="1200" dirty="0" err="1">
                <a:solidFill>
                  <a:srgbClr val="008000"/>
                </a:solidFill>
              </a:rPr>
              <a:t>Agrodok</a:t>
            </a:r>
            <a:r>
              <a:rPr lang="fr-FR" altLang="fr-FR" sz="1200" dirty="0">
                <a:solidFill>
                  <a:srgbClr val="008000"/>
                </a:solidFill>
              </a:rPr>
              <a:t> 9 - </a:t>
            </a:r>
            <a:r>
              <a:rPr lang="fr-FR" altLang="fr-FR" sz="1200" i="1" dirty="0">
                <a:solidFill>
                  <a:srgbClr val="008000"/>
                </a:solidFill>
              </a:rPr>
              <a:t>Le jardin potager dans les zones tropicales</a:t>
            </a:r>
            <a:r>
              <a:rPr lang="fr-FR" altLang="fr-FR" sz="1200" dirty="0">
                <a:solidFill>
                  <a:srgbClr val="008000"/>
                </a:solidFill>
              </a:rPr>
              <a:t>, </a:t>
            </a:r>
            <a:r>
              <a:rPr lang="fr-FR" altLang="fr-FR" sz="1200" dirty="0" err="1">
                <a:solidFill>
                  <a:srgbClr val="008000"/>
                </a:solidFill>
              </a:rPr>
              <a:t>Henk</a:t>
            </a:r>
            <a:r>
              <a:rPr lang="fr-FR" altLang="fr-FR" sz="1200" dirty="0">
                <a:solidFill>
                  <a:srgbClr val="008000"/>
                </a:solidFill>
              </a:rPr>
              <a:t> </a:t>
            </a:r>
            <a:r>
              <a:rPr lang="fr-FR" altLang="fr-FR" sz="1200" dirty="0" err="1">
                <a:solidFill>
                  <a:srgbClr val="008000"/>
                </a:solidFill>
              </a:rPr>
              <a:t>Waayenberg</a:t>
            </a:r>
            <a:endParaRPr lang="fr-FR" altLang="fr-FR" sz="1200" dirty="0">
              <a:solidFill>
                <a:srgbClr val="FF0000"/>
              </a:solidFill>
            </a:endParaRPr>
          </a:p>
        </p:txBody>
      </p:sp>
      <p:sp>
        <p:nvSpPr>
          <p:cNvPr id="4" name="Rectangle 6"/>
          <p:cNvSpPr>
            <a:spLocks noChangeArrowheads="1"/>
          </p:cNvSpPr>
          <p:nvPr/>
        </p:nvSpPr>
        <p:spPr bwMode="auto">
          <a:xfrm>
            <a:off x="129687" y="645934"/>
            <a:ext cx="6734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2.3. </a:t>
            </a:r>
            <a:r>
              <a:rPr lang="fr-FR" altLang="fr-FR" sz="2400" b="1" dirty="0">
                <a:solidFill>
                  <a:srgbClr val="008000"/>
                </a:solidFill>
              </a:rPr>
              <a:t>Les jardins communautaires (présentation)</a:t>
            </a:r>
            <a:endParaRPr lang="fr-FR" altLang="fr-FR" sz="2400" dirty="0">
              <a:solidFill>
                <a:srgbClr val="008000"/>
              </a:solidFill>
            </a:endParaRPr>
          </a:p>
        </p:txBody>
      </p:sp>
      <p:sp>
        <p:nvSpPr>
          <p:cNvPr id="5" name="ZoneTexte 7"/>
          <p:cNvSpPr txBox="1">
            <a:spLocks noChangeArrowheads="1"/>
          </p:cNvSpPr>
          <p:nvPr/>
        </p:nvSpPr>
        <p:spPr bwMode="auto">
          <a:xfrm>
            <a:off x="8407400" y="3863975"/>
            <a:ext cx="36512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 Jardin des femmes de Koutiala (Mali), destinée à venir en aide aux femmes isolées de Koutiala (veuves, femmes répudiées, divorcées...) en leur permettant de cultiver pour subvenir à leurs besoins alimentaires et aussi pour leur procurer des petits revenus destinés à compléter ces besoins. UVPA a appris aux femmes, non seulement à cultiver les graines potagères qu'elles peuvent recevoir de UVPA mais également à récupérer ces graines et assurer de nouveaux semis à partir de leurs récoltes. Source : </a:t>
            </a:r>
            <a:r>
              <a:rPr lang="fr-FR" altLang="fr-FR" sz="1200">
                <a:solidFill>
                  <a:srgbClr val="008000"/>
                </a:solidFill>
                <a:hlinkClick r:id="rId2"/>
              </a:rPr>
              <a:t>http://quasar-info.com/uvpa/index.php?page=presentation</a:t>
            </a:r>
            <a:r>
              <a:rPr lang="fr-FR" altLang="fr-FR" sz="1200">
                <a:solidFill>
                  <a:srgbClr val="008000"/>
                </a:solidFill>
              </a:rPr>
              <a:t> </a:t>
            </a:r>
          </a:p>
        </p:txBody>
      </p:sp>
      <p:pic>
        <p:nvPicPr>
          <p:cNvPr id="6"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8963" y="20161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9"/>
          <p:cNvSpPr txBox="1">
            <a:spLocks noChangeArrowheads="1"/>
          </p:cNvSpPr>
          <p:nvPr/>
        </p:nvSpPr>
        <p:spPr bwMode="auto">
          <a:xfrm>
            <a:off x="-41763" y="5782470"/>
            <a:ext cx="353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Enfant au jardin scolaire, Adda. Source : </a:t>
            </a:r>
            <a:r>
              <a:rPr lang="fr-FR" altLang="fr-FR" sz="1200" dirty="0">
                <a:solidFill>
                  <a:srgbClr val="008000"/>
                </a:solidFill>
                <a:hlinkClick r:id="rId4"/>
              </a:rPr>
              <a:t>http://daharicomores.org/les-comores/les-comoriens/</a:t>
            </a:r>
            <a:endParaRPr lang="fr-FR" altLang="fr-FR" sz="1200" dirty="0">
              <a:solidFill>
                <a:srgbClr val="008000"/>
              </a:solidFill>
            </a:endParaRPr>
          </a:p>
        </p:txBody>
      </p:sp>
      <p:pic>
        <p:nvPicPr>
          <p:cNvPr id="8"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878" y="4297845"/>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1"/>
          <p:cNvSpPr txBox="1">
            <a:spLocks noChangeArrowheads="1"/>
          </p:cNvSpPr>
          <p:nvPr/>
        </p:nvSpPr>
        <p:spPr bwMode="auto">
          <a:xfrm>
            <a:off x="2913063" y="4208463"/>
            <a:ext cx="457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↖↑Jardin scolaire, école primaire de Legmoin (Burkina faso) ↗. Source : </a:t>
            </a:r>
            <a:r>
              <a:rPr lang="fr-FR" altLang="fr-FR" sz="1200">
                <a:solidFill>
                  <a:srgbClr val="008000"/>
                </a:solidFill>
                <a:hlinkClick r:id="rId6"/>
              </a:rPr>
              <a:t>http://www.rencontresafricaines.org/alpha.htm</a:t>
            </a:r>
            <a:r>
              <a:rPr lang="fr-FR" altLang="fr-FR" sz="1200">
                <a:solidFill>
                  <a:srgbClr val="008000"/>
                </a:solidFill>
              </a:rPr>
              <a:t> </a:t>
            </a:r>
          </a:p>
        </p:txBody>
      </p:sp>
      <p:pic>
        <p:nvPicPr>
          <p:cNvPr id="10"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0214" y="2379640"/>
            <a:ext cx="2376338" cy="178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0225" y="2444214"/>
            <a:ext cx="2261051" cy="17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1788" y="230981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21075" y="4648200"/>
            <a:ext cx="20891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6"/>
          <p:cNvSpPr txBox="1">
            <a:spLocks noChangeArrowheads="1"/>
          </p:cNvSpPr>
          <p:nvPr/>
        </p:nvSpPr>
        <p:spPr bwMode="auto">
          <a:xfrm>
            <a:off x="3331435" y="6201881"/>
            <a:ext cx="246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Jardin scolaire (Haïti). (Le </a:t>
            </a:r>
            <a:r>
              <a:rPr lang="fr-FR" altLang="fr-FR" sz="1200" dirty="0" err="1">
                <a:solidFill>
                  <a:srgbClr val="008000"/>
                </a:solidFill>
              </a:rPr>
              <a:t>novelliste</a:t>
            </a:r>
            <a:r>
              <a:rPr lang="fr-FR" altLang="fr-FR" sz="1200" dirty="0">
                <a:solidFill>
                  <a:srgbClr val="008000"/>
                </a:solidFill>
              </a:rPr>
              <a:t>).</a:t>
            </a:r>
          </a:p>
        </p:txBody>
      </p:sp>
      <p:pic>
        <p:nvPicPr>
          <p:cNvPr id="15" name="Image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34138" y="4652776"/>
            <a:ext cx="1819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8"/>
          <p:cNvSpPr txBox="1">
            <a:spLocks noChangeArrowheads="1"/>
          </p:cNvSpPr>
          <p:nvPr/>
        </p:nvSpPr>
        <p:spPr bwMode="auto">
          <a:xfrm>
            <a:off x="5610225" y="5963206"/>
            <a:ext cx="4222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100">
                <a:solidFill>
                  <a:srgbClr val="008000"/>
                </a:solidFill>
              </a:rPr>
              <a:t>Jardin scolaire du Lycée du Bicentenaire, aux Gonaïves (Haïti),  </a:t>
            </a:r>
            <a:r>
              <a:rPr lang="fr-FR" altLang="fr-FR" sz="1100">
                <a:solidFill>
                  <a:srgbClr val="008000"/>
                </a:solidFill>
                <a:hlinkClick r:id="rId12"/>
              </a:rPr>
              <a:t>http://www.planetere.org/bulletin/2008/Vol3no2-hiver2008.htm</a:t>
            </a:r>
            <a:r>
              <a:rPr lang="fr-FR" altLang="fr-FR" sz="1100">
                <a:solidFill>
                  <a:srgbClr val="008000"/>
                </a:solidFill>
              </a:rPr>
              <a:t> </a:t>
            </a:r>
          </a:p>
        </p:txBody>
      </p:sp>
      <p:sp>
        <p:nvSpPr>
          <p:cNvPr id="17" name="Espace réservé du numéro de diapositive 16"/>
          <p:cNvSpPr>
            <a:spLocks noGrp="1"/>
          </p:cNvSpPr>
          <p:nvPr>
            <p:ph type="sldNum" sz="quarter" idx="12"/>
          </p:nvPr>
        </p:nvSpPr>
        <p:spPr>
          <a:xfrm>
            <a:off x="9202738" y="6318064"/>
            <a:ext cx="2743200" cy="365125"/>
          </a:xfrm>
        </p:spPr>
        <p:txBody>
          <a:bodyPr/>
          <a:lstStyle/>
          <a:p>
            <a:fld id="{91648654-9D57-4BB1-8D13-DD93554D0108}" type="slidenum">
              <a:rPr lang="fr-FR" smtClean="0"/>
              <a:t>13</a:t>
            </a:fld>
            <a:endParaRPr lang="fr-FR"/>
          </a:p>
        </p:txBody>
      </p:sp>
      <p:sp>
        <p:nvSpPr>
          <p:cNvPr id="18" name="ZoneTexte 17"/>
          <p:cNvSpPr txBox="1"/>
          <p:nvPr/>
        </p:nvSpPr>
        <p:spPr>
          <a:xfrm>
            <a:off x="2255764" y="6388464"/>
            <a:ext cx="4679577" cy="369332"/>
          </a:xfrm>
          <a:prstGeom prst="rect">
            <a:avLst/>
          </a:prstGeom>
          <a:noFill/>
        </p:spPr>
        <p:txBody>
          <a:bodyPr wrap="square" rtlCol="0">
            <a:spAutoFit/>
          </a:bodyPr>
          <a:lstStyle/>
          <a:p>
            <a:pPr algn="ctr"/>
            <a:r>
              <a:rPr lang="fr-FR" sz="900" dirty="0">
                <a:solidFill>
                  <a:srgbClr val="008000"/>
                </a:solidFill>
              </a:rPr>
              <a:t>Source : </a:t>
            </a:r>
            <a:r>
              <a:rPr lang="fr-FR" sz="900" dirty="0">
                <a:solidFill>
                  <a:srgbClr val="008000"/>
                </a:solidFill>
                <a:hlinkClick r:id="rId13"/>
              </a:rPr>
              <a:t>http://lenouvelliste.com/lenouvelliste/article/144079/Jardins-scolaires-une-alternance-pour-le-reboisement-du-quartier-de-Marbial</a:t>
            </a:r>
            <a:r>
              <a:rPr lang="fr-FR" sz="900" dirty="0">
                <a:solidFill>
                  <a:srgbClr val="008000"/>
                </a:solidFill>
              </a:rPr>
              <a:t>  </a:t>
            </a:r>
          </a:p>
        </p:txBody>
      </p:sp>
      <p:sp>
        <p:nvSpPr>
          <p:cNvPr id="19" name="Rectangle 18"/>
          <p:cNvSpPr/>
          <p:nvPr/>
        </p:nvSpPr>
        <p:spPr>
          <a:xfrm>
            <a:off x="150813" y="184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Tree>
    <p:extLst>
      <p:ext uri="{BB962C8B-B14F-4D97-AF65-F5344CB8AC3E}">
        <p14:creationId xmlns:p14="http://schemas.microsoft.com/office/powerpoint/2010/main" val="65345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1648654-9D57-4BB1-8D13-DD93554D0108}" type="slidenum">
              <a:rPr lang="fr-FR" smtClean="0"/>
              <a:t>14</a:t>
            </a:fld>
            <a:endParaRPr lang="fr-FR"/>
          </a:p>
        </p:txBody>
      </p:sp>
      <p:sp>
        <p:nvSpPr>
          <p:cNvPr id="3" name="ZoneTexte 11"/>
          <p:cNvSpPr txBox="1">
            <a:spLocks noChangeArrowheads="1"/>
          </p:cNvSpPr>
          <p:nvPr/>
        </p:nvSpPr>
        <p:spPr bwMode="auto">
          <a:xfrm>
            <a:off x="178274" y="2200073"/>
            <a:ext cx="36514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fr-FR" altLang="fr-FR" sz="1800" dirty="0">
                <a:solidFill>
                  <a:srgbClr val="008000"/>
                </a:solidFill>
              </a:rPr>
              <a:t>Jardin-forêt ou agro-forêt </a:t>
            </a:r>
            <a:r>
              <a:rPr lang="fr-FR" altLang="fr-FR" sz="1800" dirty="0" err="1">
                <a:solidFill>
                  <a:srgbClr val="008000"/>
                </a:solidFill>
              </a:rPr>
              <a:t>multi-étagé</a:t>
            </a:r>
            <a:r>
              <a:rPr lang="fr-FR" altLang="fr-FR" sz="1800" dirty="0">
                <a:solidFill>
                  <a:srgbClr val="008000"/>
                </a:solidFill>
              </a:rPr>
              <a:t> ou multi-strates.</a:t>
            </a:r>
          </a:p>
        </p:txBody>
      </p:sp>
      <p:pic>
        <p:nvPicPr>
          <p:cNvPr id="4" name="Picture 2" descr="D:\Users\blisan\Documents\divers\Forêts-arbres\agroforestrie-trop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617" y="1927152"/>
            <a:ext cx="68103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3388660" y="5892173"/>
            <a:ext cx="8681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rPr>
              <a:t>↗ Le </a:t>
            </a:r>
            <a:r>
              <a:rPr lang="fr-FR" altLang="fr-FR" sz="1200" i="1" dirty="0">
                <a:solidFill>
                  <a:srgbClr val="008000"/>
                </a:solidFill>
              </a:rPr>
              <a:t>verger domestique peut présenter les mêmes étagements qu'une forêt vierge</a:t>
            </a:r>
            <a:r>
              <a:rPr lang="fr-FR" altLang="fr-FR" sz="1200" dirty="0">
                <a:solidFill>
                  <a:srgbClr val="008000"/>
                </a:solidFill>
              </a:rPr>
              <a:t>, où les espèces de hauteurs variées partagent la lumière et les nutriments. Avec ce type d'agencement, si la pluie ne tombe pas toute l'année, il est nécessaire d'apporter de l'eau pendant la saison sèche. $ : ce qui peut être source de revenus. Source : </a:t>
            </a:r>
            <a:r>
              <a:rPr lang="fr-FR" altLang="fr-FR" sz="1200" i="1" dirty="0">
                <a:solidFill>
                  <a:srgbClr val="008000"/>
                </a:solidFill>
              </a:rPr>
              <a:t>Introduction à la </a:t>
            </a:r>
            <a:r>
              <a:rPr lang="fr-FR" altLang="fr-FR" sz="1200" i="1" dirty="0" err="1">
                <a:solidFill>
                  <a:srgbClr val="008000"/>
                </a:solidFill>
              </a:rPr>
              <a:t>Permaculture</a:t>
            </a:r>
            <a:r>
              <a:rPr lang="fr-FR" altLang="fr-FR" sz="1200" dirty="0">
                <a:solidFill>
                  <a:srgbClr val="008000"/>
                </a:solidFill>
              </a:rPr>
              <a:t>, Bill </a:t>
            </a:r>
            <a:r>
              <a:rPr lang="fr-FR" altLang="fr-FR" sz="1200" dirty="0" err="1">
                <a:solidFill>
                  <a:srgbClr val="008000"/>
                </a:solidFill>
              </a:rPr>
              <a:t>Mollison</a:t>
            </a:r>
            <a:r>
              <a:rPr lang="fr-FR" altLang="fr-FR" sz="1200" dirty="0">
                <a:solidFill>
                  <a:srgbClr val="008000"/>
                </a:solidFill>
              </a:rPr>
              <a:t>, Ed. Passerelle Eco, 2012 et aussi. </a:t>
            </a:r>
            <a:r>
              <a:rPr lang="fr-FR" altLang="fr-FR" sz="1200" dirty="0">
                <a:solidFill>
                  <a:srgbClr val="002060"/>
                </a:solidFill>
                <a:hlinkClick r:id="rId3"/>
              </a:rPr>
              <a:t>https://treeyopermacultureedu.wordpress.com/chapter-10-the-humid-tropics/soil-building-techniques-part-2/</a:t>
            </a:r>
            <a:r>
              <a:rPr lang="fr-FR" altLang="fr-FR" sz="1200" dirty="0">
                <a:solidFill>
                  <a:srgbClr val="002060"/>
                </a:solidFill>
              </a:rPr>
              <a:t> </a:t>
            </a:r>
          </a:p>
        </p:txBody>
      </p:sp>
      <p:sp>
        <p:nvSpPr>
          <p:cNvPr id="6" name="ZoneTexte 5"/>
          <p:cNvSpPr txBox="1">
            <a:spLocks noChangeArrowheads="1"/>
          </p:cNvSpPr>
          <p:nvPr/>
        </p:nvSpPr>
        <p:spPr bwMode="auto">
          <a:xfrm>
            <a:off x="10793413" y="2225048"/>
            <a:ext cx="110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Palmiers productifs </a:t>
            </a:r>
            <a:r>
              <a:rPr lang="fr-FR" altLang="fr-FR" sz="1200">
                <a:solidFill>
                  <a:srgbClr val="008000"/>
                </a:solidFill>
              </a:rPr>
              <a:t>($)</a:t>
            </a:r>
            <a:endParaRPr lang="fr-FR" altLang="fr-FR" sz="1200">
              <a:solidFill>
                <a:srgbClr val="002060"/>
              </a:solidFill>
            </a:endParaRPr>
          </a:p>
        </p:txBody>
      </p:sp>
      <p:sp>
        <p:nvSpPr>
          <p:cNvPr id="7" name="ZoneTexte 6"/>
          <p:cNvSpPr txBox="1">
            <a:spLocks noChangeArrowheads="1"/>
          </p:cNvSpPr>
          <p:nvPr/>
        </p:nvSpPr>
        <p:spPr bwMode="auto">
          <a:xfrm>
            <a:off x="10790238" y="2996573"/>
            <a:ext cx="1106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Arbres légumineux à feuillage clairsemé</a:t>
            </a:r>
          </a:p>
        </p:txBody>
      </p:sp>
      <p:sp>
        <p:nvSpPr>
          <p:cNvPr id="8" name="ZoneTexte 7"/>
          <p:cNvSpPr txBox="1">
            <a:spLocks noChangeArrowheads="1"/>
          </p:cNvSpPr>
          <p:nvPr/>
        </p:nvSpPr>
        <p:spPr bwMode="auto">
          <a:xfrm>
            <a:off x="10790238" y="3890336"/>
            <a:ext cx="110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Fruits à chair ou à coque (noix) </a:t>
            </a:r>
            <a:r>
              <a:rPr lang="fr-FR" altLang="fr-FR" sz="1200">
                <a:solidFill>
                  <a:srgbClr val="008000"/>
                </a:solidFill>
              </a:rPr>
              <a:t>($)</a:t>
            </a:r>
            <a:endParaRPr lang="fr-FR" altLang="fr-FR" sz="1200">
              <a:solidFill>
                <a:srgbClr val="002060"/>
              </a:solidFill>
            </a:endParaRPr>
          </a:p>
        </p:txBody>
      </p:sp>
      <p:sp>
        <p:nvSpPr>
          <p:cNvPr id="9" name="ZoneTexte 8"/>
          <p:cNvSpPr txBox="1">
            <a:spLocks noChangeArrowheads="1"/>
          </p:cNvSpPr>
          <p:nvPr/>
        </p:nvSpPr>
        <p:spPr bwMode="auto">
          <a:xfrm>
            <a:off x="10790238" y="4692023"/>
            <a:ext cx="1401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Caféier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Ananas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Gingembre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Manioc, </a:t>
            </a:r>
          </a:p>
          <a:p>
            <a:pPr algn="ctr">
              <a:spcBef>
                <a:spcPct val="0"/>
              </a:spcBef>
              <a:buFontTx/>
              <a:buNone/>
            </a:pPr>
            <a:r>
              <a:rPr lang="fr-FR" altLang="fr-FR" sz="1200">
                <a:solidFill>
                  <a:srgbClr val="002060"/>
                </a:solidFill>
              </a:rPr>
              <a:t>Patate douce </a:t>
            </a:r>
            <a:r>
              <a:rPr lang="fr-FR" altLang="fr-FR" sz="1200">
                <a:solidFill>
                  <a:srgbClr val="008000"/>
                </a:solidFill>
              </a:rPr>
              <a:t>($)</a:t>
            </a:r>
            <a:endParaRPr lang="fr-FR" altLang="fr-FR" sz="1200">
              <a:solidFill>
                <a:srgbClr val="002060"/>
              </a:solidFill>
            </a:endParaRPr>
          </a:p>
          <a:p>
            <a:pPr algn="ctr">
              <a:spcBef>
                <a:spcPct val="0"/>
              </a:spcBef>
              <a:buFontTx/>
              <a:buNone/>
            </a:pPr>
            <a:r>
              <a:rPr lang="fr-FR" altLang="fr-FR" sz="1200">
                <a:solidFill>
                  <a:srgbClr val="002060"/>
                </a:solidFill>
              </a:rPr>
              <a:t>Etc.</a:t>
            </a:r>
          </a:p>
        </p:txBody>
      </p:sp>
      <p:sp>
        <p:nvSpPr>
          <p:cNvPr id="10" name="Rectangle 9"/>
          <p:cNvSpPr/>
          <p:nvPr/>
        </p:nvSpPr>
        <p:spPr>
          <a:xfrm>
            <a:off x="178274" y="630413"/>
            <a:ext cx="4813274" cy="461665"/>
          </a:xfrm>
          <a:prstGeom prst="rect">
            <a:avLst/>
          </a:prstGeom>
        </p:spPr>
        <p:txBody>
          <a:bodyPr wrap="square">
            <a:spAutoFit/>
          </a:bodyPr>
          <a:lstStyle/>
          <a:p>
            <a:pPr eaLnBrk="0" fontAlgn="base" hangingPunct="0"/>
            <a:r>
              <a:rPr lang="fr-FR" sz="2400" dirty="0">
                <a:solidFill>
                  <a:srgbClr val="008000"/>
                </a:solidFill>
              </a:rPr>
              <a:t>2.4. </a:t>
            </a:r>
            <a:r>
              <a:rPr lang="fr-FR" sz="2400" b="1" dirty="0">
                <a:solidFill>
                  <a:srgbClr val="008000"/>
                </a:solidFill>
              </a:rPr>
              <a:t>Le jardin familial de case</a:t>
            </a:r>
            <a:endParaRPr lang="fr-FR" sz="2400" dirty="0">
              <a:solidFill>
                <a:srgbClr val="008000"/>
              </a:solidFill>
            </a:endParaRPr>
          </a:p>
        </p:txBody>
      </p:sp>
      <p:sp>
        <p:nvSpPr>
          <p:cNvPr id="11" name="Rectangle 10"/>
          <p:cNvSpPr/>
          <p:nvPr/>
        </p:nvSpPr>
        <p:spPr>
          <a:xfrm>
            <a:off x="12576" y="6093484"/>
            <a:ext cx="3068982" cy="646331"/>
          </a:xfrm>
          <a:prstGeom prst="rect">
            <a:avLst/>
          </a:prstGeom>
        </p:spPr>
        <p:txBody>
          <a:bodyPr wrap="none">
            <a:spAutoFit/>
          </a:bodyPr>
          <a:lstStyle/>
          <a:p>
            <a:pPr algn="ctr"/>
            <a:r>
              <a:rPr lang="fr-FR" sz="1200" dirty="0">
                <a:solidFill>
                  <a:srgbClr val="008000"/>
                </a:solidFill>
              </a:rPr>
              <a:t>Jardin de case DIDI, Gros-Norme (Martinique).</a:t>
            </a:r>
          </a:p>
          <a:p>
            <a:pPr algn="ctr"/>
            <a:r>
              <a:rPr lang="fr-FR" sz="1200" dirty="0">
                <a:solidFill>
                  <a:srgbClr val="008000"/>
                </a:solidFill>
              </a:rPr>
              <a:t>Vente de fleurs, fruits, confiture et liqueurs. </a:t>
            </a:r>
          </a:p>
          <a:p>
            <a:pPr algn="ctr"/>
            <a:r>
              <a:rPr lang="fr-FR" sz="1200" dirty="0">
                <a:solidFill>
                  <a:srgbClr val="008000"/>
                </a:solidFill>
              </a:rPr>
              <a:t>Source : </a:t>
            </a:r>
            <a:r>
              <a:rPr lang="fr-FR" sz="1200" dirty="0">
                <a:solidFill>
                  <a:srgbClr val="008000"/>
                </a:solidFill>
                <a:hlinkClick r:id="rId4"/>
              </a:rPr>
              <a:t>http://www.ville-grosmorne.fr/</a:t>
            </a:r>
            <a:r>
              <a:rPr lang="fr-FR" sz="1200" dirty="0">
                <a:solidFill>
                  <a:srgbClr val="008000"/>
                </a:solidFill>
              </a:rPr>
              <a:t> </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74" y="4356433"/>
            <a:ext cx="2619375" cy="1752600"/>
          </a:xfrm>
          <a:prstGeom prst="rect">
            <a:avLst/>
          </a:prstGeom>
        </p:spPr>
      </p:pic>
      <p:sp>
        <p:nvSpPr>
          <p:cNvPr id="14" name="ZoneTexte 13"/>
          <p:cNvSpPr txBox="1"/>
          <p:nvPr/>
        </p:nvSpPr>
        <p:spPr>
          <a:xfrm>
            <a:off x="4097024" y="144043"/>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15" name="ZoneTexte 14"/>
          <p:cNvSpPr txBox="1"/>
          <p:nvPr/>
        </p:nvSpPr>
        <p:spPr>
          <a:xfrm>
            <a:off x="6832483" y="218448"/>
            <a:ext cx="5237952" cy="1791425"/>
          </a:xfrm>
          <a:prstGeom prst="rect">
            <a:avLst/>
          </a:prstGeom>
          <a:noFill/>
        </p:spPr>
        <p:txBody>
          <a:bodyPr wrap="square" rtlCol="0">
            <a:spAutoFit/>
          </a:bodyPr>
          <a:lstStyle/>
          <a:p>
            <a:pPr algn="just"/>
            <a:r>
              <a:rPr lang="fr-FR" dirty="0">
                <a:solidFill>
                  <a:srgbClr val="008000"/>
                </a:solidFill>
              </a:rPr>
              <a:t>Ce type de jardin donnent des rendements élevés sans exiger trop de travail. A côté des fruits et légumes, il fournit également le bois de chauffage, les matériaux de construction, les condiments, et les médicaments. Le jardin de case se rencontre un peu partout sous les tropiques, mais surtout en Asie.</a:t>
            </a:r>
          </a:p>
        </p:txBody>
      </p:sp>
      <p:sp>
        <p:nvSpPr>
          <p:cNvPr id="16" name="ZoneTexte 15"/>
          <p:cNvSpPr txBox="1"/>
          <p:nvPr/>
        </p:nvSpPr>
        <p:spPr>
          <a:xfrm>
            <a:off x="178274" y="999744"/>
            <a:ext cx="6654209" cy="1200329"/>
          </a:xfrm>
          <a:prstGeom prst="rect">
            <a:avLst/>
          </a:prstGeom>
          <a:noFill/>
        </p:spPr>
        <p:txBody>
          <a:bodyPr wrap="square" rtlCol="0">
            <a:spAutoFit/>
          </a:bodyPr>
          <a:lstStyle/>
          <a:p>
            <a:r>
              <a:rPr lang="fr-FR" sz="2400" dirty="0">
                <a:solidFill>
                  <a:srgbClr val="008000"/>
                </a:solidFill>
              </a:rPr>
              <a:t>On appelle jardin de case un ensemble de légumes et d'arbres fruitiers cultivés pêle-mêle autour des habitations.</a:t>
            </a:r>
            <a:endParaRPr lang="fr-FR" sz="2400" dirty="0"/>
          </a:p>
        </p:txBody>
      </p:sp>
      <p:sp>
        <p:nvSpPr>
          <p:cNvPr id="17" name="Rectangle 16"/>
          <p:cNvSpPr/>
          <p:nvPr/>
        </p:nvSpPr>
        <p:spPr>
          <a:xfrm>
            <a:off x="150813" y="184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486" y="2846404"/>
            <a:ext cx="2619375" cy="1752600"/>
          </a:xfrm>
          <a:prstGeom prst="rect">
            <a:avLst/>
          </a:prstGeom>
        </p:spPr>
      </p:pic>
    </p:spTree>
    <p:extLst>
      <p:ext uri="{BB962C8B-B14F-4D97-AF65-F5344CB8AC3E}">
        <p14:creationId xmlns:p14="http://schemas.microsoft.com/office/powerpoint/2010/main" val="297953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1"/>
          <p:cNvSpPr>
            <a:spLocks noGrp="1"/>
          </p:cNvSpPr>
          <p:nvPr>
            <p:ph type="sldNum" sz="quarter" idx="12"/>
          </p:nvPr>
        </p:nvSpPr>
        <p:spPr>
          <a:xfrm>
            <a:off x="4162425" y="4584700"/>
            <a:ext cx="2743200" cy="365125"/>
          </a:xfrm>
        </p:spPr>
        <p:txBody>
          <a:bodyPr/>
          <a:lstStyle/>
          <a:p>
            <a:pPr>
              <a:defRPr/>
            </a:pPr>
            <a:fld id="{2E3798CD-8B40-4EBD-806E-9045946AC276}" type="slidenum">
              <a:rPr lang="fr-FR"/>
              <a:pPr>
                <a:defRPr/>
              </a:pPr>
              <a:t>15</a:t>
            </a:fld>
            <a:endParaRPr lang="fr-FR"/>
          </a:p>
        </p:txBody>
      </p:sp>
      <p:sp>
        <p:nvSpPr>
          <p:cNvPr id="4" name="Rectangle 3"/>
          <p:cNvSpPr>
            <a:spLocks noChangeArrowheads="1"/>
          </p:cNvSpPr>
          <p:nvPr/>
        </p:nvSpPr>
        <p:spPr bwMode="auto">
          <a:xfrm>
            <a:off x="150813" y="496133"/>
            <a:ext cx="5913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2.5. </a:t>
            </a:r>
            <a:r>
              <a:rPr lang="fr-FR" altLang="fr-FR" sz="2400" b="1" dirty="0">
                <a:solidFill>
                  <a:srgbClr val="008000"/>
                </a:solidFill>
              </a:rPr>
              <a:t>Les jardins scolaires et de démonstration</a:t>
            </a:r>
            <a:endParaRPr lang="fr-FR" altLang="fr-FR" sz="2400" dirty="0">
              <a:solidFill>
                <a:srgbClr val="008000"/>
              </a:solidFill>
            </a:endParaRPr>
          </a:p>
        </p:txBody>
      </p:sp>
      <p:sp>
        <p:nvSpPr>
          <p:cNvPr id="5" name="Rectangle 4"/>
          <p:cNvSpPr/>
          <p:nvPr/>
        </p:nvSpPr>
        <p:spPr>
          <a:xfrm>
            <a:off x="9688513" y="6156326"/>
            <a:ext cx="2027238" cy="646112"/>
          </a:xfrm>
          <a:prstGeom prst="rect">
            <a:avLst/>
          </a:prstGeom>
        </p:spPr>
        <p:txBody>
          <a:bodyPr>
            <a:spAutoFit/>
          </a:bodyPr>
          <a:lstStyle/>
          <a:p>
            <a:pPr algn="ctr" eaLnBrk="1" fontAlgn="auto" hangingPunct="1">
              <a:spcBef>
                <a:spcPts val="0"/>
              </a:spcBef>
              <a:spcAft>
                <a:spcPts val="0"/>
              </a:spcAft>
              <a:defRPr/>
            </a:pPr>
            <a:r>
              <a:rPr lang="fr-FR" sz="1200" dirty="0">
                <a:solidFill>
                  <a:srgbClr val="008000"/>
                </a:solidFill>
              </a:rPr>
              <a:t>↑ </a:t>
            </a:r>
            <a:r>
              <a:rPr lang="fr-FR" sz="1200" spc="5" dirty="0">
                <a:solidFill>
                  <a:srgbClr val="008000"/>
                </a:solidFill>
                <a:latin typeface="Arial" panose="020B0604020202020204" pitchFamily="34" charset="0"/>
                <a:ea typeface="Times New Roman" panose="02020603050405020304" pitchFamily="18" charset="0"/>
              </a:rPr>
              <a:t>On forme des sillons à l’aide d’une planche. </a:t>
            </a:r>
            <a:r>
              <a:rPr lang="fr-FR" sz="1200" spc="5" dirty="0">
                <a:solidFill>
                  <a:srgbClr val="008000"/>
                </a:solidFill>
                <a:latin typeface="Arial" panose="020B0604020202020204" pitchFamily="34" charset="0"/>
              </a:rPr>
              <a:t>Source : </a:t>
            </a:r>
            <a:r>
              <a:rPr lang="fr-FR" sz="1200" spc="5" dirty="0" err="1">
                <a:solidFill>
                  <a:srgbClr val="008000"/>
                </a:solidFill>
                <a:latin typeface="Arial" panose="020B0604020202020204" pitchFamily="34" charset="0"/>
              </a:rPr>
              <a:t>Agrodok</a:t>
            </a:r>
            <a:r>
              <a:rPr lang="fr-FR" sz="1200" spc="5" dirty="0">
                <a:solidFill>
                  <a:srgbClr val="008000"/>
                </a:solidFill>
                <a:latin typeface="Arial" panose="020B0604020202020204" pitchFamily="34" charset="0"/>
              </a:rPr>
              <a:t> 9.</a:t>
            </a:r>
            <a:endParaRPr lang="fr-FR" sz="1200" dirty="0">
              <a:solidFill>
                <a:srgbClr val="008000"/>
              </a:solidFill>
              <a:latin typeface="+mn-lt"/>
            </a:endParaRPr>
          </a:p>
        </p:txBody>
      </p:sp>
      <p:pic>
        <p:nvPicPr>
          <p:cNvPr id="6"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3263" y="4411616"/>
            <a:ext cx="2514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3607" y="4738612"/>
            <a:ext cx="2513013" cy="14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8"/>
          <p:cNvSpPr txBox="1">
            <a:spLocks noChangeArrowheads="1"/>
          </p:cNvSpPr>
          <p:nvPr/>
        </p:nvSpPr>
        <p:spPr bwMode="auto">
          <a:xfrm>
            <a:off x="2924175" y="6156325"/>
            <a:ext cx="3367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 Jardin scolaire villages de Bana, Wona et Dangouna, </a:t>
            </a:r>
            <a:r>
              <a:rPr lang="fr-FR" altLang="fr-FR" sz="1200">
                <a:solidFill>
                  <a:srgbClr val="008000"/>
                </a:solidFill>
                <a:hlinkClick r:id="rId4"/>
              </a:rPr>
              <a:t>http://fondationsemafo.org/cause-view/projet-jardins-scolaires/</a:t>
            </a:r>
            <a:r>
              <a:rPr lang="fr-FR" altLang="fr-FR" sz="1200">
                <a:solidFill>
                  <a:srgbClr val="008000"/>
                </a:solidFill>
              </a:rPr>
              <a:t> </a:t>
            </a:r>
          </a:p>
        </p:txBody>
      </p:sp>
      <p:pic>
        <p:nvPicPr>
          <p:cNvPr id="12"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8738" y="4522788"/>
            <a:ext cx="28892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451600" y="6259513"/>
            <a:ext cx="2805113" cy="461962"/>
          </a:xfrm>
          <a:prstGeom prst="rect">
            <a:avLst/>
          </a:prstGeom>
        </p:spPr>
        <p:txBody>
          <a:bodyPr>
            <a:spAutoFit/>
          </a:bodyPr>
          <a:lstStyle/>
          <a:p>
            <a:pPr algn="ctr" eaLnBrk="1" fontAlgn="auto" hangingPunct="1">
              <a:spcBef>
                <a:spcPts val="0"/>
              </a:spcBef>
              <a:spcAft>
                <a:spcPts val="0"/>
              </a:spcAft>
              <a:defRPr/>
            </a:pPr>
            <a:r>
              <a:rPr lang="fr-FR" sz="1200" spc="5" dirty="0">
                <a:solidFill>
                  <a:srgbClr val="008000"/>
                </a:solidFill>
                <a:latin typeface="Arial" panose="020B0604020202020204" pitchFamily="34" charset="0"/>
                <a:ea typeface="Times New Roman" panose="02020603050405020304" pitchFamily="18" charset="0"/>
              </a:rPr>
              <a:t>Carrés de légumes des enfants d’un jardin scolaire. Source : </a:t>
            </a:r>
            <a:r>
              <a:rPr lang="fr-FR" sz="1200" spc="5" dirty="0" err="1">
                <a:solidFill>
                  <a:srgbClr val="008000"/>
                </a:solidFill>
                <a:latin typeface="Arial" panose="020B0604020202020204" pitchFamily="34" charset="0"/>
                <a:ea typeface="Times New Roman" panose="02020603050405020304" pitchFamily="18" charset="0"/>
              </a:rPr>
              <a:t>Agrodok</a:t>
            </a:r>
            <a:r>
              <a:rPr lang="fr-FR" sz="1200" spc="5" dirty="0">
                <a:solidFill>
                  <a:srgbClr val="008000"/>
                </a:solidFill>
                <a:latin typeface="Arial" panose="020B0604020202020204" pitchFamily="34" charset="0"/>
                <a:ea typeface="Times New Roman" panose="02020603050405020304" pitchFamily="18" charset="0"/>
              </a:rPr>
              <a:t> 9.</a:t>
            </a:r>
            <a:endParaRPr lang="fr-FR" sz="1200" dirty="0">
              <a:solidFill>
                <a:srgbClr val="008000"/>
              </a:solidFill>
              <a:latin typeface="+mn-lt"/>
            </a:endParaRPr>
          </a:p>
        </p:txBody>
      </p:sp>
      <p:pic>
        <p:nvPicPr>
          <p:cNvPr id="14" name="Picture 2" descr="D:\Users\blisan\Pictures\perso\agro-forêts\jardin pedagogique de Manonpana_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4619625"/>
            <a:ext cx="2857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0" y="6297613"/>
            <a:ext cx="298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Ferme pédagogique de </a:t>
            </a:r>
            <a:r>
              <a:rPr lang="fr-FR" altLang="fr-FR" sz="1200" i="1">
                <a:solidFill>
                  <a:srgbClr val="008000"/>
                </a:solidFill>
              </a:rPr>
              <a:t>Manonpana</a:t>
            </a:r>
            <a:r>
              <a:rPr lang="fr-FR" altLang="fr-FR" sz="1200">
                <a:solidFill>
                  <a:srgbClr val="008000"/>
                </a:solidFill>
              </a:rPr>
              <a:t> (Côte Est) (ADEFA – YAPLUKA) © B. LISAN.</a:t>
            </a:r>
          </a:p>
        </p:txBody>
      </p:sp>
      <p:sp>
        <p:nvSpPr>
          <p:cNvPr id="16" name="ZoneTexte 16"/>
          <p:cNvSpPr txBox="1">
            <a:spLocks noChangeArrowheads="1"/>
          </p:cNvSpPr>
          <p:nvPr/>
        </p:nvSpPr>
        <p:spPr bwMode="auto">
          <a:xfrm>
            <a:off x="150813" y="871864"/>
            <a:ext cx="11957049"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dirty="0">
                <a:solidFill>
                  <a:srgbClr val="008000"/>
                </a:solidFill>
              </a:rPr>
              <a:t>Les buts de ces jardins sont a) l’apprendre, à l’enfant, le jardinage et donc la possibilité de se nourrir dans le futur, </a:t>
            </a:r>
          </a:p>
          <a:p>
            <a:pPr algn="just"/>
            <a:r>
              <a:rPr lang="fr-FR" altLang="fr-FR" dirty="0">
                <a:solidFill>
                  <a:srgbClr val="008000"/>
                </a:solidFill>
              </a:rPr>
              <a:t>b) améliorer les menus de la cantine. </a:t>
            </a:r>
          </a:p>
          <a:p>
            <a:pPr algn="just"/>
            <a:r>
              <a:rPr lang="fr-FR" altLang="fr-FR" dirty="0">
                <a:solidFill>
                  <a:srgbClr val="008000"/>
                </a:solidFill>
              </a:rPr>
              <a:t>Certaines expériences sont intéressantes à réaliser, par exemple : diviser une planche de 10 m2 en plusieurs parcelles, donner à chaque parcelle un fumage différent (fumier, compost, gadoue, engrais chimique, témoin sans fumure), planter sur chacune le même légume (par exemple l'amarante) et attendre les résultats.  Il est conseillé aussi d'y planter quelques cultures vivrières locales et d'installer un petit verger. Les jardins de démonstration permettent de réaliser diverses expériences. Leur plan doit toutefois être simple pour que les démonstrations soient faciles à comprendre.</a:t>
            </a:r>
          </a:p>
          <a:p>
            <a:pPr algn="just"/>
            <a:r>
              <a:rPr lang="fr-FR" altLang="fr-FR" sz="1200" dirty="0">
                <a:solidFill>
                  <a:srgbClr val="008000"/>
                </a:solidFill>
              </a:rPr>
              <a:t>Source : </a:t>
            </a:r>
            <a:r>
              <a:rPr lang="fr-FR" altLang="fr-FR" sz="1200" dirty="0" err="1">
                <a:solidFill>
                  <a:srgbClr val="008000"/>
                </a:solidFill>
              </a:rPr>
              <a:t>Agrodok</a:t>
            </a:r>
            <a:r>
              <a:rPr lang="fr-FR" altLang="fr-FR" sz="1200" dirty="0">
                <a:solidFill>
                  <a:srgbClr val="008000"/>
                </a:solidFill>
              </a:rPr>
              <a:t> 9 - </a:t>
            </a:r>
            <a:r>
              <a:rPr lang="fr-FR" altLang="fr-FR" sz="1200" i="1" dirty="0">
                <a:solidFill>
                  <a:srgbClr val="008000"/>
                </a:solidFill>
              </a:rPr>
              <a:t>Le jardin potager dans les zones tropicales</a:t>
            </a:r>
            <a:r>
              <a:rPr lang="fr-FR" altLang="fr-FR" sz="1200" dirty="0">
                <a:solidFill>
                  <a:srgbClr val="008000"/>
                </a:solidFill>
              </a:rPr>
              <a:t>, </a:t>
            </a:r>
            <a:r>
              <a:rPr lang="fr-FR" altLang="fr-FR" sz="1200" dirty="0" err="1">
                <a:solidFill>
                  <a:srgbClr val="008000"/>
                </a:solidFill>
              </a:rPr>
              <a:t>Henk</a:t>
            </a:r>
            <a:r>
              <a:rPr lang="fr-FR" altLang="fr-FR" sz="1200" dirty="0">
                <a:solidFill>
                  <a:srgbClr val="008000"/>
                </a:solidFill>
              </a:rPr>
              <a:t> </a:t>
            </a:r>
            <a:r>
              <a:rPr lang="fr-FR" altLang="fr-FR" sz="1200" dirty="0" err="1">
                <a:solidFill>
                  <a:srgbClr val="008000"/>
                </a:solidFill>
              </a:rPr>
              <a:t>Waayenberg</a:t>
            </a:r>
            <a:endParaRPr lang="fr-FR" altLang="fr-FR" dirty="0">
              <a:solidFill>
                <a:srgbClr val="008000"/>
              </a:solidFill>
            </a:endParaRPr>
          </a:p>
          <a:p>
            <a:pPr algn="just"/>
            <a:r>
              <a:rPr lang="fr-FR" altLang="fr-FR" dirty="0">
                <a:solidFill>
                  <a:srgbClr val="008000"/>
                </a:solidFill>
              </a:rPr>
              <a:t>Il y apprendra, par exemple : </a:t>
            </a:r>
          </a:p>
          <a:p>
            <a:pPr algn="just"/>
            <a:r>
              <a:rPr lang="fr-FR" altLang="fr-FR" dirty="0">
                <a:solidFill>
                  <a:srgbClr val="008000"/>
                </a:solidFill>
              </a:rPr>
              <a:t>1) le travail dans les pépinières, </a:t>
            </a:r>
          </a:p>
          <a:p>
            <a:pPr algn="just"/>
            <a:r>
              <a:rPr lang="fr-FR" altLang="fr-FR" dirty="0">
                <a:solidFill>
                  <a:srgbClr val="008000"/>
                </a:solidFill>
              </a:rPr>
              <a:t>2) les effets de saison sur la croissance des plantes,</a:t>
            </a:r>
          </a:p>
          <a:p>
            <a:pPr algn="just"/>
            <a:r>
              <a:rPr lang="fr-FR" altLang="fr-FR" dirty="0">
                <a:solidFill>
                  <a:srgbClr val="008000"/>
                </a:solidFill>
              </a:rPr>
              <a:t>3) la réaction des plantes aux soins fournis,</a:t>
            </a:r>
          </a:p>
          <a:p>
            <a:pPr algn="just"/>
            <a:r>
              <a:rPr lang="fr-FR" altLang="fr-FR" dirty="0">
                <a:solidFill>
                  <a:srgbClr val="008000"/>
                </a:solidFill>
              </a:rPr>
              <a:t>4) l’utilisation du compost.</a:t>
            </a:r>
          </a:p>
          <a:p>
            <a:pPr algn="just"/>
            <a:r>
              <a:rPr lang="fr-FR" altLang="fr-FR" dirty="0">
                <a:solidFill>
                  <a:srgbClr val="008000"/>
                </a:solidFill>
              </a:rPr>
              <a:t>5) Faire des essais de cultures et de plantes.</a:t>
            </a:r>
          </a:p>
        </p:txBody>
      </p:sp>
      <p:pic>
        <p:nvPicPr>
          <p:cNvPr id="17"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9575" y="2755015"/>
            <a:ext cx="1581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25050" y="272009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1"/>
          <p:cNvSpPr txBox="1">
            <a:spLocks noChangeArrowheads="1"/>
          </p:cNvSpPr>
          <p:nvPr/>
        </p:nvSpPr>
        <p:spPr bwMode="auto">
          <a:xfrm>
            <a:off x="6451600" y="3666240"/>
            <a:ext cx="3316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Jardin scolaire pour améliorer les menus de la cantine (~ Banfora, Burkina Faso). Source : </a:t>
            </a:r>
            <a:r>
              <a:rPr lang="fr-FR" altLang="fr-FR" sz="1200">
                <a:solidFill>
                  <a:srgbClr val="008000"/>
                </a:solidFill>
                <a:hlinkClick r:id="rId9"/>
              </a:rPr>
              <a:t>http://burkina-afrique.com/jardins_scolaires.html</a:t>
            </a:r>
            <a:r>
              <a:rPr lang="fr-FR" altLang="fr-FR" sz="1200">
                <a:solidFill>
                  <a:srgbClr val="008000"/>
                </a:solidFill>
              </a:rPr>
              <a:t> </a:t>
            </a:r>
          </a:p>
        </p:txBody>
      </p:sp>
      <p:sp>
        <p:nvSpPr>
          <p:cNvPr id="20" name="Rectangle 19"/>
          <p:cNvSpPr/>
          <p:nvPr/>
        </p:nvSpPr>
        <p:spPr>
          <a:xfrm>
            <a:off x="150813" y="24625"/>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Tree>
    <p:extLst>
      <p:ext uri="{BB962C8B-B14F-4D97-AF65-F5344CB8AC3E}">
        <p14:creationId xmlns:p14="http://schemas.microsoft.com/office/powerpoint/2010/main" val="58578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1648654-9D57-4BB1-8D13-DD93554D0108}" type="slidenum">
              <a:rPr lang="fr-FR" smtClean="0"/>
              <a:t>16</a:t>
            </a:fld>
            <a:endParaRPr lang="fr-FR"/>
          </a:p>
        </p:txBody>
      </p:sp>
      <p:sp>
        <p:nvSpPr>
          <p:cNvPr id="3" name="ZoneTexte 2"/>
          <p:cNvSpPr txBox="1"/>
          <p:nvPr/>
        </p:nvSpPr>
        <p:spPr>
          <a:xfrm>
            <a:off x="150607" y="1269403"/>
            <a:ext cx="11585986" cy="2492990"/>
          </a:xfrm>
          <a:prstGeom prst="rect">
            <a:avLst/>
          </a:prstGeom>
          <a:noFill/>
        </p:spPr>
        <p:txBody>
          <a:bodyPr wrap="square" rtlCol="0">
            <a:spAutoFit/>
          </a:bodyPr>
          <a:lstStyle/>
          <a:p>
            <a:pPr algn="just" eaLnBrk="0" fontAlgn="base" hangingPunct="0"/>
            <a:r>
              <a:rPr lang="fr-FR" dirty="0">
                <a:solidFill>
                  <a:srgbClr val="008000"/>
                </a:solidFill>
              </a:rPr>
              <a:t>La culture maraîchère commerciale est pratiquée autour des villes, souvent sur des sols marécageux. Elle est très importante pour l'approvisionnement de la population urbaine. Le transport des denrées périssables pose souvent des problèmes. A certains endroits, le maraîchage professionnel est passé en partie de la culture des légumes européens à celle des légumes tropicaux (amarante).</a:t>
            </a:r>
          </a:p>
          <a:p>
            <a:pPr algn="just" eaLnBrk="0" fontAlgn="base" hangingPunct="0"/>
            <a:r>
              <a:rPr lang="fr-FR" dirty="0">
                <a:solidFill>
                  <a:srgbClr val="008000"/>
                </a:solidFill>
              </a:rPr>
              <a:t>Les légumes tropicaux sont souvent plus faciles à cultiver et donc meilleur marché. Leur culture est généralement intensive : planches, semences améliorées, arrosage très soigné, fumage (surtout aux engrais chimiques), lutte contre les maladies des plantes (surtout avec des produits chimiques). </a:t>
            </a:r>
            <a:r>
              <a:rPr lang="fr-FR" i="1" dirty="0">
                <a:solidFill>
                  <a:srgbClr val="008000"/>
                </a:solidFill>
              </a:rPr>
              <a:t>La culture commerciale exige de bonnes connaissances techniques</a:t>
            </a:r>
            <a:r>
              <a:rPr lang="fr-FR" dirty="0">
                <a:solidFill>
                  <a:srgbClr val="008000"/>
                </a:solidFill>
              </a:rPr>
              <a:t>. Il faut bénéficier d’un conseiller agricole.</a:t>
            </a:r>
          </a:p>
          <a:p>
            <a:pPr algn="just" eaLnBrk="0" fontAlgn="base" hangingPunct="0"/>
            <a:r>
              <a:rPr lang="fr-FR" sz="1200" dirty="0">
                <a:solidFill>
                  <a:srgbClr val="008000"/>
                </a:solidFill>
              </a:rPr>
              <a:t>Source : </a:t>
            </a:r>
            <a:r>
              <a:rPr lang="fr-FR" sz="1200" dirty="0" err="1">
                <a:solidFill>
                  <a:srgbClr val="008000"/>
                </a:solidFill>
              </a:rPr>
              <a:t>Agrodok</a:t>
            </a:r>
            <a:r>
              <a:rPr lang="fr-FR" sz="1200" dirty="0">
                <a:solidFill>
                  <a:srgbClr val="008000"/>
                </a:solidFill>
              </a:rPr>
              <a:t> 9 - </a:t>
            </a:r>
            <a:r>
              <a:rPr lang="fr-FR" sz="1200" i="1" dirty="0">
                <a:solidFill>
                  <a:srgbClr val="008000"/>
                </a:solidFill>
              </a:rPr>
              <a:t>Le jardin potager dans les zones tropicales</a:t>
            </a:r>
            <a:r>
              <a:rPr lang="fr-FR" sz="1200" dirty="0">
                <a:solidFill>
                  <a:srgbClr val="008000"/>
                </a:solidFill>
              </a:rPr>
              <a:t>, </a:t>
            </a:r>
            <a:r>
              <a:rPr lang="fr-FR" sz="1200" dirty="0" err="1">
                <a:solidFill>
                  <a:srgbClr val="008000"/>
                </a:solidFill>
              </a:rPr>
              <a:t>Henk</a:t>
            </a:r>
            <a:r>
              <a:rPr lang="fr-FR" sz="1200" dirty="0">
                <a:solidFill>
                  <a:srgbClr val="008000"/>
                </a:solidFill>
              </a:rPr>
              <a:t> </a:t>
            </a:r>
            <a:r>
              <a:rPr lang="fr-FR" sz="1200" dirty="0" err="1">
                <a:solidFill>
                  <a:srgbClr val="008000"/>
                </a:solidFill>
              </a:rPr>
              <a:t>Waayenberg</a:t>
            </a:r>
            <a:endParaRPr lang="fr-FR" sz="1200" dirty="0">
              <a:solidFill>
                <a:srgbClr val="FF0000"/>
              </a:solidFill>
            </a:endParaRPr>
          </a:p>
        </p:txBody>
      </p:sp>
      <p:sp>
        <p:nvSpPr>
          <p:cNvPr id="4" name="Rectangle 3"/>
          <p:cNvSpPr/>
          <p:nvPr/>
        </p:nvSpPr>
        <p:spPr>
          <a:xfrm>
            <a:off x="150607" y="751250"/>
            <a:ext cx="5190588" cy="461665"/>
          </a:xfrm>
          <a:prstGeom prst="rect">
            <a:avLst/>
          </a:prstGeom>
        </p:spPr>
        <p:txBody>
          <a:bodyPr wrap="none">
            <a:spAutoFit/>
          </a:bodyPr>
          <a:lstStyle/>
          <a:p>
            <a:pPr eaLnBrk="0" fontAlgn="base" hangingPunct="0"/>
            <a:r>
              <a:rPr lang="fr-FR" sz="2400" dirty="0">
                <a:solidFill>
                  <a:srgbClr val="008000"/>
                </a:solidFill>
              </a:rPr>
              <a:t>2.6. </a:t>
            </a:r>
            <a:r>
              <a:rPr lang="fr-FR" sz="2400" b="1" dirty="0">
                <a:solidFill>
                  <a:srgbClr val="008000"/>
                </a:solidFill>
              </a:rPr>
              <a:t>La culture maraîchère commerciale</a:t>
            </a:r>
            <a:endParaRPr lang="fr-FR" sz="2400" dirty="0">
              <a:solidFill>
                <a:srgbClr val="008000"/>
              </a:solidFill>
            </a:endParaRPr>
          </a:p>
        </p:txBody>
      </p:sp>
      <p:sp>
        <p:nvSpPr>
          <p:cNvPr id="5" name="ZoneTexte 4"/>
          <p:cNvSpPr txBox="1"/>
          <p:nvPr/>
        </p:nvSpPr>
        <p:spPr>
          <a:xfrm>
            <a:off x="143001" y="5577463"/>
            <a:ext cx="2619375" cy="1015663"/>
          </a:xfrm>
          <a:prstGeom prst="rect">
            <a:avLst/>
          </a:prstGeom>
          <a:noFill/>
        </p:spPr>
        <p:txBody>
          <a:bodyPr wrap="square" rtlCol="0">
            <a:spAutoFit/>
          </a:bodyPr>
          <a:lstStyle/>
          <a:p>
            <a:pPr algn="ctr"/>
            <a:r>
              <a:rPr lang="fr-FR" sz="1200" dirty="0">
                <a:solidFill>
                  <a:srgbClr val="008000"/>
                </a:solidFill>
              </a:rPr>
              <a:t>Culture de la pomme de terre (Comores) entourés de </a:t>
            </a:r>
            <a:r>
              <a:rPr lang="fr-FR" sz="1200" dirty="0" err="1">
                <a:solidFill>
                  <a:srgbClr val="008000"/>
                </a:solidFill>
              </a:rPr>
              <a:t>Gliricidia</a:t>
            </a:r>
            <a:r>
              <a:rPr lang="fr-FR" sz="1200" dirty="0">
                <a:solidFill>
                  <a:srgbClr val="008000"/>
                </a:solidFill>
              </a:rPr>
              <a:t> (ONG </a:t>
            </a:r>
            <a:r>
              <a:rPr lang="fr-FR" sz="1200" dirty="0" err="1">
                <a:solidFill>
                  <a:srgbClr val="008000"/>
                </a:solidFill>
              </a:rPr>
              <a:t>Dahari</a:t>
            </a:r>
            <a:r>
              <a:rPr lang="fr-FR" sz="1200" dirty="0">
                <a:solidFill>
                  <a:srgbClr val="008000"/>
                </a:solidFill>
              </a:rPr>
              <a:t>), </a:t>
            </a:r>
            <a:r>
              <a:rPr lang="fr-FR" sz="1200" dirty="0">
                <a:solidFill>
                  <a:srgbClr val="008000"/>
                </a:solidFill>
                <a:hlinkClick r:id="rId2"/>
              </a:rPr>
              <a:t>http://www.ecddcomoros.org/2014/02/hands-on-support-from-dahari/</a:t>
            </a:r>
            <a:r>
              <a:rPr lang="fr-FR" sz="1200" dirty="0">
                <a:solidFill>
                  <a:srgbClr val="008000"/>
                </a:solidFill>
              </a:rPr>
              <a:t>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7" y="3834388"/>
            <a:ext cx="2619375" cy="17430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217" y="3834388"/>
            <a:ext cx="2466975" cy="1847850"/>
          </a:xfrm>
          <a:prstGeom prst="rect">
            <a:avLst/>
          </a:prstGeom>
        </p:spPr>
      </p:pic>
      <p:sp>
        <p:nvSpPr>
          <p:cNvPr id="8" name="ZoneTexte 7"/>
          <p:cNvSpPr txBox="1"/>
          <p:nvPr/>
        </p:nvSpPr>
        <p:spPr>
          <a:xfrm>
            <a:off x="2806059" y="5701914"/>
            <a:ext cx="3227293" cy="1025064"/>
          </a:xfrm>
          <a:prstGeom prst="rect">
            <a:avLst/>
          </a:prstGeom>
          <a:noFill/>
        </p:spPr>
        <p:txBody>
          <a:bodyPr wrap="square" rtlCol="0">
            <a:spAutoFit/>
          </a:bodyPr>
          <a:lstStyle/>
          <a:p>
            <a:pPr algn="ctr"/>
            <a:r>
              <a:rPr lang="fr-FR" sz="1200" dirty="0">
                <a:solidFill>
                  <a:srgbClr val="008000"/>
                </a:solidFill>
              </a:rPr>
              <a:t>Jardin de case, au Bénin, entretenu par la femme de la maison pour assurer l'alimentation saine des enfants et du mari tout en valorisant le développement économique de la famille. Source : </a:t>
            </a:r>
            <a:r>
              <a:rPr lang="fr-FR" sz="1200" dirty="0">
                <a:solidFill>
                  <a:srgbClr val="008000"/>
                </a:solidFill>
                <a:hlinkClick r:id="rId5"/>
              </a:rPr>
              <a:t>http://www.runetwork.org/</a:t>
            </a:r>
            <a:r>
              <a:rPr lang="fr-FR" sz="1200" dirty="0">
                <a:solidFill>
                  <a:srgbClr val="008000"/>
                </a:solidFill>
              </a:rPr>
              <a:t> </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7193" y="3999361"/>
            <a:ext cx="1790700" cy="1790700"/>
          </a:xfrm>
          <a:prstGeom prst="rect">
            <a:avLst/>
          </a:prstGeom>
        </p:spPr>
      </p:pic>
      <p:sp>
        <p:nvSpPr>
          <p:cNvPr id="10" name="ZoneTexte 9"/>
          <p:cNvSpPr txBox="1"/>
          <p:nvPr/>
        </p:nvSpPr>
        <p:spPr>
          <a:xfrm>
            <a:off x="6120844" y="5809737"/>
            <a:ext cx="2463398" cy="836353"/>
          </a:xfrm>
          <a:prstGeom prst="rect">
            <a:avLst/>
          </a:prstGeom>
          <a:noFill/>
        </p:spPr>
        <p:txBody>
          <a:bodyPr wrap="square" rtlCol="0">
            <a:spAutoFit/>
          </a:bodyPr>
          <a:lstStyle/>
          <a:p>
            <a:pPr algn="ctr"/>
            <a:r>
              <a:rPr lang="fr-FR" sz="1200" dirty="0">
                <a:solidFill>
                  <a:srgbClr val="008000"/>
                </a:solidFill>
              </a:rPr>
              <a:t>Afrique du Sud: vivre dans la dignité et assurer la sécurité alimentaire,  </a:t>
            </a:r>
            <a:r>
              <a:rPr lang="fr-FR" sz="1200" dirty="0">
                <a:solidFill>
                  <a:srgbClr val="008000"/>
                </a:solidFill>
                <a:hlinkClick r:id="rId7"/>
              </a:rPr>
              <a:t>http://www.actiondecareme.ch/sites/pays/afrique_du_sud.html</a:t>
            </a:r>
            <a:r>
              <a:rPr lang="fr-FR" sz="1200" dirty="0">
                <a:solidFill>
                  <a:srgbClr val="008000"/>
                </a:solidFill>
              </a:rPr>
              <a:t> </a:t>
            </a:r>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1058" y="3999361"/>
            <a:ext cx="2286000" cy="1517904"/>
          </a:xfrm>
          <a:prstGeom prst="rect">
            <a:avLst/>
          </a:prstGeom>
        </p:spPr>
      </p:pic>
      <p:sp>
        <p:nvSpPr>
          <p:cNvPr id="12" name="ZoneTexte 11"/>
          <p:cNvSpPr txBox="1"/>
          <p:nvPr/>
        </p:nvSpPr>
        <p:spPr>
          <a:xfrm>
            <a:off x="8811385" y="5577463"/>
            <a:ext cx="2985568" cy="1048443"/>
          </a:xfrm>
          <a:prstGeom prst="rect">
            <a:avLst/>
          </a:prstGeom>
          <a:noFill/>
        </p:spPr>
        <p:txBody>
          <a:bodyPr wrap="square" rtlCol="0">
            <a:spAutoFit/>
          </a:bodyPr>
          <a:lstStyle/>
          <a:p>
            <a:pPr algn="ctr"/>
            <a:r>
              <a:rPr lang="fr-FR" sz="1200" dirty="0">
                <a:solidFill>
                  <a:srgbClr val="008000"/>
                </a:solidFill>
              </a:rPr>
              <a:t>Jardin de la communauté de la Poutargue, "</a:t>
            </a:r>
            <a:r>
              <a:rPr lang="fr-FR" sz="1200" i="1" dirty="0">
                <a:solidFill>
                  <a:srgbClr val="008000"/>
                </a:solidFill>
              </a:rPr>
              <a:t>communautés de la nourriture</a:t>
            </a:r>
            <a:r>
              <a:rPr lang="fr-FR" sz="1200" dirty="0">
                <a:solidFill>
                  <a:srgbClr val="008000"/>
                </a:solidFill>
              </a:rPr>
              <a:t>", groupe de femmes IMRAGUEN, qui  habite entre Nouakchott et Nouadhibou, </a:t>
            </a:r>
            <a:r>
              <a:rPr lang="fr-FR" sz="1200" dirty="0">
                <a:solidFill>
                  <a:srgbClr val="008000"/>
                </a:solidFill>
                <a:hlinkClick r:id="rId9"/>
              </a:rPr>
              <a:t>http://www.tours.fr/484-4cities4dev.htm</a:t>
            </a:r>
            <a:r>
              <a:rPr lang="fr-FR" sz="1200" dirty="0">
                <a:solidFill>
                  <a:srgbClr val="008000"/>
                </a:solidFill>
              </a:rPr>
              <a:t> </a:t>
            </a:r>
          </a:p>
        </p:txBody>
      </p:sp>
      <p:sp>
        <p:nvSpPr>
          <p:cNvPr id="13" name="ZoneTexte 1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14" name="Rectangle 13"/>
          <p:cNvSpPr/>
          <p:nvPr/>
        </p:nvSpPr>
        <p:spPr>
          <a:xfrm>
            <a:off x="179677" y="329023"/>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Tree>
    <p:extLst>
      <p:ext uri="{BB962C8B-B14F-4D97-AF65-F5344CB8AC3E}">
        <p14:creationId xmlns:p14="http://schemas.microsoft.com/office/powerpoint/2010/main" val="176455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11" name="Espace réservé du numéro de diapositive 2"/>
          <p:cNvSpPr>
            <a:spLocks noGrp="1"/>
          </p:cNvSpPr>
          <p:nvPr>
            <p:ph type="sldNum" sz="quarter" idx="12"/>
          </p:nvPr>
        </p:nvSpPr>
        <p:spPr>
          <a:xfrm>
            <a:off x="9223785" y="246007"/>
            <a:ext cx="2743200" cy="365125"/>
          </a:xfrm>
        </p:spPr>
        <p:txBody>
          <a:bodyPr/>
          <a:lstStyle/>
          <a:p>
            <a:fld id="{91648654-9D57-4BB1-8D13-DD93554D0108}" type="slidenum">
              <a:rPr lang="fr-FR" smtClean="0"/>
              <a:t>17</a:t>
            </a:fld>
            <a:endParaRPr lang="fr-FR"/>
          </a:p>
        </p:txBody>
      </p:sp>
      <p:sp>
        <p:nvSpPr>
          <p:cNvPr id="12" name="ZoneTexte 11"/>
          <p:cNvSpPr txBox="1"/>
          <p:nvPr/>
        </p:nvSpPr>
        <p:spPr>
          <a:xfrm>
            <a:off x="92869" y="1154987"/>
            <a:ext cx="5343525" cy="3522598"/>
          </a:xfrm>
          <a:prstGeom prst="rect">
            <a:avLst/>
          </a:prstGeom>
          <a:noFill/>
        </p:spPr>
        <p:txBody>
          <a:bodyPr wrap="square">
            <a:spAutoFit/>
          </a:bodyPr>
          <a:lstStyle/>
          <a:p>
            <a:pPr algn="just" eaLnBrk="1" fontAlgn="auto" hangingPunct="1">
              <a:spcBef>
                <a:spcPts val="0"/>
              </a:spcBef>
              <a:spcAft>
                <a:spcPts val="0"/>
              </a:spcAft>
              <a:defRPr/>
            </a:pPr>
            <a:r>
              <a:rPr lang="fr-FR" dirty="0">
                <a:solidFill>
                  <a:srgbClr val="008000"/>
                </a:solidFill>
                <a:latin typeface="+mn-lt"/>
              </a:rPr>
              <a:t>Un petit jardin bien cultivé rapporte davantage qu’un grand jardin mal entretenu ! La surface d’un jardin doit dépendre :</a:t>
            </a:r>
          </a:p>
          <a:p>
            <a:pPr algn="just" eaLnBrk="1" fontAlgn="auto" hangingPunct="1">
              <a:spcBef>
                <a:spcPts val="0"/>
              </a:spcBef>
              <a:spcAft>
                <a:spcPts val="0"/>
              </a:spcAft>
              <a:defRPr/>
            </a:pPr>
            <a:endParaRPr lang="fr-FR" dirty="0">
              <a:solidFill>
                <a:srgbClr val="008000"/>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 des besoins de la famille et de la vente prévue;</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 du temps, de l’eau et des engrais disponibles.</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La production d’un jardin familial est de l’ordre de :</a:t>
            </a:r>
          </a:p>
          <a:p>
            <a:pPr algn="just" eaLnBrk="1" fontAlgn="auto" hangingPunct="1">
              <a:spcBef>
                <a:spcPts val="0"/>
              </a:spcBef>
              <a:spcAft>
                <a:spcPts val="0"/>
              </a:spcAft>
              <a:defRPr/>
            </a:pPr>
            <a:endParaRPr lang="fr-FR" dirty="0">
              <a:solidFill>
                <a:srgbClr val="008000"/>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 8 kg/m²/an pour les légumes-feuilles;</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 10 kg/m²/an pour les légumes-fruits;</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 2 kg/m²/an pour les fruits (arbres fruitiers).</a:t>
            </a:r>
          </a:p>
        </p:txBody>
      </p:sp>
      <p:pic>
        <p:nvPicPr>
          <p:cNvPr id="1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3288" y="1236663"/>
            <a:ext cx="320675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a:spLocks noChangeArrowheads="1"/>
          </p:cNvSpPr>
          <p:nvPr/>
        </p:nvSpPr>
        <p:spPr bwMode="auto">
          <a:xfrm>
            <a:off x="8358188" y="5387975"/>
            <a:ext cx="36766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Une culture agricole intercalaire de </a:t>
            </a:r>
            <a:r>
              <a:rPr lang="fr-FR" altLang="fr-FR" sz="1200" i="1">
                <a:solidFill>
                  <a:srgbClr val="008000"/>
                </a:solidFill>
              </a:rPr>
              <a:t>Gliricidia</a:t>
            </a:r>
            <a:r>
              <a:rPr lang="fr-FR" altLang="fr-FR" sz="1200">
                <a:solidFill>
                  <a:srgbClr val="008000"/>
                </a:solidFill>
              </a:rPr>
              <a:t> avec le </a:t>
            </a:r>
            <a:r>
              <a:rPr lang="fr-FR" altLang="fr-FR" sz="1200" b="1">
                <a:solidFill>
                  <a:srgbClr val="008000"/>
                </a:solidFill>
              </a:rPr>
              <a:t>maïs</a:t>
            </a:r>
            <a:r>
              <a:rPr lang="fr-FR" altLang="fr-FR" sz="1200">
                <a:solidFill>
                  <a:srgbClr val="008000"/>
                </a:solidFill>
              </a:rPr>
              <a:t>. Au Malawi, il a été dé montré qu’elle améliore la filtration et l'utilisation rationnelle de l'eau. Photo: World Agroforestry Centre. Source : </a:t>
            </a:r>
            <a:r>
              <a:rPr lang="en-US" altLang="fr-FR" sz="1200" i="1" u="sng">
                <a:hlinkClick r:id="rId3"/>
              </a:rPr>
              <a:t>Agroforestry can be a long-term solution to closing Africa’s food gap</a:t>
            </a:r>
            <a:r>
              <a:rPr lang="fr-FR" altLang="fr-FR" sz="1200">
                <a:solidFill>
                  <a:srgbClr val="008000"/>
                </a:solidFill>
              </a:rPr>
              <a:t>, </a:t>
            </a:r>
            <a:r>
              <a:rPr lang="fr-FR" altLang="fr-FR" sz="1200">
                <a:solidFill>
                  <a:srgbClr val="008000"/>
                </a:solidFill>
                <a:hlinkClick r:id="rId4"/>
              </a:rPr>
              <a:t>http://wca2014.org/2014/01/#.VTCRC_msVqU</a:t>
            </a:r>
            <a:r>
              <a:rPr lang="fr-FR" altLang="fr-FR" sz="1200">
                <a:solidFill>
                  <a:srgbClr val="008000"/>
                </a:solidFill>
              </a:rPr>
              <a:t> </a:t>
            </a: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2825" y="3146425"/>
            <a:ext cx="31273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662" y="4598946"/>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a:spLocks noChangeArrowheads="1"/>
          </p:cNvSpPr>
          <p:nvPr/>
        </p:nvSpPr>
        <p:spPr bwMode="auto">
          <a:xfrm>
            <a:off x="427037" y="6508709"/>
            <a:ext cx="1016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Jardin créole.</a:t>
            </a:r>
          </a:p>
        </p:txBody>
      </p:sp>
      <p:pic>
        <p:nvPicPr>
          <p:cNvPr id="18" name="Imag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6125" y="4721184"/>
            <a:ext cx="285115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97947" y="1253220"/>
            <a:ext cx="24733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p:cNvSpPr txBox="1">
            <a:spLocks noChangeArrowheads="1"/>
          </p:cNvSpPr>
          <p:nvPr/>
        </p:nvSpPr>
        <p:spPr bwMode="auto">
          <a:xfrm>
            <a:off x="5373290" y="3156703"/>
            <a:ext cx="332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 Le jardin scolaire d’Ibn Yassin, Ain Aouda, Rabat-Salé-Zemmour-Zaer, </a:t>
            </a:r>
            <a:r>
              <a:rPr lang="fr-FR" altLang="fr-FR" sz="1200">
                <a:solidFill>
                  <a:srgbClr val="008000"/>
                </a:solidFill>
                <a:hlinkClick r:id="rId9"/>
              </a:rPr>
              <a:t>https://slowfoodmaroc.wordpress.com/1000-jardins-potagers-en-afrique/</a:t>
            </a:r>
            <a:r>
              <a:rPr lang="fr-FR" altLang="fr-FR" sz="1200">
                <a:solidFill>
                  <a:srgbClr val="008000"/>
                </a:solidFill>
              </a:rPr>
              <a:t> </a:t>
            </a:r>
          </a:p>
        </p:txBody>
      </p:sp>
      <p:pic>
        <p:nvPicPr>
          <p:cNvPr id="21" name="Imag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13412" y="4692609"/>
            <a:ext cx="1981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a:spLocks noChangeArrowheads="1"/>
          </p:cNvSpPr>
          <p:nvPr/>
        </p:nvSpPr>
        <p:spPr bwMode="auto">
          <a:xfrm>
            <a:off x="5351462" y="6197559"/>
            <a:ext cx="2732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image : </a:t>
            </a:r>
            <a:r>
              <a:rPr lang="fr-FR" altLang="fr-FR" sz="1200">
                <a:solidFill>
                  <a:srgbClr val="008000"/>
                </a:solidFill>
                <a:hlinkClick r:id="rId11"/>
              </a:rPr>
              <a:t>http://www.burkinafaso-cotedazur.org/mission-markoye-2010</a:t>
            </a:r>
            <a:r>
              <a:rPr lang="fr-FR" altLang="fr-FR" sz="1200">
                <a:solidFill>
                  <a:srgbClr val="008000"/>
                </a:solidFill>
              </a:rPr>
              <a:t>  </a:t>
            </a:r>
          </a:p>
        </p:txBody>
      </p:sp>
      <p:sp>
        <p:nvSpPr>
          <p:cNvPr id="23" name="Rectangle 22"/>
          <p:cNvSpPr/>
          <p:nvPr/>
        </p:nvSpPr>
        <p:spPr>
          <a:xfrm>
            <a:off x="220662" y="19773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24" name="Rectangle 23"/>
          <p:cNvSpPr>
            <a:spLocks noChangeArrowheads="1"/>
          </p:cNvSpPr>
          <p:nvPr/>
        </p:nvSpPr>
        <p:spPr bwMode="auto">
          <a:xfrm>
            <a:off x="220662" y="703000"/>
            <a:ext cx="3415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2.7. </a:t>
            </a:r>
            <a:r>
              <a:rPr lang="fr-FR" altLang="fr-FR" sz="2400" b="1" dirty="0">
                <a:solidFill>
                  <a:srgbClr val="008000"/>
                </a:solidFill>
              </a:rPr>
              <a:t>Conseils de jardinage</a:t>
            </a:r>
            <a:endParaRPr lang="fr-FR" altLang="fr-FR" sz="2400" dirty="0">
              <a:solidFill>
                <a:srgbClr val="008000"/>
              </a:solidFill>
            </a:endParaRPr>
          </a:p>
        </p:txBody>
      </p:sp>
    </p:spTree>
    <p:extLst>
      <p:ext uri="{BB962C8B-B14F-4D97-AF65-F5344CB8AC3E}">
        <p14:creationId xmlns:p14="http://schemas.microsoft.com/office/powerpoint/2010/main" val="31370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8145330" y="140764"/>
            <a:ext cx="536730" cy="365125"/>
          </a:xfrm>
        </p:spPr>
        <p:txBody>
          <a:bodyPr/>
          <a:lstStyle/>
          <a:p>
            <a:fld id="{91648654-9D57-4BB1-8D13-DD93554D0108}" type="slidenum">
              <a:rPr lang="fr-FR" smtClean="0"/>
              <a:t>18</a:t>
            </a:fld>
            <a:endParaRPr lang="fr-FR" dirty="0"/>
          </a:p>
        </p:txBody>
      </p:sp>
      <p:sp>
        <p:nvSpPr>
          <p:cNvPr id="5" name="ZoneTexte 4"/>
          <p:cNvSpPr txBox="1"/>
          <p:nvPr/>
        </p:nvSpPr>
        <p:spPr>
          <a:xfrm>
            <a:off x="4851292" y="2687638"/>
            <a:ext cx="7124807" cy="4154984"/>
          </a:xfrm>
          <a:prstGeom prst="rect">
            <a:avLst/>
          </a:prstGeom>
          <a:noFill/>
          <a:ln>
            <a:solidFill>
              <a:srgbClr val="008000"/>
            </a:solidFill>
          </a:ln>
        </p:spPr>
        <p:txBody>
          <a:bodyPr wrap="square">
            <a:spAutoFit/>
          </a:bodyPr>
          <a:lstStyle/>
          <a:p>
            <a:pPr eaLnBrk="1" fontAlgn="auto" hangingPunct="1">
              <a:spcBef>
                <a:spcPts val="0"/>
              </a:spcBef>
              <a:spcAft>
                <a:spcPts val="0"/>
              </a:spcAft>
              <a:defRPr/>
            </a:pPr>
            <a:r>
              <a:rPr lang="fr-FR" sz="1600" b="1" dirty="0">
                <a:solidFill>
                  <a:srgbClr val="008000"/>
                </a:solidFill>
                <a:latin typeface="+mn-lt"/>
              </a:rPr>
              <a:t>Les cinq exigences du jardin tropical  (familial et autre) :</a:t>
            </a:r>
            <a:endParaRPr lang="fr-FR" sz="1600" dirty="0">
              <a:solidFill>
                <a:srgbClr val="008000"/>
              </a:solidFill>
              <a:latin typeface="+mn-lt"/>
            </a:endParaRPr>
          </a:p>
          <a:p>
            <a:pPr eaLnBrk="1" fontAlgn="auto" hangingPunct="1">
              <a:spcBef>
                <a:spcPts val="0"/>
              </a:spcBef>
              <a:spcAft>
                <a:spcPts val="0"/>
              </a:spcAft>
              <a:defRPr/>
            </a:pPr>
            <a:endParaRPr lang="fr-FR" sz="1600" dirty="0">
              <a:solidFill>
                <a:srgbClr val="008000"/>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La plus importante est la </a:t>
            </a:r>
            <a:r>
              <a:rPr lang="fr-FR" sz="1600" b="1" dirty="0">
                <a:solidFill>
                  <a:srgbClr val="008000"/>
                </a:solidFill>
                <a:latin typeface="+mn-lt"/>
              </a:rPr>
              <a:t>disponibilité des semences</a:t>
            </a:r>
            <a:r>
              <a:rPr lang="fr-FR" sz="1600" dirty="0">
                <a:solidFill>
                  <a:srgbClr val="008000"/>
                </a:solidFill>
                <a:latin typeface="+mn-lt"/>
              </a:rPr>
              <a:t>. Le semis est la première étape dans la culture d’un jardin. Sans lui, les étapes suivantes n’ont pas de sens.</a:t>
            </a:r>
          </a:p>
          <a:p>
            <a:pPr marL="285750" indent="-285750" algn="just"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Pour éviter les dégâts causés par les animaux en divagation et pour empêcher les vols, </a:t>
            </a:r>
            <a:r>
              <a:rPr lang="fr-FR" sz="1600" b="1" dirty="0">
                <a:solidFill>
                  <a:srgbClr val="008000"/>
                </a:solidFill>
                <a:latin typeface="+mn-lt"/>
              </a:rPr>
              <a:t>la parcelle doit être clôturée</a:t>
            </a:r>
            <a:r>
              <a:rPr lang="fr-FR" sz="1600" dirty="0">
                <a:solidFill>
                  <a:srgbClr val="008000"/>
                </a:solidFill>
                <a:latin typeface="+mn-lt"/>
              </a:rPr>
              <a:t> (par exemple par une haie vive épineuse …).</a:t>
            </a:r>
          </a:p>
          <a:p>
            <a:pPr marL="285750" indent="-285750" algn="just"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Il faut pouvoir disposer d’un </a:t>
            </a:r>
            <a:r>
              <a:rPr lang="fr-FR" sz="1600" b="1" dirty="0">
                <a:solidFill>
                  <a:srgbClr val="008000"/>
                </a:solidFill>
                <a:latin typeface="+mn-lt"/>
              </a:rPr>
              <a:t>minimum d’eau pour l’arrosage</a:t>
            </a:r>
            <a:r>
              <a:rPr lang="fr-FR" sz="1600" dirty="0">
                <a:solidFill>
                  <a:srgbClr val="008000"/>
                </a:solidFill>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L’exploitant doit avoir les </a:t>
            </a:r>
            <a:r>
              <a:rPr lang="fr-FR" sz="1600" b="1" dirty="0">
                <a:solidFill>
                  <a:srgbClr val="008000"/>
                </a:solidFill>
                <a:latin typeface="+mn-lt"/>
              </a:rPr>
              <a:t>outils</a:t>
            </a:r>
            <a:r>
              <a:rPr lang="fr-FR" sz="1600" dirty="0">
                <a:solidFill>
                  <a:srgbClr val="008000"/>
                </a:solidFill>
                <a:latin typeface="+mn-lt"/>
              </a:rPr>
              <a:t> pour travailler son jardin.</a:t>
            </a:r>
          </a:p>
          <a:p>
            <a:pPr marL="285750"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Enfin, il doit posséder un </a:t>
            </a:r>
            <a:r>
              <a:rPr lang="fr-FR" sz="1600" b="1" dirty="0">
                <a:solidFill>
                  <a:srgbClr val="008000"/>
                </a:solidFill>
                <a:latin typeface="+mn-lt"/>
              </a:rPr>
              <a:t>savoir-faire</a:t>
            </a:r>
            <a:r>
              <a:rPr lang="fr-FR" sz="1600" dirty="0">
                <a:solidFill>
                  <a:srgbClr val="008000"/>
                </a:solidFill>
                <a:latin typeface="+mn-lt"/>
              </a:rPr>
              <a:t> concernant la culture, la récolte et l’utilisation des produits.</a:t>
            </a:r>
            <a:br>
              <a:rPr lang="fr-FR" sz="1600" dirty="0">
                <a:solidFill>
                  <a:srgbClr val="008000"/>
                </a:solidFill>
                <a:latin typeface="+mn-lt"/>
              </a:rPr>
            </a:br>
            <a:endParaRPr lang="fr-FR" sz="16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Vu la dimension des jardins, l’activité est possible avec des outils à taille humaine, nul besoin de gros outils mécaniques. </a:t>
            </a:r>
            <a:r>
              <a:rPr lang="fr-FR" sz="1600" dirty="0">
                <a:solidFill>
                  <a:srgbClr val="008000"/>
                </a:solidFill>
                <a:latin typeface="+mn-lt"/>
                <a:sym typeface="Wingdings" panose="05000000000000000000" pitchFamily="2" charset="2"/>
              </a:rPr>
              <a:t> </a:t>
            </a:r>
            <a:r>
              <a:rPr lang="fr-FR" sz="1600" dirty="0">
                <a:solidFill>
                  <a:srgbClr val="008000"/>
                </a:solidFill>
                <a:latin typeface="+mn-lt"/>
              </a:rPr>
              <a:t>Des outils de base comme une </a:t>
            </a:r>
            <a:r>
              <a:rPr lang="fr-FR" sz="1600" b="1" dirty="0">
                <a:solidFill>
                  <a:srgbClr val="008000"/>
                </a:solidFill>
                <a:latin typeface="+mn-lt"/>
              </a:rPr>
              <a:t>pelle, </a:t>
            </a:r>
            <a:r>
              <a:rPr lang="fr-FR" sz="1600" dirty="0">
                <a:solidFill>
                  <a:srgbClr val="008000"/>
                </a:solidFill>
                <a:latin typeface="+mn-lt"/>
              </a:rPr>
              <a:t>une</a:t>
            </a:r>
            <a:r>
              <a:rPr lang="fr-FR" sz="1600" b="1" dirty="0">
                <a:solidFill>
                  <a:srgbClr val="008000"/>
                </a:solidFill>
                <a:latin typeface="+mn-lt"/>
              </a:rPr>
              <a:t> bêche, </a:t>
            </a:r>
            <a:r>
              <a:rPr lang="fr-FR" sz="1600" dirty="0">
                <a:solidFill>
                  <a:srgbClr val="008000"/>
                </a:solidFill>
                <a:latin typeface="+mn-lt"/>
              </a:rPr>
              <a:t>un</a:t>
            </a:r>
            <a:r>
              <a:rPr lang="fr-FR" sz="1600" b="1" dirty="0">
                <a:solidFill>
                  <a:srgbClr val="008000"/>
                </a:solidFill>
                <a:latin typeface="+mn-lt"/>
              </a:rPr>
              <a:t> râteau</a:t>
            </a:r>
            <a:r>
              <a:rPr lang="fr-FR" sz="1600" dirty="0">
                <a:solidFill>
                  <a:srgbClr val="008000"/>
                </a:solidFill>
                <a:latin typeface="+mn-lt"/>
              </a:rPr>
              <a:t>, une</a:t>
            </a:r>
            <a:r>
              <a:rPr lang="fr-FR" sz="1600" b="1" dirty="0">
                <a:solidFill>
                  <a:srgbClr val="008000"/>
                </a:solidFill>
                <a:latin typeface="+mn-lt"/>
              </a:rPr>
              <a:t> houe </a:t>
            </a:r>
            <a:r>
              <a:rPr lang="fr-FR" sz="1600" dirty="0">
                <a:solidFill>
                  <a:srgbClr val="008000"/>
                </a:solidFill>
                <a:latin typeface="+mn-lt"/>
              </a:rPr>
              <a:t>et un </a:t>
            </a:r>
            <a:r>
              <a:rPr lang="fr-FR" sz="1600" b="1" dirty="0">
                <a:solidFill>
                  <a:srgbClr val="008000"/>
                </a:solidFill>
                <a:latin typeface="+mn-lt"/>
              </a:rPr>
              <a:t>arrosoir</a:t>
            </a:r>
            <a:r>
              <a:rPr lang="fr-FR" sz="1600" dirty="0">
                <a:solidFill>
                  <a:srgbClr val="008000"/>
                </a:solidFill>
                <a:latin typeface="+mn-lt"/>
              </a:rPr>
              <a:t> suffisent.</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a:t>
            </a:r>
            <a:r>
              <a:rPr lang="fr-FR" sz="1200" i="1" dirty="0">
                <a:solidFill>
                  <a:srgbClr val="008000"/>
                </a:solidFill>
                <a:latin typeface="+mn-lt"/>
              </a:rPr>
              <a:t>Le jardin tropical amélioré</a:t>
            </a:r>
            <a:r>
              <a:rPr lang="fr-FR" sz="1200" dirty="0">
                <a:solidFill>
                  <a:srgbClr val="008000"/>
                </a:solidFill>
                <a:latin typeface="+mn-lt"/>
              </a:rPr>
              <a:t>, Voix d'Afrique N°92, </a:t>
            </a:r>
            <a:r>
              <a:rPr lang="fr-FR" sz="1200" dirty="0">
                <a:solidFill>
                  <a:srgbClr val="008000"/>
                </a:solidFill>
                <a:latin typeface="+mn-lt"/>
                <a:hlinkClick r:id="rId2"/>
              </a:rPr>
              <a:t>http://peres-blancs.cef.fr/jardin_tropical.htm</a:t>
            </a:r>
            <a:r>
              <a:rPr lang="fr-FR" sz="1200" dirty="0">
                <a:solidFill>
                  <a:srgbClr val="008000"/>
                </a:solidFill>
                <a:latin typeface="+mn-lt"/>
              </a:rPr>
              <a:t> </a:t>
            </a:r>
          </a:p>
        </p:txBody>
      </p:sp>
      <p:sp>
        <p:nvSpPr>
          <p:cNvPr id="6" name="Rectangle 4"/>
          <p:cNvSpPr>
            <a:spLocks noChangeArrowheads="1"/>
          </p:cNvSpPr>
          <p:nvPr/>
        </p:nvSpPr>
        <p:spPr bwMode="auto">
          <a:xfrm>
            <a:off x="9791078" y="2167880"/>
            <a:ext cx="2185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Source : </a:t>
            </a:r>
            <a:r>
              <a:rPr lang="fr-FR" altLang="fr-FR" sz="1200" dirty="0">
                <a:solidFill>
                  <a:srgbClr val="008000"/>
                </a:solidFill>
                <a:hlinkClick r:id="rId2"/>
              </a:rPr>
              <a:t>http://peres-blancs.cef.fr/jardin_tropical.htm</a:t>
            </a:r>
            <a:r>
              <a:rPr lang="fr-FR" altLang="fr-FR" sz="1200" dirty="0">
                <a:solidFill>
                  <a:srgbClr val="00800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4789488"/>
            <a:ext cx="17272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9213" y="6473825"/>
            <a:ext cx="35750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 </a:t>
            </a:r>
            <a:r>
              <a:rPr lang="fr-FR" altLang="fr-FR" sz="1200">
                <a:solidFill>
                  <a:srgbClr val="008000"/>
                </a:solidFill>
                <a:hlinkClick r:id="rId2"/>
              </a:rPr>
              <a:t>http://peres-blancs.cef.fr/jardin_tropical.htm</a:t>
            </a:r>
            <a:r>
              <a:rPr lang="fr-FR" altLang="fr-FR" sz="1200">
                <a:solidFill>
                  <a:srgbClr val="008000"/>
                </a:solidFill>
              </a:rPr>
              <a:t> </a:t>
            </a:r>
          </a:p>
        </p:txBody>
      </p:sp>
      <p:pic>
        <p:nvPicPr>
          <p:cNvPr id="9"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63" y="2536825"/>
            <a:ext cx="2390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0"/>
          <p:cNvSpPr txBox="1">
            <a:spLocks noChangeArrowheads="1"/>
          </p:cNvSpPr>
          <p:nvPr/>
        </p:nvSpPr>
        <p:spPr bwMode="auto">
          <a:xfrm>
            <a:off x="73025" y="4298950"/>
            <a:ext cx="2589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 </a:t>
            </a:r>
            <a:r>
              <a:rPr lang="fr-FR" altLang="fr-FR" sz="1200">
                <a:solidFill>
                  <a:srgbClr val="008000"/>
                </a:solidFill>
                <a:hlinkClick r:id="rId5"/>
              </a:rPr>
              <a:t>http://mission-humanitaire-femmes.org/Nos%20partenaires.html</a:t>
            </a:r>
            <a:r>
              <a:rPr lang="fr-FR" altLang="fr-FR" sz="1200">
                <a:solidFill>
                  <a:srgbClr val="008000"/>
                </a:solidFill>
              </a:rPr>
              <a:t> </a:t>
            </a:r>
          </a:p>
        </p:txBody>
      </p:sp>
      <p:sp>
        <p:nvSpPr>
          <p:cNvPr id="11" name="ZoneTexte 11"/>
          <p:cNvSpPr txBox="1">
            <a:spLocks noChangeArrowheads="1"/>
          </p:cNvSpPr>
          <p:nvPr/>
        </p:nvSpPr>
        <p:spPr bwMode="auto">
          <a:xfrm>
            <a:off x="2460518" y="4113214"/>
            <a:ext cx="243692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Association Itinérance, Burkina Faso, </a:t>
            </a:r>
            <a:r>
              <a:rPr lang="fr-FR" altLang="fr-FR" sz="1200" dirty="0">
                <a:solidFill>
                  <a:srgbClr val="008000"/>
                </a:solidFill>
                <a:hlinkClick r:id="rId6"/>
              </a:rPr>
              <a:t>http://lesjujusencamion.over-blog.com/archive/2013-06/</a:t>
            </a:r>
            <a:r>
              <a:rPr lang="fr-FR" altLang="fr-FR" sz="1200" dirty="0">
                <a:solidFill>
                  <a:srgbClr val="008000"/>
                </a:solidFill>
              </a:rPr>
              <a:t> </a:t>
            </a:r>
          </a:p>
        </p:txBody>
      </p:sp>
      <p:sp>
        <p:nvSpPr>
          <p:cNvPr id="12" name="ZoneTexte 14"/>
          <p:cNvSpPr txBox="1">
            <a:spLocks noChangeArrowheads="1"/>
          </p:cNvSpPr>
          <p:nvPr/>
        </p:nvSpPr>
        <p:spPr bwMode="auto">
          <a:xfrm>
            <a:off x="5400675" y="2398713"/>
            <a:ext cx="4767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image : </a:t>
            </a:r>
            <a:r>
              <a:rPr lang="fr-FR" altLang="fr-FR" sz="1200">
                <a:solidFill>
                  <a:srgbClr val="008000"/>
                </a:solidFill>
                <a:hlinkClick r:id="rId7"/>
              </a:rPr>
              <a:t>http://decouvertesolidarite.free.fr/retour2012</a:t>
            </a:r>
            <a:r>
              <a:rPr lang="fr-FR" altLang="fr-FR" sz="1200">
                <a:solidFill>
                  <a:srgbClr val="008000"/>
                </a:solidFill>
              </a:rPr>
              <a:t> </a:t>
            </a:r>
          </a:p>
        </p:txBody>
      </p:sp>
      <p:sp>
        <p:nvSpPr>
          <p:cNvPr id="13" name="ZoneTexte 15"/>
          <p:cNvSpPr txBox="1">
            <a:spLocks noChangeArrowheads="1"/>
          </p:cNvSpPr>
          <p:nvPr/>
        </p:nvSpPr>
        <p:spPr bwMode="auto">
          <a:xfrm>
            <a:off x="123377" y="1221197"/>
            <a:ext cx="6214360" cy="1200329"/>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2400" dirty="0">
                <a:solidFill>
                  <a:srgbClr val="008000"/>
                </a:solidFill>
              </a:rPr>
              <a:t>Les légumes ont besoin de beaucoup d’eau, de soleil et d’un peu de chaleur. Leur culture est intimement liée à la présence de l’eau.</a:t>
            </a:r>
          </a:p>
        </p:txBody>
      </p:sp>
      <p:pic>
        <p:nvPicPr>
          <p:cNvPr id="14" name="Imag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0229" y="2674938"/>
            <a:ext cx="1839591" cy="1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69856" y="655637"/>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83899" y="468919"/>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0662" y="19773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19" name="Rectangle 18"/>
          <p:cNvSpPr>
            <a:spLocks noChangeArrowheads="1"/>
          </p:cNvSpPr>
          <p:nvPr/>
        </p:nvSpPr>
        <p:spPr bwMode="auto">
          <a:xfrm>
            <a:off x="220662" y="703000"/>
            <a:ext cx="4299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2.7. </a:t>
            </a:r>
            <a:r>
              <a:rPr lang="fr-FR" altLang="fr-FR" sz="2400" b="1" dirty="0">
                <a:solidFill>
                  <a:srgbClr val="008000"/>
                </a:solidFill>
              </a:rPr>
              <a:t>Conseils de jardinage (suite)</a:t>
            </a:r>
            <a:endParaRPr lang="fr-FR" altLang="fr-FR" sz="2400" dirty="0">
              <a:solidFill>
                <a:srgbClr val="008000"/>
              </a:solidFill>
            </a:endParaRPr>
          </a:p>
        </p:txBody>
      </p:sp>
    </p:spTree>
    <p:extLst>
      <p:ext uri="{BB962C8B-B14F-4D97-AF65-F5344CB8AC3E}">
        <p14:creationId xmlns:p14="http://schemas.microsoft.com/office/powerpoint/2010/main" val="15872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11478408" y="152157"/>
            <a:ext cx="510093" cy="441567"/>
          </a:xfrm>
        </p:spPr>
        <p:txBody>
          <a:bodyPr/>
          <a:lstStyle/>
          <a:p>
            <a:fld id="{91648654-9D57-4BB1-8D13-DD93554D0108}" type="slidenum">
              <a:rPr lang="fr-FR" smtClean="0"/>
              <a:t>19</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142694172"/>
              </p:ext>
            </p:extLst>
          </p:nvPr>
        </p:nvGraphicFramePr>
        <p:xfrm>
          <a:off x="204788" y="1225550"/>
          <a:ext cx="8215312" cy="4681539"/>
        </p:xfrm>
        <a:graphic>
          <a:graphicData uri="http://schemas.openxmlformats.org/drawingml/2006/table">
            <a:tbl>
              <a:tblPr/>
              <a:tblGrid>
                <a:gridCol w="2022045">
                  <a:extLst>
                    <a:ext uri="{9D8B030D-6E8A-4147-A177-3AD203B41FA5}">
                      <a16:colId xmlns:a16="http://schemas.microsoft.com/office/drawing/2014/main" val="561229144"/>
                    </a:ext>
                  </a:extLst>
                </a:gridCol>
                <a:gridCol w="3035730">
                  <a:extLst>
                    <a:ext uri="{9D8B030D-6E8A-4147-A177-3AD203B41FA5}">
                      <a16:colId xmlns:a16="http://schemas.microsoft.com/office/drawing/2014/main" val="1498031468"/>
                    </a:ext>
                  </a:extLst>
                </a:gridCol>
                <a:gridCol w="3157537">
                  <a:extLst>
                    <a:ext uri="{9D8B030D-6E8A-4147-A177-3AD203B41FA5}">
                      <a16:colId xmlns:a16="http://schemas.microsoft.com/office/drawing/2014/main" val="1529333939"/>
                    </a:ext>
                  </a:extLst>
                </a:gridCol>
              </a:tblGrid>
              <a:tr h="354013">
                <a:tc>
                  <a:txBody>
                    <a:bodyPr/>
                    <a:lstStyle>
                      <a:lvl1pPr marL="39688">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9688" marR="0" lvl="0" indent="0" algn="l" defTabSz="914400" rtl="0" eaLnBrk="0" fontAlgn="base" latinLnBrk="0" hangingPunct="0">
                        <a:lnSpc>
                          <a:spcPct val="100000"/>
                        </a:lnSpc>
                        <a:spcBef>
                          <a:spcPct val="0"/>
                        </a:spcBef>
                        <a:spcAft>
                          <a:spcPts val="50"/>
                        </a:spcAft>
                        <a:buClrTx/>
                        <a:buSzTx/>
                        <a:buFontTx/>
                        <a:buNone/>
                        <a:tabLst/>
                      </a:pPr>
                      <a:r>
                        <a:rPr kumimoji="0" lang="fr-FR" altLang="fr-FR" sz="1700" b="1" i="0" u="none" strike="noStrike" cap="none" normalizeH="0" baseline="0">
                          <a:ln>
                            <a:noFill/>
                          </a:ln>
                          <a:solidFill>
                            <a:srgbClr val="008000"/>
                          </a:solidFill>
                          <a:effectLst/>
                          <a:latin typeface="Calibri" panose="020F0502020204030204" pitchFamily="34" charset="0"/>
                        </a:rPr>
                        <a:t>Points essentiels</a:t>
                      </a:r>
                      <a:endParaRPr kumimoji="0" lang="fr-FR" altLang="fr-FR" sz="17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365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6513" marR="0" lvl="0" indent="0" algn="l" defTabSz="914400" rtl="0" eaLnBrk="0" fontAlgn="base" latinLnBrk="0" hangingPunct="0">
                        <a:lnSpc>
                          <a:spcPct val="100000"/>
                        </a:lnSpc>
                        <a:spcBef>
                          <a:spcPct val="0"/>
                        </a:spcBef>
                        <a:spcAft>
                          <a:spcPts val="50"/>
                        </a:spcAft>
                        <a:buClrTx/>
                        <a:buSzTx/>
                        <a:buFontTx/>
                        <a:buNone/>
                        <a:tabLst/>
                      </a:pPr>
                      <a:r>
                        <a:rPr kumimoji="0" lang="fr-FR" altLang="fr-FR" sz="1700" b="1" i="0" u="none" strike="noStrike" cap="none" normalizeH="0" baseline="0">
                          <a:ln>
                            <a:noFill/>
                          </a:ln>
                          <a:solidFill>
                            <a:srgbClr val="008000"/>
                          </a:solidFill>
                          <a:effectLst/>
                          <a:latin typeface="Calibri" panose="020F0502020204030204" pitchFamily="34" charset="0"/>
                        </a:rPr>
                        <a:t>Jardinage familial</a:t>
                      </a:r>
                      <a:endParaRPr kumimoji="0" lang="fr-FR" altLang="fr-FR" sz="17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38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8100" marR="0" lvl="0" indent="0" algn="l" defTabSz="914400" rtl="0" eaLnBrk="0" fontAlgn="base" latinLnBrk="0" hangingPunct="0">
                        <a:lnSpc>
                          <a:spcPct val="100000"/>
                        </a:lnSpc>
                        <a:spcBef>
                          <a:spcPct val="0"/>
                        </a:spcBef>
                        <a:spcAft>
                          <a:spcPts val="50"/>
                        </a:spcAft>
                        <a:buClrTx/>
                        <a:buSzTx/>
                        <a:buFontTx/>
                        <a:buNone/>
                        <a:tabLst/>
                      </a:pPr>
                      <a:r>
                        <a:rPr kumimoji="0" lang="fr-FR" altLang="fr-FR" sz="1700" b="1" i="0" u="none" strike="noStrike" cap="none" normalizeH="0" baseline="0">
                          <a:ln>
                            <a:noFill/>
                          </a:ln>
                          <a:solidFill>
                            <a:srgbClr val="008000"/>
                          </a:solidFill>
                          <a:effectLst/>
                          <a:latin typeface="Calibri" panose="020F0502020204030204" pitchFamily="34" charset="0"/>
                        </a:rPr>
                        <a:t>Cultures maraîchères</a:t>
                      </a:r>
                      <a:endParaRPr kumimoji="0" lang="fr-FR" altLang="fr-FR" sz="17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754752971"/>
                  </a:ext>
                </a:extLst>
              </a:tr>
              <a:tr h="323850">
                <a:tc>
                  <a:txBody>
                    <a:bodyPr/>
                    <a:lstStyle>
                      <a:lvl1pPr marL="39688">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9688" marR="0" lvl="0" indent="0" algn="l" defTabSz="914400" rtl="0" eaLnBrk="0" fontAlgn="base" latinLnBrk="0" hangingPunct="0">
                        <a:lnSpc>
                          <a:spcPct val="100000"/>
                        </a:lnSpc>
                        <a:spcBef>
                          <a:spcPct val="0"/>
                        </a:spcBef>
                        <a:spcAft>
                          <a:spcPts val="138"/>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Motivations</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365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6513" marR="0" lvl="0" indent="0" algn="l" defTabSz="914400" rtl="0" eaLnBrk="0" fontAlgn="base" latinLnBrk="0" hangingPunct="0">
                        <a:lnSpc>
                          <a:spcPct val="100000"/>
                        </a:lnSpc>
                        <a:spcBef>
                          <a:spcPct val="0"/>
                        </a:spcBef>
                        <a:spcAft>
                          <a:spcPts val="138"/>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améliorer l’alimentation</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381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8100" marR="0" lvl="0" indent="0" algn="l" defTabSz="914400" rtl="0" eaLnBrk="0" fontAlgn="base" latinLnBrk="0" hangingPunct="0">
                        <a:lnSpc>
                          <a:spcPct val="100000"/>
                        </a:lnSpc>
                        <a:spcBef>
                          <a:spcPct val="0"/>
                        </a:spcBef>
                        <a:spcAft>
                          <a:spcPts val="138"/>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gagner de l’argent</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20896796"/>
                  </a:ext>
                </a:extLst>
              </a:tr>
              <a:tr h="344488">
                <a:tc>
                  <a:txBody>
                    <a:bodyPr/>
                    <a:lstStyle>
                      <a:lvl1pPr marL="39688">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9688" marR="0" lvl="0" indent="0" algn="l" defTabSz="914400" rtl="0" eaLnBrk="0" fontAlgn="base" latinLnBrk="0" hangingPunct="0">
                        <a:lnSpc>
                          <a:spcPct val="100000"/>
                        </a:lnSpc>
                        <a:spcBef>
                          <a:spcPct val="0"/>
                        </a:spcBef>
                        <a:spcAft>
                          <a:spcPts val="988"/>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Type de culture</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88"/>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résistante, réclamant peu d’attention</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88"/>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délicate, exigeant des soins intensifs</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970245469"/>
                  </a:ext>
                </a:extLst>
              </a:tr>
              <a:tr h="558800">
                <a:tc>
                  <a:txBody>
                    <a:bodyPr/>
                    <a:lstStyle>
                      <a:lvl1pPr marL="39688">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9688" marR="0" lvl="0" indent="0" algn="l" defTabSz="914400" rtl="0" eaLnBrk="0" fontAlgn="base" latinLnBrk="0" hangingPunct="0">
                        <a:lnSpc>
                          <a:spcPct val="100000"/>
                        </a:lnSpc>
                        <a:spcBef>
                          <a:spcPct val="0"/>
                        </a:spcBef>
                        <a:spcAft>
                          <a:spcPts val="1025"/>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Production</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10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faible investissement, faible production</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10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investissements élevés, production élevée</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554929236"/>
                  </a:ext>
                </a:extLst>
              </a:tr>
              <a:tr h="625475">
                <a:tc>
                  <a:txBody>
                    <a:bodyPr/>
                    <a:lstStyle>
                      <a:lvl1pPr marL="39688">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9688" marR="0" lvl="0" indent="0" algn="l" defTabSz="914400" rtl="0" eaLnBrk="0" fontAlgn="base" latinLnBrk="0" hangingPunct="0">
                        <a:lnSpc>
                          <a:spcPct val="100000"/>
                        </a:lnSpc>
                        <a:spcBef>
                          <a:spcPct val="0"/>
                        </a:spcBef>
                        <a:spcAft>
                          <a:spcPts val="1913"/>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Produits</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1025"/>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traditionnels ; ce qu’aime la famille</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113"/>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ce qui est à la mode ; ce qu’achètent les groupes aux revenus élevés</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45541679"/>
                  </a:ext>
                </a:extLst>
              </a:tr>
              <a:tr h="1084263">
                <a:tc>
                  <a:txBody>
                    <a:bodyPr/>
                    <a:lstStyle>
                      <a:lvl1pPr marL="44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4450" marR="0" lvl="0" indent="0" algn="l" defTabSz="914400" rtl="0" eaLnBrk="0" fontAlgn="base" latinLnBrk="0" hangingPunct="0">
                        <a:lnSpc>
                          <a:spcPct val="100000"/>
                        </a:lnSpc>
                        <a:spcBef>
                          <a:spcPct val="0"/>
                        </a:spcBef>
                        <a:spcAft>
                          <a:spcPts val="1863"/>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Principaux avantages</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améliorent la nutrition :</a:t>
                      </a:r>
                    </a:p>
                    <a:p>
                      <a:pPr marL="0" marR="0" lvl="0" indent="0" algn="l" defTabSz="914400" rtl="0" eaLnBrk="0" fontAlgn="base" latinLnBrk="0" hangingPunct="0">
                        <a:lnSpc>
                          <a:spcPct val="100000"/>
                        </a:lnSpc>
                        <a:spcBef>
                          <a:spcPts val="25"/>
                        </a:spcBef>
                        <a:spcAft>
                          <a:spcPts val="975"/>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 produisent toute l’année - haute valeur nutritive</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développement économique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 revenu pour plus de paysans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 augmente l’emploi</a:t>
                      </a:r>
                    </a:p>
                    <a:p>
                      <a:pPr marL="0" marR="0" lvl="0" indent="0" algn="l" defTabSz="914400" rtl="0" eaLnBrk="0" fontAlgn="base" latinLnBrk="0" hangingPunct="0">
                        <a:lnSpc>
                          <a:spcPct val="100000"/>
                        </a:lnSpc>
                        <a:spcBef>
                          <a:spcPct val="0"/>
                        </a:spcBef>
                        <a:spcAft>
                          <a:spcPts val="63"/>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 prix à la consommation plus bas</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4187612792"/>
                  </a:ext>
                </a:extLst>
              </a:tr>
              <a:tr h="1065213">
                <a:tc>
                  <a:txBody>
                    <a:bodyPr/>
                    <a:lstStyle>
                      <a:lvl1pPr marL="44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4450" marR="0" lvl="0" indent="0" algn="l" defTabSz="914400" rtl="0" eaLnBrk="0" fontAlgn="base" latinLnBrk="0" hangingPunct="0">
                        <a:lnSpc>
                          <a:spcPct val="100000"/>
                        </a:lnSpc>
                        <a:spcBef>
                          <a:spcPct val="0"/>
                        </a:spcBef>
                        <a:spcAft>
                          <a:spcPts val="1888"/>
                        </a:spcAft>
                        <a:buClrTx/>
                        <a:buSzTx/>
                        <a:buFontTx/>
                        <a:buNone/>
                        <a:tabLst/>
                      </a:pPr>
                      <a:r>
                        <a:rPr kumimoji="0" lang="fr-FR" altLang="fr-FR" sz="1700" b="1" i="0" u="none" strike="noStrike" cap="none" normalizeH="0" baseline="0" dirty="0">
                          <a:ln>
                            <a:noFill/>
                          </a:ln>
                          <a:solidFill>
                            <a:srgbClr val="008000"/>
                          </a:solidFill>
                          <a:effectLst/>
                          <a:latin typeface="Calibri" panose="020F0502020204030204" pitchFamily="34" charset="0"/>
                        </a:rPr>
                        <a:t>Du point de vue du développement</a:t>
                      </a:r>
                      <a:endParaRPr kumimoji="0" lang="fr-FR" altLang="fr-FR" sz="17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88"/>
                        </a:spcAft>
                        <a:buClrTx/>
                        <a:buSzTx/>
                        <a:buFontTx/>
                        <a:buNone/>
                        <a:tabLst/>
                      </a:pPr>
                      <a:r>
                        <a:rPr kumimoji="0" lang="fr-FR" altLang="fr-FR" sz="1700" b="0" i="0" u="none" strike="noStrike" cap="none" normalizeH="0" baseline="0">
                          <a:ln>
                            <a:noFill/>
                          </a:ln>
                          <a:solidFill>
                            <a:srgbClr val="008000"/>
                          </a:solidFill>
                          <a:effectLst/>
                          <a:latin typeface="Calibri" panose="020F0502020204030204" pitchFamily="34" charset="0"/>
                        </a:rPr>
                        <a:t>programme à long terme au niveau national, sous l’égide des ministères de la Santé, de l’Éducation et de l’Agriculture</a:t>
                      </a:r>
                      <a:endParaRPr kumimoji="0" lang="fr-FR" altLang="fr-FR" sz="1700" b="0"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marL="222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2225" marR="0" lvl="0" indent="0" algn="l" defTabSz="914400" rtl="0" eaLnBrk="0" fontAlgn="base" latinLnBrk="0" hangingPunct="0">
                        <a:lnSpc>
                          <a:spcPct val="100000"/>
                        </a:lnSpc>
                        <a:spcBef>
                          <a:spcPct val="0"/>
                        </a:spcBef>
                        <a:spcAft>
                          <a:spcPts val="1000"/>
                        </a:spcAft>
                        <a:buClrTx/>
                        <a:buSzTx/>
                        <a:buFontTx/>
                        <a:buNone/>
                        <a:tabLst/>
                      </a:pPr>
                      <a:r>
                        <a:rPr kumimoji="0" lang="fr-FR" altLang="fr-FR" sz="1700" b="0" i="0" u="none" strike="noStrike" cap="none" normalizeH="0" baseline="0" dirty="0">
                          <a:ln>
                            <a:noFill/>
                          </a:ln>
                          <a:solidFill>
                            <a:srgbClr val="008000"/>
                          </a:solidFill>
                          <a:effectLst/>
                          <a:latin typeface="Calibri" panose="020F0502020204030204" pitchFamily="34" charset="0"/>
                        </a:rPr>
                        <a:t>projets spécifiques dans les zones appropriées, comprenant des améliorations infrastructurelles</a:t>
                      </a:r>
                      <a:endParaRPr kumimoji="0" lang="fr-FR" altLang="fr-FR" sz="1700" b="0"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41322092"/>
                  </a:ext>
                </a:extLst>
              </a:tr>
            </a:tbl>
          </a:graphicData>
        </a:graphic>
      </p:graphicFrame>
      <p:sp>
        <p:nvSpPr>
          <p:cNvPr id="5" name="Rectangle 3"/>
          <p:cNvSpPr>
            <a:spLocks noChangeArrowheads="1"/>
          </p:cNvSpPr>
          <p:nvPr/>
        </p:nvSpPr>
        <p:spPr bwMode="auto">
          <a:xfrm>
            <a:off x="1143000" y="6002338"/>
            <a:ext cx="6626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latin typeface="Arial" panose="020B0604020202020204" pitchFamily="34" charset="0"/>
                <a:cs typeface="Times New Roman" panose="02020603050405020304" pitchFamily="18" charset="0"/>
              </a:rPr>
              <a:t>Points essentiels du développement du jardinage fa­milial et des cultures maraîchères.</a:t>
            </a:r>
          </a:p>
          <a:p>
            <a:pPr algn="ctr" eaLnBrk="1" hangingPunct="1"/>
            <a:r>
              <a:rPr lang="fr-FR" altLang="fr-FR" sz="1200">
                <a:solidFill>
                  <a:srgbClr val="008000"/>
                </a:solidFill>
                <a:latin typeface="Arial" panose="020B0604020202020204" pitchFamily="34" charset="0"/>
              </a:rPr>
              <a:t>Source : Agrodok 9 - Le jardin potager dans les zones tropicales, Henk Waayenberg, CTA</a:t>
            </a:r>
            <a:endParaRPr lang="fr-FR" altLang="fr-FR" sz="1200">
              <a:solidFill>
                <a:srgbClr val="008000"/>
              </a:solidFill>
            </a:endParaRPr>
          </a:p>
        </p:txBody>
      </p:sp>
      <p:sp>
        <p:nvSpPr>
          <p:cNvPr id="6" name="ZoneTexte 4"/>
          <p:cNvSpPr txBox="1">
            <a:spLocks noChangeArrowheads="1"/>
          </p:cNvSpPr>
          <p:nvPr/>
        </p:nvSpPr>
        <p:spPr bwMode="auto">
          <a:xfrm>
            <a:off x="204787" y="654050"/>
            <a:ext cx="4453273"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400" dirty="0">
                <a:solidFill>
                  <a:srgbClr val="008000"/>
                </a:solidFill>
              </a:rPr>
              <a:t>2.8.</a:t>
            </a:r>
            <a:r>
              <a:rPr lang="fr-FR" altLang="fr-FR" sz="2400" b="1" dirty="0">
                <a:solidFill>
                  <a:srgbClr val="008000"/>
                </a:solidFill>
              </a:rPr>
              <a:t> Choix du type de jardin</a:t>
            </a:r>
          </a:p>
        </p:txBody>
      </p:sp>
      <p:pic>
        <p:nvPicPr>
          <p:cNvPr id="7"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2825" y="1241425"/>
            <a:ext cx="3162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8380413" y="2755900"/>
            <a:ext cx="3722687"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1350"/>
              </a:lnSpc>
            </a:pPr>
            <a:r>
              <a:rPr lang="fr-FR" altLang="fr-FR" sz="1200" dirty="0">
                <a:solidFill>
                  <a:srgbClr val="008000"/>
                </a:solidFill>
                <a:latin typeface="Arial" panose="020B0604020202020204" pitchFamily="34" charset="0"/>
                <a:cs typeface="Times New Roman" panose="02020603050405020304" pitchFamily="18" charset="0"/>
              </a:rPr>
              <a:t>Un jardin exige peu d'espace : un terrain de 50 à 100 m</a:t>
            </a:r>
            <a:r>
              <a:rPr lang="fr-FR" altLang="fr-FR" sz="1200" baseline="30000" dirty="0">
                <a:solidFill>
                  <a:srgbClr val="008000"/>
                </a:solidFill>
                <a:latin typeface="Arial" panose="020B0604020202020204" pitchFamily="34" charset="0"/>
                <a:cs typeface="Times New Roman" panose="02020603050405020304" pitchFamily="18" charset="0"/>
              </a:rPr>
              <a:t>2</a:t>
            </a:r>
            <a:r>
              <a:rPr lang="fr-FR" altLang="fr-FR" sz="1200" dirty="0">
                <a:solidFill>
                  <a:srgbClr val="008000"/>
                </a:solidFill>
                <a:latin typeface="Arial" panose="020B0604020202020204" pitchFamily="34" charset="0"/>
                <a:cs typeface="Times New Roman" panose="02020603050405020304" pitchFamily="18" charset="0"/>
              </a:rPr>
              <a:t> suffit à la production des légumes nécessaires à l'alimentation de six personnes.</a:t>
            </a:r>
          </a:p>
          <a:p>
            <a:pPr algn="just">
              <a:lnSpc>
                <a:spcPts val="1350"/>
              </a:lnSpc>
            </a:pPr>
            <a:r>
              <a:rPr lang="fr-FR" altLang="fr-FR" sz="1200" dirty="0">
                <a:solidFill>
                  <a:srgbClr val="008000"/>
                </a:solidFill>
                <a:latin typeface="Arial" panose="020B0604020202020204" pitchFamily="34" charset="0"/>
              </a:rPr>
              <a:t>Source : </a:t>
            </a:r>
            <a:r>
              <a:rPr lang="fr-FR" altLang="fr-FR" sz="1200" dirty="0" err="1">
                <a:solidFill>
                  <a:srgbClr val="008000"/>
                </a:solidFill>
                <a:latin typeface="Arial" panose="020B0604020202020204" pitchFamily="34" charset="0"/>
              </a:rPr>
              <a:t>Agrodok</a:t>
            </a:r>
            <a:r>
              <a:rPr lang="fr-FR" altLang="fr-FR" sz="1200" dirty="0">
                <a:solidFill>
                  <a:srgbClr val="008000"/>
                </a:solidFill>
                <a:latin typeface="Arial" panose="020B0604020202020204" pitchFamily="34" charset="0"/>
              </a:rPr>
              <a:t> 9 - Le jardin potager dans les zones tropicales.</a:t>
            </a:r>
            <a:endParaRPr lang="fr-FR" altLang="fr-FR" sz="1200" dirty="0">
              <a:solidFill>
                <a:srgbClr val="008000"/>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9375" y="44846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8761413" y="6227763"/>
            <a:ext cx="3252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Jardin de case et enclos de volailles (dindons …) (Bénin). Source : </a:t>
            </a:r>
            <a:r>
              <a:rPr lang="fr-FR" altLang="fr-FR" sz="1200" dirty="0">
                <a:solidFill>
                  <a:srgbClr val="008000"/>
                </a:solidFill>
                <a:hlinkClick r:id="rId4"/>
              </a:rPr>
              <a:t>http://www.runetwork.org/</a:t>
            </a:r>
            <a:r>
              <a:rPr lang="fr-FR" altLang="fr-FR" sz="1200" dirty="0">
                <a:solidFill>
                  <a:srgbClr val="008000"/>
                </a:solidFill>
              </a:rPr>
              <a:t> </a:t>
            </a:r>
          </a:p>
        </p:txBody>
      </p:sp>
      <p:sp>
        <p:nvSpPr>
          <p:cNvPr id="11" name="Rectangle 10"/>
          <p:cNvSpPr/>
          <p:nvPr/>
        </p:nvSpPr>
        <p:spPr>
          <a:xfrm>
            <a:off x="150813" y="184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Tree>
    <p:extLst>
      <p:ext uri="{BB962C8B-B14F-4D97-AF65-F5344CB8AC3E}">
        <p14:creationId xmlns:p14="http://schemas.microsoft.com/office/powerpoint/2010/main" val="285214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661288" y="188815"/>
            <a:ext cx="431175" cy="299795"/>
          </a:xfrm>
        </p:spPr>
        <p:txBody>
          <a:bodyPr/>
          <a:lstStyle/>
          <a:p>
            <a:fld id="{91648654-9D57-4BB1-8D13-DD93554D0108}" type="slidenum">
              <a:rPr lang="fr-FR" smtClean="0"/>
              <a:t>2</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407" y="523208"/>
            <a:ext cx="5541056" cy="5744865"/>
          </a:xfrm>
          <a:prstGeom prst="rect">
            <a:avLst/>
          </a:prstGeom>
        </p:spPr>
      </p:pic>
      <p:sp>
        <p:nvSpPr>
          <p:cNvPr id="4" name="ZoneTexte 3"/>
          <p:cNvSpPr txBox="1"/>
          <p:nvPr/>
        </p:nvSpPr>
        <p:spPr>
          <a:xfrm>
            <a:off x="5282005" y="112092"/>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6" name="ZoneTexte 5"/>
          <p:cNvSpPr txBox="1"/>
          <p:nvPr/>
        </p:nvSpPr>
        <p:spPr>
          <a:xfrm>
            <a:off x="6167718" y="6141771"/>
            <a:ext cx="6024282" cy="646331"/>
          </a:xfrm>
          <a:prstGeom prst="rect">
            <a:avLst/>
          </a:prstGeom>
          <a:noFill/>
        </p:spPr>
        <p:txBody>
          <a:bodyPr wrap="square" rtlCol="0">
            <a:spAutoFit/>
          </a:bodyPr>
          <a:lstStyle/>
          <a:p>
            <a:pPr algn="ctr"/>
            <a:r>
              <a:rPr lang="fr-FR" sz="1200" dirty="0">
                <a:solidFill>
                  <a:srgbClr val="008000"/>
                </a:solidFill>
              </a:rPr>
              <a:t>La </a:t>
            </a:r>
            <a:r>
              <a:rPr lang="fr-FR" sz="1200" i="1" dirty="0">
                <a:solidFill>
                  <a:srgbClr val="008000"/>
                </a:solidFill>
              </a:rPr>
              <a:t>polyculture nigérienne </a:t>
            </a:r>
            <a:r>
              <a:rPr lang="fr-FR" sz="1200" dirty="0">
                <a:solidFill>
                  <a:srgbClr val="008000"/>
                </a:solidFill>
              </a:rPr>
              <a:t>pour les tropiques humides intègre des enclos à cochons ou à chèvres et des cultures fourragères. Les </a:t>
            </a:r>
            <a:r>
              <a:rPr lang="fr-FR" sz="1200" i="1" dirty="0">
                <a:solidFill>
                  <a:srgbClr val="008000"/>
                </a:solidFill>
              </a:rPr>
              <a:t>cultures en bande </a:t>
            </a:r>
            <a:r>
              <a:rPr lang="fr-FR" sz="1200" dirty="0">
                <a:solidFill>
                  <a:srgbClr val="008000"/>
                </a:solidFill>
              </a:rPr>
              <a:t>suivent les </a:t>
            </a:r>
            <a:r>
              <a:rPr lang="fr-FR" sz="1200" i="1" dirty="0">
                <a:solidFill>
                  <a:srgbClr val="008000"/>
                </a:solidFill>
              </a:rPr>
              <a:t>baissières</a:t>
            </a:r>
            <a:r>
              <a:rPr lang="fr-FR" sz="1200" dirty="0">
                <a:solidFill>
                  <a:srgbClr val="008000"/>
                </a:solidFill>
              </a:rPr>
              <a:t>, sans aucun ruissellement. Source : Introduction à la </a:t>
            </a:r>
            <a:r>
              <a:rPr lang="fr-FR" sz="1200" dirty="0" err="1">
                <a:solidFill>
                  <a:srgbClr val="008000"/>
                </a:solidFill>
              </a:rPr>
              <a:t>permaculture</a:t>
            </a:r>
            <a:r>
              <a:rPr lang="fr-FR" sz="1200" dirty="0">
                <a:solidFill>
                  <a:srgbClr val="008000"/>
                </a:solidFill>
              </a:rPr>
              <a:t>, Bill </a:t>
            </a:r>
            <a:r>
              <a:rPr lang="fr-FR" sz="1200" dirty="0" err="1">
                <a:solidFill>
                  <a:srgbClr val="008000"/>
                </a:solidFill>
              </a:rPr>
              <a:t>Mollison</a:t>
            </a:r>
            <a:r>
              <a:rPr lang="fr-FR" sz="1200" dirty="0">
                <a:solidFill>
                  <a:srgbClr val="008000"/>
                </a:solidFill>
              </a:rPr>
              <a:t>, page 164</a:t>
            </a:r>
          </a:p>
        </p:txBody>
      </p:sp>
      <p:sp>
        <p:nvSpPr>
          <p:cNvPr id="7" name="Rectangle 6"/>
          <p:cNvSpPr/>
          <p:nvPr/>
        </p:nvSpPr>
        <p:spPr>
          <a:xfrm>
            <a:off x="156461" y="159638"/>
            <a:ext cx="2180579"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0. Sommaire</a:t>
            </a:r>
            <a:endParaRPr lang="fr-FR" sz="2400" b="1" dirty="0"/>
          </a:p>
        </p:txBody>
      </p:sp>
      <p:sp>
        <p:nvSpPr>
          <p:cNvPr id="8" name="Rectangle 7"/>
          <p:cNvSpPr/>
          <p:nvPr/>
        </p:nvSpPr>
        <p:spPr>
          <a:xfrm>
            <a:off x="143073" y="643751"/>
            <a:ext cx="6823846" cy="6555641"/>
          </a:xfrm>
          <a:prstGeom prst="rect">
            <a:avLst/>
          </a:prstGeom>
        </p:spPr>
        <p:txBody>
          <a:bodyPr wrap="square">
            <a:spAutoFit/>
          </a:bodyPr>
          <a:lstStyle/>
          <a:p>
            <a:r>
              <a:rPr lang="fr-FR" sz="1400" dirty="0">
                <a:solidFill>
                  <a:srgbClr val="008000"/>
                </a:solidFill>
                <a:latin typeface="Calibri" panose="020F0502020204030204" pitchFamily="34" charset="0"/>
                <a:ea typeface="Calibri" panose="020F0502020204030204" pitchFamily="34" charset="0"/>
              </a:rPr>
              <a:t>1. Introduction : Buts d'un </a:t>
            </a:r>
            <a:r>
              <a:rPr lang="fr-FR" sz="1400" dirty="0" err="1">
                <a:solidFill>
                  <a:srgbClr val="008000"/>
                </a:solidFill>
                <a:latin typeface="Calibri" panose="020F0502020204030204" pitchFamily="34" charset="0"/>
                <a:ea typeface="Calibri" panose="020F0502020204030204" pitchFamily="34" charset="0"/>
              </a:rPr>
              <a:t>écovillage</a:t>
            </a:r>
            <a:endParaRPr lang="fr-FR" sz="1400" dirty="0">
              <a:solidFill>
                <a:srgbClr val="008000"/>
              </a:solidFill>
              <a:latin typeface="Calibri" panose="020F0502020204030204" pitchFamily="34" charset="0"/>
              <a:ea typeface="Calibri" panose="020F0502020204030204" pitchFamily="34" charset="0"/>
            </a:endParaRPr>
          </a:p>
          <a:p>
            <a:r>
              <a:rPr lang="fr-FR" sz="1400" dirty="0">
                <a:solidFill>
                  <a:srgbClr val="008000"/>
                </a:solidFill>
                <a:latin typeface="Calibri" panose="020F0502020204030204" pitchFamily="34" charset="0"/>
                <a:ea typeface="Calibri" panose="020F0502020204030204" pitchFamily="34" charset="0"/>
              </a:rPr>
              <a:t>2. Culture et agriculture biologiques</a:t>
            </a:r>
          </a:p>
          <a:p>
            <a:r>
              <a:rPr lang="fr-FR" sz="1400" dirty="0">
                <a:solidFill>
                  <a:srgbClr val="008000"/>
                </a:solidFill>
              </a:rPr>
              <a:t>2.1. L’amélioration de la fertilité du sol par des moyens naturels </a:t>
            </a:r>
          </a:p>
          <a:p>
            <a:r>
              <a:rPr lang="fr-FR" sz="1400" dirty="0">
                <a:solidFill>
                  <a:srgbClr val="008000"/>
                </a:solidFill>
              </a:rPr>
              <a:t>2.2. La lutte contre les ravageurs par des moyens naturels</a:t>
            </a:r>
          </a:p>
          <a:p>
            <a:r>
              <a:rPr lang="fr-FR" sz="1400" dirty="0">
                <a:solidFill>
                  <a:srgbClr val="008000"/>
                </a:solidFill>
              </a:rPr>
              <a:t>2.3. Les jardins communautaires (présentation)</a:t>
            </a:r>
          </a:p>
          <a:p>
            <a:r>
              <a:rPr lang="fr-FR" sz="1400" dirty="0">
                <a:solidFill>
                  <a:srgbClr val="008000"/>
                </a:solidFill>
              </a:rPr>
              <a:t>2.4. Le jardin familial de case</a:t>
            </a:r>
          </a:p>
          <a:p>
            <a:r>
              <a:rPr lang="fr-FR" sz="1400" dirty="0">
                <a:solidFill>
                  <a:srgbClr val="008000"/>
                </a:solidFill>
              </a:rPr>
              <a:t>2.5. Les jardins scolaires et de démonstration</a:t>
            </a:r>
          </a:p>
          <a:p>
            <a:r>
              <a:rPr lang="fr-FR" sz="1400" dirty="0">
                <a:solidFill>
                  <a:srgbClr val="008000"/>
                </a:solidFill>
              </a:rPr>
              <a:t>2.6. La culture maraîchère commerciale</a:t>
            </a:r>
          </a:p>
          <a:p>
            <a:r>
              <a:rPr lang="fr-FR" sz="1400" dirty="0">
                <a:solidFill>
                  <a:srgbClr val="008000"/>
                </a:solidFill>
              </a:rPr>
              <a:t>2.7. Conseils de jardinage</a:t>
            </a:r>
          </a:p>
          <a:p>
            <a:r>
              <a:rPr lang="fr-FR" sz="1400" dirty="0">
                <a:solidFill>
                  <a:srgbClr val="008000"/>
                </a:solidFill>
              </a:rPr>
              <a:t>2.8. Choix du type de jardin</a:t>
            </a:r>
          </a:p>
          <a:p>
            <a:r>
              <a:rPr lang="fr-FR" sz="1400" dirty="0">
                <a:solidFill>
                  <a:srgbClr val="008000"/>
                </a:solidFill>
              </a:rPr>
              <a:t>2.9. Emplacement du jardin</a:t>
            </a:r>
          </a:p>
          <a:p>
            <a:r>
              <a:rPr lang="fr-FR" sz="1400" dirty="0">
                <a:solidFill>
                  <a:srgbClr val="008000"/>
                </a:solidFill>
              </a:rPr>
              <a:t>2.10. Exemples de plans de jardins</a:t>
            </a:r>
          </a:p>
          <a:p>
            <a:r>
              <a:rPr lang="fr-FR" sz="1400" dirty="0">
                <a:solidFill>
                  <a:srgbClr val="008000"/>
                </a:solidFill>
              </a:rPr>
              <a:t>2.11. Les outils de jardinage</a:t>
            </a:r>
          </a:p>
          <a:p>
            <a:r>
              <a:rPr lang="fr-FR" sz="1400" dirty="0">
                <a:solidFill>
                  <a:srgbClr val="008000"/>
                </a:solidFill>
              </a:rPr>
              <a:t>2.12. Haies défensives, entourant les jardins</a:t>
            </a:r>
          </a:p>
          <a:p>
            <a:r>
              <a:rPr lang="fr-FR" sz="1400" dirty="0">
                <a:solidFill>
                  <a:srgbClr val="008000"/>
                </a:solidFill>
              </a:rPr>
              <a:t>3. Source d’eau potable </a:t>
            </a:r>
          </a:p>
          <a:p>
            <a:r>
              <a:rPr lang="fr-FR" sz="1400" dirty="0">
                <a:solidFill>
                  <a:srgbClr val="008000"/>
                </a:solidFill>
              </a:rPr>
              <a:t>4. La production d’énergie</a:t>
            </a:r>
          </a:p>
          <a:p>
            <a:r>
              <a:rPr lang="fr-FR" sz="1400" dirty="0">
                <a:solidFill>
                  <a:srgbClr val="008000"/>
                </a:solidFill>
              </a:rPr>
              <a:t>5. La production de matériaux de construction </a:t>
            </a:r>
          </a:p>
          <a:p>
            <a:r>
              <a:rPr lang="fr-FR" sz="1400" dirty="0">
                <a:solidFill>
                  <a:srgbClr val="008000"/>
                </a:solidFill>
              </a:rPr>
              <a:t>6. La </a:t>
            </a:r>
            <a:r>
              <a:rPr lang="fr-FR" sz="1400" dirty="0" err="1">
                <a:solidFill>
                  <a:srgbClr val="008000"/>
                </a:solidFill>
              </a:rPr>
              <a:t>grainothèque</a:t>
            </a:r>
            <a:r>
              <a:rPr lang="fr-FR" sz="1400" dirty="0">
                <a:solidFill>
                  <a:srgbClr val="008000"/>
                </a:solidFill>
              </a:rPr>
              <a:t> </a:t>
            </a:r>
          </a:p>
          <a:p>
            <a:r>
              <a:rPr lang="fr-FR" sz="1400" dirty="0">
                <a:solidFill>
                  <a:srgbClr val="008000"/>
                </a:solidFill>
              </a:rPr>
              <a:t>7. La pépinière de production </a:t>
            </a:r>
          </a:p>
          <a:p>
            <a:r>
              <a:rPr lang="fr-FR" sz="1400" dirty="0">
                <a:solidFill>
                  <a:srgbClr val="008000"/>
                </a:solidFill>
              </a:rPr>
              <a:t>8. La culture bio de plantes médicinales et aromatiques </a:t>
            </a:r>
          </a:p>
          <a:p>
            <a:r>
              <a:rPr lang="fr-FR" sz="1400" dirty="0">
                <a:solidFill>
                  <a:srgbClr val="008000"/>
                </a:solidFill>
              </a:rPr>
              <a:t>9. Le système de micro-crédits</a:t>
            </a:r>
          </a:p>
          <a:p>
            <a:r>
              <a:rPr lang="fr-FR" sz="1400" dirty="0">
                <a:solidFill>
                  <a:srgbClr val="008000"/>
                </a:solidFill>
              </a:rPr>
              <a:t>9bis. Le commerce équitable</a:t>
            </a:r>
          </a:p>
          <a:p>
            <a:r>
              <a:rPr lang="fr-FR" sz="1400" dirty="0">
                <a:solidFill>
                  <a:srgbClr val="008000"/>
                </a:solidFill>
              </a:rPr>
              <a:t>10. La bibliothèque </a:t>
            </a:r>
          </a:p>
          <a:p>
            <a:r>
              <a:rPr lang="fr-FR" sz="1400" dirty="0">
                <a:solidFill>
                  <a:srgbClr val="008000"/>
                </a:solidFill>
              </a:rPr>
              <a:t>11. La salle communautaire</a:t>
            </a:r>
          </a:p>
          <a:p>
            <a:r>
              <a:rPr lang="fr-FR" sz="1400" dirty="0">
                <a:solidFill>
                  <a:srgbClr val="008000"/>
                </a:solidFill>
              </a:rPr>
              <a:t>12. L'atelier collectif</a:t>
            </a:r>
          </a:p>
          <a:p>
            <a:r>
              <a:rPr lang="fr-FR" sz="1400" dirty="0">
                <a:solidFill>
                  <a:srgbClr val="008000"/>
                </a:solidFill>
              </a:rPr>
              <a:t>13. L’assemblée villageoise et/ou la coopérative villageoise</a:t>
            </a:r>
          </a:p>
          <a:p>
            <a:r>
              <a:rPr lang="fr-FR" sz="1400" dirty="0">
                <a:solidFill>
                  <a:srgbClr val="008000"/>
                </a:solidFill>
              </a:rPr>
              <a:t>14. La formation des apprenants par les expérimentés</a:t>
            </a:r>
          </a:p>
          <a:p>
            <a:r>
              <a:rPr lang="fr-FR" sz="1400" dirty="0">
                <a:solidFill>
                  <a:srgbClr val="008000"/>
                </a:solidFill>
              </a:rPr>
              <a:t>15. La commercialisation de la production</a:t>
            </a:r>
          </a:p>
          <a:p>
            <a:endParaRPr lang="fr-FR" sz="1400" dirty="0">
              <a:solidFill>
                <a:srgbClr val="008000"/>
              </a:solidFill>
            </a:endParaRPr>
          </a:p>
        </p:txBody>
      </p:sp>
      <p:sp>
        <p:nvSpPr>
          <p:cNvPr id="10" name="Rectangle 9"/>
          <p:cNvSpPr/>
          <p:nvPr/>
        </p:nvSpPr>
        <p:spPr>
          <a:xfrm>
            <a:off x="3742212" y="2213556"/>
            <a:ext cx="2809196" cy="2261625"/>
          </a:xfrm>
          <a:prstGeom prst="rect">
            <a:avLst/>
          </a:prstGeom>
        </p:spPr>
        <p:txBody>
          <a:bodyPr wrap="square">
            <a:spAutoFit/>
          </a:bodyPr>
          <a:lstStyle/>
          <a:p>
            <a:r>
              <a:rPr lang="fr-FR" sz="1400" dirty="0">
                <a:solidFill>
                  <a:srgbClr val="008000"/>
                </a:solidFill>
              </a:rPr>
              <a:t>16. La charte des valeurs morales et éthiques de l’</a:t>
            </a:r>
            <a:r>
              <a:rPr lang="fr-FR" sz="1400" dirty="0" err="1">
                <a:solidFill>
                  <a:srgbClr val="008000"/>
                </a:solidFill>
              </a:rPr>
              <a:t>écovillage</a:t>
            </a:r>
            <a:r>
              <a:rPr lang="fr-FR" sz="1400" dirty="0">
                <a:solidFill>
                  <a:srgbClr val="008000"/>
                </a:solidFill>
              </a:rPr>
              <a:t> </a:t>
            </a:r>
          </a:p>
          <a:p>
            <a:r>
              <a:rPr lang="fr-FR" sz="1400" dirty="0">
                <a:solidFill>
                  <a:srgbClr val="008000"/>
                </a:solidFill>
              </a:rPr>
              <a:t>A1. Annexe : Légumes importants à cultiver</a:t>
            </a:r>
          </a:p>
          <a:p>
            <a:r>
              <a:rPr lang="fr-FR" sz="1400" dirty="0">
                <a:solidFill>
                  <a:srgbClr val="008000"/>
                </a:solidFill>
              </a:rPr>
              <a:t>A2. Annexe : Fruitiers importants à cultiver</a:t>
            </a:r>
          </a:p>
          <a:p>
            <a:r>
              <a:rPr lang="fr-FR" sz="1400" dirty="0">
                <a:solidFill>
                  <a:srgbClr val="008000"/>
                </a:solidFill>
              </a:rPr>
              <a:t>A3. Annexe : Plan de l’</a:t>
            </a:r>
            <a:r>
              <a:rPr lang="fr-FR" sz="1400" dirty="0" err="1">
                <a:solidFill>
                  <a:srgbClr val="008000"/>
                </a:solidFill>
              </a:rPr>
              <a:t>écovillage</a:t>
            </a:r>
            <a:r>
              <a:rPr lang="fr-FR" sz="1400" dirty="0">
                <a:solidFill>
                  <a:srgbClr val="008000"/>
                </a:solidFill>
              </a:rPr>
              <a:t> (proposition)</a:t>
            </a:r>
          </a:p>
          <a:p>
            <a:r>
              <a:rPr lang="fr-FR" sz="1400" dirty="0">
                <a:solidFill>
                  <a:srgbClr val="008000"/>
                </a:solidFill>
              </a:rPr>
              <a:t>A4. Annexe : Techniques de greffes des arbres fruitiers</a:t>
            </a:r>
          </a:p>
        </p:txBody>
      </p:sp>
      <p:sp>
        <p:nvSpPr>
          <p:cNvPr id="9" name="Rectangle 8"/>
          <p:cNvSpPr/>
          <p:nvPr/>
        </p:nvSpPr>
        <p:spPr>
          <a:xfrm>
            <a:off x="4615279" y="4499837"/>
            <a:ext cx="1744283" cy="167234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Les pages, aux fond rose, qui suivent dans ce document, présentent des techniques agronomiques plus délicates.</a:t>
            </a:r>
          </a:p>
        </p:txBody>
      </p:sp>
    </p:spTree>
    <p:extLst>
      <p:ext uri="{BB962C8B-B14F-4D97-AF65-F5344CB8AC3E}">
        <p14:creationId xmlns:p14="http://schemas.microsoft.com/office/powerpoint/2010/main" val="282111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1648654-9D57-4BB1-8D13-DD93554D0108}" type="slidenum">
              <a:rPr lang="fr-FR" smtClean="0"/>
              <a:t>20</a:t>
            </a:fld>
            <a:endParaRPr lang="fr-FR"/>
          </a:p>
        </p:txBody>
      </p:sp>
      <p:sp>
        <p:nvSpPr>
          <p:cNvPr id="3" name="ZoneTexte 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Rectangle 4"/>
          <p:cNvSpPr>
            <a:spLocks noChangeArrowheads="1"/>
          </p:cNvSpPr>
          <p:nvPr/>
        </p:nvSpPr>
        <p:spPr bwMode="auto">
          <a:xfrm>
            <a:off x="150813" y="750888"/>
            <a:ext cx="3680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2.9. </a:t>
            </a:r>
            <a:r>
              <a:rPr lang="fr-FR" altLang="fr-FR" sz="2400" b="1" dirty="0">
                <a:solidFill>
                  <a:srgbClr val="008000"/>
                </a:solidFill>
              </a:rPr>
              <a:t>Emplacement du jardin</a:t>
            </a:r>
            <a:endParaRPr lang="fr-FR" altLang="fr-FR" sz="2400" dirty="0">
              <a:solidFill>
                <a:srgbClr val="008000"/>
              </a:solidFill>
            </a:endParaRPr>
          </a:p>
        </p:txBody>
      </p:sp>
      <p:sp>
        <p:nvSpPr>
          <p:cNvPr id="5" name="ZoneTexte 4"/>
          <p:cNvSpPr txBox="1"/>
          <p:nvPr/>
        </p:nvSpPr>
        <p:spPr>
          <a:xfrm>
            <a:off x="150813" y="1331913"/>
            <a:ext cx="9186862" cy="5538787"/>
          </a:xfrm>
          <a:prstGeom prst="rect">
            <a:avLst/>
          </a:prstGeom>
          <a:noFill/>
        </p:spPr>
        <p:txBody>
          <a:bodyPr>
            <a:spAutoFit/>
          </a:bodyPr>
          <a:lstStyle/>
          <a:p>
            <a:pPr algn="just">
              <a:spcBef>
                <a:spcPts val="0"/>
              </a:spcBef>
              <a:spcAft>
                <a:spcPts val="0"/>
              </a:spcAft>
              <a:defRPr/>
            </a:pPr>
            <a:r>
              <a:rPr lang="fr-FR" dirty="0">
                <a:solidFill>
                  <a:srgbClr val="008000"/>
                </a:solidFill>
                <a:latin typeface="+mn-lt"/>
              </a:rPr>
              <a:t>Le meilleur emplacement pour un jardin est :</a:t>
            </a:r>
          </a:p>
          <a:p>
            <a:pPr marL="342900" indent="-342900" algn="just">
              <a:spcBef>
                <a:spcPts val="0"/>
              </a:spcBef>
              <a:spcAft>
                <a:spcPts val="0"/>
              </a:spcAft>
              <a:buFont typeface="+mj-lt"/>
              <a:buAutoNum type="arabicPeriod"/>
              <a:defRPr/>
            </a:pPr>
            <a:r>
              <a:rPr lang="fr-FR" dirty="0">
                <a:solidFill>
                  <a:srgbClr val="008000"/>
                </a:solidFill>
                <a:latin typeface="+mn-lt"/>
              </a:rPr>
              <a:t>à proximité d'un point d'eau (puits, marigot, rivière) car, pendant la saison sèche, les légumes doivent être arrosés. On peut avoir deux jardins : le jardin de saison sèche, situé près du puits ou au bord du marigot et le jardin de saison humide, situé sur un terrain non inon­dable et bien plat.</a:t>
            </a:r>
          </a:p>
          <a:p>
            <a:pPr marL="342900" indent="-342900" algn="just">
              <a:spcBef>
                <a:spcPts val="0"/>
              </a:spcBef>
              <a:spcAft>
                <a:spcPts val="0"/>
              </a:spcAft>
              <a:buFont typeface="+mj-lt"/>
              <a:buAutoNum type="arabicPeriod"/>
              <a:defRPr/>
            </a:pPr>
            <a:r>
              <a:rPr lang="fr-FR" dirty="0">
                <a:solidFill>
                  <a:srgbClr val="008000"/>
                </a:solidFill>
                <a:latin typeface="+mn-lt"/>
              </a:rPr>
              <a:t>sur un terrain plat ou en pente légère. Les terrains en pente forte exigent un terrassement contre l'érosion. Veiller à ce que la couche supérieure (la plus fertile) reste en surface.</a:t>
            </a:r>
          </a:p>
          <a:p>
            <a:pPr marL="342900" indent="-342900" algn="just">
              <a:spcBef>
                <a:spcPts val="0"/>
              </a:spcBef>
              <a:spcAft>
                <a:spcPts val="0"/>
              </a:spcAft>
              <a:buFont typeface="+mj-lt"/>
              <a:buAutoNum type="arabicPeriod"/>
              <a:defRPr/>
            </a:pPr>
            <a:r>
              <a:rPr lang="fr-FR" dirty="0">
                <a:solidFill>
                  <a:srgbClr val="008000"/>
                </a:solidFill>
                <a:latin typeface="+mn-lt"/>
              </a:rPr>
              <a:t>près de la maison. Cela facilite la surveillance et la cueillette.</a:t>
            </a:r>
          </a:p>
          <a:p>
            <a:pPr marL="342900" indent="-342900" algn="just">
              <a:spcBef>
                <a:spcPts val="0"/>
              </a:spcBef>
              <a:spcAft>
                <a:spcPts val="0"/>
              </a:spcAft>
              <a:buFont typeface="+mj-lt"/>
              <a:buAutoNum type="arabicPeriod"/>
              <a:defRPr/>
            </a:pPr>
            <a:r>
              <a:rPr lang="fr-FR" dirty="0">
                <a:solidFill>
                  <a:srgbClr val="008000"/>
                </a:solidFill>
                <a:latin typeface="+mn-lt"/>
              </a:rPr>
              <a:t>sur un sol meuble et perméable, riche en matières organiques. Eviter les sols pierreux ou trop argileux, les plaques de latérite et les sols très sableux. Amélioré avec du fumier ou du compost, un terrain pauvre (sableux) convient également.</a:t>
            </a:r>
          </a:p>
          <a:p>
            <a:pPr marL="342900" indent="-342900" algn="just">
              <a:spcBef>
                <a:spcPts val="0"/>
              </a:spcBef>
              <a:spcAft>
                <a:spcPts val="0"/>
              </a:spcAft>
              <a:buFont typeface="+mj-lt"/>
              <a:buAutoNum type="arabicPeriod"/>
              <a:defRPr/>
            </a:pPr>
            <a:r>
              <a:rPr lang="fr-FR" dirty="0">
                <a:solidFill>
                  <a:srgbClr val="008000"/>
                </a:solidFill>
                <a:latin typeface="+mn-lt"/>
              </a:rPr>
              <a:t>sur un terrain bien ensoleillé et abrité des vents dominants.</a:t>
            </a:r>
          </a:p>
          <a:p>
            <a:pPr marL="342900" indent="-342900" algn="just">
              <a:spcBef>
                <a:spcPts val="0"/>
              </a:spcBef>
              <a:spcAft>
                <a:spcPts val="0"/>
              </a:spcAft>
              <a:buFont typeface="+mj-lt"/>
              <a:buAutoNum type="arabicPeriod"/>
              <a:defRPr/>
            </a:pPr>
            <a:r>
              <a:rPr lang="fr-FR" dirty="0">
                <a:solidFill>
                  <a:srgbClr val="008000"/>
                </a:solidFill>
                <a:latin typeface="+mn-lt"/>
              </a:rPr>
              <a:t>sur un terrain où poussent peu de </a:t>
            </a:r>
            <a:r>
              <a:rPr lang="fr-FR" b="1" dirty="0">
                <a:solidFill>
                  <a:srgbClr val="FF0000"/>
                </a:solidFill>
                <a:latin typeface="+mn-lt"/>
              </a:rPr>
              <a:t>plantes nuisibles à rhizomes (mauvaises herbes)</a:t>
            </a:r>
            <a:r>
              <a:rPr lang="fr-FR" dirty="0">
                <a:solidFill>
                  <a:srgbClr val="008000"/>
                </a:solidFill>
                <a:latin typeface="+mn-lt"/>
              </a:rPr>
              <a:t>, comme l'</a:t>
            </a:r>
            <a:r>
              <a:rPr lang="fr-FR" i="1" dirty="0" err="1">
                <a:solidFill>
                  <a:srgbClr val="008000"/>
                </a:solidFill>
                <a:latin typeface="+mn-lt"/>
              </a:rPr>
              <a:t>Imperata</a:t>
            </a:r>
            <a:r>
              <a:rPr lang="fr-FR" dirty="0">
                <a:solidFill>
                  <a:srgbClr val="008000"/>
                </a:solidFill>
                <a:latin typeface="+mn-lt"/>
              </a:rPr>
              <a:t> (</a:t>
            </a:r>
            <a:r>
              <a:rPr lang="fr-FR" dirty="0" err="1">
                <a:solidFill>
                  <a:srgbClr val="008000"/>
                </a:solidFill>
                <a:latin typeface="+mn-lt"/>
              </a:rPr>
              <a:t>lalang</a:t>
            </a:r>
            <a:r>
              <a:rPr lang="fr-FR" dirty="0">
                <a:solidFill>
                  <a:srgbClr val="008000"/>
                </a:solidFill>
                <a:latin typeface="+mn-lt"/>
              </a:rPr>
              <a:t>, </a:t>
            </a:r>
            <a:r>
              <a:rPr lang="fr-FR" dirty="0" err="1">
                <a:solidFill>
                  <a:srgbClr val="008000"/>
                </a:solidFill>
                <a:latin typeface="+mn-lt"/>
              </a:rPr>
              <a:t>cogon</a:t>
            </a:r>
            <a:r>
              <a:rPr lang="fr-FR" dirty="0">
                <a:solidFill>
                  <a:srgbClr val="008000"/>
                </a:solidFill>
                <a:latin typeface="+mn-lt"/>
              </a:rPr>
              <a:t>) ou à petites tubercules, comme le </a:t>
            </a:r>
            <a:r>
              <a:rPr lang="fr-FR" i="1" dirty="0" err="1">
                <a:solidFill>
                  <a:srgbClr val="008000"/>
                </a:solidFill>
                <a:latin typeface="+mn-lt"/>
              </a:rPr>
              <a:t>Cyperus</a:t>
            </a:r>
            <a:r>
              <a:rPr lang="fr-FR" dirty="0">
                <a:solidFill>
                  <a:srgbClr val="008000"/>
                </a:solidFill>
                <a:latin typeface="+mn-lt"/>
              </a:rPr>
              <a:t>. Un terrain couvert de ces herbes est difficile à défricher et à entretenir.</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Généralement les meilleures terres sont les terres récem­ment déboisées, riches en humus, </a:t>
            </a:r>
            <a:r>
              <a:rPr lang="fr-FR" i="1" dirty="0">
                <a:solidFill>
                  <a:srgbClr val="008000"/>
                </a:solidFill>
                <a:latin typeface="+mn-lt"/>
              </a:rPr>
              <a:t>les terres fines des vallées non inondées</a:t>
            </a:r>
            <a:r>
              <a:rPr lang="fr-FR" dirty="0">
                <a:solidFill>
                  <a:srgbClr val="008000"/>
                </a:solidFill>
                <a:latin typeface="+mn-lt"/>
              </a:rPr>
              <a:t> et les terres où s'accumulent l'humus et les matières éro­dées. </a:t>
            </a:r>
            <a:r>
              <a:rPr lang="fr-FR" b="1" dirty="0">
                <a:solidFill>
                  <a:srgbClr val="008000"/>
                </a:solidFill>
                <a:latin typeface="+mn-lt"/>
              </a:rPr>
              <a:t>Les terrains moins fer­tiles peuvent être améliorés</a:t>
            </a:r>
            <a:r>
              <a:rPr lang="fr-FR" dirty="0">
                <a:solidFill>
                  <a:srgbClr val="008000"/>
                </a:solidFill>
                <a:latin typeface="+mn-lt"/>
              </a:rPr>
              <a:t>.</a:t>
            </a:r>
            <a:endParaRPr lang="fr-FR" dirty="0">
              <a:solidFill>
                <a:srgbClr val="FF0000"/>
              </a:solidFill>
              <a:latin typeface="+mn-lt"/>
            </a:endParaRPr>
          </a:p>
          <a:p>
            <a:pPr algn="just">
              <a:spcBef>
                <a:spcPts val="0"/>
              </a:spcBef>
              <a:spcAft>
                <a:spcPts val="0"/>
              </a:spcAft>
              <a:defRPr/>
            </a:pPr>
            <a:r>
              <a:rPr lang="fr-FR" sz="1200" dirty="0">
                <a:solidFill>
                  <a:srgbClr val="008000"/>
                </a:solidFill>
                <a:latin typeface="+mn-lt"/>
              </a:rPr>
              <a:t>Source : </a:t>
            </a:r>
            <a:r>
              <a:rPr lang="fr-FR" sz="1200" dirty="0" err="1">
                <a:solidFill>
                  <a:srgbClr val="008000"/>
                </a:solidFill>
                <a:latin typeface="+mn-lt"/>
              </a:rPr>
              <a:t>Agrodok</a:t>
            </a:r>
            <a:r>
              <a:rPr lang="fr-FR" sz="1200" dirty="0">
                <a:solidFill>
                  <a:srgbClr val="008000"/>
                </a:solidFill>
                <a:latin typeface="+mn-lt"/>
              </a:rPr>
              <a:t> 9 - </a:t>
            </a:r>
            <a:r>
              <a:rPr lang="fr-FR" sz="1200" i="1" dirty="0">
                <a:solidFill>
                  <a:srgbClr val="008000"/>
                </a:solidFill>
                <a:latin typeface="+mn-lt"/>
              </a:rPr>
              <a:t>Le jardin potager dans les zones tropicales</a:t>
            </a:r>
            <a:r>
              <a:rPr lang="fr-FR" sz="1200" dirty="0">
                <a:solidFill>
                  <a:srgbClr val="008000"/>
                </a:solidFill>
                <a:latin typeface="+mn-lt"/>
              </a:rPr>
              <a:t>, </a:t>
            </a:r>
            <a:r>
              <a:rPr lang="fr-FR" sz="1200" dirty="0" err="1">
                <a:solidFill>
                  <a:srgbClr val="008000"/>
                </a:solidFill>
                <a:latin typeface="+mn-lt"/>
              </a:rPr>
              <a:t>Henk</a:t>
            </a:r>
            <a:r>
              <a:rPr lang="fr-FR" sz="1200" dirty="0">
                <a:solidFill>
                  <a:srgbClr val="008000"/>
                </a:solidFill>
                <a:latin typeface="+mn-lt"/>
              </a:rPr>
              <a:t> </a:t>
            </a:r>
            <a:r>
              <a:rPr lang="fr-FR" sz="1200" dirty="0" err="1">
                <a:solidFill>
                  <a:srgbClr val="008000"/>
                </a:solidFill>
                <a:latin typeface="+mn-lt"/>
              </a:rPr>
              <a:t>Waayenberg</a:t>
            </a:r>
            <a:endParaRPr lang="fr-FR" sz="1200" dirty="0">
              <a:solidFill>
                <a:srgbClr val="FF0000"/>
              </a:solidFill>
              <a:latin typeface="+mn-lt"/>
            </a:endParaRPr>
          </a:p>
        </p:txBody>
      </p:sp>
      <p:sp>
        <p:nvSpPr>
          <p:cNvPr id="6" name="Rectangle 5"/>
          <p:cNvSpPr/>
          <p:nvPr/>
        </p:nvSpPr>
        <p:spPr>
          <a:xfrm>
            <a:off x="9458002" y="3448878"/>
            <a:ext cx="2505814" cy="646331"/>
          </a:xfrm>
          <a:prstGeom prst="rect">
            <a:avLst/>
          </a:prstGeom>
        </p:spPr>
        <p:txBody>
          <a:bodyPr wrap="none">
            <a:spAutoFit/>
          </a:bodyPr>
          <a:lstStyle/>
          <a:p>
            <a:pPr algn="ctr" eaLnBrk="1" fontAlgn="auto" hangingPunct="1">
              <a:spcBef>
                <a:spcPts val="0"/>
              </a:spcBef>
              <a:spcAft>
                <a:spcPts val="0"/>
              </a:spcAft>
              <a:defRPr/>
            </a:pPr>
            <a:r>
              <a:rPr lang="fr-FR" i="1" spc="-20" dirty="0">
                <a:solidFill>
                  <a:srgbClr val="008000"/>
                </a:solidFill>
                <a:latin typeface="Arial" panose="020B0604020202020204" pitchFamily="34" charset="0"/>
                <a:ea typeface="Times New Roman" panose="02020603050405020304" pitchFamily="18" charset="0"/>
              </a:rPr>
              <a:t>Eviter les sols pierreux.</a:t>
            </a:r>
          </a:p>
          <a:p>
            <a:pPr algn="ctr" eaLnBrk="1" fontAlgn="auto" hangingPunct="1">
              <a:spcBef>
                <a:spcPts val="0"/>
              </a:spcBef>
              <a:spcAft>
                <a:spcPts val="0"/>
              </a:spcAft>
              <a:defRPr/>
            </a:pPr>
            <a:r>
              <a:rPr lang="fr-FR" i="1" spc="-20" dirty="0">
                <a:solidFill>
                  <a:srgbClr val="008000"/>
                </a:solidFill>
                <a:latin typeface="Arial" panose="020B0604020202020204" pitchFamily="34" charset="0"/>
              </a:rPr>
              <a:t>En retirer les pierres.</a:t>
            </a:r>
            <a:endParaRPr lang="fr-FR" dirty="0">
              <a:solidFill>
                <a:srgbClr val="008000"/>
              </a:solidFill>
              <a:latin typeface="+mn-lt"/>
            </a:endParaRPr>
          </a:p>
        </p:txBody>
      </p:sp>
      <p:pic>
        <p:nvPicPr>
          <p:cNvPr id="7" name="Picture 2" descr="D:\Users\blisan\Pictures\perso\agro-forêts\potager-generation-Masoala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453" y="4150659"/>
            <a:ext cx="143668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9"/>
          <p:cNvSpPr txBox="1">
            <a:spLocks noChangeArrowheads="1"/>
          </p:cNvSpPr>
          <p:nvPr/>
        </p:nvSpPr>
        <p:spPr bwMode="auto">
          <a:xfrm>
            <a:off x="9567116" y="6113669"/>
            <a:ext cx="2519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Planche du jardin potager, de l’association Génération </a:t>
            </a:r>
            <a:r>
              <a:rPr lang="fr-FR" altLang="fr-FR" sz="1200" dirty="0" err="1">
                <a:solidFill>
                  <a:srgbClr val="008000"/>
                </a:solidFill>
              </a:rPr>
              <a:t>Masoala</a:t>
            </a:r>
            <a:r>
              <a:rPr lang="fr-FR" altLang="fr-FR" sz="1200" dirty="0">
                <a:solidFill>
                  <a:srgbClr val="008000"/>
                </a:solidFill>
              </a:rPr>
              <a:t>, </a:t>
            </a:r>
            <a:r>
              <a:rPr lang="fr-FR" altLang="fr-FR" sz="1200" dirty="0">
                <a:solidFill>
                  <a:srgbClr val="008000"/>
                </a:solidFill>
                <a:hlinkClick r:id="rId3"/>
              </a:rPr>
              <a:t>http://www.generation-masoala.org/</a:t>
            </a:r>
            <a:r>
              <a:rPr lang="fr-FR" altLang="fr-FR" sz="1200" dirty="0">
                <a:solidFill>
                  <a:srgbClr val="008000"/>
                </a:solidFill>
              </a:rPr>
              <a:t> </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6678" y="2326622"/>
            <a:ext cx="16684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8"/>
          <p:cNvSpPr txBox="1">
            <a:spLocks/>
          </p:cNvSpPr>
          <p:nvPr/>
        </p:nvSpPr>
        <p:spPr>
          <a:xfrm>
            <a:off x="8779520" y="129091"/>
            <a:ext cx="367497" cy="38819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20</a:t>
            </a:fld>
            <a:endParaRPr lang="fr-FR"/>
          </a:p>
        </p:txBody>
      </p:sp>
      <p:sp>
        <p:nvSpPr>
          <p:cNvPr id="11" name="Rectangle 10"/>
          <p:cNvSpPr/>
          <p:nvPr/>
        </p:nvSpPr>
        <p:spPr>
          <a:xfrm>
            <a:off x="150813" y="184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9266" y="95299"/>
            <a:ext cx="2114550" cy="1590675"/>
          </a:xfrm>
          <a:prstGeom prst="rect">
            <a:avLst/>
          </a:prstGeom>
        </p:spPr>
      </p:pic>
      <p:sp>
        <p:nvSpPr>
          <p:cNvPr id="13" name="ZoneTexte 12"/>
          <p:cNvSpPr txBox="1"/>
          <p:nvPr/>
        </p:nvSpPr>
        <p:spPr>
          <a:xfrm>
            <a:off x="9995426" y="1685974"/>
            <a:ext cx="1822230" cy="461665"/>
          </a:xfrm>
          <a:prstGeom prst="rect">
            <a:avLst/>
          </a:prstGeom>
          <a:noFill/>
        </p:spPr>
        <p:txBody>
          <a:bodyPr wrap="none" rtlCol="0">
            <a:spAutoFit/>
          </a:bodyPr>
          <a:lstStyle/>
          <a:p>
            <a:pPr algn="ctr"/>
            <a:r>
              <a:rPr lang="fr-FR" sz="1200" dirty="0">
                <a:solidFill>
                  <a:srgbClr val="008000"/>
                </a:solidFill>
              </a:rPr>
              <a:t>Jardin de case au Brésil.</a:t>
            </a:r>
          </a:p>
          <a:p>
            <a:pPr algn="ctr"/>
            <a:r>
              <a:rPr lang="fr-FR" sz="1200" dirty="0">
                <a:solidFill>
                  <a:srgbClr val="008000"/>
                </a:solidFill>
              </a:rPr>
              <a:t>(photo : Caroline </a:t>
            </a:r>
            <a:r>
              <a:rPr lang="fr-FR" sz="1200" dirty="0" err="1">
                <a:solidFill>
                  <a:srgbClr val="008000"/>
                </a:solidFill>
              </a:rPr>
              <a:t>Rochon</a:t>
            </a:r>
            <a:r>
              <a:rPr lang="fr-FR" sz="1200" dirty="0">
                <a:solidFill>
                  <a:srgbClr val="008000"/>
                </a:solidFill>
              </a:rPr>
              <a:t>).</a:t>
            </a:r>
          </a:p>
        </p:txBody>
      </p:sp>
    </p:spTree>
    <p:extLst>
      <p:ext uri="{BB962C8B-B14F-4D97-AF65-F5344CB8AC3E}">
        <p14:creationId xmlns:p14="http://schemas.microsoft.com/office/powerpoint/2010/main" val="287535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9277574" y="152157"/>
            <a:ext cx="2743200" cy="365125"/>
          </a:xfrm>
        </p:spPr>
        <p:txBody>
          <a:bodyPr/>
          <a:lstStyle/>
          <a:p>
            <a:fld id="{91648654-9D57-4BB1-8D13-DD93554D0108}" type="slidenum">
              <a:rPr lang="fr-FR" smtClean="0"/>
              <a:t>21</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222375"/>
            <a:ext cx="38290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50813" y="664655"/>
            <a:ext cx="4546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2.10. </a:t>
            </a:r>
            <a:r>
              <a:rPr lang="fr-FR" altLang="fr-FR" sz="2400" b="1" dirty="0">
                <a:solidFill>
                  <a:srgbClr val="008000"/>
                </a:solidFill>
              </a:rPr>
              <a:t>Exemples de plans de jardins</a:t>
            </a:r>
            <a:endParaRPr lang="fr-FR" altLang="fr-FR" sz="2400" dirty="0">
              <a:solidFill>
                <a:srgbClr val="008000"/>
              </a:solidFill>
            </a:endParaRPr>
          </a:p>
        </p:txBody>
      </p:sp>
      <p:sp>
        <p:nvSpPr>
          <p:cNvPr id="6" name="ZoneTexte 6"/>
          <p:cNvSpPr txBox="1">
            <a:spLocks noChangeArrowheads="1"/>
          </p:cNvSpPr>
          <p:nvPr/>
        </p:nvSpPr>
        <p:spPr bwMode="auto">
          <a:xfrm>
            <a:off x="150813" y="4791075"/>
            <a:ext cx="3711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jardin « sans soucis ».</a:t>
            </a:r>
          </a:p>
          <a:p>
            <a:pPr algn="ctr" eaLnBrk="1" hangingPunct="1"/>
            <a:r>
              <a:rPr lang="fr-FR" altLang="fr-FR" sz="1200">
                <a:solidFill>
                  <a:srgbClr val="008000"/>
                </a:solidFill>
              </a:rPr>
              <a:t>Commentaires : ndolé, corde à linge, maison, haie, treillage de chayotte, tilleul, goyavier, tas de compost, moringa.</a:t>
            </a:r>
          </a:p>
        </p:txBody>
      </p:sp>
      <p:pic>
        <p:nvPicPr>
          <p:cNvPr id="7"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22375"/>
            <a:ext cx="27051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8"/>
          <p:cNvSpPr txBox="1">
            <a:spLocks noChangeArrowheads="1"/>
          </p:cNvSpPr>
          <p:nvPr/>
        </p:nvSpPr>
        <p:spPr bwMode="auto">
          <a:xfrm>
            <a:off x="4214813" y="3721100"/>
            <a:ext cx="255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jardin « sans soucis » à vol d’oiseau</a:t>
            </a:r>
          </a:p>
        </p:txBody>
      </p:sp>
      <p:sp>
        <p:nvSpPr>
          <p:cNvPr id="9" name="Rectangle 9"/>
          <p:cNvSpPr>
            <a:spLocks noChangeArrowheads="1"/>
          </p:cNvSpPr>
          <p:nvPr/>
        </p:nvSpPr>
        <p:spPr bwMode="auto">
          <a:xfrm>
            <a:off x="7799388" y="3703638"/>
            <a:ext cx="3948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cs typeface="Times New Roman" panose="02020603050405020304" pitchFamily="18" charset="0"/>
              </a:rPr>
              <a:t>Plan d’un jardin associant les cultures potagères et l’élevage.</a:t>
            </a:r>
          </a:p>
          <a:p>
            <a:pPr algn="ctr" eaLnBrk="1" hangingPunct="1"/>
            <a:r>
              <a:rPr lang="fr-FR" altLang="fr-FR" sz="1200">
                <a:solidFill>
                  <a:srgbClr val="008000"/>
                </a:solidFill>
              </a:rPr>
              <a:t>Commentaires : compost et fumier, vieil acacia, arbre à pain, bananière, légumes, chemin, citrus, fourrage, manguier, maison, haie et barrière, maison.</a:t>
            </a:r>
          </a:p>
        </p:txBody>
      </p:sp>
      <p:pic>
        <p:nvPicPr>
          <p:cNvPr id="10"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750888"/>
            <a:ext cx="4622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4397375"/>
            <a:ext cx="354012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8274050" y="5476875"/>
            <a:ext cx="1373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dirty="0">
                <a:solidFill>
                  <a:srgbClr val="008000"/>
                </a:solidFill>
              </a:rPr>
              <a:t>a: abri aux outils</a:t>
            </a:r>
          </a:p>
          <a:p>
            <a:pPr eaLnBrk="1" hangingPunct="1"/>
            <a:r>
              <a:rPr lang="fr-FR" altLang="fr-FR" sz="1200" dirty="0">
                <a:solidFill>
                  <a:srgbClr val="008000"/>
                </a:solidFill>
              </a:rPr>
              <a:t>b: verger</a:t>
            </a:r>
          </a:p>
          <a:p>
            <a:pPr eaLnBrk="1" hangingPunct="1"/>
            <a:r>
              <a:rPr lang="fr-FR" altLang="fr-FR" sz="1200" dirty="0">
                <a:solidFill>
                  <a:srgbClr val="008000"/>
                </a:solidFill>
              </a:rPr>
              <a:t>c: </a:t>
            </a:r>
            <a:r>
              <a:rPr lang="fr-FR" altLang="fr-FR" sz="1200" dirty="0" err="1">
                <a:solidFill>
                  <a:srgbClr val="008000"/>
                </a:solidFill>
              </a:rPr>
              <a:t>compostière</a:t>
            </a:r>
            <a:endParaRPr lang="fr-FR" altLang="fr-FR" sz="1200" dirty="0">
              <a:solidFill>
                <a:srgbClr val="008000"/>
              </a:solidFill>
            </a:endParaRPr>
          </a:p>
          <a:p>
            <a:pPr eaLnBrk="1" hangingPunct="1"/>
            <a:r>
              <a:rPr lang="fr-FR" altLang="fr-FR" sz="1200" dirty="0">
                <a:solidFill>
                  <a:srgbClr val="008000"/>
                </a:solidFill>
              </a:rPr>
              <a:t>d: pépinière</a:t>
            </a:r>
          </a:p>
          <a:p>
            <a:pPr eaLnBrk="1" hangingPunct="1"/>
            <a:r>
              <a:rPr lang="fr-FR" altLang="fr-FR" sz="1200" dirty="0">
                <a:solidFill>
                  <a:srgbClr val="008000"/>
                </a:solidFill>
              </a:rPr>
              <a:t>e: puits</a:t>
            </a:r>
          </a:p>
        </p:txBody>
      </p:sp>
      <p:sp>
        <p:nvSpPr>
          <p:cNvPr id="13" name="Rectangle 13"/>
          <p:cNvSpPr>
            <a:spLocks noChangeArrowheads="1"/>
          </p:cNvSpPr>
          <p:nvPr/>
        </p:nvSpPr>
        <p:spPr bwMode="auto">
          <a:xfrm>
            <a:off x="9832975" y="5462588"/>
            <a:ext cx="2173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g: planches de légumes fleurs</a:t>
            </a:r>
          </a:p>
          <a:p>
            <a:pPr eaLnBrk="1" hangingPunct="1"/>
            <a:r>
              <a:rPr lang="fr-FR" altLang="fr-FR" sz="1200">
                <a:solidFill>
                  <a:srgbClr val="008000"/>
                </a:solidFill>
              </a:rPr>
              <a:t>h: bassin</a:t>
            </a:r>
          </a:p>
          <a:p>
            <a:pPr eaLnBrk="1" hangingPunct="1"/>
            <a:r>
              <a:rPr lang="fr-FR" altLang="fr-FR" sz="1200">
                <a:solidFill>
                  <a:srgbClr val="008000"/>
                </a:solidFill>
              </a:rPr>
              <a:t>i: entrée</a:t>
            </a:r>
          </a:p>
          <a:p>
            <a:pPr eaLnBrk="1" hangingPunct="1"/>
            <a:r>
              <a:rPr lang="fr-FR" altLang="fr-FR" sz="1200">
                <a:solidFill>
                  <a:srgbClr val="008000"/>
                </a:solidFill>
              </a:rPr>
              <a:t>j: enclos de l'élevage</a:t>
            </a:r>
          </a:p>
          <a:p>
            <a:pPr eaLnBrk="1" hangingPunct="1"/>
            <a:r>
              <a:rPr lang="fr-FR" altLang="fr-FR" sz="1200">
                <a:solidFill>
                  <a:srgbClr val="008000"/>
                </a:solidFill>
              </a:rPr>
              <a:t>k: petit élevage</a:t>
            </a:r>
          </a:p>
        </p:txBody>
      </p:sp>
      <p:sp>
        <p:nvSpPr>
          <p:cNvPr id="14" name="Rectangle 14"/>
          <p:cNvSpPr>
            <a:spLocks noChangeArrowheads="1"/>
          </p:cNvSpPr>
          <p:nvPr/>
        </p:nvSpPr>
        <p:spPr bwMode="auto">
          <a:xfrm>
            <a:off x="8210550" y="6424613"/>
            <a:ext cx="23383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Plan d'un jardin (source : Agrodok)</a:t>
            </a:r>
          </a:p>
        </p:txBody>
      </p:sp>
      <p:sp>
        <p:nvSpPr>
          <p:cNvPr id="15" name="Rectangle 14"/>
          <p:cNvSpPr/>
          <p:nvPr/>
        </p:nvSpPr>
        <p:spPr>
          <a:xfrm>
            <a:off x="150813" y="184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Tree>
    <p:extLst>
      <p:ext uri="{BB962C8B-B14F-4D97-AF65-F5344CB8AC3E}">
        <p14:creationId xmlns:p14="http://schemas.microsoft.com/office/powerpoint/2010/main" val="152799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09596" y="173823"/>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2"/>
          <p:cNvSpPr>
            <a:spLocks noGrp="1"/>
          </p:cNvSpPr>
          <p:nvPr>
            <p:ph type="sldNum" sz="quarter" idx="12"/>
          </p:nvPr>
        </p:nvSpPr>
        <p:spPr>
          <a:xfrm>
            <a:off x="7969271" y="134216"/>
            <a:ext cx="482557" cy="376518"/>
          </a:xfrm>
        </p:spPr>
        <p:txBody>
          <a:bodyPr/>
          <a:lstStyle/>
          <a:p>
            <a:fld id="{91648654-9D57-4BB1-8D13-DD93554D0108}" type="slidenum">
              <a:rPr lang="fr-FR" smtClean="0"/>
              <a:t>22</a:t>
            </a:fld>
            <a:endParaRPr lang="fr-FR" dirty="0"/>
          </a:p>
        </p:txBody>
      </p:sp>
      <p:sp>
        <p:nvSpPr>
          <p:cNvPr id="5" name="Rectangle 4"/>
          <p:cNvSpPr>
            <a:spLocks noChangeArrowheads="1"/>
          </p:cNvSpPr>
          <p:nvPr/>
        </p:nvSpPr>
        <p:spPr bwMode="auto">
          <a:xfrm>
            <a:off x="48907" y="494553"/>
            <a:ext cx="3713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dirty="0">
                <a:solidFill>
                  <a:srgbClr val="008000"/>
                </a:solidFill>
              </a:rPr>
              <a:t>2.11. </a:t>
            </a:r>
            <a:r>
              <a:rPr lang="fr-FR" altLang="fr-FR" sz="2400" b="1" dirty="0">
                <a:solidFill>
                  <a:srgbClr val="008000"/>
                </a:solidFill>
              </a:rPr>
              <a:t>Les outils de jardinage</a:t>
            </a:r>
            <a:endParaRPr lang="fr-FR" altLang="fr-FR" sz="2400" dirty="0">
              <a:solidFill>
                <a:srgbClr val="008000"/>
              </a:solidFill>
            </a:endParaRPr>
          </a:p>
        </p:txBody>
      </p:sp>
      <p:sp>
        <p:nvSpPr>
          <p:cNvPr id="6" name="ZoneTexte 5"/>
          <p:cNvSpPr txBox="1"/>
          <p:nvPr/>
        </p:nvSpPr>
        <p:spPr>
          <a:xfrm>
            <a:off x="139489" y="956218"/>
            <a:ext cx="6851942" cy="4801314"/>
          </a:xfrm>
          <a:prstGeom prst="rect">
            <a:avLst/>
          </a:prstGeom>
          <a:noFill/>
        </p:spPr>
        <p:txBody>
          <a:bodyPr wrap="square">
            <a:spAutoFit/>
          </a:bodyPr>
          <a:lstStyle/>
          <a:p>
            <a:pPr algn="just">
              <a:spcBef>
                <a:spcPts val="0"/>
              </a:spcBef>
              <a:spcAft>
                <a:spcPts val="0"/>
              </a:spcAft>
              <a:defRPr/>
            </a:pPr>
            <a:r>
              <a:rPr lang="fr-FR" dirty="0">
                <a:solidFill>
                  <a:srgbClr val="008000"/>
                </a:solidFill>
                <a:latin typeface="+mn-lt"/>
              </a:rPr>
              <a:t>Le jardinage familial exige très peu d'outils. Une houe et une ma­chette et, quand le climat est aride, un seau ou autre récipient à eau suffisent.</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La figure indique les outils les plus pratiques :</a:t>
            </a:r>
          </a:p>
          <a:p>
            <a:pPr marL="342900" indent="-342900" algn="just">
              <a:spcBef>
                <a:spcPts val="0"/>
              </a:spcBef>
              <a:spcAft>
                <a:spcPts val="0"/>
              </a:spcAft>
              <a:buFont typeface="+mj-lt"/>
              <a:buAutoNum type="arabicPeriod"/>
              <a:defRPr/>
            </a:pPr>
            <a:r>
              <a:rPr lang="fr-FR" dirty="0">
                <a:solidFill>
                  <a:srgbClr val="008000"/>
                </a:solidFill>
                <a:latin typeface="+mn-lt"/>
              </a:rPr>
              <a:t>La </a:t>
            </a:r>
            <a:r>
              <a:rPr lang="fr-FR" b="1" dirty="0">
                <a:solidFill>
                  <a:srgbClr val="008000"/>
                </a:solidFill>
                <a:latin typeface="+mn-lt"/>
              </a:rPr>
              <a:t>houe</a:t>
            </a:r>
            <a:r>
              <a:rPr lang="fr-FR" dirty="0">
                <a:solidFill>
                  <a:srgbClr val="008000"/>
                </a:solidFill>
                <a:latin typeface="+mn-lt"/>
              </a:rPr>
              <a:t>.</a:t>
            </a:r>
          </a:p>
          <a:p>
            <a:pPr marL="342900" indent="-342900" algn="just">
              <a:spcBef>
                <a:spcPts val="0"/>
              </a:spcBef>
              <a:spcAft>
                <a:spcPts val="0"/>
              </a:spcAft>
              <a:buFont typeface="+mj-lt"/>
              <a:buAutoNum type="arabicPeriod"/>
              <a:defRPr/>
            </a:pPr>
            <a:r>
              <a:rPr lang="fr-FR" dirty="0">
                <a:solidFill>
                  <a:srgbClr val="008000"/>
                </a:solidFill>
                <a:latin typeface="+mn-lt"/>
              </a:rPr>
              <a:t>La </a:t>
            </a:r>
            <a:r>
              <a:rPr lang="fr-FR" b="1" dirty="0">
                <a:solidFill>
                  <a:srgbClr val="008000"/>
                </a:solidFill>
                <a:latin typeface="+mn-lt"/>
              </a:rPr>
              <a:t>machette</a:t>
            </a:r>
            <a:r>
              <a:rPr lang="fr-FR" dirty="0">
                <a:solidFill>
                  <a:srgbClr val="008000"/>
                </a:solidFill>
                <a:latin typeface="+mn-lt"/>
              </a:rPr>
              <a:t>.</a:t>
            </a:r>
          </a:p>
          <a:p>
            <a:pPr marL="342900" indent="-342900" algn="just">
              <a:spcBef>
                <a:spcPts val="0"/>
              </a:spcBef>
              <a:spcAft>
                <a:spcPts val="0"/>
              </a:spcAft>
              <a:buFont typeface="+mj-lt"/>
              <a:buAutoNum type="arabicPeriod"/>
              <a:defRPr/>
            </a:pPr>
            <a:r>
              <a:rPr lang="fr-FR" dirty="0">
                <a:solidFill>
                  <a:srgbClr val="008000"/>
                </a:solidFill>
                <a:latin typeface="+mn-lt"/>
              </a:rPr>
              <a:t>Le </a:t>
            </a:r>
            <a:r>
              <a:rPr lang="fr-FR" b="1" dirty="0">
                <a:solidFill>
                  <a:srgbClr val="008000"/>
                </a:solidFill>
                <a:latin typeface="+mn-lt"/>
              </a:rPr>
              <a:t>seau</a:t>
            </a:r>
            <a:r>
              <a:rPr lang="fr-FR" dirty="0">
                <a:solidFill>
                  <a:srgbClr val="008000"/>
                </a:solidFill>
                <a:latin typeface="+mn-lt"/>
              </a:rPr>
              <a:t> (bidon, calebasse munie d'une anse).</a:t>
            </a:r>
          </a:p>
          <a:p>
            <a:pPr marL="342900" indent="-342900" algn="just">
              <a:spcBef>
                <a:spcPts val="0"/>
              </a:spcBef>
              <a:spcAft>
                <a:spcPts val="0"/>
              </a:spcAft>
              <a:buFont typeface="+mj-lt"/>
              <a:buAutoNum type="arabicPeriod"/>
              <a:defRPr/>
            </a:pPr>
            <a:r>
              <a:rPr lang="fr-FR" dirty="0">
                <a:solidFill>
                  <a:srgbClr val="008000"/>
                </a:solidFill>
                <a:latin typeface="+mn-lt"/>
              </a:rPr>
              <a:t>La </a:t>
            </a:r>
            <a:r>
              <a:rPr lang="fr-FR" b="1" dirty="0">
                <a:solidFill>
                  <a:srgbClr val="008000"/>
                </a:solidFill>
                <a:latin typeface="+mn-lt"/>
              </a:rPr>
              <a:t>bêche</a:t>
            </a:r>
            <a:r>
              <a:rPr lang="fr-FR" dirty="0">
                <a:solidFill>
                  <a:srgbClr val="008000"/>
                </a:solidFill>
                <a:latin typeface="+mn-lt"/>
              </a:rPr>
              <a:t>.</a:t>
            </a:r>
          </a:p>
          <a:p>
            <a:pPr marL="342900" indent="-342900" algn="just">
              <a:spcBef>
                <a:spcPts val="0"/>
              </a:spcBef>
              <a:spcAft>
                <a:spcPts val="0"/>
              </a:spcAft>
              <a:buFont typeface="+mj-lt"/>
              <a:buAutoNum type="arabicPeriod"/>
              <a:defRPr/>
            </a:pPr>
            <a:r>
              <a:rPr lang="fr-FR" dirty="0">
                <a:solidFill>
                  <a:srgbClr val="008000"/>
                </a:solidFill>
                <a:latin typeface="+mn-lt"/>
              </a:rPr>
              <a:t>La </a:t>
            </a:r>
            <a:r>
              <a:rPr lang="fr-FR" b="1" dirty="0">
                <a:solidFill>
                  <a:srgbClr val="008000"/>
                </a:solidFill>
                <a:latin typeface="+mn-lt"/>
              </a:rPr>
              <a:t>fourche à dents rondes</a:t>
            </a:r>
            <a:r>
              <a:rPr lang="fr-FR" dirty="0">
                <a:solidFill>
                  <a:srgbClr val="008000"/>
                </a:solidFill>
                <a:latin typeface="+mn-lt"/>
              </a:rPr>
              <a:t>. </a:t>
            </a:r>
          </a:p>
          <a:p>
            <a:pPr marL="342900" indent="-342900" algn="just">
              <a:spcBef>
                <a:spcPts val="0"/>
              </a:spcBef>
              <a:spcAft>
                <a:spcPts val="0"/>
              </a:spcAft>
              <a:buFont typeface="+mj-lt"/>
              <a:buAutoNum type="arabicPeriod"/>
              <a:defRPr/>
            </a:pPr>
            <a:r>
              <a:rPr lang="fr-FR" dirty="0">
                <a:solidFill>
                  <a:srgbClr val="008000"/>
                </a:solidFill>
                <a:latin typeface="+mn-lt"/>
              </a:rPr>
              <a:t>La </a:t>
            </a:r>
            <a:r>
              <a:rPr lang="fr-FR" b="1" dirty="0">
                <a:solidFill>
                  <a:srgbClr val="008000"/>
                </a:solidFill>
                <a:latin typeface="+mn-lt"/>
              </a:rPr>
              <a:t>fourche à dents plates</a:t>
            </a:r>
            <a:r>
              <a:rPr lang="fr-FR" dirty="0">
                <a:solidFill>
                  <a:srgbClr val="008000"/>
                </a:solidFill>
                <a:latin typeface="+mn-lt"/>
              </a:rPr>
              <a:t>.</a:t>
            </a:r>
          </a:p>
          <a:p>
            <a:pPr marL="342900" indent="-342900" algn="just">
              <a:spcBef>
                <a:spcPts val="0"/>
              </a:spcBef>
              <a:spcAft>
                <a:spcPts val="0"/>
              </a:spcAft>
              <a:buFont typeface="+mj-lt"/>
              <a:buAutoNum type="arabicPeriod" startAt="7"/>
              <a:defRPr/>
            </a:pPr>
            <a:r>
              <a:rPr lang="fr-FR" dirty="0">
                <a:solidFill>
                  <a:srgbClr val="008000"/>
                </a:solidFill>
                <a:latin typeface="+mn-lt"/>
              </a:rPr>
              <a:t>a </a:t>
            </a:r>
            <a:r>
              <a:rPr lang="fr-FR" b="1" dirty="0">
                <a:solidFill>
                  <a:srgbClr val="008000"/>
                </a:solidFill>
                <a:latin typeface="+mn-lt"/>
              </a:rPr>
              <a:t>binette</a:t>
            </a:r>
            <a:r>
              <a:rPr lang="fr-FR" dirty="0">
                <a:solidFill>
                  <a:srgbClr val="008000"/>
                </a:solidFill>
                <a:latin typeface="+mn-lt"/>
              </a:rPr>
              <a:t> (sarcloir).</a:t>
            </a:r>
          </a:p>
          <a:p>
            <a:pPr marL="342900" indent="-342900" algn="just">
              <a:spcBef>
                <a:spcPts val="0"/>
              </a:spcBef>
              <a:spcAft>
                <a:spcPts val="0"/>
              </a:spcAft>
              <a:buFont typeface="+mj-lt"/>
              <a:buAutoNum type="arabicPeriod" startAt="7"/>
              <a:defRPr/>
            </a:pPr>
            <a:r>
              <a:rPr lang="fr-FR" dirty="0">
                <a:solidFill>
                  <a:srgbClr val="008000"/>
                </a:solidFill>
                <a:latin typeface="+mn-lt"/>
              </a:rPr>
              <a:t>Le </a:t>
            </a:r>
            <a:r>
              <a:rPr lang="fr-FR" b="1" dirty="0">
                <a:solidFill>
                  <a:srgbClr val="008000"/>
                </a:solidFill>
                <a:latin typeface="+mn-lt"/>
              </a:rPr>
              <a:t>râteau</a:t>
            </a:r>
            <a:r>
              <a:rPr lang="fr-FR" dirty="0">
                <a:solidFill>
                  <a:srgbClr val="008000"/>
                </a:solidFill>
                <a:latin typeface="+mn-lt"/>
              </a:rPr>
              <a:t>.</a:t>
            </a:r>
          </a:p>
          <a:p>
            <a:pPr marL="342900" indent="-342900" algn="just">
              <a:spcBef>
                <a:spcPts val="0"/>
              </a:spcBef>
              <a:spcAft>
                <a:spcPts val="0"/>
              </a:spcAft>
              <a:buFont typeface="+mj-lt"/>
              <a:buAutoNum type="arabicPeriod" startAt="7"/>
              <a:defRPr/>
            </a:pPr>
            <a:r>
              <a:rPr lang="fr-FR" dirty="0">
                <a:solidFill>
                  <a:srgbClr val="008000"/>
                </a:solidFill>
                <a:latin typeface="+mn-lt"/>
              </a:rPr>
              <a:t>Le </a:t>
            </a:r>
            <a:r>
              <a:rPr lang="fr-FR" b="1" dirty="0">
                <a:solidFill>
                  <a:srgbClr val="008000"/>
                </a:solidFill>
                <a:latin typeface="+mn-lt"/>
              </a:rPr>
              <a:t>plantoir</a:t>
            </a:r>
            <a:r>
              <a:rPr lang="fr-FR" dirty="0">
                <a:solidFill>
                  <a:srgbClr val="008000"/>
                </a:solidFill>
                <a:latin typeface="+mn-lt"/>
              </a:rPr>
              <a:t>.</a:t>
            </a:r>
          </a:p>
          <a:p>
            <a:pPr marL="342900" indent="-342900" algn="just">
              <a:spcBef>
                <a:spcPts val="0"/>
              </a:spcBef>
              <a:spcAft>
                <a:spcPts val="0"/>
              </a:spcAft>
              <a:buFont typeface="+mj-lt"/>
              <a:buAutoNum type="arabicPeriod" startAt="7"/>
              <a:defRPr/>
            </a:pPr>
            <a:r>
              <a:rPr lang="fr-FR" i="1" dirty="0">
                <a:solidFill>
                  <a:srgbClr val="008000"/>
                </a:solidFill>
                <a:latin typeface="+mn-lt"/>
              </a:rPr>
              <a:t>Une pioche</a:t>
            </a:r>
            <a:r>
              <a:rPr lang="fr-FR" dirty="0">
                <a:solidFill>
                  <a:srgbClr val="008000"/>
                </a:solidFill>
                <a:latin typeface="+mn-lt"/>
              </a:rPr>
              <a:t>, une </a:t>
            </a:r>
            <a:r>
              <a:rPr lang="fr-FR" i="1" dirty="0">
                <a:solidFill>
                  <a:srgbClr val="008000"/>
                </a:solidFill>
                <a:latin typeface="+mn-lt"/>
              </a:rPr>
              <a:t>batte. </a:t>
            </a:r>
          </a:p>
          <a:p>
            <a:pPr marL="342900" indent="-342900" algn="just">
              <a:spcBef>
                <a:spcPts val="0"/>
              </a:spcBef>
              <a:spcAft>
                <a:spcPts val="0"/>
              </a:spcAft>
              <a:buFont typeface="+mj-lt"/>
              <a:buAutoNum type="arabicPeriod" startAt="7"/>
              <a:defRPr/>
            </a:pPr>
            <a:r>
              <a:rPr lang="fr-FR" i="1" dirty="0">
                <a:solidFill>
                  <a:srgbClr val="008000"/>
                </a:solidFill>
                <a:latin typeface="+mn-lt"/>
              </a:rPr>
              <a:t>Des piquets</a:t>
            </a:r>
            <a:r>
              <a:rPr lang="fr-FR" dirty="0">
                <a:solidFill>
                  <a:srgbClr val="008000"/>
                </a:solidFill>
                <a:latin typeface="+mn-lt"/>
              </a:rPr>
              <a:t>, un </a:t>
            </a:r>
            <a:r>
              <a:rPr lang="fr-FR" i="1" dirty="0">
                <a:solidFill>
                  <a:srgbClr val="008000"/>
                </a:solidFill>
                <a:latin typeface="+mn-lt"/>
              </a:rPr>
              <a:t>cordeau.</a:t>
            </a:r>
          </a:p>
          <a:p>
            <a:pPr marL="342900" indent="-342900" algn="just">
              <a:spcBef>
                <a:spcPts val="0"/>
              </a:spcBef>
              <a:spcAft>
                <a:spcPts val="0"/>
              </a:spcAft>
              <a:buFont typeface="+mj-lt"/>
              <a:buAutoNum type="arabicPeriod" startAt="7"/>
              <a:defRPr/>
            </a:pPr>
            <a:r>
              <a:rPr lang="fr-FR" dirty="0">
                <a:solidFill>
                  <a:srgbClr val="008000"/>
                </a:solidFill>
                <a:latin typeface="+mn-lt"/>
              </a:rPr>
              <a:t>Une </a:t>
            </a:r>
            <a:r>
              <a:rPr lang="fr-FR" i="1" dirty="0">
                <a:solidFill>
                  <a:srgbClr val="008000"/>
                </a:solidFill>
                <a:latin typeface="+mn-lt"/>
              </a:rPr>
              <a:t>balance.</a:t>
            </a:r>
            <a:endParaRPr lang="fr-FR" dirty="0">
              <a:solidFill>
                <a:srgbClr val="008000"/>
              </a:solidFill>
              <a:latin typeface="+mn-lt"/>
            </a:endParaRPr>
          </a:p>
          <a:p>
            <a:pPr marL="342900" indent="-342900" algn="just">
              <a:spcBef>
                <a:spcPts val="0"/>
              </a:spcBef>
              <a:spcAft>
                <a:spcPts val="0"/>
              </a:spcAft>
              <a:buFont typeface="+mj-lt"/>
              <a:buAutoNum type="arabicPeriod"/>
              <a:defRPr/>
            </a:pPr>
            <a:endParaRPr lang="fr-FR" dirty="0">
              <a:solidFill>
                <a:srgbClr val="008000"/>
              </a:solidFill>
              <a:latin typeface="+mn-lt"/>
            </a:endParaRPr>
          </a:p>
        </p:txBody>
      </p:sp>
      <p:sp>
        <p:nvSpPr>
          <p:cNvPr id="7" name="Rectangle 8"/>
          <p:cNvSpPr>
            <a:spLocks noChangeArrowheads="1"/>
          </p:cNvSpPr>
          <p:nvPr/>
        </p:nvSpPr>
        <p:spPr bwMode="auto">
          <a:xfrm>
            <a:off x="290513" y="6429375"/>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pioche</a:t>
            </a:r>
          </a:p>
        </p:txBody>
      </p:sp>
      <p:pic>
        <p:nvPicPr>
          <p:cNvPr id="8"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5419725"/>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2825750" y="6427788"/>
            <a:ext cx="1258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latin typeface="Linux Libertine"/>
              </a:rPr>
              <a:t>Batte à poignée</a:t>
            </a:r>
          </a:p>
        </p:txBody>
      </p:sp>
      <p:sp>
        <p:nvSpPr>
          <p:cNvPr id="10" name="Rectangle 11"/>
          <p:cNvSpPr>
            <a:spLocks noChangeArrowheads="1"/>
          </p:cNvSpPr>
          <p:nvPr/>
        </p:nvSpPr>
        <p:spPr bwMode="auto">
          <a:xfrm>
            <a:off x="1347788" y="6443663"/>
            <a:ext cx="1116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latin typeface="Linux Libertine"/>
              </a:rPr>
              <a:t>Batte à semis</a:t>
            </a:r>
          </a:p>
        </p:txBody>
      </p:sp>
      <p:pic>
        <p:nvPicPr>
          <p:cNvPr id="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5453063"/>
            <a:ext cx="1114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5788" y="541972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6638" y="53340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65863" y="5008563"/>
            <a:ext cx="11049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6"/>
          <p:cNvSpPr>
            <a:spLocks noChangeArrowheads="1"/>
          </p:cNvSpPr>
          <p:nvPr/>
        </p:nvSpPr>
        <p:spPr bwMode="auto">
          <a:xfrm>
            <a:off x="5995735" y="6443663"/>
            <a:ext cx="1464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Calebasse pour l’eau</a:t>
            </a:r>
          </a:p>
        </p:txBody>
      </p:sp>
      <p:pic>
        <p:nvPicPr>
          <p:cNvPr id="16" name="Imag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9688" y="5273675"/>
            <a:ext cx="1000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5421313"/>
            <a:ext cx="7381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9"/>
          <p:cNvSpPr>
            <a:spLocks noChangeArrowheads="1"/>
          </p:cNvSpPr>
          <p:nvPr/>
        </p:nvSpPr>
        <p:spPr bwMode="auto">
          <a:xfrm>
            <a:off x="4316413" y="6280150"/>
            <a:ext cx="173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Arrosoirs (image de droite : Thomas Koehler)</a:t>
            </a:r>
          </a:p>
        </p:txBody>
      </p:sp>
      <p:sp>
        <p:nvSpPr>
          <p:cNvPr id="19" name="Rectangle 20"/>
          <p:cNvSpPr>
            <a:spLocks noChangeArrowheads="1"/>
          </p:cNvSpPr>
          <p:nvPr/>
        </p:nvSpPr>
        <p:spPr bwMode="auto">
          <a:xfrm>
            <a:off x="7446963" y="6391275"/>
            <a:ext cx="1878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piquet et cordeau de jardin</a:t>
            </a:r>
          </a:p>
        </p:txBody>
      </p:sp>
      <p:pic>
        <p:nvPicPr>
          <p:cNvPr id="20" name="Imag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50150" y="53800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61350" y="53594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3"/>
          <p:cNvSpPr>
            <a:spLocks noChangeArrowheads="1"/>
          </p:cNvSpPr>
          <p:nvPr/>
        </p:nvSpPr>
        <p:spPr bwMode="auto">
          <a:xfrm>
            <a:off x="7538350" y="4635101"/>
            <a:ext cx="11063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dirty="0">
                <a:solidFill>
                  <a:srgbClr val="008000"/>
                </a:solidFill>
              </a:rPr>
              <a:t>Scies à élaguer</a:t>
            </a:r>
          </a:p>
        </p:txBody>
      </p:sp>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8969" y="3671742"/>
            <a:ext cx="857250" cy="857250"/>
          </a:xfrm>
          <a:prstGeom prst="rect">
            <a:avLst/>
          </a:prstGeom>
          <a:effectLst>
            <a:softEdge rad="31750"/>
          </a:effectLst>
        </p:spPr>
      </p:pic>
      <p:sp>
        <p:nvSpPr>
          <p:cNvPr id="24" name="Rectangle 25"/>
          <p:cNvSpPr>
            <a:spLocks noChangeArrowheads="1"/>
          </p:cNvSpPr>
          <p:nvPr/>
        </p:nvSpPr>
        <p:spPr bwMode="auto">
          <a:xfrm>
            <a:off x="10895013" y="6456363"/>
            <a:ext cx="123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Balance romaine</a:t>
            </a:r>
          </a:p>
        </p:txBody>
      </p:sp>
      <p:pic>
        <p:nvPicPr>
          <p:cNvPr id="25" name="Image 2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75988" y="5091113"/>
            <a:ext cx="866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01175" y="5597525"/>
            <a:ext cx="152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8"/>
          <p:cNvSpPr>
            <a:spLocks noChangeArrowheads="1"/>
          </p:cNvSpPr>
          <p:nvPr/>
        </p:nvSpPr>
        <p:spPr bwMode="auto">
          <a:xfrm>
            <a:off x="9366250" y="6415088"/>
            <a:ext cx="14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Balance de Roberval</a:t>
            </a:r>
          </a:p>
        </p:txBody>
      </p:sp>
      <p:pic>
        <p:nvPicPr>
          <p:cNvPr id="28" name="Imag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18624" y="0"/>
            <a:ext cx="3381375" cy="4991100"/>
          </a:xfrm>
          <a:prstGeom prst="rect">
            <a:avLst/>
          </a:prstGeom>
          <a:effectLst>
            <a:outerShdw blurRad="50800" dist="38100" dir="2700000" algn="tl" rotWithShape="0">
              <a:prstClr val="black">
                <a:alpha val="40000"/>
              </a:prstClr>
            </a:outerShdw>
          </a:effectLst>
        </p:spPr>
      </p:pic>
      <p:sp>
        <p:nvSpPr>
          <p:cNvPr id="29" name="Rectangle 28"/>
          <p:cNvSpPr/>
          <p:nvPr/>
        </p:nvSpPr>
        <p:spPr>
          <a:xfrm>
            <a:off x="93145" y="118721"/>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pic>
        <p:nvPicPr>
          <p:cNvPr id="30" name="Imag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23332" y="1037033"/>
            <a:ext cx="1485366" cy="1012007"/>
          </a:xfrm>
          <a:prstGeom prst="rect">
            <a:avLst/>
          </a:prstGeom>
        </p:spPr>
      </p:pic>
      <p:sp>
        <p:nvSpPr>
          <p:cNvPr id="31" name="Rectangle 30"/>
          <p:cNvSpPr/>
          <p:nvPr/>
        </p:nvSpPr>
        <p:spPr>
          <a:xfrm>
            <a:off x="7438810" y="2107905"/>
            <a:ext cx="476412" cy="276999"/>
          </a:xfrm>
          <a:prstGeom prst="rect">
            <a:avLst/>
          </a:prstGeom>
        </p:spPr>
        <p:txBody>
          <a:bodyPr wrap="square">
            <a:spAutoFit/>
          </a:bodyPr>
          <a:lstStyle/>
          <a:p>
            <a:pPr algn="ctr"/>
            <a:r>
              <a:rPr lang="fr-FR" sz="1200" dirty="0">
                <a:solidFill>
                  <a:srgbClr val="008000"/>
                </a:solidFill>
              </a:rPr>
              <a:t>seau</a:t>
            </a:r>
          </a:p>
        </p:txBody>
      </p:sp>
      <p:pic>
        <p:nvPicPr>
          <p:cNvPr id="32" name="Image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3473" y="2488875"/>
            <a:ext cx="914400" cy="752475"/>
          </a:xfrm>
          <a:prstGeom prst="rect">
            <a:avLst/>
          </a:prstGeom>
        </p:spPr>
      </p:pic>
      <p:pic>
        <p:nvPicPr>
          <p:cNvPr id="33" name="Image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25740" y="2522213"/>
            <a:ext cx="914400" cy="685800"/>
          </a:xfrm>
          <a:prstGeom prst="rect">
            <a:avLst/>
          </a:prstGeom>
        </p:spPr>
      </p:pic>
      <p:sp>
        <p:nvSpPr>
          <p:cNvPr id="34" name="Rectangle 33"/>
          <p:cNvSpPr/>
          <p:nvPr/>
        </p:nvSpPr>
        <p:spPr>
          <a:xfrm>
            <a:off x="6548568" y="3345321"/>
            <a:ext cx="1063131" cy="276999"/>
          </a:xfrm>
          <a:prstGeom prst="rect">
            <a:avLst/>
          </a:prstGeom>
        </p:spPr>
        <p:txBody>
          <a:bodyPr wrap="square">
            <a:spAutoFit/>
          </a:bodyPr>
          <a:lstStyle/>
          <a:p>
            <a:pPr algn="ctr"/>
            <a:r>
              <a:rPr lang="fr-FR" sz="1200" dirty="0">
                <a:solidFill>
                  <a:srgbClr val="008000"/>
                </a:solidFill>
              </a:rPr>
              <a:t>brouettes</a:t>
            </a:r>
          </a:p>
        </p:txBody>
      </p:sp>
      <p:pic>
        <p:nvPicPr>
          <p:cNvPr id="36" name="Imag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56575" y="2472861"/>
            <a:ext cx="1333500" cy="819150"/>
          </a:xfrm>
          <a:prstGeom prst="rect">
            <a:avLst/>
          </a:prstGeom>
        </p:spPr>
      </p:pic>
      <p:pic>
        <p:nvPicPr>
          <p:cNvPr id="37" name="Picture 8" descr="binetteSneebo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06684" y="349394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9"/>
          <p:cNvSpPr txBox="1">
            <a:spLocks noChangeArrowheads="1"/>
          </p:cNvSpPr>
          <p:nvPr/>
        </p:nvSpPr>
        <p:spPr bwMode="auto">
          <a:xfrm>
            <a:off x="3181656" y="4627562"/>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rPr>
              <a:t>Binette </a:t>
            </a:r>
            <a:r>
              <a:rPr lang="fr-FR" altLang="fr-FR" sz="1200" dirty="0" err="1">
                <a:solidFill>
                  <a:srgbClr val="008000"/>
                </a:solidFill>
              </a:rPr>
              <a:t>Sneeboer</a:t>
            </a:r>
            <a:r>
              <a:rPr lang="fr-FR" altLang="fr-FR" sz="1200" dirty="0">
                <a:solidFill>
                  <a:srgbClr val="008000"/>
                </a:solidFill>
              </a:rPr>
              <a:t>®  pour le désherbage manuel.</a:t>
            </a:r>
          </a:p>
        </p:txBody>
      </p:sp>
      <p:pic>
        <p:nvPicPr>
          <p:cNvPr id="39" name="Image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52006" y="3746455"/>
            <a:ext cx="1047749" cy="1047749"/>
          </a:xfrm>
          <a:prstGeom prst="rect">
            <a:avLst/>
          </a:prstGeom>
        </p:spPr>
      </p:pic>
    </p:spTree>
    <p:extLst>
      <p:ext uri="{BB962C8B-B14F-4D97-AF65-F5344CB8AC3E}">
        <p14:creationId xmlns:p14="http://schemas.microsoft.com/office/powerpoint/2010/main" val="339414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679966" y="23216"/>
            <a:ext cx="470845" cy="418700"/>
          </a:xfrm>
        </p:spPr>
        <p:txBody>
          <a:bodyPr/>
          <a:lstStyle/>
          <a:p>
            <a:fld id="{91648654-9D57-4BB1-8D13-DD93554D0108}" type="slidenum">
              <a:rPr lang="fr-FR" smtClean="0"/>
              <a:t>23</a:t>
            </a:fld>
            <a:endParaRPr lang="fr-FR" dirty="0"/>
          </a:p>
        </p:txBody>
      </p:sp>
      <p:sp>
        <p:nvSpPr>
          <p:cNvPr id="3" name="Rectangle 2"/>
          <p:cNvSpPr/>
          <p:nvPr/>
        </p:nvSpPr>
        <p:spPr>
          <a:xfrm>
            <a:off x="93145" y="568768"/>
            <a:ext cx="5778185" cy="461665"/>
          </a:xfrm>
          <a:prstGeom prst="rect">
            <a:avLst/>
          </a:prstGeom>
        </p:spPr>
        <p:txBody>
          <a:bodyPr wrap="none">
            <a:spAutoFit/>
          </a:bodyPr>
          <a:lstStyle/>
          <a:p>
            <a:pPr eaLnBrk="0" fontAlgn="base" hangingPunct="0"/>
            <a:r>
              <a:rPr lang="fr-FR" sz="2400" dirty="0">
                <a:solidFill>
                  <a:srgbClr val="008000"/>
                </a:solidFill>
              </a:rPr>
              <a:t>2.12. </a:t>
            </a:r>
            <a:r>
              <a:rPr lang="fr-FR" sz="2400" b="1" dirty="0">
                <a:solidFill>
                  <a:srgbClr val="008000"/>
                </a:solidFill>
              </a:rPr>
              <a:t>Haies défensives, entourant les jardins</a:t>
            </a:r>
            <a:endParaRPr lang="fr-FR" sz="2400" dirty="0">
              <a:solidFill>
                <a:srgbClr val="008000"/>
              </a:solidFill>
            </a:endParaRPr>
          </a:p>
        </p:txBody>
      </p:sp>
      <p:sp>
        <p:nvSpPr>
          <p:cNvPr id="4" name="ZoneTexte 3"/>
          <p:cNvSpPr txBox="1"/>
          <p:nvPr/>
        </p:nvSpPr>
        <p:spPr>
          <a:xfrm>
            <a:off x="292954" y="4546424"/>
            <a:ext cx="2301801" cy="461665"/>
          </a:xfrm>
          <a:prstGeom prst="rect">
            <a:avLst/>
          </a:prstGeom>
          <a:noFill/>
        </p:spPr>
        <p:txBody>
          <a:bodyPr wrap="square" rtlCol="0">
            <a:spAutoFit/>
          </a:bodyPr>
          <a:lstStyle/>
          <a:p>
            <a:pPr algn="ctr"/>
            <a:r>
              <a:rPr lang="fr-FR" sz="1200" dirty="0">
                <a:solidFill>
                  <a:srgbClr val="008000"/>
                </a:solidFill>
              </a:rPr>
              <a:t>Haie de piquets de </a:t>
            </a:r>
            <a:r>
              <a:rPr lang="fr-FR" sz="1200" i="1" dirty="0" err="1">
                <a:solidFill>
                  <a:srgbClr val="008000"/>
                </a:solidFill>
              </a:rPr>
              <a:t>gliricidia</a:t>
            </a:r>
            <a:r>
              <a:rPr lang="fr-FR" sz="1200" dirty="0">
                <a:solidFill>
                  <a:srgbClr val="008000"/>
                </a:solidFill>
              </a:rPr>
              <a:t> et de branches coupées de manioc</a:t>
            </a:r>
          </a:p>
        </p:txBody>
      </p:sp>
      <p:sp>
        <p:nvSpPr>
          <p:cNvPr id="5" name="ZoneTexte 4"/>
          <p:cNvSpPr txBox="1"/>
          <p:nvPr/>
        </p:nvSpPr>
        <p:spPr>
          <a:xfrm>
            <a:off x="2594755" y="3682010"/>
            <a:ext cx="2702074" cy="462421"/>
          </a:xfrm>
          <a:prstGeom prst="rect">
            <a:avLst/>
          </a:prstGeom>
          <a:noFill/>
        </p:spPr>
        <p:txBody>
          <a:bodyPr wrap="square" rtlCol="0">
            <a:spAutoFit/>
          </a:bodyPr>
          <a:lstStyle/>
          <a:p>
            <a:pPr algn="ctr"/>
            <a:r>
              <a:rPr lang="fr-FR" sz="1200" dirty="0">
                <a:solidFill>
                  <a:srgbClr val="008000"/>
                </a:solidFill>
              </a:rPr>
              <a:t>Haie: treillage soutenu par des arbres (Source : Du-priez &amp; de </a:t>
            </a:r>
            <a:r>
              <a:rPr lang="fr-FR" sz="1200" dirty="0" err="1">
                <a:solidFill>
                  <a:srgbClr val="008000"/>
                </a:solidFill>
              </a:rPr>
              <a:t>Leener</a:t>
            </a:r>
            <a:r>
              <a:rPr lang="fr-FR" sz="1200" dirty="0">
                <a:solidFill>
                  <a:srgbClr val="008000"/>
                </a:solidFill>
              </a:rPr>
              <a:t>, 1993)</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8" y="1723119"/>
            <a:ext cx="2266950" cy="28194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584" y="1975061"/>
            <a:ext cx="2702074" cy="1735277"/>
          </a:xfrm>
          <a:prstGeom prst="rect">
            <a:avLst/>
          </a:prstGeom>
        </p:spPr>
      </p:pic>
      <p:sp>
        <p:nvSpPr>
          <p:cNvPr id="8" name="Rectangle 7"/>
          <p:cNvSpPr/>
          <p:nvPr/>
        </p:nvSpPr>
        <p:spPr>
          <a:xfrm>
            <a:off x="9491831" y="3594686"/>
            <a:ext cx="2786231" cy="646331"/>
          </a:xfrm>
          <a:prstGeom prst="rect">
            <a:avLst/>
          </a:prstGeom>
        </p:spPr>
        <p:txBody>
          <a:bodyPr wrap="square">
            <a:spAutoFit/>
          </a:bodyPr>
          <a:lstStyle/>
          <a:p>
            <a:pPr algn="ctr" eaLnBrk="0" fontAlgn="base" hangingPunct="0"/>
            <a:r>
              <a:rPr lang="fr-FR" sz="1200" dirty="0">
                <a:solidFill>
                  <a:srgbClr val="008000"/>
                </a:solidFill>
                <a:latin typeface="Calibri" panose="020F0502020204030204" pitchFamily="34" charset="0"/>
                <a:ea typeface="Times New Roman" panose="02020603050405020304" pitchFamily="18" charset="0"/>
              </a:rPr>
              <a:t>Haie infranchissa­ble par les animaux, </a:t>
            </a:r>
            <a:r>
              <a:rPr lang="fr-FR" sz="1200" dirty="0">
                <a:solidFill>
                  <a:srgbClr val="008000"/>
                </a:solidFill>
                <a:latin typeface="Calibri" panose="020F0502020204030204" pitchFamily="34" charset="0"/>
              </a:rPr>
              <a:t>constituée de piquets vivants plantés serrés (</a:t>
            </a:r>
            <a:r>
              <a:rPr lang="fr-FR" sz="1200" dirty="0" err="1">
                <a:solidFill>
                  <a:srgbClr val="008000"/>
                </a:solidFill>
                <a:latin typeface="Calibri" panose="020F0502020204030204" pitchFamily="34" charset="0"/>
              </a:rPr>
              <a:t>Dupriez</a:t>
            </a:r>
            <a:r>
              <a:rPr lang="fr-FR" sz="1200" dirty="0">
                <a:solidFill>
                  <a:srgbClr val="008000"/>
                </a:solidFill>
                <a:latin typeface="Calibri" panose="020F0502020204030204" pitchFamily="34" charset="0"/>
              </a:rPr>
              <a:t> &amp; de </a:t>
            </a:r>
            <a:r>
              <a:rPr lang="fr-FR" sz="1200" dirty="0" err="1">
                <a:solidFill>
                  <a:srgbClr val="008000"/>
                </a:solidFill>
                <a:latin typeface="Calibri" panose="020F0502020204030204" pitchFamily="34" charset="0"/>
              </a:rPr>
              <a:t>Leener</a:t>
            </a:r>
            <a:r>
              <a:rPr lang="fr-FR" sz="1200" dirty="0">
                <a:solidFill>
                  <a:srgbClr val="008000"/>
                </a:solidFill>
                <a:latin typeface="Calibri" panose="020F0502020204030204" pitchFamily="34" charset="0"/>
              </a:rPr>
              <a:t>, 1993).</a:t>
            </a:r>
          </a:p>
        </p:txBody>
      </p:sp>
      <p:sp>
        <p:nvSpPr>
          <p:cNvPr id="9" name="ZoneTexte 8"/>
          <p:cNvSpPr txBox="1"/>
          <p:nvPr/>
        </p:nvSpPr>
        <p:spPr>
          <a:xfrm>
            <a:off x="112499" y="5061270"/>
            <a:ext cx="8375794" cy="1754326"/>
          </a:xfrm>
          <a:prstGeom prst="rect">
            <a:avLst/>
          </a:prstGeom>
          <a:noFill/>
          <a:ln>
            <a:solidFill>
              <a:srgbClr val="008000"/>
            </a:solidFill>
          </a:ln>
        </p:spPr>
        <p:txBody>
          <a:bodyPr wrap="square" rtlCol="0">
            <a:spAutoFit/>
          </a:bodyPr>
          <a:lstStyle/>
          <a:p>
            <a:pPr algn="just"/>
            <a:r>
              <a:rPr lang="fr-FR" dirty="0">
                <a:solidFill>
                  <a:srgbClr val="008000"/>
                </a:solidFill>
              </a:rPr>
              <a:t>Voici quel­ques exemples de haies d’épineux : tamarin d’Inde (</a:t>
            </a:r>
            <a:r>
              <a:rPr lang="fr-FR" i="1" dirty="0" err="1">
                <a:solidFill>
                  <a:srgbClr val="008000"/>
                </a:solidFill>
              </a:rPr>
              <a:t>Pi­thecellobium</a:t>
            </a:r>
            <a:r>
              <a:rPr lang="fr-FR" i="1" dirty="0">
                <a:solidFill>
                  <a:srgbClr val="008000"/>
                </a:solidFill>
              </a:rPr>
              <a:t> </a:t>
            </a:r>
            <a:r>
              <a:rPr lang="fr-FR" i="1" dirty="0" err="1">
                <a:solidFill>
                  <a:srgbClr val="008000"/>
                </a:solidFill>
              </a:rPr>
              <a:t>dulce</a:t>
            </a:r>
            <a:r>
              <a:rPr lang="fr-FR" dirty="0">
                <a:solidFill>
                  <a:srgbClr val="008000"/>
                </a:solidFill>
              </a:rPr>
              <a:t>), épine de Jé­rusalem </a:t>
            </a:r>
            <a:r>
              <a:rPr lang="fr-FR" i="1" dirty="0">
                <a:solidFill>
                  <a:srgbClr val="008000"/>
                </a:solidFill>
              </a:rPr>
              <a:t>(</a:t>
            </a:r>
            <a:r>
              <a:rPr lang="fr-FR" i="1" dirty="0" err="1">
                <a:solidFill>
                  <a:srgbClr val="008000"/>
                </a:solidFill>
              </a:rPr>
              <a:t>Parkinsonia</a:t>
            </a:r>
            <a:r>
              <a:rPr lang="fr-FR" i="1" dirty="0">
                <a:solidFill>
                  <a:srgbClr val="008000"/>
                </a:solidFill>
              </a:rPr>
              <a:t> </a:t>
            </a:r>
            <a:r>
              <a:rPr lang="fr-FR" i="1" dirty="0" err="1">
                <a:solidFill>
                  <a:srgbClr val="008000"/>
                </a:solidFill>
              </a:rPr>
              <a:t>aculeata</a:t>
            </a:r>
            <a:r>
              <a:rPr lang="fr-FR" dirty="0">
                <a:solidFill>
                  <a:srgbClr val="008000"/>
                </a:solidFill>
              </a:rPr>
              <a:t>), </a:t>
            </a:r>
            <a:r>
              <a:rPr lang="fr-FR" dirty="0" err="1">
                <a:solidFill>
                  <a:srgbClr val="008000"/>
                </a:solidFill>
              </a:rPr>
              <a:t>mahakaranda</a:t>
            </a:r>
            <a:r>
              <a:rPr lang="fr-FR" dirty="0">
                <a:solidFill>
                  <a:srgbClr val="008000"/>
                </a:solidFill>
              </a:rPr>
              <a:t> (</a:t>
            </a:r>
            <a:r>
              <a:rPr lang="fr-FR" i="1" dirty="0">
                <a:solidFill>
                  <a:srgbClr val="008000"/>
                </a:solidFill>
              </a:rPr>
              <a:t>Carissa </a:t>
            </a:r>
            <a:r>
              <a:rPr lang="fr-FR" i="1" dirty="0" err="1">
                <a:solidFill>
                  <a:srgbClr val="008000"/>
                </a:solidFill>
              </a:rPr>
              <a:t>carandas</a:t>
            </a:r>
            <a:r>
              <a:rPr lang="fr-FR" dirty="0">
                <a:solidFill>
                  <a:srgbClr val="008000"/>
                </a:solidFill>
              </a:rPr>
              <a:t>), pomme cafre (</a:t>
            </a:r>
            <a:r>
              <a:rPr lang="fr-FR" i="1" dirty="0" err="1">
                <a:solidFill>
                  <a:srgbClr val="008000"/>
                </a:solidFill>
              </a:rPr>
              <a:t>Dovyalis</a:t>
            </a:r>
            <a:r>
              <a:rPr lang="fr-FR" i="1" dirty="0">
                <a:solidFill>
                  <a:srgbClr val="008000"/>
                </a:solidFill>
              </a:rPr>
              <a:t> </a:t>
            </a:r>
            <a:r>
              <a:rPr lang="fr-FR" i="1" dirty="0" err="1">
                <a:solidFill>
                  <a:srgbClr val="008000"/>
                </a:solidFill>
              </a:rPr>
              <a:t>caffra</a:t>
            </a:r>
            <a:r>
              <a:rPr lang="fr-FR" dirty="0">
                <a:solidFill>
                  <a:srgbClr val="008000"/>
                </a:solidFill>
              </a:rPr>
              <a:t>), agaves et </a:t>
            </a:r>
            <a:r>
              <a:rPr lang="fr-FR" i="1" dirty="0">
                <a:solidFill>
                  <a:srgbClr val="008000"/>
                </a:solidFill>
              </a:rPr>
              <a:t>Yucca</a:t>
            </a:r>
            <a:r>
              <a:rPr lang="fr-FR" dirty="0">
                <a:solidFill>
                  <a:srgbClr val="008000"/>
                </a:solidFill>
              </a:rPr>
              <a:t> … Le </a:t>
            </a:r>
            <a:r>
              <a:rPr lang="fr-FR" dirty="0" err="1">
                <a:solidFill>
                  <a:srgbClr val="008000"/>
                </a:solidFill>
              </a:rPr>
              <a:t>pourghère</a:t>
            </a:r>
            <a:r>
              <a:rPr lang="fr-FR" dirty="0">
                <a:solidFill>
                  <a:srgbClr val="008000"/>
                </a:solidFill>
              </a:rPr>
              <a:t> ou pignon d’Inde (</a:t>
            </a:r>
            <a:r>
              <a:rPr lang="fr-FR" i="1" dirty="0" err="1">
                <a:solidFill>
                  <a:srgbClr val="008000"/>
                </a:solidFill>
              </a:rPr>
              <a:t>Jatropha</a:t>
            </a:r>
            <a:r>
              <a:rPr lang="fr-FR" i="1" dirty="0">
                <a:solidFill>
                  <a:srgbClr val="008000"/>
                </a:solidFill>
              </a:rPr>
              <a:t> </a:t>
            </a:r>
            <a:r>
              <a:rPr lang="fr-FR" i="1" dirty="0" err="1">
                <a:solidFill>
                  <a:srgbClr val="008000"/>
                </a:solidFill>
              </a:rPr>
              <a:t>curcas</a:t>
            </a:r>
            <a:r>
              <a:rPr lang="fr-FR" dirty="0">
                <a:solidFill>
                  <a:srgbClr val="008000"/>
                </a:solidFill>
              </a:rPr>
              <a:t>) est un arbuste toxique à crois­sance rapide qui fait beaucoup parler de lui parce que sa graine permet de fabriquer du biocarbu­rant. L’</a:t>
            </a:r>
            <a:r>
              <a:rPr lang="fr-FR" i="1" dirty="0" err="1">
                <a:solidFill>
                  <a:srgbClr val="008000"/>
                </a:solidFill>
              </a:rPr>
              <a:t>Euphorbia</a:t>
            </a:r>
            <a:r>
              <a:rPr lang="fr-FR" i="1" dirty="0">
                <a:solidFill>
                  <a:srgbClr val="008000"/>
                </a:solidFill>
              </a:rPr>
              <a:t> </a:t>
            </a:r>
            <a:r>
              <a:rPr lang="fr-FR" i="1" dirty="0" err="1">
                <a:solidFill>
                  <a:srgbClr val="008000"/>
                </a:solidFill>
              </a:rPr>
              <a:t>tirucalli</a:t>
            </a:r>
            <a:r>
              <a:rPr lang="fr-FR" i="1" dirty="0">
                <a:solidFill>
                  <a:srgbClr val="008000"/>
                </a:solidFill>
              </a:rPr>
              <a:t> </a:t>
            </a:r>
            <a:r>
              <a:rPr lang="fr-FR" dirty="0">
                <a:solidFill>
                  <a:srgbClr val="008000"/>
                </a:solidFill>
              </a:rPr>
              <a:t>est connue pour sa sève laiteuse et toxique</a:t>
            </a:r>
            <a:r>
              <a:rPr lang="fr-FR" i="1" dirty="0">
                <a:solidFill>
                  <a:srgbClr val="008000"/>
                </a:solidFill>
              </a:rPr>
              <a:t>.</a:t>
            </a:r>
            <a:endParaRPr lang="fr-FR" dirty="0">
              <a:solidFill>
                <a:srgbClr val="008000"/>
              </a:solidFill>
            </a:endParaRPr>
          </a:p>
        </p:txBody>
      </p:sp>
      <p:sp>
        <p:nvSpPr>
          <p:cNvPr id="10" name="ZoneTexte 9"/>
          <p:cNvSpPr txBox="1">
            <a:spLocks noChangeArrowheads="1"/>
          </p:cNvSpPr>
          <p:nvPr/>
        </p:nvSpPr>
        <p:spPr bwMode="auto">
          <a:xfrm>
            <a:off x="8447103" y="6337108"/>
            <a:ext cx="3703708" cy="46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1200" dirty="0">
                <a:solidFill>
                  <a:srgbClr val="008000"/>
                </a:solidFill>
              </a:rPr>
              <a:t>↗</a:t>
            </a:r>
            <a:r>
              <a:rPr lang="fr-FR" altLang="fr-FR" sz="1200" dirty="0">
                <a:solidFill>
                  <a:srgbClr val="008000"/>
                </a:solidFill>
                <a:sym typeface="Symbol" panose="05050102010706020507" pitchFamily="18" charset="2"/>
              </a:rPr>
              <a:t> </a:t>
            </a:r>
            <a:r>
              <a:rPr lang="fr-FR" altLang="fr-FR" sz="1200" dirty="0">
                <a:solidFill>
                  <a:srgbClr val="008000"/>
                </a:solidFill>
              </a:rPr>
              <a:t>Haie épineuse de </a:t>
            </a:r>
            <a:r>
              <a:rPr lang="fr-FR" altLang="fr-FR" sz="1200" i="1" dirty="0" err="1">
                <a:solidFill>
                  <a:srgbClr val="008000"/>
                </a:solidFill>
              </a:rPr>
              <a:t>Barleria</a:t>
            </a:r>
            <a:r>
              <a:rPr lang="fr-FR" altLang="fr-FR" sz="1200" i="1" dirty="0">
                <a:solidFill>
                  <a:srgbClr val="008000"/>
                </a:solidFill>
              </a:rPr>
              <a:t> </a:t>
            </a:r>
            <a:r>
              <a:rPr lang="fr-FR" altLang="fr-FR" sz="1200" i="1" dirty="0" err="1">
                <a:solidFill>
                  <a:srgbClr val="008000"/>
                </a:solidFill>
              </a:rPr>
              <a:t>lupulina</a:t>
            </a:r>
            <a:r>
              <a:rPr lang="fr-FR" altLang="fr-FR" sz="1200" i="1" dirty="0">
                <a:solidFill>
                  <a:srgbClr val="008000"/>
                </a:solidFill>
              </a:rPr>
              <a:t>, </a:t>
            </a:r>
            <a:r>
              <a:rPr lang="fr-FR" altLang="fr-FR" sz="1200" dirty="0">
                <a:solidFill>
                  <a:srgbClr val="008000"/>
                </a:solidFill>
              </a:rPr>
              <a:t>de 1,5 m, pour protéger la pépinière, le jardin …</a:t>
            </a:r>
          </a:p>
        </p:txBody>
      </p:sp>
      <p:pic>
        <p:nvPicPr>
          <p:cNvPr id="11" name="Picture 2" descr="Barleria lupulina_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247" y="5303445"/>
            <a:ext cx="936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995399" y="2020635"/>
            <a:ext cx="771366" cy="276999"/>
          </a:xfrm>
          <a:prstGeom prst="rect">
            <a:avLst/>
          </a:prstGeom>
        </p:spPr>
        <p:txBody>
          <a:bodyPr wrap="none">
            <a:spAutoFit/>
          </a:bodyPr>
          <a:lstStyle/>
          <a:p>
            <a:pPr algn="ctr"/>
            <a:r>
              <a:rPr lang="fr-FR" sz="1200" i="1" dirty="0" err="1">
                <a:solidFill>
                  <a:srgbClr val="008000"/>
                </a:solidFill>
              </a:rPr>
              <a:t>Aloe</a:t>
            </a:r>
            <a:r>
              <a:rPr lang="fr-FR" sz="1200" i="1" dirty="0">
                <a:solidFill>
                  <a:srgbClr val="008000"/>
                </a:solidFill>
              </a:rPr>
              <a:t> </a:t>
            </a:r>
            <a:r>
              <a:rPr lang="fr-FR" sz="1200" i="1" dirty="0" err="1">
                <a:solidFill>
                  <a:srgbClr val="008000"/>
                </a:solidFill>
              </a:rPr>
              <a:t>vera</a:t>
            </a:r>
            <a:endParaRPr lang="fr-FR" sz="1200" i="1" dirty="0">
              <a:solidFill>
                <a:srgbClr val="008000"/>
              </a:solidFill>
            </a:endParaRP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727" y="759925"/>
            <a:ext cx="1260710" cy="1260710"/>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503" y="748398"/>
            <a:ext cx="1210628" cy="1210628"/>
          </a:xfrm>
          <a:prstGeom prst="rect">
            <a:avLst/>
          </a:prstGeom>
        </p:spPr>
      </p:pic>
      <p:sp>
        <p:nvSpPr>
          <p:cNvPr id="15" name="Rectangle 14"/>
          <p:cNvSpPr/>
          <p:nvPr/>
        </p:nvSpPr>
        <p:spPr>
          <a:xfrm>
            <a:off x="8613787" y="1993704"/>
            <a:ext cx="647934" cy="276999"/>
          </a:xfrm>
          <a:prstGeom prst="rect">
            <a:avLst/>
          </a:prstGeom>
        </p:spPr>
        <p:txBody>
          <a:bodyPr wrap="none">
            <a:spAutoFit/>
          </a:bodyPr>
          <a:lstStyle/>
          <a:p>
            <a:pPr algn="ctr"/>
            <a:r>
              <a:rPr lang="fr-FR" sz="1200" i="1" dirty="0">
                <a:solidFill>
                  <a:srgbClr val="008000"/>
                </a:solidFill>
              </a:rPr>
              <a:t>Ananas</a:t>
            </a: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212" y="2514210"/>
            <a:ext cx="2628900" cy="1743075"/>
          </a:xfrm>
          <a:prstGeom prst="rect">
            <a:avLst/>
          </a:prstGeom>
        </p:spPr>
      </p:pic>
      <p:sp>
        <p:nvSpPr>
          <p:cNvPr id="17" name="ZoneTexte 16"/>
          <p:cNvSpPr txBox="1"/>
          <p:nvPr/>
        </p:nvSpPr>
        <p:spPr>
          <a:xfrm>
            <a:off x="4300396" y="4241017"/>
            <a:ext cx="6318301" cy="830997"/>
          </a:xfrm>
          <a:prstGeom prst="rect">
            <a:avLst/>
          </a:prstGeom>
          <a:noFill/>
        </p:spPr>
        <p:txBody>
          <a:bodyPr wrap="square" rtlCol="0">
            <a:spAutoFit/>
          </a:bodyPr>
          <a:lstStyle/>
          <a:p>
            <a:pPr algn="ctr"/>
            <a:r>
              <a:rPr lang="fr-FR" sz="1200" dirty="0">
                <a:solidFill>
                  <a:srgbClr val="008000"/>
                </a:solidFill>
              </a:rPr>
              <a:t>↗ </a:t>
            </a:r>
            <a:r>
              <a:rPr lang="fr-FR" sz="1200" b="1" dirty="0">
                <a:solidFill>
                  <a:srgbClr val="008000"/>
                </a:solidFill>
              </a:rPr>
              <a:t>Campêche</a:t>
            </a:r>
            <a:r>
              <a:rPr lang="fr-FR" sz="1200" dirty="0">
                <a:solidFill>
                  <a:srgbClr val="008000"/>
                </a:solidFill>
              </a:rPr>
              <a:t> (</a:t>
            </a:r>
            <a:r>
              <a:rPr lang="fr-FR" sz="1200" i="1" dirty="0" err="1">
                <a:solidFill>
                  <a:srgbClr val="008000"/>
                </a:solidFill>
              </a:rPr>
              <a:t>Haematoxylum</a:t>
            </a:r>
            <a:r>
              <a:rPr lang="fr-FR" sz="1200" i="1" dirty="0">
                <a:solidFill>
                  <a:srgbClr val="008000"/>
                </a:solidFill>
              </a:rPr>
              <a:t> </a:t>
            </a:r>
            <a:r>
              <a:rPr lang="fr-FR" sz="1200" i="1" dirty="0" err="1">
                <a:solidFill>
                  <a:srgbClr val="008000"/>
                </a:solidFill>
              </a:rPr>
              <a:t>campechianum</a:t>
            </a:r>
            <a:r>
              <a:rPr lang="fr-FR" sz="1200" dirty="0">
                <a:solidFill>
                  <a:srgbClr val="008000"/>
                </a:solidFill>
              </a:rPr>
              <a:t>) (</a:t>
            </a:r>
            <a:r>
              <a:rPr lang="fr-FR" sz="1200" i="1" dirty="0" err="1">
                <a:hlinkClick r:id="rId8" tooltip="Fabaceae"/>
              </a:rPr>
              <a:t>Fabaceae</a:t>
            </a:r>
            <a:r>
              <a:rPr lang="fr-FR" sz="1200" dirty="0">
                <a:solidFill>
                  <a:srgbClr val="008000"/>
                </a:solidFill>
              </a:rPr>
              <a:t>) (</a:t>
            </a:r>
            <a:r>
              <a:rPr lang="fr-FR" sz="1200" dirty="0" err="1">
                <a:solidFill>
                  <a:srgbClr val="008000"/>
                </a:solidFill>
              </a:rPr>
              <a:t>Prota</a:t>
            </a:r>
            <a:r>
              <a:rPr lang="fr-FR" sz="1200" dirty="0">
                <a:solidFill>
                  <a:srgbClr val="008000"/>
                </a:solidFill>
              </a:rPr>
              <a:t> </a:t>
            </a:r>
            <a:r>
              <a:rPr lang="fr-FR" sz="1200" dirty="0" err="1">
                <a:solidFill>
                  <a:srgbClr val="008000"/>
                </a:solidFill>
              </a:rPr>
              <a:t>database</a:t>
            </a:r>
            <a:r>
              <a:rPr lang="fr-FR" sz="1200" dirty="0">
                <a:solidFill>
                  <a:srgbClr val="008000"/>
                </a:solidFill>
              </a:rPr>
              <a:t>). De croissance assez rapide, ce petit arbre apprécie une exposition en plein soleil et une atmosphère humide. Il fournit des haies impénétrables et odorantes, au moment de la floraison.</a:t>
            </a:r>
          </a:p>
          <a:p>
            <a:pPr algn="ctr"/>
            <a:r>
              <a:rPr lang="fr-FR" sz="1200" dirty="0">
                <a:solidFill>
                  <a:srgbClr val="008000"/>
                </a:solidFill>
              </a:rPr>
              <a:t>Source : </a:t>
            </a:r>
            <a:r>
              <a:rPr lang="fr-FR" sz="1200" dirty="0">
                <a:solidFill>
                  <a:srgbClr val="008000"/>
                </a:solidFill>
                <a:hlinkClick r:id="rId9"/>
              </a:rPr>
              <a:t>http://uses.plantnet-project.org/fr/Haematoxylum_campechianum_%28PROTA%29</a:t>
            </a:r>
            <a:r>
              <a:rPr lang="fr-FR" sz="1200" dirty="0">
                <a:solidFill>
                  <a:srgbClr val="008000"/>
                </a:solidFill>
              </a:rPr>
              <a:t> </a:t>
            </a:r>
          </a:p>
        </p:txBody>
      </p:sp>
      <p:pic>
        <p:nvPicPr>
          <p:cNvPr id="18" name="Picture 2" descr="D:\Users\blisan\Pictures\perso\agro-forêts\Barleria lupulina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82233" y="5072014"/>
            <a:ext cx="1797733" cy="119631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011501" y="2213191"/>
            <a:ext cx="3870732" cy="276999"/>
          </a:xfrm>
          <a:prstGeom prst="rect">
            <a:avLst/>
          </a:prstGeom>
          <a:noFill/>
        </p:spPr>
        <p:txBody>
          <a:bodyPr wrap="square" rtlCol="0">
            <a:spAutoFit/>
          </a:bodyPr>
          <a:lstStyle/>
          <a:p>
            <a:pPr algn="ctr"/>
            <a:r>
              <a:rPr lang="fr-FR" sz="1200" dirty="0">
                <a:solidFill>
                  <a:srgbClr val="008000"/>
                </a:solidFill>
              </a:rPr>
              <a:t>On peut faire des barrières défensive en ananas et aloès.</a:t>
            </a:r>
          </a:p>
        </p:txBody>
      </p:sp>
      <p:pic>
        <p:nvPicPr>
          <p:cNvPr id="20" name="Imag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67447" y="529002"/>
            <a:ext cx="2027307" cy="3065684"/>
          </a:xfrm>
          <a:prstGeom prst="rect">
            <a:avLst/>
          </a:prstGeom>
        </p:spPr>
      </p:pic>
      <p:sp>
        <p:nvSpPr>
          <p:cNvPr id="21" name="ZoneTexte 20"/>
          <p:cNvSpPr txBox="1"/>
          <p:nvPr/>
        </p:nvSpPr>
        <p:spPr>
          <a:xfrm>
            <a:off x="5304433" y="130453"/>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22" name="Rectangle 21"/>
          <p:cNvSpPr/>
          <p:nvPr/>
        </p:nvSpPr>
        <p:spPr>
          <a:xfrm>
            <a:off x="93145" y="118721"/>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23" name="ZoneTexte 22"/>
          <p:cNvSpPr txBox="1"/>
          <p:nvPr/>
        </p:nvSpPr>
        <p:spPr>
          <a:xfrm>
            <a:off x="151508" y="1081726"/>
            <a:ext cx="6599219" cy="840154"/>
          </a:xfrm>
          <a:prstGeom prst="rect">
            <a:avLst/>
          </a:prstGeom>
          <a:noFill/>
        </p:spPr>
        <p:txBody>
          <a:bodyPr wrap="square" rtlCol="0">
            <a:spAutoFit/>
          </a:bodyPr>
          <a:lstStyle/>
          <a:p>
            <a:r>
              <a:rPr lang="fr-FR" sz="2400" dirty="0">
                <a:solidFill>
                  <a:srgbClr val="008000"/>
                </a:solidFill>
              </a:rPr>
              <a:t>Elles protègent les cultures de la voracité des herbivores, voire des voleurs. </a:t>
            </a:r>
          </a:p>
        </p:txBody>
      </p:sp>
    </p:spTree>
    <p:extLst>
      <p:ext uri="{BB962C8B-B14F-4D97-AF65-F5344CB8AC3E}">
        <p14:creationId xmlns:p14="http://schemas.microsoft.com/office/powerpoint/2010/main" val="168094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11532198" y="159679"/>
            <a:ext cx="445546" cy="365125"/>
          </a:xfrm>
        </p:spPr>
        <p:txBody>
          <a:bodyPr/>
          <a:lstStyle/>
          <a:p>
            <a:fld id="{91648654-9D57-4BB1-8D13-DD93554D0108}" type="slidenum">
              <a:rPr lang="fr-FR" smtClean="0"/>
              <a:t>24</a:t>
            </a:fld>
            <a:endParaRPr lang="fr-FR" dirty="0"/>
          </a:p>
        </p:txBody>
      </p:sp>
      <p:sp>
        <p:nvSpPr>
          <p:cNvPr id="4" name="Rectangle 3"/>
          <p:cNvSpPr/>
          <p:nvPr/>
        </p:nvSpPr>
        <p:spPr>
          <a:xfrm>
            <a:off x="132676" y="329024"/>
            <a:ext cx="9979512"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3. </a:t>
            </a:r>
            <a:r>
              <a:rPr lang="fr-FR" sz="2400" b="1" dirty="0">
                <a:solidFill>
                  <a:srgbClr val="008000"/>
                </a:solidFill>
                <a:latin typeface="Calibri" panose="020F0502020204030204" pitchFamily="34" charset="0"/>
              </a:rPr>
              <a:t>Source d’eau potable </a:t>
            </a:r>
          </a:p>
          <a:p>
            <a:pPr algn="just"/>
            <a:r>
              <a:rPr lang="fr-FR" sz="2400" dirty="0">
                <a:solidFill>
                  <a:srgbClr val="008000"/>
                </a:solidFill>
                <a:latin typeface="Calibri" panose="020F0502020204030204" pitchFamily="34" charset="0"/>
              </a:rPr>
              <a:t>(par forage, pompage, filtration, irrigation … utilisant des solutions locales).</a:t>
            </a:r>
          </a:p>
        </p:txBody>
      </p:sp>
      <p:sp>
        <p:nvSpPr>
          <p:cNvPr id="5" name="ZoneTexte 4"/>
          <p:cNvSpPr txBox="1"/>
          <p:nvPr/>
        </p:nvSpPr>
        <p:spPr>
          <a:xfrm>
            <a:off x="0" y="5647765"/>
            <a:ext cx="5002306" cy="1200329"/>
          </a:xfrm>
          <a:prstGeom prst="rect">
            <a:avLst/>
          </a:prstGeom>
          <a:noFill/>
        </p:spPr>
        <p:txBody>
          <a:bodyPr wrap="square" rtlCol="0">
            <a:spAutoFit/>
          </a:bodyPr>
          <a:lstStyle/>
          <a:p>
            <a:pPr algn="ctr"/>
            <a:r>
              <a:rPr lang="fr-FR" sz="1200" dirty="0">
                <a:solidFill>
                  <a:srgbClr val="008000"/>
                </a:solidFill>
              </a:rPr>
              <a:t>Systèmes de pompage solaire. Sources : </a:t>
            </a:r>
          </a:p>
          <a:p>
            <a:pPr algn="ctr"/>
            <a:r>
              <a:rPr lang="fr-FR" sz="1200" dirty="0">
                <a:solidFill>
                  <a:srgbClr val="008000"/>
                </a:solidFill>
              </a:rPr>
              <a:t>a) </a:t>
            </a:r>
            <a:r>
              <a:rPr lang="fr-FR" sz="1200" dirty="0">
                <a:solidFill>
                  <a:srgbClr val="008000"/>
                </a:solidFill>
                <a:hlinkClick r:id="rId2"/>
              </a:rPr>
              <a:t>http://www.sunlabob.com/news-2011/sunlabob-installs-solar-water-pumps-to-improve-water-access-at-agriculture-college.html</a:t>
            </a:r>
            <a:r>
              <a:rPr lang="fr-FR" sz="1200" dirty="0">
                <a:solidFill>
                  <a:srgbClr val="008000"/>
                </a:solidFill>
              </a:rPr>
              <a:t> </a:t>
            </a:r>
          </a:p>
          <a:p>
            <a:pPr algn="ctr"/>
            <a:r>
              <a:rPr lang="fr-FR" sz="1200" dirty="0">
                <a:solidFill>
                  <a:srgbClr val="008000"/>
                </a:solidFill>
              </a:rPr>
              <a:t>b) </a:t>
            </a:r>
            <a:r>
              <a:rPr lang="fr-FR" sz="1200" dirty="0">
                <a:solidFill>
                  <a:srgbClr val="008000"/>
                </a:solidFill>
                <a:hlinkClick r:id="rId3"/>
              </a:rPr>
              <a:t>http://practicalaction.org/solar-powered-water-pumps</a:t>
            </a:r>
            <a:r>
              <a:rPr lang="fr-FR" sz="1200" dirty="0">
                <a:solidFill>
                  <a:srgbClr val="008000"/>
                </a:solidFill>
              </a:rPr>
              <a:t> </a:t>
            </a:r>
          </a:p>
          <a:p>
            <a:pPr algn="ctr"/>
            <a:r>
              <a:rPr lang="fr-FR" sz="1200" dirty="0">
                <a:solidFill>
                  <a:srgbClr val="008000"/>
                </a:solidFill>
              </a:rPr>
              <a:t>c) </a:t>
            </a:r>
            <a:r>
              <a:rPr lang="en-US" sz="1200" dirty="0" err="1">
                <a:solidFill>
                  <a:srgbClr val="008000"/>
                </a:solidFill>
              </a:rPr>
              <a:t>uganda</a:t>
            </a:r>
            <a:r>
              <a:rPr lang="en-US" sz="1200" dirty="0">
                <a:solidFill>
                  <a:srgbClr val="008000"/>
                </a:solidFill>
              </a:rPr>
              <a:t> : </a:t>
            </a:r>
            <a:r>
              <a:rPr lang="en-US" sz="1200" dirty="0" err="1">
                <a:solidFill>
                  <a:srgbClr val="008000"/>
                </a:solidFill>
              </a:rPr>
              <a:t>système</a:t>
            </a:r>
            <a:r>
              <a:rPr lang="en-US" sz="1200" dirty="0">
                <a:solidFill>
                  <a:srgbClr val="008000"/>
                </a:solidFill>
              </a:rPr>
              <a:t> </a:t>
            </a:r>
            <a:r>
              <a:rPr lang="en-US" sz="1200" dirty="0" err="1">
                <a:solidFill>
                  <a:srgbClr val="008000"/>
                </a:solidFill>
              </a:rPr>
              <a:t>pompage</a:t>
            </a:r>
            <a:r>
              <a:rPr lang="en-US" sz="1200" dirty="0">
                <a:solidFill>
                  <a:srgbClr val="008000"/>
                </a:solidFill>
              </a:rPr>
              <a:t> putti . © Jewish Heart for Africa.</a:t>
            </a:r>
          </a:p>
          <a:p>
            <a:pPr algn="ctr"/>
            <a:r>
              <a:rPr lang="en-US" sz="1200" dirty="0">
                <a:solidFill>
                  <a:srgbClr val="008000"/>
                </a:solidFill>
              </a:rPr>
              <a:t>d) </a:t>
            </a:r>
            <a:r>
              <a:rPr lang="en-US" sz="1200" dirty="0">
                <a:solidFill>
                  <a:srgbClr val="008000"/>
                </a:solidFill>
                <a:hlinkClick r:id="rId4"/>
              </a:rPr>
              <a:t>http://www.dulas.org.uk/casestudyprofile/solar_water_pumping_burundi</a:t>
            </a:r>
            <a:r>
              <a:rPr lang="en-US" sz="1200" dirty="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385" y="3880596"/>
            <a:ext cx="2628900" cy="1743075"/>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76" y="3846978"/>
            <a:ext cx="2609850" cy="175260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76" y="1153635"/>
            <a:ext cx="1981314" cy="2645156"/>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8901" y="1965282"/>
            <a:ext cx="2619375" cy="1743075"/>
          </a:xfrm>
          <a:prstGeom prst="rect">
            <a:avLst/>
          </a:prstGeom>
        </p:spPr>
      </p:pic>
      <p:sp>
        <p:nvSpPr>
          <p:cNvPr id="10" name="ZoneTexte 9"/>
          <p:cNvSpPr txBox="1"/>
          <p:nvPr/>
        </p:nvSpPr>
        <p:spPr>
          <a:xfrm>
            <a:off x="4944702" y="5648136"/>
            <a:ext cx="3339353" cy="1200329"/>
          </a:xfrm>
          <a:prstGeom prst="rect">
            <a:avLst/>
          </a:prstGeom>
          <a:noFill/>
        </p:spPr>
        <p:txBody>
          <a:bodyPr wrap="square" rtlCol="0">
            <a:spAutoFit/>
          </a:bodyPr>
          <a:lstStyle/>
          <a:p>
            <a:pPr algn="ctr"/>
            <a:r>
              <a:rPr lang="fr-FR" sz="1200" dirty="0">
                <a:solidFill>
                  <a:srgbClr val="008000"/>
                </a:solidFill>
              </a:rPr>
              <a:t>Puits creusés en Afrique. Sources : </a:t>
            </a:r>
          </a:p>
          <a:p>
            <a:pPr algn="ctr"/>
            <a:r>
              <a:rPr lang="fr-FR" sz="1200" dirty="0">
                <a:solidFill>
                  <a:srgbClr val="008000"/>
                </a:solidFill>
              </a:rPr>
              <a:t>a) </a:t>
            </a:r>
            <a:r>
              <a:rPr lang="fr-FR" sz="1200" dirty="0">
                <a:solidFill>
                  <a:srgbClr val="008000"/>
                </a:solidFill>
                <a:hlinkClick r:id="rId9"/>
              </a:rPr>
              <a:t>http://www.wikiwater.fr/e28-les-divers-types-de-puits-et.html</a:t>
            </a:r>
            <a:r>
              <a:rPr lang="fr-FR" sz="1200" dirty="0">
                <a:solidFill>
                  <a:srgbClr val="008000"/>
                </a:solidFill>
              </a:rPr>
              <a:t> </a:t>
            </a:r>
          </a:p>
          <a:p>
            <a:pPr algn="ctr"/>
            <a:r>
              <a:rPr lang="fr-FR" sz="1200" dirty="0">
                <a:solidFill>
                  <a:srgbClr val="008000"/>
                </a:solidFill>
              </a:rPr>
              <a:t>b) </a:t>
            </a:r>
            <a:r>
              <a:rPr lang="fr-FR" sz="1200" dirty="0">
                <a:solidFill>
                  <a:srgbClr val="008000"/>
                </a:solidFill>
                <a:hlinkClick r:id="rId10"/>
              </a:rPr>
              <a:t>forage</a:t>
            </a:r>
            <a:r>
              <a:rPr lang="fr-FR" sz="1200" dirty="0">
                <a:solidFill>
                  <a:srgbClr val="008000"/>
                </a:solidFill>
              </a:rPr>
              <a:t> à la percussion (Fondation </a:t>
            </a:r>
            <a:r>
              <a:rPr lang="fr-FR" sz="1200" dirty="0" err="1">
                <a:solidFill>
                  <a:srgbClr val="008000"/>
                </a:solidFill>
              </a:rPr>
              <a:t>Practica</a:t>
            </a:r>
            <a:r>
              <a:rPr lang="fr-FR" sz="1200" dirty="0">
                <a:solidFill>
                  <a:srgbClr val="008000"/>
                </a:solidFill>
              </a:rPr>
              <a:t>) </a:t>
            </a:r>
            <a:r>
              <a:rPr lang="fr-FR" sz="1200" dirty="0">
                <a:solidFill>
                  <a:srgbClr val="008000"/>
                </a:solidFill>
                <a:hlinkClick r:id="rId11"/>
              </a:rPr>
              <a:t>http://www.wikiwater.fr/e31-les-forages.html</a:t>
            </a:r>
            <a:r>
              <a:rPr lang="fr-FR" sz="1200" dirty="0">
                <a:solidFill>
                  <a:srgbClr val="008000"/>
                </a:solidFill>
              </a:rPr>
              <a:t> </a:t>
            </a:r>
          </a:p>
          <a:p>
            <a:pPr algn="ctr"/>
            <a:r>
              <a:rPr lang="fr-FR" sz="1200" dirty="0">
                <a:solidFill>
                  <a:srgbClr val="008000"/>
                </a:solidFill>
              </a:rPr>
              <a:t>c) </a:t>
            </a:r>
            <a:r>
              <a:rPr lang="fr-FR" sz="1200" dirty="0">
                <a:solidFill>
                  <a:srgbClr val="008000"/>
                </a:solidFill>
                <a:hlinkClick r:id="rId12"/>
              </a:rPr>
              <a:t>http://www.ongbenin.org/galerie-88-l-eau.html</a:t>
            </a:r>
            <a:endParaRPr lang="fr-FR" sz="1200" dirty="0">
              <a:solidFill>
                <a:srgbClr val="008000"/>
              </a:solidFill>
            </a:endParaRPr>
          </a:p>
        </p:txBody>
      </p:sp>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4703" y="1213552"/>
            <a:ext cx="1488382" cy="1152704"/>
          </a:xfrm>
          <a:prstGeom prst="rect">
            <a:avLst/>
          </a:prstGeom>
        </p:spPr>
      </p:pic>
      <p:pic>
        <p:nvPicPr>
          <p:cNvPr id="12" name="Imag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27144" y="3696090"/>
            <a:ext cx="2466975" cy="1847850"/>
          </a:xfrm>
          <a:prstGeom prst="rect">
            <a:avLst/>
          </a:prstGeom>
        </p:spPr>
      </p:pic>
      <p:pic>
        <p:nvPicPr>
          <p:cNvPr id="13" name="Imag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49512" y="1232667"/>
            <a:ext cx="1733550" cy="2390775"/>
          </a:xfrm>
          <a:prstGeom prst="rect">
            <a:avLst/>
          </a:prstGeom>
        </p:spPr>
      </p:pic>
      <p:sp>
        <p:nvSpPr>
          <p:cNvPr id="14" name="ZoneTexte 13"/>
          <p:cNvSpPr txBox="1"/>
          <p:nvPr/>
        </p:nvSpPr>
        <p:spPr>
          <a:xfrm>
            <a:off x="8484651" y="2989641"/>
            <a:ext cx="3371626" cy="461665"/>
          </a:xfrm>
          <a:prstGeom prst="rect">
            <a:avLst/>
          </a:prstGeom>
          <a:noFill/>
        </p:spPr>
        <p:txBody>
          <a:bodyPr wrap="square" rtlCol="0">
            <a:spAutoFit/>
          </a:bodyPr>
          <a:lstStyle/>
          <a:p>
            <a:pPr algn="ctr"/>
            <a:r>
              <a:rPr lang="fr-FR" sz="1200" dirty="0">
                <a:solidFill>
                  <a:srgbClr val="008000"/>
                </a:solidFill>
              </a:rPr>
              <a:t>Collecte de l’eau de pluie des toits. Source : </a:t>
            </a:r>
            <a:r>
              <a:rPr lang="fr-FR" sz="1200" dirty="0">
                <a:solidFill>
                  <a:srgbClr val="008000"/>
                </a:solidFill>
                <a:hlinkClick r:id="rId12"/>
              </a:rPr>
              <a:t>http://www.ongbenin.org/galerie-88-l-eau.html</a:t>
            </a:r>
            <a:endParaRPr lang="fr-FR" sz="1200" dirty="0">
              <a:solidFill>
                <a:srgbClr val="008000"/>
              </a:solidFill>
            </a:endParaRPr>
          </a:p>
        </p:txBody>
      </p:sp>
      <p:pic>
        <p:nvPicPr>
          <p:cNvPr id="15" name="Imag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30251" y="1232667"/>
            <a:ext cx="2619375" cy="1743075"/>
          </a:xfrm>
          <a:prstGeom prst="rect">
            <a:avLst/>
          </a:prstGeom>
        </p:spPr>
      </p:pic>
      <p:pic>
        <p:nvPicPr>
          <p:cNvPr id="16" name="Imag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15460" y="3798791"/>
            <a:ext cx="3486150" cy="2381250"/>
          </a:xfrm>
          <a:prstGeom prst="rect">
            <a:avLst/>
          </a:prstGeom>
        </p:spPr>
      </p:pic>
      <p:sp>
        <p:nvSpPr>
          <p:cNvPr id="17" name="ZoneTexte 16"/>
          <p:cNvSpPr txBox="1"/>
          <p:nvPr/>
        </p:nvSpPr>
        <p:spPr>
          <a:xfrm>
            <a:off x="8515460" y="6155967"/>
            <a:ext cx="3462284" cy="646331"/>
          </a:xfrm>
          <a:prstGeom prst="rect">
            <a:avLst/>
          </a:prstGeom>
          <a:noFill/>
        </p:spPr>
        <p:txBody>
          <a:bodyPr wrap="square" rtlCol="0">
            <a:spAutoFit/>
          </a:bodyPr>
          <a:lstStyle/>
          <a:p>
            <a:pPr algn="ctr"/>
            <a:r>
              <a:rPr lang="fr-FR" sz="1200" dirty="0">
                <a:solidFill>
                  <a:srgbClr val="008000"/>
                </a:solidFill>
              </a:rPr>
              <a:t>Types de creusement de Puits. Sources : </a:t>
            </a:r>
          </a:p>
          <a:p>
            <a:pPr algn="ctr"/>
            <a:r>
              <a:rPr lang="fr-FR" sz="1200" dirty="0">
                <a:solidFill>
                  <a:srgbClr val="008000"/>
                </a:solidFill>
              </a:rPr>
              <a:t>a) </a:t>
            </a:r>
            <a:r>
              <a:rPr lang="fr-FR" sz="1200" dirty="0">
                <a:solidFill>
                  <a:srgbClr val="008000"/>
                </a:solidFill>
                <a:hlinkClick r:id="rId9"/>
              </a:rPr>
              <a:t>http://www.wikiwater.fr/e28-les-divers-types-de-puits-et.html</a:t>
            </a:r>
            <a:r>
              <a:rPr lang="fr-FR" sz="1200" dirty="0">
                <a:solidFill>
                  <a:srgbClr val="008000"/>
                </a:solidFill>
              </a:rPr>
              <a:t> </a:t>
            </a:r>
          </a:p>
        </p:txBody>
      </p:sp>
      <p:sp>
        <p:nvSpPr>
          <p:cNvPr id="18" name="ZoneTexte 17"/>
          <p:cNvSpPr txBox="1"/>
          <p:nvPr/>
        </p:nvSpPr>
        <p:spPr>
          <a:xfrm>
            <a:off x="4923187" y="2329411"/>
            <a:ext cx="1430779" cy="646331"/>
          </a:xfrm>
          <a:prstGeom prst="rect">
            <a:avLst/>
          </a:prstGeom>
          <a:noFill/>
        </p:spPr>
        <p:txBody>
          <a:bodyPr wrap="square" rtlCol="0">
            <a:spAutoFit/>
          </a:bodyPr>
          <a:lstStyle/>
          <a:p>
            <a:pPr algn="ctr"/>
            <a:r>
              <a:rPr lang="fr-FR" sz="1200" dirty="0">
                <a:solidFill>
                  <a:srgbClr val="008000"/>
                </a:solidFill>
              </a:rPr>
              <a:t>a) Creusement manuel d’un puits à Madagascar.</a:t>
            </a:r>
          </a:p>
        </p:txBody>
      </p:sp>
    </p:spTree>
    <p:extLst>
      <p:ext uri="{BB962C8B-B14F-4D97-AF65-F5344CB8AC3E}">
        <p14:creationId xmlns:p14="http://schemas.microsoft.com/office/powerpoint/2010/main" val="59619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2"/>
          <p:cNvSpPr txBox="1">
            <a:spLocks/>
          </p:cNvSpPr>
          <p:nvPr/>
        </p:nvSpPr>
        <p:spPr>
          <a:xfrm>
            <a:off x="8005226" y="247610"/>
            <a:ext cx="44554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25</a:t>
            </a:fld>
            <a:endParaRPr lang="fr-FR" dirty="0"/>
          </a:p>
        </p:txBody>
      </p:sp>
      <p:sp>
        <p:nvSpPr>
          <p:cNvPr id="5" name="Rectangle 4"/>
          <p:cNvSpPr/>
          <p:nvPr/>
        </p:nvSpPr>
        <p:spPr>
          <a:xfrm>
            <a:off x="132675" y="329024"/>
            <a:ext cx="9577025"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3. </a:t>
            </a:r>
            <a:r>
              <a:rPr lang="fr-FR" sz="2400" b="1" dirty="0">
                <a:solidFill>
                  <a:srgbClr val="008000"/>
                </a:solidFill>
                <a:latin typeface="Calibri" panose="020F0502020204030204" pitchFamily="34" charset="0"/>
              </a:rPr>
              <a:t>Source d’eau potable </a:t>
            </a:r>
          </a:p>
          <a:p>
            <a:pPr algn="just"/>
            <a:r>
              <a:rPr lang="fr-FR" sz="2400" dirty="0">
                <a:solidFill>
                  <a:srgbClr val="008000"/>
                </a:solidFill>
                <a:latin typeface="Calibri" panose="020F0502020204030204" pitchFamily="34" charset="0"/>
              </a:rPr>
              <a:t>(par forage, pompage, filtration, irrigation … utilisant des solutions locales).</a:t>
            </a:r>
          </a:p>
        </p:txBody>
      </p:sp>
      <p:pic>
        <p:nvPicPr>
          <p:cNvPr id="6" name="Image 9" descr="irrigatio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384" y="1267597"/>
            <a:ext cx="1768083" cy="132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4052" y="6372093"/>
            <a:ext cx="2021323" cy="307777"/>
          </a:xfrm>
          <a:prstGeom prst="rect">
            <a:avLst/>
          </a:prstGeom>
        </p:spPr>
        <p:txBody>
          <a:bodyPr wrap="none">
            <a:spAutoFit/>
          </a:bodyPr>
          <a:lstStyle/>
          <a:p>
            <a:pPr lvl="0" fontAlgn="base">
              <a:spcBef>
                <a:spcPct val="0"/>
              </a:spcBef>
              <a:spcAft>
                <a:spcPct val="0"/>
              </a:spcAft>
            </a:pPr>
            <a:r>
              <a:rPr lang="fr-FR" sz="1400" dirty="0">
                <a:solidFill>
                  <a:srgbClr val="008000"/>
                </a:solidFill>
                <a:latin typeface="Calibri" pitchFamily="34" charset="0"/>
              </a:rPr>
              <a:t>Irrigation goutte à goutte</a:t>
            </a:r>
          </a:p>
        </p:txBody>
      </p:sp>
      <p:sp>
        <p:nvSpPr>
          <p:cNvPr id="9" name="Rectangle 8"/>
          <p:cNvSpPr/>
          <p:nvPr/>
        </p:nvSpPr>
        <p:spPr>
          <a:xfrm>
            <a:off x="454320" y="2632236"/>
            <a:ext cx="1471108" cy="276999"/>
          </a:xfrm>
          <a:prstGeom prst="rect">
            <a:avLst/>
          </a:prstGeom>
        </p:spPr>
        <p:txBody>
          <a:bodyPr wrap="none">
            <a:spAutoFit/>
          </a:bodyPr>
          <a:lstStyle/>
          <a:p>
            <a:pPr lvl="0" algn="ctr" fontAlgn="base">
              <a:spcBef>
                <a:spcPct val="0"/>
              </a:spcBef>
              <a:spcAft>
                <a:spcPct val="0"/>
              </a:spcAft>
            </a:pPr>
            <a:r>
              <a:rPr lang="fr-FR" sz="1200" dirty="0">
                <a:solidFill>
                  <a:srgbClr val="008000"/>
                </a:solidFill>
                <a:latin typeface="Calibri" pitchFamily="34" charset="0"/>
              </a:rPr>
              <a:t>Irrigation par canaux</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96" y="3069008"/>
            <a:ext cx="1850571" cy="1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p:nvSpPr>
        <p:spPr bwMode="auto">
          <a:xfrm>
            <a:off x="9766086" y="6506746"/>
            <a:ext cx="2425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rPr>
              <a:t>Filtre à sable et charbon actif</a:t>
            </a:r>
          </a:p>
        </p:txBody>
      </p:sp>
      <p:sp>
        <p:nvSpPr>
          <p:cNvPr id="13" name="ZoneTexte 12"/>
          <p:cNvSpPr txBox="1"/>
          <p:nvPr/>
        </p:nvSpPr>
        <p:spPr>
          <a:xfrm>
            <a:off x="4868148" y="6183086"/>
            <a:ext cx="5066046" cy="461665"/>
          </a:xfrm>
          <a:prstGeom prst="rect">
            <a:avLst/>
          </a:prstGeom>
          <a:noFill/>
        </p:spPr>
        <p:txBody>
          <a:bodyPr wrap="square" rtlCol="0">
            <a:spAutoFit/>
          </a:bodyPr>
          <a:lstStyle/>
          <a:p>
            <a:pPr algn="ctr"/>
            <a:r>
              <a:rPr lang="fr-FR" sz="1200" dirty="0">
                <a:solidFill>
                  <a:srgbClr val="008000"/>
                </a:solidFill>
              </a:rPr>
              <a:t>Traitement de l’eau par filtration lente sur sable à usage familial.</a:t>
            </a:r>
          </a:p>
          <a:p>
            <a:pPr algn="ctr"/>
            <a:r>
              <a:rPr lang="fr-FR" sz="1200" dirty="0">
                <a:solidFill>
                  <a:srgbClr val="008000"/>
                </a:solidFill>
              </a:rPr>
              <a:t>Source : </a:t>
            </a:r>
            <a:r>
              <a:rPr lang="fr-FR" sz="1200" dirty="0">
                <a:solidFill>
                  <a:srgbClr val="008000"/>
                </a:solidFill>
                <a:hlinkClick r:id="rId4"/>
              </a:rPr>
              <a:t>http://www.wikiwater.fr/e21-le-traitement-de-l-eau-par.html</a:t>
            </a:r>
            <a:r>
              <a:rPr lang="fr-FR" sz="1200" dirty="0">
                <a:solidFill>
                  <a:srgbClr val="008000"/>
                </a:solidFill>
              </a:rPr>
              <a:t>  </a:t>
            </a: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0525" y="3652543"/>
            <a:ext cx="2171700" cy="1943100"/>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225" y="2728618"/>
            <a:ext cx="2657475" cy="2867025"/>
          </a:xfrm>
          <a:prstGeom prst="rect">
            <a:avLst/>
          </a:prstGeom>
        </p:spPr>
      </p:pic>
      <p:sp>
        <p:nvSpPr>
          <p:cNvPr id="16" name="ZoneTexte 15"/>
          <p:cNvSpPr txBox="1"/>
          <p:nvPr/>
        </p:nvSpPr>
        <p:spPr>
          <a:xfrm>
            <a:off x="4750820" y="5595643"/>
            <a:ext cx="5300702" cy="646331"/>
          </a:xfrm>
          <a:prstGeom prst="rect">
            <a:avLst/>
          </a:prstGeom>
          <a:noFill/>
        </p:spPr>
        <p:txBody>
          <a:bodyPr wrap="square" rtlCol="0">
            <a:spAutoFit/>
          </a:bodyPr>
          <a:lstStyle/>
          <a:p>
            <a:pPr algn="ctr"/>
            <a:r>
              <a:rPr lang="fr-FR" dirty="0">
                <a:solidFill>
                  <a:srgbClr val="008000"/>
                </a:solidFill>
              </a:rPr>
              <a:t>Traitement et stockage sûr de l’eau </a:t>
            </a:r>
            <a:r>
              <a:rPr lang="fr-FR" dirty="0">
                <a:solidFill>
                  <a:srgbClr val="008000"/>
                </a:solidFill>
                <a:hlinkClick r:id="rId7"/>
              </a:rPr>
              <a:t>à domicile</a:t>
            </a:r>
            <a:r>
              <a:rPr lang="fr-FR" dirty="0">
                <a:solidFill>
                  <a:srgbClr val="008000"/>
                </a:solidFill>
              </a:rPr>
              <a:t> </a:t>
            </a:r>
            <a:br>
              <a:rPr lang="fr-FR" sz="1200" dirty="0">
                <a:solidFill>
                  <a:srgbClr val="008000"/>
                </a:solidFill>
              </a:rPr>
            </a:br>
            <a:r>
              <a:rPr lang="fr-FR" dirty="0">
                <a:solidFill>
                  <a:srgbClr val="008000"/>
                </a:solidFill>
              </a:rPr>
              <a:t>dans les situations d’urgence - Croix-Rouge</a:t>
            </a:r>
            <a:endParaRPr lang="fr-FR" sz="1200" dirty="0">
              <a:solidFill>
                <a:srgbClr val="008000"/>
              </a:solidFill>
            </a:endParaRPr>
          </a:p>
        </p:txBody>
      </p:sp>
      <p:sp>
        <p:nvSpPr>
          <p:cNvPr id="17" name="ZoneTexte 16"/>
          <p:cNvSpPr txBox="1"/>
          <p:nvPr/>
        </p:nvSpPr>
        <p:spPr>
          <a:xfrm>
            <a:off x="2488213" y="2632236"/>
            <a:ext cx="3651330" cy="1200329"/>
          </a:xfrm>
          <a:prstGeom prst="rect">
            <a:avLst/>
          </a:prstGeom>
          <a:noFill/>
        </p:spPr>
        <p:txBody>
          <a:bodyPr wrap="square" rtlCol="0">
            <a:spAutoFit/>
          </a:bodyPr>
          <a:lstStyle/>
          <a:p>
            <a:pPr algn="ctr"/>
            <a:r>
              <a:rPr lang="fr-FR" sz="1200" dirty="0">
                <a:solidFill>
                  <a:srgbClr val="008000"/>
                </a:solidFill>
              </a:rPr>
              <a:t>Floculation, décantation par utilisation de graines de </a:t>
            </a:r>
            <a:r>
              <a:rPr lang="fr-FR" sz="1200" dirty="0" err="1">
                <a:solidFill>
                  <a:srgbClr val="008000"/>
                </a:solidFill>
              </a:rPr>
              <a:t>moringa</a:t>
            </a:r>
            <a:r>
              <a:rPr lang="fr-FR" sz="1200" dirty="0">
                <a:solidFill>
                  <a:srgbClr val="008000"/>
                </a:solidFill>
              </a:rPr>
              <a:t> </a:t>
            </a:r>
            <a:r>
              <a:rPr lang="fr-FR" sz="1200" dirty="0" err="1">
                <a:solidFill>
                  <a:srgbClr val="008000"/>
                </a:solidFill>
              </a:rPr>
              <a:t>oleifera</a:t>
            </a:r>
            <a:r>
              <a:rPr lang="fr-FR" sz="1200" dirty="0">
                <a:solidFill>
                  <a:srgbClr val="008000"/>
                </a:solidFill>
              </a:rPr>
              <a:t>. Source :a)  </a:t>
            </a:r>
            <a:r>
              <a:rPr lang="fr-FR" sz="1200" dirty="0">
                <a:solidFill>
                  <a:srgbClr val="008000"/>
                </a:solidFill>
                <a:hlinkClick r:id="rId8"/>
              </a:rPr>
              <a:t>http://www.wikiwater.fr/e23-le-pretraitement-floculation.html</a:t>
            </a:r>
            <a:r>
              <a:rPr lang="fr-FR" sz="1200" dirty="0">
                <a:solidFill>
                  <a:srgbClr val="008000"/>
                </a:solidFill>
              </a:rPr>
              <a:t> , b) </a:t>
            </a:r>
            <a:r>
              <a:rPr lang="fr-FR" sz="1200" dirty="0">
                <a:solidFill>
                  <a:srgbClr val="008000"/>
                </a:solidFill>
                <a:hlinkClick r:id="rId9"/>
              </a:rPr>
              <a:t>http://changera.blogspot.fr/2013/12/purifier-les-eaux-avec-des-produits.html</a:t>
            </a:r>
            <a:r>
              <a:rPr lang="fr-FR" sz="1200" dirty="0">
                <a:solidFill>
                  <a:srgbClr val="008000"/>
                </a:solidFill>
              </a:rPr>
              <a:t> </a:t>
            </a:r>
          </a:p>
        </p:txBody>
      </p:sp>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4150" y="61072"/>
            <a:ext cx="1847850" cy="2476500"/>
          </a:xfrm>
          <a:prstGeom prst="rect">
            <a:avLst/>
          </a:prstGeom>
        </p:spPr>
      </p:pic>
      <p:pic>
        <p:nvPicPr>
          <p:cNvPr id="19" name="Imag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66299" y="3192870"/>
            <a:ext cx="2345243" cy="3283340"/>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36123" y="1348281"/>
            <a:ext cx="5288803" cy="1236178"/>
          </a:xfrm>
          <a:prstGeom prst="rect">
            <a:avLst/>
          </a:prstGeom>
        </p:spPr>
      </p:pic>
      <p:pic>
        <p:nvPicPr>
          <p:cNvPr id="21" name="Imag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8164" y="1264033"/>
            <a:ext cx="2381250" cy="1352550"/>
          </a:xfrm>
          <a:prstGeom prst="rect">
            <a:avLst/>
          </a:prstGeom>
        </p:spPr>
      </p:pic>
      <p:pic>
        <p:nvPicPr>
          <p:cNvPr id="22" name="Imag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136" y="4569562"/>
            <a:ext cx="2120914" cy="1588638"/>
          </a:xfrm>
          <a:prstGeom prst="rect">
            <a:avLst/>
          </a:prstGeom>
        </p:spPr>
      </p:pic>
      <p:pic>
        <p:nvPicPr>
          <p:cNvPr id="23" name="Imag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50617" y="3901406"/>
            <a:ext cx="2286000" cy="1714500"/>
          </a:xfrm>
          <a:prstGeom prst="rect">
            <a:avLst/>
          </a:prstGeom>
        </p:spPr>
      </p:pic>
      <p:sp>
        <p:nvSpPr>
          <p:cNvPr id="24" name="ZoneTexte 23"/>
          <p:cNvSpPr txBox="1"/>
          <p:nvPr/>
        </p:nvSpPr>
        <p:spPr>
          <a:xfrm>
            <a:off x="2174021" y="5664484"/>
            <a:ext cx="2998561" cy="1200329"/>
          </a:xfrm>
          <a:prstGeom prst="rect">
            <a:avLst/>
          </a:prstGeom>
          <a:noFill/>
        </p:spPr>
        <p:txBody>
          <a:bodyPr wrap="square" rtlCol="0">
            <a:spAutoFit/>
          </a:bodyPr>
          <a:lstStyle/>
          <a:p>
            <a:pPr algn="ctr"/>
            <a:r>
              <a:rPr lang="fr-FR" sz="1200" dirty="0">
                <a:solidFill>
                  <a:srgbClr val="008000"/>
                </a:solidFill>
              </a:rPr>
              <a:t>L’installation d’un poly tank de 5 m3, de panneaux solaires, d’une pompe solaire, de kits d’irrigation «  goutte à goutte  » et la formation des utilisateurs mobiliseront un budget de l’ordre de 20 000 euros. </a:t>
            </a:r>
            <a:r>
              <a:rPr lang="fr-FR" sz="1200" dirty="0">
                <a:solidFill>
                  <a:srgbClr val="008000"/>
                </a:solidFill>
                <a:hlinkClick r:id="rId16"/>
              </a:rPr>
              <a:t>http://www.amitiesavoiesahel.org/?p=1487</a:t>
            </a:r>
            <a:r>
              <a:rPr lang="fr-FR" sz="1200" dirty="0">
                <a:solidFill>
                  <a:srgbClr val="008000"/>
                </a:solidFill>
              </a:rPr>
              <a:t> </a:t>
            </a:r>
          </a:p>
        </p:txBody>
      </p:sp>
    </p:spTree>
    <p:extLst>
      <p:ext uri="{BB962C8B-B14F-4D97-AF65-F5344CB8AC3E}">
        <p14:creationId xmlns:p14="http://schemas.microsoft.com/office/powerpoint/2010/main" val="278776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2"/>
          <p:cNvSpPr txBox="1">
            <a:spLocks/>
          </p:cNvSpPr>
          <p:nvPr/>
        </p:nvSpPr>
        <p:spPr>
          <a:xfrm>
            <a:off x="8005226" y="247610"/>
            <a:ext cx="44554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26</a:t>
            </a:fld>
            <a:endParaRPr lang="fr-FR" dirty="0"/>
          </a:p>
        </p:txBody>
      </p:sp>
      <p:sp>
        <p:nvSpPr>
          <p:cNvPr id="5" name="Rectangle 4"/>
          <p:cNvSpPr/>
          <p:nvPr/>
        </p:nvSpPr>
        <p:spPr>
          <a:xfrm>
            <a:off x="132675" y="329024"/>
            <a:ext cx="9577025"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3. </a:t>
            </a:r>
            <a:r>
              <a:rPr lang="fr-FR" sz="2400" b="1" dirty="0">
                <a:solidFill>
                  <a:srgbClr val="008000"/>
                </a:solidFill>
                <a:latin typeface="Calibri" panose="020F0502020204030204" pitchFamily="34" charset="0"/>
              </a:rPr>
              <a:t>Source d’eau potable </a:t>
            </a:r>
          </a:p>
          <a:p>
            <a:pPr algn="just"/>
            <a:r>
              <a:rPr lang="fr-FR" sz="2400" dirty="0">
                <a:solidFill>
                  <a:srgbClr val="008000"/>
                </a:solidFill>
                <a:latin typeface="Calibri" panose="020F0502020204030204" pitchFamily="34" charset="0"/>
              </a:rPr>
              <a:t>(par forage, pompage, filtration, irrigation … utilisant des solutions locales).</a:t>
            </a:r>
          </a:p>
        </p:txBody>
      </p:sp>
      <p:sp>
        <p:nvSpPr>
          <p:cNvPr id="6" name="Rectangle 5"/>
          <p:cNvSpPr/>
          <p:nvPr/>
        </p:nvSpPr>
        <p:spPr>
          <a:xfrm>
            <a:off x="-139850" y="3548065"/>
            <a:ext cx="4634260" cy="461665"/>
          </a:xfrm>
          <a:prstGeom prst="rect">
            <a:avLst/>
          </a:prstGeom>
        </p:spPr>
        <p:txBody>
          <a:bodyPr wrap="square">
            <a:spAutoFit/>
          </a:bodyPr>
          <a:lstStyle/>
          <a:p>
            <a:pPr algn="ctr"/>
            <a:r>
              <a:rPr lang="fr-FR" sz="1200" dirty="0">
                <a:solidFill>
                  <a:srgbClr val="008000"/>
                </a:solidFill>
                <a:ea typeface="Times New Roman" panose="02020603050405020304" pitchFamily="18" charset="0"/>
              </a:rPr>
              <a:t>Irrigation au goutte-à-goutte utilisant un tonneau et deux lignes d'irrigation par planche (source </a:t>
            </a:r>
            <a:r>
              <a:rPr lang="fr-FR" sz="1200" dirty="0" err="1">
                <a:solidFill>
                  <a:srgbClr val="008000"/>
                </a:solidFill>
                <a:ea typeface="Times New Roman" panose="02020603050405020304" pitchFamily="18" charset="0"/>
              </a:rPr>
              <a:t>Agrodok</a:t>
            </a:r>
            <a:r>
              <a:rPr lang="fr-FR" sz="1200" dirty="0">
                <a:solidFill>
                  <a:srgbClr val="008000"/>
                </a:solidFill>
                <a:ea typeface="Times New Roman" panose="02020603050405020304" pitchFamily="18" charset="0"/>
              </a:rPr>
              <a:t> 9).</a:t>
            </a:r>
            <a:endParaRPr lang="fr-FR" sz="1200" dirty="0">
              <a:solidFill>
                <a:srgbClr val="008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0" y="1147765"/>
            <a:ext cx="2638425" cy="24003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761" y="4068635"/>
            <a:ext cx="2571750" cy="177165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324" y="3835048"/>
            <a:ext cx="2295525" cy="1990725"/>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149" y="2037556"/>
            <a:ext cx="2466975" cy="184785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6790" y="90298"/>
            <a:ext cx="1234846" cy="1855643"/>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298" y="1147765"/>
            <a:ext cx="1853104" cy="2264904"/>
          </a:xfrm>
          <a:prstGeom prst="rect">
            <a:avLst/>
          </a:prstGeom>
        </p:spPr>
      </p:pic>
      <p:sp>
        <p:nvSpPr>
          <p:cNvPr id="17" name="ZoneTexte 16"/>
          <p:cNvSpPr txBox="1"/>
          <p:nvPr/>
        </p:nvSpPr>
        <p:spPr>
          <a:xfrm>
            <a:off x="7177112" y="5870095"/>
            <a:ext cx="5014888" cy="1015663"/>
          </a:xfrm>
          <a:prstGeom prst="rect">
            <a:avLst/>
          </a:prstGeom>
          <a:noFill/>
        </p:spPr>
        <p:txBody>
          <a:bodyPr wrap="square" rtlCol="0">
            <a:spAutoFit/>
          </a:bodyPr>
          <a:lstStyle/>
          <a:p>
            <a:pPr algn="ctr"/>
            <a:r>
              <a:rPr lang="fr-FR" sz="1200" dirty="0">
                <a:solidFill>
                  <a:srgbClr val="008000"/>
                </a:solidFill>
              </a:rPr>
              <a:t>Eoliennes familiales sources d’électricité. À 14 ans, dans la pauvreté et la famine, un garçon du Malawi, William </a:t>
            </a:r>
            <a:r>
              <a:rPr lang="fr-FR" sz="1200" dirty="0" err="1">
                <a:solidFill>
                  <a:srgbClr val="008000"/>
                </a:solidFill>
              </a:rPr>
              <a:t>Kamkwamba</a:t>
            </a:r>
            <a:r>
              <a:rPr lang="fr-FR" sz="1200" dirty="0">
                <a:solidFill>
                  <a:srgbClr val="008000"/>
                </a:solidFill>
              </a:rPr>
              <a:t>, a construit son éolienne pour alimenter la maison de sa famille. Source : </a:t>
            </a:r>
            <a:r>
              <a:rPr lang="fr-FR" sz="1200" dirty="0">
                <a:solidFill>
                  <a:srgbClr val="008000"/>
                </a:solidFill>
                <a:hlinkClick r:id="rId8"/>
              </a:rPr>
              <a:t>https://www.ted.com/talks/william_kamkwamba_how_i_harnessed_the_wind</a:t>
            </a:r>
            <a:r>
              <a:rPr lang="fr-FR" sz="1200" dirty="0">
                <a:solidFill>
                  <a:srgbClr val="008000"/>
                </a:solidFill>
              </a:rPr>
              <a:t> </a:t>
            </a:r>
          </a:p>
        </p:txBody>
      </p:sp>
      <p:pic>
        <p:nvPicPr>
          <p:cNvPr id="18" name="Image 17" descr="C:\Users\LISAN\Pictures\agro-forêts\phyto-epuration3.jpg"/>
          <p:cNvPicPr/>
          <p:nvPr/>
        </p:nvPicPr>
        <p:blipFill>
          <a:blip r:embed="rId9">
            <a:extLst>
              <a:ext uri="{28A0092B-C50C-407E-A947-70E740481C1C}">
                <a14:useLocalDpi xmlns:a14="http://schemas.microsoft.com/office/drawing/2010/main" val="0"/>
              </a:ext>
            </a:extLst>
          </a:blip>
          <a:srcRect/>
          <a:stretch>
            <a:fillRect/>
          </a:stretch>
        </p:blipFill>
        <p:spPr bwMode="auto">
          <a:xfrm>
            <a:off x="1" y="4145126"/>
            <a:ext cx="3905250" cy="2324100"/>
          </a:xfrm>
          <a:prstGeom prst="rect">
            <a:avLst/>
          </a:prstGeom>
          <a:noFill/>
          <a:ln>
            <a:noFill/>
          </a:ln>
        </p:spPr>
      </p:pic>
      <p:sp>
        <p:nvSpPr>
          <p:cNvPr id="19" name="ZoneTexte 18"/>
          <p:cNvSpPr txBox="1"/>
          <p:nvPr/>
        </p:nvSpPr>
        <p:spPr>
          <a:xfrm>
            <a:off x="1" y="6461718"/>
            <a:ext cx="3948056" cy="276999"/>
          </a:xfrm>
          <a:prstGeom prst="rect">
            <a:avLst/>
          </a:prstGeom>
          <a:noFill/>
        </p:spPr>
        <p:txBody>
          <a:bodyPr wrap="square" rtlCol="0">
            <a:spAutoFit/>
          </a:bodyPr>
          <a:lstStyle/>
          <a:p>
            <a:pPr algn="ctr"/>
            <a:r>
              <a:rPr lang="fr-FR" sz="1200" dirty="0" err="1">
                <a:solidFill>
                  <a:srgbClr val="008000"/>
                </a:solidFill>
              </a:rPr>
              <a:t>Phytoépuration</a:t>
            </a:r>
            <a:r>
              <a:rPr lang="fr-FR" sz="1200" dirty="0">
                <a:solidFill>
                  <a:srgbClr val="008000"/>
                </a:solidFill>
              </a:rPr>
              <a:t> : épuration des eaux usées par les plantes</a:t>
            </a:r>
          </a:p>
        </p:txBody>
      </p:sp>
      <p:pic>
        <p:nvPicPr>
          <p:cNvPr id="20" name="Picture 2" descr="D:\Users\u087751\Pictures\DeveloppementDurable\ecohabitats\lagunage jacinthe d-ea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0137" y="1113631"/>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6"/>
          <p:cNvSpPr txBox="1">
            <a:spLocks noChangeArrowheads="1"/>
          </p:cNvSpPr>
          <p:nvPr/>
        </p:nvSpPr>
        <p:spPr bwMode="auto">
          <a:xfrm>
            <a:off x="4748802" y="2930891"/>
            <a:ext cx="2351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200" dirty="0">
                <a:solidFill>
                  <a:srgbClr val="008000"/>
                </a:solidFill>
              </a:rPr>
              <a:t>Phyto-épuration à base de jacinthe d’eau. Image Songhaï. Les déchets de jacinthe servent à alimenter le </a:t>
            </a:r>
            <a:r>
              <a:rPr lang="fr-FR" altLang="fr-FR" sz="1200" i="1" dirty="0" err="1">
                <a:solidFill>
                  <a:srgbClr val="008000"/>
                </a:solidFill>
              </a:rPr>
              <a:t>biodigesteur</a:t>
            </a:r>
            <a:r>
              <a:rPr lang="fr-FR" altLang="fr-FR" sz="1200" dirty="0">
                <a:solidFill>
                  <a:srgbClr val="008000"/>
                </a:solidFill>
              </a:rPr>
              <a:t>.</a:t>
            </a:r>
          </a:p>
        </p:txBody>
      </p:sp>
      <p:pic>
        <p:nvPicPr>
          <p:cNvPr id="22" name="Imag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36798" y="98092"/>
            <a:ext cx="1190625" cy="1847850"/>
          </a:xfrm>
          <a:prstGeom prst="rect">
            <a:avLst/>
          </a:prstGeom>
        </p:spPr>
      </p:pic>
      <p:pic>
        <p:nvPicPr>
          <p:cNvPr id="23" name="Imag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1324" y="1718082"/>
            <a:ext cx="2334437" cy="1741849"/>
          </a:xfrm>
          <a:prstGeom prst="rect">
            <a:avLst/>
          </a:prstGeom>
        </p:spPr>
      </p:pic>
      <p:pic>
        <p:nvPicPr>
          <p:cNvPr id="25" name="Picture 5" descr="D:\Users\u087751\Pictures\DeveloppementDurable\ecohabitats\principe-lagunage-naturel.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3667" y="5068523"/>
            <a:ext cx="3230818" cy="132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p:nvPr/>
        </p:nvSpPr>
        <p:spPr>
          <a:xfrm>
            <a:off x="3797449" y="6410030"/>
            <a:ext cx="3443875" cy="461665"/>
          </a:xfrm>
          <a:prstGeom prst="rect">
            <a:avLst/>
          </a:prstGeom>
          <a:noFill/>
        </p:spPr>
        <p:txBody>
          <a:bodyPr wrap="square" rtlCol="0">
            <a:spAutoFit/>
          </a:bodyPr>
          <a:lstStyle/>
          <a:p>
            <a:pPr algn="ctr"/>
            <a:r>
              <a:rPr lang="fr-FR" sz="1200" dirty="0">
                <a:solidFill>
                  <a:srgbClr val="008000"/>
                </a:solidFill>
              </a:rPr>
              <a:t>Lagunage naturel (principes) pour épurer les eaux usées .</a:t>
            </a:r>
          </a:p>
        </p:txBody>
      </p:sp>
      <p:pic>
        <p:nvPicPr>
          <p:cNvPr id="27" name="Imag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48886" y="3852316"/>
            <a:ext cx="2133600" cy="1047750"/>
          </a:xfrm>
          <a:prstGeom prst="rect">
            <a:avLst/>
          </a:prstGeom>
        </p:spPr>
      </p:pic>
      <p:sp>
        <p:nvSpPr>
          <p:cNvPr id="28" name="ZoneTexte 27"/>
          <p:cNvSpPr txBox="1"/>
          <p:nvPr/>
        </p:nvSpPr>
        <p:spPr>
          <a:xfrm>
            <a:off x="4144853" y="4649513"/>
            <a:ext cx="899097" cy="276999"/>
          </a:xfrm>
          <a:prstGeom prst="rect">
            <a:avLst/>
          </a:prstGeom>
          <a:noFill/>
        </p:spPr>
        <p:txBody>
          <a:bodyPr wrap="square" rtlCol="0">
            <a:spAutoFit/>
          </a:bodyPr>
          <a:lstStyle/>
          <a:p>
            <a:pPr algn="r"/>
            <a:r>
              <a:rPr lang="fr-FR" sz="1200" dirty="0">
                <a:solidFill>
                  <a:srgbClr val="008000"/>
                </a:solidFill>
              </a:rPr>
              <a:t>Papyrus </a:t>
            </a:r>
            <a:r>
              <a:rPr lang="fr-FR" sz="1200" dirty="0">
                <a:solidFill>
                  <a:srgbClr val="008000"/>
                </a:solidFill>
                <a:sym typeface="Wingdings" panose="05000000000000000000" pitchFamily="2" charset="2"/>
              </a:rPr>
              <a:t></a:t>
            </a:r>
            <a:endParaRPr lang="fr-FR" sz="1200" dirty="0">
              <a:solidFill>
                <a:srgbClr val="008000"/>
              </a:solidFill>
            </a:endParaRPr>
          </a:p>
        </p:txBody>
      </p:sp>
      <p:sp>
        <p:nvSpPr>
          <p:cNvPr id="29" name="Rectangle 28"/>
          <p:cNvSpPr/>
          <p:nvPr/>
        </p:nvSpPr>
        <p:spPr>
          <a:xfrm>
            <a:off x="7700951" y="3459931"/>
            <a:ext cx="1499641" cy="276999"/>
          </a:xfrm>
          <a:prstGeom prst="rect">
            <a:avLst/>
          </a:prstGeom>
        </p:spPr>
        <p:txBody>
          <a:bodyPr wrap="none">
            <a:spAutoFit/>
          </a:bodyPr>
          <a:lstStyle/>
          <a:p>
            <a:pPr algn="ctr"/>
            <a:r>
              <a:rPr lang="fr-FR" sz="1200" dirty="0">
                <a:solidFill>
                  <a:srgbClr val="008000"/>
                </a:solidFill>
              </a:rPr>
              <a:t>William </a:t>
            </a:r>
            <a:r>
              <a:rPr lang="fr-FR" sz="1200" dirty="0" err="1">
                <a:solidFill>
                  <a:srgbClr val="008000"/>
                </a:solidFill>
              </a:rPr>
              <a:t>Kamkwamba</a:t>
            </a:r>
            <a:endParaRPr lang="fr-FR" sz="1200" dirty="0"/>
          </a:p>
        </p:txBody>
      </p:sp>
    </p:spTree>
    <p:extLst>
      <p:ext uri="{BB962C8B-B14F-4D97-AF65-F5344CB8AC3E}">
        <p14:creationId xmlns:p14="http://schemas.microsoft.com/office/powerpoint/2010/main" val="337051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4223593" y="140764"/>
            <a:ext cx="481661" cy="365125"/>
          </a:xfrm>
        </p:spPr>
        <p:txBody>
          <a:bodyPr/>
          <a:lstStyle/>
          <a:p>
            <a:fld id="{91648654-9D57-4BB1-8D13-DD93554D0108}" type="slidenum">
              <a:rPr lang="fr-FR" smtClean="0"/>
              <a:t>27</a:t>
            </a:fld>
            <a:endParaRPr lang="fr-FR" dirty="0"/>
          </a:p>
        </p:txBody>
      </p:sp>
      <p:sp>
        <p:nvSpPr>
          <p:cNvPr id="4" name="Rectangle 3"/>
          <p:cNvSpPr/>
          <p:nvPr/>
        </p:nvSpPr>
        <p:spPr>
          <a:xfrm>
            <a:off x="175707" y="517282"/>
            <a:ext cx="8182984"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4. </a:t>
            </a:r>
            <a:r>
              <a:rPr lang="fr-FR" sz="2400" b="1" dirty="0">
                <a:solidFill>
                  <a:srgbClr val="008000"/>
                </a:solidFill>
                <a:latin typeface="Calibri" panose="020F0502020204030204" pitchFamily="34" charset="0"/>
              </a:rPr>
              <a:t>La</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production d’énergie</a:t>
            </a:r>
            <a:endParaRPr lang="fr-FR" sz="2400" dirty="0">
              <a:solidFill>
                <a:srgbClr val="008000"/>
              </a:solidFill>
              <a:latin typeface="Calibri" panose="020F0502020204030204" pitchFamily="34" charset="0"/>
            </a:endParaRPr>
          </a:p>
          <a:p>
            <a:pPr algn="just"/>
            <a:r>
              <a:rPr lang="fr-FR" sz="2400" dirty="0">
                <a:solidFill>
                  <a:srgbClr val="008000"/>
                </a:solidFill>
                <a:latin typeface="Calibri" panose="020F0502020204030204" pitchFamily="34" charset="0"/>
              </a:rPr>
              <a:t>par des moyens locaux (bois de feu, biogaz, biodiesel, soleil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7163" y="73182"/>
            <a:ext cx="30353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971441" y="2095657"/>
            <a:ext cx="2786743" cy="276999"/>
          </a:xfrm>
          <a:prstGeom prst="rect">
            <a:avLst/>
          </a:prstGeom>
          <a:noFill/>
        </p:spPr>
        <p:txBody>
          <a:bodyPr wrap="square" rtlCol="0">
            <a:spAutoFit/>
          </a:bodyPr>
          <a:lstStyle/>
          <a:p>
            <a:pPr algn="ctr"/>
            <a:r>
              <a:rPr lang="fr-FR" sz="1200" dirty="0">
                <a:solidFill>
                  <a:srgbClr val="008000"/>
                </a:solidFill>
              </a:rPr>
              <a:t>Cuve à fermentation – </a:t>
            </a:r>
            <a:r>
              <a:rPr lang="fr-FR" sz="1200" dirty="0" err="1">
                <a:solidFill>
                  <a:srgbClr val="008000"/>
                </a:solidFill>
              </a:rPr>
              <a:t>biodigester</a:t>
            </a:r>
            <a:r>
              <a:rPr lang="fr-FR" sz="1200" dirty="0">
                <a:solidFill>
                  <a:srgbClr val="008000"/>
                </a:solidFill>
              </a:rPr>
              <a: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9345" y="2453594"/>
            <a:ext cx="20002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10364812" y="3696582"/>
            <a:ext cx="149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1200" dirty="0">
                <a:solidFill>
                  <a:srgbClr val="008000"/>
                </a:solidFill>
              </a:rPr>
              <a:t>Réchauds à biogaz</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9666" y="2439693"/>
            <a:ext cx="1295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7"/>
          <p:cNvSpPr txBox="1">
            <a:spLocks noChangeArrowheads="1"/>
          </p:cNvSpPr>
          <p:nvPr/>
        </p:nvSpPr>
        <p:spPr bwMode="auto">
          <a:xfrm>
            <a:off x="75304" y="3856710"/>
            <a:ext cx="21730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Symbol" panose="05050102010706020507" pitchFamily="18" charset="2"/>
              <a:buNone/>
            </a:pPr>
            <a:r>
              <a:rPr lang="fr-FR" altLang="fr-FR" sz="1200" dirty="0">
                <a:solidFill>
                  <a:srgbClr val="008000"/>
                </a:solidFill>
                <a:latin typeface="+mn-lt"/>
                <a:sym typeface="Symbol" panose="05050102010706020507" pitchFamily="18" charset="2"/>
              </a:rPr>
              <a:t>↑ Exemple de cuiseur solaire parabolique, en carton et papier d’aluminium, proposé par l’association Terre et humanisme (l’association de l’agronome Pierre </a:t>
            </a:r>
            <a:r>
              <a:rPr lang="fr-FR" altLang="fr-FR" sz="1200" dirty="0" err="1">
                <a:solidFill>
                  <a:srgbClr val="008000"/>
                </a:solidFill>
                <a:latin typeface="+mn-lt"/>
                <a:sym typeface="Symbol" panose="05050102010706020507" pitchFamily="18" charset="2"/>
              </a:rPr>
              <a:t>Rabhi</a:t>
            </a:r>
            <a:r>
              <a:rPr lang="fr-FR" altLang="fr-FR" sz="1200" dirty="0">
                <a:solidFill>
                  <a:srgbClr val="008000"/>
                </a:solidFill>
                <a:latin typeface="+mn-lt"/>
                <a:sym typeface="Symbol" panose="05050102010706020507" pitchFamily="18" charset="2"/>
              </a:rPr>
              <a:t>) au Maghreb. </a:t>
            </a:r>
            <a:r>
              <a:rPr lang="fr-FR" altLang="fr-FR" sz="1200" dirty="0">
                <a:solidFill>
                  <a:srgbClr val="008000"/>
                </a:solidFill>
                <a:latin typeface="+mn-lt"/>
              </a:rPr>
              <a:t>Source : </a:t>
            </a:r>
            <a:r>
              <a:rPr lang="fr-FR" altLang="fr-FR" sz="1200" dirty="0">
                <a:solidFill>
                  <a:srgbClr val="008000"/>
                </a:solidFill>
                <a:latin typeface="+mn-lt"/>
                <a:hlinkClick r:id="rId5"/>
              </a:rPr>
              <a:t>www.terre-humanisme.org</a:t>
            </a:r>
            <a:r>
              <a:rPr lang="fr-FR" altLang="fr-FR" sz="1200" dirty="0">
                <a:solidFill>
                  <a:srgbClr val="008000"/>
                </a:solidFill>
                <a:latin typeface="+mn-lt"/>
              </a:rPr>
              <a:t> </a:t>
            </a:r>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48" y="1396294"/>
            <a:ext cx="1573755" cy="2412401"/>
          </a:xfrm>
          <a:prstGeom prst="rect">
            <a:avLst/>
          </a:prstGeom>
        </p:spPr>
      </p:pic>
      <p:pic>
        <p:nvPicPr>
          <p:cNvPr id="16" name="Picture 25" descr="solaireParabolic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707" y="5449887"/>
            <a:ext cx="1871662"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descr="_Pic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808" y="1333619"/>
            <a:ext cx="61436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2214501" y="3007891"/>
            <a:ext cx="6075932" cy="276999"/>
          </a:xfrm>
          <a:prstGeom prst="rect">
            <a:avLst/>
          </a:prstGeom>
          <a:noFill/>
        </p:spPr>
        <p:txBody>
          <a:bodyPr wrap="square" rtlCol="0">
            <a:spAutoFit/>
          </a:bodyPr>
          <a:lstStyle/>
          <a:p>
            <a:pPr algn="ctr"/>
            <a:r>
              <a:rPr lang="fr-FR" altLang="fr-FR" sz="1200" dirty="0">
                <a:solidFill>
                  <a:srgbClr val="008000"/>
                </a:solidFill>
                <a:cs typeface="Times New Roman" panose="02020603050405020304" pitchFamily="18" charset="0"/>
              </a:rPr>
              <a:t>Foyer à bois économe NIAFUNKE. </a:t>
            </a:r>
            <a:r>
              <a:rPr lang="fr-FR" sz="1200" dirty="0">
                <a:solidFill>
                  <a:srgbClr val="008000"/>
                </a:solidFill>
              </a:rPr>
              <a:t>Source : </a:t>
            </a:r>
            <a:r>
              <a:rPr lang="fr-FR" altLang="fr-FR" sz="1200" dirty="0">
                <a:hlinkClick r:id="rId9"/>
              </a:rPr>
              <a:t>https://sites.google.com/site/foyerniafunke/</a:t>
            </a:r>
            <a:r>
              <a:rPr lang="fr-FR" sz="1200" dirty="0">
                <a:solidFill>
                  <a:srgbClr val="008000"/>
                </a:solidFill>
              </a:rPr>
              <a:t> </a:t>
            </a:r>
          </a:p>
        </p:txBody>
      </p:sp>
      <p:pic>
        <p:nvPicPr>
          <p:cNvPr id="21" name="Imag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8810" y="3296129"/>
            <a:ext cx="1371600" cy="1400175"/>
          </a:xfrm>
          <a:prstGeom prst="rect">
            <a:avLst/>
          </a:prstGeom>
        </p:spPr>
      </p:pic>
      <p:sp>
        <p:nvSpPr>
          <p:cNvPr id="22" name="ZoneTexte 21"/>
          <p:cNvSpPr txBox="1"/>
          <p:nvPr/>
        </p:nvSpPr>
        <p:spPr>
          <a:xfrm>
            <a:off x="2014350" y="6560463"/>
            <a:ext cx="2348044" cy="276999"/>
          </a:xfrm>
          <a:prstGeom prst="rect">
            <a:avLst/>
          </a:prstGeom>
          <a:noFill/>
        </p:spPr>
        <p:txBody>
          <a:bodyPr wrap="square" rtlCol="0">
            <a:spAutoFit/>
          </a:bodyPr>
          <a:lstStyle/>
          <a:p>
            <a:pPr algn="ctr"/>
            <a:r>
              <a:rPr lang="fr-FR" sz="1200" dirty="0">
                <a:solidFill>
                  <a:srgbClr val="008000"/>
                </a:solidFill>
              </a:rPr>
              <a:t>Cuiseur solaire parabolique.</a:t>
            </a:r>
          </a:p>
        </p:txBody>
      </p:sp>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5872" y="4850965"/>
            <a:ext cx="1905000" cy="1733550"/>
          </a:xfrm>
          <a:prstGeom prst="rect">
            <a:avLst/>
          </a:prstGeom>
        </p:spPr>
      </p:pic>
      <p:sp>
        <p:nvSpPr>
          <p:cNvPr id="24" name="ZoneTexte 23"/>
          <p:cNvSpPr txBox="1"/>
          <p:nvPr/>
        </p:nvSpPr>
        <p:spPr>
          <a:xfrm>
            <a:off x="3880410" y="3275591"/>
            <a:ext cx="1179174" cy="646331"/>
          </a:xfrm>
          <a:prstGeom prst="rect">
            <a:avLst/>
          </a:prstGeom>
          <a:noFill/>
        </p:spPr>
        <p:txBody>
          <a:bodyPr wrap="square" rtlCol="0">
            <a:spAutoFit/>
          </a:bodyPr>
          <a:lstStyle/>
          <a:p>
            <a:pPr algn="ctr"/>
            <a:r>
              <a:rPr lang="fr-FR" sz="1200" dirty="0">
                <a:solidFill>
                  <a:srgbClr val="008000"/>
                </a:solidFill>
              </a:rPr>
              <a:t>← Cuiseur solaire de type boîte.</a:t>
            </a:r>
          </a:p>
        </p:txBody>
      </p:sp>
      <p:sp>
        <p:nvSpPr>
          <p:cNvPr id="25" name="ZoneTexte 24"/>
          <p:cNvSpPr txBox="1"/>
          <p:nvPr/>
        </p:nvSpPr>
        <p:spPr>
          <a:xfrm>
            <a:off x="7702475" y="6355086"/>
            <a:ext cx="2348044" cy="276999"/>
          </a:xfrm>
          <a:prstGeom prst="rect">
            <a:avLst/>
          </a:prstGeom>
          <a:noFill/>
        </p:spPr>
        <p:txBody>
          <a:bodyPr wrap="square" rtlCol="0">
            <a:spAutoFit/>
          </a:bodyPr>
          <a:lstStyle/>
          <a:p>
            <a:pPr algn="ctr"/>
            <a:r>
              <a:rPr lang="fr-FR" sz="1200" dirty="0">
                <a:solidFill>
                  <a:srgbClr val="008000"/>
                </a:solidFill>
              </a:rPr>
              <a:t>Cuiseurs à bois économe (CBE).</a:t>
            </a:r>
          </a:p>
        </p:txBody>
      </p:sp>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32187" y="4418475"/>
            <a:ext cx="2457450" cy="1866900"/>
          </a:xfrm>
          <a:prstGeom prst="rect">
            <a:avLst/>
          </a:prstGeom>
        </p:spPr>
      </p:pic>
      <p:pic>
        <p:nvPicPr>
          <p:cNvPr id="28" name="Imag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87932" y="4140199"/>
            <a:ext cx="1743075" cy="2619375"/>
          </a:xfrm>
          <a:prstGeom prst="rect">
            <a:avLst/>
          </a:prstGeom>
        </p:spPr>
      </p:pic>
      <p:pic>
        <p:nvPicPr>
          <p:cNvPr id="29" name="Imag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03979" y="4584412"/>
            <a:ext cx="2162175" cy="2114550"/>
          </a:xfrm>
          <a:prstGeom prst="rect">
            <a:avLst/>
          </a:prstGeom>
        </p:spPr>
      </p:pic>
    </p:spTree>
    <p:extLst>
      <p:ext uri="{BB962C8B-B14F-4D97-AF65-F5344CB8AC3E}">
        <p14:creationId xmlns:p14="http://schemas.microsoft.com/office/powerpoint/2010/main" val="19832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35151" y="173021"/>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2"/>
          <p:cNvSpPr txBox="1">
            <a:spLocks/>
          </p:cNvSpPr>
          <p:nvPr/>
        </p:nvSpPr>
        <p:spPr>
          <a:xfrm>
            <a:off x="2438104" y="173021"/>
            <a:ext cx="4816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28</a:t>
            </a:fld>
            <a:endParaRPr lang="fr-FR" dirty="0"/>
          </a:p>
        </p:txBody>
      </p:sp>
      <p:sp>
        <p:nvSpPr>
          <p:cNvPr id="5" name="Rectangle 4"/>
          <p:cNvSpPr/>
          <p:nvPr/>
        </p:nvSpPr>
        <p:spPr>
          <a:xfrm>
            <a:off x="175707" y="517282"/>
            <a:ext cx="8182984"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4. </a:t>
            </a:r>
            <a:r>
              <a:rPr lang="fr-FR" sz="2400" b="1" dirty="0">
                <a:solidFill>
                  <a:srgbClr val="008000"/>
                </a:solidFill>
                <a:latin typeface="Calibri" panose="020F0502020204030204" pitchFamily="34" charset="0"/>
              </a:rPr>
              <a:t>La</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production d’énergie</a:t>
            </a:r>
            <a:endParaRPr lang="fr-FR" sz="2400" dirty="0">
              <a:solidFill>
                <a:srgbClr val="008000"/>
              </a:solidFill>
              <a:latin typeface="Calibri" panose="020F0502020204030204" pitchFamily="34" charset="0"/>
            </a:endParaRPr>
          </a:p>
          <a:p>
            <a:pPr algn="just"/>
            <a:r>
              <a:rPr lang="fr-FR" sz="2400" dirty="0">
                <a:solidFill>
                  <a:srgbClr val="008000"/>
                </a:solidFill>
                <a:latin typeface="Calibri" panose="020F0502020204030204" pitchFamily="34" charset="0"/>
              </a:rPr>
              <a:t>par des moyens locaux (bois de feu, biogaz, biodiesel, soleil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130" y="173021"/>
            <a:ext cx="1971675" cy="2857500"/>
          </a:xfrm>
          <a:prstGeom prst="rect">
            <a:avLst/>
          </a:prstGeom>
        </p:spPr>
      </p:pic>
      <p:sp>
        <p:nvSpPr>
          <p:cNvPr id="7" name="ZoneTexte 6"/>
          <p:cNvSpPr txBox="1"/>
          <p:nvPr/>
        </p:nvSpPr>
        <p:spPr>
          <a:xfrm>
            <a:off x="7938426" y="3051200"/>
            <a:ext cx="2469081" cy="461665"/>
          </a:xfrm>
          <a:prstGeom prst="rect">
            <a:avLst/>
          </a:prstGeom>
          <a:noFill/>
        </p:spPr>
        <p:txBody>
          <a:bodyPr wrap="square" rtlCol="0">
            <a:spAutoFit/>
          </a:bodyPr>
          <a:lstStyle/>
          <a:p>
            <a:pPr algn="ctr"/>
            <a:r>
              <a:rPr lang="fr-FR" sz="1200" dirty="0">
                <a:solidFill>
                  <a:srgbClr val="008000"/>
                </a:solidFill>
              </a:rPr>
              <a:t>Compacteur de poudre de charbon vert avec un liant (BRADES).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440" y="1348279"/>
            <a:ext cx="1809750" cy="17145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738" y="1357804"/>
            <a:ext cx="1800225" cy="1704975"/>
          </a:xfrm>
          <a:prstGeom prst="rect">
            <a:avLst/>
          </a:prstGeom>
        </p:spPr>
      </p:pic>
      <p:sp>
        <p:nvSpPr>
          <p:cNvPr id="10" name="Rectangle 9"/>
          <p:cNvSpPr/>
          <p:nvPr/>
        </p:nvSpPr>
        <p:spPr>
          <a:xfrm>
            <a:off x="4677195" y="3076082"/>
            <a:ext cx="3253198" cy="276999"/>
          </a:xfrm>
          <a:prstGeom prst="rect">
            <a:avLst/>
          </a:prstGeom>
        </p:spPr>
        <p:txBody>
          <a:bodyPr wrap="none">
            <a:spAutoFit/>
          </a:bodyPr>
          <a:lstStyle/>
          <a:p>
            <a:pPr algn="ctr"/>
            <a:r>
              <a:rPr lang="fr-FR" sz="1200" dirty="0">
                <a:solidFill>
                  <a:srgbClr val="008000"/>
                </a:solidFill>
              </a:rPr>
              <a:t>a) four rempli de déchets, b) après carbonisation </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9745" y="1394083"/>
            <a:ext cx="1905000" cy="1609725"/>
          </a:xfrm>
          <a:prstGeom prst="rect">
            <a:avLst/>
          </a:prstGeom>
        </p:spPr>
      </p:pic>
      <p:sp>
        <p:nvSpPr>
          <p:cNvPr id="12" name="ZoneTexte 11"/>
          <p:cNvSpPr txBox="1"/>
          <p:nvPr/>
        </p:nvSpPr>
        <p:spPr>
          <a:xfrm>
            <a:off x="10406510" y="2985228"/>
            <a:ext cx="1785489" cy="461665"/>
          </a:xfrm>
          <a:prstGeom prst="rect">
            <a:avLst/>
          </a:prstGeom>
          <a:noFill/>
        </p:spPr>
        <p:txBody>
          <a:bodyPr wrap="square" rtlCol="0">
            <a:spAutoFit/>
          </a:bodyPr>
          <a:lstStyle/>
          <a:p>
            <a:pPr algn="ctr"/>
            <a:r>
              <a:rPr lang="fr-FR" sz="1200" dirty="0">
                <a:solidFill>
                  <a:srgbClr val="008000"/>
                </a:solidFill>
              </a:rPr>
              <a:t>Charbon vert après compactage</a:t>
            </a:r>
          </a:p>
        </p:txBody>
      </p:sp>
      <p:sp>
        <p:nvSpPr>
          <p:cNvPr id="13" name="Flèche droite 12"/>
          <p:cNvSpPr/>
          <p:nvPr/>
        </p:nvSpPr>
        <p:spPr>
          <a:xfrm rot="5400000">
            <a:off x="10235732" y="3140780"/>
            <a:ext cx="453039" cy="385919"/>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14" name="Flèche droite 13"/>
          <p:cNvSpPr/>
          <p:nvPr/>
        </p:nvSpPr>
        <p:spPr>
          <a:xfrm>
            <a:off x="6060832" y="2375010"/>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15" name="Flèche droite 14"/>
          <p:cNvSpPr/>
          <p:nvPr/>
        </p:nvSpPr>
        <p:spPr>
          <a:xfrm>
            <a:off x="7959052" y="2278463"/>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pic>
        <p:nvPicPr>
          <p:cNvPr id="16" name="Imag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35472" y="4991699"/>
            <a:ext cx="3333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7"/>
          <p:cNvSpPr txBox="1">
            <a:spLocks noChangeArrowheads="1"/>
          </p:cNvSpPr>
          <p:nvPr/>
        </p:nvSpPr>
        <p:spPr bwMode="auto">
          <a:xfrm>
            <a:off x="8910116" y="6421091"/>
            <a:ext cx="334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latin typeface="+mn-lt"/>
              </a:rPr>
              <a:t>Production de </a:t>
            </a:r>
            <a:r>
              <a:rPr lang="fr-FR" altLang="fr-FR" sz="1200" dirty="0" err="1">
                <a:solidFill>
                  <a:srgbClr val="008000"/>
                </a:solidFill>
                <a:latin typeface="+mn-lt"/>
              </a:rPr>
              <a:t>biochar</a:t>
            </a:r>
            <a:r>
              <a:rPr lang="fr-FR" altLang="fr-FR" sz="1200" dirty="0">
                <a:solidFill>
                  <a:srgbClr val="008000"/>
                </a:solidFill>
                <a:latin typeface="+mn-lt"/>
              </a:rPr>
              <a:t> (charbon vert issu de la carbonisation de déchets ligneux, bois typha …)</a:t>
            </a:r>
          </a:p>
        </p:txBody>
      </p:sp>
      <p:pic>
        <p:nvPicPr>
          <p:cNvPr id="18" name="Imag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5654" y="1401737"/>
            <a:ext cx="188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0"/>
          <p:cNvSpPr txBox="1">
            <a:spLocks noChangeArrowheads="1"/>
          </p:cNvSpPr>
          <p:nvPr/>
        </p:nvSpPr>
        <p:spPr bwMode="auto">
          <a:xfrm>
            <a:off x="416316" y="2626304"/>
            <a:ext cx="144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1200">
                <a:solidFill>
                  <a:srgbClr val="008000"/>
                </a:solidFill>
              </a:rPr>
              <a:t>Panneaux solaires</a:t>
            </a:r>
          </a:p>
        </p:txBody>
      </p:sp>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4235" y="5007270"/>
            <a:ext cx="3733800" cy="1600200"/>
          </a:xfrm>
          <a:prstGeom prst="rect">
            <a:avLst/>
          </a:prstGeom>
        </p:spPr>
      </p:pic>
      <p:sp>
        <p:nvSpPr>
          <p:cNvPr id="21" name="ZoneTexte 20"/>
          <p:cNvSpPr txBox="1"/>
          <p:nvPr/>
        </p:nvSpPr>
        <p:spPr>
          <a:xfrm>
            <a:off x="5717071" y="6590174"/>
            <a:ext cx="3118401" cy="276999"/>
          </a:xfrm>
          <a:prstGeom prst="rect">
            <a:avLst/>
          </a:prstGeom>
          <a:noFill/>
        </p:spPr>
        <p:txBody>
          <a:bodyPr wrap="square" rtlCol="0">
            <a:spAutoFit/>
          </a:bodyPr>
          <a:lstStyle/>
          <a:p>
            <a:pPr algn="ctr"/>
            <a:r>
              <a:rPr lang="fr-FR" sz="1200" dirty="0">
                <a:solidFill>
                  <a:srgbClr val="008000"/>
                </a:solidFill>
              </a:rPr>
              <a:t>Deux technologies pour la pyrolyse ARTI-TZ</a:t>
            </a:r>
          </a:p>
        </p:txBody>
      </p:sp>
      <p:sp>
        <p:nvSpPr>
          <p:cNvPr id="22" name="Flèche droite 21"/>
          <p:cNvSpPr/>
          <p:nvPr/>
        </p:nvSpPr>
        <p:spPr>
          <a:xfrm>
            <a:off x="10050894" y="1897729"/>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pic>
        <p:nvPicPr>
          <p:cNvPr id="24" name="Imag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79" y="3030521"/>
            <a:ext cx="3978948" cy="1641744"/>
          </a:xfrm>
          <a:prstGeom prst="rect">
            <a:avLst/>
          </a:prstGeom>
        </p:spPr>
      </p:pic>
      <p:pic>
        <p:nvPicPr>
          <p:cNvPr id="25" name="Imag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9419" y="1319344"/>
            <a:ext cx="1983744" cy="1705036"/>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07" y="4652844"/>
            <a:ext cx="3394814" cy="2202370"/>
          </a:xfrm>
          <a:prstGeom prst="rect">
            <a:avLst/>
          </a:prstGeom>
        </p:spPr>
      </p:pic>
      <p:pic>
        <p:nvPicPr>
          <p:cNvPr id="28" name="Imag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78348" y="3659195"/>
            <a:ext cx="3724275" cy="1295400"/>
          </a:xfrm>
          <a:prstGeom prst="rect">
            <a:avLst/>
          </a:prstGeom>
        </p:spPr>
      </p:pic>
      <p:sp>
        <p:nvSpPr>
          <p:cNvPr id="29" name="ZoneTexte 28"/>
          <p:cNvSpPr txBox="1"/>
          <p:nvPr/>
        </p:nvSpPr>
        <p:spPr>
          <a:xfrm>
            <a:off x="7459711" y="3704256"/>
            <a:ext cx="957430" cy="646331"/>
          </a:xfrm>
          <a:prstGeom prst="rect">
            <a:avLst/>
          </a:prstGeom>
          <a:noFill/>
        </p:spPr>
        <p:txBody>
          <a:bodyPr wrap="square" rtlCol="0">
            <a:spAutoFit/>
          </a:bodyPr>
          <a:lstStyle/>
          <a:p>
            <a:pPr algn="r"/>
            <a:r>
              <a:rPr lang="fr-FR" sz="1200" dirty="0">
                <a:solidFill>
                  <a:srgbClr val="008000"/>
                </a:solidFill>
              </a:rPr>
              <a:t>Séchage du charbon vert </a:t>
            </a:r>
            <a:r>
              <a:rPr lang="fr-FR" sz="1200" dirty="0">
                <a:solidFill>
                  <a:srgbClr val="008000"/>
                </a:solidFill>
                <a:sym typeface="Wingdings" panose="05000000000000000000" pitchFamily="2" charset="2"/>
              </a:rPr>
              <a:t></a:t>
            </a:r>
            <a:endParaRPr lang="fr-FR" sz="1200" dirty="0">
              <a:solidFill>
                <a:srgbClr val="008000"/>
              </a:solidFill>
            </a:endParaRPr>
          </a:p>
        </p:txBody>
      </p:sp>
      <p:sp>
        <p:nvSpPr>
          <p:cNvPr id="30" name="ZoneTexte 29"/>
          <p:cNvSpPr txBox="1"/>
          <p:nvPr/>
        </p:nvSpPr>
        <p:spPr>
          <a:xfrm>
            <a:off x="373653" y="4746656"/>
            <a:ext cx="2290121" cy="307777"/>
          </a:xfrm>
          <a:prstGeom prst="rect">
            <a:avLst/>
          </a:prstGeom>
          <a:noFill/>
        </p:spPr>
        <p:txBody>
          <a:bodyPr wrap="square" rtlCol="0">
            <a:spAutoFit/>
          </a:bodyPr>
          <a:lstStyle/>
          <a:p>
            <a:r>
              <a:rPr lang="fr-FR" sz="1400" b="1" dirty="0">
                <a:solidFill>
                  <a:srgbClr val="008000"/>
                </a:solidFill>
              </a:rPr>
              <a:t>Plans de cuiseurs CBE</a:t>
            </a:r>
          </a:p>
        </p:txBody>
      </p:sp>
      <p:pic>
        <p:nvPicPr>
          <p:cNvPr id="2"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42161" y="4848229"/>
            <a:ext cx="1264638" cy="1742194"/>
          </a:xfrm>
          <a:prstGeom prst="rect">
            <a:avLst/>
          </a:prstGeom>
        </p:spPr>
      </p:pic>
      <p:sp>
        <p:nvSpPr>
          <p:cNvPr id="23" name="ZoneTexte 22"/>
          <p:cNvSpPr txBox="1"/>
          <p:nvPr/>
        </p:nvSpPr>
        <p:spPr>
          <a:xfrm>
            <a:off x="3570521" y="6590423"/>
            <a:ext cx="1539361" cy="276999"/>
          </a:xfrm>
          <a:prstGeom prst="rect">
            <a:avLst/>
          </a:prstGeom>
          <a:noFill/>
        </p:spPr>
        <p:txBody>
          <a:bodyPr wrap="square" rtlCol="0">
            <a:spAutoFit/>
          </a:bodyPr>
          <a:lstStyle/>
          <a:p>
            <a:pPr algn="ctr"/>
            <a:r>
              <a:rPr lang="fr-FR" sz="1200" dirty="0">
                <a:solidFill>
                  <a:srgbClr val="008000"/>
                </a:solidFill>
              </a:rPr>
              <a:t>Système BRADES.</a:t>
            </a:r>
          </a:p>
        </p:txBody>
      </p:sp>
      <p:pic>
        <p:nvPicPr>
          <p:cNvPr id="27" name="Imag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33971" y="3325654"/>
            <a:ext cx="2084559" cy="1389706"/>
          </a:xfrm>
          <a:prstGeom prst="rect">
            <a:avLst/>
          </a:prstGeom>
        </p:spPr>
      </p:pic>
      <p:sp>
        <p:nvSpPr>
          <p:cNvPr id="31" name="ZoneTexte 30"/>
          <p:cNvSpPr txBox="1"/>
          <p:nvPr/>
        </p:nvSpPr>
        <p:spPr>
          <a:xfrm>
            <a:off x="4855465" y="4706801"/>
            <a:ext cx="3248809" cy="276999"/>
          </a:xfrm>
          <a:prstGeom prst="rect">
            <a:avLst/>
          </a:prstGeom>
          <a:noFill/>
        </p:spPr>
        <p:txBody>
          <a:bodyPr wrap="square" rtlCol="0">
            <a:spAutoFit/>
          </a:bodyPr>
          <a:lstStyle/>
          <a:p>
            <a:pPr algn="ctr"/>
            <a:r>
              <a:rPr lang="fr-FR" sz="1200" dirty="0">
                <a:solidFill>
                  <a:srgbClr val="008000"/>
                </a:solidFill>
              </a:rPr>
              <a:t>Coupe du typha (roseau massette) au Sénégal.</a:t>
            </a:r>
          </a:p>
        </p:txBody>
      </p:sp>
      <p:sp>
        <p:nvSpPr>
          <p:cNvPr id="32" name="Flèche droite 31"/>
          <p:cNvSpPr/>
          <p:nvPr/>
        </p:nvSpPr>
        <p:spPr>
          <a:xfrm rot="16200000">
            <a:off x="4919871" y="3935726"/>
            <a:ext cx="651939" cy="278568"/>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Tree>
    <p:extLst>
      <p:ext uri="{BB962C8B-B14F-4D97-AF65-F5344CB8AC3E}">
        <p14:creationId xmlns:p14="http://schemas.microsoft.com/office/powerpoint/2010/main" val="59283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03781" y="107999"/>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124476" y="89560"/>
            <a:ext cx="499335" cy="365125"/>
          </a:xfrm>
        </p:spPr>
        <p:txBody>
          <a:bodyPr/>
          <a:lstStyle/>
          <a:p>
            <a:fld id="{91648654-9D57-4BB1-8D13-DD93554D0108}" type="slidenum">
              <a:rPr lang="fr-FR" smtClean="0"/>
              <a:t>29</a:t>
            </a:fld>
            <a:endParaRPr lang="fr-FR"/>
          </a:p>
        </p:txBody>
      </p:sp>
      <p:sp>
        <p:nvSpPr>
          <p:cNvPr id="4" name="Rectangle 3"/>
          <p:cNvSpPr/>
          <p:nvPr/>
        </p:nvSpPr>
        <p:spPr>
          <a:xfrm>
            <a:off x="175706" y="517283"/>
            <a:ext cx="9581479"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5. </a:t>
            </a:r>
            <a:r>
              <a:rPr lang="fr-FR" sz="2400" b="1" dirty="0">
                <a:solidFill>
                  <a:srgbClr val="008000"/>
                </a:solidFill>
                <a:latin typeface="Calibri" panose="020F0502020204030204" pitchFamily="34" charset="0"/>
              </a:rPr>
              <a:t>La</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production de matériaux de construction </a:t>
            </a:r>
          </a:p>
          <a:p>
            <a:pPr algn="just"/>
            <a:r>
              <a:rPr lang="fr-FR" sz="2400" dirty="0">
                <a:solidFill>
                  <a:srgbClr val="008000"/>
                </a:solidFill>
                <a:latin typeface="Calibri" panose="020F0502020204030204" pitchFamily="34" charset="0"/>
              </a:rPr>
              <a:t>(forêts à multiples usages, sylviculture, bois, fruits, plantes médicinales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160" y="140764"/>
            <a:ext cx="1981200" cy="3371850"/>
          </a:xfrm>
          <a:prstGeom prst="rect">
            <a:avLst/>
          </a:prstGeom>
        </p:spPr>
      </p:pic>
      <p:sp>
        <p:nvSpPr>
          <p:cNvPr id="6" name="ZoneTexte 5"/>
          <p:cNvSpPr txBox="1"/>
          <p:nvPr/>
        </p:nvSpPr>
        <p:spPr>
          <a:xfrm>
            <a:off x="10043160" y="3512614"/>
            <a:ext cx="1981200" cy="461665"/>
          </a:xfrm>
          <a:prstGeom prst="rect">
            <a:avLst/>
          </a:prstGeom>
          <a:noFill/>
        </p:spPr>
        <p:txBody>
          <a:bodyPr wrap="square" rtlCol="0">
            <a:spAutoFit/>
          </a:bodyPr>
          <a:lstStyle/>
          <a:p>
            <a:pPr algn="ctr"/>
            <a:r>
              <a:rPr lang="fr-FR" sz="1200" dirty="0">
                <a:solidFill>
                  <a:srgbClr val="008000"/>
                </a:solidFill>
              </a:rPr>
              <a:t>Scieurs de long, Madagascar</a:t>
            </a:r>
          </a:p>
          <a:p>
            <a:pPr algn="ctr"/>
            <a:r>
              <a:rPr lang="fr-FR" sz="1200" dirty="0">
                <a:solidFill>
                  <a:srgbClr val="008000"/>
                </a:solidFill>
              </a:rPr>
              <a:t>© B. LISAN</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535" y="4634038"/>
            <a:ext cx="2466975" cy="184785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32" y="4221291"/>
            <a:ext cx="1371600" cy="196215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702" y="4244841"/>
            <a:ext cx="2205318" cy="1651860"/>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8551" y="4582456"/>
            <a:ext cx="2466975" cy="1847850"/>
          </a:xfrm>
          <a:prstGeom prst="rect">
            <a:avLst/>
          </a:prstGeom>
        </p:spPr>
      </p:pic>
      <p:sp>
        <p:nvSpPr>
          <p:cNvPr id="12" name="ZoneTexte 11"/>
          <p:cNvSpPr txBox="1"/>
          <p:nvPr/>
        </p:nvSpPr>
        <p:spPr>
          <a:xfrm>
            <a:off x="1719998" y="5981605"/>
            <a:ext cx="3944344"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7"/>
              </a:rPr>
              <a:t>http://afrique-centrale.cirad.fr/recherche-en-partenariat/principaux-projets/credits-carbone-cascade</a:t>
            </a:r>
            <a:r>
              <a:rPr lang="fr-FR" sz="1200" dirty="0">
                <a:solidFill>
                  <a:srgbClr val="008000"/>
                </a:solidFill>
              </a:rPr>
              <a:t> </a:t>
            </a:r>
          </a:p>
        </p:txBody>
      </p:sp>
      <p:sp>
        <p:nvSpPr>
          <p:cNvPr id="13" name="ZoneTexte 12"/>
          <p:cNvSpPr txBox="1"/>
          <p:nvPr/>
        </p:nvSpPr>
        <p:spPr>
          <a:xfrm>
            <a:off x="0" y="6183441"/>
            <a:ext cx="1968649" cy="646331"/>
          </a:xfrm>
          <a:prstGeom prst="rect">
            <a:avLst/>
          </a:prstGeom>
          <a:noFill/>
        </p:spPr>
        <p:txBody>
          <a:bodyPr wrap="square" rtlCol="0">
            <a:spAutoFit/>
          </a:bodyPr>
          <a:lstStyle/>
          <a:p>
            <a:pPr algn="ctr"/>
            <a:r>
              <a:rPr lang="fr-FR" sz="1200" dirty="0">
                <a:solidFill>
                  <a:srgbClr val="008000"/>
                </a:solidFill>
              </a:rPr>
              <a:t>Revue internationale des forêts et des industries forestières - Vol. 37 - 1985/4</a:t>
            </a:r>
          </a:p>
        </p:txBody>
      </p:sp>
      <p:sp>
        <p:nvSpPr>
          <p:cNvPr id="14" name="ZoneTexte 13"/>
          <p:cNvSpPr txBox="1"/>
          <p:nvPr/>
        </p:nvSpPr>
        <p:spPr>
          <a:xfrm>
            <a:off x="1968649" y="6443270"/>
            <a:ext cx="4141695" cy="276999"/>
          </a:xfrm>
          <a:prstGeom prst="rect">
            <a:avLst/>
          </a:prstGeom>
          <a:noFill/>
        </p:spPr>
        <p:txBody>
          <a:bodyPr wrap="square" rtlCol="0">
            <a:spAutoFit/>
          </a:bodyPr>
          <a:lstStyle/>
          <a:p>
            <a:r>
              <a:rPr lang="fr-FR" sz="1200" dirty="0">
                <a:solidFill>
                  <a:srgbClr val="008000"/>
                </a:solidFill>
                <a:sym typeface="Wingdings" panose="05000000000000000000" pitchFamily="2" charset="2"/>
              </a:rPr>
              <a:t></a:t>
            </a:r>
            <a:r>
              <a:rPr lang="fr-FR" sz="1200" dirty="0">
                <a:solidFill>
                  <a:srgbClr val="008000"/>
                </a:solidFill>
              </a:rPr>
              <a:t>Source : </a:t>
            </a:r>
            <a:r>
              <a:rPr lang="fr-FR" sz="1200" dirty="0">
                <a:solidFill>
                  <a:srgbClr val="008000"/>
                </a:solidFill>
                <a:hlinkClick r:id="rId8"/>
              </a:rPr>
              <a:t>http://www.fao.org/docrep/r5265f/r5265f00.htm</a:t>
            </a:r>
            <a:r>
              <a:rPr lang="fr-FR" sz="1200" dirty="0">
                <a:solidFill>
                  <a:srgbClr val="008000"/>
                </a:solidFill>
              </a:rPr>
              <a:t> </a:t>
            </a:r>
          </a:p>
        </p:txBody>
      </p:sp>
      <p:sp>
        <p:nvSpPr>
          <p:cNvPr id="15" name="ZoneTexte 14"/>
          <p:cNvSpPr txBox="1"/>
          <p:nvPr/>
        </p:nvSpPr>
        <p:spPr>
          <a:xfrm>
            <a:off x="6700676" y="6506606"/>
            <a:ext cx="5323684" cy="277001"/>
          </a:xfrm>
          <a:prstGeom prst="rect">
            <a:avLst/>
          </a:prstGeom>
          <a:noFill/>
        </p:spPr>
        <p:txBody>
          <a:bodyPr wrap="square" rtlCol="0">
            <a:spAutoFit/>
          </a:bodyPr>
          <a:lstStyle/>
          <a:p>
            <a:pPr algn="ctr"/>
            <a:r>
              <a:rPr lang="fr-FR" sz="1200" dirty="0">
                <a:solidFill>
                  <a:srgbClr val="008000"/>
                </a:solidFill>
              </a:rPr>
              <a:t>Pépinières forestières. Source : </a:t>
            </a:r>
            <a:r>
              <a:rPr lang="fr-FR" sz="1200" dirty="0">
                <a:solidFill>
                  <a:srgbClr val="008000"/>
                </a:solidFill>
                <a:hlinkClick r:id="rId9"/>
              </a:rPr>
              <a:t>http://www.rougier.fr/fr/groupe/9-historique.html</a:t>
            </a:r>
            <a:r>
              <a:rPr lang="fr-FR" sz="1200" dirty="0">
                <a:solidFill>
                  <a:srgbClr val="008000"/>
                </a:solidFill>
              </a:rPr>
              <a:t> </a:t>
            </a:r>
          </a:p>
        </p:txBody>
      </p:sp>
      <p:sp>
        <p:nvSpPr>
          <p:cNvPr id="16" name="ZoneTexte 15"/>
          <p:cNvSpPr txBox="1"/>
          <p:nvPr/>
        </p:nvSpPr>
        <p:spPr>
          <a:xfrm>
            <a:off x="7328814" y="3835655"/>
            <a:ext cx="2566595" cy="646331"/>
          </a:xfrm>
          <a:prstGeom prst="rect">
            <a:avLst/>
          </a:prstGeom>
          <a:noFill/>
        </p:spPr>
        <p:txBody>
          <a:bodyPr wrap="square" rtlCol="0">
            <a:spAutoFit/>
          </a:bodyPr>
          <a:lstStyle/>
          <a:p>
            <a:pPr algn="ctr"/>
            <a:r>
              <a:rPr lang="fr-FR" sz="1200" dirty="0">
                <a:solidFill>
                  <a:srgbClr val="008000"/>
                </a:solidFill>
              </a:rPr>
              <a:t>Scieurs de long, Bénin central. Source : </a:t>
            </a:r>
            <a:r>
              <a:rPr lang="fr-FR" sz="1200" dirty="0">
                <a:solidFill>
                  <a:srgbClr val="008000"/>
                </a:solidFill>
                <a:hlinkClick r:id="rId10"/>
              </a:rPr>
              <a:t>http://www.ladyforester-tech.org/FemmeForestiere.html</a:t>
            </a:r>
            <a:r>
              <a:rPr lang="fr-FR" sz="1200" dirty="0">
                <a:solidFill>
                  <a:srgbClr val="008000"/>
                </a:solidFill>
              </a:rPr>
              <a:t> </a:t>
            </a:r>
          </a:p>
        </p:txBody>
      </p:sp>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02475" y="1348280"/>
            <a:ext cx="1819275" cy="2505075"/>
          </a:xfrm>
          <a:prstGeom prst="rect">
            <a:avLst/>
          </a:prstGeom>
        </p:spPr>
      </p:pic>
      <p:sp>
        <p:nvSpPr>
          <p:cNvPr id="18" name="ZoneTexte 17"/>
          <p:cNvSpPr txBox="1"/>
          <p:nvPr/>
        </p:nvSpPr>
        <p:spPr>
          <a:xfrm>
            <a:off x="86061" y="2664719"/>
            <a:ext cx="2328762" cy="461665"/>
          </a:xfrm>
          <a:prstGeom prst="rect">
            <a:avLst/>
          </a:prstGeom>
          <a:noFill/>
        </p:spPr>
        <p:txBody>
          <a:bodyPr wrap="square" rtlCol="0">
            <a:spAutoFit/>
          </a:bodyPr>
          <a:lstStyle/>
          <a:p>
            <a:pPr algn="ctr"/>
            <a:r>
              <a:rPr lang="fr-FR" sz="1200" dirty="0">
                <a:solidFill>
                  <a:srgbClr val="008000"/>
                </a:solidFill>
              </a:rPr>
              <a:t>compas forestier,  bastringue, pied à coulisse, mesureur de diamètre.</a:t>
            </a:r>
          </a:p>
        </p:txBody>
      </p:sp>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442" y="1406887"/>
            <a:ext cx="2286000" cy="1285875"/>
          </a:xfrm>
          <a:prstGeom prst="rect">
            <a:avLst/>
          </a:prstGeom>
        </p:spPr>
      </p:pic>
      <p:pic>
        <p:nvPicPr>
          <p:cNvPr id="1026" name="Picture 2" descr="image0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55969" y="1314943"/>
            <a:ext cx="21812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360" y="1342105"/>
            <a:ext cx="2333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p:cNvSpPr txBox="1"/>
          <p:nvPr/>
        </p:nvSpPr>
        <p:spPr>
          <a:xfrm>
            <a:off x="2673275" y="1435369"/>
            <a:ext cx="1366221" cy="276999"/>
          </a:xfrm>
          <a:prstGeom prst="rect">
            <a:avLst/>
          </a:prstGeom>
          <a:noFill/>
        </p:spPr>
        <p:txBody>
          <a:bodyPr wrap="square" rtlCol="0">
            <a:spAutoFit/>
          </a:bodyPr>
          <a:lstStyle/>
          <a:p>
            <a:pPr algn="ctr"/>
            <a:r>
              <a:rPr lang="fr-FR" sz="1200" dirty="0">
                <a:solidFill>
                  <a:srgbClr val="008000"/>
                </a:solidFill>
              </a:rPr>
              <a:t>Hache</a:t>
            </a:r>
          </a:p>
        </p:txBody>
      </p:sp>
      <p:sp>
        <p:nvSpPr>
          <p:cNvPr id="23" name="ZoneTexte 22"/>
          <p:cNvSpPr txBox="1"/>
          <p:nvPr/>
        </p:nvSpPr>
        <p:spPr>
          <a:xfrm>
            <a:off x="5106496" y="2241605"/>
            <a:ext cx="2581834" cy="276999"/>
          </a:xfrm>
          <a:prstGeom prst="rect">
            <a:avLst/>
          </a:prstGeom>
          <a:noFill/>
        </p:spPr>
        <p:txBody>
          <a:bodyPr wrap="square" rtlCol="0">
            <a:spAutoFit/>
          </a:bodyPr>
          <a:lstStyle/>
          <a:p>
            <a:pPr algn="ctr"/>
            <a:r>
              <a:rPr lang="fr-FR" sz="1200" dirty="0">
                <a:solidFill>
                  <a:srgbClr val="008000"/>
                </a:solidFill>
              </a:rPr>
              <a:t>“Serpe” et ceinture de support</a:t>
            </a:r>
          </a:p>
        </p:txBody>
      </p:sp>
      <p:pic>
        <p:nvPicPr>
          <p:cNvPr id="1028" name="Picture 4" descr="image0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76" y="3097511"/>
            <a:ext cx="2581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602428" y="3800894"/>
            <a:ext cx="939499" cy="277692"/>
          </a:xfrm>
          <a:prstGeom prst="rect">
            <a:avLst/>
          </a:prstGeom>
          <a:noFill/>
        </p:spPr>
        <p:txBody>
          <a:bodyPr wrap="square" rtlCol="0">
            <a:spAutoFit/>
          </a:bodyPr>
          <a:lstStyle/>
          <a:p>
            <a:pPr algn="ctr"/>
            <a:r>
              <a:rPr lang="fr-FR" sz="1200" dirty="0">
                <a:solidFill>
                  <a:srgbClr val="008000"/>
                </a:solidFill>
              </a:rPr>
              <a:t>Coin</a:t>
            </a:r>
          </a:p>
        </p:txBody>
      </p:sp>
      <p:pic>
        <p:nvPicPr>
          <p:cNvPr id="1029" name="Picture 5" descr="image0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59968" y="2353456"/>
            <a:ext cx="2266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210332" y="2823376"/>
            <a:ext cx="1366221" cy="276999"/>
          </a:xfrm>
          <a:prstGeom prst="rect">
            <a:avLst/>
          </a:prstGeom>
          <a:noFill/>
        </p:spPr>
        <p:txBody>
          <a:bodyPr wrap="square" rtlCol="0">
            <a:spAutoFit/>
          </a:bodyPr>
          <a:lstStyle/>
          <a:p>
            <a:pPr algn="ctr"/>
            <a:r>
              <a:rPr lang="fr-FR" sz="1200" dirty="0">
                <a:solidFill>
                  <a:srgbClr val="008000"/>
                </a:solidFill>
              </a:rPr>
              <a:t>Masse</a:t>
            </a:r>
          </a:p>
        </p:txBody>
      </p:sp>
      <p:pic>
        <p:nvPicPr>
          <p:cNvPr id="1030" name="Picture 6" descr="image0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96442" y="3103029"/>
            <a:ext cx="2714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549851" y="3373146"/>
            <a:ext cx="911595" cy="276999"/>
          </a:xfrm>
          <a:prstGeom prst="rect">
            <a:avLst/>
          </a:prstGeom>
        </p:spPr>
        <p:txBody>
          <a:bodyPr wrap="none">
            <a:spAutoFit/>
          </a:bodyPr>
          <a:lstStyle/>
          <a:p>
            <a:pPr algn="ct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Tourne bois</a:t>
            </a:r>
            <a:endParaRPr lang="fr-FR" sz="1200" dirty="0">
              <a:solidFill>
                <a:srgbClr val="008000"/>
              </a:solidFill>
            </a:endParaRPr>
          </a:p>
        </p:txBody>
      </p:sp>
      <p:pic>
        <p:nvPicPr>
          <p:cNvPr id="1031" name="Picture 7" descr="image0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6345" y="2670656"/>
            <a:ext cx="2019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30"/>
          <p:cNvSpPr txBox="1"/>
          <p:nvPr/>
        </p:nvSpPr>
        <p:spPr>
          <a:xfrm>
            <a:off x="5859229" y="3117901"/>
            <a:ext cx="1366221" cy="276999"/>
          </a:xfrm>
          <a:prstGeom prst="rect">
            <a:avLst/>
          </a:prstGeom>
          <a:noFill/>
        </p:spPr>
        <p:txBody>
          <a:bodyPr wrap="square" rtlCol="0">
            <a:spAutoFit/>
          </a:bodyPr>
          <a:lstStyle/>
          <a:p>
            <a:pPr algn="ctr"/>
            <a:r>
              <a:rPr lang="fr-FR" sz="1200" dirty="0" err="1">
                <a:solidFill>
                  <a:srgbClr val="008000"/>
                </a:solidFill>
              </a:rPr>
              <a:t>Sapi</a:t>
            </a:r>
            <a:endParaRPr lang="fr-FR" sz="1200" dirty="0">
              <a:solidFill>
                <a:srgbClr val="008000"/>
              </a:solidFill>
            </a:endParaRPr>
          </a:p>
        </p:txBody>
      </p:sp>
      <p:sp>
        <p:nvSpPr>
          <p:cNvPr id="22" name="ZoneTexte 21"/>
          <p:cNvSpPr txBox="1"/>
          <p:nvPr/>
        </p:nvSpPr>
        <p:spPr>
          <a:xfrm>
            <a:off x="2673275" y="3670245"/>
            <a:ext cx="3348693" cy="646331"/>
          </a:xfrm>
          <a:prstGeom prst="rect">
            <a:avLst/>
          </a:prstGeom>
          <a:noFill/>
        </p:spPr>
        <p:txBody>
          <a:bodyPr wrap="square" rtlCol="0">
            <a:spAutoFit/>
          </a:bodyPr>
          <a:lstStyle/>
          <a:p>
            <a:pPr algn="ctr"/>
            <a:r>
              <a:rPr lang="fr-FR" sz="1200" dirty="0">
                <a:solidFill>
                  <a:srgbClr val="008000"/>
                </a:solidFill>
                <a:latin typeface="Calibri" panose="020F0502020204030204" pitchFamily="34" charset="0"/>
              </a:rPr>
              <a:t>↗ </a:t>
            </a:r>
            <a:r>
              <a:rPr lang="fr-FR" sz="1200" b="1" dirty="0">
                <a:solidFill>
                  <a:srgbClr val="008000"/>
                </a:solidFill>
              </a:rPr>
              <a:t>Outils du bucheron</a:t>
            </a:r>
            <a:r>
              <a:rPr lang="fr-FR" sz="1200" dirty="0">
                <a:solidFill>
                  <a:srgbClr val="008000"/>
                </a:solidFill>
              </a:rPr>
              <a:t>. Source : </a:t>
            </a:r>
            <a:r>
              <a:rPr lang="fr-FR" sz="1200" i="1" dirty="0">
                <a:solidFill>
                  <a:srgbClr val="008000"/>
                </a:solidFill>
              </a:rPr>
              <a:t>Programme de la formation des exploitants forestiers de la région de Belo-sur-Me. </a:t>
            </a:r>
            <a:r>
              <a:rPr lang="fr-FR" sz="1200" dirty="0">
                <a:solidFill>
                  <a:srgbClr val="008000"/>
                </a:solidFill>
              </a:rPr>
              <a:t>TRANSMAD. </a:t>
            </a:r>
          </a:p>
        </p:txBody>
      </p:sp>
      <p:pic>
        <p:nvPicPr>
          <p:cNvPr id="1032" name="Picture 8" descr="casqu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29673" y="3446731"/>
            <a:ext cx="116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33"/>
          <p:cNvSpPr txBox="1"/>
          <p:nvPr/>
        </p:nvSpPr>
        <p:spPr>
          <a:xfrm>
            <a:off x="6351172" y="4255886"/>
            <a:ext cx="865724" cy="276999"/>
          </a:xfrm>
          <a:prstGeom prst="rect">
            <a:avLst/>
          </a:prstGeom>
          <a:noFill/>
        </p:spPr>
        <p:txBody>
          <a:bodyPr wrap="square" rtlCol="0">
            <a:spAutoFit/>
          </a:bodyPr>
          <a:lstStyle/>
          <a:p>
            <a:pPr algn="ctr"/>
            <a:r>
              <a:rPr lang="fr-FR" sz="1200" dirty="0">
                <a:solidFill>
                  <a:srgbClr val="008000"/>
                </a:solidFill>
              </a:rPr>
              <a:t>Casque</a:t>
            </a:r>
          </a:p>
        </p:txBody>
      </p:sp>
      <p:pic>
        <p:nvPicPr>
          <p:cNvPr id="1033" name="Picture 9" descr="genouillère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28313" y="4418678"/>
            <a:ext cx="18669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4778211" y="5407151"/>
            <a:ext cx="911980" cy="276999"/>
          </a:xfrm>
          <a:prstGeom prst="rect">
            <a:avLst/>
          </a:prstGeom>
        </p:spPr>
        <p:txBody>
          <a:bodyPr wrap="none">
            <a:spAutoFit/>
          </a:bodyPr>
          <a:lstStyle/>
          <a:p>
            <a:pPr algn="ct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Genouillère</a:t>
            </a:r>
            <a:endParaRPr lang="fr-FR" sz="1200" dirty="0">
              <a:solidFill>
                <a:srgbClr val="008000"/>
              </a:solidFill>
            </a:endParaRPr>
          </a:p>
        </p:txBody>
      </p:sp>
      <p:pic>
        <p:nvPicPr>
          <p:cNvPr id="1034" name="Picture 10" descr="image0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95223" y="117804"/>
            <a:ext cx="1504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ZoneTexte 37"/>
          <p:cNvSpPr txBox="1"/>
          <p:nvPr/>
        </p:nvSpPr>
        <p:spPr>
          <a:xfrm>
            <a:off x="7515645" y="263772"/>
            <a:ext cx="865724" cy="276999"/>
          </a:xfrm>
          <a:prstGeom prst="rect">
            <a:avLst/>
          </a:prstGeom>
          <a:noFill/>
        </p:spPr>
        <p:txBody>
          <a:bodyPr wrap="square" rtlCol="0">
            <a:spAutoFit/>
          </a:bodyPr>
          <a:lstStyle/>
          <a:p>
            <a:pPr algn="ctr"/>
            <a:r>
              <a:rPr lang="fr-FR" sz="1200" dirty="0">
                <a:solidFill>
                  <a:srgbClr val="008000"/>
                </a:solidFill>
              </a:rPr>
              <a:t>Souliers </a:t>
            </a:r>
            <a:r>
              <a:rPr lang="fr-FR" sz="1200" dirty="0">
                <a:solidFill>
                  <a:srgbClr val="008000"/>
                </a:solidFill>
                <a:sym typeface="Wingdings" panose="05000000000000000000" pitchFamily="2" charset="2"/>
              </a:rPr>
              <a:t></a:t>
            </a:r>
            <a:endParaRPr lang="fr-FR" sz="1200" dirty="0">
              <a:solidFill>
                <a:srgbClr val="008000"/>
              </a:solidFill>
            </a:endParaRPr>
          </a:p>
        </p:txBody>
      </p:sp>
      <p:sp>
        <p:nvSpPr>
          <p:cNvPr id="28" name="ZoneTexte 27"/>
          <p:cNvSpPr txBox="1"/>
          <p:nvPr/>
        </p:nvSpPr>
        <p:spPr>
          <a:xfrm>
            <a:off x="10043160" y="3959681"/>
            <a:ext cx="2045773" cy="523220"/>
          </a:xfrm>
          <a:prstGeom prst="rect">
            <a:avLst/>
          </a:prstGeom>
          <a:noFill/>
        </p:spPr>
        <p:txBody>
          <a:bodyPr wrap="square" rtlCol="0">
            <a:spAutoFit/>
          </a:bodyPr>
          <a:lstStyle/>
          <a:p>
            <a:r>
              <a:rPr lang="fr-FR" sz="1400" b="1" dirty="0">
                <a:solidFill>
                  <a:srgbClr val="008000"/>
                </a:solidFill>
              </a:rPr>
              <a:t>A chaque arbre abattu, replanter 3 bébés arbres.</a:t>
            </a:r>
          </a:p>
        </p:txBody>
      </p:sp>
      <p:sp>
        <p:nvSpPr>
          <p:cNvPr id="29" name="ZoneTexte 28"/>
          <p:cNvSpPr txBox="1"/>
          <p:nvPr/>
        </p:nvSpPr>
        <p:spPr>
          <a:xfrm>
            <a:off x="5461446" y="5684150"/>
            <a:ext cx="1239230" cy="738664"/>
          </a:xfrm>
          <a:prstGeom prst="rect">
            <a:avLst/>
          </a:prstGeom>
          <a:noFill/>
        </p:spPr>
        <p:txBody>
          <a:bodyPr wrap="square" rtlCol="0">
            <a:spAutoFit/>
          </a:bodyPr>
          <a:lstStyle/>
          <a:p>
            <a:pPr algn="ctr"/>
            <a:r>
              <a:rPr lang="fr-FR" sz="1400" b="1" dirty="0">
                <a:solidFill>
                  <a:srgbClr val="008000"/>
                </a:solidFill>
              </a:rPr>
              <a:t>Gestion durable des rotations</a:t>
            </a:r>
          </a:p>
        </p:txBody>
      </p:sp>
    </p:spTree>
    <p:extLst>
      <p:ext uri="{BB962C8B-B14F-4D97-AF65-F5344CB8AC3E}">
        <p14:creationId xmlns:p14="http://schemas.microsoft.com/office/powerpoint/2010/main" val="422763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73" y="724415"/>
            <a:ext cx="12037807" cy="6001643"/>
          </a:xfrm>
          <a:prstGeom prst="rect">
            <a:avLst/>
          </a:prstGeom>
        </p:spPr>
        <p:txBody>
          <a:bodyPr wrap="square">
            <a:spAutoFit/>
          </a:bodyPr>
          <a:lstStyle/>
          <a:p>
            <a:r>
              <a:rPr lang="fr-FR" sz="2400" dirty="0">
                <a:solidFill>
                  <a:srgbClr val="008000"/>
                </a:solidFill>
                <a:latin typeface="Calibri" panose="020F0502020204030204" pitchFamily="34" charset="0"/>
                <a:ea typeface="Calibri" panose="020F0502020204030204" pitchFamily="34" charset="0"/>
              </a:rPr>
              <a:t>Le but d'un </a:t>
            </a:r>
            <a:r>
              <a:rPr lang="fr-FR" sz="2400" dirty="0" err="1">
                <a:solidFill>
                  <a:srgbClr val="008000"/>
                </a:solidFill>
                <a:latin typeface="Calibri" panose="020F0502020204030204" pitchFamily="34" charset="0"/>
                <a:ea typeface="Calibri" panose="020F0502020204030204" pitchFamily="34" charset="0"/>
              </a:rPr>
              <a:t>écovillage</a:t>
            </a:r>
            <a:r>
              <a:rPr lang="fr-FR" sz="2400" dirty="0">
                <a:solidFill>
                  <a:srgbClr val="008000"/>
                </a:solidFill>
                <a:latin typeface="Calibri" panose="020F0502020204030204" pitchFamily="34" charset="0"/>
                <a:ea typeface="Calibri" panose="020F0502020204030204" pitchFamily="34" charset="0"/>
              </a:rPr>
              <a:t> est d'assurer l'autonomie alimentaire, énergétique des villageois ... par des moyens écologiques, grâce à :</a:t>
            </a:r>
          </a:p>
          <a:p>
            <a:pPr marL="457200" indent="-457200" algn="just">
              <a:buAutoNum type="alphaLcParenR"/>
            </a:pPr>
            <a:r>
              <a:rPr lang="fr-FR" sz="2400" dirty="0">
                <a:solidFill>
                  <a:srgbClr val="008000"/>
                </a:solidFill>
                <a:latin typeface="Calibri" panose="020F0502020204030204" pitchFamily="34" charset="0"/>
              </a:rPr>
              <a:t>L’</a:t>
            </a:r>
            <a:r>
              <a:rPr lang="fr-FR" sz="2400" b="1" dirty="0">
                <a:solidFill>
                  <a:srgbClr val="008000"/>
                </a:solidFill>
                <a:latin typeface="Calibri" panose="020F0502020204030204" pitchFamily="34" charset="0"/>
              </a:rPr>
              <a:t>agriculture ou la culture biologique de plantes nutritives</a:t>
            </a:r>
            <a:r>
              <a:rPr lang="fr-FR" sz="2400" dirty="0">
                <a:solidFill>
                  <a:srgbClr val="008000"/>
                </a:solidFill>
                <a:latin typeface="Calibri" panose="020F0502020204030204" pitchFamily="34" charset="0"/>
              </a:rPr>
              <a:t>, garantie de la sécurité alimentaire et sources de revenus.</a:t>
            </a:r>
          </a:p>
          <a:p>
            <a:pPr marL="457200" indent="-457200" algn="just">
              <a:buFontTx/>
              <a:buAutoNum type="alphaLcParenR"/>
            </a:pPr>
            <a:r>
              <a:rPr lang="fr-FR" sz="2400" dirty="0">
                <a:solidFill>
                  <a:srgbClr val="008000"/>
                </a:solidFill>
                <a:latin typeface="Calibri" panose="020F0502020204030204" pitchFamily="34" charset="0"/>
              </a:rPr>
              <a:t>Une source d’</a:t>
            </a:r>
            <a:r>
              <a:rPr lang="fr-FR" sz="2400" b="1" dirty="0">
                <a:solidFill>
                  <a:srgbClr val="008000"/>
                </a:solidFill>
                <a:latin typeface="Calibri" panose="020F0502020204030204" pitchFamily="34" charset="0"/>
              </a:rPr>
              <a:t>eau potable </a:t>
            </a:r>
            <a:r>
              <a:rPr lang="fr-FR" sz="2400" dirty="0">
                <a:solidFill>
                  <a:srgbClr val="008000"/>
                </a:solidFill>
                <a:latin typeface="Calibri" panose="020F0502020204030204" pitchFamily="34" charset="0"/>
              </a:rPr>
              <a:t>(par forage, pompage, filtration … utilisant des solutions locales).</a:t>
            </a:r>
          </a:p>
          <a:p>
            <a:pPr marL="457200" indent="-457200" algn="just">
              <a:buAutoNum type="alphaLcParenR"/>
            </a:pPr>
            <a:r>
              <a:rPr lang="fr-FR" sz="2400" dirty="0">
                <a:solidFill>
                  <a:srgbClr val="008000"/>
                </a:solidFill>
                <a:latin typeface="Calibri" panose="020F0502020204030204" pitchFamily="34" charset="0"/>
              </a:rPr>
              <a:t>La </a:t>
            </a:r>
            <a:r>
              <a:rPr lang="fr-FR" sz="2400" b="1" dirty="0">
                <a:solidFill>
                  <a:srgbClr val="008000"/>
                </a:solidFill>
                <a:latin typeface="Calibri" panose="020F0502020204030204" pitchFamily="34" charset="0"/>
              </a:rPr>
              <a:t>production d’énergie</a:t>
            </a:r>
            <a:r>
              <a:rPr lang="fr-FR" sz="2400" dirty="0">
                <a:solidFill>
                  <a:srgbClr val="008000"/>
                </a:solidFill>
                <a:latin typeface="Calibri" panose="020F0502020204030204" pitchFamily="34" charset="0"/>
              </a:rPr>
              <a:t>, par des moyens locaux (bois de feu, biogaz, biodiesel, soleil …).</a:t>
            </a:r>
          </a:p>
          <a:p>
            <a:pPr marL="457200" indent="-457200" algn="just">
              <a:buAutoNum type="alphaLcParenR"/>
            </a:pPr>
            <a:r>
              <a:rPr lang="fr-FR" sz="2400" dirty="0">
                <a:solidFill>
                  <a:srgbClr val="008000"/>
                </a:solidFill>
                <a:latin typeface="Calibri" panose="020F0502020204030204" pitchFamily="34" charset="0"/>
              </a:rPr>
              <a:t>La </a:t>
            </a:r>
            <a:r>
              <a:rPr lang="fr-FR" sz="2400" b="1" dirty="0">
                <a:solidFill>
                  <a:srgbClr val="008000"/>
                </a:solidFill>
                <a:latin typeface="Calibri" panose="020F0502020204030204" pitchFamily="34" charset="0"/>
              </a:rPr>
              <a:t>production de matériaux de construction </a:t>
            </a:r>
            <a:r>
              <a:rPr lang="fr-FR" sz="2400" dirty="0">
                <a:solidFill>
                  <a:srgbClr val="008000"/>
                </a:solidFill>
                <a:latin typeface="Calibri" panose="020F0502020204030204" pitchFamily="34" charset="0"/>
              </a:rPr>
              <a:t>(forêts à multiples usages, bois …).</a:t>
            </a:r>
          </a:p>
          <a:p>
            <a:pPr marL="457200" indent="-457200" algn="just">
              <a:buAutoNum type="alphaLcParenR"/>
            </a:pPr>
            <a:r>
              <a:rPr lang="fr-FR" sz="2400" dirty="0">
                <a:solidFill>
                  <a:srgbClr val="008000"/>
                </a:solidFill>
                <a:latin typeface="Calibri" panose="020F0502020204030204" pitchFamily="34" charset="0"/>
              </a:rPr>
              <a:t>La mise en place d’une </a:t>
            </a:r>
            <a:r>
              <a:rPr lang="fr-FR" sz="2400" b="1" dirty="0" err="1">
                <a:solidFill>
                  <a:srgbClr val="008000"/>
                </a:solidFill>
                <a:latin typeface="Calibri" panose="020F0502020204030204" pitchFamily="34" charset="0"/>
              </a:rPr>
              <a:t>grainothèque</a:t>
            </a:r>
            <a:r>
              <a:rPr lang="fr-FR" sz="2400" dirty="0">
                <a:solidFill>
                  <a:srgbClr val="008000"/>
                </a:solidFill>
                <a:latin typeface="Calibri" panose="020F0502020204030204" pitchFamily="34" charset="0"/>
              </a:rPr>
              <a:t> (banque de stockage et d’échange de semences).</a:t>
            </a:r>
          </a:p>
          <a:p>
            <a:pPr marL="457200" indent="-457200" algn="just">
              <a:buAutoNum type="alphaLcParenR"/>
            </a:pPr>
            <a:r>
              <a:rPr lang="fr-FR" sz="2400" dirty="0">
                <a:solidFill>
                  <a:srgbClr val="008000"/>
                </a:solidFill>
                <a:latin typeface="Calibri" panose="020F0502020204030204" pitchFamily="34" charset="0"/>
              </a:rPr>
              <a:t>La mise en place d'une </a:t>
            </a:r>
            <a:r>
              <a:rPr lang="fr-FR" sz="2400" b="1" dirty="0">
                <a:solidFill>
                  <a:srgbClr val="008000"/>
                </a:solidFill>
                <a:latin typeface="Calibri" panose="020F0502020204030204" pitchFamily="34" charset="0"/>
              </a:rPr>
              <a:t>pépinière</a:t>
            </a:r>
            <a:r>
              <a:rPr lang="fr-FR" sz="2400" dirty="0">
                <a:solidFill>
                  <a:srgbClr val="008000"/>
                </a:solidFill>
                <a:latin typeface="Calibri" panose="020F0502020204030204" pitchFamily="34" charset="0"/>
              </a:rPr>
              <a:t> de production de jeunes plants d'arbres et arbustes.</a:t>
            </a:r>
          </a:p>
          <a:p>
            <a:pPr marL="457200" indent="-457200" algn="just">
              <a:buAutoNum type="alphaLcParenR"/>
            </a:pPr>
            <a:r>
              <a:rPr lang="fr-FR" sz="2400" dirty="0">
                <a:solidFill>
                  <a:srgbClr val="008000"/>
                </a:solidFill>
                <a:latin typeface="Calibri" panose="020F0502020204030204" pitchFamily="34" charset="0"/>
              </a:rPr>
              <a:t>la </a:t>
            </a:r>
            <a:r>
              <a:rPr lang="fr-FR" sz="2400" b="1" dirty="0">
                <a:solidFill>
                  <a:srgbClr val="008000"/>
                </a:solidFill>
                <a:latin typeface="Calibri" panose="020F0502020204030204" pitchFamily="34" charset="0"/>
              </a:rPr>
              <a:t>culture bio de plantes médicinales </a:t>
            </a:r>
            <a:r>
              <a:rPr lang="fr-FR" sz="2400" dirty="0">
                <a:solidFill>
                  <a:srgbClr val="008000"/>
                </a:solidFill>
                <a:latin typeface="Calibri" panose="020F0502020204030204" pitchFamily="34" charset="0"/>
              </a:rPr>
              <a:t>pour les soins médicaux et infirmiers courants.</a:t>
            </a:r>
          </a:p>
          <a:p>
            <a:pPr marL="457200" indent="-457200" algn="just">
              <a:buAutoNum type="alphaLcParenR"/>
            </a:pPr>
            <a:r>
              <a:rPr lang="fr-FR" sz="2400" dirty="0">
                <a:solidFill>
                  <a:srgbClr val="008000"/>
                </a:solidFill>
                <a:latin typeface="Calibri" panose="020F0502020204030204" pitchFamily="34" charset="0"/>
              </a:rPr>
              <a:t>Voire la mise en place d'un système de </a:t>
            </a:r>
            <a:r>
              <a:rPr lang="fr-FR" sz="2400" b="1" dirty="0">
                <a:solidFill>
                  <a:srgbClr val="008000"/>
                </a:solidFill>
                <a:latin typeface="Calibri" panose="020F0502020204030204" pitchFamily="34" charset="0"/>
              </a:rPr>
              <a:t>micro-crédits </a:t>
            </a:r>
            <a:r>
              <a:rPr lang="fr-FR" sz="2400" dirty="0">
                <a:solidFill>
                  <a:srgbClr val="008000"/>
                </a:solidFill>
                <a:latin typeface="Calibri" panose="020F0502020204030204" pitchFamily="34" charset="0"/>
              </a:rPr>
              <a:t>(micro-prêts).</a:t>
            </a:r>
          </a:p>
          <a:p>
            <a:pPr marL="457200" indent="-457200" algn="just">
              <a:buAutoNum type="alphaLcParenR"/>
            </a:pPr>
            <a:r>
              <a:rPr lang="fr-FR" sz="2400" dirty="0">
                <a:solidFill>
                  <a:srgbClr val="008000"/>
                </a:solidFill>
                <a:latin typeface="Calibri" panose="020F0502020204030204" pitchFamily="34" charset="0"/>
              </a:rPr>
              <a:t>La mise en place d’une </a:t>
            </a:r>
            <a:r>
              <a:rPr lang="fr-FR" sz="2400" b="1" dirty="0">
                <a:solidFill>
                  <a:srgbClr val="008000"/>
                </a:solidFill>
                <a:latin typeface="Calibri" panose="020F0502020204030204" pitchFamily="34" charset="0"/>
              </a:rPr>
              <a:t>bibliothèque</a:t>
            </a:r>
            <a:r>
              <a:rPr lang="fr-FR" sz="2400" dirty="0">
                <a:solidFill>
                  <a:srgbClr val="008000"/>
                </a:solidFill>
                <a:latin typeface="Calibri" panose="020F0502020204030204" pitchFamily="34" charset="0"/>
              </a:rPr>
              <a:t> de consultation ou de prêt.</a:t>
            </a:r>
          </a:p>
          <a:p>
            <a:pPr marL="457200" indent="-457200" algn="just">
              <a:buAutoNum type="alphaLcParenR"/>
            </a:pPr>
            <a:r>
              <a:rPr lang="fr-FR" sz="2400" dirty="0">
                <a:solidFill>
                  <a:srgbClr val="008000"/>
                </a:solidFill>
                <a:latin typeface="Calibri" panose="020F0502020204030204" pitchFamily="34" charset="0"/>
              </a:rPr>
              <a:t>La mise en place d’une </a:t>
            </a:r>
            <a:r>
              <a:rPr lang="fr-FR" sz="2400" b="1" dirty="0">
                <a:solidFill>
                  <a:srgbClr val="008000"/>
                </a:solidFill>
                <a:latin typeface="Calibri" panose="020F0502020204030204" pitchFamily="34" charset="0"/>
              </a:rPr>
              <a:t>assemblée-</a:t>
            </a:r>
            <a:r>
              <a:rPr lang="fr-FR" sz="2400" dirty="0">
                <a:solidFill>
                  <a:srgbClr val="008000"/>
                </a:solidFill>
                <a:latin typeface="Calibri" panose="020F0502020204030204" pitchFamily="34" charset="0"/>
              </a:rPr>
              <a:t> coopérative</a:t>
            </a:r>
            <a:r>
              <a:rPr lang="fr-FR" sz="2400" b="1" dirty="0">
                <a:solidFill>
                  <a:srgbClr val="008000"/>
                </a:solidFill>
                <a:latin typeface="Calibri" panose="020F0502020204030204" pitchFamily="34" charset="0"/>
              </a:rPr>
              <a:t> villageoise</a:t>
            </a:r>
            <a:r>
              <a:rPr lang="fr-FR" sz="2400" dirty="0">
                <a:solidFill>
                  <a:srgbClr val="008000"/>
                </a:solidFill>
                <a:latin typeface="Calibri" panose="020F0502020204030204" pitchFamily="34" charset="0"/>
              </a:rPr>
              <a:t>, gérée démocratiquement.</a:t>
            </a:r>
          </a:p>
          <a:p>
            <a:pPr marL="457200" indent="-457200" algn="just">
              <a:buAutoNum type="alphaLcParenR"/>
            </a:pPr>
            <a:r>
              <a:rPr lang="fr-FR" sz="2400" dirty="0">
                <a:solidFill>
                  <a:srgbClr val="008000"/>
                </a:solidFill>
                <a:latin typeface="Calibri" panose="020F0502020204030204" pitchFamily="34" charset="0"/>
              </a:rPr>
              <a:t>La mise en place d’un système de </a:t>
            </a:r>
            <a:r>
              <a:rPr lang="fr-FR" sz="2400" b="1" dirty="0">
                <a:solidFill>
                  <a:srgbClr val="008000"/>
                </a:solidFill>
                <a:latin typeface="Calibri" panose="020F0502020204030204" pitchFamily="34" charset="0"/>
              </a:rPr>
              <a:t>formation</a:t>
            </a:r>
            <a:r>
              <a:rPr lang="fr-FR" sz="2400" dirty="0">
                <a:solidFill>
                  <a:srgbClr val="008000"/>
                </a:solidFill>
                <a:latin typeface="Calibri" panose="020F0502020204030204" pitchFamily="34" charset="0"/>
              </a:rPr>
              <a:t> entre expérimentés et apprenants.</a:t>
            </a:r>
          </a:p>
          <a:p>
            <a:pPr marL="457200" indent="-457200" algn="just">
              <a:buAutoNum type="alphaLcParenR"/>
            </a:pPr>
            <a:r>
              <a:rPr lang="fr-FR" sz="2400" dirty="0">
                <a:solidFill>
                  <a:srgbClr val="008000"/>
                </a:solidFill>
                <a:latin typeface="Calibri" panose="020F0502020204030204" pitchFamily="34" charset="0"/>
              </a:rPr>
              <a:t>La mise en place d’une </a:t>
            </a:r>
            <a:r>
              <a:rPr lang="fr-FR" sz="2400" b="1" dirty="0">
                <a:solidFill>
                  <a:srgbClr val="008000"/>
                </a:solidFill>
                <a:latin typeface="Calibri" panose="020F0502020204030204" pitchFamily="34" charset="0"/>
              </a:rPr>
              <a:t>charte des valeurs de l’</a:t>
            </a:r>
            <a:r>
              <a:rPr lang="fr-FR" sz="2400" b="1" dirty="0" err="1">
                <a:solidFill>
                  <a:srgbClr val="008000"/>
                </a:solidFill>
                <a:latin typeface="Calibri" panose="020F0502020204030204" pitchFamily="34" charset="0"/>
              </a:rPr>
              <a:t>écovillage</a:t>
            </a:r>
            <a:r>
              <a:rPr lang="fr-FR" sz="2400" dirty="0">
                <a:solidFill>
                  <a:srgbClr val="008000"/>
                </a:solidFill>
                <a:latin typeface="Calibri" panose="020F0502020204030204" pitchFamily="34" charset="0"/>
              </a:rPr>
              <a:t> _ incitant les villageois à la solidarité _ auxquels les villageois, participants au projet d’</a:t>
            </a:r>
            <a:r>
              <a:rPr lang="fr-FR" sz="2400" dirty="0" err="1">
                <a:solidFill>
                  <a:srgbClr val="008000"/>
                </a:solidFill>
                <a:latin typeface="Calibri" panose="020F0502020204030204" pitchFamily="34" charset="0"/>
              </a:rPr>
              <a:t>écovillage</a:t>
            </a:r>
            <a:r>
              <a:rPr lang="fr-FR" sz="2400" dirty="0">
                <a:solidFill>
                  <a:srgbClr val="008000"/>
                </a:solidFill>
                <a:latin typeface="Calibri" panose="020F0502020204030204" pitchFamily="34" charset="0"/>
              </a:rPr>
              <a:t>, devront adhérer. </a:t>
            </a:r>
          </a:p>
        </p:txBody>
      </p:sp>
      <p:sp>
        <p:nvSpPr>
          <p:cNvPr id="3" name="ZoneTexte 2"/>
          <p:cNvSpPr txBox="1"/>
          <p:nvPr/>
        </p:nvSpPr>
        <p:spPr>
          <a:xfrm>
            <a:off x="5282005" y="112092"/>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Rectangle 3"/>
          <p:cNvSpPr/>
          <p:nvPr/>
        </p:nvSpPr>
        <p:spPr>
          <a:xfrm>
            <a:off x="143073" y="300351"/>
            <a:ext cx="5031355" cy="462579"/>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1. Introduction : Buts d'un </a:t>
            </a:r>
            <a:r>
              <a:rPr lang="fr-FR" sz="2400" b="1" dirty="0" err="1">
                <a:solidFill>
                  <a:srgbClr val="008000"/>
                </a:solidFill>
                <a:latin typeface="Calibri" panose="020F0502020204030204" pitchFamily="34" charset="0"/>
                <a:ea typeface="Calibri" panose="020F0502020204030204" pitchFamily="34" charset="0"/>
              </a:rPr>
              <a:t>écovillage</a:t>
            </a:r>
            <a:r>
              <a:rPr lang="fr-FR" sz="2400" b="1" dirty="0">
                <a:solidFill>
                  <a:srgbClr val="008000"/>
                </a:solidFill>
                <a:latin typeface="Calibri" panose="020F0502020204030204" pitchFamily="34" charset="0"/>
                <a:ea typeface="Calibri" panose="020F0502020204030204" pitchFamily="34" charset="0"/>
              </a:rPr>
              <a:t> </a:t>
            </a:r>
            <a:endParaRPr lang="fr-FR" sz="2400" b="1" dirty="0"/>
          </a:p>
        </p:txBody>
      </p:sp>
      <p:sp>
        <p:nvSpPr>
          <p:cNvPr id="5" name="Espace réservé du numéro de diapositive 4"/>
          <p:cNvSpPr>
            <a:spLocks noGrp="1"/>
          </p:cNvSpPr>
          <p:nvPr>
            <p:ph type="sldNum" sz="quarter" idx="12"/>
          </p:nvPr>
        </p:nvSpPr>
        <p:spPr>
          <a:xfrm>
            <a:off x="9094694" y="152155"/>
            <a:ext cx="2743200" cy="365125"/>
          </a:xfrm>
        </p:spPr>
        <p:txBody>
          <a:bodyPr/>
          <a:lstStyle/>
          <a:p>
            <a:fld id="{91648654-9D57-4BB1-8D13-DD93554D0108}" type="slidenum">
              <a:rPr lang="fr-FR" smtClean="0"/>
              <a:t>3</a:t>
            </a:fld>
            <a:endParaRPr lang="fr-FR"/>
          </a:p>
        </p:txBody>
      </p:sp>
    </p:spTree>
    <p:extLst>
      <p:ext uri="{BB962C8B-B14F-4D97-AF65-F5344CB8AC3E}">
        <p14:creationId xmlns:p14="http://schemas.microsoft.com/office/powerpoint/2010/main" val="400068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93721" y="139677"/>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14341" y="62452"/>
            <a:ext cx="473335" cy="405161"/>
          </a:xfrm>
        </p:spPr>
        <p:txBody>
          <a:bodyPr/>
          <a:lstStyle/>
          <a:p>
            <a:fld id="{91648654-9D57-4BB1-8D13-DD93554D0108}" type="slidenum">
              <a:rPr lang="fr-FR" smtClean="0"/>
              <a:t>30</a:t>
            </a:fld>
            <a:endParaRPr lang="fr-FR"/>
          </a:p>
        </p:txBody>
      </p:sp>
      <p:sp>
        <p:nvSpPr>
          <p:cNvPr id="4" name="Rectangle 3"/>
          <p:cNvSpPr/>
          <p:nvPr/>
        </p:nvSpPr>
        <p:spPr>
          <a:xfrm>
            <a:off x="175706" y="517283"/>
            <a:ext cx="6870835"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6. </a:t>
            </a:r>
            <a:r>
              <a:rPr lang="fr-FR" sz="2400" b="1" dirty="0">
                <a:solidFill>
                  <a:srgbClr val="008000"/>
                </a:solidFill>
                <a:latin typeface="Calibri" panose="020F0502020204030204" pitchFamily="34" charset="0"/>
              </a:rPr>
              <a:t>La </a:t>
            </a:r>
            <a:r>
              <a:rPr lang="fr-FR" sz="2400" b="1" dirty="0" err="1">
                <a:solidFill>
                  <a:srgbClr val="008000"/>
                </a:solidFill>
                <a:latin typeface="Calibri" panose="020F0502020204030204" pitchFamily="34" charset="0"/>
              </a:rPr>
              <a:t>grainothèque</a:t>
            </a:r>
            <a:r>
              <a:rPr lang="fr-FR" sz="2400" dirty="0">
                <a:solidFill>
                  <a:srgbClr val="008000"/>
                </a:solidFill>
                <a:latin typeface="Calibri" panose="020F0502020204030204" pitchFamily="34" charset="0"/>
              </a:rPr>
              <a:t> </a:t>
            </a:r>
          </a:p>
          <a:p>
            <a:pPr algn="just"/>
            <a:r>
              <a:rPr lang="fr-FR" sz="2400" dirty="0">
                <a:solidFill>
                  <a:srgbClr val="008000"/>
                </a:solidFill>
                <a:latin typeface="Calibri" panose="020F0502020204030204" pitchFamily="34" charset="0"/>
              </a:rPr>
              <a:t>(banque de stockage et d’échange de semences).</a:t>
            </a:r>
          </a:p>
        </p:txBody>
      </p:sp>
      <p:pic>
        <p:nvPicPr>
          <p:cNvPr id="5" name="Picture 4" descr="D:\Users\blisan\Pictures\perso\agroforets\Harico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733" y="4598833"/>
            <a:ext cx="2921358" cy="191944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9299090" y="6518281"/>
            <a:ext cx="2339487" cy="276999"/>
          </a:xfrm>
          <a:prstGeom prst="rect">
            <a:avLst/>
          </a:prstGeom>
          <a:noFill/>
        </p:spPr>
        <p:txBody>
          <a:bodyPr wrap="none" rtlCol="0">
            <a:spAutoFit/>
          </a:bodyPr>
          <a:lstStyle/>
          <a:p>
            <a:pPr algn="ctr"/>
            <a:r>
              <a:rPr lang="fr-FR" sz="1200" dirty="0">
                <a:solidFill>
                  <a:srgbClr val="008000"/>
                </a:solidFill>
              </a:rPr>
              <a:t>Différents type de haricots (grains)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222" y="4333596"/>
            <a:ext cx="2420470" cy="1815353"/>
          </a:xfrm>
          <a:prstGeom prst="rect">
            <a:avLst/>
          </a:prstGeom>
        </p:spPr>
      </p:pic>
      <p:sp>
        <p:nvSpPr>
          <p:cNvPr id="8" name="ZoneTexte 7"/>
          <p:cNvSpPr txBox="1"/>
          <p:nvPr/>
        </p:nvSpPr>
        <p:spPr>
          <a:xfrm>
            <a:off x="5776856" y="6148949"/>
            <a:ext cx="2962956" cy="646331"/>
          </a:xfrm>
          <a:prstGeom prst="rect">
            <a:avLst/>
          </a:prstGeom>
          <a:noFill/>
        </p:spPr>
        <p:txBody>
          <a:bodyPr wrap="square" rtlCol="0">
            <a:spAutoFit/>
          </a:bodyPr>
          <a:lstStyle/>
          <a:p>
            <a:pPr algn="ctr"/>
            <a:r>
              <a:rPr lang="fr-FR" sz="1200" dirty="0">
                <a:solidFill>
                  <a:srgbClr val="008000"/>
                </a:solidFill>
              </a:rPr>
              <a:t>Collection de graines de variétés de légumes et d'herbes. Source : </a:t>
            </a:r>
            <a:r>
              <a:rPr lang="fr-FR" sz="1200" dirty="0">
                <a:hlinkClick r:id="rId4"/>
              </a:rPr>
              <a:t>CC BY-SA 3.0</a:t>
            </a:r>
            <a:r>
              <a:rPr lang="fr-FR" sz="1200" dirty="0">
                <a:solidFill>
                  <a:srgbClr val="008000"/>
                </a:solidFill>
              </a:rPr>
              <a:t>, </a:t>
            </a:r>
            <a:r>
              <a:rPr lang="fr-FR" sz="1200" dirty="0">
                <a:solidFill>
                  <a:srgbClr val="008000"/>
                </a:solidFill>
                <a:hlinkClick r:id="rId5"/>
              </a:rPr>
              <a:t>https://fr.wikipedia.org/wiki/</a:t>
            </a:r>
            <a:r>
              <a:rPr lang="fr-FR" sz="1200" dirty="0" err="1">
                <a:solidFill>
                  <a:srgbClr val="008000"/>
                </a:solidFill>
                <a:hlinkClick r:id="rId5"/>
              </a:rPr>
              <a:t>Grainothèque</a:t>
            </a:r>
            <a:r>
              <a:rPr lang="fr-FR" sz="1200" dirty="0">
                <a:solidFill>
                  <a:srgbClr val="008000"/>
                </a:solidFill>
              </a:rPr>
              <a:t> </a:t>
            </a:r>
          </a:p>
        </p:txBody>
      </p:sp>
      <p:sp>
        <p:nvSpPr>
          <p:cNvPr id="9" name="ZoneTexte 8"/>
          <p:cNvSpPr txBox="1"/>
          <p:nvPr/>
        </p:nvSpPr>
        <p:spPr>
          <a:xfrm>
            <a:off x="3141233" y="6148949"/>
            <a:ext cx="2635623" cy="646331"/>
          </a:xfrm>
          <a:prstGeom prst="rect">
            <a:avLst/>
          </a:prstGeom>
          <a:noFill/>
        </p:spPr>
        <p:txBody>
          <a:bodyPr wrap="square" rtlCol="0">
            <a:spAutoFit/>
          </a:bodyPr>
          <a:lstStyle/>
          <a:p>
            <a:pPr algn="ctr"/>
            <a:r>
              <a:rPr lang="fr-FR" sz="1200" dirty="0">
                <a:solidFill>
                  <a:srgbClr val="008000"/>
                </a:solidFill>
              </a:rPr>
              <a:t>Trois variétés de graines de </a:t>
            </a:r>
            <a:r>
              <a:rPr lang="fr-FR" sz="1200" dirty="0">
                <a:solidFill>
                  <a:srgbClr val="008000"/>
                </a:solidFill>
                <a:hlinkClick r:id="rId6" tooltip="Lentille cultivée"/>
              </a:rPr>
              <a:t>lentille cultivée</a:t>
            </a:r>
            <a:r>
              <a:rPr lang="fr-FR" sz="1200" dirty="0">
                <a:solidFill>
                  <a:srgbClr val="008000"/>
                </a:solidFill>
              </a:rPr>
              <a:t>. Source : </a:t>
            </a:r>
            <a:r>
              <a:rPr lang="fr-FR" sz="1200" dirty="0">
                <a:solidFill>
                  <a:srgbClr val="008000"/>
                </a:solidFill>
                <a:hlinkClick r:id="rId7"/>
              </a:rPr>
              <a:t>https://fr.wikipedia.org/wiki/Graine</a:t>
            </a:r>
            <a:r>
              <a:rPr lang="fr-FR" sz="1200" dirty="0">
                <a:solidFill>
                  <a:srgbClr val="008000"/>
                </a:solidFill>
              </a:rPr>
              <a:t> </a:t>
            </a:r>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983" y="4598833"/>
            <a:ext cx="1824198" cy="1475454"/>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536" y="4611264"/>
            <a:ext cx="1733177" cy="1303349"/>
          </a:xfrm>
          <a:prstGeom prst="rect">
            <a:avLst/>
          </a:prstGeom>
        </p:spPr>
      </p:pic>
      <p:sp>
        <p:nvSpPr>
          <p:cNvPr id="13" name="ZoneTexte 12"/>
          <p:cNvSpPr txBox="1"/>
          <p:nvPr/>
        </p:nvSpPr>
        <p:spPr>
          <a:xfrm>
            <a:off x="14341" y="5914614"/>
            <a:ext cx="3217733" cy="830997"/>
          </a:xfrm>
          <a:prstGeom prst="rect">
            <a:avLst/>
          </a:prstGeom>
          <a:noFill/>
        </p:spPr>
        <p:txBody>
          <a:bodyPr wrap="square" rtlCol="0">
            <a:spAutoFit/>
          </a:bodyPr>
          <a:lstStyle/>
          <a:p>
            <a:pPr algn="ctr"/>
            <a:r>
              <a:rPr lang="fr-FR" sz="1200" dirty="0">
                <a:solidFill>
                  <a:srgbClr val="008000"/>
                </a:solidFill>
              </a:rPr>
              <a:t>Tiroirs de la « Banque de graine » (</a:t>
            </a:r>
            <a:r>
              <a:rPr lang="fr-FR" sz="1200" dirty="0" err="1">
                <a:solidFill>
                  <a:srgbClr val="008000"/>
                </a:solidFill>
              </a:rPr>
              <a:t>Seedbank</a:t>
            </a:r>
            <a:r>
              <a:rPr lang="fr-FR" sz="1200" dirty="0">
                <a:solidFill>
                  <a:srgbClr val="008000"/>
                </a:solidFill>
              </a:rPr>
              <a:t>) de la </a:t>
            </a:r>
            <a:r>
              <a:rPr lang="fr-FR" sz="1200" i="1" dirty="0">
                <a:solidFill>
                  <a:srgbClr val="008000"/>
                </a:solidFill>
              </a:rPr>
              <a:t>Western </a:t>
            </a:r>
            <a:r>
              <a:rPr lang="fr-FR" sz="1200" i="1" dirty="0" err="1">
                <a:solidFill>
                  <a:srgbClr val="008000"/>
                </a:solidFill>
              </a:rPr>
              <a:t>Regional</a:t>
            </a:r>
            <a:r>
              <a:rPr lang="fr-FR" sz="1200" i="1" dirty="0">
                <a:solidFill>
                  <a:srgbClr val="008000"/>
                </a:solidFill>
              </a:rPr>
              <a:t> Plant Introduction Station</a:t>
            </a:r>
            <a:r>
              <a:rPr lang="fr-FR" sz="1200" dirty="0">
                <a:solidFill>
                  <a:srgbClr val="008000"/>
                </a:solidFill>
              </a:rPr>
              <a:t>. Source : </a:t>
            </a:r>
            <a:r>
              <a:rPr lang="fr-FR" sz="1200" dirty="0">
                <a:solidFill>
                  <a:srgbClr val="008000"/>
                </a:solidFill>
                <a:hlinkClick r:id="rId10"/>
              </a:rPr>
              <a:t>https://fr.wikipedia.org/wiki/Banque_de_graines</a:t>
            </a:r>
            <a:r>
              <a:rPr lang="fr-FR" sz="1200" dirty="0">
                <a:solidFill>
                  <a:srgbClr val="008000"/>
                </a:solidFill>
              </a:rPr>
              <a:t> </a:t>
            </a:r>
          </a:p>
        </p:txBody>
      </p:sp>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5636" y="2111235"/>
            <a:ext cx="2836750" cy="1418375"/>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7677" y="-24089"/>
            <a:ext cx="2286000" cy="1524000"/>
          </a:xfrm>
          <a:prstGeom prst="rect">
            <a:avLst/>
          </a:prstGeom>
        </p:spPr>
      </p:pic>
      <p:pic>
        <p:nvPicPr>
          <p:cNvPr id="16" name="Imag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8421" y="0"/>
            <a:ext cx="1821631" cy="1528869"/>
          </a:xfrm>
          <a:prstGeom prst="rect">
            <a:avLst/>
          </a:prstGeom>
        </p:spPr>
      </p:pic>
      <p:pic>
        <p:nvPicPr>
          <p:cNvPr id="18" name="Imag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75315" y="2166542"/>
            <a:ext cx="2466975" cy="1847850"/>
          </a:xfrm>
          <a:prstGeom prst="rect">
            <a:avLst/>
          </a:prstGeom>
        </p:spPr>
      </p:pic>
      <p:sp>
        <p:nvSpPr>
          <p:cNvPr id="19" name="ZoneTexte 18"/>
          <p:cNvSpPr txBox="1"/>
          <p:nvPr/>
        </p:nvSpPr>
        <p:spPr>
          <a:xfrm>
            <a:off x="141462" y="1305623"/>
            <a:ext cx="6671714" cy="3305640"/>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rgbClr val="008000"/>
                </a:solidFill>
              </a:rPr>
              <a:t>Le </a:t>
            </a:r>
            <a:r>
              <a:rPr lang="fr-FR" sz="2400" i="1" dirty="0">
                <a:solidFill>
                  <a:srgbClr val="008000"/>
                </a:solidFill>
              </a:rPr>
              <a:t>local doit être frais, sec et, si possible, ventilé</a:t>
            </a:r>
            <a:r>
              <a:rPr lang="fr-FR" sz="2400" dirty="0">
                <a:solidFill>
                  <a:srgbClr val="008000"/>
                </a:solidFill>
              </a:rPr>
              <a:t>.</a:t>
            </a:r>
          </a:p>
          <a:p>
            <a:pPr marL="342900" indent="-342900">
              <a:buFont typeface="Arial" panose="020B0604020202020204" pitchFamily="34" charset="0"/>
              <a:buChar char="•"/>
            </a:pPr>
            <a:r>
              <a:rPr lang="fr-FR" sz="2400" dirty="0">
                <a:solidFill>
                  <a:srgbClr val="008000"/>
                </a:solidFill>
              </a:rPr>
              <a:t>Les graines doivent être stockés dans des </a:t>
            </a:r>
            <a:r>
              <a:rPr lang="fr-FR" sz="2400" i="1" dirty="0">
                <a:solidFill>
                  <a:srgbClr val="008000"/>
                </a:solidFill>
              </a:rPr>
              <a:t>sacs en papiers </a:t>
            </a:r>
            <a:r>
              <a:rPr lang="fr-FR" sz="2400" dirty="0">
                <a:solidFill>
                  <a:srgbClr val="008000"/>
                </a:solidFill>
              </a:rPr>
              <a:t>et/ou dans des bocaux </a:t>
            </a:r>
            <a:r>
              <a:rPr lang="fr-FR" sz="2400" i="1" dirty="0" err="1">
                <a:solidFill>
                  <a:srgbClr val="008000"/>
                </a:solidFill>
              </a:rPr>
              <a:t>respirants</a:t>
            </a:r>
            <a:r>
              <a:rPr lang="fr-FR" sz="2400" dirty="0">
                <a:solidFill>
                  <a:srgbClr val="008000"/>
                </a:solidFill>
              </a:rPr>
              <a:t>.</a:t>
            </a:r>
          </a:p>
          <a:p>
            <a:pPr marL="342900" indent="-342900">
              <a:buFont typeface="Arial" panose="020B0604020202020204" pitchFamily="34" charset="0"/>
              <a:buChar char="•"/>
            </a:pPr>
            <a:r>
              <a:rPr lang="fr-FR" sz="2400" dirty="0">
                <a:solidFill>
                  <a:srgbClr val="008000"/>
                </a:solidFill>
              </a:rPr>
              <a:t>Chaque sac ou bocal doit être étiqueté.</a:t>
            </a:r>
          </a:p>
          <a:p>
            <a:pPr marL="342900" indent="-342900">
              <a:buFont typeface="Arial" panose="020B0604020202020204" pitchFamily="34" charset="0"/>
              <a:buChar char="•"/>
            </a:pPr>
            <a:r>
              <a:rPr lang="fr-FR" sz="2400" dirty="0">
                <a:solidFill>
                  <a:srgbClr val="008000"/>
                </a:solidFill>
              </a:rPr>
              <a:t>Tout doit être répertorié dans un répertoire (cahier) ou dans le tableau d’un tableur.</a:t>
            </a:r>
          </a:p>
          <a:p>
            <a:pPr marL="342900" indent="-342900">
              <a:buFont typeface="Arial" panose="020B0604020202020204" pitchFamily="34" charset="0"/>
              <a:buChar char="•"/>
            </a:pPr>
            <a:r>
              <a:rPr lang="fr-FR" sz="2400" dirty="0">
                <a:solidFill>
                  <a:srgbClr val="008000"/>
                </a:solidFill>
              </a:rPr>
              <a:t>Il faut tenir compte des dates de péremption. </a:t>
            </a:r>
          </a:p>
          <a:p>
            <a:pPr marL="342900" indent="-342900">
              <a:buFont typeface="Arial" panose="020B0604020202020204" pitchFamily="34" charset="0"/>
              <a:buChar char="•"/>
            </a:pPr>
            <a:r>
              <a:rPr lang="fr-FR" sz="2000" dirty="0">
                <a:solidFill>
                  <a:srgbClr val="008000"/>
                </a:solidFill>
              </a:rPr>
              <a:t>Les graines </a:t>
            </a:r>
            <a:r>
              <a:rPr lang="fr-FR" sz="2000" i="1" dirty="0">
                <a:solidFill>
                  <a:srgbClr val="008000"/>
                </a:solidFill>
              </a:rPr>
              <a:t>saines</a:t>
            </a:r>
            <a:r>
              <a:rPr lang="fr-FR" sz="2000" dirty="0">
                <a:solidFill>
                  <a:srgbClr val="008000"/>
                </a:solidFill>
              </a:rPr>
              <a:t> sont nettoyées, séchées puis conservées par réfrigération à +4 °C et/ou par lyophilisation.</a:t>
            </a:r>
          </a:p>
        </p:txBody>
      </p:sp>
      <p:sp>
        <p:nvSpPr>
          <p:cNvPr id="20" name="ZoneTexte 19"/>
          <p:cNvSpPr txBox="1"/>
          <p:nvPr/>
        </p:nvSpPr>
        <p:spPr>
          <a:xfrm>
            <a:off x="6284763" y="3529610"/>
            <a:ext cx="3210262" cy="707886"/>
          </a:xfrm>
          <a:prstGeom prst="rect">
            <a:avLst/>
          </a:prstGeom>
          <a:noFill/>
        </p:spPr>
        <p:txBody>
          <a:bodyPr wrap="square" rtlCol="0">
            <a:spAutoFit/>
          </a:bodyPr>
          <a:lstStyle/>
          <a:p>
            <a:pPr algn="ctr"/>
            <a:r>
              <a:rPr lang="fr-FR" sz="1000" dirty="0">
                <a:solidFill>
                  <a:srgbClr val="008000"/>
                </a:solidFill>
              </a:rPr>
              <a:t>Banque de 200 variétés de graines de blé. Source : </a:t>
            </a:r>
            <a:r>
              <a:rPr lang="fr-FR" sz="1000" dirty="0">
                <a:solidFill>
                  <a:srgbClr val="008000"/>
                </a:solidFill>
                <a:hlinkClick r:id="rId15"/>
              </a:rPr>
              <a:t>http://www.lemonde.fr/planete/article/2013/06/30/les-varietes-paysannes-de-ble-en-voie-de-disparition_3436092_3244.html</a:t>
            </a:r>
            <a:r>
              <a:rPr lang="fr-FR" sz="1000" dirty="0">
                <a:solidFill>
                  <a:srgbClr val="008000"/>
                </a:solidFill>
              </a:rPr>
              <a:t> </a:t>
            </a:r>
          </a:p>
        </p:txBody>
      </p:sp>
      <p:sp>
        <p:nvSpPr>
          <p:cNvPr id="21" name="ZoneTexte 20"/>
          <p:cNvSpPr txBox="1"/>
          <p:nvPr/>
        </p:nvSpPr>
        <p:spPr>
          <a:xfrm>
            <a:off x="8853544" y="4014392"/>
            <a:ext cx="3338456" cy="553998"/>
          </a:xfrm>
          <a:prstGeom prst="rect">
            <a:avLst/>
          </a:prstGeom>
          <a:noFill/>
        </p:spPr>
        <p:txBody>
          <a:bodyPr wrap="square" rtlCol="0">
            <a:spAutoFit/>
          </a:bodyPr>
          <a:lstStyle/>
          <a:p>
            <a:pPr algn="ctr"/>
            <a:r>
              <a:rPr lang="fr-FR" sz="1000" dirty="0">
                <a:solidFill>
                  <a:srgbClr val="008000"/>
                </a:solidFill>
              </a:rPr>
              <a:t>Source : </a:t>
            </a:r>
            <a:r>
              <a:rPr lang="fr-FR" sz="1000" dirty="0">
                <a:solidFill>
                  <a:srgbClr val="008000"/>
                </a:solidFill>
                <a:hlinkClick r:id="rId16"/>
              </a:rPr>
              <a:t>http://www.doc-developpement-durable.org/file/fermes-ecoles/jardin-fraternit%C3%A9s-ouvri%C3%A8res-de-Mouscron/images/</a:t>
            </a:r>
            <a:r>
              <a:rPr lang="fr-FR" sz="1000" dirty="0">
                <a:solidFill>
                  <a:srgbClr val="008000"/>
                </a:solidFill>
              </a:rPr>
              <a:t> </a:t>
            </a:r>
          </a:p>
        </p:txBody>
      </p:sp>
      <p:sp>
        <p:nvSpPr>
          <p:cNvPr id="22" name="ZoneTexte 21"/>
          <p:cNvSpPr txBox="1"/>
          <p:nvPr/>
        </p:nvSpPr>
        <p:spPr>
          <a:xfrm>
            <a:off x="6813176" y="1461137"/>
            <a:ext cx="2762139" cy="553998"/>
          </a:xfrm>
          <a:prstGeom prst="rect">
            <a:avLst/>
          </a:prstGeom>
          <a:noFill/>
        </p:spPr>
        <p:txBody>
          <a:bodyPr wrap="square" rtlCol="0">
            <a:spAutoFit/>
          </a:bodyPr>
          <a:lstStyle/>
          <a:p>
            <a:pPr algn="ctr"/>
            <a:r>
              <a:rPr lang="fr-FR" sz="1000" dirty="0">
                <a:solidFill>
                  <a:srgbClr val="008000"/>
                </a:solidFill>
              </a:rPr>
              <a:t>Source : </a:t>
            </a:r>
            <a:r>
              <a:rPr lang="fr-FR" sz="1000" dirty="0">
                <a:solidFill>
                  <a:srgbClr val="008000"/>
                </a:solidFill>
                <a:hlinkClick r:id="rId17"/>
              </a:rPr>
              <a:t>http://www.br.fgov.be/CONSERVATION/CONSERVATIONFR/seedbankfr.php</a:t>
            </a:r>
            <a:r>
              <a:rPr lang="fr-FR" sz="1000" dirty="0">
                <a:solidFill>
                  <a:srgbClr val="008000"/>
                </a:solidFill>
              </a:rPr>
              <a:t> </a:t>
            </a:r>
          </a:p>
        </p:txBody>
      </p:sp>
      <p:sp>
        <p:nvSpPr>
          <p:cNvPr id="23" name="ZoneTexte 22"/>
          <p:cNvSpPr txBox="1"/>
          <p:nvPr/>
        </p:nvSpPr>
        <p:spPr>
          <a:xfrm>
            <a:off x="9841906" y="1492126"/>
            <a:ext cx="2257312" cy="643973"/>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8"/>
              </a:rPr>
              <a:t>http://www.cbnmed.fr/missions/index.php?aff=conserv</a:t>
            </a:r>
            <a:r>
              <a:rPr lang="fr-FR" sz="1200" dirty="0">
                <a:solidFill>
                  <a:srgbClr val="008000"/>
                </a:solidFill>
              </a:rPr>
              <a:t> </a:t>
            </a:r>
          </a:p>
        </p:txBody>
      </p:sp>
    </p:spTree>
    <p:extLst>
      <p:ext uri="{BB962C8B-B14F-4D97-AF65-F5344CB8AC3E}">
        <p14:creationId xmlns:p14="http://schemas.microsoft.com/office/powerpoint/2010/main" val="357282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4267199" y="152157"/>
            <a:ext cx="434789" cy="365125"/>
          </a:xfrm>
        </p:spPr>
        <p:txBody>
          <a:bodyPr/>
          <a:lstStyle/>
          <a:p>
            <a:fld id="{91648654-9D57-4BB1-8D13-DD93554D0108}" type="slidenum">
              <a:rPr lang="fr-FR" smtClean="0"/>
              <a:t>31</a:t>
            </a:fld>
            <a:endParaRPr lang="fr-FR" dirty="0"/>
          </a:p>
        </p:txBody>
      </p:sp>
      <p:sp>
        <p:nvSpPr>
          <p:cNvPr id="4" name="Rectangle 3"/>
          <p:cNvSpPr/>
          <p:nvPr/>
        </p:nvSpPr>
        <p:spPr>
          <a:xfrm>
            <a:off x="175707" y="517282"/>
            <a:ext cx="4944933" cy="848939"/>
          </a:xfrm>
          <a:prstGeom prst="rect">
            <a:avLst/>
          </a:prstGeom>
        </p:spPr>
        <p:txBody>
          <a:bodyPr wrap="square">
            <a:spAutoFit/>
          </a:bodyPr>
          <a:lstStyle/>
          <a:p>
            <a:pPr algn="just"/>
            <a:r>
              <a:rPr lang="fr-FR" sz="2400" dirty="0">
                <a:solidFill>
                  <a:srgbClr val="008000"/>
                </a:solidFill>
                <a:latin typeface="Calibri" panose="020F0502020204030204" pitchFamily="34" charset="0"/>
              </a:rPr>
              <a:t>7. </a:t>
            </a:r>
            <a:r>
              <a:rPr lang="fr-FR" sz="2400" b="1" dirty="0">
                <a:solidFill>
                  <a:srgbClr val="008000"/>
                </a:solidFill>
                <a:latin typeface="Calibri" panose="020F0502020204030204" pitchFamily="34" charset="0"/>
              </a:rPr>
              <a:t>La pépinière de production </a:t>
            </a:r>
          </a:p>
          <a:p>
            <a:pPr algn="just"/>
            <a:r>
              <a:rPr lang="fr-FR" sz="2400" dirty="0">
                <a:solidFill>
                  <a:srgbClr val="008000"/>
                </a:solidFill>
                <a:latin typeface="Calibri" panose="020F0502020204030204" pitchFamily="34" charset="0"/>
              </a:rPr>
              <a:t>de jeunes plants d'arbres et arbustes.</a:t>
            </a:r>
          </a:p>
        </p:txBody>
      </p:sp>
      <p:pic>
        <p:nvPicPr>
          <p:cNvPr id="5" name="Image 9" descr="protectPlants_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5302" y="4433887"/>
            <a:ext cx="11525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11"/>
          <p:cNvSpPr txBox="1">
            <a:spLocks noChangeArrowheads="1"/>
          </p:cNvSpPr>
          <p:nvPr/>
        </p:nvSpPr>
        <p:spPr bwMode="auto">
          <a:xfrm>
            <a:off x="10602427" y="5657850"/>
            <a:ext cx="1439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dirty="0">
                <a:solidFill>
                  <a:srgbClr val="008000"/>
                </a:solidFill>
                <a:latin typeface="Arial" panose="020B0604020202020204" pitchFamily="34" charset="0"/>
                <a:sym typeface="Symbol" panose="05050102010706020507" pitchFamily="18" charset="2"/>
              </a:rPr>
              <a:t> </a:t>
            </a:r>
            <a:r>
              <a:rPr lang="fr-FR" altLang="fr-FR" sz="1200" dirty="0" err="1">
                <a:solidFill>
                  <a:srgbClr val="008000"/>
                </a:solidFill>
                <a:latin typeface="Arial" panose="020B0604020202020204" pitchFamily="34" charset="0"/>
                <a:sym typeface="Symbol" panose="05050102010706020507" pitchFamily="18" charset="2"/>
              </a:rPr>
              <a:t>Ombrières</a:t>
            </a:r>
            <a:r>
              <a:rPr lang="fr-FR" altLang="fr-FR" sz="1200" dirty="0">
                <a:solidFill>
                  <a:srgbClr val="008000"/>
                </a:solidFill>
                <a:latin typeface="Arial" panose="020B0604020202020204" pitchFamily="34" charset="0"/>
                <a:sym typeface="Symbol" panose="05050102010706020507" pitchFamily="18" charset="2"/>
              </a:rPr>
              <a:t> : </a:t>
            </a:r>
            <a:r>
              <a:rPr lang="fr-FR" altLang="fr-FR" sz="1200" dirty="0">
                <a:solidFill>
                  <a:srgbClr val="008000"/>
                </a:solidFill>
                <a:latin typeface="Arial" panose="020B0604020202020204" pitchFamily="34" charset="0"/>
              </a:rPr>
              <a:t>Protection  des jeunes plants contre le soleil (pour certaines espèces d’arbres).</a:t>
            </a:r>
          </a:p>
        </p:txBody>
      </p:sp>
      <p:pic>
        <p:nvPicPr>
          <p:cNvPr id="7" name="Image 5" descr="Schéma d-implantation d-une pépinière_bis_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 y="1571198"/>
            <a:ext cx="5715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6"/>
          <p:cNvSpPr txBox="1">
            <a:spLocks noChangeArrowheads="1"/>
          </p:cNvSpPr>
          <p:nvPr/>
        </p:nvSpPr>
        <p:spPr bwMode="auto">
          <a:xfrm>
            <a:off x="0" y="5953912"/>
            <a:ext cx="53250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latin typeface="Arial" panose="020B0604020202020204" pitchFamily="34" charset="0"/>
                <a:cs typeface="Arial" panose="020B0604020202020204" pitchFamily="34" charset="0"/>
              </a:rPr>
              <a:t>Source:  Module 1.0 : Formation des pépiniéristes, Formad environnement, juillet 2010, </a:t>
            </a:r>
          </a:p>
          <a:p>
            <a:pPr algn="ctr" eaLnBrk="1" hangingPunct="1">
              <a:spcBef>
                <a:spcPct val="0"/>
              </a:spcBef>
              <a:buFontTx/>
              <a:buNone/>
            </a:pPr>
            <a:r>
              <a:rPr lang="fr-FR" altLang="fr-FR" sz="1200" dirty="0">
                <a:solidFill>
                  <a:srgbClr val="008000"/>
                </a:solidFill>
                <a:latin typeface="Arial" panose="020B0604020202020204" pitchFamily="34" charset="0"/>
                <a:cs typeface="Arial" panose="020B0604020202020204" pitchFamily="34" charset="0"/>
                <a:hlinkClick r:id="rId4"/>
              </a:rPr>
              <a:t>http://www.formad-environnement.org/pepiniere_reforestation_agroforesterie.pdf</a:t>
            </a:r>
            <a:r>
              <a:rPr lang="fr-FR" altLang="fr-FR" sz="1200" dirty="0">
                <a:solidFill>
                  <a:srgbClr val="008000"/>
                </a:solidFill>
                <a:latin typeface="Arial" panose="020B0604020202020204" pitchFamily="34" charset="0"/>
                <a:cs typeface="Arial" panose="020B0604020202020204" pitchFamily="34" charset="0"/>
              </a:rPr>
              <a:t> </a:t>
            </a:r>
          </a:p>
        </p:txBody>
      </p:sp>
      <p:graphicFrame>
        <p:nvGraphicFramePr>
          <p:cNvPr id="9" name="Tableau 8"/>
          <p:cNvGraphicFramePr>
            <a:graphicFrameLocks noGrp="1"/>
          </p:cNvGraphicFramePr>
          <p:nvPr>
            <p:extLst>
              <p:ext uri="{D42A27DB-BD31-4B8C-83A1-F6EECF244321}">
                <p14:modId xmlns:p14="http://schemas.microsoft.com/office/powerpoint/2010/main" val="3275277875"/>
              </p:ext>
            </p:extLst>
          </p:nvPr>
        </p:nvGraphicFramePr>
        <p:xfrm>
          <a:off x="5981222" y="2703447"/>
          <a:ext cx="4476742" cy="4081462"/>
        </p:xfrm>
        <a:graphic>
          <a:graphicData uri="http://schemas.openxmlformats.org/drawingml/2006/table">
            <a:tbl>
              <a:tblPr/>
              <a:tblGrid>
                <a:gridCol w="2476585">
                  <a:extLst>
                    <a:ext uri="{9D8B030D-6E8A-4147-A177-3AD203B41FA5}">
                      <a16:colId xmlns:a16="http://schemas.microsoft.com/office/drawing/2014/main" val="2943837119"/>
                    </a:ext>
                  </a:extLst>
                </a:gridCol>
                <a:gridCol w="2000157">
                  <a:extLst>
                    <a:ext uri="{9D8B030D-6E8A-4147-A177-3AD203B41FA5}">
                      <a16:colId xmlns:a16="http://schemas.microsoft.com/office/drawing/2014/main" val="947006242"/>
                    </a:ext>
                  </a:extLst>
                </a:gridCol>
              </a:tblGrid>
              <a:tr h="371186">
                <a:tc>
                  <a:txBody>
                    <a:bodyPr/>
                    <a:lstStyle/>
                    <a:p>
                      <a:pPr marL="90488" marR="0" lvl="0" indent="0" algn="l" defTabSz="914400" rtl="0" eaLnBrk="0" fontAlgn="base" latinLnBrk="0" hangingPunct="0">
                        <a:lnSpc>
                          <a:spcPts val="1250"/>
                        </a:lnSpc>
                        <a:spcBef>
                          <a:spcPts val="563"/>
                        </a:spcBef>
                        <a:spcAft>
                          <a:spcPts val="50"/>
                        </a:spcAft>
                        <a:buClrTx/>
                        <a:buSzTx/>
                        <a:buFontTx/>
                        <a:buNone/>
                        <a:tabLst/>
                      </a:pPr>
                      <a:endParaRPr kumimoji="0" lang="fr-FR" sz="1000" b="0" i="0" u="none" strike="noStrike" cap="none" normalizeH="0" baseline="0" dirty="0">
                        <a:ln>
                          <a:noFill/>
                        </a:ln>
                        <a:solidFill>
                          <a:schemeClr val="tx1"/>
                        </a:solidFill>
                        <a:effectLst/>
                        <a:latin typeface="Times New Roman" pitchFamily="18" charset="0"/>
                        <a:cs typeface="Times New Roman" pitchFamily="18" charset="0"/>
                      </a:endParaRPr>
                    </a:p>
                    <a:p>
                      <a:pPr marL="90488"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dirty="0">
                          <a:ln>
                            <a:noFill/>
                          </a:ln>
                          <a:solidFill>
                            <a:srgbClr val="FFFFFF"/>
                          </a:solidFill>
                          <a:effectLst/>
                          <a:latin typeface="Arial Narrow" pitchFamily="34" charset="0"/>
                          <a:cs typeface="Arial" charset="0"/>
                        </a:rPr>
                        <a:t>Activités  / produits</a:t>
                      </a:r>
                      <a:endParaRPr kumimoji="0" lang="fr-FR" sz="1100" b="0"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0" marR="0" lvl="0" indent="0" algn="ctr" defTabSz="914400" rtl="0" eaLnBrk="0" fontAlgn="base" latinLnBrk="0" hangingPunct="0">
                        <a:lnSpc>
                          <a:spcPts val="1238"/>
                        </a:lnSpc>
                        <a:spcBef>
                          <a:spcPts val="625"/>
                        </a:spcBef>
                        <a:spcAft>
                          <a:spcPct val="0"/>
                        </a:spcAft>
                        <a:buClrTx/>
                        <a:buSzTx/>
                        <a:buFontTx/>
                        <a:buNone/>
                        <a:tabLst/>
                      </a:pPr>
                      <a:r>
                        <a:rPr kumimoji="0" lang="fr-FR" sz="1100" b="0" i="0" u="none" strike="noStrike" cap="none" normalizeH="0" baseline="0" dirty="0">
                          <a:ln>
                            <a:noFill/>
                          </a:ln>
                          <a:solidFill>
                            <a:srgbClr val="FFFFFF"/>
                          </a:solidFill>
                          <a:effectLst/>
                          <a:latin typeface="Arial Narrow" pitchFamily="34" charset="0"/>
                          <a:ea typeface="Times New Roman" pitchFamily="18" charset="0"/>
                          <a:cs typeface="Arial Narrow" pitchFamily="34" charset="0"/>
                        </a:rPr>
                        <a:t>Nombre</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extLst>
                  <a:ext uri="{0D108BD9-81ED-4DB2-BD59-A6C34878D82A}">
                    <a16:rowId xmlns:a16="http://schemas.microsoft.com/office/drawing/2014/main" val="294233814"/>
                  </a:ext>
                </a:extLst>
              </a:tr>
              <a:tr h="189220">
                <a:tc>
                  <a:txBody>
                    <a:bodyPr/>
                    <a:lstStyle/>
                    <a:p>
                      <a:pPr marL="0" marR="0" lvl="0" indent="0" algn="ct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x20cm 25 kg=50 000 pots </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698500" marR="0" lvl="0" indent="0" algn="ct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10000</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extLst>
                  <a:ext uri="{0D108BD9-81ED-4DB2-BD59-A6C34878D82A}">
                    <a16:rowId xmlns:a16="http://schemas.microsoft.com/office/drawing/2014/main" val="4091209366"/>
                  </a:ext>
                </a:extLst>
              </a:tr>
              <a:tr h="187627">
                <a:tc>
                  <a:txBody>
                    <a:bodyPr/>
                    <a:lstStyle/>
                    <a:p>
                      <a:pPr marL="90488" marR="0" lvl="0" indent="0" algn="ctr" defTabSz="914400" rtl="0" eaLnBrk="0" fontAlgn="base" latinLnBrk="0" hangingPunct="0">
                        <a:lnSpc>
                          <a:spcPts val="1325"/>
                        </a:lnSpc>
                        <a:spcBef>
                          <a:spcPct val="0"/>
                        </a:spcBef>
                        <a:spcAft>
                          <a:spcPts val="2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I</a:t>
                      </a:r>
                      <a:r>
                        <a:rPr kumimoji="0" lang="fr-FR" sz="1100" b="0" i="0" u="none" strike="noStrike" cap="none" normalizeH="0" baseline="30000" dirty="0">
                          <a:ln>
                            <a:noFill/>
                          </a:ln>
                          <a:solidFill>
                            <a:srgbClr val="000000"/>
                          </a:solidFill>
                          <a:effectLst/>
                          <a:latin typeface="Arial Narrow" pitchFamily="34" charset="0"/>
                          <a:ea typeface="Times New Roman" pitchFamily="18" charset="0"/>
                          <a:cs typeface="Arial Narrow" pitchFamily="34" charset="0"/>
                        </a:rPr>
                        <a:t>-</a:t>
                      </a:r>
                      <a:r>
                        <a:rPr kumimoji="0" lang="fr-FR" sz="1100" b="0" i="0" u="none" strike="noStrike" cap="none" normalizeH="0" baseline="0" dirty="0" err="1">
                          <a:ln>
                            <a:noFill/>
                          </a:ln>
                          <a:solidFill>
                            <a:srgbClr val="000000"/>
                          </a:solidFill>
                          <a:effectLst/>
                          <a:latin typeface="Arial Narrow" pitchFamily="34" charset="0"/>
                          <a:ea typeface="Times New Roman" pitchFamily="18" charset="0"/>
                          <a:cs typeface="Arial Narrow" pitchFamily="34" charset="0"/>
                        </a:rPr>
                        <a:t>e'iriplissage</a:t>
                      </a: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 10000 pots (300 pots/jour)</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0" marR="0" lvl="0" indent="0" algn="ctr" defTabSz="914400" rtl="0" eaLnBrk="0" fontAlgn="base" latinLnBrk="0" hangingPunct="0">
                        <a:lnSpc>
                          <a:spcPts val="1250"/>
                        </a:lnSpc>
                        <a:spcBef>
                          <a:spcPct val="0"/>
                        </a:spcBef>
                        <a:spcAft>
                          <a:spcPts val="38"/>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10 personnes x 3jours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extLst>
                  <a:ext uri="{0D108BD9-81ED-4DB2-BD59-A6C34878D82A}">
                    <a16:rowId xmlns:a16="http://schemas.microsoft.com/office/drawing/2014/main" val="1659631446"/>
                  </a:ext>
                </a:extLst>
              </a:tr>
              <a:tr h="193988">
                <a:tc>
                  <a:txBody>
                    <a:bodyPr/>
                    <a:lstStyle/>
                    <a:p>
                      <a:pPr marL="90488" marR="0" lvl="0" indent="0" algn="ct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clôture de gaulette 30 x</a:t>
                      </a:r>
                      <a:r>
                        <a:rPr kumimoji="0" lang="fr-FR" sz="1100" b="0" i="0" u="none" strike="noStrike" cap="none" normalizeH="0" baseline="0" dirty="0">
                          <a:ln>
                            <a:noFill/>
                          </a:ln>
                          <a:solidFill>
                            <a:srgbClr val="130C43"/>
                          </a:solidFill>
                          <a:effectLst/>
                          <a:latin typeface="Arial Narrow" pitchFamily="34" charset="0"/>
                          <a:ea typeface="Times New Roman" pitchFamily="18" charset="0"/>
                          <a:cs typeface="Arial Narrow" pitchFamily="34" charset="0"/>
                        </a:rPr>
                        <a:t> 1</a:t>
                      </a: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 m pour 50 m</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698500" marR="0" lvl="0" indent="0" algn="ct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1500</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extLst>
                  <a:ext uri="{0D108BD9-81ED-4DB2-BD59-A6C34878D82A}">
                    <a16:rowId xmlns:a16="http://schemas.microsoft.com/office/drawing/2014/main" val="409294445"/>
                  </a:ext>
                </a:extLst>
              </a:tr>
              <a:tr h="189220">
                <a:tc>
                  <a:txBody>
                    <a:bodyPr/>
                    <a:lstStyle/>
                    <a:p>
                      <a:pPr marL="90488" marR="0" lvl="0" indent="0" algn="ct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Installation clôture</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ct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4</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extLst>
                  <a:ext uri="{0D108BD9-81ED-4DB2-BD59-A6C34878D82A}">
                    <a16:rowId xmlns:a16="http://schemas.microsoft.com/office/drawing/2014/main" val="3426512800"/>
                  </a:ext>
                </a:extLst>
              </a:tr>
              <a:tr h="189220">
                <a:tc>
                  <a:txBody>
                    <a:bodyPr/>
                    <a:lstStyle/>
                    <a:p>
                      <a:pPr marL="90488" marR="0" lvl="0" indent="0" algn="ctr" defTabSz="914400" rtl="0" eaLnBrk="0" fontAlgn="base" latinLnBrk="0" hangingPunct="0">
                        <a:lnSpc>
                          <a:spcPts val="1250"/>
                        </a:lnSpc>
                        <a:spcBef>
                          <a:spcPct val="0"/>
                        </a:spcBef>
                        <a:spcAft>
                          <a:spcPts val="50"/>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puits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ct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extLst>
                  <a:ext uri="{0D108BD9-81ED-4DB2-BD59-A6C34878D82A}">
                    <a16:rowId xmlns:a16="http://schemas.microsoft.com/office/drawing/2014/main" val="2434807782"/>
                  </a:ext>
                </a:extLst>
              </a:tr>
              <a:tr h="187627">
                <a:tc>
                  <a:txBody>
                    <a:bodyPr/>
                    <a:lstStyle/>
                    <a:p>
                      <a:pPr marL="90488" marR="0" lvl="0" indent="0" algn="ct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fût pour le puits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ct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extLst>
                  <a:ext uri="{0D108BD9-81ED-4DB2-BD59-A6C34878D82A}">
                    <a16:rowId xmlns:a16="http://schemas.microsoft.com/office/drawing/2014/main" val="4138500980"/>
                  </a:ext>
                </a:extLst>
              </a:tr>
              <a:tr h="189220">
                <a:tc>
                  <a:txBody>
                    <a:bodyPr/>
                    <a:lstStyle/>
                    <a:p>
                      <a:pPr marL="90488" marR="0" lvl="0" indent="0" algn="ct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arrosoir plastique 15</a:t>
                      </a:r>
                      <a:r>
                        <a:rPr kumimoji="0" lang="fr-FR" sz="1100" b="0" i="0" u="none" strike="noStrike" cap="none" normalizeH="0" baseline="0" dirty="0">
                          <a:ln>
                            <a:noFill/>
                          </a:ln>
                          <a:solidFill>
                            <a:srgbClr val="130C43"/>
                          </a:solidFill>
                          <a:effectLst/>
                          <a:latin typeface="Arial Narrow" pitchFamily="34" charset="0"/>
                          <a:ea typeface="Times New Roman" pitchFamily="18" charset="0"/>
                          <a:cs typeface="Arial Narrow" pitchFamily="34" charset="0"/>
                        </a:rPr>
                        <a:t> I</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ct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extLst>
                  <a:ext uri="{0D108BD9-81ED-4DB2-BD59-A6C34878D82A}">
                    <a16:rowId xmlns:a16="http://schemas.microsoft.com/office/drawing/2014/main" val="165050726"/>
                  </a:ext>
                </a:extLst>
              </a:tr>
              <a:tr h="187627">
                <a:tc>
                  <a:txBody>
                    <a:bodyPr/>
                    <a:lstStyle/>
                    <a:p>
                      <a:pPr marL="90488" marR="0" lvl="0" indent="0" algn="ct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pelle</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ct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3</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extLst>
                  <a:ext uri="{0D108BD9-81ED-4DB2-BD59-A6C34878D82A}">
                    <a16:rowId xmlns:a16="http://schemas.microsoft.com/office/drawing/2014/main" val="2754297322"/>
                  </a:ext>
                </a:extLst>
              </a:tr>
              <a:tr h="195580">
                <a:tc>
                  <a:txBody>
                    <a:bodyPr/>
                    <a:lstStyle/>
                    <a:p>
                      <a:pPr marL="90488" marR="0" lvl="0" indent="0" algn="ctr" defTabSz="914400" rtl="0" eaLnBrk="0" fontAlgn="base" latinLnBrk="0" hangingPunct="0">
                        <a:lnSpc>
                          <a:spcPts val="1275"/>
                        </a:lnSpc>
                        <a:spcBef>
                          <a:spcPct val="0"/>
                        </a:spcBef>
                        <a:spcAft>
                          <a:spcPts val="138"/>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Bêche (</a:t>
                      </a:r>
                      <a:r>
                        <a:rPr kumimoji="0" lang="fr-FR" sz="1100" b="0" i="0" u="none" strike="noStrike" cap="none" normalizeH="0" baseline="0" dirty="0" err="1">
                          <a:ln>
                            <a:noFill/>
                          </a:ln>
                          <a:solidFill>
                            <a:srgbClr val="000000"/>
                          </a:solidFill>
                          <a:effectLst/>
                          <a:latin typeface="Arial Narrow" pitchFamily="34" charset="0"/>
                          <a:ea typeface="Times New Roman" pitchFamily="18" charset="0"/>
                          <a:cs typeface="Arial Narrow" pitchFamily="34" charset="0"/>
                        </a:rPr>
                        <a:t>Angady</a:t>
                      </a: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ctr" defTabSz="914400" rtl="0" eaLnBrk="0" fontAlgn="base" latinLnBrk="0" hangingPunct="0">
                        <a:lnSpc>
                          <a:spcPts val="1250"/>
                        </a:lnSpc>
                        <a:spcBef>
                          <a:spcPct val="0"/>
                        </a:spcBef>
                        <a:spcAft>
                          <a:spcPts val="150"/>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3</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extLst>
                  <a:ext uri="{0D108BD9-81ED-4DB2-BD59-A6C34878D82A}">
                    <a16:rowId xmlns:a16="http://schemas.microsoft.com/office/drawing/2014/main" val="2697041479"/>
                  </a:ext>
                </a:extLst>
              </a:tr>
              <a:tr h="184448">
                <a:tc>
                  <a:txBody>
                    <a:bodyPr/>
                    <a:lstStyle/>
                    <a:p>
                      <a:pPr marL="90488" marR="0" lvl="0" indent="0" algn="ct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Corde plastique (diamètre 3 mm) rouleau</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ct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extLst>
                  <a:ext uri="{0D108BD9-81ED-4DB2-BD59-A6C34878D82A}">
                    <a16:rowId xmlns:a16="http://schemas.microsoft.com/office/drawing/2014/main" val="2845533311"/>
                  </a:ext>
                </a:extLst>
              </a:tr>
              <a:tr h="192399">
                <a:tc>
                  <a:txBody>
                    <a:bodyPr/>
                    <a:lstStyle/>
                    <a:p>
                      <a:pPr marL="90488" marR="0" lvl="0" indent="0" algn="ct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support ombrage</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ct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12 gaulettes par planches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extLst>
                  <a:ext uri="{0D108BD9-81ED-4DB2-BD59-A6C34878D82A}">
                    <a16:rowId xmlns:a16="http://schemas.microsoft.com/office/drawing/2014/main" val="3611091866"/>
                  </a:ext>
                </a:extLst>
              </a:tr>
              <a:tr h="210653">
                <a:tc>
                  <a:txBody>
                    <a:bodyPr/>
                    <a:lstStyle/>
                    <a:p>
                      <a:pPr marL="90488" marR="0" lvl="0" indent="0" algn="ctr" defTabSz="914400" rtl="0" eaLnBrk="0" fontAlgn="base" latinLnBrk="0" hangingPunct="0">
                        <a:lnSpc>
                          <a:spcPts val="1275"/>
                        </a:lnSpc>
                        <a:spcBef>
                          <a:spcPct val="0"/>
                        </a:spcBef>
                        <a:spcAft>
                          <a:spcPts val="75"/>
                        </a:spcAft>
                        <a:buClrTx/>
                        <a:buSzTx/>
                        <a:buFontTx/>
                        <a:buNone/>
                        <a:tabLst/>
                      </a:pPr>
                      <a:r>
                        <a:rPr kumimoji="0" lang="fr-FR" sz="1100" b="0" i="0" u="sng" strike="noStrike" cap="none" normalizeH="0" baseline="0">
                          <a:ln>
                            <a:noFill/>
                          </a:ln>
                          <a:solidFill>
                            <a:srgbClr val="000000"/>
                          </a:solidFill>
                          <a:effectLst/>
                          <a:latin typeface="Arial Narrow" pitchFamily="34" charset="0"/>
                          <a:ea typeface="Times New Roman" pitchFamily="18" charset="0"/>
                          <a:cs typeface="Arial Narrow" pitchFamily="34" charset="0"/>
                        </a:rPr>
                        <a:t>ombrage </a:t>
                      </a: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typha (joncs) ou phragmite</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698500" marR="0" lvl="0" indent="0" algn="ct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forfait</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extLst>
                  <a:ext uri="{0D108BD9-81ED-4DB2-BD59-A6C34878D82A}">
                    <a16:rowId xmlns:a16="http://schemas.microsoft.com/office/drawing/2014/main" val="3365680937"/>
                  </a:ext>
                </a:extLst>
              </a:tr>
              <a:tr h="189220">
                <a:tc>
                  <a:txBody>
                    <a:bodyPr/>
                    <a:lstStyle/>
                    <a:p>
                      <a:pPr marL="90488" marR="0" lvl="0" indent="0" algn="ctr" defTabSz="914400" rtl="0" eaLnBrk="0" fontAlgn="base" latinLnBrk="0" hangingPunct="0">
                        <a:lnSpc>
                          <a:spcPts val="1263"/>
                        </a:lnSpc>
                        <a:spcBef>
                          <a:spcPct val="0"/>
                        </a:spcBef>
                        <a:spcAft>
                          <a:spcPts val="50"/>
                        </a:spcAft>
                        <a:buClrTx/>
                        <a:buSzTx/>
                        <a:buFontTx/>
                        <a:buNone/>
                        <a:tabLst/>
                      </a:pPr>
                      <a:r>
                        <a:rPr kumimoji="0" lang="fr-FR" sz="1100" b="0" i="0" u="sng" strike="noStrike" cap="none" normalizeH="0" baseline="0">
                          <a:ln>
                            <a:noFill/>
                          </a:ln>
                          <a:solidFill>
                            <a:srgbClr val="000000"/>
                          </a:solidFill>
                          <a:effectLst/>
                          <a:latin typeface="Arial Narrow" pitchFamily="34" charset="0"/>
                          <a:ea typeface="Times New Roman" pitchFamily="18" charset="0"/>
                          <a:cs typeface="Arial Narrow" pitchFamily="34" charset="0"/>
                        </a:rPr>
                        <a:t>fumier</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ct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10 charrettes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extLst>
                  <a:ext uri="{0D108BD9-81ED-4DB2-BD59-A6C34878D82A}">
                    <a16:rowId xmlns:a16="http://schemas.microsoft.com/office/drawing/2014/main" val="2020861562"/>
                  </a:ext>
                </a:extLst>
              </a:tr>
              <a:tr h="193988">
                <a:tc>
                  <a:txBody>
                    <a:bodyPr/>
                    <a:lstStyle/>
                    <a:p>
                      <a:pPr marL="90488" marR="0" lvl="0" indent="0" algn="ct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argile</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ct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10 charrettes</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extLst>
                  <a:ext uri="{0D108BD9-81ED-4DB2-BD59-A6C34878D82A}">
                    <a16:rowId xmlns:a16="http://schemas.microsoft.com/office/drawing/2014/main" val="641353135"/>
                  </a:ext>
                </a:extLst>
              </a:tr>
              <a:tr h="210653">
                <a:tc>
                  <a:txBody>
                    <a:bodyPr/>
                    <a:lstStyle/>
                    <a:p>
                      <a:pPr marL="90488" marR="0" lvl="0" indent="0" algn="ctr" defTabSz="914400" rtl="0" eaLnBrk="0" fontAlgn="base" latinLnBrk="0" hangingPunct="0">
                        <a:lnSpc>
                          <a:spcPts val="1263"/>
                        </a:lnSpc>
                        <a:spcBef>
                          <a:spcPct val="0"/>
                        </a:spcBef>
                        <a:spcAft>
                          <a:spcPts val="50"/>
                        </a:spcAft>
                        <a:buClrTx/>
                        <a:buSzTx/>
                        <a:buFontTx/>
                        <a:buNone/>
                        <a:tabLst/>
                      </a:pPr>
                      <a:r>
                        <a:rPr kumimoji="0" lang="fr-FR" sz="1100" b="0" i="0" u="sng" strike="noStrike" cap="none" normalizeH="0" baseline="0">
                          <a:ln>
                            <a:noFill/>
                          </a:ln>
                          <a:solidFill>
                            <a:srgbClr val="000000"/>
                          </a:solidFill>
                          <a:effectLst/>
                          <a:latin typeface="Arial Narrow" pitchFamily="34" charset="0"/>
                          <a:ea typeface="Times New Roman" pitchFamily="18" charset="0"/>
                          <a:cs typeface="Arial Narrow" pitchFamily="34" charset="0"/>
                        </a:rPr>
                        <a:t>ramassage</a:t>
                      </a: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 graines (50 à 30000 Ar/kapok)</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ct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20 espèces (500 par espèce)</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extLst>
                  <a:ext uri="{0D108BD9-81ED-4DB2-BD59-A6C34878D82A}">
                    <a16:rowId xmlns:a16="http://schemas.microsoft.com/office/drawing/2014/main" val="3182650459"/>
                  </a:ext>
                </a:extLst>
              </a:tr>
              <a:tr h="187627">
                <a:tc>
                  <a:txBody>
                    <a:bodyPr/>
                    <a:lstStyle/>
                    <a:p>
                      <a:pPr marL="90488" marR="0" lvl="0" indent="0" algn="ct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salaires pépiniéristes x 7 mois</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812800" marR="0" lvl="0" indent="0" algn="ct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extLst>
                  <a:ext uri="{0D108BD9-81ED-4DB2-BD59-A6C34878D82A}">
                    <a16:rowId xmlns:a16="http://schemas.microsoft.com/office/drawing/2014/main" val="990945382"/>
                  </a:ext>
                </a:extLst>
              </a:tr>
              <a:tr h="210653">
                <a:tc>
                  <a:txBody>
                    <a:bodyPr/>
                    <a:lstStyle/>
                    <a:p>
                      <a:pPr marL="90488" marR="0" lvl="0" indent="0" algn="ct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sous total</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extLst>
                  <a:ext uri="{0D108BD9-81ED-4DB2-BD59-A6C34878D82A}">
                    <a16:rowId xmlns:a16="http://schemas.microsoft.com/office/drawing/2014/main" val="736230225"/>
                  </a:ext>
                </a:extLst>
              </a:tr>
              <a:tr h="210653">
                <a:tc>
                  <a:txBody>
                    <a:bodyPr/>
                    <a:lstStyle/>
                    <a:p>
                      <a:pPr marL="90488" marR="0" lvl="0" indent="0" algn="ct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a:ln>
                            <a:noFill/>
                          </a:ln>
                          <a:solidFill>
                            <a:srgbClr val="000000"/>
                          </a:solidFill>
                          <a:effectLst/>
                          <a:latin typeface="Arial Narrow" pitchFamily="34" charset="0"/>
                          <a:ea typeface="Times New Roman" pitchFamily="18" charset="0"/>
                          <a:cs typeface="Arial Narrow" pitchFamily="34" charset="0"/>
                        </a:rPr>
                        <a:t>Supervision association Projecteur (30%)</a:t>
                      </a:r>
                      <a:endParaRPr kumimoji="0" lang="fr-FR" sz="1000" b="0" i="0" u="none" strike="noStrike" cap="none" normalizeH="0" baseline="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extLst>
                  <a:ext uri="{0D108BD9-81ED-4DB2-BD59-A6C34878D82A}">
                    <a16:rowId xmlns:a16="http://schemas.microsoft.com/office/drawing/2014/main" val="3745182572"/>
                  </a:ext>
                </a:extLst>
              </a:tr>
              <a:tr h="210653">
                <a:tc>
                  <a:txBody>
                    <a:bodyPr/>
                    <a:lstStyle/>
                    <a:p>
                      <a:pPr marL="90488" marR="0" lvl="0" indent="0" algn="ct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a:ln>
                            <a:noFill/>
                          </a:ln>
                          <a:solidFill>
                            <a:srgbClr val="000000"/>
                          </a:solidFill>
                          <a:effectLst/>
                          <a:latin typeface="Arial Narrow" pitchFamily="34" charset="0"/>
                          <a:ea typeface="Times New Roman" pitchFamily="18" charset="0"/>
                          <a:cs typeface="Arial Narrow" pitchFamily="34" charset="0"/>
                        </a:rPr>
                        <a:t>Total</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extLst>
                  <a:ext uri="{0D108BD9-81ED-4DB2-BD59-A6C34878D82A}">
                    <a16:rowId xmlns:a16="http://schemas.microsoft.com/office/drawing/2014/main" val="946626995"/>
                  </a:ext>
                </a:extLst>
              </a:tr>
            </a:tbl>
          </a:graphicData>
        </a:graphic>
      </p:graphicFrame>
      <p:sp>
        <p:nvSpPr>
          <p:cNvPr id="11" name="Rectangle 10"/>
          <p:cNvSpPr/>
          <p:nvPr/>
        </p:nvSpPr>
        <p:spPr>
          <a:xfrm>
            <a:off x="184801" y="5276328"/>
            <a:ext cx="5628146" cy="646331"/>
          </a:xfrm>
          <a:prstGeom prst="rect">
            <a:avLst/>
          </a:prstGeom>
        </p:spPr>
        <p:txBody>
          <a:bodyPr wrap="square">
            <a:spAutoFit/>
          </a:bodyPr>
          <a:lstStyle/>
          <a:p>
            <a:pPr algn="ctr">
              <a:spcBef>
                <a:spcPct val="0"/>
              </a:spcBef>
            </a:pPr>
            <a:r>
              <a:rPr lang="fr-FR" altLang="fr-FR" dirty="0">
                <a:solidFill>
                  <a:srgbClr val="008000"/>
                </a:solidFill>
                <a:latin typeface="Arial" panose="020B0604020202020204" pitchFamily="34" charset="0"/>
                <a:cs typeface="Arial" panose="020B0604020202020204" pitchFamily="34" charset="0"/>
              </a:rPr>
              <a:t>Pépinière 15 m x 15 m 32 planches de 2mx1m, 1 an, 1/3 fumier, 1/3 sable</a:t>
            </a:r>
          </a:p>
        </p:txBody>
      </p:sp>
      <p:pic>
        <p:nvPicPr>
          <p:cNvPr id="13" name="Image 16" descr="enSac1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25823" y="152157"/>
            <a:ext cx="787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7" descr="pot1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34127" y="140764"/>
            <a:ext cx="736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21"/>
          <p:cNvSpPr txBox="1">
            <a:spLocks noChangeArrowheads="1"/>
          </p:cNvSpPr>
          <p:nvPr/>
        </p:nvSpPr>
        <p:spPr bwMode="auto">
          <a:xfrm>
            <a:off x="10117762" y="1815857"/>
            <a:ext cx="1979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latin typeface="Arial" panose="020B0604020202020204" pitchFamily="34" charset="0"/>
                <a:sym typeface="Symbol" panose="05050102010706020507" pitchFamily="18" charset="2"/>
              </a:rPr>
              <a:t> </a:t>
            </a:r>
            <a:r>
              <a:rPr lang="fr-FR" altLang="fr-FR" sz="1200" dirty="0">
                <a:solidFill>
                  <a:srgbClr val="008000"/>
                </a:solidFill>
                <a:latin typeface="Arial" panose="020B0604020202020204" pitchFamily="34" charset="0"/>
              </a:rPr>
              <a:t>Jeunes arbres plantés dans des sacs remplis de terre.</a:t>
            </a:r>
          </a:p>
        </p:txBody>
      </p:sp>
      <p:pic>
        <p:nvPicPr>
          <p:cNvPr id="16" name="Image 5" descr="pepinieresJeunesPouss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31755" y="761161"/>
            <a:ext cx="9112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7" descr="pepinieres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43120" y="764300"/>
            <a:ext cx="16430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9" descr="pots2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53125" y="921499"/>
            <a:ext cx="1223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20"/>
          <p:cNvSpPr txBox="1">
            <a:spLocks noChangeArrowheads="1"/>
          </p:cNvSpPr>
          <p:nvPr/>
        </p:nvSpPr>
        <p:spPr bwMode="auto">
          <a:xfrm>
            <a:off x="6239436" y="2002550"/>
            <a:ext cx="3311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fr-FR" altLang="fr-FR" sz="1200" dirty="0">
                <a:solidFill>
                  <a:srgbClr val="7030A0"/>
                </a:solidFill>
                <a:latin typeface="Arial" panose="020B0604020202020204" pitchFamily="34" charset="0"/>
              </a:rPr>
              <a:t> </a:t>
            </a:r>
            <a:r>
              <a:rPr lang="fr-FR" altLang="fr-FR" sz="1200" dirty="0">
                <a:solidFill>
                  <a:srgbClr val="008000"/>
                </a:solidFill>
              </a:rPr>
              <a:t>↑ </a:t>
            </a:r>
            <a:r>
              <a:rPr lang="fr-FR" altLang="fr-FR" sz="1200" dirty="0">
                <a:solidFill>
                  <a:srgbClr val="008000"/>
                </a:solidFill>
                <a:latin typeface="Arial" panose="020B0604020202020204" pitchFamily="34" charset="0"/>
              </a:rPr>
              <a:t>Les graines sont plantés dans des pots ou dans des sacs en plastiques ou en jute </a:t>
            </a:r>
            <a:r>
              <a:rPr lang="fr-FR" altLang="fr-FR" sz="1200" dirty="0">
                <a:solidFill>
                  <a:srgbClr val="008000"/>
                </a:solidFill>
              </a:rPr>
              <a:t>↑</a:t>
            </a:r>
            <a:r>
              <a:rPr lang="fr-FR" altLang="fr-FR" sz="1200" dirty="0">
                <a:solidFill>
                  <a:srgbClr val="008000"/>
                </a:solidFill>
                <a:latin typeface="Arial" panose="020B0604020202020204" pitchFamily="34" charset="0"/>
                <a:sym typeface="Symbol" panose="05050102010706020507" pitchFamily="18" charset="2"/>
              </a:rPr>
              <a:t> </a:t>
            </a:r>
            <a:endParaRPr lang="fr-FR" altLang="fr-FR" sz="1200" dirty="0">
              <a:solidFill>
                <a:srgbClr val="008000"/>
              </a:solidFill>
              <a:latin typeface="Arial" panose="020B0604020202020204" pitchFamily="34" charset="0"/>
            </a:endParaRPr>
          </a:p>
        </p:txBody>
      </p:sp>
      <p:pic>
        <p:nvPicPr>
          <p:cNvPr id="20" name="Image 6" descr="images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45302" y="2541869"/>
            <a:ext cx="114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6" descr="pepiniere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859602" y="3533122"/>
            <a:ext cx="1028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3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11553078" y="140764"/>
            <a:ext cx="391758" cy="365125"/>
          </a:xfrm>
        </p:spPr>
        <p:txBody>
          <a:bodyPr/>
          <a:lstStyle/>
          <a:p>
            <a:fld id="{91648654-9D57-4BB1-8D13-DD93554D0108}" type="slidenum">
              <a:rPr lang="fr-FR" smtClean="0"/>
              <a:t>32</a:t>
            </a:fld>
            <a:endParaRPr lang="fr-FR" dirty="0"/>
          </a:p>
        </p:txBody>
      </p:sp>
      <p:sp>
        <p:nvSpPr>
          <p:cNvPr id="4" name="Rectangle 3"/>
          <p:cNvSpPr/>
          <p:nvPr/>
        </p:nvSpPr>
        <p:spPr>
          <a:xfrm>
            <a:off x="175707" y="517282"/>
            <a:ext cx="8182984"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8. La </a:t>
            </a:r>
            <a:r>
              <a:rPr lang="fr-FR" sz="2400" b="1" dirty="0">
                <a:solidFill>
                  <a:srgbClr val="008000"/>
                </a:solidFill>
                <a:latin typeface="Calibri" panose="020F0502020204030204" pitchFamily="34" charset="0"/>
              </a:rPr>
              <a:t>culture bio de plantes médicinales et aromatiques </a:t>
            </a:r>
          </a:p>
          <a:p>
            <a:pPr algn="just"/>
            <a:r>
              <a:rPr lang="fr-FR" sz="2400" dirty="0">
                <a:solidFill>
                  <a:srgbClr val="008000"/>
                </a:solidFill>
                <a:latin typeface="Calibri" panose="020F0502020204030204" pitchFamily="34" charset="0"/>
              </a:rPr>
              <a:t>pour les soins médicaux et infirmiers courants.</a:t>
            </a:r>
          </a:p>
        </p:txBody>
      </p:sp>
      <p:pic>
        <p:nvPicPr>
          <p:cNvPr id="5" name="Image 5" descr="Plectranthus amboinic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581525"/>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6"/>
          <p:cNvSpPr txBox="1">
            <a:spLocks noChangeArrowheads="1"/>
          </p:cNvSpPr>
          <p:nvPr/>
        </p:nvSpPr>
        <p:spPr bwMode="auto">
          <a:xfrm>
            <a:off x="107950" y="6381750"/>
            <a:ext cx="2519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Gros thym (</a:t>
            </a:r>
            <a:r>
              <a:rPr lang="fr-FR" altLang="fr-FR" sz="1200" i="1"/>
              <a:t>Plectranthus amboinicus</a:t>
            </a:r>
            <a:r>
              <a:rPr lang="fr-FR" altLang="fr-FR" sz="1200"/>
              <a:t>)</a:t>
            </a:r>
          </a:p>
        </p:txBody>
      </p:sp>
      <p:sp>
        <p:nvSpPr>
          <p:cNvPr id="7" name="Rectangle 7"/>
          <p:cNvSpPr>
            <a:spLocks noChangeArrowheads="1"/>
          </p:cNvSpPr>
          <p:nvPr/>
        </p:nvSpPr>
        <p:spPr bwMode="auto">
          <a:xfrm>
            <a:off x="2484438" y="6453188"/>
            <a:ext cx="2879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Vernonie commune (</a:t>
            </a:r>
            <a:r>
              <a:rPr lang="fr-FR" altLang="fr-FR" sz="1200" i="1"/>
              <a:t>Vernonia amygdalina</a:t>
            </a:r>
            <a:r>
              <a:rPr lang="fr-FR" altLang="fr-FR" sz="1200"/>
              <a:t>) </a:t>
            </a:r>
          </a:p>
        </p:txBody>
      </p:sp>
      <p:pic>
        <p:nvPicPr>
          <p:cNvPr id="8" name="Image 8" descr="Vernonia amygdali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437063"/>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9" descr="Perilla frutesce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815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5795963" y="6453188"/>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Sisho (</a:t>
            </a:r>
            <a:r>
              <a:rPr lang="fr-FR" altLang="fr-FR" sz="1200" i="1"/>
              <a:t>Perilla frutescens</a:t>
            </a:r>
            <a:r>
              <a:rPr lang="fr-FR" altLang="fr-FR" sz="1200"/>
              <a:t>)</a:t>
            </a:r>
          </a:p>
        </p:txBody>
      </p:sp>
      <p:sp>
        <p:nvSpPr>
          <p:cNvPr id="11" name="Rectangle 4"/>
          <p:cNvSpPr>
            <a:spLocks noChangeArrowheads="1"/>
          </p:cNvSpPr>
          <p:nvPr/>
        </p:nvSpPr>
        <p:spPr bwMode="auto">
          <a:xfrm>
            <a:off x="323850" y="3459408"/>
            <a:ext cx="219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Mitsuba (</a:t>
            </a:r>
            <a:r>
              <a:rPr lang="fr-FR" altLang="fr-FR" sz="1200" i="1"/>
              <a:t>Cryptotaenia japonica</a:t>
            </a:r>
            <a:r>
              <a:rPr lang="fr-FR" altLang="fr-FR" sz="1200"/>
              <a:t>)</a:t>
            </a:r>
          </a:p>
        </p:txBody>
      </p:sp>
      <p:pic>
        <p:nvPicPr>
          <p:cNvPr id="12" name="Image 5" descr="Mitsuba_Cryptotaenia japoni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675" y="1319458"/>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6" descr="Nepeta catari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1341438"/>
            <a:ext cx="1304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3203575" y="3213100"/>
            <a:ext cx="166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Cataire (</a:t>
            </a:r>
            <a:r>
              <a:rPr lang="fr-FR" altLang="fr-FR" sz="1200" i="1"/>
              <a:t>Nepeta cataria</a:t>
            </a:r>
            <a:r>
              <a:rPr lang="fr-FR" altLang="fr-FR" sz="1200"/>
              <a:t>)</a:t>
            </a:r>
          </a:p>
        </p:txBody>
      </p:sp>
      <p:pic>
        <p:nvPicPr>
          <p:cNvPr id="15" name="Image 8" descr="Melittis melissophyllu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1341438"/>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5003800" y="3141663"/>
            <a:ext cx="1944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Mélitte à feuilles de mélisse </a:t>
            </a:r>
          </a:p>
          <a:p>
            <a:pPr algn="ctr" eaLnBrk="1" hangingPunct="1">
              <a:spcBef>
                <a:spcPct val="0"/>
              </a:spcBef>
              <a:buFontTx/>
              <a:buNone/>
            </a:pPr>
            <a:r>
              <a:rPr lang="fr-FR" altLang="fr-FR" sz="1200"/>
              <a:t>(</a:t>
            </a:r>
            <a:r>
              <a:rPr lang="fr-FR" altLang="fr-FR" sz="1200" i="1"/>
              <a:t>Melittis melissophyllum</a:t>
            </a:r>
            <a:r>
              <a:rPr lang="fr-FR" altLang="fr-FR" sz="1200"/>
              <a:t>)</a:t>
            </a:r>
          </a:p>
        </p:txBody>
      </p:sp>
      <p:pic>
        <p:nvPicPr>
          <p:cNvPr id="17" name="Image 12" descr="Plectranthus montanu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1341438"/>
            <a:ext cx="192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3"/>
          <p:cNvSpPr>
            <a:spLocks noChangeArrowheads="1"/>
          </p:cNvSpPr>
          <p:nvPr/>
        </p:nvSpPr>
        <p:spPr bwMode="auto">
          <a:xfrm>
            <a:off x="7164388" y="3068638"/>
            <a:ext cx="172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Plectranthe </a:t>
            </a:r>
          </a:p>
          <a:p>
            <a:pPr algn="ctr" eaLnBrk="1" hangingPunct="1">
              <a:spcBef>
                <a:spcPct val="0"/>
              </a:spcBef>
              <a:buFontTx/>
              <a:buNone/>
            </a:pPr>
            <a:r>
              <a:rPr lang="fr-FR" altLang="fr-FR" sz="1200"/>
              <a:t>(</a:t>
            </a:r>
            <a:r>
              <a:rPr lang="fr-FR" altLang="fr-FR" sz="1200" i="1"/>
              <a:t>Plectranthus montanus</a:t>
            </a:r>
            <a:r>
              <a:rPr lang="fr-FR" altLang="fr-FR" sz="1200"/>
              <a:t>)</a:t>
            </a:r>
          </a:p>
        </p:txBody>
      </p:sp>
      <p:sp>
        <p:nvSpPr>
          <p:cNvPr id="19" name="Rectangle 22"/>
          <p:cNvSpPr>
            <a:spLocks noChangeArrowheads="1"/>
          </p:cNvSpPr>
          <p:nvPr/>
        </p:nvSpPr>
        <p:spPr bwMode="auto">
          <a:xfrm>
            <a:off x="10295984" y="5744884"/>
            <a:ext cx="1655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fr-FR" sz="1200"/>
              <a:t>Le chan ou </a:t>
            </a:r>
          </a:p>
          <a:p>
            <a:pPr algn="ctr" eaLnBrk="1" hangingPunct="1">
              <a:spcBef>
                <a:spcPct val="0"/>
              </a:spcBef>
              <a:buFontTx/>
              <a:buNone/>
            </a:pPr>
            <a:r>
              <a:rPr lang="it-IT" altLang="fr-FR" sz="1200"/>
              <a:t>Guarijio Conivari </a:t>
            </a:r>
          </a:p>
          <a:p>
            <a:pPr algn="ctr" eaLnBrk="1" hangingPunct="1">
              <a:spcBef>
                <a:spcPct val="0"/>
              </a:spcBef>
              <a:buFontTx/>
              <a:buNone/>
            </a:pPr>
            <a:r>
              <a:rPr lang="it-IT" altLang="fr-FR" sz="1200"/>
              <a:t>(</a:t>
            </a:r>
            <a:r>
              <a:rPr lang="it-IT" altLang="fr-FR" sz="1200" i="1"/>
              <a:t>Hyptis suaveolens</a:t>
            </a:r>
            <a:r>
              <a:rPr lang="it-IT" altLang="fr-FR" sz="1200"/>
              <a:t>), pour traiter les diarrhées</a:t>
            </a:r>
            <a:endParaRPr lang="fr-FR" altLang="fr-FR" sz="1200"/>
          </a:p>
        </p:txBody>
      </p:sp>
      <p:pic>
        <p:nvPicPr>
          <p:cNvPr id="20" name="Picture 3" descr="C:\Users\LISAN\Pictures\agroforets\Hyptis suaveolens_bi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8671" y="3873221"/>
            <a:ext cx="17430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4" descr="Monarda didym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82996" y="3738194"/>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5"/>
          <p:cNvSpPr>
            <a:spLocks noChangeArrowheads="1"/>
          </p:cNvSpPr>
          <p:nvPr/>
        </p:nvSpPr>
        <p:spPr bwMode="auto">
          <a:xfrm>
            <a:off x="7982996" y="4963744"/>
            <a:ext cx="195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Monarde (</a:t>
            </a:r>
            <a:r>
              <a:rPr lang="fr-FR" altLang="fr-FR" sz="1200" i="1"/>
              <a:t>Monarda didyma</a:t>
            </a:r>
            <a:r>
              <a:rPr lang="fr-FR" altLang="fr-FR" sz="1200"/>
              <a:t>)</a:t>
            </a:r>
          </a:p>
        </p:txBody>
      </p:sp>
      <p:sp>
        <p:nvSpPr>
          <p:cNvPr id="23" name="Rectangle 16"/>
          <p:cNvSpPr>
            <a:spLocks noChangeArrowheads="1"/>
          </p:cNvSpPr>
          <p:nvPr/>
        </p:nvSpPr>
        <p:spPr bwMode="auto">
          <a:xfrm>
            <a:off x="8125871" y="6475044"/>
            <a:ext cx="140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hlinkClick r:id="rId11" tooltip="Monarda citriodora"/>
              </a:rPr>
              <a:t>Monarda citriodora</a:t>
            </a:r>
            <a:endParaRPr lang="fr-FR" altLang="fr-FR" sz="1200" i="1"/>
          </a:p>
        </p:txBody>
      </p:sp>
      <p:pic>
        <p:nvPicPr>
          <p:cNvPr id="24" name="Image 18" descr="monarda citriodora5.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54434" y="5251081"/>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0" descr="Persicaria odorat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59941" y="1361707"/>
            <a:ext cx="279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p:cNvSpPr>
            <a:spLocks noChangeArrowheads="1"/>
          </p:cNvSpPr>
          <p:nvPr/>
        </p:nvSpPr>
        <p:spPr bwMode="auto">
          <a:xfrm>
            <a:off x="9088504" y="3306394"/>
            <a:ext cx="2944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Coriandre vietnamienne (</a:t>
            </a:r>
            <a:r>
              <a:rPr lang="fr-FR" altLang="fr-FR" sz="1200" i="1"/>
              <a:t>Persicaria odorata</a:t>
            </a:r>
            <a:r>
              <a:rPr lang="fr-FR" altLang="fr-FR" sz="1200"/>
              <a:t>)</a:t>
            </a:r>
          </a:p>
        </p:txBody>
      </p:sp>
      <p:sp>
        <p:nvSpPr>
          <p:cNvPr id="27" name="ZoneTexte 26"/>
          <p:cNvSpPr txBox="1"/>
          <p:nvPr/>
        </p:nvSpPr>
        <p:spPr>
          <a:xfrm>
            <a:off x="3140671" y="3696700"/>
            <a:ext cx="4742051" cy="646331"/>
          </a:xfrm>
          <a:prstGeom prst="rect">
            <a:avLst/>
          </a:prstGeom>
          <a:noFill/>
        </p:spPr>
        <p:txBody>
          <a:bodyPr wrap="square" rtlCol="0">
            <a:spAutoFit/>
          </a:bodyPr>
          <a:lstStyle/>
          <a:p>
            <a:r>
              <a:rPr lang="fr-FR" dirty="0">
                <a:solidFill>
                  <a:srgbClr val="008000"/>
                </a:solidFill>
              </a:rPr>
              <a:t>Il existe plusieurs milliers de plantes médicinales en Afrique. Il n’y a que l’embarras du choix.</a:t>
            </a:r>
          </a:p>
        </p:txBody>
      </p:sp>
    </p:spTree>
    <p:extLst>
      <p:ext uri="{BB962C8B-B14F-4D97-AF65-F5344CB8AC3E}">
        <p14:creationId xmlns:p14="http://schemas.microsoft.com/office/powerpoint/2010/main" val="162964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9299090" y="152157"/>
            <a:ext cx="2743200" cy="365125"/>
          </a:xfrm>
        </p:spPr>
        <p:txBody>
          <a:bodyPr/>
          <a:lstStyle/>
          <a:p>
            <a:fld id="{91648654-9D57-4BB1-8D13-DD93554D0108}" type="slidenum">
              <a:rPr lang="fr-FR" smtClean="0"/>
              <a:t>33</a:t>
            </a:fld>
            <a:endParaRPr lang="fr-FR"/>
          </a:p>
        </p:txBody>
      </p:sp>
      <p:sp>
        <p:nvSpPr>
          <p:cNvPr id="4" name="Rectangle 3"/>
          <p:cNvSpPr/>
          <p:nvPr/>
        </p:nvSpPr>
        <p:spPr>
          <a:xfrm>
            <a:off x="175707" y="517282"/>
            <a:ext cx="8182984" cy="461665"/>
          </a:xfrm>
          <a:prstGeom prst="rect">
            <a:avLst/>
          </a:prstGeom>
        </p:spPr>
        <p:txBody>
          <a:bodyPr wrap="square">
            <a:spAutoFit/>
          </a:bodyPr>
          <a:lstStyle/>
          <a:p>
            <a:pPr algn="just"/>
            <a:r>
              <a:rPr lang="fr-FR" sz="2400" dirty="0">
                <a:solidFill>
                  <a:srgbClr val="008000"/>
                </a:solidFill>
                <a:latin typeface="Calibri" panose="020F0502020204030204" pitchFamily="34" charset="0"/>
              </a:rPr>
              <a:t>9. </a:t>
            </a:r>
            <a:r>
              <a:rPr lang="fr-FR" sz="2400" b="1" dirty="0">
                <a:solidFill>
                  <a:srgbClr val="008000"/>
                </a:solidFill>
                <a:latin typeface="Calibri" panose="020F0502020204030204" pitchFamily="34" charset="0"/>
              </a:rPr>
              <a:t>Le système de micro-crédits </a:t>
            </a:r>
            <a:r>
              <a:rPr lang="fr-FR" sz="2400" dirty="0">
                <a:solidFill>
                  <a:srgbClr val="008000"/>
                </a:solidFill>
                <a:latin typeface="Calibri" panose="020F0502020204030204" pitchFamily="34" charset="0"/>
              </a:rPr>
              <a:t>(micro-prêts, microfinance).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84" y="1078006"/>
            <a:ext cx="4457700" cy="3733800"/>
          </a:xfrm>
          <a:prstGeom prst="rect">
            <a:avLst/>
          </a:prstGeom>
        </p:spPr>
      </p:pic>
      <p:sp>
        <p:nvSpPr>
          <p:cNvPr id="7" name="ZoneTexte 6"/>
          <p:cNvSpPr txBox="1"/>
          <p:nvPr/>
        </p:nvSpPr>
        <p:spPr>
          <a:xfrm>
            <a:off x="175707" y="4916245"/>
            <a:ext cx="5106298" cy="261610"/>
          </a:xfrm>
          <a:prstGeom prst="rect">
            <a:avLst/>
          </a:prstGeom>
          <a:noFill/>
        </p:spPr>
        <p:txBody>
          <a:bodyPr wrap="square" rtlCol="0">
            <a:spAutoFit/>
          </a:bodyPr>
          <a:lstStyle/>
          <a:p>
            <a:pPr algn="ctr"/>
            <a:r>
              <a:rPr lang="fr-FR" sz="1100" dirty="0">
                <a:solidFill>
                  <a:srgbClr val="008000"/>
                </a:solidFill>
              </a:rPr>
              <a:t>Source : </a:t>
            </a:r>
            <a:r>
              <a:rPr lang="fr-FR" sz="1100" dirty="0">
                <a:solidFill>
                  <a:srgbClr val="008000"/>
                </a:solidFill>
                <a:hlinkClick r:id="rId3"/>
              </a:rPr>
              <a:t>http://www.secours-catholique.org/emploi-insertion-microcredit</a:t>
            </a:r>
            <a:r>
              <a:rPr lang="fr-FR" sz="1100" dirty="0">
                <a:solidFill>
                  <a:srgbClr val="008000"/>
                </a:solidFill>
              </a:rPr>
              <a:t> </a:t>
            </a:r>
          </a:p>
        </p:txBody>
      </p:sp>
      <p:sp>
        <p:nvSpPr>
          <p:cNvPr id="8" name="ZoneTexte 7"/>
          <p:cNvSpPr txBox="1"/>
          <p:nvPr/>
        </p:nvSpPr>
        <p:spPr>
          <a:xfrm>
            <a:off x="467959" y="3958814"/>
            <a:ext cx="1266712" cy="461665"/>
          </a:xfrm>
          <a:prstGeom prst="rect">
            <a:avLst/>
          </a:prstGeom>
          <a:solidFill>
            <a:schemeClr val="bg1"/>
          </a:solidFill>
        </p:spPr>
        <p:txBody>
          <a:bodyPr wrap="square" rtlCol="0">
            <a:spAutoFit/>
          </a:bodyPr>
          <a:lstStyle/>
          <a:p>
            <a:r>
              <a:rPr lang="fr-FR" sz="1200" dirty="0"/>
              <a:t>La trésorerie de la coopérative.</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777" y="1878722"/>
            <a:ext cx="3513828" cy="2080092"/>
          </a:xfrm>
          <a:prstGeom prst="rect">
            <a:avLst/>
          </a:prstGeom>
        </p:spPr>
      </p:pic>
      <p:sp>
        <p:nvSpPr>
          <p:cNvPr id="10" name="ZoneTexte 9"/>
          <p:cNvSpPr txBox="1"/>
          <p:nvPr/>
        </p:nvSpPr>
        <p:spPr>
          <a:xfrm>
            <a:off x="7597588" y="850771"/>
            <a:ext cx="2043953" cy="738664"/>
          </a:xfrm>
          <a:prstGeom prst="rect">
            <a:avLst/>
          </a:prstGeom>
          <a:noFill/>
        </p:spPr>
        <p:txBody>
          <a:bodyPr wrap="square" rtlCol="0">
            <a:spAutoFit/>
          </a:bodyPr>
          <a:lstStyle/>
          <a:p>
            <a:pPr algn="ctr"/>
            <a:r>
              <a:rPr lang="fr-FR" sz="1400" dirty="0">
                <a:solidFill>
                  <a:srgbClr val="008000"/>
                </a:solidFill>
              </a:rPr>
              <a:t>Mme </a:t>
            </a:r>
            <a:r>
              <a:rPr lang="fr-FR" sz="1400" dirty="0" err="1">
                <a:solidFill>
                  <a:srgbClr val="008000"/>
                </a:solidFill>
              </a:rPr>
              <a:t>Nuong</a:t>
            </a:r>
            <a:r>
              <a:rPr lang="fr-FR" sz="1400" dirty="0">
                <a:solidFill>
                  <a:srgbClr val="008000"/>
                </a:solidFill>
              </a:rPr>
              <a:t> reçoit un petit prêt de l’association XXX de microcrédit.</a:t>
            </a:r>
          </a:p>
        </p:txBody>
      </p:sp>
      <p:sp>
        <p:nvSpPr>
          <p:cNvPr id="11" name="ZoneTexte 10"/>
          <p:cNvSpPr txBox="1"/>
          <p:nvPr/>
        </p:nvSpPr>
        <p:spPr>
          <a:xfrm>
            <a:off x="10095157" y="831160"/>
            <a:ext cx="1926685" cy="954107"/>
          </a:xfrm>
          <a:prstGeom prst="rect">
            <a:avLst/>
          </a:prstGeom>
          <a:noFill/>
        </p:spPr>
        <p:txBody>
          <a:bodyPr wrap="square" rtlCol="0">
            <a:spAutoFit/>
          </a:bodyPr>
          <a:lstStyle/>
          <a:p>
            <a:pPr algn="ctr"/>
            <a:r>
              <a:rPr lang="fr-FR" sz="1400" dirty="0">
                <a:solidFill>
                  <a:srgbClr val="008000"/>
                </a:solidFill>
              </a:rPr>
              <a:t>Avec l'argent, elle a acheté une truie gestante (voire un enclos)</a:t>
            </a:r>
          </a:p>
        </p:txBody>
      </p:sp>
      <p:sp>
        <p:nvSpPr>
          <p:cNvPr id="12" name="ZoneTexte 11"/>
          <p:cNvSpPr txBox="1"/>
          <p:nvPr/>
        </p:nvSpPr>
        <p:spPr>
          <a:xfrm>
            <a:off x="10286892" y="2347452"/>
            <a:ext cx="1822525" cy="2246769"/>
          </a:xfrm>
          <a:prstGeom prst="rect">
            <a:avLst/>
          </a:prstGeom>
          <a:noFill/>
        </p:spPr>
        <p:txBody>
          <a:bodyPr wrap="square" rtlCol="0">
            <a:spAutoFit/>
          </a:bodyPr>
          <a:lstStyle/>
          <a:p>
            <a:r>
              <a:rPr lang="fr-FR" sz="1400" dirty="0">
                <a:solidFill>
                  <a:srgbClr val="008000"/>
                </a:solidFill>
              </a:rPr>
              <a:t>Avec le soutien de l’organisme de  formation YYY, elle a appris à élever correctement les cochons, à utiliser des soins préventifs tels que la vaccination des porcs, l'alimentation correcte etc. ...</a:t>
            </a:r>
          </a:p>
        </p:txBody>
      </p:sp>
      <p:sp>
        <p:nvSpPr>
          <p:cNvPr id="13" name="ZoneTexte 12"/>
          <p:cNvSpPr txBox="1"/>
          <p:nvPr/>
        </p:nvSpPr>
        <p:spPr>
          <a:xfrm>
            <a:off x="6809160" y="4031035"/>
            <a:ext cx="3334871" cy="1384995"/>
          </a:xfrm>
          <a:prstGeom prst="rect">
            <a:avLst/>
          </a:prstGeom>
          <a:noFill/>
        </p:spPr>
        <p:txBody>
          <a:bodyPr wrap="square" rtlCol="0">
            <a:spAutoFit/>
          </a:bodyPr>
          <a:lstStyle/>
          <a:p>
            <a:pPr algn="ctr"/>
            <a:r>
              <a:rPr lang="fr-FR" sz="1400" dirty="0">
                <a:solidFill>
                  <a:srgbClr val="008000"/>
                </a:solidFill>
              </a:rPr>
              <a:t>Avec l'aide de l'Union ou la Coopérative des femmes locales, elle a appris à gérer ses activités familiales : inventaire, comptabilité de base des finances familiales,  culture, bonheur, protection de l'environnement.</a:t>
            </a:r>
          </a:p>
        </p:txBody>
      </p:sp>
      <p:sp>
        <p:nvSpPr>
          <p:cNvPr id="14" name="ZoneTexte 13"/>
          <p:cNvSpPr txBox="1"/>
          <p:nvPr/>
        </p:nvSpPr>
        <p:spPr>
          <a:xfrm>
            <a:off x="4988859" y="3324245"/>
            <a:ext cx="1612918" cy="1384995"/>
          </a:xfrm>
          <a:prstGeom prst="rect">
            <a:avLst/>
          </a:prstGeom>
          <a:noFill/>
        </p:spPr>
        <p:txBody>
          <a:bodyPr wrap="square" rtlCol="0">
            <a:spAutoFit/>
          </a:bodyPr>
          <a:lstStyle/>
          <a:p>
            <a:pPr algn="ctr"/>
            <a:r>
              <a:rPr lang="fr-FR" sz="1400" dirty="0">
                <a:solidFill>
                  <a:srgbClr val="008000"/>
                </a:solidFill>
              </a:rPr>
              <a:t>La truie a produit 12 petits porcelets, dans l'année. Elle en a gardé quelques-uns et vendu le reste.</a:t>
            </a:r>
          </a:p>
        </p:txBody>
      </p:sp>
      <p:sp>
        <p:nvSpPr>
          <p:cNvPr id="15" name="ZoneTexte 14"/>
          <p:cNvSpPr txBox="1"/>
          <p:nvPr/>
        </p:nvSpPr>
        <p:spPr>
          <a:xfrm>
            <a:off x="4881282" y="1327824"/>
            <a:ext cx="1720495" cy="1169551"/>
          </a:xfrm>
          <a:prstGeom prst="rect">
            <a:avLst/>
          </a:prstGeom>
          <a:noFill/>
        </p:spPr>
        <p:txBody>
          <a:bodyPr wrap="square" rtlCol="0">
            <a:spAutoFit/>
          </a:bodyPr>
          <a:lstStyle/>
          <a:p>
            <a:pPr algn="ctr"/>
            <a:r>
              <a:rPr lang="fr-FR" sz="1400" dirty="0">
                <a:solidFill>
                  <a:srgbClr val="008000"/>
                </a:solidFill>
              </a:rPr>
              <a:t>Après un an, elle a remboursé le prêt avec intérêt. Elle a la possibilité de renouveler son prêt.</a:t>
            </a:r>
          </a:p>
        </p:txBody>
      </p:sp>
      <p:sp>
        <p:nvSpPr>
          <p:cNvPr id="16" name="Flèche vers le bas 15"/>
          <p:cNvSpPr/>
          <p:nvPr/>
        </p:nvSpPr>
        <p:spPr>
          <a:xfrm>
            <a:off x="10946354" y="1816671"/>
            <a:ext cx="369345" cy="561692"/>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3286559">
            <a:off x="10130645" y="4531311"/>
            <a:ext cx="369345" cy="561692"/>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7410054">
            <a:off x="6518125" y="4379928"/>
            <a:ext cx="369345" cy="561692"/>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rot="10800000">
            <a:off x="5509008" y="2637922"/>
            <a:ext cx="369345" cy="561692"/>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15004658">
            <a:off x="6938852" y="1006163"/>
            <a:ext cx="369345" cy="561692"/>
          </a:xfrm>
          <a:prstGeom prst="downArrow">
            <a:avLst/>
          </a:prstGeom>
          <a:gradFill>
            <a:gsLst>
              <a:gs pos="52000">
                <a:srgbClr val="00800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rot="17693921">
            <a:off x="9609284" y="1114259"/>
            <a:ext cx="369345" cy="561692"/>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173145" y="5392156"/>
            <a:ext cx="4371092" cy="461665"/>
          </a:xfrm>
          <a:prstGeom prst="rect">
            <a:avLst/>
          </a:prstGeom>
          <a:noFill/>
        </p:spPr>
        <p:txBody>
          <a:bodyPr wrap="square" rtlCol="0">
            <a:spAutoFit/>
          </a:bodyPr>
          <a:lstStyle/>
          <a:p>
            <a:pPr algn="ctr"/>
            <a:r>
              <a:rPr lang="fr-FR" sz="1200" dirty="0">
                <a:solidFill>
                  <a:srgbClr val="008000"/>
                </a:solidFill>
              </a:rPr>
              <a:t>Modèle de la Microfinance de VHI (Vietnam) : 5 principes</a:t>
            </a:r>
          </a:p>
          <a:p>
            <a:pPr algn="ctr"/>
            <a:r>
              <a:rPr lang="fr-FR" sz="1200" dirty="0">
                <a:solidFill>
                  <a:srgbClr val="008000"/>
                </a:solidFill>
              </a:rPr>
              <a:t>Source : </a:t>
            </a:r>
            <a:r>
              <a:rPr lang="fr-FR" sz="1200" dirty="0">
                <a:solidFill>
                  <a:srgbClr val="008000"/>
                </a:solidFill>
                <a:hlinkClick r:id="rId5"/>
              </a:rPr>
              <a:t>http://www.thevhi.org/en/index.php?page=micro_credit</a:t>
            </a:r>
            <a:endParaRPr lang="fr-FR" sz="1200" dirty="0">
              <a:solidFill>
                <a:srgbClr val="008000"/>
              </a:solidFill>
            </a:endParaRPr>
          </a:p>
        </p:txBody>
      </p:sp>
      <p:sp>
        <p:nvSpPr>
          <p:cNvPr id="23" name="ZoneTexte 22"/>
          <p:cNvSpPr txBox="1"/>
          <p:nvPr/>
        </p:nvSpPr>
        <p:spPr>
          <a:xfrm>
            <a:off x="175706" y="5177855"/>
            <a:ext cx="5923879" cy="1569660"/>
          </a:xfrm>
          <a:prstGeom prst="rect">
            <a:avLst/>
          </a:prstGeom>
          <a:noFill/>
        </p:spPr>
        <p:txBody>
          <a:bodyPr wrap="square" rtlCol="0">
            <a:spAutoFit/>
          </a:bodyPr>
          <a:lstStyle/>
          <a:p>
            <a:r>
              <a:rPr lang="fr-FR" sz="1200" dirty="0">
                <a:solidFill>
                  <a:srgbClr val="008000"/>
                </a:solidFill>
              </a:rPr>
              <a:t>1. Chez l’organisme VHI (au Viet Nam), l'octroi de crédit est subordonné à une formation : formation technique selon l'activité de production choisie mais aussi culture générale. C'est la condition essentielle à la viabilité à long terme des bénéficiaires.</a:t>
            </a:r>
          </a:p>
          <a:p>
            <a:r>
              <a:rPr lang="fr-FR" sz="1200" dirty="0">
                <a:solidFill>
                  <a:srgbClr val="008000"/>
                </a:solidFill>
              </a:rPr>
              <a:t>2. Les activités productives que VHI encourage, au Viet Nam, doivent s'inscrire dans l'optique du développement durable et de la préservation de l'environnement.</a:t>
            </a:r>
          </a:p>
          <a:p>
            <a:r>
              <a:rPr lang="fr-FR" sz="1200" dirty="0">
                <a:solidFill>
                  <a:srgbClr val="008000"/>
                </a:solidFill>
              </a:rPr>
              <a:t>3. Ses partenaires locaux sont incontournables car ils assurent l'interface entre VHI et les bénéficiaires. Ceux-ci ne sont pas livrés à eux-mêmes mais sont encadrés et soutenus par une structure communautaire, des activités d'entraide créées exprès pour eux.</a:t>
            </a:r>
          </a:p>
        </p:txBody>
      </p:sp>
      <p:sp>
        <p:nvSpPr>
          <p:cNvPr id="24" name="ZoneTexte 23"/>
          <p:cNvSpPr txBox="1"/>
          <p:nvPr/>
        </p:nvSpPr>
        <p:spPr>
          <a:xfrm>
            <a:off x="6099585" y="5943373"/>
            <a:ext cx="5696875" cy="852100"/>
          </a:xfrm>
          <a:prstGeom prst="rect">
            <a:avLst/>
          </a:prstGeom>
          <a:noFill/>
        </p:spPr>
        <p:txBody>
          <a:bodyPr wrap="square" rtlCol="0">
            <a:spAutoFit/>
          </a:bodyPr>
          <a:lstStyle/>
          <a:p>
            <a:r>
              <a:rPr lang="fr-FR" sz="1200" dirty="0">
                <a:solidFill>
                  <a:srgbClr val="008000"/>
                </a:solidFill>
              </a:rPr>
              <a:t>4. Les intérêts versés par les bénéficiaires sont réutilisés en leur faveur à travers les activités d'entraide et d'autres formes d'aide comme les bourses pour écoliers, l'aide en cas de catastrophes naturelles, l'aide en cas de difficulté dans l'activité économique, etc.</a:t>
            </a:r>
          </a:p>
          <a:p>
            <a:r>
              <a:rPr lang="fr-FR" sz="1200" dirty="0">
                <a:solidFill>
                  <a:srgbClr val="008000"/>
                </a:solidFill>
              </a:rPr>
              <a:t>Source : </a:t>
            </a:r>
            <a:r>
              <a:rPr lang="fr-FR" sz="1200" dirty="0">
                <a:solidFill>
                  <a:srgbClr val="008000"/>
                </a:solidFill>
                <a:hlinkClick r:id="rId6"/>
              </a:rPr>
              <a:t>http://www.thevhi.org/fr/index.php?page=micro_credit</a:t>
            </a:r>
            <a:r>
              <a:rPr lang="fr-FR" sz="1200" dirty="0">
                <a:solidFill>
                  <a:srgbClr val="008000"/>
                </a:solidFill>
              </a:rPr>
              <a:t> </a:t>
            </a:r>
          </a:p>
        </p:txBody>
      </p:sp>
    </p:spTree>
    <p:extLst>
      <p:ext uri="{BB962C8B-B14F-4D97-AF65-F5344CB8AC3E}">
        <p14:creationId xmlns:p14="http://schemas.microsoft.com/office/powerpoint/2010/main" val="347689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61059" y="152157"/>
            <a:ext cx="609600" cy="365125"/>
          </a:xfrm>
        </p:spPr>
        <p:txBody>
          <a:bodyPr/>
          <a:lstStyle/>
          <a:p>
            <a:fld id="{91648654-9D57-4BB1-8D13-DD93554D0108}" type="slidenum">
              <a:rPr lang="fr-FR" smtClean="0"/>
              <a:t>34</a:t>
            </a:fld>
            <a:endParaRPr lang="fr-FR" dirty="0"/>
          </a:p>
        </p:txBody>
      </p:sp>
      <p:sp>
        <p:nvSpPr>
          <p:cNvPr id="3" name="Rectangle 2"/>
          <p:cNvSpPr/>
          <p:nvPr/>
        </p:nvSpPr>
        <p:spPr>
          <a:xfrm>
            <a:off x="673461" y="4498506"/>
            <a:ext cx="4284699" cy="553998"/>
          </a:xfrm>
          <a:prstGeom prst="rect">
            <a:avLst/>
          </a:prstGeom>
        </p:spPr>
        <p:txBody>
          <a:bodyPr wrap="none">
            <a:spAutoFit/>
          </a:bodyPr>
          <a:lstStyle/>
          <a:p>
            <a:pPr algn="ctr"/>
            <a:r>
              <a:rPr lang="fr-FR" dirty="0" err="1">
                <a:solidFill>
                  <a:srgbClr val="008000"/>
                </a:solidFill>
              </a:rPr>
              <a:t>Ecoview</a:t>
            </a:r>
            <a:r>
              <a:rPr lang="fr-FR" dirty="0">
                <a:solidFill>
                  <a:srgbClr val="008000"/>
                </a:solidFill>
              </a:rPr>
              <a:t> n°14 : Le microcrédit</a:t>
            </a:r>
            <a:endParaRPr lang="fr-FR" sz="1200" dirty="0">
              <a:solidFill>
                <a:srgbClr val="008000"/>
              </a:solidFill>
            </a:endParaRPr>
          </a:p>
          <a:p>
            <a:pPr algn="ctr"/>
            <a:r>
              <a:rPr lang="fr-FR" sz="1200" dirty="0">
                <a:solidFill>
                  <a:srgbClr val="008000"/>
                </a:solidFill>
              </a:rPr>
              <a:t>Source : </a:t>
            </a:r>
            <a:r>
              <a:rPr lang="fr-FR" sz="1200" dirty="0">
                <a:solidFill>
                  <a:srgbClr val="008000"/>
                </a:solidFill>
                <a:hlinkClick r:id="rId2"/>
              </a:rPr>
              <a:t>http://presse.bforbank.com/MediaGallery.aspx?FID=143</a:t>
            </a:r>
            <a:r>
              <a:rPr lang="fr-FR" sz="1200" dirty="0">
                <a:solidFill>
                  <a:srgbClr val="008000"/>
                </a:solidFill>
              </a:rPr>
              <a:t> </a:t>
            </a:r>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Rectangle 4"/>
          <p:cNvSpPr/>
          <p:nvPr/>
        </p:nvSpPr>
        <p:spPr>
          <a:xfrm>
            <a:off x="175707" y="517282"/>
            <a:ext cx="8182984" cy="461665"/>
          </a:xfrm>
          <a:prstGeom prst="rect">
            <a:avLst/>
          </a:prstGeom>
        </p:spPr>
        <p:txBody>
          <a:bodyPr wrap="square">
            <a:spAutoFit/>
          </a:bodyPr>
          <a:lstStyle/>
          <a:p>
            <a:pPr algn="just"/>
            <a:r>
              <a:rPr lang="fr-FR" sz="2400" dirty="0">
                <a:solidFill>
                  <a:srgbClr val="008000"/>
                </a:solidFill>
                <a:latin typeface="Calibri" panose="020F0502020204030204" pitchFamily="34" charset="0"/>
              </a:rPr>
              <a:t>9. </a:t>
            </a:r>
            <a:r>
              <a:rPr lang="fr-FR" sz="2400" b="1" dirty="0">
                <a:solidFill>
                  <a:srgbClr val="008000"/>
                </a:solidFill>
                <a:latin typeface="Calibri" panose="020F0502020204030204" pitchFamily="34" charset="0"/>
              </a:rPr>
              <a:t>Le système de micro-crédits </a:t>
            </a:r>
            <a:r>
              <a:rPr lang="fr-FR" sz="2400" dirty="0">
                <a:solidFill>
                  <a:srgbClr val="008000"/>
                </a:solidFill>
                <a:latin typeface="Calibri" panose="020F0502020204030204" pitchFamily="34" charset="0"/>
              </a:rPr>
              <a:t>(micro-prêts, microfinance).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7" y="978947"/>
            <a:ext cx="5418269" cy="3519559"/>
          </a:xfrm>
          <a:prstGeom prst="rect">
            <a:avLst/>
          </a:prstGeom>
        </p:spPr>
      </p:pic>
      <p:sp>
        <p:nvSpPr>
          <p:cNvPr id="7" name="ZoneTexte 6"/>
          <p:cNvSpPr txBox="1"/>
          <p:nvPr/>
        </p:nvSpPr>
        <p:spPr>
          <a:xfrm>
            <a:off x="6488892" y="6473414"/>
            <a:ext cx="5281767" cy="276999"/>
          </a:xfrm>
          <a:prstGeom prst="rect">
            <a:avLst/>
          </a:prstGeom>
          <a:noFill/>
        </p:spPr>
        <p:txBody>
          <a:bodyPr wrap="none" rtlCol="0">
            <a:spAutoFit/>
          </a:bodyPr>
          <a:lstStyle/>
          <a:p>
            <a:r>
              <a:rPr lang="fr-FR" sz="1200" dirty="0">
                <a:solidFill>
                  <a:srgbClr val="008000"/>
                </a:solidFill>
              </a:rPr>
              <a:t>Source : </a:t>
            </a:r>
            <a:r>
              <a:rPr lang="fr-FR" sz="1200" dirty="0">
                <a:solidFill>
                  <a:srgbClr val="008000"/>
                </a:solidFill>
                <a:hlinkClick r:id="rId4"/>
              </a:rPr>
              <a:t>http://www.consoglobe.com/commerce-equitable-petit-hausse-2070-cg</a:t>
            </a:r>
            <a:r>
              <a:rPr lang="fr-FR" sz="1200" dirty="0">
                <a:solidFill>
                  <a:srgbClr val="008000"/>
                </a:solidFill>
              </a:rPr>
              <a:t> </a:t>
            </a:r>
          </a:p>
        </p:txBody>
      </p:sp>
      <p:sp>
        <p:nvSpPr>
          <p:cNvPr id="8" name="ZoneTexte 7"/>
          <p:cNvSpPr txBox="1"/>
          <p:nvPr/>
        </p:nvSpPr>
        <p:spPr>
          <a:xfrm>
            <a:off x="8117541" y="546888"/>
            <a:ext cx="4074459" cy="461665"/>
          </a:xfrm>
          <a:prstGeom prst="rect">
            <a:avLst/>
          </a:prstGeom>
          <a:noFill/>
        </p:spPr>
        <p:txBody>
          <a:bodyPr wrap="square" rtlCol="0">
            <a:spAutoFit/>
          </a:bodyPr>
          <a:lstStyle/>
          <a:p>
            <a:r>
              <a:rPr lang="fr-FR" sz="2400" dirty="0">
                <a:solidFill>
                  <a:srgbClr val="008000"/>
                </a:solidFill>
              </a:rPr>
              <a:t>9bis. </a:t>
            </a:r>
            <a:r>
              <a:rPr lang="fr-FR" sz="2400" b="1" dirty="0">
                <a:solidFill>
                  <a:srgbClr val="008000"/>
                </a:solidFill>
              </a:rPr>
              <a:t>Le commerce équitable</a:t>
            </a:r>
            <a:endParaRPr lang="fr-FR" sz="2400" dirty="0">
              <a:solidFill>
                <a:srgbClr val="008000"/>
              </a:solidFill>
            </a:endParaRPr>
          </a:p>
        </p:txBody>
      </p:sp>
      <p:sp>
        <p:nvSpPr>
          <p:cNvPr id="10" name="ZoneTexte 9"/>
          <p:cNvSpPr txBox="1"/>
          <p:nvPr/>
        </p:nvSpPr>
        <p:spPr>
          <a:xfrm>
            <a:off x="5826490" y="1008553"/>
            <a:ext cx="2861534" cy="3385542"/>
          </a:xfrm>
          <a:prstGeom prst="rect">
            <a:avLst/>
          </a:prstGeom>
          <a:noFill/>
        </p:spPr>
        <p:txBody>
          <a:bodyPr wrap="square" rtlCol="0">
            <a:spAutoFit/>
          </a:bodyPr>
          <a:lstStyle/>
          <a:p>
            <a:r>
              <a:rPr lang="fr-FR" b="1" dirty="0">
                <a:solidFill>
                  <a:srgbClr val="663300"/>
                </a:solidFill>
              </a:rPr>
              <a:t>Les critères du commerce idéal</a:t>
            </a:r>
            <a:endParaRPr lang="fr-FR" b="1" dirty="0">
              <a:solidFill>
                <a:srgbClr val="FF0000"/>
              </a:solidFill>
            </a:endParaRPr>
          </a:p>
          <a:p>
            <a:r>
              <a:rPr lang="fr-FR" b="1" dirty="0">
                <a:solidFill>
                  <a:srgbClr val="FF0000"/>
                </a:solidFill>
              </a:rPr>
              <a:t>L’acheteur</a:t>
            </a:r>
            <a:endParaRPr lang="fr-FR" b="1" dirty="0">
              <a:solidFill>
                <a:srgbClr val="663300"/>
              </a:solidFill>
            </a:endParaRPr>
          </a:p>
          <a:p>
            <a:pPr marL="285750" indent="-285750">
              <a:buFont typeface="Arial" panose="020B0604020202020204" pitchFamily="34" charset="0"/>
              <a:buChar char="•"/>
            </a:pPr>
            <a:r>
              <a:rPr lang="fr-FR" sz="1600" b="1" dirty="0">
                <a:solidFill>
                  <a:srgbClr val="663300"/>
                </a:solidFill>
              </a:rPr>
              <a:t>… garantit un prix minimal au producteur </a:t>
            </a:r>
          </a:p>
          <a:p>
            <a:pPr marL="285750" indent="-285750">
              <a:buFont typeface="Arial" panose="020B0604020202020204" pitchFamily="34" charset="0"/>
              <a:buChar char="•"/>
            </a:pPr>
            <a:r>
              <a:rPr lang="fr-FR" sz="1600" b="1" dirty="0">
                <a:solidFill>
                  <a:srgbClr val="663300"/>
                </a:solidFill>
              </a:rPr>
              <a:t>… l’aide à financer ses projets de développement</a:t>
            </a:r>
          </a:p>
          <a:p>
            <a:pPr marL="285750" indent="-285750">
              <a:buFont typeface="Arial" panose="020B0604020202020204" pitchFamily="34" charset="0"/>
              <a:buChar char="•"/>
            </a:pPr>
            <a:r>
              <a:rPr lang="fr-FR" sz="1600" b="1" dirty="0">
                <a:solidFill>
                  <a:srgbClr val="663300"/>
                </a:solidFill>
              </a:rPr>
              <a:t>… paie à la commande</a:t>
            </a:r>
          </a:p>
          <a:p>
            <a:pPr marL="285750" indent="-285750">
              <a:buFont typeface="Arial" panose="020B0604020202020204" pitchFamily="34" charset="0"/>
              <a:buChar char="•"/>
            </a:pPr>
            <a:r>
              <a:rPr lang="fr-FR" sz="1600" b="1" dirty="0">
                <a:solidFill>
                  <a:srgbClr val="663300"/>
                </a:solidFill>
              </a:rPr>
              <a:t>… propose des délais de production « raisonnables »</a:t>
            </a:r>
          </a:p>
          <a:p>
            <a:pPr marL="285750" indent="-285750">
              <a:buFont typeface="Arial" panose="020B0604020202020204" pitchFamily="34" charset="0"/>
              <a:buChar char="•"/>
            </a:pPr>
            <a:r>
              <a:rPr lang="fr-FR" sz="1600" b="1" dirty="0">
                <a:solidFill>
                  <a:srgbClr val="663300"/>
                </a:solidFill>
              </a:rPr>
              <a:t>… s’engage à entretenir des relations commerciales sur le long terme.</a:t>
            </a:r>
          </a:p>
        </p:txBody>
      </p:sp>
      <p:sp>
        <p:nvSpPr>
          <p:cNvPr id="11" name="ZoneTexte 10"/>
          <p:cNvSpPr txBox="1"/>
          <p:nvPr/>
        </p:nvSpPr>
        <p:spPr>
          <a:xfrm>
            <a:off x="9330466" y="1038159"/>
            <a:ext cx="2861534" cy="3816429"/>
          </a:xfrm>
          <a:prstGeom prst="rect">
            <a:avLst/>
          </a:prstGeom>
          <a:noFill/>
        </p:spPr>
        <p:txBody>
          <a:bodyPr wrap="square" rtlCol="0">
            <a:spAutoFit/>
          </a:bodyPr>
          <a:lstStyle/>
          <a:p>
            <a:r>
              <a:rPr lang="fr-FR" b="1" dirty="0">
                <a:solidFill>
                  <a:srgbClr val="FF0000"/>
                </a:solidFill>
              </a:rPr>
              <a:t>Le producteur</a:t>
            </a:r>
            <a:endParaRPr lang="fr-FR" b="1" dirty="0">
              <a:solidFill>
                <a:srgbClr val="663300"/>
              </a:solidFill>
            </a:endParaRPr>
          </a:p>
          <a:p>
            <a:pPr marL="285750" indent="-285750">
              <a:buFont typeface="Arial" panose="020B0604020202020204" pitchFamily="34" charset="0"/>
              <a:buChar char="•"/>
            </a:pPr>
            <a:r>
              <a:rPr lang="fr-FR" sz="1600" b="1" dirty="0">
                <a:solidFill>
                  <a:srgbClr val="663300"/>
                </a:solidFill>
              </a:rPr>
              <a:t>… verse à ses ouvriers un salaire décent (au moins supérieur au minimum légal du pays)</a:t>
            </a:r>
          </a:p>
          <a:p>
            <a:pPr marL="285750" indent="-285750">
              <a:buFont typeface="Arial" panose="020B0604020202020204" pitchFamily="34" charset="0"/>
              <a:buChar char="•"/>
            </a:pPr>
            <a:r>
              <a:rPr lang="fr-FR" sz="1600" b="1" dirty="0">
                <a:solidFill>
                  <a:srgbClr val="663300"/>
                </a:solidFill>
              </a:rPr>
              <a:t>… respecte les normes d’hygiène et de sécurité internationales</a:t>
            </a:r>
          </a:p>
          <a:p>
            <a:pPr marL="285750" indent="-285750">
              <a:buFont typeface="Arial" panose="020B0604020202020204" pitchFamily="34" charset="0"/>
              <a:buChar char="•"/>
            </a:pPr>
            <a:r>
              <a:rPr lang="fr-FR" sz="1600" b="1" dirty="0">
                <a:solidFill>
                  <a:srgbClr val="663300"/>
                </a:solidFill>
              </a:rPr>
              <a:t>… respecte la liberté syndicale.</a:t>
            </a:r>
          </a:p>
          <a:p>
            <a:pPr marL="285750" indent="-285750">
              <a:buFont typeface="Arial" panose="020B0604020202020204" pitchFamily="34" charset="0"/>
              <a:buChar char="•"/>
            </a:pPr>
            <a:r>
              <a:rPr lang="fr-FR" sz="1600" b="1" dirty="0">
                <a:solidFill>
                  <a:srgbClr val="663300"/>
                </a:solidFill>
              </a:rPr>
              <a:t>… ne recourt pas au travail forcé, ni au travail des enfants.</a:t>
            </a:r>
          </a:p>
          <a:p>
            <a:pPr marL="285750" indent="-285750">
              <a:buFont typeface="Arial" panose="020B0604020202020204" pitchFamily="34" charset="0"/>
              <a:buChar char="•"/>
            </a:pPr>
            <a:r>
              <a:rPr lang="fr-FR" sz="1600" b="1" dirty="0">
                <a:solidFill>
                  <a:srgbClr val="663300"/>
                </a:solidFill>
              </a:rPr>
              <a:t>… s’efforce de protéger au maximum l’environnement</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974" y="4197362"/>
            <a:ext cx="1804492" cy="204114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5559" y="4884194"/>
            <a:ext cx="552450" cy="84772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0482" y="4580242"/>
            <a:ext cx="866775" cy="390525"/>
          </a:xfrm>
          <a:prstGeom prst="rect">
            <a:avLst/>
          </a:prstGeom>
        </p:spPr>
      </p:pic>
    </p:spTree>
    <p:extLst>
      <p:ext uri="{BB962C8B-B14F-4D97-AF65-F5344CB8AC3E}">
        <p14:creationId xmlns:p14="http://schemas.microsoft.com/office/powerpoint/2010/main" val="1306255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7137" y="196652"/>
            <a:ext cx="488577" cy="376518"/>
          </a:xfrm>
        </p:spPr>
        <p:txBody>
          <a:bodyPr/>
          <a:lstStyle/>
          <a:p>
            <a:fld id="{91648654-9D57-4BB1-8D13-DD93554D0108}" type="slidenum">
              <a:rPr lang="fr-FR" smtClean="0"/>
              <a:t>35</a:t>
            </a:fld>
            <a:endParaRPr lang="fr-FR" dirty="0"/>
          </a:p>
        </p:txBody>
      </p:sp>
      <p:sp>
        <p:nvSpPr>
          <p:cNvPr id="3" name="Rectangle 2"/>
          <p:cNvSpPr/>
          <p:nvPr/>
        </p:nvSpPr>
        <p:spPr>
          <a:xfrm>
            <a:off x="220202" y="377168"/>
            <a:ext cx="2696572" cy="461665"/>
          </a:xfrm>
          <a:prstGeom prst="rect">
            <a:avLst/>
          </a:prstGeom>
        </p:spPr>
        <p:txBody>
          <a:bodyPr wrap="none">
            <a:spAutoFit/>
          </a:bodyPr>
          <a:lstStyle/>
          <a:p>
            <a:r>
              <a:rPr lang="fr-FR" sz="2400" dirty="0">
                <a:solidFill>
                  <a:srgbClr val="008000"/>
                </a:solidFill>
                <a:latin typeface="Calibri" panose="020F0502020204030204" pitchFamily="34" charset="0"/>
              </a:rPr>
              <a:t>10. </a:t>
            </a:r>
            <a:r>
              <a:rPr lang="fr-FR" sz="2400" b="1" dirty="0">
                <a:solidFill>
                  <a:srgbClr val="008000"/>
                </a:solidFill>
                <a:latin typeface="Calibri" panose="020F0502020204030204" pitchFamily="34" charset="0"/>
              </a:rPr>
              <a:t>La</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bibliothèque</a:t>
            </a:r>
            <a:r>
              <a:rPr lang="fr-FR" sz="2400" dirty="0">
                <a:solidFill>
                  <a:srgbClr val="008000"/>
                </a:solidFill>
                <a:latin typeface="Calibri" panose="020F0502020204030204" pitchFamily="34" charset="0"/>
              </a:rPr>
              <a:t> </a:t>
            </a:r>
            <a:endParaRPr lang="fr-FR" sz="2400" dirty="0"/>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02" y="1978511"/>
            <a:ext cx="1356975" cy="191037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30" y="1816249"/>
            <a:ext cx="1503580" cy="211127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520" y="1816249"/>
            <a:ext cx="1463040" cy="207264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638" y="4101087"/>
            <a:ext cx="1825485" cy="260783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7244" y="4034833"/>
            <a:ext cx="1896932" cy="2674089"/>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34" y="4105923"/>
            <a:ext cx="1841783" cy="2607835"/>
          </a:xfrm>
          <a:prstGeom prst="rect">
            <a:avLst/>
          </a:prstGeom>
        </p:spPr>
      </p:pic>
      <p:sp>
        <p:nvSpPr>
          <p:cNvPr id="11" name="ZoneTexte 10"/>
          <p:cNvSpPr txBox="1"/>
          <p:nvPr/>
        </p:nvSpPr>
        <p:spPr>
          <a:xfrm>
            <a:off x="5878722" y="6247257"/>
            <a:ext cx="6356150" cy="461665"/>
          </a:xfrm>
          <a:prstGeom prst="rect">
            <a:avLst/>
          </a:prstGeom>
          <a:noFill/>
        </p:spPr>
        <p:txBody>
          <a:bodyPr wrap="square" rtlCol="0">
            <a:spAutoFit/>
          </a:bodyPr>
          <a:lstStyle/>
          <a:p>
            <a:pPr algn="r"/>
            <a:r>
              <a:rPr lang="fr-FR" sz="1200" dirty="0">
                <a:solidFill>
                  <a:srgbClr val="008000"/>
                </a:solidFill>
              </a:rPr>
              <a:t>bibliothèque de la « Marmaille à la case ». </a:t>
            </a:r>
            <a:r>
              <a:rPr lang="fr-FR" sz="1200" dirty="0" err="1">
                <a:solidFill>
                  <a:srgbClr val="008000"/>
                </a:solidFill>
              </a:rPr>
              <a:t>Manonpana</a:t>
            </a:r>
            <a:r>
              <a:rPr lang="fr-FR" sz="1200" dirty="0">
                <a:solidFill>
                  <a:srgbClr val="008000"/>
                </a:solidFill>
              </a:rPr>
              <a:t>. Côte Est de Madagascar. Source : </a:t>
            </a:r>
            <a:r>
              <a:rPr lang="fr-FR" sz="1200" dirty="0">
                <a:solidFill>
                  <a:srgbClr val="008000"/>
                </a:solidFill>
                <a:hlinkClick r:id="rId8"/>
              </a:rPr>
              <a:t>http://marmaillealacase.free.fr/La_marmaille/Mes_albums/Pages/La_bibliotheque.html#13</a:t>
            </a:r>
            <a:r>
              <a:rPr lang="fr-FR" sz="1200" dirty="0">
                <a:solidFill>
                  <a:srgbClr val="008000"/>
                </a:solidFill>
              </a:rPr>
              <a:t> </a:t>
            </a:r>
          </a:p>
        </p:txBody>
      </p:sp>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108" y="2799207"/>
            <a:ext cx="3867150" cy="3448050"/>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5558" y="0"/>
            <a:ext cx="2933700" cy="2171700"/>
          </a:xfrm>
          <a:prstGeom prst="rect">
            <a:avLst/>
          </a:prstGeom>
        </p:spPr>
      </p:pic>
      <p:sp>
        <p:nvSpPr>
          <p:cNvPr id="15" name="ZoneTexte 14"/>
          <p:cNvSpPr txBox="1"/>
          <p:nvPr/>
        </p:nvSpPr>
        <p:spPr>
          <a:xfrm>
            <a:off x="8957981" y="2171700"/>
            <a:ext cx="3126442" cy="461665"/>
          </a:xfrm>
          <a:prstGeom prst="rect">
            <a:avLst/>
          </a:prstGeom>
          <a:noFill/>
        </p:spPr>
        <p:txBody>
          <a:bodyPr wrap="square" rtlCol="0">
            <a:spAutoFit/>
          </a:bodyPr>
          <a:lstStyle/>
          <a:p>
            <a:pPr algn="r"/>
            <a:r>
              <a:rPr lang="fr-FR" sz="1200" dirty="0">
                <a:solidFill>
                  <a:srgbClr val="008000"/>
                </a:solidFill>
              </a:rPr>
              <a:t>Source : </a:t>
            </a:r>
            <a:r>
              <a:rPr lang="fr-FR" sz="1200" dirty="0">
                <a:solidFill>
                  <a:srgbClr val="008000"/>
                </a:solidFill>
                <a:hlinkClick r:id="rId11"/>
              </a:rPr>
              <a:t>http://comme-un-camion-rouge.over-blog.com/2015/11/la-marmaille-a-la-case.html</a:t>
            </a:r>
            <a:endParaRPr lang="fr-FR" sz="1200" dirty="0">
              <a:solidFill>
                <a:srgbClr val="008000"/>
              </a:solidFill>
            </a:endParaRPr>
          </a:p>
        </p:txBody>
      </p:sp>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7297" y="1816249"/>
            <a:ext cx="2057400" cy="2743200"/>
          </a:xfrm>
          <a:prstGeom prst="rect">
            <a:avLst/>
          </a:prstGeom>
        </p:spPr>
      </p:pic>
      <p:sp>
        <p:nvSpPr>
          <p:cNvPr id="17" name="ZoneTexte 16"/>
          <p:cNvSpPr txBox="1"/>
          <p:nvPr/>
        </p:nvSpPr>
        <p:spPr>
          <a:xfrm>
            <a:off x="220202" y="838833"/>
            <a:ext cx="8845356" cy="923330"/>
          </a:xfrm>
          <a:prstGeom prst="rect">
            <a:avLst/>
          </a:prstGeom>
          <a:noFill/>
        </p:spPr>
        <p:txBody>
          <a:bodyPr wrap="square" rtlCol="0">
            <a:spAutoFit/>
          </a:bodyPr>
          <a:lstStyle/>
          <a:p>
            <a:r>
              <a:rPr lang="fr-FR" dirty="0">
                <a:solidFill>
                  <a:srgbClr val="008000"/>
                </a:solidFill>
              </a:rPr>
              <a:t>Pour éviter les vols, elle serait plutôt une bibliothèque de consultation (?).</a:t>
            </a:r>
          </a:p>
          <a:p>
            <a:r>
              <a:rPr lang="fr-FR" dirty="0">
                <a:solidFill>
                  <a:srgbClr val="008000"/>
                </a:solidFill>
              </a:rPr>
              <a:t>Les livres seraient données par des ONG ou achetés avec les crédits de la coopérative (?).</a:t>
            </a:r>
          </a:p>
          <a:p>
            <a:r>
              <a:rPr lang="fr-FR" dirty="0">
                <a:solidFill>
                  <a:srgbClr val="008000"/>
                </a:solidFill>
              </a:rPr>
              <a:t>On y faciliterait une bourse d’échange de livres entre villageois.</a:t>
            </a:r>
          </a:p>
        </p:txBody>
      </p:sp>
      <p:sp>
        <p:nvSpPr>
          <p:cNvPr id="18" name="ZoneTexte 17"/>
          <p:cNvSpPr txBox="1"/>
          <p:nvPr/>
        </p:nvSpPr>
        <p:spPr>
          <a:xfrm>
            <a:off x="5907297" y="4658061"/>
            <a:ext cx="2224811"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3"/>
              </a:rPr>
              <a:t>http://www.fao.org/docrep/v9974f/v9974f03.htm</a:t>
            </a:r>
            <a:r>
              <a:rPr lang="fr-FR" sz="1200" dirty="0">
                <a:solidFill>
                  <a:srgbClr val="008000"/>
                </a:solidFill>
              </a:rPr>
              <a:t> </a:t>
            </a:r>
          </a:p>
        </p:txBody>
      </p:sp>
    </p:spTree>
    <p:extLst>
      <p:ext uri="{BB962C8B-B14F-4D97-AF65-F5344CB8AC3E}">
        <p14:creationId xmlns:p14="http://schemas.microsoft.com/office/powerpoint/2010/main" val="366490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40357" y="140764"/>
            <a:ext cx="671457" cy="385221"/>
          </a:xfrm>
        </p:spPr>
        <p:txBody>
          <a:bodyPr/>
          <a:lstStyle/>
          <a:p>
            <a:fld id="{91648654-9D57-4BB1-8D13-DD93554D0108}" type="slidenum">
              <a:rPr lang="fr-FR" smtClean="0"/>
              <a:t>36</a:t>
            </a:fld>
            <a:endParaRPr lang="fr-FR"/>
          </a:p>
        </p:txBody>
      </p:sp>
      <p:sp>
        <p:nvSpPr>
          <p:cNvPr id="3" name="Rectangle 2"/>
          <p:cNvSpPr/>
          <p:nvPr/>
        </p:nvSpPr>
        <p:spPr>
          <a:xfrm>
            <a:off x="186466" y="480969"/>
            <a:ext cx="6096000" cy="461665"/>
          </a:xfrm>
          <a:prstGeom prst="rect">
            <a:avLst/>
          </a:prstGeom>
        </p:spPr>
        <p:txBody>
          <a:bodyPr>
            <a:spAutoFit/>
          </a:bodyPr>
          <a:lstStyle/>
          <a:p>
            <a:r>
              <a:rPr lang="fr-FR" sz="2400" dirty="0">
                <a:solidFill>
                  <a:srgbClr val="008000"/>
                </a:solidFill>
              </a:rPr>
              <a:t>11. </a:t>
            </a:r>
            <a:r>
              <a:rPr lang="fr-FR" sz="2400" b="1" dirty="0">
                <a:solidFill>
                  <a:srgbClr val="008000"/>
                </a:solidFill>
              </a:rPr>
              <a:t>La salle communautaire ou communale</a:t>
            </a:r>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5" name="Image 7" descr="educatio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9258" y="140764"/>
            <a:ext cx="2049415" cy="156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59" y="5056094"/>
            <a:ext cx="3494021" cy="1564269"/>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8582" y="1858131"/>
            <a:ext cx="1743075" cy="261937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9857" y="4625172"/>
            <a:ext cx="2971800" cy="1533525"/>
          </a:xfrm>
          <a:prstGeom prst="rect">
            <a:avLst/>
          </a:prstGeom>
        </p:spPr>
      </p:pic>
      <p:sp>
        <p:nvSpPr>
          <p:cNvPr id="9" name="ZoneTexte 8"/>
          <p:cNvSpPr txBox="1"/>
          <p:nvPr/>
        </p:nvSpPr>
        <p:spPr>
          <a:xfrm>
            <a:off x="7175350" y="6158698"/>
            <a:ext cx="4843323" cy="461665"/>
          </a:xfrm>
          <a:prstGeom prst="rect">
            <a:avLst/>
          </a:prstGeom>
          <a:noFill/>
        </p:spPr>
        <p:txBody>
          <a:bodyPr wrap="square" rtlCol="0">
            <a:spAutoFit/>
          </a:bodyPr>
          <a:lstStyle/>
          <a:p>
            <a:pPr algn="r"/>
            <a:r>
              <a:rPr lang="fr-FR" sz="1200" dirty="0">
                <a:solidFill>
                  <a:srgbClr val="008000"/>
                </a:solidFill>
              </a:rPr>
              <a:t>Centre social et culturel, </a:t>
            </a:r>
            <a:r>
              <a:rPr lang="fr-FR" sz="1200" dirty="0" err="1">
                <a:solidFill>
                  <a:srgbClr val="008000"/>
                </a:solidFill>
              </a:rPr>
              <a:t>Mananpana</a:t>
            </a:r>
            <a:r>
              <a:rPr lang="fr-FR" sz="1200" dirty="0">
                <a:solidFill>
                  <a:srgbClr val="008000"/>
                </a:solidFill>
              </a:rPr>
              <a:t>. Côte Est Madagascar.</a:t>
            </a:r>
          </a:p>
          <a:p>
            <a:pPr algn="r"/>
            <a:r>
              <a:rPr lang="fr-FR" sz="1200" dirty="0">
                <a:solidFill>
                  <a:srgbClr val="008000"/>
                </a:solidFill>
              </a:rPr>
              <a:t>Source : </a:t>
            </a:r>
            <a:r>
              <a:rPr lang="fr-FR" sz="1200" dirty="0">
                <a:solidFill>
                  <a:srgbClr val="008000"/>
                </a:solidFill>
                <a:hlinkClick r:id="rId6"/>
              </a:rPr>
              <a:t>http://lemondeagit.uniterre.com/page13/&amp;thisy=&amp;thism=&amp;thisd</a:t>
            </a:r>
            <a:r>
              <a:rPr lang="fr-FR" sz="1200" dirty="0">
                <a:solidFill>
                  <a:srgbClr val="008000"/>
                </a:solidFill>
              </a:rPr>
              <a:t>=  </a:t>
            </a:r>
          </a:p>
        </p:txBody>
      </p:sp>
      <p:pic>
        <p:nvPicPr>
          <p:cNvPr id="12" name="Picture 15" descr="C:\Documents and Settings\LISAN\Mes documents\Mes images\meeting_reun12_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423" y="4974126"/>
            <a:ext cx="24685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6350" y="105488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formation_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366" y="3683570"/>
            <a:ext cx="27051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ducation3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559" y="1106133"/>
            <a:ext cx="32194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7304442" y="1106133"/>
            <a:ext cx="2664816" cy="3693319"/>
          </a:xfrm>
          <a:prstGeom prst="rect">
            <a:avLst/>
          </a:prstGeom>
          <a:noFill/>
        </p:spPr>
        <p:txBody>
          <a:bodyPr wrap="square" rtlCol="0">
            <a:spAutoFit/>
          </a:bodyPr>
          <a:lstStyle/>
          <a:p>
            <a:r>
              <a:rPr lang="fr-FR" dirty="0">
                <a:solidFill>
                  <a:srgbClr val="008000"/>
                </a:solidFill>
              </a:rPr>
              <a:t>Cette salle pourrait être à multiples usages pour :</a:t>
            </a:r>
          </a:p>
          <a:p>
            <a:pPr marL="342900" indent="-342900">
              <a:buAutoNum type="alphaLcParenR"/>
            </a:pPr>
            <a:r>
              <a:rPr lang="fr-FR" dirty="0">
                <a:solidFill>
                  <a:srgbClr val="008000"/>
                </a:solidFill>
              </a:rPr>
              <a:t>Les réunions d’associations, municipales, religieuses,</a:t>
            </a:r>
          </a:p>
          <a:p>
            <a:pPr marL="342900" indent="-342900">
              <a:buAutoNum type="alphaLcParenR"/>
            </a:pPr>
            <a:r>
              <a:rPr lang="fr-FR" dirty="0">
                <a:solidFill>
                  <a:srgbClr val="008000"/>
                </a:solidFill>
              </a:rPr>
              <a:t>Les conférences, </a:t>
            </a:r>
          </a:p>
          <a:p>
            <a:pPr marL="342900" indent="-342900">
              <a:buAutoNum type="alphaLcParenR"/>
            </a:pPr>
            <a:r>
              <a:rPr lang="fr-FR" dirty="0">
                <a:solidFill>
                  <a:srgbClr val="008000"/>
                </a:solidFill>
              </a:rPr>
              <a:t>Les projections de films, de vidéo, la télévision,</a:t>
            </a:r>
          </a:p>
          <a:p>
            <a:pPr marL="342900" indent="-342900">
              <a:buAutoNum type="alphaLcParenR"/>
            </a:pPr>
            <a:r>
              <a:rPr lang="fr-FR" dirty="0">
                <a:solidFill>
                  <a:srgbClr val="008000"/>
                </a:solidFill>
              </a:rPr>
              <a:t>Pour des cours et des formations, </a:t>
            </a:r>
          </a:p>
          <a:p>
            <a:pPr marL="342900" indent="-342900">
              <a:buAutoNum type="alphaLcParenR"/>
            </a:pPr>
            <a:r>
              <a:rPr lang="fr-FR" dirty="0">
                <a:solidFill>
                  <a:srgbClr val="008000"/>
                </a:solidFill>
              </a:rPr>
              <a:t>etc.</a:t>
            </a:r>
          </a:p>
        </p:txBody>
      </p:sp>
    </p:spTree>
    <p:extLst>
      <p:ext uri="{BB962C8B-B14F-4D97-AF65-F5344CB8AC3E}">
        <p14:creationId xmlns:p14="http://schemas.microsoft.com/office/powerpoint/2010/main" val="842470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475181" y="140764"/>
            <a:ext cx="488576" cy="385221"/>
          </a:xfrm>
        </p:spPr>
        <p:txBody>
          <a:bodyPr/>
          <a:lstStyle/>
          <a:p>
            <a:fld id="{91648654-9D57-4BB1-8D13-DD93554D0108}" type="slidenum">
              <a:rPr lang="fr-FR" smtClean="0"/>
              <a:t>37</a:t>
            </a:fld>
            <a:endParaRPr lang="fr-FR"/>
          </a:p>
        </p:txBody>
      </p:sp>
      <p:sp>
        <p:nvSpPr>
          <p:cNvPr id="3" name="Rectangle 2"/>
          <p:cNvSpPr/>
          <p:nvPr/>
        </p:nvSpPr>
        <p:spPr>
          <a:xfrm>
            <a:off x="186466" y="480969"/>
            <a:ext cx="6096000" cy="461665"/>
          </a:xfrm>
          <a:prstGeom prst="rect">
            <a:avLst/>
          </a:prstGeom>
        </p:spPr>
        <p:txBody>
          <a:bodyPr>
            <a:spAutoFit/>
          </a:bodyPr>
          <a:lstStyle/>
          <a:p>
            <a:r>
              <a:rPr lang="fr-FR" sz="2400" dirty="0">
                <a:solidFill>
                  <a:srgbClr val="008000"/>
                </a:solidFill>
              </a:rPr>
              <a:t>12. </a:t>
            </a:r>
            <a:r>
              <a:rPr lang="fr-FR" sz="2400" b="1" dirty="0">
                <a:solidFill>
                  <a:srgbClr val="008000"/>
                </a:solidFill>
              </a:rPr>
              <a:t>L'atelier collectif</a:t>
            </a:r>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364" y="2714836"/>
            <a:ext cx="2333625" cy="195262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614" y="140764"/>
            <a:ext cx="2619375" cy="1743075"/>
          </a:xfrm>
          <a:prstGeom prst="rect">
            <a:avLst/>
          </a:prstGeom>
        </p:spPr>
      </p:pic>
      <p:sp>
        <p:nvSpPr>
          <p:cNvPr id="7" name="ZoneTexte 6"/>
          <p:cNvSpPr txBox="1"/>
          <p:nvPr/>
        </p:nvSpPr>
        <p:spPr>
          <a:xfrm>
            <a:off x="8713694" y="1883839"/>
            <a:ext cx="3478306" cy="830997"/>
          </a:xfrm>
          <a:prstGeom prst="rect">
            <a:avLst/>
          </a:prstGeom>
          <a:noFill/>
        </p:spPr>
        <p:txBody>
          <a:bodyPr wrap="square" rtlCol="0">
            <a:spAutoFit/>
          </a:bodyPr>
          <a:lstStyle/>
          <a:p>
            <a:pPr algn="ctr"/>
            <a:r>
              <a:rPr lang="fr-FR" sz="1200" dirty="0">
                <a:solidFill>
                  <a:srgbClr val="008000"/>
                </a:solidFill>
              </a:rPr>
              <a:t>Artisans d'Atakpamé. Source : </a:t>
            </a:r>
            <a:r>
              <a:rPr lang="fr-FR" sz="1200" dirty="0">
                <a:solidFill>
                  <a:srgbClr val="008000"/>
                </a:solidFill>
                <a:hlinkClick r:id="rId4"/>
              </a:rPr>
              <a:t>http://www.co-cma.fr/Renforcementdescomp%C3%A9tences/Desactions/Paysdintervention/Togo/Lamenuiseriebois%C3%A0Atakpam%C3%A9/tabid/218/Default.aspx</a:t>
            </a:r>
            <a:r>
              <a:rPr lang="fr-FR" sz="1200" dirty="0">
                <a:solidFill>
                  <a:srgbClr val="008000"/>
                </a:solidFill>
              </a:rPr>
              <a:t> </a:t>
            </a:r>
          </a:p>
        </p:txBody>
      </p:sp>
      <p:sp>
        <p:nvSpPr>
          <p:cNvPr id="8" name="ZoneTexte 7"/>
          <p:cNvSpPr txBox="1"/>
          <p:nvPr/>
        </p:nvSpPr>
        <p:spPr>
          <a:xfrm>
            <a:off x="8912541" y="4667461"/>
            <a:ext cx="3179053" cy="830997"/>
          </a:xfrm>
          <a:prstGeom prst="rect">
            <a:avLst/>
          </a:prstGeom>
          <a:noFill/>
        </p:spPr>
        <p:txBody>
          <a:bodyPr wrap="square" rtlCol="0">
            <a:spAutoFit/>
          </a:bodyPr>
          <a:lstStyle/>
          <a:p>
            <a:pPr algn="ctr"/>
            <a:r>
              <a:rPr lang="fr-FR" sz="1200" dirty="0">
                <a:solidFill>
                  <a:srgbClr val="008000"/>
                </a:solidFill>
              </a:rPr>
              <a:t>Menuiserie bois à Ouesso &amp; Owando. Source : </a:t>
            </a:r>
            <a:r>
              <a:rPr lang="fr-FR" sz="1200" dirty="0">
                <a:solidFill>
                  <a:srgbClr val="008000"/>
                </a:solidFill>
                <a:hlinkClick r:id="rId5"/>
              </a:rPr>
              <a:t>http://www.cosame.fr/Accueil/Paysdintervention/Congo/MenuiserieboisOuessoOwando/tabid/142/Default.aspx</a:t>
            </a:r>
            <a:r>
              <a:rPr lang="fr-FR" sz="1200" dirty="0">
                <a:solidFill>
                  <a:srgbClr val="008000"/>
                </a:solidFill>
              </a:rPr>
              <a:t> </a:t>
            </a:r>
          </a:p>
        </p:txBody>
      </p:sp>
      <p:sp>
        <p:nvSpPr>
          <p:cNvPr id="9" name="ZoneTexte 8"/>
          <p:cNvSpPr txBox="1"/>
          <p:nvPr/>
        </p:nvSpPr>
        <p:spPr>
          <a:xfrm>
            <a:off x="186466" y="942634"/>
            <a:ext cx="8527228" cy="923330"/>
          </a:xfrm>
          <a:prstGeom prst="rect">
            <a:avLst/>
          </a:prstGeom>
          <a:noFill/>
        </p:spPr>
        <p:txBody>
          <a:bodyPr wrap="square" rtlCol="0">
            <a:spAutoFit/>
          </a:bodyPr>
          <a:lstStyle/>
          <a:p>
            <a:r>
              <a:rPr lang="fr-FR" dirty="0">
                <a:solidFill>
                  <a:srgbClr val="008000"/>
                </a:solidFill>
              </a:rPr>
              <a:t>Pour la menuiserie, se faire aider, par exemple, par l'équipe de coopération internationale au sein de l'Assemblée permanente des chambres de métiers et de l'artisanat (APCMA).</a:t>
            </a:r>
          </a:p>
          <a:p>
            <a:r>
              <a:rPr lang="fr-FR" dirty="0">
                <a:solidFill>
                  <a:srgbClr val="008000"/>
                </a:solidFill>
              </a:rPr>
              <a:t>Source : </a:t>
            </a:r>
            <a:r>
              <a:rPr lang="fr-FR" dirty="0">
                <a:solidFill>
                  <a:srgbClr val="008000"/>
                </a:solidFill>
                <a:hlinkClick r:id="rId6"/>
              </a:rPr>
              <a:t>http://www.cosame.fr/</a:t>
            </a:r>
            <a:r>
              <a:rPr lang="fr-FR" dirty="0">
                <a:solidFill>
                  <a:srgbClr val="008000"/>
                </a:solidFill>
              </a:rPr>
              <a:t>  ou </a:t>
            </a:r>
            <a:r>
              <a:rPr lang="fr-FR" dirty="0">
                <a:solidFill>
                  <a:srgbClr val="008000"/>
                </a:solidFill>
                <a:hlinkClick r:id="rId7"/>
              </a:rPr>
              <a:t>http://www.co-cma.fr/</a:t>
            </a:r>
            <a:r>
              <a:rPr lang="fr-FR" dirty="0">
                <a:solidFill>
                  <a:srgbClr val="008000"/>
                </a:solidFill>
              </a:rPr>
              <a:t> </a:t>
            </a:r>
          </a:p>
        </p:txBody>
      </p:sp>
      <p:sp>
        <p:nvSpPr>
          <p:cNvPr id="10" name="ZoneTexte 9"/>
          <p:cNvSpPr txBox="1"/>
          <p:nvPr/>
        </p:nvSpPr>
        <p:spPr>
          <a:xfrm>
            <a:off x="6149788" y="6167481"/>
            <a:ext cx="3105374" cy="645459"/>
          </a:xfrm>
          <a:prstGeom prst="rect">
            <a:avLst/>
          </a:prstGeom>
          <a:noFill/>
        </p:spPr>
        <p:txBody>
          <a:bodyPr wrap="square" rtlCol="0">
            <a:spAutoFit/>
          </a:bodyPr>
          <a:lstStyle/>
          <a:p>
            <a:pPr algn="ctr"/>
            <a:r>
              <a:rPr lang="fr-FR" sz="1200" dirty="0">
                <a:solidFill>
                  <a:srgbClr val="008000"/>
                </a:solidFill>
              </a:rPr>
              <a:t>Atelier bois en Tanzanie. Source : </a:t>
            </a:r>
            <a:r>
              <a:rPr lang="fr-FR" sz="1200" dirty="0">
                <a:solidFill>
                  <a:srgbClr val="008000"/>
                </a:solidFill>
                <a:hlinkClick r:id="rId8"/>
              </a:rPr>
              <a:t>http://footage.framepool.com/fr/shot/976185660-menuiserie-menuisier-brosser-sansibar</a:t>
            </a:r>
            <a:r>
              <a:rPr lang="fr-FR" sz="1200" dirty="0">
                <a:solidFill>
                  <a:srgbClr val="008000"/>
                </a:solidFill>
              </a:rPr>
              <a:t> </a:t>
            </a: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5233" y="4457911"/>
            <a:ext cx="2287309" cy="1713274"/>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48947" y="5498458"/>
            <a:ext cx="2244370" cy="1291724"/>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49788" y="2040086"/>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4"/>
          <p:cNvSpPr txBox="1">
            <a:spLocks noChangeArrowheads="1"/>
          </p:cNvSpPr>
          <p:nvPr/>
        </p:nvSpPr>
        <p:spPr bwMode="auto">
          <a:xfrm>
            <a:off x="6184713" y="3868886"/>
            <a:ext cx="2009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a:solidFill>
                  <a:srgbClr val="008000"/>
                </a:solidFill>
              </a:rPr>
              <a:t>Fabrication de savons bios</a:t>
            </a:r>
          </a:p>
        </p:txBody>
      </p:sp>
      <p:pic>
        <p:nvPicPr>
          <p:cNvPr id="16" name="Imag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2756" y="2003636"/>
            <a:ext cx="32734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9"/>
          <p:cNvSpPr txBox="1">
            <a:spLocks noChangeArrowheads="1"/>
          </p:cNvSpPr>
          <p:nvPr/>
        </p:nvSpPr>
        <p:spPr bwMode="auto">
          <a:xfrm>
            <a:off x="291819" y="4459498"/>
            <a:ext cx="2816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a:solidFill>
                  <a:srgbClr val="008000"/>
                </a:solidFill>
              </a:rPr>
              <a:t>Etiquetage et emballage des bouteilles</a:t>
            </a:r>
          </a:p>
        </p:txBody>
      </p:sp>
      <p:pic>
        <p:nvPicPr>
          <p:cNvPr id="18" name="Image 1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94674" y="2040086"/>
            <a:ext cx="18446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1"/>
          <p:cNvSpPr txBox="1">
            <a:spLocks noChangeArrowheads="1"/>
          </p:cNvSpPr>
          <p:nvPr/>
        </p:nvSpPr>
        <p:spPr bwMode="auto">
          <a:xfrm>
            <a:off x="3794674" y="4499123"/>
            <a:ext cx="1846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1200">
                <a:solidFill>
                  <a:srgbClr val="008000"/>
                </a:solidFill>
              </a:rPr>
              <a:t>Encapsulation du jus bio</a:t>
            </a:r>
          </a:p>
        </p:txBody>
      </p:sp>
      <p:pic>
        <p:nvPicPr>
          <p:cNvPr id="20" name="Imag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304" y="4926958"/>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17"/>
          <p:cNvSpPr txBox="1">
            <a:spLocks noChangeArrowheads="1"/>
          </p:cNvSpPr>
          <p:nvPr/>
        </p:nvSpPr>
        <p:spPr bwMode="auto">
          <a:xfrm>
            <a:off x="204395" y="6090413"/>
            <a:ext cx="2306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a:solidFill>
                  <a:srgbClr val="008000"/>
                </a:solidFill>
              </a:rPr>
              <a:t>Fabrication de jus d’ananas bio</a:t>
            </a:r>
          </a:p>
        </p:txBody>
      </p:sp>
      <p:sp>
        <p:nvSpPr>
          <p:cNvPr id="22" name="ZoneTexte 21"/>
          <p:cNvSpPr txBox="1"/>
          <p:nvPr/>
        </p:nvSpPr>
        <p:spPr>
          <a:xfrm>
            <a:off x="75303" y="6443831"/>
            <a:ext cx="3094319" cy="369332"/>
          </a:xfrm>
          <a:prstGeom prst="rect">
            <a:avLst/>
          </a:prstGeom>
          <a:noFill/>
        </p:spPr>
        <p:txBody>
          <a:bodyPr wrap="square" rtlCol="0">
            <a:spAutoFit/>
          </a:bodyPr>
          <a:lstStyle/>
          <a:p>
            <a:pPr algn="ctr"/>
            <a:r>
              <a:rPr lang="fr-FR" dirty="0">
                <a:solidFill>
                  <a:srgbClr val="008000"/>
                </a:solidFill>
              </a:rPr>
              <a:t>Sources des images Songhaï</a:t>
            </a:r>
          </a:p>
        </p:txBody>
      </p:sp>
      <p:pic>
        <p:nvPicPr>
          <p:cNvPr id="23" name="Image 2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345628" y="4844785"/>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8"/>
          <p:cNvSpPr txBox="1">
            <a:spLocks noChangeArrowheads="1"/>
          </p:cNvSpPr>
          <p:nvPr/>
        </p:nvSpPr>
        <p:spPr bwMode="auto">
          <a:xfrm>
            <a:off x="3363408" y="6504750"/>
            <a:ext cx="25925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rPr>
              <a:t>Fromagerie bio (proposition)</a:t>
            </a:r>
          </a:p>
        </p:txBody>
      </p:sp>
      <p:pic>
        <p:nvPicPr>
          <p:cNvPr id="25" name="Image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710466" y="493718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093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9299090" y="152157"/>
            <a:ext cx="2743200" cy="365125"/>
          </a:xfrm>
        </p:spPr>
        <p:txBody>
          <a:bodyPr/>
          <a:lstStyle/>
          <a:p>
            <a:fld id="{91648654-9D57-4BB1-8D13-DD93554D0108}" type="slidenum">
              <a:rPr lang="fr-FR" smtClean="0"/>
              <a:t>38</a:t>
            </a:fld>
            <a:endParaRPr lang="fr-FR"/>
          </a:p>
        </p:txBody>
      </p:sp>
      <p:sp>
        <p:nvSpPr>
          <p:cNvPr id="4" name="Rectangle 3"/>
          <p:cNvSpPr/>
          <p:nvPr/>
        </p:nvSpPr>
        <p:spPr>
          <a:xfrm>
            <a:off x="175707" y="517282"/>
            <a:ext cx="8182984" cy="830997"/>
          </a:xfrm>
          <a:prstGeom prst="rect">
            <a:avLst/>
          </a:prstGeom>
        </p:spPr>
        <p:txBody>
          <a:bodyPr wrap="square">
            <a:spAutoFit/>
          </a:bodyPr>
          <a:lstStyle/>
          <a:p>
            <a:pPr algn="just"/>
            <a:r>
              <a:rPr lang="fr-FR" sz="2400" dirty="0">
                <a:solidFill>
                  <a:srgbClr val="008000"/>
                </a:solidFill>
                <a:latin typeface="Calibri" panose="020F0502020204030204" pitchFamily="34" charset="0"/>
              </a:rPr>
              <a:t>13. </a:t>
            </a:r>
            <a:r>
              <a:rPr lang="fr-FR" sz="2400" b="1" dirty="0">
                <a:solidFill>
                  <a:srgbClr val="008000"/>
                </a:solidFill>
                <a:latin typeface="Calibri" panose="020F0502020204030204" pitchFamily="34" charset="0"/>
              </a:rPr>
              <a:t>L’assemblée villageoise et/ou la coopérative villageoise</a:t>
            </a:r>
          </a:p>
          <a:p>
            <a:pPr algn="just"/>
            <a:r>
              <a:rPr lang="fr-FR" sz="2400" dirty="0">
                <a:solidFill>
                  <a:srgbClr val="008000"/>
                </a:solidFill>
                <a:latin typeface="Calibri" panose="020F0502020204030204" pitchFamily="34" charset="0"/>
              </a:rPr>
              <a:t>gérée démocratiquement. C’est une démocratie participative.</a:t>
            </a:r>
          </a:p>
        </p:txBody>
      </p:sp>
      <p:sp>
        <p:nvSpPr>
          <p:cNvPr id="5" name="Rectangle 4"/>
          <p:cNvSpPr/>
          <p:nvPr/>
        </p:nvSpPr>
        <p:spPr>
          <a:xfrm>
            <a:off x="5946290" y="5903893"/>
            <a:ext cx="6096000" cy="954107"/>
          </a:xfrm>
          <a:prstGeom prst="rect">
            <a:avLst/>
          </a:prstGeom>
        </p:spPr>
        <p:txBody>
          <a:bodyPr>
            <a:spAutoFit/>
          </a:bodyPr>
          <a:lstStyle/>
          <a:p>
            <a:pPr algn="r"/>
            <a:r>
              <a:rPr lang="fr-FR" sz="1400" dirty="0">
                <a:solidFill>
                  <a:srgbClr val="008000"/>
                </a:solidFill>
                <a:latin typeface="Verdana" panose="020B0604030504040204" pitchFamily="34" charset="0"/>
              </a:rPr>
              <a:t>« </a:t>
            </a:r>
            <a:r>
              <a:rPr lang="fr-FR" sz="1400" i="1" dirty="0">
                <a:solidFill>
                  <a:srgbClr val="008000"/>
                </a:solidFill>
                <a:latin typeface="Verdana" panose="020B0604030504040204" pitchFamily="34" charset="0"/>
              </a:rPr>
              <a:t>La capacité d'un peuple de se gouverner démocratiquement est (donc) proportionnelle à son degré de compréhension de la structure et du fonctionnement de l'ensemble du corps social </a:t>
            </a:r>
            <a:r>
              <a:rPr lang="fr-FR" sz="1400" dirty="0">
                <a:solidFill>
                  <a:srgbClr val="008000"/>
                </a:solidFill>
                <a:latin typeface="Verdana" panose="020B0604030504040204" pitchFamily="34" charset="0"/>
              </a:rPr>
              <a:t>»</a:t>
            </a:r>
          </a:p>
          <a:p>
            <a:pPr algn="r"/>
            <a:r>
              <a:rPr lang="fr-FR" sz="1400" dirty="0">
                <a:solidFill>
                  <a:srgbClr val="008000"/>
                </a:solidFill>
                <a:latin typeface="Verdana" panose="020B0604030504040204" pitchFamily="34" charset="0"/>
              </a:rPr>
              <a:t>A. Koestler, Le zéro et l'infini (Calmann‑Lévy, 1945 : 158)</a:t>
            </a:r>
            <a:endParaRPr lang="fr-FR" sz="1400" b="0" i="0" dirty="0">
              <a:solidFill>
                <a:srgbClr val="008000"/>
              </a:solidFill>
              <a:effectLst/>
              <a:latin typeface="Verdana" panose="020B0604030504040204" pitchFamily="34" charset="0"/>
            </a:endParaRPr>
          </a:p>
        </p:txBody>
      </p:sp>
      <p:sp>
        <p:nvSpPr>
          <p:cNvPr id="6" name="ZoneTexte 5"/>
          <p:cNvSpPr txBox="1"/>
          <p:nvPr/>
        </p:nvSpPr>
        <p:spPr>
          <a:xfrm>
            <a:off x="96819" y="1348279"/>
            <a:ext cx="11844169" cy="2954655"/>
          </a:xfrm>
          <a:prstGeom prst="rect">
            <a:avLst/>
          </a:prstGeom>
          <a:noFill/>
        </p:spPr>
        <p:txBody>
          <a:bodyPr wrap="square" rtlCol="0">
            <a:spAutoFit/>
          </a:bodyPr>
          <a:lstStyle/>
          <a:p>
            <a:pPr marL="342900" indent="-342900">
              <a:buAutoNum type="arabicPeriod"/>
            </a:pPr>
            <a:r>
              <a:rPr lang="fr-FR" dirty="0">
                <a:solidFill>
                  <a:srgbClr val="008000"/>
                </a:solidFill>
              </a:rPr>
              <a:t>Rien ne doit être caché, tout doit être transparent _ en particulier les comptes du village, de la coopérative, de l’association, sur les quantités de bois à prélever ou à couper _ et débattu par toute l’assemblée (femmes et hommes).</a:t>
            </a:r>
          </a:p>
          <a:p>
            <a:pPr marL="342900" indent="-342900">
              <a:buAutoNum type="arabicPeriod"/>
            </a:pPr>
            <a:r>
              <a:rPr lang="fr-FR" dirty="0">
                <a:solidFill>
                  <a:srgbClr val="008000"/>
                </a:solidFill>
              </a:rPr>
              <a:t>Si des alliances inter‑villageoises [regroupement de communes] étaient envisagées, elles ne devraient pas être faites au détriment des règles éthiques et morales de la communauté.</a:t>
            </a:r>
          </a:p>
          <a:p>
            <a:pPr marL="342900" indent="-342900">
              <a:buAutoNum type="arabicPeriod"/>
            </a:pPr>
            <a:r>
              <a:rPr lang="fr-FR" dirty="0">
                <a:solidFill>
                  <a:srgbClr val="008000"/>
                </a:solidFill>
              </a:rPr>
              <a:t> Les "projets" s'adressent le plus souvent aux "villageois" ou au "village" pour mener des actions de développement dit participatif et avec lesquels ils évaluent, diagnostiquent, contractualisent, programment et exécutent. </a:t>
            </a:r>
          </a:p>
          <a:p>
            <a:pPr marL="342900" indent="-342900">
              <a:buAutoNum type="arabicPeriod"/>
            </a:pPr>
            <a:r>
              <a:rPr lang="fr-FR" dirty="0">
                <a:solidFill>
                  <a:srgbClr val="008000"/>
                </a:solidFill>
              </a:rPr>
              <a:t>Les communes rurales, en tant que résultat d'une "décentralisation démocratique" sont un espace de rencontre qui devrait tout en augmentant la qualité de l'État, favoriser "l'autodétermination" des populations, en matière de développement notamment. </a:t>
            </a:r>
          </a:p>
          <a:p>
            <a:r>
              <a:rPr lang="fr-FR" sz="1200" dirty="0">
                <a:solidFill>
                  <a:srgbClr val="008000"/>
                </a:solidFill>
              </a:rPr>
              <a:t>Sources : a) Des Dynamiques Villageoises au Service d'une "Démocratie Décentralisée". Jérôme </a:t>
            </a:r>
            <a:r>
              <a:rPr lang="fr-FR" sz="1200" dirty="0" err="1">
                <a:solidFill>
                  <a:srgbClr val="008000"/>
                </a:solidFill>
              </a:rPr>
              <a:t>Coll</a:t>
            </a:r>
            <a:r>
              <a:rPr lang="fr-FR" sz="1200" dirty="0">
                <a:solidFill>
                  <a:srgbClr val="008000"/>
                </a:solidFill>
              </a:rPr>
              <a:t>, </a:t>
            </a:r>
            <a:r>
              <a:rPr lang="fr-FR" sz="1200" dirty="0">
                <a:solidFill>
                  <a:srgbClr val="008000"/>
                </a:solidFill>
                <a:hlinkClick r:id="rId2"/>
              </a:rPr>
              <a:t>https://apad.revues.org/583</a:t>
            </a:r>
            <a:r>
              <a:rPr lang="fr-FR" sz="1200" dirty="0">
                <a:solidFill>
                  <a:srgbClr val="008000"/>
                </a:solidFill>
              </a:rPr>
              <a:t> </a:t>
            </a:r>
          </a:p>
          <a:p>
            <a:r>
              <a:rPr lang="fr-FR" sz="1200" dirty="0">
                <a:solidFill>
                  <a:srgbClr val="008000"/>
                </a:solidFill>
              </a:rPr>
              <a:t>b) Utiliser les écosystèmes pour augmenter la résilience des communautés et des infrastructures face aux risques naturels, </a:t>
            </a:r>
            <a:r>
              <a:rPr lang="fr-FR" sz="1200" dirty="0">
                <a:solidFill>
                  <a:srgbClr val="008000"/>
                </a:solidFill>
                <a:hlinkClick r:id="rId3"/>
              </a:rPr>
              <a:t>http://slideplayer.fr/slide/1296332/</a:t>
            </a:r>
            <a:r>
              <a:rPr lang="fr-FR" sz="1200" dirty="0">
                <a:solidFill>
                  <a:srgbClr val="008000"/>
                </a:solidFill>
              </a:rPr>
              <a:t>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07" y="4302934"/>
            <a:ext cx="2466975" cy="184785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1570" y="4314784"/>
            <a:ext cx="2754000" cy="1836000"/>
          </a:xfrm>
          <a:prstGeom prst="rect">
            <a:avLst/>
          </a:prstGeom>
        </p:spPr>
      </p:pic>
      <p:sp>
        <p:nvSpPr>
          <p:cNvPr id="9" name="ZoneTexte 8"/>
          <p:cNvSpPr txBox="1"/>
          <p:nvPr/>
        </p:nvSpPr>
        <p:spPr>
          <a:xfrm>
            <a:off x="96819" y="6162634"/>
            <a:ext cx="5572461" cy="523220"/>
          </a:xfrm>
          <a:prstGeom prst="rect">
            <a:avLst/>
          </a:prstGeom>
          <a:noFill/>
        </p:spPr>
        <p:txBody>
          <a:bodyPr wrap="square" rtlCol="0">
            <a:spAutoFit/>
          </a:bodyPr>
          <a:lstStyle/>
          <a:p>
            <a:pPr algn="ctr"/>
            <a:r>
              <a:rPr lang="fr-FR" sz="1400" dirty="0">
                <a:solidFill>
                  <a:srgbClr val="008000"/>
                </a:solidFill>
              </a:rPr>
              <a:t>1) Validation du plan d'action et élaboration du plan annuel d'activité du village. Source image : </a:t>
            </a:r>
            <a:r>
              <a:rPr lang="fr-FR" sz="1400" dirty="0">
                <a:solidFill>
                  <a:srgbClr val="008000"/>
                </a:solidFill>
                <a:hlinkClick r:id="rId3"/>
              </a:rPr>
              <a:t>http://slideplayer.fr/slide/1296332/</a:t>
            </a:r>
            <a:r>
              <a:rPr lang="fr-FR" sz="1400" dirty="0">
                <a:solidFill>
                  <a:srgbClr val="008000"/>
                </a:solidFill>
              </a:rPr>
              <a:t> </a:t>
            </a:r>
          </a:p>
        </p:txBody>
      </p:sp>
      <p:sp>
        <p:nvSpPr>
          <p:cNvPr id="11" name="ZoneTexte 10"/>
          <p:cNvSpPr txBox="1"/>
          <p:nvPr/>
        </p:nvSpPr>
        <p:spPr>
          <a:xfrm>
            <a:off x="5881238" y="5465180"/>
            <a:ext cx="2821193" cy="307777"/>
          </a:xfrm>
          <a:prstGeom prst="rect">
            <a:avLst/>
          </a:prstGeom>
          <a:noFill/>
        </p:spPr>
        <p:txBody>
          <a:bodyPr wrap="square" rtlCol="0">
            <a:spAutoFit/>
          </a:bodyPr>
          <a:lstStyle/>
          <a:p>
            <a:pPr algn="ctr"/>
            <a:r>
              <a:rPr lang="fr-FR" sz="1400" dirty="0">
                <a:solidFill>
                  <a:srgbClr val="008000"/>
                </a:solidFill>
              </a:rPr>
              <a:t>2) Mise en œuvre des activités</a:t>
            </a:r>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585" y="4425646"/>
            <a:ext cx="1714500" cy="1114425"/>
          </a:xfrm>
          <a:prstGeom prst="rect">
            <a:avLst/>
          </a:prstGeom>
        </p:spPr>
      </p:pic>
      <p:sp>
        <p:nvSpPr>
          <p:cNvPr id="13" name="Flèche droite 12"/>
          <p:cNvSpPr/>
          <p:nvPr/>
        </p:nvSpPr>
        <p:spPr>
          <a:xfrm>
            <a:off x="5554458" y="4719351"/>
            <a:ext cx="760281" cy="414580"/>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7" descr="C:\Documents and Settings\LISAN\Mes documents\Mes images\meeting_africa1_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5988" y="4403325"/>
            <a:ext cx="1905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5863" y="113041"/>
            <a:ext cx="2000250" cy="1219200"/>
          </a:xfrm>
          <a:prstGeom prst="rect">
            <a:avLst/>
          </a:prstGeom>
        </p:spPr>
      </p:pic>
    </p:spTree>
    <p:extLst>
      <p:ext uri="{BB962C8B-B14F-4D97-AF65-F5344CB8AC3E}">
        <p14:creationId xmlns:p14="http://schemas.microsoft.com/office/powerpoint/2010/main" val="2945676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7870114" y="153072"/>
            <a:ext cx="488577" cy="365125"/>
          </a:xfrm>
        </p:spPr>
        <p:txBody>
          <a:bodyPr/>
          <a:lstStyle/>
          <a:p>
            <a:fld id="{91648654-9D57-4BB1-8D13-DD93554D0108}" type="slidenum">
              <a:rPr lang="fr-FR" smtClean="0"/>
              <a:t>39</a:t>
            </a:fld>
            <a:endParaRPr lang="fr-FR" dirty="0"/>
          </a:p>
        </p:txBody>
      </p:sp>
      <p:sp>
        <p:nvSpPr>
          <p:cNvPr id="4" name="Rectangle 3"/>
          <p:cNvSpPr/>
          <p:nvPr/>
        </p:nvSpPr>
        <p:spPr>
          <a:xfrm>
            <a:off x="175707" y="517282"/>
            <a:ext cx="8182984" cy="461665"/>
          </a:xfrm>
          <a:prstGeom prst="rect">
            <a:avLst/>
          </a:prstGeom>
        </p:spPr>
        <p:txBody>
          <a:bodyPr wrap="square">
            <a:spAutoFit/>
          </a:bodyPr>
          <a:lstStyle/>
          <a:p>
            <a:pPr algn="just"/>
            <a:r>
              <a:rPr lang="fr-FR" sz="2400" dirty="0">
                <a:solidFill>
                  <a:srgbClr val="008000"/>
                </a:solidFill>
                <a:latin typeface="Calibri" panose="020F0502020204030204" pitchFamily="34" charset="0"/>
              </a:rPr>
              <a:t>14. </a:t>
            </a:r>
            <a:r>
              <a:rPr lang="fr-FR" sz="2400" b="1" dirty="0">
                <a:solidFill>
                  <a:srgbClr val="008000"/>
                </a:solidFill>
                <a:latin typeface="Calibri" panose="020F0502020204030204" pitchFamily="34" charset="0"/>
              </a:rPr>
              <a:t>La</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formation</a:t>
            </a:r>
            <a:r>
              <a:rPr lang="fr-FR" sz="2400" dirty="0">
                <a:solidFill>
                  <a:srgbClr val="008000"/>
                </a:solidFill>
                <a:latin typeface="Calibri" panose="020F0502020204030204" pitchFamily="34" charset="0"/>
              </a:rPr>
              <a:t> </a:t>
            </a:r>
            <a:r>
              <a:rPr lang="fr-FR" sz="2400" b="1" dirty="0">
                <a:solidFill>
                  <a:srgbClr val="008000"/>
                </a:solidFill>
                <a:latin typeface="Calibri" panose="020F0502020204030204" pitchFamily="34" charset="0"/>
              </a:rPr>
              <a:t>des apprenants par les expérimentés</a:t>
            </a:r>
            <a:endParaRPr lang="fr-FR" sz="2400" dirty="0">
              <a:solidFill>
                <a:srgbClr val="008000"/>
              </a:solidFill>
              <a:latin typeface="Calibri" panose="020F0502020204030204" pitchFamily="34" charset="0"/>
            </a:endParaRPr>
          </a:p>
        </p:txBody>
      </p:sp>
      <p:pic>
        <p:nvPicPr>
          <p:cNvPr id="6" name="Picture 12" descr="experience_de_la_vulgarisation_a_madagascar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967" y="2946815"/>
            <a:ext cx="2947596" cy="217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75707" y="1151068"/>
            <a:ext cx="8350622" cy="5078313"/>
          </a:xfrm>
          <a:prstGeom prst="rect">
            <a:avLst/>
          </a:prstGeom>
          <a:noFill/>
        </p:spPr>
        <p:txBody>
          <a:bodyPr wrap="square" rtlCol="0">
            <a:spAutoFit/>
          </a:bodyPr>
          <a:lstStyle/>
          <a:p>
            <a:r>
              <a:rPr lang="fr-FR" altLang="fr-FR" dirty="0">
                <a:solidFill>
                  <a:srgbClr val="008000"/>
                </a:solidFill>
                <a:latin typeface="Calibri" panose="020F0502020204030204" pitchFamily="34" charset="0"/>
              </a:rPr>
              <a:t>Le but de ces formations entre membres du villages étant d’améliorer la vie de tous les jours des bénéficiaires (villageois, futurs formateurs …).  Par exemple, formations aux :</a:t>
            </a:r>
          </a:p>
          <a:p>
            <a:pPr>
              <a:buFontTx/>
              <a:buChar char="•"/>
            </a:pPr>
            <a:r>
              <a:rPr lang="fr-FR" altLang="fr-FR" dirty="0">
                <a:solidFill>
                  <a:srgbClr val="008000"/>
                </a:solidFill>
                <a:latin typeface="Calibri" panose="020F0502020204030204" pitchFamily="34" charset="0"/>
              </a:rPr>
              <a:t> Médecines traditionnelles, à la herboristerie (culture et soins par les plantes médicinales …), à la connaissance des plantes médicinales.</a:t>
            </a:r>
          </a:p>
          <a:p>
            <a:pPr>
              <a:buFont typeface="Arial" panose="020B0604020202020204" pitchFamily="34" charset="0"/>
              <a:buChar char="•"/>
            </a:pPr>
            <a:r>
              <a:rPr lang="fr-FR" altLang="fr-FR" dirty="0">
                <a:solidFill>
                  <a:srgbClr val="008000"/>
                </a:solidFill>
                <a:latin typeface="Calibri" panose="020F0502020204030204" pitchFamily="34" charset="0"/>
              </a:rPr>
              <a:t> à culture des plantes à parfums et à huiles essentielles (et leur extraction).</a:t>
            </a:r>
          </a:p>
          <a:p>
            <a:pPr>
              <a:buFont typeface="Arial" panose="020B0604020202020204" pitchFamily="34" charset="0"/>
              <a:buChar char="•"/>
            </a:pPr>
            <a:r>
              <a:rPr lang="fr-FR" altLang="fr-FR" dirty="0">
                <a:solidFill>
                  <a:srgbClr val="008000"/>
                </a:solidFill>
                <a:latin typeface="Calibri" panose="020F0502020204030204" pitchFamily="34" charset="0"/>
              </a:rPr>
              <a:t> à l’élevage (bovin, ovin, porcin, aviaire, équin, aquaculture …). </a:t>
            </a:r>
          </a:p>
          <a:p>
            <a:pPr>
              <a:buFont typeface="Arial" panose="020B0604020202020204" pitchFamily="34" charset="0"/>
              <a:buChar char="•"/>
            </a:pPr>
            <a:r>
              <a:rPr lang="fr-FR" altLang="fr-FR" dirty="0">
                <a:solidFill>
                  <a:srgbClr val="008000"/>
                </a:solidFill>
                <a:latin typeface="Calibri" panose="020F0502020204030204" pitchFamily="34" charset="0"/>
              </a:rPr>
              <a:t> à la gestion durable des pâturages (utilisation de plantes fourragères, de haies d’arbustes fourragers …). </a:t>
            </a:r>
          </a:p>
          <a:p>
            <a:pPr>
              <a:buFont typeface="Arial" panose="020B0604020202020204" pitchFamily="34" charset="0"/>
              <a:buChar char="•"/>
            </a:pPr>
            <a:r>
              <a:rPr lang="fr-FR" altLang="fr-FR" dirty="0">
                <a:solidFill>
                  <a:srgbClr val="008000"/>
                </a:solidFill>
                <a:latin typeface="Calibri" panose="020F0502020204030204" pitchFamily="34" charset="0"/>
              </a:rPr>
              <a:t> aux pratiques agricoles (riz (SRI …), niébé, manioc, igname, sorgho etc. …).</a:t>
            </a:r>
          </a:p>
          <a:p>
            <a:pPr>
              <a:buFont typeface="Arial" panose="020B0604020202020204" pitchFamily="34" charset="0"/>
              <a:buChar char="•"/>
            </a:pPr>
            <a:r>
              <a:rPr lang="fr-FR" altLang="fr-FR" dirty="0">
                <a:solidFill>
                  <a:srgbClr val="008000"/>
                </a:solidFill>
                <a:latin typeface="Calibri" panose="020F0502020204030204" pitchFamily="34" charset="0"/>
              </a:rPr>
              <a:t> aux pratiques horticoles et à la gestion des pépinières et plantations.</a:t>
            </a:r>
          </a:p>
          <a:p>
            <a:pPr>
              <a:buFont typeface="Arial" panose="020B0604020202020204" pitchFamily="34" charset="0"/>
              <a:buChar char="•"/>
            </a:pPr>
            <a:r>
              <a:rPr lang="fr-FR" altLang="fr-FR" dirty="0">
                <a:solidFill>
                  <a:srgbClr val="008000"/>
                </a:solidFill>
                <a:latin typeface="Calibri" panose="020F0502020204030204" pitchFamily="34" charset="0"/>
              </a:rPr>
              <a:t> aux arbres fruitiers (vergers, greffes, maladies, repiquage …).</a:t>
            </a:r>
          </a:p>
          <a:p>
            <a:pPr>
              <a:buFont typeface="Arial" panose="020B0604020202020204" pitchFamily="34" charset="0"/>
              <a:buChar char="•"/>
            </a:pPr>
            <a:r>
              <a:rPr lang="fr-FR" altLang="fr-FR" dirty="0">
                <a:solidFill>
                  <a:srgbClr val="008000"/>
                </a:solidFill>
                <a:latin typeface="Calibri" panose="020F0502020204030204" pitchFamily="34" charset="0"/>
              </a:rPr>
              <a:t> à l’agroforesterie et à la gestion durable d’une forêt.</a:t>
            </a:r>
          </a:p>
          <a:p>
            <a:pPr>
              <a:buFont typeface="Arial" panose="020B0604020202020204" pitchFamily="34" charset="0"/>
              <a:buChar char="•"/>
            </a:pPr>
            <a:r>
              <a:rPr lang="fr-FR" altLang="fr-FR" dirty="0">
                <a:solidFill>
                  <a:srgbClr val="008000"/>
                </a:solidFill>
                <a:latin typeface="Calibri" panose="020F0502020204030204" pitchFamily="34" charset="0"/>
              </a:rPr>
              <a:t> au jardinage, à la gestion d’un jardin potager et d’un jardin de plantes médicinales.</a:t>
            </a:r>
          </a:p>
          <a:p>
            <a:pPr marL="285750" indent="-285750">
              <a:buFont typeface="Arial" panose="020B0604020202020204" pitchFamily="34" charset="0"/>
              <a:buChar char="•"/>
            </a:pPr>
            <a:r>
              <a:rPr lang="fr-FR" altLang="fr-FR" dirty="0">
                <a:solidFill>
                  <a:srgbClr val="0070C0"/>
                </a:solidFill>
                <a:latin typeface="Calibri" panose="020F0502020204030204" pitchFamily="34" charset="0"/>
              </a:rPr>
              <a:t>À la Menuiserie</a:t>
            </a:r>
          </a:p>
          <a:p>
            <a:pPr marL="285750" indent="-285750">
              <a:buFont typeface="Arial" panose="020B0604020202020204" pitchFamily="34" charset="0"/>
              <a:buChar char="•"/>
            </a:pPr>
            <a:r>
              <a:rPr lang="fr-FR" altLang="fr-FR" dirty="0">
                <a:solidFill>
                  <a:srgbClr val="0070C0"/>
                </a:solidFill>
                <a:latin typeface="Calibri" panose="020F0502020204030204" pitchFamily="34" charset="0"/>
              </a:rPr>
              <a:t>À la Maçonnerie</a:t>
            </a:r>
          </a:p>
          <a:p>
            <a:pPr marL="285750" indent="-285750">
              <a:buFont typeface="Arial" panose="020B0604020202020204" pitchFamily="34" charset="0"/>
              <a:buChar char="•"/>
            </a:pPr>
            <a:r>
              <a:rPr lang="fr-FR" altLang="fr-FR" dirty="0">
                <a:solidFill>
                  <a:srgbClr val="0070C0"/>
                </a:solidFill>
                <a:latin typeface="Calibri" panose="020F0502020204030204" pitchFamily="34" charset="0"/>
              </a:rPr>
              <a:t>A l’Electricité</a:t>
            </a:r>
          </a:p>
          <a:p>
            <a:pPr marL="285750" indent="-285750">
              <a:buFont typeface="Arial" panose="020B0604020202020204" pitchFamily="34" charset="0"/>
              <a:buChar char="•"/>
            </a:pPr>
            <a:r>
              <a:rPr lang="fr-FR" altLang="fr-FR" dirty="0">
                <a:solidFill>
                  <a:srgbClr val="0070C0"/>
                </a:solidFill>
                <a:latin typeface="Calibri" panose="020F0502020204030204" pitchFamily="34" charset="0"/>
              </a:rPr>
              <a:t>Au Soudage</a:t>
            </a:r>
          </a:p>
          <a:p>
            <a:pPr marL="285750" indent="-285750">
              <a:buFont typeface="Arial" panose="020B0604020202020204" pitchFamily="34" charset="0"/>
              <a:buChar char="•"/>
            </a:pPr>
            <a:r>
              <a:rPr lang="fr-FR" altLang="fr-FR" dirty="0">
                <a:solidFill>
                  <a:srgbClr val="0070C0"/>
                </a:solidFill>
                <a:latin typeface="Calibri" panose="020F0502020204030204" pitchFamily="34" charset="0"/>
              </a:rPr>
              <a:t>A la comptabilité …</a:t>
            </a:r>
            <a:endParaRPr lang="fr-FR" altLang="fr-FR" dirty="0">
              <a:solidFill>
                <a:srgbClr val="008000"/>
              </a:solidFill>
              <a:latin typeface="Calibri" panose="020F0502020204030204" pitchFamily="34" charset="0"/>
            </a:endParaRPr>
          </a:p>
        </p:txBody>
      </p:sp>
      <p:sp>
        <p:nvSpPr>
          <p:cNvPr id="8" name="Text Box 13"/>
          <p:cNvSpPr txBox="1">
            <a:spLocks noChangeArrowheads="1"/>
          </p:cNvSpPr>
          <p:nvPr/>
        </p:nvSpPr>
        <p:spPr bwMode="auto">
          <a:xfrm>
            <a:off x="8358691" y="5157734"/>
            <a:ext cx="3833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pPr>
            <a:r>
              <a:rPr lang="fr-FR" altLang="fr-FR" sz="1200" dirty="0">
                <a:solidFill>
                  <a:srgbClr val="008000"/>
                </a:solidFill>
              </a:rPr>
              <a:t>Expérience de vulgarisation à Madagascar (CIRAD).</a:t>
            </a:r>
          </a:p>
        </p:txBody>
      </p:sp>
      <p:pic>
        <p:nvPicPr>
          <p:cNvPr id="9" name="Picture 26" descr="C:\Documents and Settings\LISAN\Mes documents\Mes images\travailleurs_pays_emerge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264" y="5089140"/>
            <a:ext cx="931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C:\Documents and Settings\LISAN\Mes documents\Mes images\meeting_africa0_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258" y="507009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format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0359" y="5468111"/>
            <a:ext cx="1799271" cy="135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6"/>
          <a:stretch>
            <a:fillRect/>
          </a:stretch>
        </p:blipFill>
        <p:spPr>
          <a:xfrm>
            <a:off x="8114402" y="5434733"/>
            <a:ext cx="2058993" cy="134626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720" y="0"/>
            <a:ext cx="3756280" cy="2609626"/>
          </a:xfrm>
          <a:prstGeom prst="rect">
            <a:avLst/>
          </a:prstGeom>
        </p:spPr>
      </p:pic>
      <p:sp>
        <p:nvSpPr>
          <p:cNvPr id="15" name="ZoneTexte 14"/>
          <p:cNvSpPr txBox="1"/>
          <p:nvPr/>
        </p:nvSpPr>
        <p:spPr>
          <a:xfrm>
            <a:off x="8240358" y="2643004"/>
            <a:ext cx="3951642" cy="276999"/>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8"/>
              </a:rPr>
              <a:t>http://www.fao.org/docrep/v9974f/v9974f03.htm</a:t>
            </a:r>
            <a:r>
              <a:rPr lang="fr-FR" sz="1200" dirty="0">
                <a:solidFill>
                  <a:srgbClr val="008000"/>
                </a:solidFill>
              </a:rPr>
              <a:t> </a:t>
            </a:r>
          </a:p>
        </p:txBody>
      </p:sp>
      <p:sp>
        <p:nvSpPr>
          <p:cNvPr id="5" name="ZoneTexte 4"/>
          <p:cNvSpPr txBox="1"/>
          <p:nvPr/>
        </p:nvSpPr>
        <p:spPr>
          <a:xfrm>
            <a:off x="175707" y="6138056"/>
            <a:ext cx="4387551" cy="646331"/>
          </a:xfrm>
          <a:prstGeom prst="rect">
            <a:avLst/>
          </a:prstGeom>
          <a:noFill/>
        </p:spPr>
        <p:txBody>
          <a:bodyPr wrap="square" rtlCol="0">
            <a:spAutoFit/>
          </a:bodyPr>
          <a:lstStyle/>
          <a:p>
            <a:r>
              <a:rPr lang="fr-FR" dirty="0">
                <a:solidFill>
                  <a:srgbClr val="008000"/>
                </a:solidFill>
              </a:rPr>
              <a:t>Ces formations pourraient utiliser la salle communale ou l’atelier.</a:t>
            </a:r>
          </a:p>
        </p:txBody>
      </p:sp>
    </p:spTree>
    <p:extLst>
      <p:ext uri="{BB962C8B-B14F-4D97-AF65-F5344CB8AC3E}">
        <p14:creationId xmlns:p14="http://schemas.microsoft.com/office/powerpoint/2010/main" val="377140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Rectangle 2"/>
          <p:cNvSpPr/>
          <p:nvPr/>
        </p:nvSpPr>
        <p:spPr>
          <a:xfrm>
            <a:off x="143073" y="517282"/>
            <a:ext cx="5052871"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Culture et agriculture biologiques</a:t>
            </a:r>
            <a:endParaRPr lang="fr-FR" sz="2400" b="1" dirty="0"/>
          </a:p>
        </p:txBody>
      </p:sp>
      <p:sp>
        <p:nvSpPr>
          <p:cNvPr id="4" name="ZoneTexte 3"/>
          <p:cNvSpPr txBox="1"/>
          <p:nvPr/>
        </p:nvSpPr>
        <p:spPr>
          <a:xfrm>
            <a:off x="143074" y="1065007"/>
            <a:ext cx="7763798" cy="5632311"/>
          </a:xfrm>
          <a:prstGeom prst="rect">
            <a:avLst/>
          </a:prstGeom>
          <a:noFill/>
        </p:spPr>
        <p:txBody>
          <a:bodyPr wrap="square" rtlCol="0">
            <a:spAutoFit/>
          </a:bodyPr>
          <a:lstStyle/>
          <a:p>
            <a:r>
              <a:rPr lang="fr-FR" sz="2400" dirty="0">
                <a:solidFill>
                  <a:srgbClr val="008000"/>
                </a:solidFill>
              </a:rPr>
              <a:t>Les bases de l’agriculture biologique sont :</a:t>
            </a:r>
          </a:p>
          <a:p>
            <a:endParaRPr lang="fr-FR" sz="2400" dirty="0">
              <a:solidFill>
                <a:srgbClr val="008000"/>
              </a:solidFill>
            </a:endParaRPr>
          </a:p>
          <a:p>
            <a:pPr marL="457200" indent="-457200">
              <a:buAutoNum type="arabicParenR"/>
            </a:pPr>
            <a:r>
              <a:rPr lang="fr-FR" sz="2400" dirty="0">
                <a:solidFill>
                  <a:srgbClr val="008000"/>
                </a:solidFill>
              </a:rPr>
              <a:t>l’</a:t>
            </a:r>
            <a:r>
              <a:rPr lang="fr-FR" sz="2400" b="1" dirty="0">
                <a:solidFill>
                  <a:srgbClr val="008000"/>
                </a:solidFill>
              </a:rPr>
              <a:t>amélioration de la fertilité du sol </a:t>
            </a:r>
            <a:r>
              <a:rPr lang="fr-FR" sz="2400" dirty="0">
                <a:solidFill>
                  <a:srgbClr val="008000"/>
                </a:solidFill>
              </a:rPr>
              <a:t>par des moyens naturels (le semi direct, le compostage, l’agroforesterie, os, sang, cendre, mycorhizes …).</a:t>
            </a:r>
          </a:p>
          <a:p>
            <a:pPr marL="457200" indent="-457200">
              <a:buAutoNum type="arabicParenR"/>
            </a:pPr>
            <a:r>
              <a:rPr lang="fr-FR" sz="2400" dirty="0">
                <a:solidFill>
                  <a:srgbClr val="008000"/>
                </a:solidFill>
              </a:rPr>
              <a:t>La </a:t>
            </a:r>
            <a:r>
              <a:rPr lang="fr-FR" sz="2400" b="1" dirty="0">
                <a:solidFill>
                  <a:srgbClr val="008000"/>
                </a:solidFill>
              </a:rPr>
              <a:t>lutte contre les ravageurs </a:t>
            </a:r>
            <a:r>
              <a:rPr lang="fr-FR" sz="2400" dirty="0">
                <a:solidFill>
                  <a:srgbClr val="008000"/>
                </a:solidFill>
              </a:rPr>
              <a:t>par des moyens naturels  (par la lutte biologique, les cultures associées, …).</a:t>
            </a:r>
          </a:p>
          <a:p>
            <a:endParaRPr lang="fr-FR" sz="2400" dirty="0">
              <a:solidFill>
                <a:srgbClr val="008000"/>
              </a:solidFill>
            </a:endParaRPr>
          </a:p>
          <a:p>
            <a:pPr algn="just"/>
            <a:r>
              <a:rPr lang="fr-FR" sz="2400" dirty="0">
                <a:solidFill>
                  <a:srgbClr val="008000"/>
                </a:solidFill>
              </a:rPr>
              <a:t>Ses buts sont d’utiliser des </a:t>
            </a:r>
            <a:r>
              <a:rPr lang="fr-FR" sz="2400" i="1" dirty="0">
                <a:solidFill>
                  <a:srgbClr val="008000"/>
                </a:solidFill>
              </a:rPr>
              <a:t>intrants locaux</a:t>
            </a:r>
            <a:r>
              <a:rPr lang="fr-FR" sz="2400" dirty="0">
                <a:solidFill>
                  <a:srgbClr val="008000"/>
                </a:solidFill>
              </a:rPr>
              <a:t>, bons marchés, respectueux de l’environnement, et de se passer de la dépendance </a:t>
            </a:r>
            <a:r>
              <a:rPr lang="fr-FR" sz="2400" i="1" dirty="0">
                <a:solidFill>
                  <a:srgbClr val="008000"/>
                </a:solidFill>
              </a:rPr>
              <a:t>coûteuse</a:t>
            </a:r>
            <a:r>
              <a:rPr lang="fr-FR" sz="2400" dirty="0">
                <a:solidFill>
                  <a:srgbClr val="008000"/>
                </a:solidFill>
              </a:rPr>
              <a:t> aux </a:t>
            </a:r>
            <a:r>
              <a:rPr lang="fr-FR" sz="2400" i="1" dirty="0">
                <a:solidFill>
                  <a:srgbClr val="008000"/>
                </a:solidFill>
              </a:rPr>
              <a:t>intrants chimiques (engrais et pesticides) </a:t>
            </a:r>
            <a:r>
              <a:rPr lang="fr-FR" sz="2400" dirty="0">
                <a:solidFill>
                  <a:srgbClr val="008000"/>
                </a:solidFill>
              </a:rPr>
              <a:t>souvent</a:t>
            </a:r>
            <a:r>
              <a:rPr lang="fr-FR" sz="2400" i="1" dirty="0">
                <a:solidFill>
                  <a:srgbClr val="008000"/>
                </a:solidFill>
              </a:rPr>
              <a:t> </a:t>
            </a:r>
            <a:r>
              <a:rPr lang="fr-FR" sz="2400" dirty="0">
                <a:solidFill>
                  <a:srgbClr val="008000"/>
                </a:solidFill>
              </a:rPr>
              <a:t>importés.</a:t>
            </a:r>
          </a:p>
          <a:p>
            <a:pPr algn="just"/>
            <a:r>
              <a:rPr lang="fr-FR" sz="2400" dirty="0">
                <a:solidFill>
                  <a:srgbClr val="008000"/>
                </a:solidFill>
              </a:rPr>
              <a:t>Certaines techniques comme la </a:t>
            </a:r>
            <a:r>
              <a:rPr lang="fr-FR" sz="2400" i="1" dirty="0" err="1">
                <a:solidFill>
                  <a:srgbClr val="008000"/>
                </a:solidFill>
              </a:rPr>
              <a:t>permaculture</a:t>
            </a:r>
            <a:r>
              <a:rPr lang="fr-FR" sz="2400" dirty="0">
                <a:solidFill>
                  <a:srgbClr val="008000"/>
                </a:solidFill>
              </a:rPr>
              <a:t> peuvent intégrer, en même temps, l’amélioration de la fertilité, la lutte contre les ravageurs, d’une manière naturelle etc.</a:t>
            </a:r>
          </a:p>
        </p:txBody>
      </p:sp>
      <p:sp>
        <p:nvSpPr>
          <p:cNvPr id="5" name="ZoneTexte 4"/>
          <p:cNvSpPr txBox="1"/>
          <p:nvPr/>
        </p:nvSpPr>
        <p:spPr>
          <a:xfrm>
            <a:off x="7941908" y="5739987"/>
            <a:ext cx="4211768" cy="1015663"/>
          </a:xfrm>
          <a:prstGeom prst="rect">
            <a:avLst/>
          </a:prstGeom>
          <a:noFill/>
        </p:spPr>
        <p:txBody>
          <a:bodyPr wrap="square" rtlCol="0">
            <a:spAutoFit/>
          </a:bodyPr>
          <a:lstStyle/>
          <a:p>
            <a:pPr algn="ctr"/>
            <a:r>
              <a:rPr lang="fr-FR" sz="1200" dirty="0">
                <a:solidFill>
                  <a:srgbClr val="008000"/>
                </a:solidFill>
              </a:rPr>
              <a:t>Une partie du jardin potager pourrait servir aux essais et expérimentations de nouvelles plantes et techniques agricoles.</a:t>
            </a:r>
          </a:p>
          <a:p>
            <a:pPr algn="ctr"/>
            <a:r>
              <a:rPr lang="fr-FR" sz="1200" dirty="0">
                <a:solidFill>
                  <a:srgbClr val="008000"/>
                </a:solidFill>
              </a:rPr>
              <a:t>Source image : </a:t>
            </a:r>
            <a:r>
              <a:rPr lang="fr-FR" sz="1200" dirty="0">
                <a:solidFill>
                  <a:srgbClr val="008000"/>
                </a:solidFill>
                <a:hlinkClick r:id="rId2"/>
              </a:rPr>
              <a:t>http://www.rural21.com/francais/regardons-de-plus-pres/detail/article/la-gestion-integree-de-la-fertilite-des-sols-0000935/</a:t>
            </a:r>
            <a:r>
              <a:rPr lang="fr-FR" sz="1200" dirty="0">
                <a:solidFill>
                  <a:srgbClr val="008000"/>
                </a:solidFill>
              </a:rPr>
              <a:t>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292" y="3453987"/>
            <a:ext cx="3937000" cy="22860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079" y="493297"/>
            <a:ext cx="2619375" cy="1743075"/>
          </a:xfrm>
          <a:prstGeom prst="rect">
            <a:avLst/>
          </a:prstGeom>
        </p:spPr>
      </p:pic>
      <p:sp>
        <p:nvSpPr>
          <p:cNvPr id="8" name="ZoneTexte 7"/>
          <p:cNvSpPr txBox="1"/>
          <p:nvPr/>
        </p:nvSpPr>
        <p:spPr>
          <a:xfrm>
            <a:off x="7839859" y="2207752"/>
            <a:ext cx="4313817" cy="1200329"/>
          </a:xfrm>
          <a:prstGeom prst="rect">
            <a:avLst/>
          </a:prstGeom>
          <a:noFill/>
        </p:spPr>
        <p:txBody>
          <a:bodyPr wrap="square" rtlCol="0">
            <a:spAutoFit/>
          </a:bodyPr>
          <a:lstStyle/>
          <a:p>
            <a:pPr algn="ctr"/>
            <a:r>
              <a:rPr lang="fr-FR" sz="1200" dirty="0">
                <a:solidFill>
                  <a:srgbClr val="008000"/>
                </a:solidFill>
              </a:rPr>
              <a:t>Le sorgho et le fonio, cultivés en Afrique, s’accommodent de sols très peu fertiles. Depuis les années 1980, les paysans sahéliens ont développé des variétés adaptées à ces terres hostiles. Source : </a:t>
            </a:r>
            <a:r>
              <a:rPr lang="fr-FR" sz="1200" dirty="0">
                <a:solidFill>
                  <a:srgbClr val="008000"/>
                </a:solidFill>
                <a:hlinkClick r:id="rId5"/>
              </a:rPr>
              <a:t>http://www.suds-en-ligne.ird.fr/agriculture/les-defis-de-lagriculture-familiale/nourrir-les-hommes/cultiver-sur-des-sols-appauvris/</a:t>
            </a:r>
            <a:r>
              <a:rPr lang="fr-FR" sz="1200" dirty="0">
                <a:solidFill>
                  <a:srgbClr val="008000"/>
                </a:solidFill>
              </a:rPr>
              <a:t> </a:t>
            </a:r>
          </a:p>
        </p:txBody>
      </p:sp>
      <p:sp>
        <p:nvSpPr>
          <p:cNvPr id="9" name="Espace réservé du numéro de diapositive 8"/>
          <p:cNvSpPr>
            <a:spLocks noGrp="1"/>
          </p:cNvSpPr>
          <p:nvPr>
            <p:ph type="sldNum" sz="quarter" idx="12"/>
          </p:nvPr>
        </p:nvSpPr>
        <p:spPr>
          <a:xfrm>
            <a:off x="9273092" y="156792"/>
            <a:ext cx="2743200" cy="365125"/>
          </a:xfrm>
        </p:spPr>
        <p:txBody>
          <a:bodyPr/>
          <a:lstStyle/>
          <a:p>
            <a:fld id="{91648654-9D57-4BB1-8D13-DD93554D0108}" type="slidenum">
              <a:rPr lang="fr-FR" smtClean="0"/>
              <a:t>4</a:t>
            </a:fld>
            <a:endParaRPr lang="fr-FR" dirty="0"/>
          </a:p>
        </p:txBody>
      </p:sp>
    </p:spTree>
    <p:extLst>
      <p:ext uri="{BB962C8B-B14F-4D97-AF65-F5344CB8AC3E}">
        <p14:creationId xmlns:p14="http://schemas.microsoft.com/office/powerpoint/2010/main" val="1729100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957681" y="77573"/>
            <a:ext cx="439381" cy="389910"/>
          </a:xfrm>
        </p:spPr>
        <p:txBody>
          <a:bodyPr/>
          <a:lstStyle/>
          <a:p>
            <a:fld id="{91648654-9D57-4BB1-8D13-DD93554D0108}" type="slidenum">
              <a:rPr lang="fr-FR" smtClean="0"/>
              <a:t>40</a:t>
            </a:fld>
            <a:endParaRPr lang="fr-FR" dirty="0"/>
          </a:p>
        </p:txBody>
      </p:sp>
      <p:sp>
        <p:nvSpPr>
          <p:cNvPr id="3" name="ZoneTexte 2"/>
          <p:cNvSpPr txBox="1"/>
          <p:nvPr/>
        </p:nvSpPr>
        <p:spPr>
          <a:xfrm>
            <a:off x="189476" y="517283"/>
            <a:ext cx="6275870" cy="461665"/>
          </a:xfrm>
          <a:prstGeom prst="rect">
            <a:avLst/>
          </a:prstGeom>
          <a:noFill/>
        </p:spPr>
        <p:txBody>
          <a:bodyPr wrap="square" rtlCol="0">
            <a:spAutoFit/>
          </a:bodyPr>
          <a:lstStyle/>
          <a:p>
            <a:r>
              <a:rPr lang="fr-FR" sz="2400" dirty="0">
                <a:solidFill>
                  <a:srgbClr val="008000"/>
                </a:solidFill>
              </a:rPr>
              <a:t>15. </a:t>
            </a:r>
            <a:r>
              <a:rPr lang="fr-FR" sz="2400" b="1" dirty="0">
                <a:solidFill>
                  <a:srgbClr val="008000"/>
                </a:solidFill>
              </a:rPr>
              <a:t>La commercialisation de la production</a:t>
            </a:r>
            <a:endParaRPr lang="fr-FR" sz="2400" dirty="0">
              <a:solidFill>
                <a:srgbClr val="008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05" y="4582876"/>
            <a:ext cx="1428750" cy="1428750"/>
          </a:xfrm>
          <a:prstGeom prst="rect">
            <a:avLst/>
          </a:prstGeom>
        </p:spPr>
      </p:pic>
      <p:sp>
        <p:nvSpPr>
          <p:cNvPr id="5" name="ZoneTexte 4"/>
          <p:cNvSpPr txBox="1"/>
          <p:nvPr/>
        </p:nvSpPr>
        <p:spPr>
          <a:xfrm>
            <a:off x="9188823" y="6010039"/>
            <a:ext cx="3003177" cy="849934"/>
          </a:xfrm>
          <a:prstGeom prst="rect">
            <a:avLst/>
          </a:prstGeom>
          <a:noFill/>
        </p:spPr>
        <p:txBody>
          <a:bodyPr wrap="square" rtlCol="0">
            <a:spAutoFit/>
          </a:bodyPr>
          <a:lstStyle/>
          <a:p>
            <a:pPr algn="ctr"/>
            <a:r>
              <a:rPr lang="fr-FR" sz="1200" dirty="0">
                <a:solidFill>
                  <a:srgbClr val="008000"/>
                </a:solidFill>
              </a:rPr>
              <a:t>Femmes au marché de Volo-volo, Moroni, Comores. Source : </a:t>
            </a:r>
            <a:r>
              <a:rPr lang="fr-FR" sz="1200" dirty="0">
                <a:solidFill>
                  <a:srgbClr val="008000"/>
                </a:solidFill>
                <a:hlinkClick r:id="rId3"/>
              </a:rPr>
              <a:t>http://daharicomores.org/les-comores/les-comoriens/</a:t>
            </a:r>
            <a:r>
              <a:rPr lang="fr-FR" sz="1200" dirty="0">
                <a:solidFill>
                  <a:srgbClr val="008000"/>
                </a:solidFill>
              </a:rPr>
              <a:t> </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260" y="2078342"/>
            <a:ext cx="2466975" cy="1847850"/>
          </a:xfrm>
          <a:prstGeom prst="rect">
            <a:avLst/>
          </a:prstGeom>
        </p:spPr>
      </p:pic>
      <p:sp>
        <p:nvSpPr>
          <p:cNvPr id="7" name="ZoneTexte 6"/>
          <p:cNvSpPr txBox="1"/>
          <p:nvPr/>
        </p:nvSpPr>
        <p:spPr>
          <a:xfrm>
            <a:off x="8778240" y="3926192"/>
            <a:ext cx="3510579" cy="646331"/>
          </a:xfrm>
          <a:prstGeom prst="rect">
            <a:avLst/>
          </a:prstGeom>
          <a:noFill/>
        </p:spPr>
        <p:txBody>
          <a:bodyPr wrap="square" rtlCol="0">
            <a:spAutoFit/>
          </a:bodyPr>
          <a:lstStyle/>
          <a:p>
            <a:pPr algn="ctr"/>
            <a:r>
              <a:rPr lang="fr-FR" sz="1200" dirty="0">
                <a:solidFill>
                  <a:srgbClr val="008000"/>
                </a:solidFill>
              </a:rPr>
              <a:t>Vente de mangues sur le marché. Ancienne source image : </a:t>
            </a:r>
            <a:r>
              <a:rPr lang="fr-FR" sz="1200" dirty="0">
                <a:solidFill>
                  <a:srgbClr val="008000"/>
                </a:solidFill>
                <a:hlinkClick r:id="rId5"/>
              </a:rPr>
              <a:t>http://officeboots.net/tag/burkina-faso-projets-de-dveloppement-international-</a:t>
            </a:r>
            <a:r>
              <a:rPr lang="fr-FR" sz="1200" dirty="0">
                <a:solidFill>
                  <a:srgbClr val="008000"/>
                </a:solidFill>
              </a:rPr>
              <a:t> </a:t>
            </a:r>
          </a:p>
        </p:txBody>
      </p:sp>
      <p:sp>
        <p:nvSpPr>
          <p:cNvPr id="8" name="Rectangle 7"/>
          <p:cNvSpPr/>
          <p:nvPr/>
        </p:nvSpPr>
        <p:spPr>
          <a:xfrm>
            <a:off x="423871" y="3270754"/>
            <a:ext cx="827087" cy="23463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rgbClr val="002060"/>
                </a:solidFill>
              </a:rPr>
              <a:t>Succès économique</a:t>
            </a:r>
          </a:p>
        </p:txBody>
      </p:sp>
      <p:sp>
        <p:nvSpPr>
          <p:cNvPr id="9" name="Rectangle 8"/>
          <p:cNvSpPr/>
          <p:nvPr/>
        </p:nvSpPr>
        <p:spPr>
          <a:xfrm>
            <a:off x="1514483" y="3270754"/>
            <a:ext cx="1006475" cy="23463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002060"/>
                </a:solidFill>
              </a:rPr>
              <a:t>Optimisation de la production</a:t>
            </a:r>
          </a:p>
          <a:p>
            <a:pPr algn="ctr" eaLnBrk="1" fontAlgn="auto" hangingPunct="1">
              <a:spcBef>
                <a:spcPts val="0"/>
              </a:spcBef>
              <a:spcAft>
                <a:spcPts val="0"/>
              </a:spcAft>
              <a:defRPr/>
            </a:pPr>
            <a:endParaRPr lang="fr-FR" sz="1200" dirty="0">
              <a:solidFill>
                <a:srgbClr val="002060"/>
              </a:solidFill>
            </a:endParaRPr>
          </a:p>
          <a:p>
            <a:pPr algn="ctr" eaLnBrk="1" fontAlgn="auto" hangingPunct="1">
              <a:spcBef>
                <a:spcPts val="0"/>
              </a:spcBef>
              <a:spcAft>
                <a:spcPts val="0"/>
              </a:spcAft>
              <a:defRPr/>
            </a:pPr>
            <a:r>
              <a:rPr lang="fr-FR" sz="1200" dirty="0">
                <a:solidFill>
                  <a:srgbClr val="002060"/>
                </a:solidFill>
              </a:rPr>
              <a:t>- qualité </a:t>
            </a:r>
          </a:p>
          <a:p>
            <a:pPr algn="ctr" eaLnBrk="1" fontAlgn="auto" hangingPunct="1">
              <a:spcBef>
                <a:spcPts val="0"/>
              </a:spcBef>
              <a:spcAft>
                <a:spcPts val="0"/>
              </a:spcAft>
              <a:defRPr/>
            </a:pPr>
            <a:r>
              <a:rPr lang="fr-FR" sz="1200" dirty="0">
                <a:solidFill>
                  <a:srgbClr val="002060"/>
                </a:solidFill>
              </a:rPr>
              <a:t>- quantité</a:t>
            </a:r>
          </a:p>
          <a:p>
            <a:pPr algn="ctr" eaLnBrk="1" fontAlgn="auto" hangingPunct="1">
              <a:spcBef>
                <a:spcPts val="0"/>
              </a:spcBef>
              <a:spcAft>
                <a:spcPts val="0"/>
              </a:spcAft>
              <a:defRPr/>
            </a:pPr>
            <a:r>
              <a:rPr lang="fr-FR" sz="1200" dirty="0">
                <a:solidFill>
                  <a:srgbClr val="002060"/>
                </a:solidFill>
              </a:rPr>
              <a:t>- pas de perte (tout semis donne récolte)</a:t>
            </a:r>
          </a:p>
          <a:p>
            <a:pPr algn="ctr" eaLnBrk="1" fontAlgn="auto" hangingPunct="1">
              <a:spcBef>
                <a:spcPts val="0"/>
              </a:spcBef>
              <a:spcAft>
                <a:spcPts val="0"/>
              </a:spcAft>
              <a:defRPr/>
            </a:pPr>
            <a:endParaRPr lang="fr-FR" sz="1200" dirty="0">
              <a:solidFill>
                <a:srgbClr val="002060"/>
              </a:solidFill>
            </a:endParaRPr>
          </a:p>
        </p:txBody>
      </p:sp>
      <p:sp>
        <p:nvSpPr>
          <p:cNvPr id="10" name="Rectangle 9"/>
          <p:cNvSpPr/>
          <p:nvPr/>
        </p:nvSpPr>
        <p:spPr>
          <a:xfrm>
            <a:off x="2754321" y="3270754"/>
            <a:ext cx="1058862" cy="2346325"/>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rgbClr val="002060"/>
                </a:solidFill>
              </a:rPr>
              <a:t>Stratégie commerciale</a:t>
            </a:r>
          </a:p>
          <a:p>
            <a:pPr algn="ctr" eaLnBrk="1" fontAlgn="auto" hangingPunct="1">
              <a:spcBef>
                <a:spcPts val="0"/>
              </a:spcBef>
              <a:spcAft>
                <a:spcPts val="0"/>
              </a:spcAft>
              <a:defRPr/>
            </a:pPr>
            <a:endParaRPr lang="fr-FR" sz="1200" dirty="0">
              <a:solidFill>
                <a:srgbClr val="002060"/>
              </a:solidFill>
            </a:endParaRPr>
          </a:p>
          <a:p>
            <a:pPr algn="ctr" eaLnBrk="1" fontAlgn="auto" hangingPunct="1">
              <a:spcBef>
                <a:spcPts val="0"/>
              </a:spcBef>
              <a:spcAft>
                <a:spcPts val="0"/>
              </a:spcAft>
              <a:defRPr/>
            </a:pPr>
            <a:r>
              <a:rPr lang="fr-FR" sz="1200" dirty="0">
                <a:solidFill>
                  <a:srgbClr val="002060"/>
                </a:solidFill>
              </a:rPr>
              <a:t>- tout vendre</a:t>
            </a:r>
          </a:p>
          <a:p>
            <a:pPr algn="ctr" eaLnBrk="1" fontAlgn="auto" hangingPunct="1">
              <a:spcBef>
                <a:spcPts val="0"/>
              </a:spcBef>
              <a:spcAft>
                <a:spcPts val="0"/>
              </a:spcAft>
              <a:defRPr/>
            </a:pPr>
            <a:r>
              <a:rPr lang="fr-FR" sz="1200" dirty="0">
                <a:solidFill>
                  <a:srgbClr val="002060"/>
                </a:solidFill>
              </a:rPr>
              <a:t>- à un bon prix</a:t>
            </a:r>
          </a:p>
          <a:p>
            <a:pPr algn="ctr" eaLnBrk="1" fontAlgn="auto" hangingPunct="1">
              <a:spcBef>
                <a:spcPts val="0"/>
              </a:spcBef>
              <a:spcAft>
                <a:spcPts val="0"/>
              </a:spcAft>
              <a:defRPr/>
            </a:pPr>
            <a:r>
              <a:rPr lang="fr-FR" sz="1200" dirty="0">
                <a:solidFill>
                  <a:srgbClr val="002060"/>
                </a:solidFill>
              </a:rPr>
              <a:t>- résilience (diversité des débouchés)</a:t>
            </a:r>
          </a:p>
        </p:txBody>
      </p:sp>
      <p:sp>
        <p:nvSpPr>
          <p:cNvPr id="11" name="Rectangle 10"/>
          <p:cNvSpPr/>
          <p:nvPr/>
        </p:nvSpPr>
        <p:spPr>
          <a:xfrm>
            <a:off x="4046546" y="3270754"/>
            <a:ext cx="1243004" cy="234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rgbClr val="002060"/>
                </a:solidFill>
              </a:rPr>
              <a:t>Coûts</a:t>
            </a:r>
          </a:p>
          <a:p>
            <a:pPr algn="ctr" eaLnBrk="1" fontAlgn="auto" hangingPunct="1">
              <a:spcBef>
                <a:spcPts val="0"/>
              </a:spcBef>
              <a:spcAft>
                <a:spcPts val="0"/>
              </a:spcAft>
              <a:defRPr/>
            </a:pPr>
            <a:r>
              <a:rPr lang="fr-FR" sz="1200" dirty="0">
                <a:solidFill>
                  <a:srgbClr val="002060"/>
                </a:solidFill>
              </a:rPr>
              <a:t>- investissements</a:t>
            </a:r>
          </a:p>
          <a:p>
            <a:pPr algn="ctr" eaLnBrk="1" fontAlgn="auto" hangingPunct="1">
              <a:spcBef>
                <a:spcPts val="0"/>
              </a:spcBef>
              <a:spcAft>
                <a:spcPts val="0"/>
              </a:spcAft>
              <a:defRPr/>
            </a:pPr>
            <a:r>
              <a:rPr lang="fr-FR" sz="1200" dirty="0">
                <a:solidFill>
                  <a:srgbClr val="002060"/>
                </a:solidFill>
              </a:rPr>
              <a:t>- charges de fonctionnement</a:t>
            </a:r>
          </a:p>
        </p:txBody>
      </p:sp>
      <p:sp>
        <p:nvSpPr>
          <p:cNvPr id="12" name="ZoneTexte 17"/>
          <p:cNvSpPr txBox="1">
            <a:spLocks noChangeArrowheads="1"/>
          </p:cNvSpPr>
          <p:nvPr/>
        </p:nvSpPr>
        <p:spPr bwMode="auto">
          <a:xfrm>
            <a:off x="1266833" y="4329616"/>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2060"/>
                </a:solidFill>
              </a:rPr>
              <a:t>=</a:t>
            </a:r>
          </a:p>
        </p:txBody>
      </p:sp>
      <p:sp>
        <p:nvSpPr>
          <p:cNvPr id="13" name="ZoneTexte 18"/>
          <p:cNvSpPr txBox="1">
            <a:spLocks noChangeArrowheads="1"/>
          </p:cNvSpPr>
          <p:nvPr/>
        </p:nvSpPr>
        <p:spPr bwMode="auto">
          <a:xfrm>
            <a:off x="2492383" y="4329616"/>
            <a:ext cx="284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2060"/>
                </a:solidFill>
              </a:rPr>
              <a:t>x</a:t>
            </a:r>
          </a:p>
        </p:txBody>
      </p:sp>
      <p:sp>
        <p:nvSpPr>
          <p:cNvPr id="14" name="ZoneTexte 19"/>
          <p:cNvSpPr txBox="1">
            <a:spLocks noChangeArrowheads="1"/>
          </p:cNvSpPr>
          <p:nvPr/>
        </p:nvSpPr>
        <p:spPr bwMode="auto">
          <a:xfrm>
            <a:off x="3790958" y="4259766"/>
            <a:ext cx="255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2060"/>
                </a:solidFill>
              </a:rPr>
              <a:t>-</a:t>
            </a:r>
          </a:p>
        </p:txBody>
      </p:sp>
      <p:sp>
        <p:nvSpPr>
          <p:cNvPr id="15" name="ZoneTexte 20"/>
          <p:cNvSpPr txBox="1">
            <a:spLocks noChangeArrowheads="1"/>
          </p:cNvSpPr>
          <p:nvPr/>
        </p:nvSpPr>
        <p:spPr bwMode="auto">
          <a:xfrm>
            <a:off x="408790" y="5632493"/>
            <a:ext cx="469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rPr>
              <a:t>Equation de base du succès d’une micro-ferme. Source : </a:t>
            </a:r>
            <a:r>
              <a:rPr lang="fr-FR" altLang="fr-FR" sz="1200" i="1" dirty="0">
                <a:solidFill>
                  <a:srgbClr val="008000"/>
                </a:solidFill>
              </a:rPr>
              <a:t>Micro-ferme de la </a:t>
            </a:r>
            <a:r>
              <a:rPr lang="fr-FR" altLang="fr-FR" sz="1200" i="1" dirty="0" err="1">
                <a:solidFill>
                  <a:srgbClr val="008000"/>
                </a:solidFill>
              </a:rPr>
              <a:t>Bourdaisière</a:t>
            </a:r>
            <a:r>
              <a:rPr lang="fr-FR" altLang="fr-FR" sz="1200" i="1" dirty="0">
                <a:solidFill>
                  <a:srgbClr val="008000"/>
                </a:solidFill>
              </a:rPr>
              <a:t>, conception inspirée de la </a:t>
            </a:r>
            <a:r>
              <a:rPr lang="fr-FR" altLang="fr-FR" sz="1200" i="1" dirty="0" err="1">
                <a:solidFill>
                  <a:srgbClr val="008000"/>
                </a:solidFill>
              </a:rPr>
              <a:t>permaculture</a:t>
            </a:r>
            <a:r>
              <a:rPr lang="fr-FR" altLang="fr-FR" sz="1200" dirty="0">
                <a:solidFill>
                  <a:srgbClr val="008000"/>
                </a:solidFill>
              </a:rPr>
              <a:t>, Rédigé par Claire Uzan &amp; Gildas </a:t>
            </a:r>
            <a:r>
              <a:rPr lang="fr-FR" altLang="fr-FR" sz="1200" dirty="0" err="1">
                <a:solidFill>
                  <a:srgbClr val="008000"/>
                </a:solidFill>
              </a:rPr>
              <a:t>Véret</a:t>
            </a:r>
            <a:r>
              <a:rPr lang="fr-FR" altLang="fr-FR" sz="1200" dirty="0">
                <a:solidFill>
                  <a:srgbClr val="008000"/>
                </a:solidFill>
              </a:rPr>
              <a:t>, Horizonpermaculture.wix.com/</a:t>
            </a:r>
            <a:r>
              <a:rPr lang="fr-FR" altLang="fr-FR" sz="1200" dirty="0" err="1">
                <a:solidFill>
                  <a:srgbClr val="008000"/>
                </a:solidFill>
              </a:rPr>
              <a:t>perma</a:t>
            </a:r>
            <a:r>
              <a:rPr lang="fr-FR" altLang="fr-FR" sz="1200" dirty="0">
                <a:solidFill>
                  <a:srgbClr val="008000"/>
                </a:solidFill>
              </a:rPr>
              <a:t>, Mars 2014,  </a:t>
            </a:r>
            <a:r>
              <a:rPr lang="fr-FR" altLang="fr-FR" sz="1200" dirty="0">
                <a:solidFill>
                  <a:srgbClr val="002060"/>
                </a:solidFill>
                <a:hlinkClick r:id="rId6"/>
              </a:rPr>
              <a:t>http://www.fermesdavenir.org/wp-content/uploads/2014/09/rapport-Bourdaisi%C3%A8re-avril-2014-modifications-couleur-1.pdf</a:t>
            </a:r>
            <a:r>
              <a:rPr lang="fr-FR" altLang="fr-FR" sz="1200" dirty="0">
                <a:solidFill>
                  <a:srgbClr val="002060"/>
                </a:solidFill>
              </a:rPr>
              <a:t> </a:t>
            </a: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115" y="4717148"/>
            <a:ext cx="2857500" cy="1609725"/>
          </a:xfrm>
          <a:prstGeom prst="rect">
            <a:avLst/>
          </a:prstGeom>
        </p:spPr>
      </p:pic>
      <p:sp>
        <p:nvSpPr>
          <p:cNvPr id="17" name="ZoneTexte 16"/>
          <p:cNvSpPr txBox="1"/>
          <p:nvPr/>
        </p:nvSpPr>
        <p:spPr>
          <a:xfrm>
            <a:off x="5203781" y="6342185"/>
            <a:ext cx="4144169" cy="461665"/>
          </a:xfrm>
          <a:prstGeom prst="rect">
            <a:avLst/>
          </a:prstGeom>
          <a:noFill/>
        </p:spPr>
        <p:txBody>
          <a:bodyPr wrap="square" rtlCol="0">
            <a:spAutoFit/>
          </a:bodyPr>
          <a:lstStyle/>
          <a:p>
            <a:pPr algn="ctr"/>
            <a:r>
              <a:rPr lang="fr-FR" sz="1200" dirty="0">
                <a:solidFill>
                  <a:srgbClr val="008000"/>
                </a:solidFill>
              </a:rPr>
              <a:t>Femmes productrices en pleine récolte de paprika, Burkina </a:t>
            </a:r>
            <a:r>
              <a:rPr lang="fr-FR" sz="1200" dirty="0" err="1">
                <a:solidFill>
                  <a:srgbClr val="008000"/>
                </a:solidFill>
              </a:rPr>
              <a:t>faso</a:t>
            </a:r>
            <a:r>
              <a:rPr lang="fr-FR" sz="1200" dirty="0">
                <a:solidFill>
                  <a:srgbClr val="008000"/>
                </a:solidFill>
              </a:rPr>
              <a:t> </a:t>
            </a:r>
            <a:r>
              <a:rPr lang="fr-FR" sz="1200" dirty="0">
                <a:solidFill>
                  <a:srgbClr val="008000"/>
                </a:solidFill>
                <a:hlinkClick r:id="rId8"/>
              </a:rPr>
              <a:t>http://fondationsemafo.org/qui-sommes-nous/realisations-2/</a:t>
            </a:r>
            <a:r>
              <a:rPr lang="fr-FR" sz="1200" dirty="0">
                <a:solidFill>
                  <a:srgbClr val="008000"/>
                </a:solidFill>
              </a:rPr>
              <a:t> </a:t>
            </a:r>
          </a:p>
        </p:txBody>
      </p:sp>
      <p:sp>
        <p:nvSpPr>
          <p:cNvPr id="18" name="ZoneTexte 17"/>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6328" y="2090581"/>
            <a:ext cx="2325307" cy="1741736"/>
          </a:xfrm>
          <a:prstGeom prst="rect">
            <a:avLst/>
          </a:prstGeom>
        </p:spPr>
      </p:pic>
      <p:sp>
        <p:nvSpPr>
          <p:cNvPr id="20" name="ZoneTexte 19"/>
          <p:cNvSpPr txBox="1"/>
          <p:nvPr/>
        </p:nvSpPr>
        <p:spPr>
          <a:xfrm>
            <a:off x="6342078" y="1607957"/>
            <a:ext cx="5693489" cy="461665"/>
          </a:xfrm>
          <a:prstGeom prst="rect">
            <a:avLst/>
          </a:prstGeom>
          <a:noFill/>
        </p:spPr>
        <p:txBody>
          <a:bodyPr wrap="square" rtlCol="0">
            <a:spAutoFit/>
          </a:bodyPr>
          <a:lstStyle/>
          <a:p>
            <a:pPr algn="ctr"/>
            <a:r>
              <a:rPr lang="fr-FR" sz="1200" dirty="0">
                <a:solidFill>
                  <a:srgbClr val="008000"/>
                </a:solidFill>
              </a:rPr>
              <a:t>Productions de Songhaï : confitures, jus de fruits, sirop (Porto-Novo, Bénin). Sources : </a:t>
            </a:r>
            <a:r>
              <a:rPr lang="fr-FR" sz="1200" dirty="0">
                <a:solidFill>
                  <a:srgbClr val="008000"/>
                </a:solidFill>
                <a:hlinkClick r:id="rId10"/>
              </a:rPr>
              <a:t>https://pierregaultier.wordpress.com/2016/01/30/entretien-godfrey-nzamujo-songhai/</a:t>
            </a:r>
            <a:r>
              <a:rPr lang="fr-FR" sz="1200" dirty="0">
                <a:solidFill>
                  <a:srgbClr val="008000"/>
                </a:solidFill>
              </a:rPr>
              <a:t> </a:t>
            </a:r>
          </a:p>
        </p:txBody>
      </p:sp>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24320" y="0"/>
            <a:ext cx="2177293" cy="1581228"/>
          </a:xfrm>
          <a:prstGeom prst="rect">
            <a:avLst/>
          </a:prstGeom>
        </p:spPr>
      </p:pic>
      <p:sp>
        <p:nvSpPr>
          <p:cNvPr id="22" name="ZoneTexte 21"/>
          <p:cNvSpPr txBox="1"/>
          <p:nvPr/>
        </p:nvSpPr>
        <p:spPr>
          <a:xfrm>
            <a:off x="5507969" y="3802793"/>
            <a:ext cx="3535791" cy="830997"/>
          </a:xfrm>
          <a:prstGeom prst="rect">
            <a:avLst/>
          </a:prstGeom>
          <a:noFill/>
        </p:spPr>
        <p:txBody>
          <a:bodyPr wrap="square" rtlCol="0">
            <a:spAutoFit/>
          </a:bodyPr>
          <a:lstStyle/>
          <a:p>
            <a:pPr algn="ctr"/>
            <a:r>
              <a:rPr lang="fr-FR" sz="1200" dirty="0">
                <a:solidFill>
                  <a:srgbClr val="008000"/>
                </a:solidFill>
              </a:rPr>
              <a:t>Magasin de Songhaï (Porto-Novo, Bénin). Source : </a:t>
            </a:r>
            <a:r>
              <a:rPr lang="fr-FR" sz="1200" dirty="0">
                <a:solidFill>
                  <a:srgbClr val="008000"/>
                </a:solidFill>
                <a:hlinkClick r:id="rId12"/>
              </a:rPr>
              <a:t>http://www.doc-developpement-durable.org/file/fermes-ecoles/ecoferme-Songhai/images/</a:t>
            </a:r>
            <a:r>
              <a:rPr lang="fr-FR" sz="1200" dirty="0">
                <a:solidFill>
                  <a:srgbClr val="008000"/>
                </a:solidFill>
              </a:rPr>
              <a:t> </a:t>
            </a:r>
          </a:p>
        </p:txBody>
      </p:sp>
      <p:sp>
        <p:nvSpPr>
          <p:cNvPr id="25" name="ZoneTexte 24"/>
          <p:cNvSpPr txBox="1"/>
          <p:nvPr/>
        </p:nvSpPr>
        <p:spPr>
          <a:xfrm>
            <a:off x="189476" y="929951"/>
            <a:ext cx="9470891" cy="646331"/>
          </a:xfrm>
          <a:prstGeom prst="rect">
            <a:avLst/>
          </a:prstGeom>
          <a:noFill/>
        </p:spPr>
        <p:txBody>
          <a:bodyPr wrap="square" rtlCol="0">
            <a:spAutoFit/>
          </a:bodyPr>
          <a:lstStyle/>
          <a:p>
            <a:pPr algn="just"/>
            <a:r>
              <a:rPr lang="fr-FR" dirty="0">
                <a:solidFill>
                  <a:srgbClr val="008000"/>
                </a:solidFill>
              </a:rPr>
              <a:t>Ce sont tous les excédents qui, par leur vente, financeront 1) les études de vos enfants, 2) vos soins médicaux_ ceux les plus chers (opération, traitement anti-cancer) _, </a:t>
            </a:r>
          </a:p>
        </p:txBody>
      </p:sp>
      <p:sp>
        <p:nvSpPr>
          <p:cNvPr id="26" name="ZoneTexte 25"/>
          <p:cNvSpPr txBox="1"/>
          <p:nvPr/>
        </p:nvSpPr>
        <p:spPr>
          <a:xfrm>
            <a:off x="189476" y="1521709"/>
            <a:ext cx="5742018" cy="1477328"/>
          </a:xfrm>
          <a:prstGeom prst="rect">
            <a:avLst/>
          </a:prstGeom>
          <a:noFill/>
        </p:spPr>
        <p:txBody>
          <a:bodyPr wrap="square" rtlCol="0">
            <a:spAutoFit/>
          </a:bodyPr>
          <a:lstStyle/>
          <a:p>
            <a:pPr algn="just"/>
            <a:r>
              <a:rPr lang="fr-FR" dirty="0">
                <a:solidFill>
                  <a:srgbClr val="008000"/>
                </a:solidFill>
              </a:rPr>
              <a:t>3) les aménagements de votre village (creusement du puits, construction ou aménagement de l'école, de la salle communale ...), 3) l'aménagement d'un magasin coopératif / communautaire (sur place ou dans la ville distante).</a:t>
            </a:r>
          </a:p>
          <a:p>
            <a:pPr algn="just"/>
            <a:r>
              <a:rPr lang="fr-FR" b="1" dirty="0">
                <a:solidFill>
                  <a:srgbClr val="008000"/>
                </a:solidFill>
              </a:rPr>
              <a:t>Il faut un moyen de transport et un lieu de vente.</a:t>
            </a:r>
          </a:p>
        </p:txBody>
      </p:sp>
    </p:spTree>
    <p:extLst>
      <p:ext uri="{BB962C8B-B14F-4D97-AF65-F5344CB8AC3E}">
        <p14:creationId xmlns:p14="http://schemas.microsoft.com/office/powerpoint/2010/main" val="786040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3" name="Espace réservé du numéro de diapositive 2"/>
          <p:cNvSpPr>
            <a:spLocks noGrp="1"/>
          </p:cNvSpPr>
          <p:nvPr>
            <p:ph type="sldNum" sz="quarter" idx="12"/>
          </p:nvPr>
        </p:nvSpPr>
        <p:spPr>
          <a:xfrm>
            <a:off x="9299090" y="152157"/>
            <a:ext cx="2743200" cy="365125"/>
          </a:xfrm>
        </p:spPr>
        <p:txBody>
          <a:bodyPr/>
          <a:lstStyle/>
          <a:p>
            <a:fld id="{91648654-9D57-4BB1-8D13-DD93554D0108}" type="slidenum">
              <a:rPr lang="fr-FR" smtClean="0"/>
              <a:t>41</a:t>
            </a:fld>
            <a:endParaRPr lang="fr-FR"/>
          </a:p>
        </p:txBody>
      </p:sp>
      <p:sp>
        <p:nvSpPr>
          <p:cNvPr id="4" name="Rectangle 3"/>
          <p:cNvSpPr/>
          <p:nvPr/>
        </p:nvSpPr>
        <p:spPr>
          <a:xfrm>
            <a:off x="175707" y="1026516"/>
            <a:ext cx="11866583" cy="5632311"/>
          </a:xfrm>
          <a:prstGeom prst="rect">
            <a:avLst/>
          </a:prstGeom>
        </p:spPr>
        <p:txBody>
          <a:bodyPr wrap="square">
            <a:spAutoFit/>
          </a:bodyPr>
          <a:lstStyle/>
          <a:p>
            <a:pPr algn="just"/>
            <a:r>
              <a:rPr lang="fr-FR" sz="2000" dirty="0">
                <a:solidFill>
                  <a:srgbClr val="008000"/>
                </a:solidFill>
              </a:rPr>
              <a:t>Les villageois, participants au projet d’</a:t>
            </a:r>
            <a:r>
              <a:rPr lang="fr-FR" sz="2000" dirty="0" err="1">
                <a:solidFill>
                  <a:srgbClr val="008000"/>
                </a:solidFill>
              </a:rPr>
              <a:t>écovillage</a:t>
            </a:r>
            <a:r>
              <a:rPr lang="fr-FR" sz="2000" dirty="0">
                <a:solidFill>
                  <a:srgbClr val="008000"/>
                </a:solidFill>
              </a:rPr>
              <a:t>, doivent  adhérer à cet engagement : </a:t>
            </a:r>
          </a:p>
          <a:p>
            <a:pPr algn="just"/>
            <a:r>
              <a:rPr lang="fr-FR" sz="2000" dirty="0">
                <a:solidFill>
                  <a:srgbClr val="008000"/>
                </a:solidFill>
              </a:rPr>
              <a:t>Je m’engage, devant  les autres membres, dans  mon village :</a:t>
            </a:r>
          </a:p>
          <a:p>
            <a:r>
              <a:rPr lang="fr-FR" sz="2000" dirty="0">
                <a:solidFill>
                  <a:srgbClr val="008000"/>
                </a:solidFill>
              </a:rPr>
              <a:t>1) À améliorer l’environnement, l’économie et le bien-être social de nos familles, de notre village et de notre pays, en général.</a:t>
            </a:r>
          </a:p>
          <a:p>
            <a:r>
              <a:rPr lang="fr-FR" sz="2000" dirty="0">
                <a:solidFill>
                  <a:srgbClr val="008000"/>
                </a:solidFill>
              </a:rPr>
              <a:t>2) À promouvoir les valeurs d’union, de collaboration, d’amour, de courage et de travail, dans notre village.</a:t>
            </a:r>
          </a:p>
          <a:p>
            <a:r>
              <a:rPr lang="fr-FR" sz="2000" dirty="0">
                <a:solidFill>
                  <a:srgbClr val="008000"/>
                </a:solidFill>
              </a:rPr>
              <a:t>3) A travailler dur pour le progrès, l’avancement de nos familles, en particulier, et nos communautés, en général.</a:t>
            </a:r>
          </a:p>
          <a:p>
            <a:r>
              <a:rPr lang="fr-FR" sz="2000" dirty="0">
                <a:solidFill>
                  <a:srgbClr val="008000"/>
                </a:solidFill>
              </a:rPr>
              <a:t>4) À nous efforcer d’utiliser toutes nos capacités pour la concrétisation et la réalisation de nos tâches et pour l’aboutissement des projets, pour lesquels nous nous sommes moralement engagés ;</a:t>
            </a:r>
          </a:p>
          <a:p>
            <a:r>
              <a:rPr lang="fr-FR" sz="2000" dirty="0">
                <a:solidFill>
                  <a:srgbClr val="008000"/>
                </a:solidFill>
              </a:rPr>
              <a:t>5) À éduquer nos enfants, selon nos meilleurs us et coutumes positifs, et à les envoyer à l’école.</a:t>
            </a:r>
          </a:p>
          <a:p>
            <a:r>
              <a:rPr lang="fr-FR" sz="2000" dirty="0">
                <a:solidFill>
                  <a:srgbClr val="008000"/>
                </a:solidFill>
              </a:rPr>
              <a:t>6) A avoir et à m’occuper d’un jardin potager et d'un élevage dans ma famille.</a:t>
            </a:r>
          </a:p>
          <a:p>
            <a:r>
              <a:rPr lang="fr-FR" sz="2000" dirty="0">
                <a:solidFill>
                  <a:srgbClr val="008000"/>
                </a:solidFill>
              </a:rPr>
              <a:t>7) A assainir notre maisons et notre latrine et à assainir le village, y compris pour le ramassage des déchets, par nous-même.</a:t>
            </a:r>
          </a:p>
          <a:p>
            <a:r>
              <a:rPr lang="fr-FR" sz="2000" dirty="0">
                <a:solidFill>
                  <a:srgbClr val="008000"/>
                </a:solidFill>
              </a:rPr>
              <a:t>8) La propreté de nos enfants, de nos maisons et de notre environnement, nous concernent  tous,  en tant que membre de la communauté ;</a:t>
            </a:r>
          </a:p>
          <a:p>
            <a:r>
              <a:rPr lang="fr-FR" sz="2000" dirty="0">
                <a:solidFill>
                  <a:srgbClr val="008000"/>
                </a:solidFill>
              </a:rPr>
              <a:t>9) À protéger notre environnement, en plantant les arbres agroforestiers et les arbres fruitiers, en évitant  de salir l’environnement, par la mauvaise gestion de déchets, en protégeant  nos rivières et nos sources ; cela pour notre intérêt, celui de nos enfants et des générations futures.</a:t>
            </a:r>
          </a:p>
          <a:p>
            <a:endParaRPr lang="fr-FR" sz="2000" dirty="0">
              <a:solidFill>
                <a:srgbClr val="008000"/>
              </a:solidFill>
            </a:endParaRPr>
          </a:p>
        </p:txBody>
      </p:sp>
      <p:sp>
        <p:nvSpPr>
          <p:cNvPr id="6" name="Rectangle 5"/>
          <p:cNvSpPr/>
          <p:nvPr/>
        </p:nvSpPr>
        <p:spPr>
          <a:xfrm>
            <a:off x="175707" y="587233"/>
            <a:ext cx="5910464" cy="369332"/>
          </a:xfrm>
          <a:prstGeom prst="rect">
            <a:avLst/>
          </a:prstGeom>
        </p:spPr>
        <p:txBody>
          <a:bodyPr wrap="none">
            <a:spAutoFit/>
          </a:bodyPr>
          <a:lstStyle/>
          <a:p>
            <a:pPr algn="just"/>
            <a:r>
              <a:rPr lang="fr-FR" dirty="0">
                <a:solidFill>
                  <a:srgbClr val="008000"/>
                </a:solidFill>
              </a:rPr>
              <a:t>16. </a:t>
            </a:r>
            <a:r>
              <a:rPr lang="fr-FR" b="1" dirty="0">
                <a:solidFill>
                  <a:srgbClr val="008000"/>
                </a:solidFill>
              </a:rPr>
              <a:t>La</a:t>
            </a:r>
            <a:r>
              <a:rPr lang="fr-FR" dirty="0">
                <a:solidFill>
                  <a:srgbClr val="008000"/>
                </a:solidFill>
              </a:rPr>
              <a:t> </a:t>
            </a:r>
            <a:r>
              <a:rPr lang="fr-FR" b="1" dirty="0">
                <a:solidFill>
                  <a:srgbClr val="008000"/>
                </a:solidFill>
              </a:rPr>
              <a:t>charte des valeurs morales et éthiques de l’</a:t>
            </a:r>
            <a:r>
              <a:rPr lang="fr-FR" b="1" dirty="0" err="1">
                <a:solidFill>
                  <a:srgbClr val="008000"/>
                </a:solidFill>
              </a:rPr>
              <a:t>écovillage</a:t>
            </a:r>
            <a:r>
              <a:rPr lang="fr-FR" dirty="0">
                <a:solidFill>
                  <a:srgbClr val="008000"/>
                </a:solidFill>
              </a:rPr>
              <a:t> </a:t>
            </a:r>
          </a:p>
        </p:txBody>
      </p:sp>
    </p:spTree>
    <p:extLst>
      <p:ext uri="{BB962C8B-B14F-4D97-AF65-F5344CB8AC3E}">
        <p14:creationId xmlns:p14="http://schemas.microsoft.com/office/powerpoint/2010/main" val="364267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2"/>
          <p:cNvSpPr txBox="1">
            <a:spLocks/>
          </p:cNvSpPr>
          <p:nvPr/>
        </p:nvSpPr>
        <p:spPr>
          <a:xfrm>
            <a:off x="9299090" y="152157"/>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42</a:t>
            </a:fld>
            <a:endParaRPr lang="fr-FR"/>
          </a:p>
        </p:txBody>
      </p:sp>
      <p:sp>
        <p:nvSpPr>
          <p:cNvPr id="5" name="Rectangle 4"/>
          <p:cNvSpPr/>
          <p:nvPr/>
        </p:nvSpPr>
        <p:spPr>
          <a:xfrm>
            <a:off x="182415" y="608711"/>
            <a:ext cx="5910464" cy="369332"/>
          </a:xfrm>
          <a:prstGeom prst="rect">
            <a:avLst/>
          </a:prstGeom>
        </p:spPr>
        <p:txBody>
          <a:bodyPr wrap="none">
            <a:spAutoFit/>
          </a:bodyPr>
          <a:lstStyle/>
          <a:p>
            <a:pPr algn="just"/>
            <a:r>
              <a:rPr lang="fr-FR" dirty="0">
                <a:solidFill>
                  <a:srgbClr val="008000"/>
                </a:solidFill>
              </a:rPr>
              <a:t>16. </a:t>
            </a:r>
            <a:r>
              <a:rPr lang="fr-FR" b="1" dirty="0">
                <a:solidFill>
                  <a:srgbClr val="008000"/>
                </a:solidFill>
              </a:rPr>
              <a:t>La</a:t>
            </a:r>
            <a:r>
              <a:rPr lang="fr-FR" dirty="0">
                <a:solidFill>
                  <a:srgbClr val="008000"/>
                </a:solidFill>
              </a:rPr>
              <a:t> </a:t>
            </a:r>
            <a:r>
              <a:rPr lang="fr-FR" b="1" dirty="0">
                <a:solidFill>
                  <a:srgbClr val="008000"/>
                </a:solidFill>
              </a:rPr>
              <a:t>charte des valeurs morales et éthiques de l’</a:t>
            </a:r>
            <a:r>
              <a:rPr lang="fr-FR" b="1" dirty="0" err="1">
                <a:solidFill>
                  <a:srgbClr val="008000"/>
                </a:solidFill>
              </a:rPr>
              <a:t>écovillage</a:t>
            </a:r>
            <a:r>
              <a:rPr lang="fr-FR" dirty="0">
                <a:solidFill>
                  <a:srgbClr val="008000"/>
                </a:solidFill>
              </a:rPr>
              <a:t> </a:t>
            </a:r>
          </a:p>
        </p:txBody>
      </p:sp>
      <p:sp>
        <p:nvSpPr>
          <p:cNvPr id="8" name="ZoneTexte 7"/>
          <p:cNvSpPr txBox="1"/>
          <p:nvPr/>
        </p:nvSpPr>
        <p:spPr>
          <a:xfrm>
            <a:off x="162941" y="1079327"/>
            <a:ext cx="11859875" cy="4401205"/>
          </a:xfrm>
          <a:prstGeom prst="rect">
            <a:avLst/>
          </a:prstGeom>
          <a:noFill/>
        </p:spPr>
        <p:txBody>
          <a:bodyPr wrap="square" rtlCol="0">
            <a:spAutoFit/>
          </a:bodyPr>
          <a:lstStyle/>
          <a:p>
            <a:pPr algn="just"/>
            <a:r>
              <a:rPr lang="fr-FR" sz="2000" dirty="0">
                <a:solidFill>
                  <a:srgbClr val="008000"/>
                </a:solidFill>
              </a:rPr>
              <a:t>10) À éviter et à combattre, tous ensembles, les constructions anarchiques dans nos communautés, pour que notre environnement ne perde pas son vrai visage ;</a:t>
            </a:r>
          </a:p>
          <a:p>
            <a:pPr algn="just"/>
            <a:r>
              <a:rPr lang="fr-FR" sz="2000" dirty="0">
                <a:solidFill>
                  <a:srgbClr val="008000"/>
                </a:solidFill>
              </a:rPr>
              <a:t>11) À respecter les conseils des professionnels soignants et agents communautaires, par rapport à la planification familiale et à procréer les enfants, selon les revenus de nos familles.</a:t>
            </a:r>
          </a:p>
          <a:p>
            <a:pPr algn="just"/>
            <a:r>
              <a:rPr lang="fr-FR" sz="2000" dirty="0">
                <a:solidFill>
                  <a:srgbClr val="008000"/>
                </a:solidFill>
              </a:rPr>
              <a:t>12) À combattre les mauvaises habitudes qui occasionnent les maladies (à boire de l’alcool, à manger trop gras …), afin de nous permettre d’êtres toujours en bonne santé ;</a:t>
            </a:r>
          </a:p>
          <a:p>
            <a:pPr algn="just"/>
            <a:r>
              <a:rPr lang="fr-FR" sz="2000" dirty="0">
                <a:solidFill>
                  <a:srgbClr val="008000"/>
                </a:solidFill>
              </a:rPr>
              <a:t>13) À éviter par tous les moyens l’ivresse dans nos communautés ;</a:t>
            </a:r>
          </a:p>
          <a:p>
            <a:pPr algn="just"/>
            <a:r>
              <a:rPr lang="fr-FR" sz="2000" dirty="0">
                <a:solidFill>
                  <a:srgbClr val="008000"/>
                </a:solidFill>
              </a:rPr>
              <a:t>14) À manger et à aider nos communautés a manger les aliments sains : les fruits, les légumes et d’autres aliments nutritifs ;</a:t>
            </a:r>
          </a:p>
          <a:p>
            <a:pPr algn="just"/>
            <a:r>
              <a:rPr lang="fr-FR" sz="2000" dirty="0">
                <a:solidFill>
                  <a:srgbClr val="008000"/>
                </a:solidFill>
              </a:rPr>
              <a:t>15) À cultiver la paix dans sa famille, en particulier, et dans la communauté, en général ;</a:t>
            </a:r>
          </a:p>
          <a:p>
            <a:pPr algn="just"/>
            <a:r>
              <a:rPr lang="fr-FR" sz="2000" dirty="0">
                <a:solidFill>
                  <a:srgbClr val="008000"/>
                </a:solidFill>
              </a:rPr>
              <a:t>16) À lutter contre les tribalismes, les vols, la discrimination et d’autres mauvaises habitudes qui nous font reculer (régresser) moralement et intellectuellement ;</a:t>
            </a:r>
          </a:p>
          <a:p>
            <a:pPr algn="just"/>
            <a:r>
              <a:rPr lang="fr-FR" sz="2000" dirty="0">
                <a:solidFill>
                  <a:srgbClr val="008000"/>
                </a:solidFill>
              </a:rPr>
              <a:t>17) Chaque membre, de la communauté, là où il se retrouve, doit respecter et faire respecter la loi de notre pays et aussi les normes des organisations de notre communauté.</a:t>
            </a:r>
          </a:p>
        </p:txBody>
      </p:sp>
      <p:sp>
        <p:nvSpPr>
          <p:cNvPr id="9" name="Rectangle 8"/>
          <p:cNvSpPr/>
          <p:nvPr/>
        </p:nvSpPr>
        <p:spPr>
          <a:xfrm>
            <a:off x="2122899" y="6027003"/>
            <a:ext cx="7382663" cy="830997"/>
          </a:xfrm>
          <a:prstGeom prst="rect">
            <a:avLst/>
          </a:prstGeom>
        </p:spPr>
        <p:txBody>
          <a:bodyPr wrap="none">
            <a:spAutoFit/>
          </a:bodyPr>
          <a:lstStyle/>
          <a:p>
            <a:pPr algn="ctr"/>
            <a:r>
              <a:rPr lang="fr-FR" sz="2400" b="1" dirty="0" err="1">
                <a:solidFill>
                  <a:srgbClr val="008000"/>
                </a:solidFill>
              </a:rPr>
              <a:t>Aide-toi</a:t>
            </a:r>
            <a:r>
              <a:rPr lang="fr-FR" sz="2400" b="1" dirty="0">
                <a:solidFill>
                  <a:srgbClr val="008000"/>
                </a:solidFill>
              </a:rPr>
              <a:t> et le ciel t'aidera</a:t>
            </a:r>
          </a:p>
          <a:p>
            <a:pPr algn="ctr"/>
            <a:r>
              <a:rPr lang="fr-FR" sz="2400" b="1" i="1" dirty="0">
                <a:solidFill>
                  <a:srgbClr val="008000"/>
                </a:solidFill>
              </a:rPr>
              <a:t>C’est vous qui devez toujours entamer l’effort nécessaire</a:t>
            </a:r>
          </a:p>
        </p:txBody>
      </p:sp>
      <p:pic>
        <p:nvPicPr>
          <p:cNvPr id="13" name="Image 12"/>
          <p:cNvPicPr>
            <a:picLocks noChangeAspect="1"/>
          </p:cNvPicPr>
          <p:nvPr/>
        </p:nvPicPr>
        <p:blipFill>
          <a:blip r:embed="rId2"/>
          <a:stretch>
            <a:fillRect/>
          </a:stretch>
        </p:blipFill>
        <p:spPr>
          <a:xfrm>
            <a:off x="162941" y="5480532"/>
            <a:ext cx="2082634" cy="1066409"/>
          </a:xfrm>
          <a:prstGeom prst="rect">
            <a:avLst/>
          </a:prstGeom>
        </p:spPr>
      </p:pic>
      <p:pic>
        <p:nvPicPr>
          <p:cNvPr id="14" name="Image 13"/>
          <p:cNvPicPr>
            <a:picLocks noChangeAspect="1"/>
          </p:cNvPicPr>
          <p:nvPr/>
        </p:nvPicPr>
        <p:blipFill>
          <a:blip r:embed="rId3"/>
          <a:stretch>
            <a:fillRect/>
          </a:stretch>
        </p:blipFill>
        <p:spPr>
          <a:xfrm>
            <a:off x="9212941" y="5238749"/>
            <a:ext cx="2809875" cy="1057275"/>
          </a:xfrm>
          <a:prstGeom prst="rect">
            <a:avLst/>
          </a:prstGeom>
        </p:spPr>
      </p:pic>
    </p:spTree>
    <p:extLst>
      <p:ext uri="{BB962C8B-B14F-4D97-AF65-F5344CB8AC3E}">
        <p14:creationId xmlns:p14="http://schemas.microsoft.com/office/powerpoint/2010/main" val="367166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1648654-9D57-4BB1-8D13-DD93554D0108}" type="slidenum">
              <a:rPr lang="fr-FR" smtClean="0"/>
              <a:t>43</a:t>
            </a:fld>
            <a:endParaRPr lang="fr-FR"/>
          </a:p>
        </p:txBody>
      </p:sp>
      <p:sp>
        <p:nvSpPr>
          <p:cNvPr id="3" name="Rectangle 2"/>
          <p:cNvSpPr/>
          <p:nvPr/>
        </p:nvSpPr>
        <p:spPr>
          <a:xfrm>
            <a:off x="118896" y="2270742"/>
            <a:ext cx="252517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Maïs à haut rendement sur super-sols</a:t>
            </a:r>
            <a:endParaRPr lang="fr-FR" sz="1200" dirty="0">
              <a:solidFill>
                <a:schemeClr val="accent6">
                  <a:lumMod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52" y="1129798"/>
            <a:ext cx="1704975" cy="1133475"/>
          </a:xfrm>
          <a:prstGeom prst="rect">
            <a:avLst/>
          </a:prstGeom>
        </p:spPr>
      </p:pic>
      <p:sp>
        <p:nvSpPr>
          <p:cNvPr id="5" name="Rectangle 4"/>
          <p:cNvSpPr/>
          <p:nvPr/>
        </p:nvSpPr>
        <p:spPr>
          <a:xfrm>
            <a:off x="2572087" y="2124773"/>
            <a:ext cx="942887"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Laitue frisée</a:t>
            </a:r>
            <a:endParaRPr lang="fr-FR" sz="1200" dirty="0">
              <a:solidFill>
                <a:schemeClr val="accent6">
                  <a:lumMod val="50000"/>
                </a:schemeClr>
              </a:solidFill>
            </a:endParaRPr>
          </a:p>
        </p:txBody>
      </p:sp>
      <p:sp>
        <p:nvSpPr>
          <p:cNvPr id="6" name="Rectangle 5"/>
          <p:cNvSpPr/>
          <p:nvPr/>
        </p:nvSpPr>
        <p:spPr>
          <a:xfrm>
            <a:off x="4497827" y="2091823"/>
            <a:ext cx="50045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Chou</a:t>
            </a:r>
            <a:endParaRPr lang="fr-FR" sz="1200" dirty="0">
              <a:solidFill>
                <a:schemeClr val="accent6">
                  <a:lumMod val="50000"/>
                </a:schemeClr>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06" y="1122329"/>
            <a:ext cx="1333500" cy="9620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29" y="1129798"/>
            <a:ext cx="1285875" cy="962025"/>
          </a:xfrm>
          <a:prstGeom prst="rect">
            <a:avLst/>
          </a:prstGeom>
        </p:spPr>
      </p:pic>
      <p:sp>
        <p:nvSpPr>
          <p:cNvPr id="9" name="Rectangle 8"/>
          <p:cNvSpPr/>
          <p:nvPr/>
        </p:nvSpPr>
        <p:spPr>
          <a:xfrm>
            <a:off x="5956150" y="2132242"/>
            <a:ext cx="641522" cy="276999"/>
          </a:xfrm>
          <a:prstGeom prst="rect">
            <a:avLst/>
          </a:prstGeom>
        </p:spPr>
        <p:txBody>
          <a:bodyPr wrap="none">
            <a:spAutoFit/>
          </a:bodyPr>
          <a:lstStyle/>
          <a:p>
            <a:r>
              <a:rPr lang="fr-FR" sz="1200" i="1" dirty="0">
                <a:solidFill>
                  <a:schemeClr val="accent6">
                    <a:lumMod val="50000"/>
                  </a:schemeClr>
                </a:solidFill>
              </a:rPr>
              <a:t>papaye</a:t>
            </a:r>
          </a:p>
        </p:txBody>
      </p:sp>
      <p:sp>
        <p:nvSpPr>
          <p:cNvPr id="10" name="Rectangle 9"/>
          <p:cNvSpPr/>
          <p:nvPr/>
        </p:nvSpPr>
        <p:spPr>
          <a:xfrm>
            <a:off x="7281457" y="1960394"/>
            <a:ext cx="655949" cy="276999"/>
          </a:xfrm>
          <a:prstGeom prst="rect">
            <a:avLst/>
          </a:prstGeom>
        </p:spPr>
        <p:txBody>
          <a:bodyPr wrap="none">
            <a:spAutoFit/>
          </a:bodyPr>
          <a:lstStyle/>
          <a:p>
            <a:r>
              <a:rPr lang="fr-FR" sz="1200" i="1" dirty="0">
                <a:solidFill>
                  <a:schemeClr val="accent6">
                    <a:lumMod val="50000"/>
                  </a:schemeClr>
                </a:solidFill>
              </a:rPr>
              <a:t>poivron</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468" y="982207"/>
            <a:ext cx="1419225" cy="942975"/>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908" y="982207"/>
            <a:ext cx="828675" cy="1104900"/>
          </a:xfrm>
          <a:prstGeom prst="rect">
            <a:avLst/>
          </a:prstGeom>
        </p:spPr>
      </p:pic>
      <p:sp>
        <p:nvSpPr>
          <p:cNvPr id="13" name="Rectangle 12"/>
          <p:cNvSpPr/>
          <p:nvPr/>
        </p:nvSpPr>
        <p:spPr>
          <a:xfrm>
            <a:off x="8608538" y="1869510"/>
            <a:ext cx="904735" cy="276999"/>
          </a:xfrm>
          <a:prstGeom prst="rect">
            <a:avLst/>
          </a:prstGeom>
        </p:spPr>
        <p:txBody>
          <a:bodyPr wrap="none">
            <a:spAutoFit/>
          </a:bodyPr>
          <a:lstStyle/>
          <a:p>
            <a:r>
              <a:rPr lang="fr-FR" sz="1200" i="1" dirty="0">
                <a:solidFill>
                  <a:schemeClr val="accent6">
                    <a:lumMod val="50000"/>
                  </a:schemeClr>
                </a:solidFill>
              </a:rPr>
              <a:t>haricot vert</a:t>
            </a:r>
          </a:p>
        </p:txBody>
      </p:sp>
      <p:sp>
        <p:nvSpPr>
          <p:cNvPr id="14" name="Rectangle 13"/>
          <p:cNvSpPr/>
          <p:nvPr/>
        </p:nvSpPr>
        <p:spPr>
          <a:xfrm>
            <a:off x="10090199" y="1847774"/>
            <a:ext cx="620683" cy="276999"/>
          </a:xfrm>
          <a:prstGeom prst="rect">
            <a:avLst/>
          </a:prstGeom>
        </p:spPr>
        <p:txBody>
          <a:bodyPr wrap="none">
            <a:spAutoFit/>
          </a:bodyPr>
          <a:lstStyle/>
          <a:p>
            <a:r>
              <a:rPr lang="fr-FR" sz="1200" i="1" dirty="0">
                <a:solidFill>
                  <a:schemeClr val="accent6">
                    <a:lumMod val="50000"/>
                  </a:schemeClr>
                </a:solidFill>
              </a:rPr>
              <a:t>gombo</a:t>
            </a: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5424" y="937663"/>
            <a:ext cx="1238250" cy="914400"/>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6578" y="982207"/>
            <a:ext cx="1190625" cy="876300"/>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5336" y="2310536"/>
            <a:ext cx="1400175" cy="1028700"/>
          </a:xfrm>
          <a:prstGeom prst="rect">
            <a:avLst/>
          </a:prstGeom>
        </p:spPr>
      </p:pic>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7019" y="1986357"/>
            <a:ext cx="1050646" cy="1392991"/>
          </a:xfrm>
          <a:prstGeom prst="rect">
            <a:avLst/>
          </a:prstGeom>
        </p:spPr>
      </p:pic>
      <p:sp>
        <p:nvSpPr>
          <p:cNvPr id="19" name="Rectangle 18"/>
          <p:cNvSpPr/>
          <p:nvPr/>
        </p:nvSpPr>
        <p:spPr>
          <a:xfrm>
            <a:off x="11092000" y="3380122"/>
            <a:ext cx="651140" cy="276999"/>
          </a:xfrm>
          <a:prstGeom prst="rect">
            <a:avLst/>
          </a:prstGeom>
        </p:spPr>
        <p:txBody>
          <a:bodyPr wrap="none">
            <a:spAutoFit/>
          </a:bodyPr>
          <a:lstStyle/>
          <a:p>
            <a:r>
              <a:rPr lang="fr-FR" sz="1200" i="1" dirty="0">
                <a:solidFill>
                  <a:schemeClr val="accent6">
                    <a:lumMod val="50000"/>
                  </a:schemeClr>
                </a:solidFill>
              </a:rPr>
              <a:t>banane</a:t>
            </a:r>
          </a:p>
        </p:txBody>
      </p:sp>
      <p:sp>
        <p:nvSpPr>
          <p:cNvPr id="20" name="Rectangle 19"/>
          <p:cNvSpPr/>
          <p:nvPr/>
        </p:nvSpPr>
        <p:spPr>
          <a:xfrm>
            <a:off x="9535081" y="3339236"/>
            <a:ext cx="622414" cy="276999"/>
          </a:xfrm>
          <a:prstGeom prst="rect">
            <a:avLst/>
          </a:prstGeom>
        </p:spPr>
        <p:txBody>
          <a:bodyPr wrap="none">
            <a:spAutoFit/>
          </a:bodyPr>
          <a:lstStyle/>
          <a:p>
            <a:r>
              <a:rPr lang="fr-FR" sz="1200" i="1" dirty="0">
                <a:solidFill>
                  <a:schemeClr val="accent6">
                    <a:lumMod val="50000"/>
                  </a:schemeClr>
                </a:solidFill>
              </a:rPr>
              <a:t>piment</a:t>
            </a:r>
          </a:p>
        </p:txBody>
      </p:sp>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4676" y="2522711"/>
            <a:ext cx="2190750" cy="847725"/>
          </a:xfrm>
          <a:prstGeom prst="rect">
            <a:avLst/>
          </a:prstGeom>
        </p:spPr>
      </p:pic>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4806" y="2536935"/>
            <a:ext cx="1133475" cy="847725"/>
          </a:xfrm>
          <a:prstGeom prst="rect">
            <a:avLst/>
          </a:prstGeom>
        </p:spPr>
      </p:pic>
      <p:sp>
        <p:nvSpPr>
          <p:cNvPr id="23" name="Rectangle 22"/>
          <p:cNvSpPr/>
          <p:nvPr/>
        </p:nvSpPr>
        <p:spPr>
          <a:xfrm>
            <a:off x="6744268" y="3380121"/>
            <a:ext cx="647934" cy="276999"/>
          </a:xfrm>
          <a:prstGeom prst="rect">
            <a:avLst/>
          </a:prstGeom>
        </p:spPr>
        <p:txBody>
          <a:bodyPr wrap="none">
            <a:spAutoFit/>
          </a:bodyPr>
          <a:lstStyle/>
          <a:p>
            <a:r>
              <a:rPr lang="fr-FR" sz="1200" i="1" dirty="0">
                <a:solidFill>
                  <a:schemeClr val="accent6">
                    <a:lumMod val="50000"/>
                  </a:schemeClr>
                </a:solidFill>
              </a:rPr>
              <a:t>Ananas</a:t>
            </a:r>
          </a:p>
        </p:txBody>
      </p:sp>
      <p:pic>
        <p:nvPicPr>
          <p:cNvPr id="24" name="Imag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8928" y="2571553"/>
            <a:ext cx="1257300" cy="942975"/>
          </a:xfrm>
          <a:prstGeom prst="rect">
            <a:avLst/>
          </a:prstGeom>
        </p:spPr>
      </p:pic>
      <p:pic>
        <p:nvPicPr>
          <p:cNvPr id="25" name="Imag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4221" y="2547741"/>
            <a:ext cx="1314450" cy="990600"/>
          </a:xfrm>
          <a:prstGeom prst="rect">
            <a:avLst/>
          </a:prstGeom>
        </p:spPr>
      </p:pic>
      <p:sp>
        <p:nvSpPr>
          <p:cNvPr id="26" name="Rectangle 25"/>
          <p:cNvSpPr/>
          <p:nvPr/>
        </p:nvSpPr>
        <p:spPr>
          <a:xfrm>
            <a:off x="2538604" y="3532221"/>
            <a:ext cx="2407262" cy="276999"/>
          </a:xfrm>
          <a:prstGeom prst="rect">
            <a:avLst/>
          </a:prstGeom>
        </p:spPr>
        <p:txBody>
          <a:bodyPr wrap="none">
            <a:spAutoFit/>
          </a:bodyPr>
          <a:lstStyle/>
          <a:p>
            <a:r>
              <a:rPr lang="fr-FR" sz="1200" dirty="0">
                <a:solidFill>
                  <a:schemeClr val="accent6">
                    <a:lumMod val="50000"/>
                  </a:schemeClr>
                </a:solidFill>
              </a:rPr>
              <a:t>Oignons (exemple : violet de </a:t>
            </a:r>
            <a:r>
              <a:rPr lang="fr-FR" sz="1200" dirty="0" err="1">
                <a:solidFill>
                  <a:schemeClr val="accent6">
                    <a:lumMod val="50000"/>
                  </a:schemeClr>
                </a:solidFill>
              </a:rPr>
              <a:t>Galmi</a:t>
            </a:r>
            <a:r>
              <a:rPr lang="fr-FR" sz="1200" dirty="0">
                <a:solidFill>
                  <a:schemeClr val="accent6">
                    <a:lumMod val="50000"/>
                  </a:schemeClr>
                </a:solidFill>
              </a:rPr>
              <a:t>)</a:t>
            </a:r>
          </a:p>
        </p:txBody>
      </p:sp>
      <p:pic>
        <p:nvPicPr>
          <p:cNvPr id="27" name="Imag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82099" y="3926554"/>
            <a:ext cx="1304925" cy="981075"/>
          </a:xfrm>
          <a:prstGeom prst="rect">
            <a:avLst/>
          </a:prstGeom>
        </p:spPr>
      </p:pic>
      <p:pic>
        <p:nvPicPr>
          <p:cNvPr id="28" name="Imag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97849" y="3856382"/>
            <a:ext cx="1771650" cy="1333500"/>
          </a:xfrm>
          <a:prstGeom prst="rect">
            <a:avLst/>
          </a:prstGeom>
        </p:spPr>
      </p:pic>
      <p:pic>
        <p:nvPicPr>
          <p:cNvPr id="29" name="Imag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76532" y="3935592"/>
            <a:ext cx="1304925" cy="981075"/>
          </a:xfrm>
          <a:prstGeom prst="rect">
            <a:avLst/>
          </a:prstGeom>
        </p:spPr>
      </p:pic>
      <p:pic>
        <p:nvPicPr>
          <p:cNvPr id="30" name="Imag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28636" y="3963185"/>
            <a:ext cx="1171575" cy="876300"/>
          </a:xfrm>
          <a:prstGeom prst="rect">
            <a:avLst/>
          </a:prstGeom>
        </p:spPr>
      </p:pic>
      <p:pic>
        <p:nvPicPr>
          <p:cNvPr id="31" name="Image 3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13758" y="3956754"/>
            <a:ext cx="1228725" cy="914400"/>
          </a:xfrm>
          <a:prstGeom prst="rect">
            <a:avLst/>
          </a:prstGeom>
        </p:spPr>
      </p:pic>
      <p:pic>
        <p:nvPicPr>
          <p:cNvPr id="32" name="Imag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5822" y="3963185"/>
            <a:ext cx="1419225" cy="990600"/>
          </a:xfrm>
          <a:prstGeom prst="rect">
            <a:avLst/>
          </a:prstGeom>
        </p:spPr>
      </p:pic>
      <p:sp>
        <p:nvSpPr>
          <p:cNvPr id="33" name="Rectangle 32"/>
          <p:cNvSpPr/>
          <p:nvPr/>
        </p:nvSpPr>
        <p:spPr>
          <a:xfrm>
            <a:off x="3474287" y="4951469"/>
            <a:ext cx="649280" cy="276999"/>
          </a:xfrm>
          <a:prstGeom prst="rect">
            <a:avLst/>
          </a:prstGeom>
        </p:spPr>
        <p:txBody>
          <a:bodyPr wrap="none">
            <a:spAutoFit/>
          </a:bodyPr>
          <a:lstStyle/>
          <a:p>
            <a:r>
              <a:rPr lang="fr-FR" sz="1200" i="1" dirty="0">
                <a:solidFill>
                  <a:schemeClr val="accent6">
                    <a:lumMod val="50000"/>
                  </a:schemeClr>
                </a:solidFill>
              </a:rPr>
              <a:t>Tomate</a:t>
            </a:r>
          </a:p>
        </p:txBody>
      </p:sp>
      <p:pic>
        <p:nvPicPr>
          <p:cNvPr id="34" name="Image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34727" y="3935591"/>
            <a:ext cx="1304925" cy="981075"/>
          </a:xfrm>
          <a:prstGeom prst="rect">
            <a:avLst/>
          </a:prstGeom>
        </p:spPr>
      </p:pic>
      <p:pic>
        <p:nvPicPr>
          <p:cNvPr id="35" name="Image 3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55426" y="3963185"/>
            <a:ext cx="1276350" cy="962025"/>
          </a:xfrm>
          <a:prstGeom prst="rect">
            <a:avLst/>
          </a:prstGeom>
        </p:spPr>
      </p:pic>
      <p:pic>
        <p:nvPicPr>
          <p:cNvPr id="36" name="Image 3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5822" y="5189882"/>
            <a:ext cx="1257300" cy="981075"/>
          </a:xfrm>
          <a:prstGeom prst="rect">
            <a:avLst/>
          </a:prstGeom>
        </p:spPr>
      </p:pic>
      <p:pic>
        <p:nvPicPr>
          <p:cNvPr id="37" name="Image 3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5082" y="2651661"/>
            <a:ext cx="1409700" cy="923925"/>
          </a:xfrm>
          <a:prstGeom prst="rect">
            <a:avLst/>
          </a:prstGeom>
        </p:spPr>
      </p:pic>
      <p:sp>
        <p:nvSpPr>
          <p:cNvPr id="38" name="Rectangle 37"/>
          <p:cNvSpPr/>
          <p:nvPr/>
        </p:nvSpPr>
        <p:spPr>
          <a:xfrm>
            <a:off x="698934" y="3588467"/>
            <a:ext cx="648191"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Carotte</a:t>
            </a:r>
            <a:endParaRPr lang="fr-FR" sz="1200" dirty="0">
              <a:solidFill>
                <a:schemeClr val="accent6">
                  <a:lumMod val="50000"/>
                </a:schemeClr>
              </a:solidFill>
            </a:endParaRPr>
          </a:p>
        </p:txBody>
      </p:sp>
      <p:sp>
        <p:nvSpPr>
          <p:cNvPr id="39" name="Rectangle 38"/>
          <p:cNvSpPr/>
          <p:nvPr/>
        </p:nvSpPr>
        <p:spPr>
          <a:xfrm>
            <a:off x="474548" y="6268554"/>
            <a:ext cx="890308" cy="276999"/>
          </a:xfrm>
          <a:prstGeom prst="rect">
            <a:avLst/>
          </a:prstGeom>
        </p:spPr>
        <p:txBody>
          <a:bodyPr wrap="none">
            <a:spAutoFit/>
          </a:bodyPr>
          <a:lstStyle/>
          <a:p>
            <a:r>
              <a:rPr lang="fr-FR" altLang="ja-JP" sz="1200" i="1" dirty="0">
                <a:solidFill>
                  <a:schemeClr val="accent6">
                    <a:lumMod val="50000"/>
                  </a:schemeClr>
                </a:solidFill>
                <a:cs typeface="Arial" pitchFamily="34" charset="0"/>
              </a:rPr>
              <a:t>Concombre</a:t>
            </a:r>
            <a:endParaRPr lang="fr-FR" sz="1200" dirty="0">
              <a:solidFill>
                <a:schemeClr val="accent6">
                  <a:lumMod val="50000"/>
                </a:schemeClr>
              </a:solidFill>
            </a:endParaRPr>
          </a:p>
        </p:txBody>
      </p:sp>
      <p:pic>
        <p:nvPicPr>
          <p:cNvPr id="40" name="Image 3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08125" y="5372591"/>
            <a:ext cx="1266825" cy="952500"/>
          </a:xfrm>
          <a:prstGeom prst="rect">
            <a:avLst/>
          </a:prstGeom>
        </p:spPr>
      </p:pic>
      <p:pic>
        <p:nvPicPr>
          <p:cNvPr id="41" name="Image 4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79205" y="5382848"/>
            <a:ext cx="1285875" cy="971550"/>
          </a:xfrm>
          <a:prstGeom prst="rect">
            <a:avLst/>
          </a:prstGeom>
        </p:spPr>
      </p:pic>
      <p:pic>
        <p:nvPicPr>
          <p:cNvPr id="42" name="Image 4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29445" y="5449523"/>
            <a:ext cx="1200150" cy="904875"/>
          </a:xfrm>
          <a:prstGeom prst="rect">
            <a:avLst/>
          </a:prstGeom>
        </p:spPr>
      </p:pic>
      <p:pic>
        <p:nvPicPr>
          <p:cNvPr id="43" name="Image 4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14974" y="5428752"/>
            <a:ext cx="1200150" cy="904875"/>
          </a:xfrm>
          <a:prstGeom prst="rect">
            <a:avLst/>
          </a:prstGeom>
        </p:spPr>
      </p:pic>
      <p:sp>
        <p:nvSpPr>
          <p:cNvPr id="44" name="Rectangle 43"/>
          <p:cNvSpPr/>
          <p:nvPr/>
        </p:nvSpPr>
        <p:spPr>
          <a:xfrm>
            <a:off x="3100176" y="6365396"/>
            <a:ext cx="3497496" cy="276999"/>
          </a:xfrm>
          <a:prstGeom prst="rect">
            <a:avLst/>
          </a:prstGeom>
        </p:spPr>
        <p:txBody>
          <a:bodyPr wrap="none">
            <a:spAutoFit/>
          </a:bodyPr>
          <a:lstStyle/>
          <a:p>
            <a:r>
              <a:rPr lang="fr-FR" altLang="en-US" sz="1200" b="1" dirty="0">
                <a:solidFill>
                  <a:schemeClr val="accent6">
                    <a:lumMod val="50000"/>
                  </a:schemeClr>
                </a:solidFill>
              </a:rPr>
              <a:t>RIZ A HAUT RENDEMENT– </a:t>
            </a:r>
            <a:r>
              <a:rPr lang="fr-FR" altLang="en-US" sz="1200" b="1">
                <a:solidFill>
                  <a:schemeClr val="accent6">
                    <a:lumMod val="50000"/>
                  </a:schemeClr>
                </a:solidFill>
              </a:rPr>
              <a:t>6 Tonnes/ha </a:t>
            </a:r>
            <a:r>
              <a:rPr lang="fr-FR" altLang="en-US" sz="1200" b="1" dirty="0">
                <a:solidFill>
                  <a:schemeClr val="accent6">
                    <a:lumMod val="50000"/>
                  </a:schemeClr>
                </a:solidFill>
              </a:rPr>
              <a:t>3 fois par an</a:t>
            </a:r>
            <a:endParaRPr lang="fr-FR" sz="1200" dirty="0">
              <a:solidFill>
                <a:schemeClr val="accent6">
                  <a:lumMod val="50000"/>
                </a:schemeClr>
              </a:solidFill>
            </a:endParaRPr>
          </a:p>
        </p:txBody>
      </p:sp>
      <p:sp>
        <p:nvSpPr>
          <p:cNvPr id="45" name="Rectangle 44"/>
          <p:cNvSpPr/>
          <p:nvPr/>
        </p:nvSpPr>
        <p:spPr>
          <a:xfrm>
            <a:off x="11002150" y="6290934"/>
            <a:ext cx="753540" cy="276999"/>
          </a:xfrm>
          <a:prstGeom prst="rect">
            <a:avLst/>
          </a:prstGeom>
        </p:spPr>
        <p:txBody>
          <a:bodyPr wrap="none">
            <a:spAutoFit/>
          </a:bodyPr>
          <a:lstStyle/>
          <a:p>
            <a:pPr algn="ctr"/>
            <a:r>
              <a:rPr lang="fr-FR" sz="1200" i="1" dirty="0">
                <a:solidFill>
                  <a:schemeClr val="accent6">
                    <a:lumMod val="50000"/>
                  </a:schemeClr>
                </a:solidFill>
              </a:rPr>
              <a:t>pastèque</a:t>
            </a:r>
          </a:p>
        </p:txBody>
      </p:sp>
      <p:sp>
        <p:nvSpPr>
          <p:cNvPr id="46" name="Rectangle 45"/>
          <p:cNvSpPr/>
          <p:nvPr/>
        </p:nvSpPr>
        <p:spPr>
          <a:xfrm>
            <a:off x="8818983" y="6485420"/>
            <a:ext cx="530915" cy="276999"/>
          </a:xfrm>
          <a:prstGeom prst="rect">
            <a:avLst/>
          </a:prstGeom>
        </p:spPr>
        <p:txBody>
          <a:bodyPr wrap="none">
            <a:spAutoFit/>
          </a:bodyPr>
          <a:lstStyle/>
          <a:p>
            <a:pPr algn="ctr"/>
            <a:r>
              <a:rPr lang="fr-FR" sz="1200" i="1" dirty="0">
                <a:solidFill>
                  <a:schemeClr val="accent6">
                    <a:lumMod val="50000"/>
                  </a:schemeClr>
                </a:solidFill>
              </a:rPr>
              <a:t>fraise</a:t>
            </a:r>
          </a:p>
        </p:txBody>
      </p:sp>
      <p:pic>
        <p:nvPicPr>
          <p:cNvPr id="47" name="Image 4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146419" y="5410259"/>
            <a:ext cx="1352550" cy="1019175"/>
          </a:xfrm>
          <a:prstGeom prst="rect">
            <a:avLst/>
          </a:prstGeom>
        </p:spPr>
      </p:pic>
      <p:pic>
        <p:nvPicPr>
          <p:cNvPr id="48" name="Image 4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72601" y="5382848"/>
            <a:ext cx="1314450" cy="990600"/>
          </a:xfrm>
          <a:prstGeom prst="rect">
            <a:avLst/>
          </a:prstGeom>
        </p:spPr>
      </p:pic>
      <p:pic>
        <p:nvPicPr>
          <p:cNvPr id="49" name="Image 4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710975" y="5356521"/>
            <a:ext cx="1190625" cy="895350"/>
          </a:xfrm>
          <a:prstGeom prst="rect">
            <a:avLst/>
          </a:prstGeom>
        </p:spPr>
      </p:pic>
      <p:sp>
        <p:nvSpPr>
          <p:cNvPr id="50" name="ZoneTexte 49"/>
          <p:cNvSpPr txBox="1"/>
          <p:nvPr/>
        </p:nvSpPr>
        <p:spPr>
          <a:xfrm>
            <a:off x="135669" y="548569"/>
            <a:ext cx="6846044" cy="461665"/>
          </a:xfrm>
          <a:prstGeom prst="rect">
            <a:avLst/>
          </a:prstGeom>
          <a:noFill/>
        </p:spPr>
        <p:txBody>
          <a:bodyPr wrap="square" rtlCol="0">
            <a:spAutoFit/>
          </a:bodyPr>
          <a:lstStyle/>
          <a:p>
            <a:r>
              <a:rPr lang="fr-FR" sz="2400" dirty="0">
                <a:solidFill>
                  <a:srgbClr val="008000"/>
                </a:solidFill>
              </a:rPr>
              <a:t>A1. </a:t>
            </a:r>
            <a:r>
              <a:rPr lang="fr-FR" sz="2400" b="1" dirty="0">
                <a:solidFill>
                  <a:srgbClr val="008000"/>
                </a:solidFill>
              </a:rPr>
              <a:t>Annexe : Légumes importants à cultiver</a:t>
            </a:r>
            <a:endParaRPr lang="fr-FR" sz="2400" dirty="0">
              <a:solidFill>
                <a:srgbClr val="008000"/>
              </a:solidFill>
            </a:endParaRPr>
          </a:p>
        </p:txBody>
      </p:sp>
      <p:sp>
        <p:nvSpPr>
          <p:cNvPr id="51" name="ZoneTexte 50"/>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Tree>
    <p:extLst>
      <p:ext uri="{BB962C8B-B14F-4D97-AF65-F5344CB8AC3E}">
        <p14:creationId xmlns:p14="http://schemas.microsoft.com/office/powerpoint/2010/main" val="3917055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35669" y="183443"/>
            <a:ext cx="522944" cy="365125"/>
          </a:xfrm>
        </p:spPr>
        <p:txBody>
          <a:bodyPr/>
          <a:lstStyle/>
          <a:p>
            <a:fld id="{91648654-9D57-4BB1-8D13-DD93554D0108}" type="slidenum">
              <a:rPr lang="fr-FR" smtClean="0"/>
              <a:t>44</a:t>
            </a:fld>
            <a:endParaRPr lang="fr-FR"/>
          </a:p>
        </p:txBody>
      </p:sp>
      <p:sp>
        <p:nvSpPr>
          <p:cNvPr id="4" name="ZoneTexte 3"/>
          <p:cNvSpPr txBox="1"/>
          <p:nvPr/>
        </p:nvSpPr>
        <p:spPr>
          <a:xfrm>
            <a:off x="5120640" y="14076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Rectangle 4"/>
          <p:cNvSpPr/>
          <p:nvPr/>
        </p:nvSpPr>
        <p:spPr>
          <a:xfrm>
            <a:off x="246998" y="615063"/>
            <a:ext cx="5713295" cy="461665"/>
          </a:xfrm>
          <a:prstGeom prst="rect">
            <a:avLst/>
          </a:prstGeom>
        </p:spPr>
        <p:txBody>
          <a:bodyPr wrap="none">
            <a:spAutoFit/>
          </a:bodyPr>
          <a:lstStyle/>
          <a:p>
            <a:r>
              <a:rPr lang="fr-FR" sz="2400" b="1" dirty="0">
                <a:solidFill>
                  <a:srgbClr val="008000"/>
                </a:solidFill>
              </a:rPr>
              <a:t>A1. Annexe : Légumes importants à cultiver</a:t>
            </a:r>
          </a:p>
        </p:txBody>
      </p:sp>
      <p:graphicFrame>
        <p:nvGraphicFramePr>
          <p:cNvPr id="6" name="Tableau 5"/>
          <p:cNvGraphicFramePr>
            <a:graphicFrameLocks noGrp="1"/>
          </p:cNvGraphicFramePr>
          <p:nvPr>
            <p:extLst>
              <p:ext uri="{D42A27DB-BD31-4B8C-83A1-F6EECF244321}">
                <p14:modId xmlns:p14="http://schemas.microsoft.com/office/powerpoint/2010/main" val="2660782031"/>
              </p:ext>
            </p:extLst>
          </p:nvPr>
        </p:nvGraphicFramePr>
        <p:xfrm>
          <a:off x="290028" y="1128865"/>
          <a:ext cx="7558758" cy="5155216"/>
        </p:xfrm>
        <a:graphic>
          <a:graphicData uri="http://schemas.openxmlformats.org/drawingml/2006/table">
            <a:tbl>
              <a:tblPr>
                <a:tableStyleId>{5C22544A-7EE6-4342-B048-85BDC9FD1C3A}</a:tableStyleId>
              </a:tblPr>
              <a:tblGrid>
                <a:gridCol w="1411477">
                  <a:extLst>
                    <a:ext uri="{9D8B030D-6E8A-4147-A177-3AD203B41FA5}">
                      <a16:colId xmlns:a16="http://schemas.microsoft.com/office/drawing/2014/main" val="20000"/>
                    </a:ext>
                  </a:extLst>
                </a:gridCol>
                <a:gridCol w="1295688">
                  <a:extLst>
                    <a:ext uri="{9D8B030D-6E8A-4147-A177-3AD203B41FA5}">
                      <a16:colId xmlns:a16="http://schemas.microsoft.com/office/drawing/2014/main" val="20001"/>
                    </a:ext>
                  </a:extLst>
                </a:gridCol>
                <a:gridCol w="1872321">
                  <a:extLst>
                    <a:ext uri="{9D8B030D-6E8A-4147-A177-3AD203B41FA5}">
                      <a16:colId xmlns:a16="http://schemas.microsoft.com/office/drawing/2014/main" val="20002"/>
                    </a:ext>
                  </a:extLst>
                </a:gridCol>
                <a:gridCol w="1295688">
                  <a:extLst>
                    <a:ext uri="{9D8B030D-6E8A-4147-A177-3AD203B41FA5}">
                      <a16:colId xmlns:a16="http://schemas.microsoft.com/office/drawing/2014/main" val="20003"/>
                    </a:ext>
                  </a:extLst>
                </a:gridCol>
                <a:gridCol w="1683584">
                  <a:extLst>
                    <a:ext uri="{9D8B030D-6E8A-4147-A177-3AD203B41FA5}">
                      <a16:colId xmlns:a16="http://schemas.microsoft.com/office/drawing/2014/main" val="20004"/>
                    </a:ext>
                  </a:extLst>
                </a:gridCol>
              </a:tblGrid>
              <a:tr h="173044">
                <a:tc>
                  <a:txBody>
                    <a:bodyPr/>
                    <a:lstStyle/>
                    <a:p>
                      <a:pPr marL="36000" eaLnBrk="0" fontAlgn="base" hangingPunct="0">
                        <a:lnSpc>
                          <a:spcPct val="100000"/>
                        </a:lnSpc>
                        <a:spcAft>
                          <a:spcPts val="0"/>
                        </a:spcAft>
                      </a:pPr>
                      <a:r>
                        <a:rPr lang="fr-FR" sz="1200" b="1" dirty="0">
                          <a:effectLst/>
                        </a:rPr>
                        <a:t>Nom français</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b="1" dirty="0">
                          <a:effectLst/>
                        </a:rPr>
                        <a:t>Nom anglais</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b="1" spc="-10" dirty="0">
                          <a:effectLst/>
                        </a:rPr>
                        <a:t>Nom scientifique</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b="1" dirty="0">
                          <a:effectLst/>
                        </a:rPr>
                        <a:t>Famille</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b="1" spc="-20" dirty="0">
                          <a:effectLst/>
                        </a:rPr>
                        <a:t>Produits</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044">
                <a:tc>
                  <a:txBody>
                    <a:bodyPr/>
                    <a:lstStyle/>
                    <a:p>
                      <a:pPr marL="36000" eaLnBrk="0" fontAlgn="base" hangingPunct="0">
                        <a:lnSpc>
                          <a:spcPct val="100000"/>
                        </a:lnSpc>
                        <a:spcAft>
                          <a:spcPts val="0"/>
                        </a:spcAft>
                      </a:pPr>
                      <a:r>
                        <a:rPr lang="fr-FR" sz="1200" b="1" spc="5" dirty="0">
                          <a:effectLst/>
                        </a:rPr>
                        <a:t>Amarante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Amaranth</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Amaranthus</a:t>
                      </a:r>
                      <a:r>
                        <a:rPr lang="fr-FR" sz="1200" i="1" dirty="0">
                          <a:effectLst/>
                        </a:rPr>
                        <a:t> </a:t>
                      </a:r>
                      <a:r>
                        <a:rPr lang="fr-FR" sz="1200" i="1" dirty="0" err="1">
                          <a:effectLst/>
                        </a:rPr>
                        <a:t>spp</a:t>
                      </a:r>
                      <a:r>
                        <a:rPr lang="fr-FR" sz="1200" i="1" dirty="0">
                          <a:effectLst/>
                        </a:rPr>
                        <a:t>.</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Amaranthacées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044">
                <a:tc>
                  <a:txBody>
                    <a:bodyPr/>
                    <a:lstStyle/>
                    <a:p>
                      <a:pPr marL="36000" eaLnBrk="0" fontAlgn="base" hangingPunct="0">
                        <a:lnSpc>
                          <a:spcPct val="100000"/>
                        </a:lnSpc>
                        <a:spcAft>
                          <a:spcPts val="0"/>
                        </a:spcAft>
                      </a:pPr>
                      <a:r>
                        <a:rPr lang="fr-FR" sz="1200" b="1" spc="5" dirty="0">
                          <a:effectLst/>
                        </a:rPr>
                        <a:t>Arachide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Groundnut</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Arachis hypogaea</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Légumineuses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Graines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3044">
                <a:tc>
                  <a:txBody>
                    <a:bodyPr/>
                    <a:lstStyle/>
                    <a:p>
                      <a:pPr marL="36000" eaLnBrk="0" fontAlgn="base" hangingPunct="0">
                        <a:lnSpc>
                          <a:spcPct val="100000"/>
                        </a:lnSpc>
                        <a:spcAft>
                          <a:spcPts val="0"/>
                        </a:spcAft>
                      </a:pPr>
                      <a:r>
                        <a:rPr lang="fr-FR" sz="1200" b="1">
                          <a:effectLst/>
                        </a:rPr>
                        <a:t>Aubergine</a:t>
                      </a:r>
                      <a:endParaRPr lang="fr-FR" sz="1200" b="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Eggplant</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Solanum</a:t>
                      </a:r>
                      <a:r>
                        <a:rPr lang="fr-FR" sz="1200" i="1" dirty="0">
                          <a:effectLst/>
                        </a:rPr>
                        <a:t> </a:t>
                      </a:r>
                      <a:r>
                        <a:rPr lang="fr-FR" sz="1200" i="1" dirty="0" err="1">
                          <a:effectLst/>
                        </a:rPr>
                        <a:t>melonena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Solanées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Feuilles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053">
                <a:tc>
                  <a:txBody>
                    <a:bodyPr/>
                    <a:lstStyle/>
                    <a:p>
                      <a:pPr marL="36000" marR="274320" eaLnBrk="0" fontAlgn="base" hangingPunct="0">
                        <a:lnSpc>
                          <a:spcPct val="100000"/>
                        </a:lnSpc>
                        <a:spcAft>
                          <a:spcPts val="0"/>
                        </a:spcAft>
                      </a:pPr>
                      <a:r>
                        <a:rPr lang="fr-FR" sz="1200" b="1" spc="-10" dirty="0">
                          <a:effectLst/>
                        </a:rPr>
                        <a:t>Aubergine locale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African</a:t>
                      </a:r>
                      <a:r>
                        <a:rPr lang="fr-FR" sz="1200" dirty="0">
                          <a:effectLst/>
                        </a:rPr>
                        <a:t> </a:t>
                      </a:r>
                      <a:r>
                        <a:rPr lang="fr-FR" sz="1200" dirty="0" err="1">
                          <a:effectLst/>
                        </a:rPr>
                        <a:t>eggplant</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411480" eaLnBrk="0" fontAlgn="base" hangingPunct="0">
                        <a:lnSpc>
                          <a:spcPct val="100000"/>
                        </a:lnSpc>
                        <a:spcAft>
                          <a:spcPts val="0"/>
                        </a:spcAft>
                      </a:pPr>
                      <a:r>
                        <a:rPr lang="fr-FR" sz="1200" i="1" spc="-5" dirty="0" err="1">
                          <a:effectLst/>
                        </a:rPr>
                        <a:t>Solanum</a:t>
                      </a:r>
                      <a:r>
                        <a:rPr lang="fr-FR" sz="1200" i="1" spc="-5" dirty="0">
                          <a:effectLst/>
                        </a:rPr>
                        <a:t> </a:t>
                      </a:r>
                      <a:r>
                        <a:rPr lang="fr-FR" sz="1200" i="1" spc="-5" dirty="0" err="1">
                          <a:effectLst/>
                        </a:rPr>
                        <a:t>macrocarpon</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Solanées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5911">
                <a:tc>
                  <a:txBody>
                    <a:bodyPr/>
                    <a:lstStyle/>
                    <a:p>
                      <a:pPr marL="36000" eaLnBrk="0" fontAlgn="base" hangingPunct="0">
                        <a:lnSpc>
                          <a:spcPct val="100000"/>
                        </a:lnSpc>
                        <a:spcAft>
                          <a:spcPts val="0"/>
                        </a:spcAft>
                      </a:pPr>
                      <a:r>
                        <a:rPr lang="fr-FR" sz="1200" b="1" dirty="0">
                          <a:effectLst/>
                        </a:rPr>
                        <a:t>Baselle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342900" eaLnBrk="0" fontAlgn="base" hangingPunct="0">
                        <a:lnSpc>
                          <a:spcPct val="100000"/>
                        </a:lnSpc>
                        <a:spcAft>
                          <a:spcPts val="0"/>
                        </a:spcAft>
                      </a:pPr>
                      <a:r>
                        <a:rPr lang="fr-FR" sz="1200" spc="-10" dirty="0" err="1">
                          <a:effectLst/>
                        </a:rPr>
                        <a:t>Ceylon</a:t>
                      </a:r>
                      <a:r>
                        <a:rPr lang="fr-FR" sz="1200" spc="-10" dirty="0">
                          <a:effectLst/>
                        </a:rPr>
                        <a:t> </a:t>
                      </a:r>
                      <a:r>
                        <a:rPr lang="fr-FR" sz="1200" spc="-10" dirty="0" err="1">
                          <a:effectLst/>
                        </a:rPr>
                        <a:t>spinach</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Basella</a:t>
                      </a:r>
                      <a:r>
                        <a:rPr lang="fr-FR" sz="1200" i="1" dirty="0">
                          <a:effectLst/>
                        </a:rPr>
                        <a:t> alba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Basellescées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941">
                <a:tc>
                  <a:txBody>
                    <a:bodyPr/>
                    <a:lstStyle/>
                    <a:p>
                      <a:pPr marL="36000" eaLnBrk="0" fontAlgn="base" hangingPunct="0">
                        <a:lnSpc>
                          <a:spcPct val="100000"/>
                        </a:lnSpc>
                        <a:spcAft>
                          <a:spcPts val="0"/>
                        </a:spcAft>
                      </a:pPr>
                      <a:r>
                        <a:rPr lang="fr-FR" sz="1200" b="1" spc="-5" dirty="0">
                          <a:effectLst/>
                        </a:rPr>
                        <a:t>Chou</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97180" eaLnBrk="0" fontAlgn="base" hangingPunct="0">
                        <a:lnSpc>
                          <a:spcPct val="100000"/>
                        </a:lnSpc>
                        <a:spcAft>
                          <a:spcPts val="0"/>
                        </a:spcAft>
                      </a:pPr>
                      <a:r>
                        <a:rPr lang="fr-FR" sz="1200" dirty="0">
                          <a:effectLst/>
                        </a:rPr>
                        <a:t>White </a:t>
                      </a:r>
                      <a:r>
                        <a:rPr lang="fr-FR" sz="1200" dirty="0" err="1">
                          <a:effectLst/>
                        </a:rPr>
                        <a:t>cabbage</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160020" eaLnBrk="0" fontAlgn="base" hangingPunct="0">
                        <a:lnSpc>
                          <a:spcPct val="100000"/>
                        </a:lnSpc>
                        <a:spcAft>
                          <a:spcPts val="0"/>
                        </a:spcAft>
                      </a:pPr>
                      <a:r>
                        <a:rPr lang="fr-FR" sz="1200" i="1" dirty="0" err="1">
                          <a:effectLst/>
                        </a:rPr>
                        <a:t>Brassica</a:t>
                      </a:r>
                      <a:r>
                        <a:rPr lang="fr-FR" sz="1200" i="1" dirty="0">
                          <a:effectLst/>
                        </a:rPr>
                        <a:t> </a:t>
                      </a:r>
                      <a:r>
                        <a:rPr lang="fr-FR" sz="1200" i="1" dirty="0" err="1">
                          <a:effectLst/>
                        </a:rPr>
                        <a:t>oleracea</a:t>
                      </a:r>
                      <a:r>
                        <a:rPr lang="fr-FR" sz="1200" i="1" dirty="0">
                          <a:effectLst/>
                        </a:rPr>
                        <a:t>, var. </a:t>
                      </a:r>
                      <a:r>
                        <a:rPr lang="fr-FR" sz="1200" i="1" dirty="0" err="1">
                          <a:effectLst/>
                        </a:rPr>
                        <a:t>capitata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Crucifères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044">
                <a:tc>
                  <a:txBody>
                    <a:bodyPr/>
                    <a:lstStyle/>
                    <a:p>
                      <a:pPr marL="36000" eaLnBrk="0" fontAlgn="base" hangingPunct="0">
                        <a:lnSpc>
                          <a:spcPct val="100000"/>
                        </a:lnSpc>
                        <a:spcAft>
                          <a:spcPts val="0"/>
                        </a:spcAft>
                      </a:pPr>
                      <a:r>
                        <a:rPr lang="fr-FR" sz="1200" b="1" dirty="0">
                          <a:effectLst/>
                        </a:rPr>
                        <a:t>Chou africain</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African cabbage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Brassica</a:t>
                      </a:r>
                      <a:r>
                        <a:rPr lang="fr-FR" sz="1200" i="1" dirty="0">
                          <a:effectLst/>
                        </a:rPr>
                        <a:t> </a:t>
                      </a:r>
                      <a:r>
                        <a:rPr lang="fr-FR" sz="1200" i="1" dirty="0" err="1">
                          <a:effectLst/>
                        </a:rPr>
                        <a:t>carinata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Crucifères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9312">
                <a:tc>
                  <a:txBody>
                    <a:bodyPr/>
                    <a:lstStyle/>
                    <a:p>
                      <a:pPr marL="36000" marR="91440" eaLnBrk="0" fontAlgn="base" hangingPunct="0">
                        <a:lnSpc>
                          <a:spcPct val="100000"/>
                        </a:lnSpc>
                        <a:spcAft>
                          <a:spcPts val="0"/>
                        </a:spcAft>
                      </a:pPr>
                      <a:r>
                        <a:rPr lang="fr-FR" sz="1200" b="1" spc="-15" dirty="0">
                          <a:effectLst/>
                        </a:rPr>
                        <a:t>Chou de chine '</a:t>
                      </a:r>
                      <a:r>
                        <a:rPr lang="fr-FR" sz="1200" b="1" spc="-15" dirty="0" err="1">
                          <a:effectLst/>
                        </a:rPr>
                        <a:t>pakchoi</a:t>
                      </a:r>
                      <a:r>
                        <a:rPr lang="fr-FR" sz="1200" b="1" spc="-15" dirty="0">
                          <a:effectLst/>
                        </a:rPr>
                        <a:t>' `</a:t>
                      </a:r>
                      <a:r>
                        <a:rPr lang="fr-FR" sz="1200" b="1" spc="-15" dirty="0" err="1">
                          <a:effectLst/>
                        </a:rPr>
                        <a:t>petsai</a:t>
                      </a:r>
                      <a:r>
                        <a:rPr lang="fr-FR" sz="1200" b="1" spc="-15" dirty="0">
                          <a:effectLst/>
                        </a:rPr>
                        <a:t>'</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Chinese cabbage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i="1" spc="-5" dirty="0" err="1">
                          <a:effectLst/>
                        </a:rPr>
                        <a:t>Brassica</a:t>
                      </a:r>
                      <a:r>
                        <a:rPr lang="fr-FR" sz="1200" i="1" spc="-5" dirty="0">
                          <a:effectLst/>
                        </a:rPr>
                        <a:t> </a:t>
                      </a:r>
                      <a:r>
                        <a:rPr lang="fr-FR" sz="1200" i="1" spc="-5" dirty="0" err="1">
                          <a:effectLst/>
                        </a:rPr>
                        <a:t>campestris</a:t>
                      </a:r>
                      <a:r>
                        <a:rPr lang="fr-FR" sz="1200" i="1" spc="-5" dirty="0">
                          <a:effectLst/>
                        </a:rPr>
                        <a:t>, var. </a:t>
                      </a:r>
                      <a:r>
                        <a:rPr lang="fr-FR" sz="1200" i="1" spc="-5" dirty="0" err="1">
                          <a:effectLst/>
                        </a:rPr>
                        <a:t>chinensis</a:t>
                      </a:r>
                      <a:r>
                        <a:rPr lang="fr-FR" sz="1200" i="1" spc="-5" dirty="0">
                          <a:effectLst/>
                        </a:rPr>
                        <a:t> var. </a:t>
                      </a:r>
                      <a:r>
                        <a:rPr lang="fr-FR" sz="1200" i="1" spc="-5" dirty="0" err="1">
                          <a:effectLst/>
                        </a:rPr>
                        <a:t>pekinensis</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Crucifères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3044">
                <a:tc>
                  <a:txBody>
                    <a:bodyPr/>
                    <a:lstStyle/>
                    <a:p>
                      <a:pPr marL="36000" eaLnBrk="0" fontAlgn="base" hangingPunct="0">
                        <a:lnSpc>
                          <a:spcPct val="100000"/>
                        </a:lnSpc>
                        <a:spcAft>
                          <a:spcPts val="0"/>
                        </a:spcAft>
                      </a:pPr>
                      <a:r>
                        <a:rPr lang="fr-FR" sz="1200" b="1" dirty="0">
                          <a:effectLst/>
                        </a:rPr>
                        <a:t>Concombre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Cucumber</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Cucumis</a:t>
                      </a:r>
                      <a:r>
                        <a:rPr lang="fr-FR" sz="1200" i="1" dirty="0">
                          <a:effectLst/>
                        </a:rPr>
                        <a:t> </a:t>
                      </a:r>
                      <a:r>
                        <a:rPr lang="fr-FR" sz="1200" i="1" dirty="0" err="1">
                          <a:effectLst/>
                        </a:rPr>
                        <a:t>sativus</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Cucurbitacées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Fruits charnus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9566">
                <a:tc>
                  <a:txBody>
                    <a:bodyPr/>
                    <a:lstStyle/>
                    <a:p>
                      <a:pPr marL="36000" eaLnBrk="0" fontAlgn="base" hangingPunct="0">
                        <a:lnSpc>
                          <a:spcPct val="100000"/>
                        </a:lnSpc>
                        <a:spcAft>
                          <a:spcPts val="0"/>
                        </a:spcAft>
                      </a:pPr>
                      <a:r>
                        <a:rPr lang="fr-FR" sz="1200" b="1" dirty="0">
                          <a:effectLst/>
                        </a:rPr>
                        <a:t>Concombre amer</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Bitter gourd</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spc="-10" dirty="0" err="1">
                          <a:effectLst/>
                        </a:rPr>
                        <a:t>Momordica</a:t>
                      </a:r>
                      <a:r>
                        <a:rPr lang="fr-FR" sz="1200" i="1" spc="-10" dirty="0">
                          <a:effectLst/>
                        </a:rPr>
                        <a:t> </a:t>
                      </a:r>
                      <a:r>
                        <a:rPr lang="fr-FR" sz="1200" i="1" spc="-10" dirty="0" err="1">
                          <a:effectLst/>
                        </a:rPr>
                        <a:t>charantia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Cucurbitacées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3129">
                <a:tc>
                  <a:txBody>
                    <a:bodyPr/>
                    <a:lstStyle/>
                    <a:p>
                      <a:pPr marL="36000" marR="388620" eaLnBrk="0" fontAlgn="base" hangingPunct="0">
                        <a:lnSpc>
                          <a:spcPct val="100000"/>
                        </a:lnSpc>
                        <a:spcAft>
                          <a:spcPts val="0"/>
                        </a:spcAft>
                      </a:pPr>
                      <a:r>
                        <a:rPr lang="fr-FR" sz="1200" b="1" spc="-35" dirty="0">
                          <a:effectLst/>
                        </a:rPr>
                        <a:t>Dolique asperge</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74320" eaLnBrk="0" fontAlgn="base" hangingPunct="0">
                        <a:lnSpc>
                          <a:spcPct val="100000"/>
                        </a:lnSpc>
                        <a:spcAft>
                          <a:spcPts val="0"/>
                        </a:spcAft>
                      </a:pPr>
                      <a:r>
                        <a:rPr lang="fr-FR" sz="1200">
                          <a:effectLst/>
                        </a:rPr>
                        <a:t>Yardlong bean</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Vigna</a:t>
                      </a:r>
                      <a:r>
                        <a:rPr lang="fr-FR" sz="1200" i="1" dirty="0">
                          <a:effectLst/>
                        </a:rPr>
                        <a:t> </a:t>
                      </a:r>
                      <a:r>
                        <a:rPr lang="fr-FR" sz="1200" i="1" dirty="0" err="1">
                          <a:effectLst/>
                        </a:rPr>
                        <a:t>unguiculata</a:t>
                      </a:r>
                      <a:r>
                        <a:rPr lang="fr-FR" sz="1200" i="1" dirty="0">
                          <a:effectLst/>
                        </a:rPr>
                        <a:t> (var. </a:t>
                      </a:r>
                      <a:r>
                        <a:rPr lang="fr-FR" sz="1200" i="1" dirty="0" err="1">
                          <a:effectLst/>
                        </a:rPr>
                        <a:t>sesquipedalis</a:t>
                      </a:r>
                      <a:r>
                        <a:rPr lang="fr-FR" sz="1200" i="1" dirty="0">
                          <a:effectLst/>
                        </a:rPr>
                        <a:t>)</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a:effectLst/>
                        </a:rPr>
                        <a:t>Légumineuse 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 (graines)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9566">
                <a:tc>
                  <a:txBody>
                    <a:bodyPr/>
                    <a:lstStyle/>
                    <a:p>
                      <a:pPr marL="36000" eaLnBrk="0" fontAlgn="base" hangingPunct="0">
                        <a:lnSpc>
                          <a:spcPct val="100000"/>
                        </a:lnSpc>
                        <a:spcAft>
                          <a:spcPts val="0"/>
                        </a:spcAft>
                      </a:pPr>
                      <a:r>
                        <a:rPr lang="fr-FR" sz="1200" b="1" dirty="0">
                          <a:effectLst/>
                        </a:rPr>
                        <a:t>Gombo</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Okra</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Hibiscus esculentus</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Malvacées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46087">
                <a:tc>
                  <a:txBody>
                    <a:bodyPr/>
                    <a:lstStyle/>
                    <a:p>
                      <a:pPr marL="36000" eaLnBrk="0" fontAlgn="base" hangingPunct="0">
                        <a:lnSpc>
                          <a:spcPct val="100000"/>
                        </a:lnSpc>
                        <a:spcAft>
                          <a:spcPts val="0"/>
                        </a:spcAft>
                      </a:pPr>
                      <a:r>
                        <a:rPr lang="fr-FR" sz="1200" b="1" dirty="0">
                          <a:effectLst/>
                        </a:rPr>
                        <a:t>Haricot vert</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74320" eaLnBrk="0" fontAlgn="base" hangingPunct="0">
                        <a:lnSpc>
                          <a:spcPct val="100000"/>
                        </a:lnSpc>
                        <a:spcAft>
                          <a:spcPts val="0"/>
                        </a:spcAft>
                      </a:pPr>
                      <a:r>
                        <a:rPr lang="fr-FR" sz="1200">
                          <a:effectLst/>
                        </a:rPr>
                        <a:t>Common bean</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Phaseolus vulgaris</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Légumineuses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graines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73044">
                <a:tc>
                  <a:txBody>
                    <a:bodyPr/>
                    <a:lstStyle/>
                    <a:p>
                      <a:pPr marL="36000" eaLnBrk="0" fontAlgn="base" hangingPunct="0">
                        <a:lnSpc>
                          <a:spcPct val="100000"/>
                        </a:lnSpc>
                        <a:spcAft>
                          <a:spcPts val="0"/>
                        </a:spcAft>
                      </a:pPr>
                      <a:r>
                        <a:rPr lang="fr-FR" sz="1200" b="1" dirty="0">
                          <a:effectLst/>
                        </a:rPr>
                        <a:t>Jute potagère ou corète potagère</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Jews mallow</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Corchorus olitorius</a:t>
                      </a:r>
                      <a:endParaRPr lang="fr-FR" sz="1200" i="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Tilacées</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73044">
                <a:tc>
                  <a:txBody>
                    <a:bodyPr/>
                    <a:lstStyle/>
                    <a:p>
                      <a:pPr marL="36000" eaLnBrk="0" fontAlgn="base" hangingPunct="0">
                        <a:lnSpc>
                          <a:spcPct val="100000"/>
                        </a:lnSpc>
                        <a:spcAft>
                          <a:spcPts val="0"/>
                        </a:spcAft>
                      </a:pPr>
                      <a:r>
                        <a:rPr lang="fr-FR" sz="1200" b="1" dirty="0">
                          <a:effectLst/>
                        </a:rPr>
                        <a:t>Laitue, salade</a:t>
                      </a:r>
                      <a:endParaRPr lang="fr-F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Lettuce</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Lactuca sativa</a:t>
                      </a:r>
                      <a:endParaRPr lang="fr-FR" sz="1200" i="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Composées</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46087">
                <a:tc>
                  <a:txBody>
                    <a:bodyPr/>
                    <a:lstStyle/>
                    <a:p>
                      <a:pPr marL="36000" eaLnBrk="0" fontAlgn="base" hangingPunct="0">
                        <a:lnSpc>
                          <a:spcPct val="100000"/>
                        </a:lnSpc>
                        <a:spcAft>
                          <a:spcPts val="0"/>
                        </a:spcAft>
                      </a:pPr>
                      <a:r>
                        <a:rPr lang="fr-FR" sz="1200" b="1" dirty="0" err="1">
                          <a:effectLst/>
                        </a:rPr>
                        <a:t>Macabo</a:t>
                      </a:r>
                      <a:r>
                        <a:rPr lang="fr-FR" sz="1200" b="1" dirty="0">
                          <a:effectLst/>
                        </a:rPr>
                        <a:t>, </a:t>
                      </a:r>
                      <a:r>
                        <a:rPr lang="fr-FR" sz="1200" b="1" dirty="0" err="1">
                          <a:effectLst/>
                        </a:rPr>
                        <a:t>tanier</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28600" eaLnBrk="0" fontAlgn="base" hangingPunct="0">
                        <a:lnSpc>
                          <a:spcPct val="100000"/>
                        </a:lnSpc>
                        <a:spcAft>
                          <a:spcPts val="0"/>
                        </a:spcAft>
                      </a:pPr>
                      <a:r>
                        <a:rPr lang="fr-FR" sz="1200">
                          <a:effectLst/>
                        </a:rPr>
                        <a:t>Cocoyam, taro, tania</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Xanthosoma spp.</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Aracées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365760" eaLnBrk="0" fontAlgn="base" hangingPunct="0">
                        <a:lnSpc>
                          <a:spcPct val="100000"/>
                        </a:lnSpc>
                        <a:spcAft>
                          <a:spcPts val="0"/>
                        </a:spcAft>
                      </a:pPr>
                      <a:r>
                        <a:rPr lang="fr-FR" sz="1200">
                          <a:effectLst/>
                        </a:rPr>
                        <a:t>Tubercules,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95480">
                <a:tc>
                  <a:txBody>
                    <a:bodyPr/>
                    <a:lstStyle/>
                    <a:p>
                      <a:pPr marL="36000" eaLnBrk="0" fontAlgn="base" hangingPunct="0">
                        <a:lnSpc>
                          <a:spcPct val="100000"/>
                        </a:lnSpc>
                        <a:spcAft>
                          <a:spcPts val="0"/>
                        </a:spcAft>
                      </a:pPr>
                      <a:r>
                        <a:rPr lang="fr-FR" sz="1200" b="1" spc="-5" dirty="0">
                          <a:effectLst/>
                        </a:rPr>
                        <a:t>Mais</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spc="-5">
                          <a:effectLst/>
                        </a:rPr>
                        <a:t>Maize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Zea mays</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Graminées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Graines, feuilles, fruits charnus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06237">
                <a:tc>
                  <a:txBody>
                    <a:bodyPr/>
                    <a:lstStyle/>
                    <a:p>
                      <a:pPr marL="36000" eaLnBrk="0" fontAlgn="base" hangingPunct="0">
                        <a:lnSpc>
                          <a:spcPct val="100000"/>
                        </a:lnSpc>
                        <a:spcAft>
                          <a:spcPts val="0"/>
                        </a:spcAft>
                      </a:pPr>
                      <a:r>
                        <a:rPr lang="fr-FR" sz="1200" b="1" dirty="0">
                          <a:effectLst/>
                        </a:rPr>
                        <a:t>Manioc</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Cassava</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a:effectLst/>
                        </a:rPr>
                        <a:t>Manihot esculenta</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Euphorbiacées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365760" eaLnBrk="0" fontAlgn="base" hangingPunct="0">
                        <a:lnSpc>
                          <a:spcPct val="100000"/>
                        </a:lnSpc>
                        <a:spcAft>
                          <a:spcPts val="0"/>
                        </a:spcAft>
                      </a:pPr>
                      <a:r>
                        <a:rPr lang="fr-FR" sz="1200" dirty="0">
                          <a:effectLst/>
                        </a:rPr>
                        <a:t>Tubercules, feuilles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45540">
                <a:tc>
                  <a:txBody>
                    <a:bodyPr/>
                    <a:lstStyle/>
                    <a:p>
                      <a:pPr marL="36000" eaLnBrk="0" fontAlgn="base" hangingPunct="0">
                        <a:lnSpc>
                          <a:spcPct val="100000"/>
                        </a:lnSpc>
                        <a:spcAft>
                          <a:spcPts val="0"/>
                        </a:spcAft>
                      </a:pPr>
                      <a:r>
                        <a:rPr lang="fr-FR" sz="1200" b="1" spc="-10" dirty="0">
                          <a:effectLst/>
                        </a:rPr>
                        <a:t>Melon</a:t>
                      </a:r>
                      <a:endParaRPr lang="fr-FR"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spc="-10">
                          <a:effectLst/>
                        </a:rPr>
                        <a:t>Melon</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Cucumis</a:t>
                      </a:r>
                      <a:r>
                        <a:rPr lang="fr-FR" sz="1200" i="1" dirty="0">
                          <a:effectLst/>
                        </a:rPr>
                        <a:t> </a:t>
                      </a:r>
                      <a:r>
                        <a:rPr lang="fr-FR" sz="1200" i="1" dirty="0" err="1">
                          <a:effectLst/>
                        </a:rPr>
                        <a:t>melo</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Cucurbitacées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Fruits charnus, graines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7" name="Rectangle 6"/>
          <p:cNvSpPr/>
          <p:nvPr/>
        </p:nvSpPr>
        <p:spPr>
          <a:xfrm>
            <a:off x="1979137" y="6353293"/>
            <a:ext cx="3866122" cy="276999"/>
          </a:xfrm>
          <a:prstGeom prst="rect">
            <a:avLst/>
          </a:prstGeom>
        </p:spPr>
        <p:txBody>
          <a:bodyPr wrap="none">
            <a:spAutoFit/>
          </a:bodyPr>
          <a:lstStyle/>
          <a:p>
            <a:pPr algn="ctr"/>
            <a:r>
              <a:rPr lang="fr-FR" sz="1200" dirty="0">
                <a:solidFill>
                  <a:srgbClr val="008000"/>
                </a:solidFill>
              </a:rPr>
              <a:t>Sources : </a:t>
            </a:r>
            <a:r>
              <a:rPr lang="fr-FR" sz="1200" dirty="0" err="1">
                <a:solidFill>
                  <a:srgbClr val="008000"/>
                </a:solidFill>
              </a:rPr>
              <a:t>Grubben</a:t>
            </a:r>
            <a:r>
              <a:rPr lang="fr-FR" sz="1200" dirty="0">
                <a:solidFill>
                  <a:srgbClr val="008000"/>
                </a:solidFill>
              </a:rPr>
              <a:t> (1977, 1978), </a:t>
            </a:r>
            <a:r>
              <a:rPr lang="fr-FR" sz="1200" dirty="0" err="1">
                <a:solidFill>
                  <a:srgbClr val="008000"/>
                </a:solidFill>
              </a:rPr>
              <a:t>Oomen</a:t>
            </a:r>
            <a:r>
              <a:rPr lang="fr-FR" sz="1200" dirty="0">
                <a:solidFill>
                  <a:srgbClr val="008000"/>
                </a:solidFill>
              </a:rPr>
              <a:t> &amp; </a:t>
            </a:r>
            <a:r>
              <a:rPr lang="fr-FR" sz="1200" dirty="0" err="1">
                <a:solidFill>
                  <a:srgbClr val="008000"/>
                </a:solidFill>
              </a:rPr>
              <a:t>Grubben</a:t>
            </a:r>
            <a:r>
              <a:rPr lang="fr-FR" sz="1200" dirty="0">
                <a:solidFill>
                  <a:srgbClr val="008000"/>
                </a:solidFill>
              </a:rPr>
              <a:t> (1977)</a:t>
            </a:r>
          </a:p>
        </p:txBody>
      </p:sp>
      <p:pic>
        <p:nvPicPr>
          <p:cNvPr id="9" name="Picture 2" descr="D:\Users\blisan\Pictures\perso\agro-forêts\15 plantes tolérantes à l-ombre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786" y="2073746"/>
            <a:ext cx="4204040" cy="21020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93323" y="4175766"/>
            <a:ext cx="3914965" cy="2215991"/>
          </a:xfrm>
          <a:prstGeom prst="rect">
            <a:avLst/>
          </a:prstGeom>
        </p:spPr>
        <p:txBody>
          <a:bodyPr wrap="square">
            <a:spAutoFit/>
          </a:bodyPr>
          <a:lstStyle/>
          <a:p>
            <a:pPr algn="ctr"/>
            <a:r>
              <a:rPr lang="fr-FR" dirty="0">
                <a:solidFill>
                  <a:srgbClr val="008000"/>
                </a:solidFill>
              </a:rPr>
              <a:t>15 plantes tolérantes à l’ombre</a:t>
            </a:r>
          </a:p>
          <a:p>
            <a:pPr algn="ctr"/>
            <a:r>
              <a:rPr lang="fr-FR" sz="1200" dirty="0">
                <a:solidFill>
                  <a:srgbClr val="008000"/>
                </a:solidFill>
              </a:rPr>
              <a:t>Ces légumes-racines, herbes, légumes verts à feuilles ont tous besoin de 4 heures de soleil par jour ou moins (</a:t>
            </a:r>
            <a:r>
              <a:rPr lang="fr-FR" sz="1200" dirty="0" err="1">
                <a:solidFill>
                  <a:srgbClr val="008000"/>
                </a:solidFill>
              </a:rPr>
              <a:t>These</a:t>
            </a:r>
            <a:r>
              <a:rPr lang="fr-FR" sz="1200" dirty="0">
                <a:solidFill>
                  <a:srgbClr val="008000"/>
                </a:solidFill>
              </a:rPr>
              <a:t> </a:t>
            </a:r>
            <a:r>
              <a:rPr lang="fr-FR" sz="1200" dirty="0" err="1">
                <a:solidFill>
                  <a:srgbClr val="008000"/>
                </a:solidFill>
              </a:rPr>
              <a:t>root</a:t>
            </a:r>
            <a:r>
              <a:rPr lang="fr-FR" sz="1200" dirty="0">
                <a:solidFill>
                  <a:srgbClr val="008000"/>
                </a:solidFill>
              </a:rPr>
              <a:t> </a:t>
            </a:r>
            <a:r>
              <a:rPr lang="fr-FR" sz="1200" dirty="0" err="1">
                <a:solidFill>
                  <a:srgbClr val="008000"/>
                </a:solidFill>
              </a:rPr>
              <a:t>vegetables</a:t>
            </a:r>
            <a:r>
              <a:rPr lang="fr-FR" sz="1200" dirty="0">
                <a:solidFill>
                  <a:srgbClr val="008000"/>
                </a:solidFill>
              </a:rPr>
              <a:t>, </a:t>
            </a:r>
            <a:r>
              <a:rPr lang="fr-FR" sz="1200" dirty="0" err="1">
                <a:solidFill>
                  <a:srgbClr val="008000"/>
                </a:solidFill>
              </a:rPr>
              <a:t>herbs</a:t>
            </a:r>
            <a:r>
              <a:rPr lang="fr-FR" sz="1200" dirty="0">
                <a:solidFill>
                  <a:srgbClr val="008000"/>
                </a:solidFill>
              </a:rPr>
              <a:t>, and </a:t>
            </a:r>
            <a:r>
              <a:rPr lang="fr-FR" sz="1200" dirty="0" err="1">
                <a:solidFill>
                  <a:srgbClr val="008000"/>
                </a:solidFill>
              </a:rPr>
              <a:t>leafy</a:t>
            </a:r>
            <a:r>
              <a:rPr lang="fr-FR" sz="1200" dirty="0">
                <a:solidFill>
                  <a:srgbClr val="008000"/>
                </a:solidFill>
              </a:rPr>
              <a:t> greens all </a:t>
            </a:r>
            <a:r>
              <a:rPr lang="fr-FR" sz="1200" dirty="0" err="1">
                <a:solidFill>
                  <a:srgbClr val="008000"/>
                </a:solidFill>
              </a:rPr>
              <a:t>needs</a:t>
            </a:r>
            <a:r>
              <a:rPr lang="fr-FR" sz="1200" dirty="0">
                <a:solidFill>
                  <a:srgbClr val="008000"/>
                </a:solidFill>
              </a:rPr>
              <a:t> 4 </a:t>
            </a:r>
            <a:r>
              <a:rPr lang="fr-FR" sz="1200" dirty="0" err="1">
                <a:solidFill>
                  <a:srgbClr val="008000"/>
                </a:solidFill>
              </a:rPr>
              <a:t>hours</a:t>
            </a:r>
            <a:r>
              <a:rPr lang="fr-FR" sz="1200" dirty="0">
                <a:solidFill>
                  <a:srgbClr val="008000"/>
                </a:solidFill>
              </a:rPr>
              <a:t> of </a:t>
            </a:r>
            <a:r>
              <a:rPr lang="fr-FR" sz="1200" dirty="0" err="1">
                <a:solidFill>
                  <a:srgbClr val="008000"/>
                </a:solidFill>
              </a:rPr>
              <a:t>sun</a:t>
            </a:r>
            <a:r>
              <a:rPr lang="fr-FR" sz="1200" dirty="0">
                <a:solidFill>
                  <a:srgbClr val="008000"/>
                </a:solidFill>
              </a:rPr>
              <a:t> a </a:t>
            </a:r>
            <a:r>
              <a:rPr lang="fr-FR" sz="1200" dirty="0" err="1">
                <a:solidFill>
                  <a:srgbClr val="008000"/>
                </a:solidFill>
              </a:rPr>
              <a:t>day</a:t>
            </a:r>
            <a:r>
              <a:rPr lang="fr-FR" sz="1200" dirty="0">
                <a:solidFill>
                  <a:srgbClr val="008000"/>
                </a:solidFill>
              </a:rPr>
              <a:t>, or </a:t>
            </a:r>
            <a:r>
              <a:rPr lang="fr-FR" sz="1200" dirty="0" err="1">
                <a:solidFill>
                  <a:srgbClr val="008000"/>
                </a:solidFill>
              </a:rPr>
              <a:t>less</a:t>
            </a:r>
            <a:r>
              <a:rPr lang="fr-FR" sz="1200" dirty="0">
                <a:solidFill>
                  <a:srgbClr val="008000"/>
                </a:solidFill>
              </a:rPr>
              <a:t>).</a:t>
            </a:r>
          </a:p>
          <a:p>
            <a:pPr algn="ctr"/>
            <a:r>
              <a:rPr lang="fr-FR" sz="1200" u="sng" dirty="0">
                <a:solidFill>
                  <a:srgbClr val="008000"/>
                </a:solidFill>
              </a:rPr>
              <a:t>Traduction</a:t>
            </a:r>
            <a:r>
              <a:rPr lang="fr-FR" sz="1200" dirty="0">
                <a:solidFill>
                  <a:srgbClr val="008000"/>
                </a:solidFill>
              </a:rPr>
              <a:t> : </a:t>
            </a:r>
            <a:r>
              <a:rPr lang="fr-FR" sz="1200" dirty="0" err="1">
                <a:solidFill>
                  <a:srgbClr val="008000"/>
                </a:solidFill>
              </a:rPr>
              <a:t>Kale</a:t>
            </a:r>
            <a:r>
              <a:rPr lang="fr-FR" sz="1200" dirty="0">
                <a:solidFill>
                  <a:srgbClr val="008000"/>
                </a:solidFill>
              </a:rPr>
              <a:t> : brocoli, </a:t>
            </a:r>
            <a:r>
              <a:rPr lang="fr-FR" sz="1200" dirty="0" err="1">
                <a:solidFill>
                  <a:srgbClr val="008000"/>
                </a:solidFill>
              </a:rPr>
              <a:t>Parsley</a:t>
            </a:r>
            <a:r>
              <a:rPr lang="fr-FR" sz="1200" dirty="0">
                <a:solidFill>
                  <a:srgbClr val="008000"/>
                </a:solidFill>
              </a:rPr>
              <a:t> : </a:t>
            </a:r>
            <a:r>
              <a:rPr lang="fr-FR" sz="1200" dirty="0" err="1">
                <a:solidFill>
                  <a:srgbClr val="008000"/>
                </a:solidFill>
              </a:rPr>
              <a:t>persi</a:t>
            </a:r>
            <a:r>
              <a:rPr lang="fr-FR" sz="1200" dirty="0">
                <a:solidFill>
                  <a:srgbClr val="008000"/>
                </a:solidFill>
              </a:rPr>
              <a:t>, </a:t>
            </a:r>
            <a:r>
              <a:rPr lang="fr-FR" sz="1200" dirty="0" err="1">
                <a:solidFill>
                  <a:srgbClr val="008000"/>
                </a:solidFill>
              </a:rPr>
              <a:t>Lettuce</a:t>
            </a:r>
            <a:r>
              <a:rPr lang="fr-FR" sz="1200" dirty="0">
                <a:solidFill>
                  <a:srgbClr val="008000"/>
                </a:solidFill>
              </a:rPr>
              <a:t> : Laitue, </a:t>
            </a:r>
            <a:r>
              <a:rPr lang="fr-FR" sz="1200" dirty="0" err="1">
                <a:solidFill>
                  <a:srgbClr val="008000"/>
                </a:solidFill>
              </a:rPr>
              <a:t>Garlic</a:t>
            </a:r>
            <a:r>
              <a:rPr lang="fr-FR" sz="1200" dirty="0">
                <a:solidFill>
                  <a:srgbClr val="008000"/>
                </a:solidFill>
              </a:rPr>
              <a:t> : Ail, </a:t>
            </a:r>
            <a:r>
              <a:rPr lang="fr-FR" sz="1200" dirty="0" err="1">
                <a:solidFill>
                  <a:srgbClr val="008000"/>
                </a:solidFill>
              </a:rPr>
              <a:t>Beets</a:t>
            </a:r>
            <a:r>
              <a:rPr lang="fr-FR" sz="1200" dirty="0">
                <a:solidFill>
                  <a:srgbClr val="008000"/>
                </a:solidFill>
              </a:rPr>
              <a:t> : </a:t>
            </a:r>
            <a:r>
              <a:rPr lang="fr-FR" sz="1200" dirty="0" err="1">
                <a:solidFill>
                  <a:srgbClr val="008000"/>
                </a:solidFill>
              </a:rPr>
              <a:t>Bettrave</a:t>
            </a:r>
            <a:r>
              <a:rPr lang="fr-FR" sz="1200" dirty="0">
                <a:solidFill>
                  <a:srgbClr val="008000"/>
                </a:solidFill>
              </a:rPr>
              <a:t>, </a:t>
            </a:r>
            <a:r>
              <a:rPr lang="fr-FR" sz="1200" dirty="0" err="1">
                <a:solidFill>
                  <a:srgbClr val="008000"/>
                </a:solidFill>
              </a:rPr>
              <a:t>Bok</a:t>
            </a:r>
            <a:r>
              <a:rPr lang="fr-FR" sz="1200" dirty="0">
                <a:solidFill>
                  <a:srgbClr val="008000"/>
                </a:solidFill>
              </a:rPr>
              <a:t> </a:t>
            </a:r>
            <a:r>
              <a:rPr lang="fr-FR" sz="1200" dirty="0" err="1">
                <a:solidFill>
                  <a:srgbClr val="008000"/>
                </a:solidFill>
              </a:rPr>
              <a:t>Choy</a:t>
            </a:r>
            <a:r>
              <a:rPr lang="fr-FR" sz="1200" dirty="0">
                <a:solidFill>
                  <a:srgbClr val="008000"/>
                </a:solidFill>
              </a:rPr>
              <a:t> : variété de chou, </a:t>
            </a:r>
            <a:r>
              <a:rPr lang="fr-FR" sz="1200" dirty="0" err="1">
                <a:solidFill>
                  <a:srgbClr val="008000"/>
                </a:solidFill>
              </a:rPr>
              <a:t>Potatoes</a:t>
            </a:r>
            <a:r>
              <a:rPr lang="fr-FR" sz="1200" dirty="0">
                <a:solidFill>
                  <a:srgbClr val="008000"/>
                </a:solidFill>
              </a:rPr>
              <a:t> : Pomme de terre, </a:t>
            </a:r>
            <a:r>
              <a:rPr lang="fr-FR" sz="1200" dirty="0" err="1">
                <a:solidFill>
                  <a:srgbClr val="008000"/>
                </a:solidFill>
              </a:rPr>
              <a:t>Carrots</a:t>
            </a:r>
            <a:r>
              <a:rPr lang="fr-FR" sz="1200" dirty="0">
                <a:solidFill>
                  <a:srgbClr val="008000"/>
                </a:solidFill>
              </a:rPr>
              <a:t> : </a:t>
            </a:r>
            <a:r>
              <a:rPr lang="fr-FR" sz="1200" dirty="0" err="1">
                <a:solidFill>
                  <a:srgbClr val="008000"/>
                </a:solidFill>
              </a:rPr>
              <a:t>Carrotes</a:t>
            </a:r>
            <a:r>
              <a:rPr lang="fr-FR" sz="1200" dirty="0">
                <a:solidFill>
                  <a:srgbClr val="008000"/>
                </a:solidFill>
              </a:rPr>
              <a:t>, </a:t>
            </a:r>
            <a:r>
              <a:rPr lang="fr-FR" sz="1200" dirty="0" err="1">
                <a:solidFill>
                  <a:srgbClr val="008000"/>
                </a:solidFill>
              </a:rPr>
              <a:t>Spinach</a:t>
            </a:r>
            <a:r>
              <a:rPr lang="fr-FR" sz="1200" dirty="0">
                <a:solidFill>
                  <a:srgbClr val="008000"/>
                </a:solidFill>
              </a:rPr>
              <a:t> : épinards, </a:t>
            </a:r>
            <a:r>
              <a:rPr lang="fr-FR" sz="1200" dirty="0" err="1">
                <a:solidFill>
                  <a:srgbClr val="008000"/>
                </a:solidFill>
              </a:rPr>
              <a:t>Scallions</a:t>
            </a:r>
            <a:r>
              <a:rPr lang="fr-FR" sz="1200" dirty="0">
                <a:solidFill>
                  <a:srgbClr val="008000"/>
                </a:solidFill>
              </a:rPr>
              <a:t> : oignons verts, </a:t>
            </a:r>
            <a:r>
              <a:rPr lang="fr-FR" sz="1200" dirty="0" err="1">
                <a:solidFill>
                  <a:srgbClr val="008000"/>
                </a:solidFill>
              </a:rPr>
              <a:t>Cilantro</a:t>
            </a:r>
            <a:r>
              <a:rPr lang="fr-FR" sz="1200" dirty="0">
                <a:solidFill>
                  <a:srgbClr val="008000"/>
                </a:solidFill>
              </a:rPr>
              <a:t> : Coriandre, </a:t>
            </a:r>
            <a:r>
              <a:rPr lang="fr-FR" sz="1200" dirty="0" err="1">
                <a:solidFill>
                  <a:srgbClr val="008000"/>
                </a:solidFill>
              </a:rPr>
              <a:t>Arugala</a:t>
            </a:r>
            <a:r>
              <a:rPr lang="fr-FR" sz="1200" dirty="0">
                <a:solidFill>
                  <a:srgbClr val="008000"/>
                </a:solidFill>
              </a:rPr>
              <a:t> : Roquette, </a:t>
            </a:r>
            <a:r>
              <a:rPr lang="fr-FR" sz="1200" dirty="0" err="1">
                <a:solidFill>
                  <a:srgbClr val="008000"/>
                </a:solidFill>
              </a:rPr>
              <a:t>Turnips</a:t>
            </a:r>
            <a:r>
              <a:rPr lang="fr-FR" sz="1200" dirty="0">
                <a:solidFill>
                  <a:srgbClr val="008000"/>
                </a:solidFill>
              </a:rPr>
              <a:t>: Navets, </a:t>
            </a:r>
            <a:r>
              <a:rPr lang="fr-FR" sz="1200" dirty="0" err="1">
                <a:solidFill>
                  <a:srgbClr val="008000"/>
                </a:solidFill>
              </a:rPr>
              <a:t>Mustard</a:t>
            </a:r>
            <a:r>
              <a:rPr lang="fr-FR" sz="1200" dirty="0">
                <a:solidFill>
                  <a:srgbClr val="008000"/>
                </a:solidFill>
              </a:rPr>
              <a:t> greens : Feuilles de moutarde </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4602" y="140764"/>
            <a:ext cx="2935011" cy="16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4"/>
          <p:cNvSpPr txBox="1">
            <a:spLocks noChangeArrowheads="1"/>
          </p:cNvSpPr>
          <p:nvPr/>
        </p:nvSpPr>
        <p:spPr bwMode="auto">
          <a:xfrm>
            <a:off x="9791300" y="1796747"/>
            <a:ext cx="971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latin typeface="Calibri" panose="020F0502020204030204" pitchFamily="34" charset="0"/>
              </a:rPr>
              <a:t>Etal de fruits</a:t>
            </a:r>
          </a:p>
        </p:txBody>
      </p:sp>
    </p:spTree>
    <p:extLst>
      <p:ext uri="{BB962C8B-B14F-4D97-AF65-F5344CB8AC3E}">
        <p14:creationId xmlns:p14="http://schemas.microsoft.com/office/powerpoint/2010/main" val="415541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446764" y="140764"/>
            <a:ext cx="5229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45</a:t>
            </a:fld>
            <a:endParaRPr lang="fr-FR"/>
          </a:p>
        </p:txBody>
      </p:sp>
      <p:sp>
        <p:nvSpPr>
          <p:cNvPr id="4" name="ZoneTexte 3"/>
          <p:cNvSpPr txBox="1"/>
          <p:nvPr/>
        </p:nvSpPr>
        <p:spPr>
          <a:xfrm>
            <a:off x="6928825" y="111659"/>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Rectangle 4"/>
          <p:cNvSpPr/>
          <p:nvPr/>
        </p:nvSpPr>
        <p:spPr>
          <a:xfrm>
            <a:off x="146060" y="370801"/>
            <a:ext cx="6597575" cy="461665"/>
          </a:xfrm>
          <a:prstGeom prst="rect">
            <a:avLst/>
          </a:prstGeom>
        </p:spPr>
        <p:txBody>
          <a:bodyPr wrap="none">
            <a:spAutoFit/>
          </a:bodyPr>
          <a:lstStyle/>
          <a:p>
            <a:r>
              <a:rPr lang="fr-FR" sz="2400" b="1" dirty="0">
                <a:solidFill>
                  <a:srgbClr val="008000"/>
                </a:solidFill>
              </a:rPr>
              <a:t>A1. Annexe : Légumes importants à cultiver (suite)</a:t>
            </a:r>
          </a:p>
        </p:txBody>
      </p:sp>
      <p:graphicFrame>
        <p:nvGraphicFramePr>
          <p:cNvPr id="6" name="Tableau 5"/>
          <p:cNvGraphicFramePr>
            <a:graphicFrameLocks noGrp="1"/>
          </p:cNvGraphicFramePr>
          <p:nvPr>
            <p:extLst>
              <p:ext uri="{D42A27DB-BD31-4B8C-83A1-F6EECF244321}">
                <p14:modId xmlns:p14="http://schemas.microsoft.com/office/powerpoint/2010/main" val="2359425506"/>
              </p:ext>
            </p:extLst>
          </p:nvPr>
        </p:nvGraphicFramePr>
        <p:xfrm>
          <a:off x="172123" y="861657"/>
          <a:ext cx="7589391" cy="2775473"/>
        </p:xfrm>
        <a:graphic>
          <a:graphicData uri="http://schemas.openxmlformats.org/drawingml/2006/table">
            <a:tbl>
              <a:tblPr>
                <a:tableStyleId>{5C22544A-7EE6-4342-B048-85BDC9FD1C3A}</a:tableStyleId>
              </a:tblPr>
              <a:tblGrid>
                <a:gridCol w="1442194">
                  <a:extLst>
                    <a:ext uri="{9D8B030D-6E8A-4147-A177-3AD203B41FA5}">
                      <a16:colId xmlns:a16="http://schemas.microsoft.com/office/drawing/2014/main" val="20000"/>
                    </a:ext>
                  </a:extLst>
                </a:gridCol>
                <a:gridCol w="1323884">
                  <a:extLst>
                    <a:ext uri="{9D8B030D-6E8A-4147-A177-3AD203B41FA5}">
                      <a16:colId xmlns:a16="http://schemas.microsoft.com/office/drawing/2014/main" val="20001"/>
                    </a:ext>
                  </a:extLst>
                </a:gridCol>
                <a:gridCol w="1913065">
                  <a:extLst>
                    <a:ext uri="{9D8B030D-6E8A-4147-A177-3AD203B41FA5}">
                      <a16:colId xmlns:a16="http://schemas.microsoft.com/office/drawing/2014/main" val="20002"/>
                    </a:ext>
                  </a:extLst>
                </a:gridCol>
                <a:gridCol w="1323884">
                  <a:extLst>
                    <a:ext uri="{9D8B030D-6E8A-4147-A177-3AD203B41FA5}">
                      <a16:colId xmlns:a16="http://schemas.microsoft.com/office/drawing/2014/main" val="20003"/>
                    </a:ext>
                  </a:extLst>
                </a:gridCol>
                <a:gridCol w="1586364">
                  <a:extLst>
                    <a:ext uri="{9D8B030D-6E8A-4147-A177-3AD203B41FA5}">
                      <a16:colId xmlns:a16="http://schemas.microsoft.com/office/drawing/2014/main" val="20004"/>
                    </a:ext>
                  </a:extLst>
                </a:gridCol>
              </a:tblGrid>
              <a:tr h="278050">
                <a:tc>
                  <a:txBody>
                    <a:bodyPr/>
                    <a:lstStyle/>
                    <a:p>
                      <a:pPr marL="36000" eaLnBrk="0" fontAlgn="base" hangingPunct="0">
                        <a:lnSpc>
                          <a:spcPct val="100000"/>
                        </a:lnSpc>
                        <a:spcAft>
                          <a:spcPts val="0"/>
                        </a:spcAft>
                      </a:pPr>
                      <a:r>
                        <a:rPr lang="fr-FR" sz="1200" dirty="0">
                          <a:effectLst/>
                        </a:rPr>
                        <a:t>Nom français</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Nom anglais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Nom scientifique</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Famille</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spc="-15" dirty="0">
                          <a:effectLst/>
                        </a:rPr>
                        <a:t>Produits</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8318">
                <a:tc>
                  <a:txBody>
                    <a:bodyPr/>
                    <a:lstStyle/>
                    <a:p>
                      <a:pPr marL="36000" eaLnBrk="0" fontAlgn="base" hangingPunct="0">
                        <a:lnSpc>
                          <a:spcPct val="100000"/>
                        </a:lnSpc>
                        <a:spcAft>
                          <a:spcPts val="0"/>
                        </a:spcAft>
                      </a:pPr>
                      <a:r>
                        <a:rPr lang="fr-FR" sz="1200" dirty="0">
                          <a:effectLst/>
                        </a:rPr>
                        <a:t>Morelle noire</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Black night- shade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Solanum</a:t>
                      </a:r>
                      <a:r>
                        <a:rPr lang="fr-FR" sz="1200" i="1" dirty="0">
                          <a:effectLst/>
                        </a:rPr>
                        <a:t> </a:t>
                      </a:r>
                      <a:r>
                        <a:rPr lang="fr-FR" sz="1200" i="1" dirty="0" err="1">
                          <a:effectLst/>
                        </a:rPr>
                        <a:t>nigrum</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Solanées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7425">
                <a:tc>
                  <a:txBody>
                    <a:bodyPr/>
                    <a:lstStyle/>
                    <a:p>
                      <a:pPr marL="36000" eaLnBrk="0" fontAlgn="base" hangingPunct="0">
                        <a:lnSpc>
                          <a:spcPct val="100000"/>
                        </a:lnSpc>
                        <a:spcAft>
                          <a:spcPts val="0"/>
                        </a:spcAft>
                      </a:pPr>
                      <a:r>
                        <a:rPr lang="fr-FR" sz="1200">
                          <a:effectLst/>
                        </a:rPr>
                        <a:t>Niebe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Cowpea</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05740" eaLnBrk="0" fontAlgn="base" hangingPunct="0">
                        <a:lnSpc>
                          <a:spcPct val="100000"/>
                        </a:lnSpc>
                        <a:spcAft>
                          <a:spcPts val="0"/>
                        </a:spcAft>
                      </a:pPr>
                      <a:r>
                        <a:rPr lang="fr-FR" sz="1200" i="1" spc="-5">
                          <a:effectLst/>
                        </a:rPr>
                        <a:t>Vigna unguiculata (var. unguiculata)</a:t>
                      </a:r>
                      <a:endParaRPr lang="fr-FR" sz="1200" i="1">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Légumineuses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Graines, feuilles (fruits charnus)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3600">
                <a:tc>
                  <a:txBody>
                    <a:bodyPr/>
                    <a:lstStyle/>
                    <a:p>
                      <a:pPr marL="36000" eaLnBrk="0" fontAlgn="base" hangingPunct="0">
                        <a:lnSpc>
                          <a:spcPct val="100000"/>
                        </a:lnSpc>
                        <a:spcAft>
                          <a:spcPts val="0"/>
                        </a:spcAft>
                      </a:pPr>
                      <a:r>
                        <a:rPr lang="fr-FR" sz="1200">
                          <a:effectLst/>
                        </a:rPr>
                        <a:t>Oignon</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Onion</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a:effectLst/>
                        </a:rPr>
                        <a:t>Allium </a:t>
                      </a:r>
                      <a:r>
                        <a:rPr lang="fr-FR" sz="1200" i="1" dirty="0" err="1">
                          <a:effectLst/>
                        </a:rPr>
                        <a:t>cepa</a:t>
                      </a:r>
                      <a:endParaRPr lang="fr-FR" sz="12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Alliacées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Bulbus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1402">
                <a:tc>
                  <a:txBody>
                    <a:bodyPr/>
                    <a:lstStyle/>
                    <a:p>
                      <a:pPr marL="36000" eaLnBrk="0" fontAlgn="base" hangingPunct="0">
                        <a:lnSpc>
                          <a:spcPct val="100000"/>
                        </a:lnSpc>
                        <a:spcAft>
                          <a:spcPts val="0"/>
                        </a:spcAft>
                      </a:pPr>
                      <a:r>
                        <a:rPr lang="fr-FR" sz="1200">
                          <a:effectLst/>
                        </a:rPr>
                        <a:t>Oseille de Guinée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err="1">
                          <a:effectLst/>
                        </a:rPr>
                        <a:t>Roselle</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a:effectLst/>
                        </a:rPr>
                        <a:t>Hibiscus </a:t>
                      </a:r>
                      <a:r>
                        <a:rPr lang="fr-FR" sz="1200" i="1" dirty="0" err="1">
                          <a:effectLst/>
                        </a:rPr>
                        <a:t>sabdariffa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Malvacées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3675">
                <a:tc>
                  <a:txBody>
                    <a:bodyPr/>
                    <a:lstStyle/>
                    <a:p>
                      <a:pPr marL="36000" eaLnBrk="0" fontAlgn="base" hangingPunct="0">
                        <a:lnSpc>
                          <a:spcPct val="100000"/>
                        </a:lnSpc>
                        <a:spcAft>
                          <a:spcPts val="0"/>
                        </a:spcAft>
                      </a:pPr>
                      <a:r>
                        <a:rPr lang="fr-FR" sz="1200">
                          <a:effectLst/>
                        </a:rPr>
                        <a:t>Patate douce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Sweet potato</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Ipomoea</a:t>
                      </a:r>
                      <a:r>
                        <a:rPr lang="fr-FR" sz="1200" i="1" dirty="0">
                          <a:effectLst/>
                        </a:rPr>
                        <a:t> </a:t>
                      </a:r>
                      <a:r>
                        <a:rPr lang="fr-FR" sz="1200" i="1" dirty="0" err="1">
                          <a:effectLst/>
                        </a:rPr>
                        <a:t>batatas</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Convolvulacées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365760" eaLnBrk="0" fontAlgn="base" hangingPunct="0">
                        <a:lnSpc>
                          <a:spcPct val="100000"/>
                        </a:lnSpc>
                        <a:spcAft>
                          <a:spcPts val="0"/>
                        </a:spcAft>
                      </a:pPr>
                      <a:r>
                        <a:rPr lang="fr-FR" sz="1200">
                          <a:effectLst/>
                        </a:rPr>
                        <a:t>Tubercules,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2880">
                <a:tc>
                  <a:txBody>
                    <a:bodyPr/>
                    <a:lstStyle/>
                    <a:p>
                      <a:pPr marL="36000" eaLnBrk="0" fontAlgn="base" hangingPunct="0">
                        <a:lnSpc>
                          <a:spcPct val="100000"/>
                        </a:lnSpc>
                        <a:spcAft>
                          <a:spcPts val="0"/>
                        </a:spcAft>
                      </a:pPr>
                      <a:r>
                        <a:rPr lang="fr-FR" sz="1200">
                          <a:effectLst/>
                        </a:rPr>
                        <a:t>Patate aquatique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Kangkong</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Ipomoea</a:t>
                      </a:r>
                      <a:r>
                        <a:rPr lang="fr-FR" sz="1200" i="1" dirty="0">
                          <a:effectLst/>
                        </a:rPr>
                        <a:t> aquatique</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Convolvulacées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5153">
                <a:tc>
                  <a:txBody>
                    <a:bodyPr/>
                    <a:lstStyle/>
                    <a:p>
                      <a:pPr marL="36000" eaLnBrk="0" fontAlgn="base" hangingPunct="0">
                        <a:lnSpc>
                          <a:spcPct val="100000"/>
                        </a:lnSpc>
                        <a:spcAft>
                          <a:spcPts val="0"/>
                        </a:spcAft>
                      </a:pPr>
                      <a:r>
                        <a:rPr lang="fr-FR" sz="1200" dirty="0">
                          <a:effectLst/>
                        </a:rPr>
                        <a:t>Piment</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Hot pepper</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Capsicum</a:t>
                      </a:r>
                      <a:r>
                        <a:rPr lang="fr-FR" sz="1200" i="1" dirty="0">
                          <a:effectLst/>
                        </a:rPr>
                        <a:t> </a:t>
                      </a:r>
                      <a:r>
                        <a:rPr lang="fr-FR" sz="1200" i="1" dirty="0" err="1">
                          <a:effectLst/>
                        </a:rPr>
                        <a:t>spp</a:t>
                      </a:r>
                      <a:r>
                        <a:rPr lang="fr-FR" sz="1200" i="1" dirty="0">
                          <a:effectLst/>
                        </a:rPr>
                        <a:t>.</a:t>
                      </a:r>
                      <a:endParaRPr lang="fr-FR" sz="12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Solanées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1364">
                <a:tc>
                  <a:txBody>
                    <a:bodyPr/>
                    <a:lstStyle/>
                    <a:p>
                      <a:pPr marL="36000" eaLnBrk="0" fontAlgn="base" hangingPunct="0">
                        <a:lnSpc>
                          <a:spcPct val="100000"/>
                        </a:lnSpc>
                        <a:spcAft>
                          <a:spcPts val="0"/>
                        </a:spcAft>
                      </a:pPr>
                      <a:r>
                        <a:rPr lang="fr-FR" sz="1200">
                          <a:effectLst/>
                        </a:rPr>
                        <a:t>Pois d'Angole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Pigeon </a:t>
                      </a:r>
                      <a:r>
                        <a:rPr lang="fr-FR" sz="1200" dirty="0" err="1">
                          <a:effectLst/>
                        </a:rPr>
                        <a:t>pea</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Cajanus</a:t>
                      </a:r>
                      <a:r>
                        <a:rPr lang="fr-FR" sz="1200" i="1" dirty="0">
                          <a:effectLst/>
                        </a:rPr>
                        <a:t> </a:t>
                      </a:r>
                      <a:r>
                        <a:rPr lang="fr-FR" sz="1200" i="1" dirty="0" err="1">
                          <a:effectLst/>
                        </a:rPr>
                        <a:t>cajan</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68580" eaLnBrk="0" fontAlgn="base" hangingPunct="0">
                        <a:lnSpc>
                          <a:spcPct val="100000"/>
                        </a:lnSpc>
                        <a:spcAft>
                          <a:spcPts val="0"/>
                        </a:spcAft>
                      </a:pPr>
                      <a:r>
                        <a:rPr lang="fr-FR" sz="1200" dirty="0">
                          <a:effectLst/>
                        </a:rPr>
                        <a:t>Légumineuses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 feuilles, graines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3637">
                <a:tc>
                  <a:txBody>
                    <a:bodyPr/>
                    <a:lstStyle/>
                    <a:p>
                      <a:pPr marL="36000" eaLnBrk="0" fontAlgn="base" hangingPunct="0">
                        <a:lnSpc>
                          <a:spcPct val="100000"/>
                        </a:lnSpc>
                        <a:spcAft>
                          <a:spcPts val="0"/>
                        </a:spcAft>
                      </a:pPr>
                      <a:r>
                        <a:rPr lang="fr-FR" sz="1200" spc="-5">
                          <a:effectLst/>
                        </a:rPr>
                        <a:t>Poivron</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spc="-10">
                          <a:effectLst/>
                        </a:rPr>
                        <a:t>Sweet pepper</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Capsicum</a:t>
                      </a:r>
                      <a:r>
                        <a:rPr lang="fr-FR" sz="1200" i="1" dirty="0">
                          <a:effectLst/>
                        </a:rPr>
                        <a:t> </a:t>
                      </a:r>
                      <a:r>
                        <a:rPr lang="fr-FR" sz="1200" i="1" dirty="0" err="1">
                          <a:effectLst/>
                        </a:rPr>
                        <a:t>annuum</a:t>
                      </a:r>
                      <a:endParaRPr lang="fr-FR" sz="12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Solanées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Fruits charnus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72123">
                <a:tc>
                  <a:txBody>
                    <a:bodyPr/>
                    <a:lstStyle/>
                    <a:p>
                      <a:pPr marL="36000" eaLnBrk="0" fontAlgn="base" hangingPunct="0">
                        <a:lnSpc>
                          <a:spcPct val="100000"/>
                        </a:lnSpc>
                        <a:spcAft>
                          <a:spcPts val="0"/>
                        </a:spcAft>
                      </a:pPr>
                      <a:r>
                        <a:rPr lang="fr-FR" sz="1200" spc="-15">
                          <a:effectLst/>
                        </a:rPr>
                        <a:t>Taro</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274320" eaLnBrk="0" fontAlgn="base" hangingPunct="0">
                        <a:lnSpc>
                          <a:spcPct val="100000"/>
                        </a:lnSpc>
                        <a:spcAft>
                          <a:spcPts val="0"/>
                        </a:spcAft>
                      </a:pPr>
                      <a:r>
                        <a:rPr lang="fr-FR" sz="1200">
                          <a:effectLst/>
                        </a:rPr>
                        <a:t>Taro, cocoyam</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Colocasia</a:t>
                      </a:r>
                      <a:r>
                        <a:rPr lang="fr-FR" sz="1200" i="1" dirty="0">
                          <a:effectLst/>
                        </a:rPr>
                        <a:t> </a:t>
                      </a:r>
                      <a:r>
                        <a:rPr lang="fr-FR" sz="1200" i="1" dirty="0" err="1">
                          <a:effectLst/>
                        </a:rPr>
                        <a:t>esculenta</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Aracées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365760" eaLnBrk="0" fontAlgn="base" hangingPunct="0">
                        <a:lnSpc>
                          <a:spcPct val="100000"/>
                        </a:lnSpc>
                        <a:spcAft>
                          <a:spcPts val="0"/>
                        </a:spcAft>
                      </a:pPr>
                      <a:r>
                        <a:rPr lang="fr-FR" sz="1200">
                          <a:effectLst/>
                        </a:rPr>
                        <a:t>Tubercules, feuilles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2880">
                <a:tc>
                  <a:txBody>
                    <a:bodyPr/>
                    <a:lstStyle/>
                    <a:p>
                      <a:pPr marL="36000" eaLnBrk="0" fontAlgn="base" hangingPunct="0">
                        <a:lnSpc>
                          <a:spcPct val="100000"/>
                        </a:lnSpc>
                        <a:spcAft>
                          <a:spcPts val="0"/>
                        </a:spcAft>
                      </a:pPr>
                      <a:r>
                        <a:rPr lang="fr-FR" sz="1200" spc="-5">
                          <a:effectLst/>
                        </a:rPr>
                        <a:t>Tomate</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spc="-5">
                          <a:effectLst/>
                        </a:rPr>
                        <a:t>Tomato</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i="1" dirty="0" err="1">
                          <a:effectLst/>
                        </a:rPr>
                        <a:t>Lycipersicon</a:t>
                      </a:r>
                      <a:r>
                        <a:rPr lang="fr-FR" sz="1200" i="1" dirty="0">
                          <a:effectLst/>
                        </a:rPr>
                        <a:t> </a:t>
                      </a:r>
                      <a:r>
                        <a:rPr lang="fr-FR" sz="1200" i="1" dirty="0" err="1">
                          <a:effectLst/>
                        </a:rPr>
                        <a:t>esculentum</a:t>
                      </a:r>
                      <a:endParaRPr lang="fr-FR" sz="12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a:effectLst/>
                        </a:rPr>
                        <a:t>Solanées</a:t>
                      </a:r>
                      <a:endParaRPr lang="fr-FR"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eaLnBrk="0" fontAlgn="base" hangingPunct="0">
                        <a:lnSpc>
                          <a:spcPct val="100000"/>
                        </a:lnSpc>
                        <a:spcAft>
                          <a:spcPts val="0"/>
                        </a:spcAft>
                      </a:pPr>
                      <a:r>
                        <a:rPr lang="fr-FR" sz="1200" dirty="0">
                          <a:effectLst/>
                        </a:rPr>
                        <a:t>Fruits charnus</a:t>
                      </a:r>
                      <a:endParaRPr lang="fr-FR"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ectangle 6"/>
          <p:cNvSpPr/>
          <p:nvPr/>
        </p:nvSpPr>
        <p:spPr>
          <a:xfrm>
            <a:off x="1641065" y="3620154"/>
            <a:ext cx="3866122" cy="276999"/>
          </a:xfrm>
          <a:prstGeom prst="rect">
            <a:avLst/>
          </a:prstGeom>
        </p:spPr>
        <p:txBody>
          <a:bodyPr wrap="none">
            <a:spAutoFit/>
          </a:bodyPr>
          <a:lstStyle/>
          <a:p>
            <a:pPr algn="ctr"/>
            <a:r>
              <a:rPr lang="fr-FR" sz="1200" dirty="0">
                <a:solidFill>
                  <a:srgbClr val="008000"/>
                </a:solidFill>
              </a:rPr>
              <a:t>Sources : </a:t>
            </a:r>
            <a:r>
              <a:rPr lang="fr-FR" sz="1200" dirty="0" err="1">
                <a:solidFill>
                  <a:srgbClr val="008000"/>
                </a:solidFill>
              </a:rPr>
              <a:t>Grubben</a:t>
            </a:r>
            <a:r>
              <a:rPr lang="fr-FR" sz="1200" dirty="0">
                <a:solidFill>
                  <a:srgbClr val="008000"/>
                </a:solidFill>
              </a:rPr>
              <a:t> (1977, 1978), </a:t>
            </a:r>
            <a:r>
              <a:rPr lang="fr-FR" sz="1200" dirty="0" err="1">
                <a:solidFill>
                  <a:srgbClr val="008000"/>
                </a:solidFill>
              </a:rPr>
              <a:t>Oomen</a:t>
            </a:r>
            <a:r>
              <a:rPr lang="fr-FR" sz="1200" dirty="0">
                <a:solidFill>
                  <a:srgbClr val="008000"/>
                </a:solidFill>
              </a:rPr>
              <a:t> &amp; </a:t>
            </a:r>
            <a:r>
              <a:rPr lang="fr-FR" sz="1200" dirty="0" err="1">
                <a:solidFill>
                  <a:srgbClr val="008000"/>
                </a:solidFill>
              </a:rPr>
              <a:t>Grubben</a:t>
            </a:r>
            <a:r>
              <a:rPr lang="fr-FR" sz="1200" dirty="0">
                <a:solidFill>
                  <a:srgbClr val="008000"/>
                </a:solidFill>
              </a:rPr>
              <a:t> (1977)</a:t>
            </a:r>
          </a:p>
        </p:txBody>
      </p:sp>
      <p:graphicFrame>
        <p:nvGraphicFramePr>
          <p:cNvPr id="8" name="Tableau 7"/>
          <p:cNvGraphicFramePr>
            <a:graphicFrameLocks noGrp="1"/>
          </p:cNvGraphicFramePr>
          <p:nvPr>
            <p:extLst>
              <p:ext uri="{D42A27DB-BD31-4B8C-83A1-F6EECF244321}">
                <p14:modId xmlns:p14="http://schemas.microsoft.com/office/powerpoint/2010/main" val="4258826772"/>
              </p:ext>
            </p:extLst>
          </p:nvPr>
        </p:nvGraphicFramePr>
        <p:xfrm>
          <a:off x="6540649" y="4384091"/>
          <a:ext cx="5558151" cy="2031792"/>
        </p:xfrm>
        <a:graphic>
          <a:graphicData uri="http://schemas.openxmlformats.org/drawingml/2006/table">
            <a:tbl>
              <a:tblPr>
                <a:tableStyleId>{5C22544A-7EE6-4342-B048-85BDC9FD1C3A}</a:tableStyleId>
              </a:tblPr>
              <a:tblGrid>
                <a:gridCol w="1449538">
                  <a:extLst>
                    <a:ext uri="{9D8B030D-6E8A-4147-A177-3AD203B41FA5}">
                      <a16:colId xmlns:a16="http://schemas.microsoft.com/office/drawing/2014/main" val="20000"/>
                    </a:ext>
                  </a:extLst>
                </a:gridCol>
                <a:gridCol w="1440683">
                  <a:extLst>
                    <a:ext uri="{9D8B030D-6E8A-4147-A177-3AD203B41FA5}">
                      <a16:colId xmlns:a16="http://schemas.microsoft.com/office/drawing/2014/main" val="20001"/>
                    </a:ext>
                  </a:extLst>
                </a:gridCol>
                <a:gridCol w="1351247">
                  <a:extLst>
                    <a:ext uri="{9D8B030D-6E8A-4147-A177-3AD203B41FA5}">
                      <a16:colId xmlns:a16="http://schemas.microsoft.com/office/drawing/2014/main" val="20002"/>
                    </a:ext>
                  </a:extLst>
                </a:gridCol>
                <a:gridCol w="1316683">
                  <a:extLst>
                    <a:ext uri="{9D8B030D-6E8A-4147-A177-3AD203B41FA5}">
                      <a16:colId xmlns:a16="http://schemas.microsoft.com/office/drawing/2014/main" val="20003"/>
                    </a:ext>
                  </a:extLst>
                </a:gridCol>
              </a:tblGrid>
              <a:tr h="192936">
                <a:tc gridSpan="2">
                  <a:txBody>
                    <a:bodyPr/>
                    <a:lstStyle/>
                    <a:p>
                      <a:pPr marL="72000" eaLnBrk="0" fontAlgn="base" hangingPunct="0">
                        <a:lnSpc>
                          <a:spcPct val="100000"/>
                        </a:lnSpc>
                        <a:spcBef>
                          <a:spcPts val="0"/>
                        </a:spcBef>
                        <a:spcAft>
                          <a:spcPts val="0"/>
                        </a:spcAft>
                      </a:pPr>
                      <a:r>
                        <a:rPr lang="fr-FR" sz="1200" dirty="0">
                          <a:effectLst/>
                        </a:rPr>
                        <a:t>à la flétrissure</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marL="72000" eaLnBrk="0" fontAlgn="base" hangingPunct="0">
                        <a:lnSpc>
                          <a:spcPct val="100000"/>
                        </a:lnSpc>
                        <a:spcBef>
                          <a:spcPts val="0"/>
                        </a:spcBef>
                        <a:spcAft>
                          <a:spcPts val="0"/>
                        </a:spcAft>
                      </a:pPr>
                      <a:r>
                        <a:rPr lang="fr-FR" sz="1200">
                          <a:effectLst/>
                        </a:rPr>
                        <a:t>aux nématodes à galles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0"/>
                  </a:ext>
                </a:extLst>
              </a:tr>
              <a:tr h="192936">
                <a:tc>
                  <a:txBody>
                    <a:bodyPr/>
                    <a:lstStyle/>
                    <a:p>
                      <a:pPr marL="72000" eaLnBrk="0" fontAlgn="base" hangingPunct="0">
                        <a:lnSpc>
                          <a:spcPct val="100000"/>
                        </a:lnSpc>
                        <a:spcBef>
                          <a:spcPts val="0"/>
                        </a:spcBef>
                        <a:spcAft>
                          <a:spcPts val="0"/>
                        </a:spcAft>
                      </a:pPr>
                      <a:r>
                        <a:rPr lang="fr-FR" sz="1200" dirty="0">
                          <a:effectLst/>
                        </a:rPr>
                        <a:t>sensibles</a:t>
                      </a:r>
                      <a:endParaRPr lang="fr-FR"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spc="-5">
                          <a:effectLst/>
                        </a:rPr>
                        <a:t>résistantes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a:effectLst/>
                        </a:rPr>
                        <a:t>sensibles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spc="-5">
                          <a:effectLst/>
                        </a:rPr>
                        <a:t>résistantes</a:t>
                      </a:r>
                      <a:endParaRPr lang="fr-FR"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85958">
                <a:tc>
                  <a:txBody>
                    <a:bodyPr/>
                    <a:lstStyle/>
                    <a:p>
                      <a:pPr marL="72000" marR="251460" eaLnBrk="0" fontAlgn="base" hangingPunct="0">
                        <a:lnSpc>
                          <a:spcPct val="100000"/>
                        </a:lnSpc>
                        <a:spcBef>
                          <a:spcPts val="0"/>
                        </a:spcBef>
                        <a:spcAft>
                          <a:spcPts val="0"/>
                        </a:spcAft>
                      </a:pPr>
                      <a:r>
                        <a:rPr lang="fr-FR" sz="1200" spc="15" dirty="0">
                          <a:effectLst/>
                          <a:latin typeface="+mn-lt"/>
                        </a:rPr>
                        <a:t>aubergine </a:t>
                      </a:r>
                      <a:r>
                        <a:rPr lang="fr-FR" sz="1200" spc="15" dirty="0" err="1">
                          <a:effectLst/>
                          <a:latin typeface="+mn-lt"/>
                        </a:rPr>
                        <a:t>aubergine</a:t>
                      </a:r>
                      <a:r>
                        <a:rPr lang="fr-FR" sz="1200" spc="15" dirty="0">
                          <a:effectLst/>
                          <a:latin typeface="+mn-lt"/>
                        </a:rPr>
                        <a:t> locale concombre </a:t>
                      </a:r>
                      <a:r>
                        <a:rPr lang="fr-FR" sz="1200" spc="15" dirty="0" err="1">
                          <a:effectLst/>
                          <a:latin typeface="+mn-lt"/>
                        </a:rPr>
                        <a:t>diloque</a:t>
                      </a:r>
                      <a:r>
                        <a:rPr lang="fr-FR" sz="1200" spc="15" dirty="0">
                          <a:effectLst/>
                          <a:latin typeface="+mn-lt"/>
                        </a:rPr>
                        <a:t>-asperge haricot vert laitue</a:t>
                      </a:r>
                      <a:endParaRPr lang="fr-FR" sz="1200" dirty="0">
                        <a:effectLst/>
                        <a:latin typeface="+mn-lt"/>
                      </a:endParaRPr>
                    </a:p>
                    <a:p>
                      <a:pPr marL="72000" eaLnBrk="0" fontAlgn="base" hangingPunct="0">
                        <a:lnSpc>
                          <a:spcPct val="100000"/>
                        </a:lnSpc>
                        <a:spcBef>
                          <a:spcPts val="0"/>
                        </a:spcBef>
                        <a:spcAft>
                          <a:spcPts val="0"/>
                        </a:spcAft>
                      </a:pPr>
                      <a:r>
                        <a:rPr lang="fr-FR" sz="1200" spc="-5" dirty="0">
                          <a:effectLst/>
                          <a:latin typeface="+mn-lt"/>
                        </a:rPr>
                        <a:t>melon</a:t>
                      </a:r>
                      <a:endParaRPr lang="fr-FR" sz="1200" dirty="0">
                        <a:effectLst/>
                        <a:latin typeface="+mn-lt"/>
                      </a:endParaRPr>
                    </a:p>
                    <a:p>
                      <a:pPr marL="72000" eaLnBrk="0" fontAlgn="base" hangingPunct="0">
                        <a:lnSpc>
                          <a:spcPct val="100000"/>
                        </a:lnSpc>
                        <a:spcBef>
                          <a:spcPts val="0"/>
                        </a:spcBef>
                        <a:spcAft>
                          <a:spcPts val="0"/>
                        </a:spcAft>
                      </a:pPr>
                      <a:r>
                        <a:rPr lang="fr-FR" sz="1200" spc="5" dirty="0">
                          <a:effectLst/>
                          <a:latin typeface="+mn-lt"/>
                        </a:rPr>
                        <a:t>tomate</a:t>
                      </a:r>
                      <a:endParaRPr lang="fr-FR" sz="1200"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dirty="0">
                          <a:effectLst/>
                          <a:latin typeface="+mn-lt"/>
                        </a:rPr>
                        <a:t>amarante</a:t>
                      </a:r>
                    </a:p>
                    <a:p>
                      <a:pPr marL="72000" eaLnBrk="0" fontAlgn="base" hangingPunct="0">
                        <a:lnSpc>
                          <a:spcPct val="100000"/>
                        </a:lnSpc>
                        <a:spcBef>
                          <a:spcPts val="0"/>
                        </a:spcBef>
                        <a:spcAft>
                          <a:spcPts val="0"/>
                        </a:spcAft>
                      </a:pPr>
                      <a:r>
                        <a:rPr lang="fr-FR" sz="1200" dirty="0">
                          <a:effectLst/>
                          <a:latin typeface="+mn-lt"/>
                        </a:rPr>
                        <a:t>baselle</a:t>
                      </a:r>
                    </a:p>
                    <a:p>
                      <a:pPr marL="72000" eaLnBrk="0" fontAlgn="base" hangingPunct="0">
                        <a:lnSpc>
                          <a:spcPct val="100000"/>
                        </a:lnSpc>
                        <a:spcBef>
                          <a:spcPts val="0"/>
                        </a:spcBef>
                        <a:spcAft>
                          <a:spcPts val="0"/>
                        </a:spcAft>
                      </a:pPr>
                      <a:r>
                        <a:rPr lang="fr-FR" sz="1200" dirty="0">
                          <a:effectLst/>
                          <a:latin typeface="+mn-lt"/>
                        </a:rPr>
                        <a:t>gombo</a:t>
                      </a:r>
                    </a:p>
                    <a:p>
                      <a:pPr marL="72000" eaLnBrk="0" fontAlgn="base" hangingPunct="0">
                        <a:lnSpc>
                          <a:spcPct val="100000"/>
                        </a:lnSpc>
                        <a:spcBef>
                          <a:spcPts val="0"/>
                        </a:spcBef>
                        <a:spcAft>
                          <a:spcPts val="0"/>
                        </a:spcAft>
                      </a:pPr>
                      <a:r>
                        <a:rPr lang="fr-FR" sz="1200" spc="5" dirty="0">
                          <a:effectLst/>
                          <a:latin typeface="+mn-lt"/>
                        </a:rPr>
                        <a:t>jute potagère </a:t>
                      </a:r>
                    </a:p>
                    <a:p>
                      <a:pPr marL="72000" eaLnBrk="0" fontAlgn="base" hangingPunct="0">
                        <a:lnSpc>
                          <a:spcPct val="100000"/>
                        </a:lnSpc>
                        <a:spcBef>
                          <a:spcPts val="0"/>
                        </a:spcBef>
                        <a:spcAft>
                          <a:spcPts val="0"/>
                        </a:spcAft>
                      </a:pPr>
                      <a:r>
                        <a:rPr lang="fr-FR" sz="1200" spc="-5" dirty="0">
                          <a:effectLst/>
                          <a:latin typeface="+mn-lt"/>
                        </a:rPr>
                        <a:t>oignon</a:t>
                      </a:r>
                      <a:endParaRPr lang="fr-FR" sz="1200" dirty="0">
                        <a:effectLst/>
                        <a:latin typeface="+mn-lt"/>
                      </a:endParaRPr>
                    </a:p>
                    <a:p>
                      <a:pPr marL="72000" eaLnBrk="0" fontAlgn="base" hangingPunct="0">
                        <a:lnSpc>
                          <a:spcPct val="100000"/>
                        </a:lnSpc>
                        <a:spcBef>
                          <a:spcPts val="0"/>
                        </a:spcBef>
                        <a:spcAft>
                          <a:spcPts val="0"/>
                        </a:spcAft>
                      </a:pPr>
                      <a:r>
                        <a:rPr lang="fr-FR" sz="1200" dirty="0">
                          <a:effectLst/>
                          <a:latin typeface="+mn-lt"/>
                        </a:rPr>
                        <a:t>patate aquatique</a:t>
                      </a:r>
                      <a:endParaRPr lang="fr-FR" sz="1200"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dirty="0">
                          <a:effectLst/>
                          <a:latin typeface="Calibri" panose="020F0502020204030204" pitchFamily="34" charset="0"/>
                        </a:rPr>
                        <a:t>aubergine</a:t>
                      </a:r>
                    </a:p>
                    <a:p>
                      <a:pPr marL="72000" eaLnBrk="0" fontAlgn="base" hangingPunct="0">
                        <a:lnSpc>
                          <a:spcPct val="100000"/>
                        </a:lnSpc>
                        <a:spcBef>
                          <a:spcPts val="0"/>
                        </a:spcBef>
                        <a:spcAft>
                          <a:spcPts val="0"/>
                        </a:spcAft>
                      </a:pPr>
                      <a:r>
                        <a:rPr lang="fr-FR" sz="1200" dirty="0">
                          <a:effectLst/>
                          <a:latin typeface="Calibri" panose="020F0502020204030204" pitchFamily="34" charset="0"/>
                        </a:rPr>
                        <a:t>baselle</a:t>
                      </a:r>
                    </a:p>
                    <a:p>
                      <a:pPr marL="72000" eaLnBrk="0" fontAlgn="base" hangingPunct="0">
                        <a:lnSpc>
                          <a:spcPct val="100000"/>
                        </a:lnSpc>
                        <a:spcBef>
                          <a:spcPts val="0"/>
                        </a:spcBef>
                        <a:spcAft>
                          <a:spcPts val="0"/>
                        </a:spcAft>
                      </a:pPr>
                      <a:r>
                        <a:rPr lang="fr-FR" sz="1200" dirty="0">
                          <a:effectLst/>
                          <a:latin typeface="Calibri" panose="020F0502020204030204" pitchFamily="34" charset="0"/>
                        </a:rPr>
                        <a:t>concombre</a:t>
                      </a:r>
                    </a:p>
                    <a:p>
                      <a:pPr marL="72000" marR="182880" eaLnBrk="0" fontAlgn="base" hangingPunct="0">
                        <a:lnSpc>
                          <a:spcPct val="100000"/>
                        </a:lnSpc>
                        <a:spcBef>
                          <a:spcPts val="0"/>
                        </a:spcBef>
                        <a:spcAft>
                          <a:spcPts val="0"/>
                        </a:spcAft>
                      </a:pPr>
                      <a:r>
                        <a:rPr lang="fr-FR" sz="1200" spc="105" dirty="0">
                          <a:effectLst/>
                          <a:latin typeface="Calibri" panose="020F0502020204030204" pitchFamily="34" charset="0"/>
                        </a:rPr>
                        <a:t>piment (</a:t>
                      </a:r>
                      <a:r>
                        <a:rPr lang="fr-FR" sz="1200" spc="105" dirty="0" err="1">
                          <a:effectLst/>
                          <a:latin typeface="Calibri" panose="020F0502020204030204" pitchFamily="34" charset="0"/>
                        </a:rPr>
                        <a:t>peusens</a:t>
                      </a:r>
                      <a:r>
                        <a:rPr lang="fr-FR" sz="1200" spc="105" dirty="0">
                          <a:effectLst/>
                          <a:latin typeface="Calibri" panose="020F0502020204030204" pitchFamily="34" charset="0"/>
                        </a:rPr>
                        <a:t>.) </a:t>
                      </a:r>
                    </a:p>
                    <a:p>
                      <a:pPr marL="72000" marR="182880" eaLnBrk="0" fontAlgn="base" hangingPunct="0">
                        <a:lnSpc>
                          <a:spcPct val="100000"/>
                        </a:lnSpc>
                        <a:spcBef>
                          <a:spcPts val="0"/>
                        </a:spcBef>
                        <a:spcAft>
                          <a:spcPts val="0"/>
                        </a:spcAft>
                      </a:pPr>
                      <a:r>
                        <a:rPr lang="fr-FR" sz="1200" spc="105" dirty="0">
                          <a:effectLst/>
                          <a:latin typeface="Calibri" panose="020F0502020204030204" pitchFamily="34" charset="0"/>
                        </a:rPr>
                        <a:t>jute potagère laitue </a:t>
                      </a:r>
                    </a:p>
                    <a:p>
                      <a:pPr marL="72000" marR="182880" eaLnBrk="0" fontAlgn="base" hangingPunct="0">
                        <a:lnSpc>
                          <a:spcPct val="100000"/>
                        </a:lnSpc>
                        <a:spcBef>
                          <a:spcPts val="0"/>
                        </a:spcBef>
                        <a:spcAft>
                          <a:spcPts val="0"/>
                        </a:spcAft>
                      </a:pPr>
                      <a:r>
                        <a:rPr lang="fr-FR" sz="1200" spc="105" dirty="0">
                          <a:effectLst/>
                          <a:latin typeface="Calibri" panose="020F0502020204030204" pitchFamily="34" charset="0"/>
                        </a:rPr>
                        <a:t>melon </a:t>
                      </a:r>
                    </a:p>
                    <a:p>
                      <a:pPr marL="72000" marR="182880" eaLnBrk="0" fontAlgn="base" hangingPunct="0">
                        <a:lnSpc>
                          <a:spcPct val="100000"/>
                        </a:lnSpc>
                        <a:spcBef>
                          <a:spcPts val="0"/>
                        </a:spcBef>
                        <a:spcAft>
                          <a:spcPts val="0"/>
                        </a:spcAft>
                      </a:pPr>
                      <a:r>
                        <a:rPr lang="fr-FR" sz="1200" spc="105" dirty="0">
                          <a:effectLst/>
                          <a:latin typeface="Calibri" panose="020F0502020204030204" pitchFamily="34" charset="0"/>
                        </a:rPr>
                        <a:t>tomate</a:t>
                      </a:r>
                      <a:endParaRPr lang="fr-FR" sz="1200" dirty="0">
                        <a:effectLst/>
                        <a:latin typeface="Calibri" panose="020F0502020204030204" pitchFamily="34"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eaLnBrk="0" fontAlgn="base" hangingPunct="0">
                        <a:lnSpc>
                          <a:spcPct val="100000"/>
                        </a:lnSpc>
                        <a:spcBef>
                          <a:spcPts val="0"/>
                        </a:spcBef>
                        <a:spcAft>
                          <a:spcPts val="0"/>
                        </a:spcAft>
                      </a:pPr>
                      <a:r>
                        <a:rPr lang="fr-FR" sz="1200" dirty="0">
                          <a:effectLst/>
                          <a:latin typeface="+mn-lt"/>
                        </a:rPr>
                        <a:t>amarante</a:t>
                      </a:r>
                    </a:p>
                    <a:p>
                      <a:pPr marL="72000" eaLnBrk="0" fontAlgn="base" hangingPunct="0">
                        <a:lnSpc>
                          <a:spcPct val="100000"/>
                        </a:lnSpc>
                        <a:spcBef>
                          <a:spcPts val="0"/>
                        </a:spcBef>
                        <a:spcAft>
                          <a:spcPts val="0"/>
                        </a:spcAft>
                      </a:pPr>
                      <a:r>
                        <a:rPr lang="fr-FR" sz="1200" dirty="0">
                          <a:effectLst/>
                          <a:latin typeface="+mn-lt"/>
                        </a:rPr>
                        <a:t>aubergine locale patate aquatique</a:t>
                      </a:r>
                      <a:endParaRPr lang="fr-FR" sz="1200"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Rectangle 8"/>
          <p:cNvSpPr/>
          <p:nvPr/>
        </p:nvSpPr>
        <p:spPr>
          <a:xfrm>
            <a:off x="8073408" y="6415883"/>
            <a:ext cx="2874505" cy="276999"/>
          </a:xfrm>
          <a:prstGeom prst="rect">
            <a:avLst/>
          </a:prstGeom>
        </p:spPr>
        <p:txBody>
          <a:bodyPr wrap="none">
            <a:spAutoFit/>
          </a:bodyPr>
          <a:lstStyle/>
          <a:p>
            <a:pPr algn="ctr"/>
            <a:r>
              <a:rPr lang="fr-FR" sz="1200" dirty="0">
                <a:solidFill>
                  <a:srgbClr val="008000"/>
                </a:solidFill>
                <a:latin typeface="Arial" panose="020B0604020202020204" pitchFamily="34" charset="0"/>
                <a:ea typeface="Times New Roman" panose="02020603050405020304" pitchFamily="18" charset="0"/>
              </a:rPr>
              <a:t>Source : </a:t>
            </a:r>
            <a:r>
              <a:rPr lang="fr-FR" sz="1200" dirty="0" err="1">
                <a:solidFill>
                  <a:srgbClr val="008000"/>
                </a:solidFill>
                <a:latin typeface="Arial" panose="020B0604020202020204" pitchFamily="34" charset="0"/>
                <a:ea typeface="Times New Roman" panose="02020603050405020304" pitchFamily="18" charset="0"/>
              </a:rPr>
              <a:t>Oomen</a:t>
            </a:r>
            <a:r>
              <a:rPr lang="fr-FR" sz="1200" dirty="0">
                <a:solidFill>
                  <a:srgbClr val="008000"/>
                </a:solidFill>
                <a:latin typeface="Arial" panose="020B0604020202020204" pitchFamily="34" charset="0"/>
                <a:ea typeface="Times New Roman" panose="02020603050405020304" pitchFamily="18" charset="0"/>
              </a:rPr>
              <a:t> &amp; </a:t>
            </a:r>
            <a:r>
              <a:rPr lang="fr-FR" sz="1200" dirty="0" err="1">
                <a:solidFill>
                  <a:srgbClr val="008000"/>
                </a:solidFill>
                <a:latin typeface="Arial" panose="020B0604020202020204" pitchFamily="34" charset="0"/>
                <a:ea typeface="Times New Roman" panose="02020603050405020304" pitchFamily="18" charset="0"/>
              </a:rPr>
              <a:t>Grubben</a:t>
            </a:r>
            <a:r>
              <a:rPr lang="fr-FR" sz="1200" dirty="0">
                <a:solidFill>
                  <a:srgbClr val="008000"/>
                </a:solidFill>
                <a:latin typeface="Arial" panose="020B0604020202020204" pitchFamily="34" charset="0"/>
                <a:ea typeface="Times New Roman" panose="02020603050405020304" pitchFamily="18" charset="0"/>
              </a:rPr>
              <a:t> (1977) : 69</a:t>
            </a:r>
            <a:endParaRPr lang="fr-FR" sz="1200" dirty="0">
              <a:solidFill>
                <a:srgbClr val="008000"/>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453" y="800581"/>
            <a:ext cx="4255347" cy="3210029"/>
          </a:xfrm>
          <a:prstGeom prst="rect">
            <a:avLst/>
          </a:prstGeom>
        </p:spPr>
      </p:pic>
      <p:sp>
        <p:nvSpPr>
          <p:cNvPr id="11" name="ZoneTexte 10"/>
          <p:cNvSpPr txBox="1"/>
          <p:nvPr/>
        </p:nvSpPr>
        <p:spPr>
          <a:xfrm>
            <a:off x="6996468" y="3985569"/>
            <a:ext cx="5263290" cy="276999"/>
          </a:xfrm>
          <a:prstGeom prst="rect">
            <a:avLst/>
          </a:prstGeom>
          <a:noFill/>
        </p:spPr>
        <p:txBody>
          <a:bodyPr wrap="square" rtlCol="0">
            <a:spAutoFit/>
          </a:bodyPr>
          <a:lstStyle/>
          <a:p>
            <a:pPr algn="ctr"/>
            <a:r>
              <a:rPr lang="fr-FR" sz="1200" dirty="0">
                <a:solidFill>
                  <a:srgbClr val="008000"/>
                </a:solidFill>
              </a:rPr>
              <a:t>Jardin pédagogique de </a:t>
            </a:r>
            <a:r>
              <a:rPr lang="fr-FR" sz="1200" dirty="0" err="1">
                <a:solidFill>
                  <a:srgbClr val="008000"/>
                </a:solidFill>
              </a:rPr>
              <a:t>Manonpana</a:t>
            </a:r>
            <a:r>
              <a:rPr lang="fr-FR" sz="1200" dirty="0">
                <a:solidFill>
                  <a:srgbClr val="008000"/>
                </a:solidFill>
              </a:rPr>
              <a:t> à Madagascar. Source image : © YAPLUKA.</a:t>
            </a:r>
          </a:p>
        </p:txBody>
      </p:sp>
      <p:sp>
        <p:nvSpPr>
          <p:cNvPr id="12" name="ZoneTexte 11"/>
          <p:cNvSpPr txBox="1"/>
          <p:nvPr/>
        </p:nvSpPr>
        <p:spPr>
          <a:xfrm>
            <a:off x="0" y="6086942"/>
            <a:ext cx="2990626" cy="646331"/>
          </a:xfrm>
          <a:prstGeom prst="rect">
            <a:avLst/>
          </a:prstGeom>
          <a:noFill/>
        </p:spPr>
        <p:txBody>
          <a:bodyPr wrap="square" rtlCol="0">
            <a:spAutoFit/>
          </a:bodyPr>
          <a:lstStyle/>
          <a:p>
            <a:pPr algn="ctr"/>
            <a:r>
              <a:rPr lang="fr-FR" sz="1200" dirty="0">
                <a:solidFill>
                  <a:srgbClr val="008000"/>
                </a:solidFill>
              </a:rPr>
              <a:t>Banque de graines à Hébron UAWC. Source : </a:t>
            </a:r>
            <a:r>
              <a:rPr lang="fr-FR" sz="1200" dirty="0">
                <a:solidFill>
                  <a:srgbClr val="008000"/>
                </a:solidFill>
                <a:hlinkClick r:id="rId3"/>
              </a:rPr>
              <a:t>http://semencespaysannespaca.org/palestine/Dominique/</a:t>
            </a:r>
            <a:r>
              <a:rPr lang="fr-FR" sz="1200" dirty="0">
                <a:solidFill>
                  <a:srgbClr val="008000"/>
                </a:solidFill>
              </a:rPr>
              <a:t> </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60" y="4572467"/>
            <a:ext cx="2457450" cy="1514475"/>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0301" y="4685873"/>
            <a:ext cx="2352226" cy="17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5"/>
          <p:cNvSpPr txBox="1">
            <a:spLocks noChangeArrowheads="1"/>
          </p:cNvSpPr>
          <p:nvPr/>
        </p:nvSpPr>
        <p:spPr bwMode="auto">
          <a:xfrm>
            <a:off x="4331139" y="6456274"/>
            <a:ext cx="627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1200" dirty="0">
                <a:solidFill>
                  <a:srgbClr val="008000"/>
                </a:solidFill>
              </a:rPr>
              <a:t>Ruche</a:t>
            </a:r>
          </a:p>
        </p:txBody>
      </p:sp>
    </p:spTree>
    <p:extLst>
      <p:ext uri="{BB962C8B-B14F-4D97-AF65-F5344CB8AC3E}">
        <p14:creationId xmlns:p14="http://schemas.microsoft.com/office/powerpoint/2010/main" val="3409559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235825" y="197411"/>
            <a:ext cx="553122" cy="300579"/>
          </a:xfrm>
        </p:spPr>
        <p:txBody>
          <a:bodyPr/>
          <a:lstStyle/>
          <a:p>
            <a:fld id="{91648654-9D57-4BB1-8D13-DD93554D0108}" type="slidenum">
              <a:rPr lang="fr-FR" smtClean="0"/>
              <a:t>46</a:t>
            </a:fld>
            <a:endParaRPr lang="fr-FR"/>
          </a:p>
        </p:txBody>
      </p:sp>
      <p:sp>
        <p:nvSpPr>
          <p:cNvPr id="3" name="Rectangle 2"/>
          <p:cNvSpPr/>
          <p:nvPr/>
        </p:nvSpPr>
        <p:spPr>
          <a:xfrm>
            <a:off x="190258" y="693242"/>
            <a:ext cx="5645392" cy="461665"/>
          </a:xfrm>
          <a:prstGeom prst="rect">
            <a:avLst/>
          </a:prstGeom>
        </p:spPr>
        <p:txBody>
          <a:bodyPr wrap="none">
            <a:spAutoFit/>
          </a:bodyPr>
          <a:lstStyle/>
          <a:p>
            <a:r>
              <a:rPr lang="fr-FR" sz="2400" b="1" dirty="0">
                <a:solidFill>
                  <a:srgbClr val="008000"/>
                </a:solidFill>
              </a:rPr>
              <a:t>A2. Annexe : Fruitiers importants à cultiver</a:t>
            </a:r>
          </a:p>
        </p:txBody>
      </p:sp>
      <p:sp>
        <p:nvSpPr>
          <p:cNvPr id="4" name="ZoneTexte 3"/>
          <p:cNvSpPr txBox="1"/>
          <p:nvPr/>
        </p:nvSpPr>
        <p:spPr>
          <a:xfrm>
            <a:off x="4508355" y="173999"/>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graphicFrame>
        <p:nvGraphicFramePr>
          <p:cNvPr id="6" name="Group 34"/>
          <p:cNvGraphicFramePr>
            <a:graphicFrameLocks noGrp="1"/>
          </p:cNvGraphicFramePr>
          <p:nvPr>
            <p:extLst>
              <p:ext uri="{D42A27DB-BD31-4B8C-83A1-F6EECF244321}">
                <p14:modId xmlns:p14="http://schemas.microsoft.com/office/powerpoint/2010/main" val="653557422"/>
              </p:ext>
            </p:extLst>
          </p:nvPr>
        </p:nvGraphicFramePr>
        <p:xfrm>
          <a:off x="179388" y="1341438"/>
          <a:ext cx="8964612" cy="5040312"/>
        </p:xfrm>
        <a:graphic>
          <a:graphicData uri="http://schemas.openxmlformats.org/drawingml/2006/table">
            <a:tbl>
              <a:tblPr/>
              <a:tblGrid>
                <a:gridCol w="2241587">
                  <a:extLst>
                    <a:ext uri="{9D8B030D-6E8A-4147-A177-3AD203B41FA5}">
                      <a16:colId xmlns:a16="http://schemas.microsoft.com/office/drawing/2014/main" val="20000"/>
                    </a:ext>
                  </a:extLst>
                </a:gridCol>
                <a:gridCol w="2241586">
                  <a:extLst>
                    <a:ext uri="{9D8B030D-6E8A-4147-A177-3AD203B41FA5}">
                      <a16:colId xmlns:a16="http://schemas.microsoft.com/office/drawing/2014/main" val="20001"/>
                    </a:ext>
                  </a:extLst>
                </a:gridCol>
                <a:gridCol w="2239852">
                  <a:extLst>
                    <a:ext uri="{9D8B030D-6E8A-4147-A177-3AD203B41FA5}">
                      <a16:colId xmlns:a16="http://schemas.microsoft.com/office/drawing/2014/main" val="20002"/>
                    </a:ext>
                  </a:extLst>
                </a:gridCol>
                <a:gridCol w="2241587">
                  <a:extLst>
                    <a:ext uri="{9D8B030D-6E8A-4147-A177-3AD203B41FA5}">
                      <a16:colId xmlns:a16="http://schemas.microsoft.com/office/drawing/2014/main" val="20003"/>
                    </a:ext>
                  </a:extLst>
                </a:gridCol>
              </a:tblGrid>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Cœur de bœuf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a:ln>
                            <a:noFill/>
                          </a:ln>
                          <a:solidFill>
                            <a:srgbClr val="6600CC"/>
                          </a:solidFill>
                          <a:effectLst/>
                          <a:latin typeface="Calibri" pitchFamily="34" charset="0"/>
                        </a:rPr>
                        <a:t>(</a:t>
                      </a:r>
                      <a:r>
                        <a:rPr kumimoji="0" lang="fr-FR" sz="1200" b="0" i="1" u="none" strike="noStrike" cap="none" normalizeH="0" baseline="0" dirty="0" err="1">
                          <a:ln>
                            <a:noFill/>
                          </a:ln>
                          <a:solidFill>
                            <a:srgbClr val="6600CC"/>
                          </a:solidFill>
                          <a:effectLst/>
                          <a:latin typeface="Calibri" pitchFamily="34" charset="0"/>
                        </a:rPr>
                        <a:t>Annona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reticulata</a:t>
                      </a:r>
                      <a:r>
                        <a:rPr kumimoji="0" lang="fr-FR" sz="1200" b="0" i="1" u="none" strike="noStrike" cap="none" normalizeH="0" baseline="0" dirty="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a:ln>
                            <a:noFill/>
                          </a:ln>
                          <a:solidFill>
                            <a:srgbClr val="6600CC"/>
                          </a:solidFill>
                          <a:effectLst/>
                          <a:latin typeface="Calibri" pitchFamily="34" charset="0"/>
                        </a:rPr>
                        <a:t>Attier ou pommier cannelle (</a:t>
                      </a:r>
                      <a:r>
                        <a:rPr kumimoji="0" lang="it-IT" sz="1200" b="0" i="1" u="none" strike="noStrike" cap="none" normalizeH="0" baseline="0" dirty="0">
                          <a:ln>
                            <a:noFill/>
                          </a:ln>
                          <a:solidFill>
                            <a:srgbClr val="6600CC"/>
                          </a:solidFill>
                          <a:effectLst/>
                          <a:latin typeface="Calibri" pitchFamily="34" charset="0"/>
                        </a:rPr>
                        <a:t>Annona squamosa</a:t>
                      </a:r>
                      <a:r>
                        <a:rPr kumimoji="0" lang="it-IT" sz="1200" b="0" i="0" u="none" strike="noStrike" cap="none" normalizeH="0" baseline="0" dirty="0">
                          <a:ln>
                            <a:noFill/>
                          </a:ln>
                          <a:solidFill>
                            <a:srgbClr val="6600CC"/>
                          </a:solidFill>
                          <a:effectLst/>
                          <a:latin typeface="Calibri" pitchFamily="34" charset="0"/>
                        </a:rPr>
                        <a:t>) / </a:t>
                      </a:r>
                      <a:r>
                        <a:rPr kumimoji="0" lang="fr-FR" sz="1200" b="0" i="0" u="none" strike="noStrike" cap="none" normalizeH="0" baseline="0" dirty="0">
                          <a:ln>
                            <a:noFill/>
                          </a:ln>
                          <a:solidFill>
                            <a:srgbClr val="6600CC"/>
                          </a:solidFill>
                          <a:effectLst/>
                          <a:latin typeface="Calibri" pitchFamily="34" charset="0"/>
                        </a:rPr>
                        <a:t>Pomme cannelle ou "</a:t>
                      </a:r>
                      <a:r>
                        <a:rPr kumimoji="0" lang="fr-FR" sz="1200" b="0" i="0" u="none" strike="noStrike" cap="none" normalizeH="0" baseline="0" dirty="0" err="1">
                          <a:ln>
                            <a:noFill/>
                          </a:ln>
                          <a:solidFill>
                            <a:srgbClr val="6600CC"/>
                          </a:solidFill>
                          <a:effectLst/>
                          <a:latin typeface="Calibri" pitchFamily="34" charset="0"/>
                        </a:rPr>
                        <a:t>zat</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Goyaviers (</a:t>
                      </a:r>
                      <a:r>
                        <a:rPr kumimoji="0" lang="fr-FR" sz="1200" b="0" i="1" u="none" strike="noStrike" cap="none" normalizeH="0" baseline="0" dirty="0" err="1">
                          <a:ln>
                            <a:noFill/>
                          </a:ln>
                          <a:solidFill>
                            <a:srgbClr val="6600CC"/>
                          </a:solidFill>
                          <a:effectLst/>
                          <a:latin typeface="Calibri" pitchFamily="34" charset="0"/>
                        </a:rPr>
                        <a:t>Psidium</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cattleyanum</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a:ln>
                            <a:noFill/>
                          </a:ln>
                          <a:solidFill>
                            <a:srgbClr val="6600CC"/>
                          </a:solidFill>
                          <a:effectLst/>
                          <a:latin typeface="Calibri" pitchFamily="34" charset="0"/>
                        </a:rPr>
                        <a:t>Papayes</a:t>
                      </a:r>
                      <a:r>
                        <a:rPr kumimoji="0" lang="es-ES" sz="1200" b="0" i="0" u="none" strike="noStrike" cap="none" normalizeH="0" baseline="0" dirty="0">
                          <a:ln>
                            <a:noFill/>
                          </a:ln>
                          <a:solidFill>
                            <a:srgbClr val="6600CC"/>
                          </a:solidFill>
                          <a:effectLst/>
                          <a:latin typeface="Calibri" pitchFamily="34" charset="0"/>
                        </a:rPr>
                        <a:t> Colombo &amp;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a:ln>
                            <a:noFill/>
                          </a:ln>
                          <a:solidFill>
                            <a:srgbClr val="6600CC"/>
                          </a:solidFill>
                          <a:effectLst/>
                          <a:latin typeface="Calibri" pitchFamily="34" charset="0"/>
                        </a:rPr>
                        <a:t>Hawaï</a:t>
                      </a:r>
                      <a:r>
                        <a:rPr kumimoji="0" lang="es-ES" sz="1200" b="0" i="0" u="none" strike="noStrike" cap="none" normalizeH="0" baseline="0" dirty="0">
                          <a:ln>
                            <a:noFill/>
                          </a:ln>
                          <a:solidFill>
                            <a:srgbClr val="6600CC"/>
                          </a:solidFill>
                          <a:effectLst/>
                          <a:latin typeface="Calibri" pitchFamily="34" charset="0"/>
                        </a:rPr>
                        <a:t> (</a:t>
                      </a:r>
                      <a:r>
                        <a:rPr kumimoji="0" lang="es-ES" sz="1200" b="0" i="1" u="none" strike="noStrike" cap="none" normalizeH="0" baseline="0" dirty="0" err="1">
                          <a:ln>
                            <a:noFill/>
                          </a:ln>
                          <a:solidFill>
                            <a:srgbClr val="6600CC"/>
                          </a:solidFill>
                          <a:effectLst/>
                          <a:latin typeface="Calibri" pitchFamily="34" charset="0"/>
                        </a:rPr>
                        <a:t>Carica</a:t>
                      </a:r>
                      <a:r>
                        <a:rPr kumimoji="0" lang="es-ES" sz="1200" b="0" i="1" u="none" strike="noStrike" cap="none" normalizeH="0" baseline="0" dirty="0">
                          <a:ln>
                            <a:noFill/>
                          </a:ln>
                          <a:solidFill>
                            <a:srgbClr val="6600CC"/>
                          </a:solidFill>
                          <a:effectLst/>
                          <a:latin typeface="Calibri" pitchFamily="34" charset="0"/>
                        </a:rPr>
                        <a:t> papaya</a:t>
                      </a:r>
                      <a:r>
                        <a:rPr kumimoji="0" lang="es-ES" sz="1200" b="0" i="0" u="none" strike="noStrike" cap="none" normalizeH="0" baseline="0" dirty="0">
                          <a:ln>
                            <a:noFill/>
                          </a:ln>
                          <a:solidFill>
                            <a:srgbClr val="6600CC"/>
                          </a:solidFill>
                          <a:effectLst/>
                          <a:latin typeface="Calibri" pitchFamily="34" charset="0"/>
                        </a:rPr>
                        <a:t>)</a:t>
                      </a:r>
                      <a:endParaRPr kumimoji="0" lang="fr-FR" sz="1200" b="0" i="0" u="none" strike="noStrike" cap="none" normalizeH="0" baseline="0" dirty="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a:ln>
                            <a:noFill/>
                          </a:ln>
                          <a:solidFill>
                            <a:srgbClr val="6600CC"/>
                          </a:solidFill>
                          <a:effectLst/>
                          <a:latin typeface="Calibri" pitchFamily="34" charset="0"/>
                        </a:rPr>
                        <a:t>Combavas</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a:ln>
                            <a:noFill/>
                          </a:ln>
                          <a:solidFill>
                            <a:srgbClr val="6600CC"/>
                          </a:solidFill>
                          <a:effectLst/>
                          <a:latin typeface="Calibri" pitchFamily="34" charset="0"/>
                        </a:rPr>
                        <a:t>Citrus hystrix</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Corossol fruit du corossolier (</a:t>
                      </a:r>
                      <a:r>
                        <a:rPr kumimoji="0" lang="fr-FR" sz="1200" b="0" i="1" u="none" strike="noStrike" cap="none" normalizeH="0" baseline="0" dirty="0" err="1">
                          <a:ln>
                            <a:noFill/>
                          </a:ln>
                          <a:solidFill>
                            <a:srgbClr val="6600CC"/>
                          </a:solidFill>
                          <a:effectLst/>
                          <a:latin typeface="Calibri" pitchFamily="34" charset="0"/>
                        </a:rPr>
                        <a:t>Annona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muricata</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Graviola</a:t>
                      </a:r>
                      <a:r>
                        <a:rPr kumimoji="0" lang="fr-FR" sz="1200" b="0" i="0" u="none" strike="noStrike" cap="none" normalizeH="0" baseline="0" dirty="0">
                          <a:ln>
                            <a:noFill/>
                          </a:ln>
                          <a:solidFill>
                            <a:srgbClr val="6600CC"/>
                          </a:solidFill>
                          <a:effectLst/>
                          <a:latin typeface="Calibri" pitchFamily="34" charset="0"/>
                        </a:rPr>
                        <a:t>, corossol, sapotille  (</a:t>
                      </a:r>
                      <a:r>
                        <a:rPr kumimoji="0" lang="fr-FR" sz="1200" b="0" i="1" u="none" strike="noStrike" cap="none" normalizeH="0" baseline="0" dirty="0" err="1">
                          <a:ln>
                            <a:noFill/>
                          </a:ln>
                          <a:solidFill>
                            <a:srgbClr val="6600CC"/>
                          </a:solidFill>
                          <a:effectLst/>
                          <a:latin typeface="Calibri" pitchFamily="34" charset="0"/>
                        </a:rPr>
                        <a:t>Annona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muricata</a:t>
                      </a:r>
                      <a:r>
                        <a:rPr kumimoji="0" lang="fr-FR" sz="1200" b="0" i="0" u="none" strike="noStrike" cap="none" normalizeH="0" baseline="0" dirty="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Tomates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arbustes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a:t>
                      </a:r>
                      <a:r>
                        <a:rPr kumimoji="0" lang="fr-FR" sz="1200" b="0" i="1" u="none" strike="noStrike" cap="none" normalizeH="0" baseline="0" dirty="0" err="1">
                          <a:ln>
                            <a:noFill/>
                          </a:ln>
                          <a:solidFill>
                            <a:srgbClr val="6600CC"/>
                          </a:solidFill>
                          <a:effectLst/>
                          <a:latin typeface="Calibri" pitchFamily="34" charset="0"/>
                        </a:rPr>
                        <a:t>Cyphomendra</a:t>
                      </a:r>
                      <a:r>
                        <a:rPr kumimoji="0" lang="fr-FR" sz="1200" b="0" i="1" u="none" strike="noStrike" cap="none" normalizeH="0" baseline="0" dirty="0">
                          <a:ln>
                            <a:noFill/>
                          </a:ln>
                          <a:solidFill>
                            <a:srgbClr val="6600CC"/>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a:ln>
                            <a:noFill/>
                          </a:ln>
                          <a:solidFill>
                            <a:srgbClr val="6600CC"/>
                          </a:solidFill>
                          <a:effectLst/>
                          <a:latin typeface="Calibri" pitchFamily="34" charset="0"/>
                        </a:rPr>
                        <a:t>betacea</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Fleur et Fruit de la Passion (</a:t>
                      </a:r>
                      <a:r>
                        <a:rPr kumimoji="0" lang="fr-FR" sz="1200" b="0" i="1" u="none" strike="noStrike" cap="none" normalizeH="0" baseline="0" dirty="0" err="1">
                          <a:ln>
                            <a:noFill/>
                          </a:ln>
                          <a:solidFill>
                            <a:srgbClr val="6600CC"/>
                          </a:solidFill>
                          <a:effectLst/>
                          <a:latin typeface="Calibri" pitchFamily="34" charset="0"/>
                        </a:rPr>
                        <a:t>Passiflora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edulis</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Fruits du caféier (</a:t>
                      </a:r>
                      <a:r>
                        <a:rPr kumimoji="0" lang="fr-FR" sz="1200" b="0" i="0" u="none" strike="noStrike" cap="none" normalizeH="0" baseline="0" dirty="0" err="1">
                          <a:ln>
                            <a:noFill/>
                          </a:ln>
                          <a:solidFill>
                            <a:srgbClr val="6600CC"/>
                          </a:solidFill>
                          <a:effectLst/>
                          <a:latin typeface="Calibri" pitchFamily="34" charset="0"/>
                        </a:rPr>
                        <a:t>Coffea</a:t>
                      </a:r>
                      <a:r>
                        <a:rPr kumimoji="0" lang="fr-FR" sz="1200" b="0" i="0" u="none" strike="noStrike" cap="none" normalizeH="0" baseline="0" dirty="0">
                          <a:ln>
                            <a:noFill/>
                          </a:ln>
                          <a:solidFill>
                            <a:srgbClr val="6600CC"/>
                          </a:solidFill>
                          <a:effectLst/>
                          <a:latin typeface="Calibri" pitchFamily="34" charset="0"/>
                        </a:rPr>
                        <a:t> arabica)</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a:ln>
                            <a:noFill/>
                          </a:ln>
                          <a:solidFill>
                            <a:srgbClr val="6600CC"/>
                          </a:solidFill>
                          <a:effectLst/>
                          <a:latin typeface="Calibri" pitchFamily="34" charset="0"/>
                        </a:rPr>
                        <a:t>Cabosse de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a:ln>
                            <a:noFill/>
                          </a:ln>
                          <a:solidFill>
                            <a:srgbClr val="6600CC"/>
                          </a:solidFill>
                          <a:effectLst/>
                          <a:latin typeface="Calibri" pitchFamily="34" charset="0"/>
                        </a:rPr>
                        <a:t>Cacaoyer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a:ln>
                            <a:noFill/>
                          </a:ln>
                          <a:solidFill>
                            <a:srgbClr val="6600CC"/>
                          </a:solidFill>
                          <a:effectLst/>
                          <a:latin typeface="Calibri" pitchFamily="34" charset="0"/>
                        </a:rPr>
                        <a:t>(</a:t>
                      </a:r>
                      <a:r>
                        <a:rPr kumimoji="0" lang="pt-BR" sz="1200" b="0" i="1" u="none" strike="noStrike" cap="none" normalizeH="0" baseline="0" dirty="0">
                          <a:ln>
                            <a:noFill/>
                          </a:ln>
                          <a:solidFill>
                            <a:srgbClr val="6600CC"/>
                          </a:solidFill>
                          <a:effectLst/>
                          <a:latin typeface="Calibri" pitchFamily="34" charset="0"/>
                        </a:rPr>
                        <a:t>Theobroma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1" u="none" strike="noStrike" cap="none" normalizeH="0" baseline="0" dirty="0">
                          <a:ln>
                            <a:noFill/>
                          </a:ln>
                          <a:solidFill>
                            <a:srgbClr val="6600CC"/>
                          </a:solidFill>
                          <a:effectLst/>
                          <a:latin typeface="Calibri" pitchFamily="34" charset="0"/>
                        </a:rPr>
                        <a:t>cacao</a:t>
                      </a:r>
                      <a:r>
                        <a:rPr kumimoji="0" lang="pt-BR" sz="1200" b="0" i="0" u="none" strike="noStrike" cap="none" normalizeH="0" baseline="0" dirty="0">
                          <a:ln>
                            <a:noFill/>
                          </a:ln>
                          <a:solidFill>
                            <a:srgbClr val="6600CC"/>
                          </a:solidFill>
                          <a:effectLst/>
                          <a:latin typeface="Calibri" pitchFamily="34" charset="0"/>
                        </a:rPr>
                        <a:t>)</a:t>
                      </a:r>
                      <a:endParaRPr kumimoji="0" lang="fr-FR" sz="1200" b="0" i="0" u="none" strike="noStrike" cap="none" normalizeH="0" baseline="0" dirty="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Amour en cage, physalis (</a:t>
                      </a:r>
                      <a:r>
                        <a:rPr kumimoji="0" lang="fr-FR" sz="1200" b="0" i="1" u="none" strike="noStrike" cap="none" normalizeH="0" baseline="0" dirty="0">
                          <a:ln>
                            <a:noFill/>
                          </a:ln>
                          <a:solidFill>
                            <a:srgbClr val="6600CC"/>
                          </a:solidFill>
                          <a:effectLst/>
                          <a:latin typeface="Calibri" pitchFamily="34" charset="0"/>
                        </a:rPr>
                        <a:t>Physalis </a:t>
                      </a:r>
                      <a:r>
                        <a:rPr kumimoji="0" lang="fr-FR" sz="1200" b="0" i="1" u="none" strike="noStrike" cap="none" normalizeH="0" baseline="0" dirty="0" err="1">
                          <a:ln>
                            <a:noFill/>
                          </a:ln>
                          <a:solidFill>
                            <a:srgbClr val="6600CC"/>
                          </a:solidFill>
                          <a:effectLst/>
                          <a:latin typeface="Calibri" pitchFamily="34" charset="0"/>
                        </a:rPr>
                        <a:t>peruviana</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Fruit de Jacquier (</a:t>
                      </a:r>
                      <a:r>
                        <a:rPr kumimoji="0" lang="fr-FR" sz="1200" b="0" i="1" u="none" strike="noStrike" cap="none" normalizeH="0" baseline="0" dirty="0">
                          <a:ln>
                            <a:noFill/>
                          </a:ln>
                          <a:solidFill>
                            <a:srgbClr val="6600CC"/>
                          </a:solidFill>
                          <a:effectLst/>
                          <a:latin typeface="Calibri" pitchFamily="34" charset="0"/>
                        </a:rPr>
                        <a:t>Artocarpus </a:t>
                      </a:r>
                      <a:r>
                        <a:rPr kumimoji="0" lang="fr-FR" sz="1200" b="0" i="1" u="none" strike="noStrike" cap="none" normalizeH="0" baseline="0" dirty="0" err="1">
                          <a:ln>
                            <a:noFill/>
                          </a:ln>
                          <a:solidFill>
                            <a:srgbClr val="6600CC"/>
                          </a:solidFill>
                          <a:effectLst/>
                          <a:latin typeface="Calibri" pitchFamily="34" charset="0"/>
                        </a:rPr>
                        <a:t>heterophyllus</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a:ln>
                            <a:noFill/>
                          </a:ln>
                          <a:solidFill>
                            <a:srgbClr val="6600CC"/>
                          </a:solidFill>
                          <a:effectLst/>
                          <a:latin typeface="Calibri" pitchFamily="34" charset="0"/>
                        </a:rPr>
                        <a:t>Raisinnier</a:t>
                      </a:r>
                      <a:r>
                        <a:rPr kumimoji="0" lang="fr-FR" sz="1200" b="0" i="0" u="none" strike="noStrike" cap="none" normalizeH="0" baseline="0" dirty="0">
                          <a:ln>
                            <a:noFill/>
                          </a:ln>
                          <a:solidFill>
                            <a:srgbClr val="6600CC"/>
                          </a:solidFill>
                          <a:effectLst/>
                          <a:latin typeface="Calibri" pitchFamily="34" charset="0"/>
                        </a:rPr>
                        <a:t> des Bords de Mer (</a:t>
                      </a:r>
                      <a:r>
                        <a:rPr kumimoji="0" lang="fr-FR" sz="1200" b="0" i="1" u="none" strike="noStrike" cap="none" normalizeH="0" baseline="0" dirty="0">
                          <a:ln>
                            <a:noFill/>
                          </a:ln>
                          <a:solidFill>
                            <a:srgbClr val="6600CC"/>
                          </a:solidFill>
                          <a:effectLst/>
                          <a:latin typeface="Calibri" pitchFamily="34" charset="0"/>
                        </a:rPr>
                        <a:t>Coccoloba </a:t>
                      </a:r>
                      <a:r>
                        <a:rPr kumimoji="0" lang="fr-FR" sz="1200" b="0" i="1" u="none" strike="noStrike" cap="none" normalizeH="0" baseline="0" dirty="0" err="1">
                          <a:ln>
                            <a:noFill/>
                          </a:ln>
                          <a:solidFill>
                            <a:srgbClr val="6600CC"/>
                          </a:solidFill>
                          <a:effectLst/>
                          <a:latin typeface="Calibri" pitchFamily="34" charset="0"/>
                        </a:rPr>
                        <a:t>uvifera</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a:ln>
                            <a:noFill/>
                          </a:ln>
                          <a:solidFill>
                            <a:srgbClr val="6600CC"/>
                          </a:solidFill>
                          <a:effectLst/>
                          <a:latin typeface="Calibri" pitchFamily="34" charset="0"/>
                        </a:rPr>
                        <a:t>Jamelonier</a:t>
                      </a:r>
                      <a:r>
                        <a:rPr kumimoji="0" lang="fr-FR" sz="1200" b="0" i="0" u="none" strike="noStrike" cap="none" normalizeH="0" baseline="0" dirty="0">
                          <a:ln>
                            <a:noFill/>
                          </a:ln>
                          <a:solidFill>
                            <a:srgbClr val="6600CC"/>
                          </a:solidFill>
                          <a:effectLst/>
                          <a:latin typeface="Calibri" pitchFamily="34" charset="0"/>
                        </a:rPr>
                        <a:t>, </a:t>
                      </a:r>
                      <a:r>
                        <a:rPr kumimoji="0" lang="fr-FR" sz="1200" b="0" i="0" u="none" strike="noStrike" cap="none" normalizeH="0" baseline="0" dirty="0" err="1">
                          <a:ln>
                            <a:noFill/>
                          </a:ln>
                          <a:solidFill>
                            <a:srgbClr val="6600CC"/>
                          </a:solidFill>
                          <a:effectLst/>
                          <a:latin typeface="Calibri" pitchFamily="34" charset="0"/>
                        </a:rPr>
                        <a:t>Rotra</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Syzygium</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cumini</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↓Framboisier d'Asie (</a:t>
                      </a:r>
                      <a:r>
                        <a:rPr kumimoji="0" lang="fr-FR" sz="1200" b="0" i="1" u="none" strike="noStrike" cap="none" normalizeH="0" baseline="0" dirty="0" err="1">
                          <a:ln>
                            <a:noFill/>
                          </a:ln>
                          <a:solidFill>
                            <a:srgbClr val="6600CC"/>
                          </a:solidFill>
                          <a:effectLst/>
                          <a:latin typeface="Calibri" pitchFamily="34" charset="0"/>
                        </a:rPr>
                        <a:t>Rubus</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rosifolius</a:t>
                      </a:r>
                      <a:r>
                        <a:rPr kumimoji="0" lang="fr-FR" sz="1200" b="0" i="0" u="none" strike="noStrike" cap="none" normalizeH="0" baseline="0" dirty="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ZoneTexte 8"/>
          <p:cNvSpPr txBox="1">
            <a:spLocks noChangeArrowheads="1"/>
          </p:cNvSpPr>
          <p:nvPr/>
        </p:nvSpPr>
        <p:spPr bwMode="auto">
          <a:xfrm>
            <a:off x="827088" y="6381750"/>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dirty="0">
                <a:solidFill>
                  <a:srgbClr val="6600CC"/>
                </a:solidFill>
                <a:latin typeface="Arial" panose="020B0604020202020204" pitchFamily="34" charset="0"/>
              </a:rPr>
              <a:t>Exemples des arbres à fruits qui pourraient  être présents dans les forêts primaires en Afrique </a:t>
            </a:r>
            <a:r>
              <a:rPr lang="fr-FR" altLang="fr-FR" sz="1000" dirty="0">
                <a:solidFill>
                  <a:srgbClr val="6600CC"/>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dirty="0">
                <a:solidFill>
                  <a:srgbClr val="6600CC"/>
                </a:solidFill>
                <a:latin typeface="Arial" panose="020B0604020202020204" pitchFamily="34" charset="0"/>
                <a:sym typeface="Symbol" panose="05050102010706020507" pitchFamily="18" charset="2"/>
              </a:rPr>
              <a:t>Source : MADATRANO, </a:t>
            </a:r>
            <a:r>
              <a:rPr lang="fr-FR" altLang="fr-FR" sz="1000" u="sng" dirty="0">
                <a:latin typeface="Arial" panose="020B0604020202020204" pitchFamily="34" charset="0"/>
                <a:hlinkClick r:id="rId2"/>
              </a:rPr>
              <a:t>http://www.madatrano.com/PBSCCatalog.asp?CatID=752749</a:t>
            </a:r>
            <a:r>
              <a:rPr lang="fr-FR" altLang="fr-FR" sz="1000" dirty="0">
                <a:latin typeface="Arial" panose="020B0604020202020204" pitchFamily="34" charset="0"/>
              </a:rPr>
              <a:t>  &amp; </a:t>
            </a:r>
            <a:r>
              <a:rPr lang="fr-FR" altLang="fr-FR" sz="1000" dirty="0">
                <a:latin typeface="Arial" panose="020B0604020202020204" pitchFamily="34" charset="0"/>
                <a:hlinkClick r:id="rId3"/>
              </a:rPr>
              <a:t>http://www.baobabs.com/Fruitiers.htm</a:t>
            </a:r>
            <a:r>
              <a:rPr lang="fr-FR" altLang="fr-FR" sz="1000" dirty="0">
                <a:latin typeface="Arial" panose="020B0604020202020204" pitchFamily="34" charset="0"/>
              </a:rPr>
              <a:t> </a:t>
            </a:r>
            <a:endParaRPr lang="fr-FR" altLang="fr-FR" sz="1400" dirty="0">
              <a:solidFill>
                <a:srgbClr val="6600CC"/>
              </a:solidFill>
              <a:latin typeface="Arial" panose="020B0604020202020204" pitchFamily="34" charset="0"/>
            </a:endParaRPr>
          </a:p>
        </p:txBody>
      </p:sp>
      <p:pic>
        <p:nvPicPr>
          <p:cNvPr id="8" name="Image 30" descr="02-coeur-de-boeuf-cachiman-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1" descr="pomme-canel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935163"/>
            <a:ext cx="792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2" descr="Zattec-pomme-cannel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989138"/>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33" descr="goyavi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1844675"/>
            <a:ext cx="7191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4" descr="papay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1412875"/>
            <a:ext cx="5984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35" descr="combav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0113" y="2924175"/>
            <a:ext cx="901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6" descr="COROSSOL-S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068638"/>
            <a:ext cx="571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8" descr="TomateEnArbr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72450" y="2708275"/>
            <a:ext cx="8112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39" descr="passiflor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87450" y="4327525"/>
            <a:ext cx="7921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40" descr="Cafei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03575" y="4149725"/>
            <a:ext cx="9366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41" descr="cacaoy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95963" y="4005263"/>
            <a:ext cx="8477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42" descr="AmourEnCag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40650" y="4365625"/>
            <a:ext cx="647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43" descr="jacquier.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5516563"/>
            <a:ext cx="12239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44" descr="papay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235825" y="1844675"/>
            <a:ext cx="10096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45" descr="CoeurDeBoeuf.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03350" y="1862138"/>
            <a:ext cx="6477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47" descr="Raisinnier_s.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03575" y="5516563"/>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48" descr="rotra_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292725" y="5589588"/>
            <a:ext cx="1085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50" descr="FramboisierAsie2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19925" y="5589588"/>
            <a:ext cx="942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51" descr="framboiseAsie2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027988" y="5589588"/>
            <a:ext cx="981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2" descr="graviola1_g_s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95963" y="3065463"/>
            <a:ext cx="990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8" descr="C:\Users\LISAN\Pictures\agroforets\Annona muricata.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72013" y="3136900"/>
            <a:ext cx="10541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720263" y="1888175"/>
            <a:ext cx="22288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10188485" y="3883933"/>
            <a:ext cx="1292405" cy="276999"/>
          </a:xfrm>
          <a:prstGeom prst="rect">
            <a:avLst/>
          </a:prstGeom>
        </p:spPr>
        <p:txBody>
          <a:bodyPr wrap="none">
            <a:spAutoFit/>
          </a:bodyPr>
          <a:lstStyle/>
          <a:p>
            <a:pPr algn="ctr"/>
            <a:r>
              <a:rPr lang="fr-FR" altLang="fr-FR" sz="1200" dirty="0">
                <a:solidFill>
                  <a:srgbClr val="008000"/>
                </a:solidFill>
              </a:rPr>
              <a:t>↑ Agroforesterie </a:t>
            </a:r>
            <a:endParaRPr lang="fr-FR" sz="1200" dirty="0"/>
          </a:p>
        </p:txBody>
      </p:sp>
      <p:pic>
        <p:nvPicPr>
          <p:cNvPr id="33" name="Image 32"/>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9641268" y="4235002"/>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24"/>
          <p:cNvSpPr txBox="1">
            <a:spLocks noChangeArrowheads="1"/>
          </p:cNvSpPr>
          <p:nvPr/>
        </p:nvSpPr>
        <p:spPr bwMode="auto">
          <a:xfrm>
            <a:off x="9209088" y="5990656"/>
            <a:ext cx="1763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fr-FR" altLang="fr-FR" sz="1200" dirty="0">
                <a:solidFill>
                  <a:srgbClr val="008000"/>
                </a:solidFill>
                <a:latin typeface="Calibri" panose="020F0502020204030204" pitchFamily="34" charset="0"/>
              </a:rPr>
              <a:t>↗ </a:t>
            </a:r>
            <a:r>
              <a:rPr lang="fr-FR" altLang="fr-FR" sz="1200" dirty="0">
                <a:solidFill>
                  <a:srgbClr val="008000"/>
                </a:solidFill>
                <a:latin typeface="+mn-lt"/>
              </a:rPr>
              <a:t>Elevages d’escargots géants africains ou </a:t>
            </a:r>
            <a:r>
              <a:rPr lang="fr-FR" sz="1200" dirty="0">
                <a:solidFill>
                  <a:srgbClr val="008000"/>
                </a:solidFill>
                <a:latin typeface="+mn-lt"/>
              </a:rPr>
              <a:t>Achatines</a:t>
            </a:r>
            <a:r>
              <a:rPr lang="fr-FR" altLang="fr-FR" sz="1200" dirty="0">
                <a:solidFill>
                  <a:srgbClr val="008000"/>
                </a:solidFill>
                <a:latin typeface="+mn-lt"/>
              </a:rPr>
              <a:t> (</a:t>
            </a:r>
            <a:r>
              <a:rPr lang="fr-FR" altLang="fr-FR" sz="1200" i="1" dirty="0" err="1">
                <a:solidFill>
                  <a:srgbClr val="008000"/>
                </a:solidFill>
                <a:latin typeface="+mn-lt"/>
              </a:rPr>
              <a:t>Achatina</a:t>
            </a:r>
            <a:r>
              <a:rPr lang="fr-FR" altLang="fr-FR" sz="1200" i="1" dirty="0">
                <a:solidFill>
                  <a:srgbClr val="008000"/>
                </a:solidFill>
                <a:latin typeface="+mn-lt"/>
              </a:rPr>
              <a:t> </a:t>
            </a:r>
            <a:r>
              <a:rPr lang="fr-FR" altLang="fr-FR" sz="1200" i="1" dirty="0" err="1">
                <a:solidFill>
                  <a:srgbClr val="008000"/>
                </a:solidFill>
                <a:latin typeface="+mn-lt"/>
              </a:rPr>
              <a:t>fulica</a:t>
            </a:r>
            <a:r>
              <a:rPr lang="fr-FR" altLang="fr-FR" sz="1200" dirty="0">
                <a:solidFill>
                  <a:srgbClr val="008000"/>
                </a:solidFill>
                <a:latin typeface="+mn-lt"/>
              </a:rPr>
              <a:t>). © Songhaï, Bénin.</a:t>
            </a:r>
          </a:p>
        </p:txBody>
      </p:sp>
      <p:pic>
        <p:nvPicPr>
          <p:cNvPr id="35" name="Image 3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929937" y="6038850"/>
            <a:ext cx="1238250" cy="685800"/>
          </a:xfrm>
          <a:prstGeom prst="rect">
            <a:avLst/>
          </a:prstGeom>
        </p:spPr>
      </p:pic>
      <p:pic>
        <p:nvPicPr>
          <p:cNvPr id="36" name="Image 7" descr="verger tropical1.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189122" y="79618"/>
            <a:ext cx="2933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ZoneTexte 11"/>
          <p:cNvSpPr txBox="1">
            <a:spLocks noChangeArrowheads="1"/>
          </p:cNvSpPr>
          <p:nvPr/>
        </p:nvSpPr>
        <p:spPr bwMode="auto">
          <a:xfrm>
            <a:off x="10090944" y="1619717"/>
            <a:ext cx="1235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200" dirty="0">
                <a:solidFill>
                  <a:srgbClr val="008000"/>
                </a:solidFill>
              </a:rPr>
              <a:t>Fruits tropicaux</a:t>
            </a:r>
          </a:p>
        </p:txBody>
      </p:sp>
    </p:spTree>
    <p:extLst>
      <p:ext uri="{BB962C8B-B14F-4D97-AF65-F5344CB8AC3E}">
        <p14:creationId xmlns:p14="http://schemas.microsoft.com/office/powerpoint/2010/main" val="4147662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568989" y="137413"/>
            <a:ext cx="467061" cy="367179"/>
          </a:xfrm>
        </p:spPr>
        <p:txBody>
          <a:bodyPr/>
          <a:lstStyle/>
          <a:p>
            <a:fld id="{91648654-9D57-4BB1-8D13-DD93554D0108}" type="slidenum">
              <a:rPr lang="fr-FR" smtClean="0"/>
              <a:t>47</a:t>
            </a:fld>
            <a:endParaRPr lang="fr-FR"/>
          </a:p>
        </p:txBody>
      </p:sp>
      <p:graphicFrame>
        <p:nvGraphicFramePr>
          <p:cNvPr id="4" name="Group 34"/>
          <p:cNvGraphicFramePr>
            <a:graphicFrameLocks noGrp="1"/>
          </p:cNvGraphicFramePr>
          <p:nvPr/>
        </p:nvGraphicFramePr>
        <p:xfrm>
          <a:off x="250825" y="981075"/>
          <a:ext cx="8785225" cy="5329238"/>
        </p:xfrm>
        <a:graphic>
          <a:graphicData uri="http://schemas.openxmlformats.org/drawingml/2006/table">
            <a:tbl>
              <a:tblPr/>
              <a:tblGrid>
                <a:gridCol w="2088290">
                  <a:extLst>
                    <a:ext uri="{9D8B030D-6E8A-4147-A177-3AD203B41FA5}">
                      <a16:colId xmlns:a16="http://schemas.microsoft.com/office/drawing/2014/main" val="20000"/>
                    </a:ext>
                  </a:extLst>
                </a:gridCol>
                <a:gridCol w="2305172">
                  <a:extLst>
                    <a:ext uri="{9D8B030D-6E8A-4147-A177-3AD203B41FA5}">
                      <a16:colId xmlns:a16="http://schemas.microsoft.com/office/drawing/2014/main" val="20001"/>
                    </a:ext>
                  </a:extLst>
                </a:gridCol>
                <a:gridCol w="2195031">
                  <a:extLst>
                    <a:ext uri="{9D8B030D-6E8A-4147-A177-3AD203B41FA5}">
                      <a16:colId xmlns:a16="http://schemas.microsoft.com/office/drawing/2014/main" val="20002"/>
                    </a:ext>
                  </a:extLst>
                </a:gridCol>
                <a:gridCol w="2196732">
                  <a:extLst>
                    <a:ext uri="{9D8B030D-6E8A-4147-A177-3AD203B41FA5}">
                      <a16:colId xmlns:a16="http://schemas.microsoft.com/office/drawing/2014/main" val="20003"/>
                    </a:ext>
                  </a:extLst>
                </a:gridCol>
              </a:tblGrid>
              <a:tr h="1224284">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mj-lt"/>
                        </a:rPr>
                        <a:t>Igname </a:t>
                      </a:r>
                      <a:r>
                        <a:rPr kumimoji="0" lang="fr-FR" sz="1200" b="0" i="1" u="none" strike="noStrike" cap="none" normalizeH="0" baseline="0" dirty="0">
                          <a:ln>
                            <a:noFill/>
                          </a:ln>
                          <a:solidFill>
                            <a:srgbClr val="6600CC"/>
                          </a:solidFill>
                          <a:effectLst/>
                          <a:latin typeface="+mj-lt"/>
                        </a:rPr>
                        <a:t>(</a:t>
                      </a:r>
                      <a:r>
                        <a:rPr lang="fr-FR" sz="1000" b="0" i="0" kern="1200" dirty="0">
                          <a:solidFill>
                            <a:schemeClr val="tx1"/>
                          </a:solidFill>
                          <a:latin typeface="+mj-lt"/>
                          <a:ea typeface="+mn-ea"/>
                          <a:cs typeface="+mn-cs"/>
                          <a:hlinkClick r:id="rId2" tooltip="Genre (biologie)"/>
                        </a:rPr>
                        <a:t>genre</a:t>
                      </a:r>
                      <a:r>
                        <a:rPr lang="fr-FR" sz="1000" b="0" i="0" kern="1200" dirty="0">
                          <a:solidFill>
                            <a:schemeClr val="tx1"/>
                          </a:solidFill>
                          <a:latin typeface="+mj-lt"/>
                          <a:ea typeface="+mn-ea"/>
                          <a:cs typeface="+mn-cs"/>
                        </a:rPr>
                        <a:t> </a:t>
                      </a:r>
                      <a:r>
                        <a:rPr lang="fr-FR" sz="1000" b="0" i="1" u="sng" kern="1200" dirty="0" err="1">
                          <a:solidFill>
                            <a:schemeClr val="tx1"/>
                          </a:solidFill>
                          <a:latin typeface="+mj-lt"/>
                          <a:ea typeface="+mn-ea"/>
                          <a:cs typeface="+mn-cs"/>
                          <a:hlinkClick r:id="rId3" tooltip="Dioscorea"/>
                        </a:rPr>
                        <a:t>Dioscorea</a:t>
                      </a:r>
                      <a:r>
                        <a:rPr kumimoji="0" lang="fr-FR" sz="1200" b="0" i="1" u="none" strike="noStrike" cap="none" normalizeH="0" baseline="0" dirty="0">
                          <a:ln>
                            <a:noFill/>
                          </a:ln>
                          <a:solidFill>
                            <a:srgbClr val="6600CC"/>
                          </a:solidFill>
                          <a:effectLst/>
                          <a:latin typeface="+mj-lt"/>
                        </a:rPr>
                        <a: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↓Manioc (</a:t>
                      </a:r>
                      <a:r>
                        <a:rPr kumimoji="0" lang="fr-FR" sz="1200" b="0" i="1" u="none" strike="noStrike" cap="none" normalizeH="0" baseline="0" dirty="0" err="1">
                          <a:ln>
                            <a:noFill/>
                          </a:ln>
                          <a:solidFill>
                            <a:srgbClr val="6600CC"/>
                          </a:solidFill>
                          <a:effectLst/>
                          <a:latin typeface="Calibri" pitchFamily="34" charset="0"/>
                        </a:rPr>
                        <a:t>Manihot</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esculenta</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Patate douce (</a:t>
                      </a:r>
                      <a:r>
                        <a:rPr kumimoji="0" lang="fr-FR" sz="1200" b="0" i="1" u="none" strike="noStrike" cap="none" normalizeH="0" baseline="0" dirty="0" err="1">
                          <a:ln>
                            <a:noFill/>
                          </a:ln>
                          <a:solidFill>
                            <a:srgbClr val="6600CC"/>
                          </a:solidFill>
                          <a:effectLst/>
                          <a:latin typeface="Calibri" pitchFamily="34" charset="0"/>
                        </a:rPr>
                        <a:t>Ipomoea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batatas</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r-FR" sz="1200" b="0" i="1" u="none" strike="noStrike" cap="none" normalizeH="0" baseline="0" dirty="0">
                          <a:ln>
                            <a:noFill/>
                          </a:ln>
                          <a:solidFill>
                            <a:srgbClr val="6600CC"/>
                          </a:solidFill>
                          <a:effectLst/>
                          <a:latin typeface="Calibri" pitchFamily="34" charset="0"/>
                        </a:rPr>
                        <a:t>Sagoutier (</a:t>
                      </a:r>
                      <a:r>
                        <a:rPr kumimoji="0" lang="fr-FR" sz="1200" b="0" i="1" u="none" strike="noStrike" cap="none" normalizeH="0" baseline="0" dirty="0" err="1">
                          <a:ln>
                            <a:noFill/>
                          </a:ln>
                          <a:solidFill>
                            <a:srgbClr val="6600CC"/>
                          </a:solidFill>
                          <a:effectLst/>
                          <a:latin typeface="Calibri" pitchFamily="34" charset="0"/>
                        </a:rPr>
                        <a:t>Metroxylon</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sagu</a:t>
                      </a:r>
                      <a:r>
                        <a:rPr kumimoji="0" lang="fr-FR" sz="1200" b="0" i="1" u="none" strike="noStrike" cap="none" normalizeH="0" baseline="0" dirty="0">
                          <a:ln>
                            <a:noFill/>
                          </a:ln>
                          <a:solidFill>
                            <a:srgbClr val="6600CC"/>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831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(utiliser les mûres de la vigne marronne </a:t>
                      </a:r>
                      <a:r>
                        <a:rPr kumimoji="0" lang="fr-FR" sz="1200" b="0" i="1" u="none" strike="noStrike" cap="none" normalizeH="0" baseline="0" dirty="0">
                          <a:ln>
                            <a:noFill/>
                          </a:ln>
                          <a:solidFill>
                            <a:srgbClr val="6600CC"/>
                          </a:solidFill>
                          <a:effectLst/>
                          <a:latin typeface="Calibri" pitchFamily="34" charset="0"/>
                        </a:rPr>
                        <a:t>(</a:t>
                      </a:r>
                      <a:r>
                        <a:rPr kumimoji="0" lang="fr-FR" sz="1200" b="0" i="1" u="none" strike="noStrike" cap="none" normalizeH="0" baseline="0" dirty="0" err="1">
                          <a:ln>
                            <a:noFill/>
                          </a:ln>
                          <a:solidFill>
                            <a:srgbClr val="6600CC"/>
                          </a:solidFill>
                          <a:effectLst/>
                          <a:latin typeface="Calibri" pitchFamily="34" charset="0"/>
                        </a:rPr>
                        <a:t>Rubus</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alceifolius</a:t>
                      </a:r>
                      <a:r>
                        <a:rPr kumimoji="0" lang="fr-FR" sz="1200" b="0" i="0" u="none" strike="noStrike" cap="none" normalizeH="0" baseline="0" dirty="0">
                          <a:ln>
                            <a:noFill/>
                          </a:ln>
                          <a:solidFill>
                            <a:srgbClr val="6600CC"/>
                          </a:solidFill>
                          <a:effectLst/>
                          <a:latin typeface="Calibri" pitchFamily="34" charset="0"/>
                        </a:rPr>
                        <a:t>) , si l’espèce a déjà envahit la forêt).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Palmier à huile (</a:t>
                      </a:r>
                      <a:r>
                        <a:rPr kumimoji="0" lang="fr-FR" sz="1200" b="0" i="1" u="none" strike="noStrike" cap="none" normalizeH="0" baseline="0" dirty="0">
                          <a:ln>
                            <a:noFill/>
                          </a:ln>
                          <a:solidFill>
                            <a:srgbClr val="6600CC"/>
                          </a:solidFill>
                          <a:effectLst/>
                          <a:latin typeface="Calibri" pitchFamily="34" charset="0"/>
                        </a:rPr>
                        <a:t>Elaeis </a:t>
                      </a:r>
                      <a:r>
                        <a:rPr kumimoji="0" lang="fr-FR" sz="1200" b="0" i="1" u="none" strike="noStrike" cap="none" normalizeH="0" baseline="0" dirty="0" err="1">
                          <a:ln>
                            <a:noFill/>
                          </a:ln>
                          <a:solidFill>
                            <a:srgbClr val="6600CC"/>
                          </a:solidFill>
                          <a:effectLst/>
                          <a:latin typeface="Calibri" pitchFamily="34" charset="0"/>
                        </a:rPr>
                        <a:t>guineensi</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Cocotier (</a:t>
                      </a:r>
                      <a:r>
                        <a:rPr kumimoji="0" lang="fr-FR" sz="1200" b="0" i="1" u="none" strike="noStrike" cap="none" normalizeH="0" baseline="0" dirty="0">
                          <a:ln>
                            <a:noFill/>
                          </a:ln>
                          <a:solidFill>
                            <a:srgbClr val="6600CC"/>
                          </a:solidFill>
                          <a:effectLst/>
                          <a:latin typeface="Calibri" pitchFamily="34" charset="0"/>
                        </a:rPr>
                        <a:t>Cocos </a:t>
                      </a:r>
                      <a:r>
                        <a:rPr kumimoji="0" lang="fr-FR" sz="1200" b="0" i="1" u="none" strike="noStrike" cap="none" normalizeH="0" baseline="0" dirty="0" err="1">
                          <a:ln>
                            <a:noFill/>
                          </a:ln>
                          <a:solidFill>
                            <a:srgbClr val="6600CC"/>
                          </a:solidFill>
                          <a:effectLst/>
                          <a:latin typeface="Calibri" pitchFamily="34" charset="0"/>
                        </a:rPr>
                        <a:t>nucifera</a:t>
                      </a:r>
                      <a:r>
                        <a:rPr kumimoji="0" lang="fr-FR" sz="1200" b="0" i="0" u="none" strike="noStrike" cap="none" normalizeH="0" baseline="0" dirty="0">
                          <a:ln>
                            <a:noFill/>
                          </a:ln>
                          <a:solidFill>
                            <a:srgbClr val="6600CC"/>
                          </a:solidFill>
                          <a:effectLst/>
                          <a:latin typeface="Calibri" pitchFamily="34" charset="0"/>
                        </a:rPr>
                        <a:t>) (à voir)</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6600CC"/>
                          </a:solidFill>
                          <a:effectLst/>
                          <a:latin typeface="Calibri" pitchFamily="34" charset="0"/>
                        </a:rPr>
                        <a:t>Prunier ou pomme de Cythère (</a:t>
                      </a:r>
                      <a:r>
                        <a:rPr kumimoji="0" lang="fr-FR" sz="1200" b="0" i="1" u="none" strike="noStrike" cap="none" normalizeH="0" baseline="0" dirty="0">
                          <a:ln>
                            <a:noFill/>
                          </a:ln>
                          <a:solidFill>
                            <a:srgbClr val="6600CC"/>
                          </a:solidFill>
                          <a:effectLst/>
                          <a:latin typeface="Calibri" pitchFamily="34" charset="0"/>
                        </a:rPr>
                        <a:t>Spondias </a:t>
                      </a:r>
                      <a:r>
                        <a:rPr kumimoji="0" lang="fr-FR" sz="1200" b="0" i="1" u="none" strike="noStrike" cap="none" normalizeH="0" baseline="0" dirty="0" err="1">
                          <a:ln>
                            <a:noFill/>
                          </a:ln>
                          <a:solidFill>
                            <a:srgbClr val="6600CC"/>
                          </a:solidFill>
                          <a:effectLst/>
                          <a:latin typeface="Calibri" pitchFamily="34" charset="0"/>
                        </a:rPr>
                        <a:t>dulcis</a:t>
                      </a:r>
                      <a:r>
                        <a:rPr kumimoji="0" lang="fr-FR" sz="1200" b="0" i="0" u="none" strike="noStrike" cap="none" normalizeH="0" baseline="0" dirty="0">
                          <a:ln>
                            <a:noFill/>
                          </a:ln>
                          <a:solidFill>
                            <a:srgbClr val="6600CC"/>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630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6600CC"/>
                          </a:solidFill>
                          <a:effectLst/>
                          <a:latin typeface="Calibri" pitchFamily="34" charset="0"/>
                        </a:rPr>
                        <a:t>Manguier (</a:t>
                      </a:r>
                      <a:r>
                        <a:rPr kumimoji="0" lang="fr-FR" sz="1200" b="0" i="1" u="none" strike="noStrike" cap="none" normalizeH="0" baseline="0" dirty="0" err="1">
                          <a:ln>
                            <a:noFill/>
                          </a:ln>
                          <a:solidFill>
                            <a:srgbClr val="6600CC"/>
                          </a:solidFill>
                          <a:effectLst/>
                          <a:latin typeface="Calibri" pitchFamily="34" charset="0"/>
                        </a:rPr>
                        <a:t>Mangifera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indica</a:t>
                      </a:r>
                      <a:r>
                        <a:rPr kumimoji="0" lang="fr-FR" sz="1200" b="0" i="0" u="none" strike="noStrike" cap="none" normalizeH="0" baseline="0" dirty="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a:ln>
                          <a:noFill/>
                        </a:ln>
                        <a:solidFill>
                          <a:srgbClr val="6600CC"/>
                        </a:solidFill>
                        <a:effectLst/>
                        <a:latin typeface="Calibri" pitchFamily="34" charset="0"/>
                      </a:endParaRP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6600CC"/>
                          </a:solidFill>
                          <a:effectLst/>
                          <a:latin typeface="Calibri" pitchFamily="34" charset="0"/>
                        </a:rPr>
                        <a:t>Avocatier (</a:t>
                      </a:r>
                      <a:r>
                        <a:rPr kumimoji="0" lang="fr-FR" sz="1200" b="0" i="1" u="none" strike="noStrike" cap="none" normalizeH="0" baseline="0" dirty="0" err="1">
                          <a:ln>
                            <a:noFill/>
                          </a:ln>
                          <a:solidFill>
                            <a:srgbClr val="6600CC"/>
                          </a:solidFill>
                          <a:effectLst/>
                          <a:latin typeface="Calibri" pitchFamily="34" charset="0"/>
                        </a:rPr>
                        <a:t>Persea</a:t>
                      </a:r>
                      <a:r>
                        <a:rPr kumimoji="0" lang="fr-FR" sz="1200" b="0" i="1" u="none" strike="noStrike" cap="none" normalizeH="0" baseline="0" dirty="0">
                          <a:ln>
                            <a:noFill/>
                          </a:ln>
                          <a:solidFill>
                            <a:srgbClr val="6600CC"/>
                          </a:solidFill>
                          <a:effectLst/>
                          <a:latin typeface="Calibri" pitchFamily="34" charset="0"/>
                        </a:rPr>
                        <a:t> americana</a:t>
                      </a:r>
                      <a:r>
                        <a:rPr kumimoji="0" lang="fr-FR" sz="1200" b="0" i="0" u="none" strike="noStrike" cap="none" normalizeH="0" baseline="0" dirty="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Durian (</a:t>
                      </a:r>
                      <a:r>
                        <a:rPr kumimoji="0" lang="fr-FR" sz="1200" b="0" i="1" u="none" strike="noStrike" cap="none" normalizeH="0" baseline="0" dirty="0" err="1">
                          <a:ln>
                            <a:noFill/>
                          </a:ln>
                          <a:solidFill>
                            <a:srgbClr val="6600CC"/>
                          </a:solidFill>
                          <a:effectLst/>
                          <a:latin typeface="Calibri" pitchFamily="34" charset="0"/>
                        </a:rPr>
                        <a:t>Durio</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zibethinus</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Duku</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Lansium</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domesticum</a:t>
                      </a:r>
                      <a:r>
                        <a:rPr kumimoji="0" lang="fr-FR" sz="1200" b="0" i="0" u="none" strike="noStrike" cap="none" normalizeH="0" baseline="0" dirty="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033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Petai</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Parkia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speciosa</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6600CC"/>
                          </a:solidFill>
                          <a:effectLst/>
                          <a:latin typeface="Calibri" pitchFamily="34" charset="0"/>
                        </a:rPr>
                        <a:t>Graines et sève du palmier rônier </a:t>
                      </a:r>
                      <a:r>
                        <a:rPr kumimoji="0" lang="fr-FR" sz="1000" b="0" i="0" u="none" strike="noStrike" cap="none" normalizeH="0" baseline="0" dirty="0">
                          <a:ln>
                            <a:noFill/>
                          </a:ln>
                          <a:solidFill>
                            <a:srgbClr val="6600CC"/>
                          </a:solidFill>
                          <a:effectLst/>
                          <a:latin typeface="Calibri" pitchFamily="34" charset="0"/>
                        </a:rPr>
                        <a:t>ou de Palmyre </a:t>
                      </a:r>
                      <a:r>
                        <a:rPr kumimoji="0" lang="fr-FR" sz="1200" b="0" i="0" u="none" strike="noStrike" cap="none" normalizeH="0" baseline="0" dirty="0">
                          <a:ln>
                            <a:noFill/>
                          </a:ln>
                          <a:solidFill>
                            <a:srgbClr val="6600CC"/>
                          </a:solidFill>
                          <a:effectLst/>
                          <a:latin typeface="Calibri" pitchFamily="34" charset="0"/>
                        </a:rPr>
                        <a:t>(</a:t>
                      </a:r>
                      <a:r>
                        <a:rPr kumimoji="0" lang="fr-FR" sz="1200" b="0" i="1" u="none" strike="noStrike" cap="none" normalizeH="0" baseline="0" dirty="0">
                          <a:ln>
                            <a:noFill/>
                          </a:ln>
                          <a:solidFill>
                            <a:srgbClr val="6600CC"/>
                          </a:solidFill>
                          <a:effectLst/>
                          <a:latin typeface="Calibri" pitchFamily="34" charset="0"/>
                        </a:rPr>
                        <a:t>Borassus </a:t>
                      </a:r>
                      <a:r>
                        <a:rPr kumimoji="0" lang="fr-FR" sz="1200" b="0" i="1" u="none" strike="noStrike" cap="none" normalizeH="0" baseline="0" dirty="0" err="1">
                          <a:ln>
                            <a:noFill/>
                          </a:ln>
                          <a:solidFill>
                            <a:srgbClr val="6600CC"/>
                          </a:solidFill>
                          <a:effectLst/>
                          <a:latin typeface="Calibri" pitchFamily="34" charset="0"/>
                        </a:rPr>
                        <a:t>flabellifer</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Biriba</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Rollinia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deliciosa</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6600CC"/>
                          </a:solidFill>
                          <a:effectLst/>
                          <a:latin typeface="Calibri" pitchFamily="34" charset="0"/>
                        </a:rPr>
                        <a:t>prunier mombin (</a:t>
                      </a:r>
                      <a:r>
                        <a:rPr kumimoji="0" lang="fr-FR" sz="1200" b="0" i="1" u="none" strike="noStrike" cap="none" normalizeH="0" baseline="0" dirty="0">
                          <a:ln>
                            <a:noFill/>
                          </a:ln>
                          <a:solidFill>
                            <a:srgbClr val="6600CC"/>
                          </a:solidFill>
                          <a:effectLst/>
                          <a:latin typeface="Calibri" pitchFamily="34" charset="0"/>
                        </a:rPr>
                        <a:t>Spondias mombin</a:t>
                      </a:r>
                      <a:r>
                        <a:rPr kumimoji="0" lang="fr-FR" sz="1200" b="0" i="0" u="none" strike="noStrike" cap="none" normalizeH="0" baseline="0" dirty="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ZoneTexte 8"/>
          <p:cNvSpPr txBox="1">
            <a:spLocks noChangeArrowheads="1"/>
          </p:cNvSpPr>
          <p:nvPr/>
        </p:nvSpPr>
        <p:spPr bwMode="auto">
          <a:xfrm>
            <a:off x="96819" y="6365045"/>
            <a:ext cx="9509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dirty="0">
                <a:solidFill>
                  <a:srgbClr val="008000"/>
                </a:solidFill>
                <a:latin typeface="Arial" panose="020B0604020202020204" pitchFamily="34" charset="0"/>
              </a:rPr>
              <a:t>Exemples des arbres à fruits qui pourraient  être présents dans les forêts primaires en Afrique </a:t>
            </a:r>
            <a:r>
              <a:rPr lang="fr-FR" altLang="fr-FR" sz="1000" dirty="0">
                <a:solidFill>
                  <a:srgbClr val="008000"/>
                </a:solidFill>
                <a:latin typeface="Arial" panose="020B0604020202020204" pitchFamily="34" charset="0"/>
                <a:sym typeface="Symbol" panose="05050102010706020507" pitchFamily="18" charset="2"/>
              </a:rPr>
              <a:t> L’igname et le manioc peuvent vivre en forêt ou à </a:t>
            </a:r>
            <a:r>
              <a:rPr lang="fr-FR" altLang="fr-FR" sz="1000" dirty="0" err="1">
                <a:solidFill>
                  <a:srgbClr val="008000"/>
                </a:solidFill>
                <a:latin typeface="Arial" panose="020B0604020202020204" pitchFamily="34" charset="0"/>
                <a:sym typeface="Symbol" panose="05050102010706020507" pitchFamily="18" charset="2"/>
              </a:rPr>
              <a:t>mi-ombre</a:t>
            </a:r>
            <a:r>
              <a:rPr lang="fr-FR" altLang="fr-FR" sz="1000" dirty="0">
                <a:solidFill>
                  <a:srgbClr val="008000"/>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dirty="0">
                <a:solidFill>
                  <a:srgbClr val="008000"/>
                </a:solidFill>
                <a:latin typeface="Arial" panose="020B0604020202020204" pitchFamily="34" charset="0"/>
                <a:sym typeface="Symbol" panose="05050102010706020507" pitchFamily="18" charset="2"/>
              </a:rPr>
              <a:t>Source : MADATRANO, </a:t>
            </a:r>
            <a:r>
              <a:rPr lang="fr-FR" altLang="fr-FR" sz="1000" u="sng" dirty="0">
                <a:solidFill>
                  <a:srgbClr val="008000"/>
                </a:solidFill>
                <a:latin typeface="Arial" panose="020B0604020202020204" pitchFamily="34" charset="0"/>
                <a:hlinkClick r:id="rId4"/>
              </a:rPr>
              <a:t>http://www.madatrano.com/PBSCCatalog.asp?CatID=752749</a:t>
            </a:r>
            <a:r>
              <a:rPr lang="fr-FR" altLang="fr-FR" sz="1000" dirty="0">
                <a:solidFill>
                  <a:srgbClr val="008000"/>
                </a:solidFill>
                <a:latin typeface="Arial" panose="020B0604020202020204" pitchFamily="34" charset="0"/>
              </a:rPr>
              <a:t>  &amp; </a:t>
            </a:r>
            <a:r>
              <a:rPr lang="fr-FR" altLang="fr-FR" sz="1000" dirty="0">
                <a:solidFill>
                  <a:srgbClr val="008000"/>
                </a:solidFill>
                <a:latin typeface="Arial" panose="020B0604020202020204" pitchFamily="34" charset="0"/>
                <a:hlinkClick r:id="rId5"/>
              </a:rPr>
              <a:t>http://www.baobabs.com/Fruitiers.htm</a:t>
            </a:r>
            <a:r>
              <a:rPr lang="fr-FR" altLang="fr-FR" sz="1000" dirty="0">
                <a:solidFill>
                  <a:srgbClr val="008000"/>
                </a:solidFill>
                <a:latin typeface="Arial" panose="020B0604020202020204" pitchFamily="34" charset="0"/>
              </a:rPr>
              <a:t> </a:t>
            </a:r>
            <a:endParaRPr lang="fr-FR" altLang="fr-FR" sz="1400" dirty="0">
              <a:solidFill>
                <a:srgbClr val="008000"/>
              </a:solidFill>
              <a:latin typeface="Arial" panose="020B0604020202020204" pitchFamily="34" charset="0"/>
            </a:endParaRPr>
          </a:p>
        </p:txBody>
      </p:sp>
      <p:pic>
        <p:nvPicPr>
          <p:cNvPr id="6" name="Image 24" descr="Manio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1268413"/>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5" descr="ignam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800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6" descr="Manioc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1268413"/>
            <a:ext cx="871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PatateDouce.jpg"/>
          <p:cNvPicPr>
            <a:picLocks noChangeAspect="1"/>
          </p:cNvPicPr>
          <p:nvPr/>
        </p:nvPicPr>
        <p:blipFill>
          <a:blip r:embed="rId9" cstate="print"/>
          <a:stretch>
            <a:fillRect/>
          </a:stretch>
        </p:blipFill>
        <p:spPr>
          <a:xfrm>
            <a:off x="5724128" y="1268760"/>
            <a:ext cx="1008112" cy="74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46" descr="Ipomoea_batatas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1268413"/>
            <a:ext cx="898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49" descr="igname3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1268413"/>
            <a:ext cx="5619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50" descr="290px-Vigne_marronne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2924175"/>
            <a:ext cx="736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51" descr="Rubus alceifolius fruit2_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19250" y="2924175"/>
            <a:ext cx="647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52" descr="PalmierAHuil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19363" y="2492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53" descr="PalmierAHuile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27425" y="2563813"/>
            <a:ext cx="781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54" descr="sagoutier.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80288" y="1268413"/>
            <a:ext cx="10080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5" descr="cocoti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256213" y="2492375"/>
            <a:ext cx="7096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6" descr="PruneDeCythere.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11975" y="2708275"/>
            <a:ext cx="94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7" descr="PruneDeCythere2.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885113" y="2708275"/>
            <a:ext cx="9858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21" descr="manguier_s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55650" y="3933825"/>
            <a:ext cx="107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1" descr="avocatier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484438" y="3789363"/>
            <a:ext cx="10795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9" descr="C:\Users\LISAN\Pictures\agroforets\durian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48263" y="3878263"/>
            <a:ext cx="12239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descr="C:\Users\LISAN\Pictures\agroforets\Lansium domesticum.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64388" y="3860800"/>
            <a:ext cx="16557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 descr="C:\Users\LISAN\Pictures\agroforets\Parkia speciosa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0113" y="5084763"/>
            <a:ext cx="7921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1" descr="C:\Users\LISAN\Pictures\agroforets\avocat fruit_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08400" y="3860800"/>
            <a:ext cx="8588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2" descr="C:\Users\LISAN\Pictures\agroforets\palmier ronier spadice2_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11413" y="5300663"/>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3" descr="C:\Users\LISAN\Pictures\agroforets\palmier de Palmyre spadices_s.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63938" y="5300663"/>
            <a:ext cx="9794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4" descr="C:\Users\LISAN\Pictures\agroforets\Rollinia deliciosa_s.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35600" y="5157788"/>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5" descr="C:\Users\LISAN\Pictures\agroforets\Spondias mombin2.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12088" y="5373688"/>
            <a:ext cx="1123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7" descr="C:\Users\LISAN\Pictures\agroforets\Spondias mombin.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48488" y="5300663"/>
            <a:ext cx="7191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81871" y="441326"/>
            <a:ext cx="5645392" cy="461665"/>
          </a:xfrm>
          <a:prstGeom prst="rect">
            <a:avLst/>
          </a:prstGeom>
        </p:spPr>
        <p:txBody>
          <a:bodyPr wrap="none">
            <a:spAutoFit/>
          </a:bodyPr>
          <a:lstStyle/>
          <a:p>
            <a:r>
              <a:rPr lang="fr-FR" sz="2400" b="1" dirty="0">
                <a:solidFill>
                  <a:srgbClr val="008000"/>
                </a:solidFill>
              </a:rPr>
              <a:t>A2. Annexe : Fruitiers importants à cultiver</a:t>
            </a:r>
          </a:p>
        </p:txBody>
      </p:sp>
      <p:sp>
        <p:nvSpPr>
          <p:cNvPr id="32" name="ZoneTexte 31"/>
          <p:cNvSpPr txBox="1"/>
          <p:nvPr/>
        </p:nvSpPr>
        <p:spPr>
          <a:xfrm>
            <a:off x="5873470" y="10860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35" name="Image 34"/>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649890" y="1895475"/>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19"/>
          <p:cNvSpPr txBox="1">
            <a:spLocks noChangeArrowheads="1"/>
          </p:cNvSpPr>
          <p:nvPr/>
        </p:nvSpPr>
        <p:spPr bwMode="auto">
          <a:xfrm>
            <a:off x="9495707" y="4340215"/>
            <a:ext cx="2249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rPr>
              <a:t>Elevage lapins (Photo D. Oke)</a:t>
            </a:r>
          </a:p>
        </p:txBody>
      </p:sp>
      <p:pic>
        <p:nvPicPr>
          <p:cNvPr id="37" name="Image 36"/>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775565" y="334845"/>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ZoneTexte 13"/>
          <p:cNvSpPr txBox="1">
            <a:spLocks noChangeArrowheads="1"/>
          </p:cNvSpPr>
          <p:nvPr/>
        </p:nvSpPr>
        <p:spPr bwMode="auto">
          <a:xfrm>
            <a:off x="9376562" y="1401645"/>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rPr>
              <a:t>Elevage de cailles, source de revenus</a:t>
            </a:r>
          </a:p>
          <a:p>
            <a:pPr algn="ctr"/>
            <a:r>
              <a:rPr lang="fr-FR" altLang="fr-FR" sz="1200" dirty="0">
                <a:solidFill>
                  <a:srgbClr val="008000"/>
                </a:solidFill>
              </a:rPr>
              <a:t>© Songhaï, Bénin</a:t>
            </a:r>
          </a:p>
        </p:txBody>
      </p:sp>
      <p:sp>
        <p:nvSpPr>
          <p:cNvPr id="39" name="ZoneTexte 17"/>
          <p:cNvSpPr txBox="1">
            <a:spLocks noChangeArrowheads="1"/>
          </p:cNvSpPr>
          <p:nvPr/>
        </p:nvSpPr>
        <p:spPr bwMode="auto">
          <a:xfrm>
            <a:off x="9979024" y="6278752"/>
            <a:ext cx="1385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1200" dirty="0">
                <a:solidFill>
                  <a:srgbClr val="008000"/>
                </a:solidFill>
              </a:rPr>
              <a:t>Elevage poussins</a:t>
            </a:r>
          </a:p>
          <a:p>
            <a:pPr eaLnBrk="1" hangingPunct="1"/>
            <a:r>
              <a:rPr lang="fr-FR" altLang="fr-FR" sz="1200" dirty="0">
                <a:solidFill>
                  <a:srgbClr val="008000"/>
                </a:solidFill>
              </a:rPr>
              <a:t>© Songhaï, Bénin</a:t>
            </a:r>
          </a:p>
        </p:txBody>
      </p:sp>
      <p:pic>
        <p:nvPicPr>
          <p:cNvPr id="40" name="Image 3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520237" y="4784536"/>
            <a:ext cx="2200275" cy="1466850"/>
          </a:xfrm>
          <a:prstGeom prst="rect">
            <a:avLst/>
          </a:prstGeom>
        </p:spPr>
      </p:pic>
    </p:spTree>
    <p:extLst>
      <p:ext uri="{BB962C8B-B14F-4D97-AF65-F5344CB8AC3E}">
        <p14:creationId xmlns:p14="http://schemas.microsoft.com/office/powerpoint/2010/main" val="808824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731190" y="132803"/>
            <a:ext cx="520569" cy="387080"/>
          </a:xfrm>
        </p:spPr>
        <p:txBody>
          <a:bodyPr/>
          <a:lstStyle/>
          <a:p>
            <a:fld id="{91648654-9D57-4BB1-8D13-DD93554D0108}" type="slidenum">
              <a:rPr lang="fr-FR" smtClean="0"/>
              <a:t>48</a:t>
            </a:fld>
            <a:endParaRPr lang="fr-FR" dirty="0"/>
          </a:p>
        </p:txBody>
      </p:sp>
      <p:graphicFrame>
        <p:nvGraphicFramePr>
          <p:cNvPr id="4" name="Group 34"/>
          <p:cNvGraphicFramePr>
            <a:graphicFrameLocks noGrp="1"/>
          </p:cNvGraphicFramePr>
          <p:nvPr>
            <p:extLst>
              <p:ext uri="{D42A27DB-BD31-4B8C-83A1-F6EECF244321}">
                <p14:modId xmlns:p14="http://schemas.microsoft.com/office/powerpoint/2010/main" val="2972486056"/>
              </p:ext>
            </p:extLst>
          </p:nvPr>
        </p:nvGraphicFramePr>
        <p:xfrm>
          <a:off x="131641" y="1315739"/>
          <a:ext cx="9384160" cy="5113336"/>
        </p:xfrm>
        <a:graphic>
          <a:graphicData uri="http://schemas.openxmlformats.org/drawingml/2006/table">
            <a:tbl>
              <a:tblPr/>
              <a:tblGrid>
                <a:gridCol w="2196731">
                  <a:extLst>
                    <a:ext uri="{9D8B030D-6E8A-4147-A177-3AD203B41FA5}">
                      <a16:colId xmlns:a16="http://schemas.microsoft.com/office/drawing/2014/main" val="20000"/>
                    </a:ext>
                  </a:extLst>
                </a:gridCol>
                <a:gridCol w="2196730">
                  <a:extLst>
                    <a:ext uri="{9D8B030D-6E8A-4147-A177-3AD203B41FA5}">
                      <a16:colId xmlns:a16="http://schemas.microsoft.com/office/drawing/2014/main" val="20001"/>
                    </a:ext>
                  </a:extLst>
                </a:gridCol>
                <a:gridCol w="2195032">
                  <a:extLst>
                    <a:ext uri="{9D8B030D-6E8A-4147-A177-3AD203B41FA5}">
                      <a16:colId xmlns:a16="http://schemas.microsoft.com/office/drawing/2014/main" val="20002"/>
                    </a:ext>
                  </a:extLst>
                </a:gridCol>
                <a:gridCol w="2795667">
                  <a:extLst>
                    <a:ext uri="{9D8B030D-6E8A-4147-A177-3AD203B41FA5}">
                      <a16:colId xmlns:a16="http://schemas.microsoft.com/office/drawing/2014/main" val="20003"/>
                    </a:ext>
                  </a:extLst>
                </a:gridCol>
              </a:tblGrid>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Grenadille (</a:t>
                      </a:r>
                      <a:r>
                        <a:rPr lang="fr-FR" sz="1200" i="1" kern="1200" dirty="0" err="1">
                          <a:solidFill>
                            <a:srgbClr val="7030A0"/>
                          </a:solidFill>
                          <a:effectLst/>
                          <a:latin typeface="+mn-lt"/>
                          <a:ea typeface="+mn-ea"/>
                          <a:cs typeface="+mn-cs"/>
                        </a:rPr>
                        <a:t>Passiflora</a:t>
                      </a:r>
                      <a:r>
                        <a:rPr lang="fr-FR" sz="1200" i="1" kern="1200" dirty="0">
                          <a:solidFill>
                            <a:srgbClr val="7030A0"/>
                          </a:solidFill>
                          <a:effectLst/>
                          <a:latin typeface="+mn-lt"/>
                          <a:ea typeface="+mn-ea"/>
                          <a:cs typeface="+mn-cs"/>
                        </a:rPr>
                        <a:t> </a:t>
                      </a:r>
                      <a:r>
                        <a:rPr lang="fr-FR" sz="1200" i="1" kern="1200" dirty="0" err="1">
                          <a:solidFill>
                            <a:srgbClr val="7030A0"/>
                          </a:solidFill>
                          <a:effectLst/>
                          <a:latin typeface="+mn-lt"/>
                          <a:ea typeface="+mn-ea"/>
                          <a:cs typeface="+mn-cs"/>
                        </a:rPr>
                        <a:t>edulis</a:t>
                      </a:r>
                      <a:r>
                        <a:rPr kumimoji="0" lang="fr-FR" sz="1200" b="0" i="0" u="none" strike="noStrike" cap="none" normalizeH="0" baseline="0" dirty="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Grenadelle</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Passiflora</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ligularis</a:t>
                      </a:r>
                      <a:r>
                        <a:rPr kumimoji="0" lang="fr-FR" sz="1200" b="0" i="0" u="none" strike="noStrike" cap="none" normalizeH="0" baseline="0" dirty="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1" u="none" strike="noStrike" cap="none" normalizeH="0" baseline="0" dirty="0">
                        <a:ln>
                          <a:noFill/>
                        </a:ln>
                        <a:solidFill>
                          <a:srgbClr val="6600CC"/>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a:ln>
                            <a:noFill/>
                          </a:ln>
                          <a:solidFill>
                            <a:srgbClr val="6600CC"/>
                          </a:solidFill>
                          <a:effectLst/>
                          <a:latin typeface="Calibri" pitchFamily="34" charset="0"/>
                        </a:rPr>
                        <a:t>mamón</a:t>
                      </a:r>
                      <a:r>
                        <a:rPr kumimoji="0" lang="fr-FR" sz="1200" b="0" i="0" u="none" strike="noStrike" cap="none" normalizeH="0" baseline="0" dirty="0">
                          <a:ln>
                            <a:noFill/>
                          </a:ln>
                          <a:solidFill>
                            <a:srgbClr val="6600CC"/>
                          </a:solidFill>
                          <a:effectLst/>
                          <a:latin typeface="Calibri" pitchFamily="34" charset="0"/>
                        </a:rPr>
                        <a:t>, </a:t>
                      </a:r>
                      <a:r>
                        <a:rPr kumimoji="0" lang="fr-FR" sz="1200" b="0" i="0" u="none" strike="noStrike" cap="none" normalizeH="0" baseline="0" dirty="0" err="1">
                          <a:ln>
                            <a:noFill/>
                          </a:ln>
                          <a:solidFill>
                            <a:srgbClr val="6600CC"/>
                          </a:solidFill>
                          <a:effectLst/>
                          <a:latin typeface="Calibri" pitchFamily="34" charset="0"/>
                        </a:rPr>
                        <a:t>cotoperí</a:t>
                      </a:r>
                      <a:r>
                        <a:rPr kumimoji="0" lang="fr-FR" sz="1200" b="0" i="0"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a:ln>
                            <a:noFill/>
                          </a:ln>
                          <a:solidFill>
                            <a:srgbClr val="6600CC"/>
                          </a:solidFill>
                          <a:effectLst/>
                          <a:latin typeface="Calibri" pitchFamily="34" charset="0"/>
                        </a:rPr>
                        <a:t>(</a:t>
                      </a:r>
                      <a:r>
                        <a:rPr kumimoji="0" lang="fr-FR" sz="1200" b="0" i="1" u="none" strike="noStrike" cap="none" normalizeH="0" baseline="0" dirty="0" err="1">
                          <a:ln>
                            <a:noFill/>
                          </a:ln>
                          <a:solidFill>
                            <a:srgbClr val="6600CC"/>
                          </a:solidFill>
                          <a:effectLst/>
                          <a:latin typeface="Calibri" pitchFamily="34" charset="0"/>
                        </a:rPr>
                        <a:t>Melicoccus</a:t>
                      </a:r>
                      <a:r>
                        <a:rPr kumimoji="0" lang="fr-FR" sz="1200" b="0" i="1" u="none" strike="noStrike" cap="none" normalizeH="0" baseline="0" dirty="0">
                          <a:ln>
                            <a:noFill/>
                          </a:ln>
                          <a:solidFill>
                            <a:srgbClr val="6600CC"/>
                          </a:solidFill>
                          <a:effectLst/>
                          <a:latin typeface="Calibri" pitchFamily="34" charset="0"/>
                        </a:rPr>
                        <a:t> </a:t>
                      </a:r>
                      <a:r>
                        <a:rPr kumimoji="0" lang="fr-FR" sz="1200" b="0" i="1" u="none" strike="noStrike" cap="none" normalizeH="0" baseline="0" dirty="0" err="1">
                          <a:ln>
                            <a:noFill/>
                          </a:ln>
                          <a:solidFill>
                            <a:srgbClr val="6600CC"/>
                          </a:solidFill>
                          <a:effectLst/>
                          <a:latin typeface="Calibri" pitchFamily="34" charset="0"/>
                        </a:rPr>
                        <a:t>bijugatus</a:t>
                      </a:r>
                      <a:r>
                        <a:rPr kumimoji="0" lang="fr-FR" sz="1200" b="0" i="1" u="none" strike="noStrike" cap="none" normalizeH="0" baseline="0" dirty="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6600CC"/>
                          </a:solidFill>
                          <a:effectLst/>
                          <a:latin typeface="Calibri" pitchFamily="34" charset="0"/>
                        </a:rPr>
                        <a:t>pitaya  (</a:t>
                      </a:r>
                      <a:r>
                        <a:rPr lang="fr-FR" sz="1200" b="0" i="1" u="none" strike="noStrike" kern="1200" dirty="0" err="1">
                          <a:solidFill>
                            <a:schemeClr val="tx1"/>
                          </a:solidFill>
                          <a:effectLst/>
                          <a:latin typeface="+mn-lt"/>
                          <a:ea typeface="+mn-ea"/>
                          <a:cs typeface="+mn-cs"/>
                          <a:hlinkClick r:id="rId2" tooltip="Hylocereus undatus"/>
                        </a:rPr>
                        <a:t>Hylocereus</a:t>
                      </a:r>
                      <a:r>
                        <a:rPr lang="fr-FR" sz="1200" b="0" i="1" u="none" strike="noStrike" kern="1200" dirty="0">
                          <a:solidFill>
                            <a:schemeClr val="tx1"/>
                          </a:solidFill>
                          <a:effectLst/>
                          <a:latin typeface="+mn-lt"/>
                          <a:ea typeface="+mn-ea"/>
                          <a:cs typeface="+mn-cs"/>
                          <a:hlinkClick r:id="rId2" tooltip="Hylocereus undatus"/>
                        </a:rPr>
                        <a:t> </a:t>
                      </a:r>
                      <a:r>
                        <a:rPr lang="fr-FR" sz="1200" b="0" i="1" u="none" strike="noStrike" kern="1200" dirty="0" err="1">
                          <a:solidFill>
                            <a:schemeClr val="tx1"/>
                          </a:solidFill>
                          <a:effectLst/>
                          <a:latin typeface="+mn-lt"/>
                          <a:ea typeface="+mn-ea"/>
                          <a:cs typeface="+mn-cs"/>
                          <a:hlinkClick r:id="rId2" tooltip="Hylocereus undatus"/>
                        </a:rPr>
                        <a:t>undatus</a:t>
                      </a:r>
                      <a:r>
                        <a:rPr kumimoji="0" lang="fr-FR" sz="1200" b="0" i="0" u="none" strike="noStrike" cap="none" normalizeH="0" baseline="0" dirty="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b="0" i="0" kern="1200" dirty="0">
                          <a:solidFill>
                            <a:srgbClr val="7030A0"/>
                          </a:solidFill>
                          <a:effectLst/>
                          <a:latin typeface="+mn-lt"/>
                          <a:ea typeface="+mn-ea"/>
                          <a:cs typeface="+mn-cs"/>
                        </a:rPr>
                        <a:t>Pitaya jaune à chair blanche (</a:t>
                      </a:r>
                      <a:r>
                        <a:rPr lang="fr-FR" sz="1200" b="0" i="1" u="none" strike="noStrike" kern="1200" dirty="0" err="1">
                          <a:solidFill>
                            <a:srgbClr val="7030A0"/>
                          </a:solidFill>
                          <a:effectLst/>
                          <a:latin typeface="+mn-lt"/>
                          <a:ea typeface="+mn-ea"/>
                          <a:cs typeface="+mn-cs"/>
                          <a:hlinkClick r:id="rId3" tooltip="Selenicereus megalanthus"/>
                        </a:rPr>
                        <a:t>Selenicereus</a:t>
                      </a:r>
                      <a:r>
                        <a:rPr lang="fr-FR" sz="1200" b="0" i="1" u="none" strike="noStrike" kern="1200" dirty="0">
                          <a:solidFill>
                            <a:srgbClr val="7030A0"/>
                          </a:solidFill>
                          <a:effectLst/>
                          <a:latin typeface="+mn-lt"/>
                          <a:ea typeface="+mn-ea"/>
                          <a:cs typeface="+mn-cs"/>
                          <a:hlinkClick r:id="rId3" tooltip="Selenicereus megalanthus"/>
                        </a:rPr>
                        <a:t> </a:t>
                      </a:r>
                      <a:r>
                        <a:rPr lang="fr-FR" sz="1200" b="0" i="1" u="none" strike="noStrike" kern="1200" dirty="0" err="1">
                          <a:solidFill>
                            <a:srgbClr val="7030A0"/>
                          </a:solidFill>
                          <a:effectLst/>
                          <a:latin typeface="+mn-lt"/>
                          <a:ea typeface="+mn-ea"/>
                          <a:cs typeface="+mn-cs"/>
                          <a:hlinkClick r:id="rId3" tooltip="Selenicereus megalanthus"/>
                        </a:rPr>
                        <a:t>megalanthus</a:t>
                      </a:r>
                      <a:r>
                        <a:rPr lang="fr-FR" sz="1200" b="0" i="0" u="none" strike="noStrike" kern="1200" dirty="0">
                          <a:solidFill>
                            <a:srgbClr val="7030A0"/>
                          </a:solidFill>
                          <a:effectLst/>
                          <a:latin typeface="+mn-lt"/>
                          <a:ea typeface="+mn-ea"/>
                          <a:cs typeface="+mn-cs"/>
                        </a:rPr>
                        <a:t>)</a:t>
                      </a:r>
                      <a:endParaRPr kumimoji="0" lang="fr-FR" sz="1200" b="0" i="0" u="none" strike="noStrike" cap="none" normalizeH="0" baseline="0" dirty="0">
                        <a:ln>
                          <a:noFill/>
                        </a:ln>
                        <a:solidFill>
                          <a:srgbClr val="7030A0"/>
                        </a:solidFill>
                        <a:effectLst/>
                        <a:latin typeface="Calibri" pitchFamily="34" charset="0"/>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dirty="0">
                          <a:solidFill>
                            <a:srgbClr val="7030A0"/>
                          </a:solidFill>
                        </a:rPr>
                        <a:t>noix-pain (</a:t>
                      </a:r>
                      <a:r>
                        <a:rPr lang="fr-FR" sz="1200" i="1" dirty="0" err="1">
                          <a:solidFill>
                            <a:srgbClr val="7030A0"/>
                          </a:solidFill>
                        </a:rPr>
                        <a:t>Brosimum</a:t>
                      </a:r>
                      <a:r>
                        <a:rPr lang="fr-FR" sz="1200" i="1" dirty="0">
                          <a:solidFill>
                            <a:srgbClr val="7030A0"/>
                          </a:solidFill>
                        </a:rPr>
                        <a:t> </a:t>
                      </a:r>
                      <a:r>
                        <a:rPr lang="fr-FR" sz="1200" i="1" dirty="0" err="1">
                          <a:solidFill>
                            <a:srgbClr val="7030A0"/>
                          </a:solidFill>
                        </a:rPr>
                        <a:t>alicastrum</a:t>
                      </a:r>
                      <a:r>
                        <a:rPr lang="fr-FR" sz="1200" dirty="0">
                          <a:solidFill>
                            <a:srgbClr val="7030A0"/>
                          </a:solidFill>
                        </a:rPr>
                        <a:t>)</a:t>
                      </a:r>
                      <a:endParaRPr kumimoji="0" lang="fr-FR" sz="1200" b="0" i="0" u="none" strike="noStrike" cap="none" normalizeH="0" baseline="0" dirty="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kern="1200" dirty="0" err="1">
                          <a:solidFill>
                            <a:srgbClr val="7030A0"/>
                          </a:solidFill>
                          <a:effectLst/>
                          <a:latin typeface="+mn-lt"/>
                          <a:ea typeface="+mn-ea"/>
                          <a:cs typeface="+mn-cs"/>
                        </a:rPr>
                        <a:t>Cajá</a:t>
                      </a:r>
                      <a:r>
                        <a:rPr lang="fr-FR" sz="1200" kern="1200" dirty="0">
                          <a:solidFill>
                            <a:srgbClr val="7030A0"/>
                          </a:solidFill>
                          <a:effectLst/>
                          <a:latin typeface="+mn-lt"/>
                          <a:ea typeface="+mn-ea"/>
                          <a:cs typeface="+mn-cs"/>
                        </a:rPr>
                        <a:t>, prunier mombin (</a:t>
                      </a:r>
                      <a:r>
                        <a:rPr lang="fr-FR" sz="1200" i="1" kern="1200" dirty="0">
                          <a:solidFill>
                            <a:srgbClr val="7030A0"/>
                          </a:solidFill>
                          <a:effectLst/>
                          <a:latin typeface="+mn-lt"/>
                          <a:ea typeface="+mn-ea"/>
                          <a:cs typeface="+mn-cs"/>
                        </a:rPr>
                        <a:t>Spondias mombin</a:t>
                      </a:r>
                      <a:r>
                        <a:rPr lang="fr-FR" sz="1200" kern="1200" dirty="0">
                          <a:solidFill>
                            <a:srgbClr val="7030A0"/>
                          </a:solidFill>
                          <a:effectLst/>
                          <a:latin typeface="+mn-lt"/>
                          <a:ea typeface="+mn-ea"/>
                          <a:cs typeface="+mn-cs"/>
                        </a:rPr>
                        <a:t>)</a:t>
                      </a:r>
                      <a:endParaRPr kumimoji="0" lang="fr-FR" sz="1200" b="0" i="0" u="none" strike="noStrike" cap="none" normalizeH="0" baseline="0" dirty="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kern="1200" dirty="0">
                          <a:solidFill>
                            <a:srgbClr val="7030A0"/>
                          </a:solidFill>
                          <a:effectLst/>
                          <a:latin typeface="+mn-lt"/>
                          <a:ea typeface="+mn-ea"/>
                          <a:cs typeface="+mn-cs"/>
                        </a:rPr>
                        <a:t>noyers du Brésil ou d'Amazonie (</a:t>
                      </a:r>
                      <a:r>
                        <a:rPr lang="fr-FR" sz="1200" i="1" kern="1200" dirty="0">
                          <a:solidFill>
                            <a:srgbClr val="7030A0"/>
                          </a:solidFill>
                          <a:effectLst/>
                          <a:latin typeface="+mn-lt"/>
                          <a:ea typeface="+mn-ea"/>
                          <a:cs typeface="+mn-cs"/>
                        </a:rPr>
                        <a:t>Bertholletia </a:t>
                      </a:r>
                      <a:r>
                        <a:rPr lang="fr-FR" sz="1200" i="1" kern="1200" dirty="0" err="1">
                          <a:solidFill>
                            <a:srgbClr val="7030A0"/>
                          </a:solidFill>
                          <a:effectLst/>
                          <a:latin typeface="+mn-lt"/>
                          <a:ea typeface="+mn-ea"/>
                          <a:cs typeface="+mn-cs"/>
                        </a:rPr>
                        <a:t>excelsa</a:t>
                      </a:r>
                      <a:r>
                        <a:rPr lang="fr-FR" sz="1200" kern="1200" dirty="0">
                          <a:solidFill>
                            <a:srgbClr val="7030A0"/>
                          </a:solidFill>
                          <a:effectLst/>
                          <a:latin typeface="+mn-lt"/>
                          <a:ea typeface="+mn-ea"/>
                          <a:cs typeface="+mn-cs"/>
                        </a:rPr>
                        <a:t>) </a:t>
                      </a:r>
                      <a:endParaRPr kumimoji="0" lang="fr-FR" sz="1200" b="0" i="0" u="none" strike="noStrike" cap="none" normalizeH="0" baseline="0" dirty="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8334">
                <a:tc>
                  <a:txBody>
                    <a:bodyPr/>
                    <a:lstStyle/>
                    <a:p>
                      <a:pPr algn="ctr"/>
                      <a:r>
                        <a:rPr lang="fr-FR" sz="1200" dirty="0" err="1">
                          <a:solidFill>
                            <a:srgbClr val="7030A0"/>
                          </a:solidFill>
                        </a:rPr>
                        <a:t>Aguaje</a:t>
                      </a:r>
                      <a:r>
                        <a:rPr lang="fr-FR" sz="1200" dirty="0">
                          <a:solidFill>
                            <a:srgbClr val="7030A0"/>
                          </a:solidFill>
                        </a:rPr>
                        <a:t>, palmier bâche (</a:t>
                      </a:r>
                      <a:r>
                        <a:rPr lang="fr-FR" sz="1200" i="1" dirty="0" err="1">
                          <a:solidFill>
                            <a:srgbClr val="7030A0"/>
                          </a:solidFill>
                        </a:rPr>
                        <a:t>Mauritia</a:t>
                      </a:r>
                      <a:r>
                        <a:rPr lang="fr-FR" sz="1200" i="1" dirty="0">
                          <a:solidFill>
                            <a:srgbClr val="7030A0"/>
                          </a:solidFill>
                        </a:rPr>
                        <a:t> </a:t>
                      </a:r>
                      <a:r>
                        <a:rPr lang="fr-FR" sz="1200" i="1" dirty="0" err="1">
                          <a:solidFill>
                            <a:srgbClr val="7030A0"/>
                          </a:solidFill>
                        </a:rPr>
                        <a:t>flexuosa</a:t>
                      </a:r>
                      <a:r>
                        <a:rPr lang="fr-FR" sz="1200" dirty="0">
                          <a:solidFill>
                            <a:srgbClr val="7030A0"/>
                          </a:solidFill>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err="1">
                          <a:solidFill>
                            <a:srgbClr val="7030A0"/>
                          </a:solidFill>
                        </a:rPr>
                        <a:t>Bilimbi</a:t>
                      </a:r>
                      <a:r>
                        <a:rPr lang="fr-FR" sz="1200" dirty="0">
                          <a:solidFill>
                            <a:srgbClr val="7030A0"/>
                          </a:solidFill>
                        </a:rPr>
                        <a:t> (</a:t>
                      </a:r>
                      <a:r>
                        <a:rPr lang="fr-FR" sz="1200" i="1" dirty="0">
                          <a:solidFill>
                            <a:srgbClr val="7030A0"/>
                          </a:solidFill>
                        </a:rPr>
                        <a:t>Averrhoa </a:t>
                      </a:r>
                      <a:r>
                        <a:rPr lang="fr-FR" sz="1200" i="1" dirty="0" err="1">
                          <a:solidFill>
                            <a:srgbClr val="7030A0"/>
                          </a:solidFill>
                        </a:rPr>
                        <a:t>bilimbi</a:t>
                      </a:r>
                      <a:r>
                        <a:rPr lang="fr-FR" sz="1200" dirty="0">
                          <a:solidFill>
                            <a:srgbClr val="7030A0"/>
                          </a:solidFill>
                        </a:rPr>
                        <a:t>)</a:t>
                      </a:r>
                    </a:p>
                    <a:p>
                      <a:pPr algn="l"/>
                      <a:r>
                        <a:rPr lang="fr-FR" sz="1200" dirty="0">
                          <a:solidFill>
                            <a:srgbClr val="7030A0"/>
                          </a:solidFill>
                        </a:rPr>
                        <a:t>      </a:t>
                      </a:r>
                      <a:r>
                        <a:rPr lang="fr-FR" sz="1200" dirty="0" err="1">
                          <a:solidFill>
                            <a:srgbClr val="7030A0"/>
                          </a:solidFill>
                        </a:rPr>
                        <a:t>Biri-biri</a:t>
                      </a:r>
                      <a:endParaRPr lang="fr-FR" sz="12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a:hlinkClick r:id="rId4" tooltip="Carambolier"/>
                        </a:rPr>
                        <a:t>Carambolier</a:t>
                      </a:r>
                      <a:r>
                        <a:rPr lang="fr-FR" altLang="fr-FR" sz="1200" dirty="0"/>
                        <a:t> </a:t>
                      </a:r>
                      <a:r>
                        <a:rPr lang="fr-FR" sz="1200" dirty="0">
                          <a:solidFill>
                            <a:srgbClr val="7030A0"/>
                          </a:solidFill>
                        </a:rPr>
                        <a:t>(</a:t>
                      </a:r>
                      <a:r>
                        <a:rPr lang="fr-FR" sz="1200" i="1" u="none" dirty="0">
                          <a:solidFill>
                            <a:srgbClr val="7030A0"/>
                          </a:solidFill>
                        </a:rPr>
                        <a:t>Averrhoa carambola</a:t>
                      </a:r>
                      <a:r>
                        <a:rPr lang="fr-FR" sz="1200" dirty="0">
                          <a:solidFill>
                            <a:srgbClr val="7030A0"/>
                          </a:solidFill>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err="1">
                          <a:solidFill>
                            <a:srgbClr val="7030A0"/>
                          </a:solidFill>
                        </a:rPr>
                        <a:t>Guaraná</a:t>
                      </a:r>
                      <a:r>
                        <a:rPr lang="fr-FR" sz="1200" dirty="0">
                          <a:solidFill>
                            <a:srgbClr val="7030A0"/>
                          </a:solidFill>
                        </a:rPr>
                        <a:t> </a:t>
                      </a:r>
                    </a:p>
                    <a:p>
                      <a:pPr algn="ctr"/>
                      <a:r>
                        <a:rPr lang="fr-FR" sz="1100" dirty="0">
                          <a:solidFill>
                            <a:srgbClr val="7030A0"/>
                          </a:solidFill>
                        </a:rPr>
                        <a:t>(</a:t>
                      </a:r>
                      <a:r>
                        <a:rPr lang="fr-FR" sz="1100" i="1" dirty="0" err="1">
                          <a:solidFill>
                            <a:srgbClr val="7030A0"/>
                          </a:solidFill>
                        </a:rPr>
                        <a:t>Paullinia</a:t>
                      </a:r>
                      <a:r>
                        <a:rPr lang="fr-FR" sz="1100" i="1" dirty="0">
                          <a:solidFill>
                            <a:srgbClr val="7030A0"/>
                          </a:solidFill>
                        </a:rPr>
                        <a:t> </a:t>
                      </a:r>
                      <a:r>
                        <a:rPr lang="fr-FR" sz="1100" i="1" dirty="0" err="1">
                          <a:solidFill>
                            <a:srgbClr val="7030A0"/>
                          </a:solidFill>
                        </a:rPr>
                        <a:t>cupana</a:t>
                      </a:r>
                      <a:r>
                        <a:rPr lang="fr-FR" sz="1100" dirty="0">
                          <a:solidFill>
                            <a:srgbClr val="7030A0"/>
                          </a:solidFill>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8334">
                <a:tc>
                  <a:txBody>
                    <a:bodyPr/>
                    <a:lstStyle/>
                    <a:p>
                      <a:pPr algn="ctr"/>
                      <a:r>
                        <a:rPr lang="fr-FR" sz="1200" dirty="0">
                          <a:solidFill>
                            <a:srgbClr val="7030A0"/>
                          </a:solidFill>
                        </a:rPr>
                        <a:t>Colatier (</a:t>
                      </a:r>
                      <a:r>
                        <a:rPr lang="fr-FR" sz="1200" b="0" i="1" u="none" strike="noStrike" kern="1200" dirty="0">
                          <a:solidFill>
                            <a:schemeClr val="tx1"/>
                          </a:solidFill>
                          <a:effectLst/>
                          <a:latin typeface="+mn-lt"/>
                          <a:ea typeface="+mn-ea"/>
                          <a:cs typeface="+mn-cs"/>
                          <a:hlinkClick r:id="rId5" tooltip="Cola acuminata"/>
                        </a:rPr>
                        <a:t>Cola </a:t>
                      </a:r>
                      <a:r>
                        <a:rPr lang="fr-FR" sz="1200" b="0" i="1" u="none" strike="noStrike" kern="1200" dirty="0" err="1">
                          <a:solidFill>
                            <a:schemeClr val="tx1"/>
                          </a:solidFill>
                          <a:effectLst/>
                          <a:latin typeface="+mn-lt"/>
                          <a:ea typeface="+mn-ea"/>
                          <a:cs typeface="+mn-cs"/>
                          <a:hlinkClick r:id="rId5" tooltip="Cola acuminata"/>
                        </a:rPr>
                        <a:t>acuminata</a:t>
                      </a:r>
                      <a:r>
                        <a:rPr lang="fr-FR" sz="1200" dirty="0">
                          <a:solidFill>
                            <a:srgbClr val="7030A0"/>
                          </a:solidFill>
                        </a:rPr>
                        <a:t>)</a:t>
                      </a:r>
                    </a:p>
                    <a:p>
                      <a:pPr algn="ctr"/>
                      <a:endParaRPr lang="fr-FR" sz="1200" dirty="0">
                        <a:solidFill>
                          <a:srgbClr val="7030A0"/>
                        </a:solidFill>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err="1">
                          <a:solidFill>
                            <a:srgbClr val="7030A0"/>
                          </a:solidFill>
                        </a:rPr>
                        <a:t>Curuba</a:t>
                      </a:r>
                      <a:r>
                        <a:rPr lang="fr-FR" sz="1200" dirty="0">
                          <a:solidFill>
                            <a:srgbClr val="7030A0"/>
                          </a:solidFill>
                        </a:rPr>
                        <a:t> (</a:t>
                      </a:r>
                      <a:r>
                        <a:rPr lang="fr-FR" sz="1200" i="1" kern="1200" dirty="0" err="1">
                          <a:solidFill>
                            <a:srgbClr val="7030A0"/>
                          </a:solidFill>
                          <a:effectLst/>
                          <a:latin typeface="+mn-lt"/>
                          <a:ea typeface="+mn-ea"/>
                          <a:cs typeface="+mn-cs"/>
                        </a:rPr>
                        <a:t>Passiflora</a:t>
                      </a:r>
                      <a:r>
                        <a:rPr lang="fr-FR" sz="1200" i="1" kern="1200" dirty="0">
                          <a:solidFill>
                            <a:srgbClr val="7030A0"/>
                          </a:solidFill>
                          <a:effectLst/>
                          <a:latin typeface="+mn-lt"/>
                          <a:ea typeface="+mn-ea"/>
                          <a:cs typeface="+mn-cs"/>
                        </a:rPr>
                        <a:t> </a:t>
                      </a:r>
                      <a:r>
                        <a:rPr lang="fr-FR" sz="1200" i="1" kern="1200" dirty="0" err="1">
                          <a:solidFill>
                            <a:srgbClr val="7030A0"/>
                          </a:solidFill>
                          <a:effectLst/>
                          <a:latin typeface="+mn-lt"/>
                          <a:ea typeface="+mn-ea"/>
                          <a:cs typeface="+mn-cs"/>
                        </a:rPr>
                        <a:t>tarminiana</a:t>
                      </a:r>
                      <a:r>
                        <a:rPr lang="fr-FR" sz="1200" dirty="0">
                          <a:solidFill>
                            <a:srgbClr val="7030A0"/>
                          </a:solidFill>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a:solidFill>
                            <a:srgbClr val="7030A0"/>
                          </a:solidFill>
                        </a:rPr>
                        <a:t>Poivrier noir (</a:t>
                      </a:r>
                      <a:r>
                        <a:rPr lang="fr-FR" sz="1200" i="1" dirty="0">
                          <a:solidFill>
                            <a:srgbClr val="7030A0"/>
                          </a:solidFill>
                        </a:rPr>
                        <a:t>Piper </a:t>
                      </a:r>
                      <a:r>
                        <a:rPr lang="fr-FR" sz="1200" i="1" dirty="0" err="1">
                          <a:solidFill>
                            <a:srgbClr val="7030A0"/>
                          </a:solidFill>
                        </a:rPr>
                        <a:t>nigrum</a:t>
                      </a:r>
                      <a:r>
                        <a:rPr lang="fr-FR" sz="1200" dirty="0">
                          <a:solidFill>
                            <a:srgbClr val="7030A0"/>
                          </a:solidFill>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a:solidFill>
                            <a:srgbClr val="7030A0"/>
                          </a:solidFill>
                        </a:rPr>
                        <a:t>Litchi (</a:t>
                      </a:r>
                      <a:r>
                        <a:rPr lang="fr-FR" sz="1200" i="1" dirty="0">
                          <a:solidFill>
                            <a:srgbClr val="7030A0"/>
                          </a:solidFill>
                        </a:rPr>
                        <a:t>Litchi </a:t>
                      </a:r>
                      <a:r>
                        <a:rPr lang="fr-FR" sz="1200" i="1" dirty="0" err="1">
                          <a:solidFill>
                            <a:srgbClr val="7030A0"/>
                          </a:solidFill>
                        </a:rPr>
                        <a:t>chinensis</a:t>
                      </a:r>
                      <a:r>
                        <a:rPr lang="fr-FR" sz="1200" dirty="0">
                          <a:solidFill>
                            <a:srgbClr val="7030A0"/>
                          </a:solidFill>
                        </a:rPr>
                        <a:t>) et Ramboutan (</a:t>
                      </a:r>
                      <a:r>
                        <a:rPr lang="fr-FR" sz="1200" i="1" dirty="0" err="1">
                          <a:solidFill>
                            <a:srgbClr val="7030A0"/>
                          </a:solidFill>
                        </a:rPr>
                        <a:t>Nephelium</a:t>
                      </a:r>
                      <a:r>
                        <a:rPr lang="fr-FR" sz="1200" i="1" dirty="0">
                          <a:solidFill>
                            <a:srgbClr val="7030A0"/>
                          </a:solidFill>
                        </a:rPr>
                        <a:t> </a:t>
                      </a:r>
                      <a:r>
                        <a:rPr lang="fr-FR" sz="1200" i="1" dirty="0" err="1">
                          <a:solidFill>
                            <a:srgbClr val="7030A0"/>
                          </a:solidFill>
                        </a:rPr>
                        <a:t>lappaceum</a:t>
                      </a:r>
                      <a:r>
                        <a:rPr lang="fr-FR" sz="1200" dirty="0">
                          <a:solidFill>
                            <a:srgbClr val="7030A0"/>
                          </a:solidFill>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ZoneTexte 8"/>
          <p:cNvSpPr txBox="1">
            <a:spLocks noChangeArrowheads="1"/>
          </p:cNvSpPr>
          <p:nvPr/>
        </p:nvSpPr>
        <p:spPr bwMode="auto">
          <a:xfrm>
            <a:off x="410220" y="6375184"/>
            <a:ext cx="7929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dirty="0">
                <a:solidFill>
                  <a:srgbClr val="008000"/>
                </a:solidFill>
                <a:latin typeface="Arial" panose="020B0604020202020204" pitchFamily="34" charset="0"/>
              </a:rPr>
              <a:t>Exemples des arbres à fruits présents dans la forêt amazonienne (sauf poivrier, litchi et ramboutan) </a:t>
            </a:r>
            <a:r>
              <a:rPr lang="fr-FR" altLang="fr-FR" sz="1200" dirty="0">
                <a:solidFill>
                  <a:srgbClr val="008000"/>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200" dirty="0">
                <a:solidFill>
                  <a:srgbClr val="008000"/>
                </a:solidFill>
                <a:latin typeface="Arial" panose="020B0604020202020204" pitchFamily="34" charset="0"/>
                <a:sym typeface="Symbol" panose="05050102010706020507" pitchFamily="18" charset="2"/>
              </a:rPr>
              <a:t>(Analyser par des botanistes scientifiques si leur introduction dans les forêts Africaines pourrait être sans risque ?)</a:t>
            </a:r>
            <a:endParaRPr lang="fr-FR" altLang="fr-FR" sz="1200" dirty="0">
              <a:solidFill>
                <a:srgbClr val="008000"/>
              </a:solidFill>
              <a:latin typeface="Arial" panose="020B0604020202020204" pitchFamily="34" charset="0"/>
            </a:endParaRPr>
          </a:p>
        </p:txBody>
      </p:sp>
      <p:pic>
        <p:nvPicPr>
          <p:cNvPr id="6"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56188" y="1741488"/>
            <a:ext cx="12033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 y="1520825"/>
            <a:ext cx="936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54338" y="153352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28725" y="1585913"/>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9713" y="29495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19111" y="1478866"/>
            <a:ext cx="124936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59147" y="2958391"/>
            <a:ext cx="112795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91420" y="2884082"/>
            <a:ext cx="1000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52525" y="2955925"/>
            <a:ext cx="11160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524036" y="1548716"/>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05363" y="2981325"/>
            <a:ext cx="1057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83300" y="2819400"/>
            <a:ext cx="6159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03255" y="3064860"/>
            <a:ext cx="107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147095" y="3064860"/>
            <a:ext cx="1221753" cy="7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54063" y="4230688"/>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540000" y="4264025"/>
            <a:ext cx="952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82988" y="4068763"/>
            <a:ext cx="4984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638675" y="4259263"/>
            <a:ext cx="12239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791200" y="4422775"/>
            <a:ext cx="9080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789519" y="3930732"/>
            <a:ext cx="524969" cy="117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173977" y="4344483"/>
            <a:ext cx="11144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63525" y="5397500"/>
            <a:ext cx="958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319213" y="5397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31641" y="640061"/>
            <a:ext cx="5645392" cy="461665"/>
          </a:xfrm>
          <a:prstGeom prst="rect">
            <a:avLst/>
          </a:prstGeom>
        </p:spPr>
        <p:txBody>
          <a:bodyPr wrap="none">
            <a:spAutoFit/>
          </a:bodyPr>
          <a:lstStyle/>
          <a:p>
            <a:r>
              <a:rPr lang="fr-FR" sz="2400" b="1" dirty="0">
                <a:solidFill>
                  <a:srgbClr val="008000"/>
                </a:solidFill>
              </a:rPr>
              <a:t>A2. Annexe : Fruitiers importants à cultiver</a:t>
            </a:r>
          </a:p>
        </p:txBody>
      </p:sp>
      <p:sp>
        <p:nvSpPr>
          <p:cNvPr id="30" name="ZoneTexte 29"/>
          <p:cNvSpPr txBox="1"/>
          <p:nvPr/>
        </p:nvSpPr>
        <p:spPr>
          <a:xfrm>
            <a:off x="4805363" y="182471"/>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31" name="Image 3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31447" y="5445124"/>
            <a:ext cx="781050" cy="809625"/>
          </a:xfrm>
          <a:prstGeom prst="rect">
            <a:avLst/>
          </a:prstGeom>
        </p:spPr>
      </p:pic>
      <p:pic>
        <p:nvPicPr>
          <p:cNvPr id="32" name="Image 3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619856" y="5433499"/>
            <a:ext cx="892193" cy="892193"/>
          </a:xfrm>
          <a:prstGeom prst="rect">
            <a:avLst/>
          </a:prstGeom>
        </p:spPr>
      </p:pic>
      <p:pic>
        <p:nvPicPr>
          <p:cNvPr id="33" name="Image 3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095483" y="5346484"/>
            <a:ext cx="1162050" cy="1009650"/>
          </a:xfrm>
          <a:prstGeom prst="rect">
            <a:avLst/>
          </a:prstGeom>
        </p:spPr>
      </p:pic>
      <p:pic>
        <p:nvPicPr>
          <p:cNvPr id="34" name="Image 3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188353" y="4783042"/>
            <a:ext cx="1381125" cy="1771650"/>
          </a:xfrm>
          <a:prstGeom prst="rect">
            <a:avLst/>
          </a:prstGeom>
        </p:spPr>
      </p:pic>
      <p:sp>
        <p:nvSpPr>
          <p:cNvPr id="35" name="ZoneTexte 34"/>
          <p:cNvSpPr txBox="1"/>
          <p:nvPr/>
        </p:nvSpPr>
        <p:spPr>
          <a:xfrm>
            <a:off x="9738115" y="6549913"/>
            <a:ext cx="2237590" cy="276999"/>
          </a:xfrm>
          <a:prstGeom prst="rect">
            <a:avLst/>
          </a:prstGeom>
          <a:noFill/>
        </p:spPr>
        <p:txBody>
          <a:bodyPr wrap="square" rtlCol="0">
            <a:spAutoFit/>
          </a:bodyPr>
          <a:lstStyle/>
          <a:p>
            <a:pPr algn="ctr"/>
            <a:r>
              <a:rPr lang="fr-FR" sz="1200" dirty="0">
                <a:solidFill>
                  <a:srgbClr val="008000"/>
                </a:solidFill>
              </a:rPr>
              <a:t>Poivrier noir (</a:t>
            </a:r>
            <a:r>
              <a:rPr lang="fr-FR" sz="1200" i="1" dirty="0">
                <a:solidFill>
                  <a:srgbClr val="008000"/>
                </a:solidFill>
              </a:rPr>
              <a:t>Piper </a:t>
            </a:r>
            <a:r>
              <a:rPr lang="fr-FR" sz="1200" i="1" dirty="0" err="1">
                <a:solidFill>
                  <a:srgbClr val="008000"/>
                </a:solidFill>
              </a:rPr>
              <a:t>nigrum</a:t>
            </a:r>
            <a:r>
              <a:rPr lang="fr-FR" sz="1200" dirty="0">
                <a:solidFill>
                  <a:srgbClr val="008000"/>
                </a:solidFill>
              </a:rPr>
              <a:t>)</a:t>
            </a:r>
          </a:p>
        </p:txBody>
      </p:sp>
      <p:pic>
        <p:nvPicPr>
          <p:cNvPr id="41" name="Image 4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081475" y="1101726"/>
            <a:ext cx="1365230" cy="2060724"/>
          </a:xfrm>
          <a:prstGeom prst="rect">
            <a:avLst/>
          </a:prstGeom>
        </p:spPr>
      </p:pic>
      <p:sp>
        <p:nvSpPr>
          <p:cNvPr id="42" name="ZoneTexte 41"/>
          <p:cNvSpPr txBox="1"/>
          <p:nvPr/>
        </p:nvSpPr>
        <p:spPr>
          <a:xfrm>
            <a:off x="9693275" y="3162450"/>
            <a:ext cx="2436018" cy="1569660"/>
          </a:xfrm>
          <a:prstGeom prst="rect">
            <a:avLst/>
          </a:prstGeom>
          <a:noFill/>
        </p:spPr>
        <p:txBody>
          <a:bodyPr wrap="square" rtlCol="0">
            <a:spAutoFit/>
          </a:bodyPr>
          <a:lstStyle/>
          <a:p>
            <a:pPr algn="ctr"/>
            <a:r>
              <a:rPr lang="fr-FR" sz="1200" dirty="0">
                <a:solidFill>
                  <a:srgbClr val="008000"/>
                </a:solidFill>
              </a:rPr>
              <a:t>Poivre sauvage de Madagascar, </a:t>
            </a:r>
            <a:r>
              <a:rPr lang="fr-FR" sz="1200" dirty="0" err="1">
                <a:solidFill>
                  <a:srgbClr val="008000"/>
                </a:solidFill>
              </a:rPr>
              <a:t>voatsiperifery</a:t>
            </a:r>
            <a:r>
              <a:rPr lang="fr-FR" sz="1200" dirty="0">
                <a:solidFill>
                  <a:srgbClr val="008000"/>
                </a:solidFill>
              </a:rPr>
              <a:t> (</a:t>
            </a:r>
            <a:r>
              <a:rPr lang="fr-FR" sz="1200" i="1" dirty="0">
                <a:solidFill>
                  <a:srgbClr val="008000"/>
                </a:solidFill>
              </a:rPr>
              <a:t>Piper </a:t>
            </a:r>
            <a:r>
              <a:rPr lang="fr-FR" sz="1200" i="1" dirty="0" err="1">
                <a:solidFill>
                  <a:srgbClr val="008000"/>
                </a:solidFill>
              </a:rPr>
              <a:t>borbonense</a:t>
            </a:r>
            <a:r>
              <a:rPr lang="fr-FR" sz="1200" dirty="0">
                <a:solidFill>
                  <a:srgbClr val="008000"/>
                </a:solidFill>
              </a:rPr>
              <a:t>). Ses baies sauvages sont utilisées comme épice : il est connu sous le nom de poivre </a:t>
            </a:r>
            <a:r>
              <a:rPr lang="fr-FR" sz="1200" dirty="0" err="1">
                <a:solidFill>
                  <a:srgbClr val="008000"/>
                </a:solidFill>
              </a:rPr>
              <a:t>Voatsiperifery</a:t>
            </a:r>
            <a:r>
              <a:rPr lang="fr-FR" sz="1200" dirty="0">
                <a:solidFill>
                  <a:srgbClr val="008000"/>
                </a:solidFill>
              </a:rPr>
              <a:t>. Source : </a:t>
            </a:r>
            <a:r>
              <a:rPr lang="fr-FR" sz="1200" dirty="0">
                <a:solidFill>
                  <a:srgbClr val="008000"/>
                </a:solidFill>
                <a:hlinkClick r:id="rId34"/>
              </a:rPr>
              <a:t>https://fr.wikipedia.org/wiki/Piper_borbonense</a:t>
            </a:r>
            <a:r>
              <a:rPr lang="fr-FR" sz="1200" dirty="0">
                <a:solidFill>
                  <a:srgbClr val="008000"/>
                </a:solidFill>
              </a:rPr>
              <a:t> </a:t>
            </a:r>
          </a:p>
        </p:txBody>
      </p:sp>
      <p:pic>
        <p:nvPicPr>
          <p:cNvPr id="36" name="Image 3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764319" y="5579328"/>
            <a:ext cx="1238250" cy="752475"/>
          </a:xfrm>
          <a:prstGeom prst="rect">
            <a:avLst/>
          </a:prstGeom>
        </p:spPr>
      </p:pic>
      <p:pic>
        <p:nvPicPr>
          <p:cNvPr id="38" name="Imag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251759" y="5598211"/>
            <a:ext cx="1146036" cy="766457"/>
          </a:xfrm>
          <a:prstGeom prst="rect">
            <a:avLst/>
          </a:prstGeom>
        </p:spPr>
      </p:pic>
    </p:spTree>
    <p:extLst>
      <p:ext uri="{BB962C8B-B14F-4D97-AF65-F5344CB8AC3E}">
        <p14:creationId xmlns:p14="http://schemas.microsoft.com/office/powerpoint/2010/main" val="187455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8501" y="99228"/>
            <a:ext cx="822064" cy="429671"/>
          </a:xfrm>
        </p:spPr>
        <p:txBody>
          <a:bodyPr/>
          <a:lstStyle/>
          <a:p>
            <a:fld id="{91648654-9D57-4BB1-8D13-DD93554D0108}" type="slidenum">
              <a:rPr lang="fr-FR" smtClean="0"/>
              <a:t>49</a:t>
            </a:fld>
            <a:endParaRPr lang="fr-FR" dirty="0"/>
          </a:p>
        </p:txBody>
      </p:sp>
      <p:sp>
        <p:nvSpPr>
          <p:cNvPr id="3" name="Ellipse 2"/>
          <p:cNvSpPr/>
          <p:nvPr/>
        </p:nvSpPr>
        <p:spPr>
          <a:xfrm>
            <a:off x="2928938" y="3071813"/>
            <a:ext cx="3000375" cy="10715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Etang central, riziculture, aquaculture</a:t>
            </a:r>
          </a:p>
        </p:txBody>
      </p:sp>
      <p:sp>
        <p:nvSpPr>
          <p:cNvPr id="4" name="Rectangle 3"/>
          <p:cNvSpPr/>
          <p:nvPr/>
        </p:nvSpPr>
        <p:spPr>
          <a:xfrm>
            <a:off x="428625" y="884118"/>
            <a:ext cx="2214563" cy="1901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Carré plantes médicinales et expérimentation compagnonnages végétaux</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5" name="Rectangle 4"/>
          <p:cNvSpPr/>
          <p:nvPr/>
        </p:nvSpPr>
        <p:spPr>
          <a:xfrm>
            <a:off x="7286625" y="2581277"/>
            <a:ext cx="1857375" cy="1770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Zones d’élevage : prairies </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6" name="Rectangle 5"/>
          <p:cNvSpPr/>
          <p:nvPr/>
        </p:nvSpPr>
        <p:spPr>
          <a:xfrm>
            <a:off x="4929188" y="842618"/>
            <a:ext cx="1921022" cy="16576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Pépinière et tests d’espèces forestières à cultiver </a:t>
            </a:r>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7" name="Rectangle 6"/>
          <p:cNvSpPr/>
          <p:nvPr/>
        </p:nvSpPr>
        <p:spPr>
          <a:xfrm>
            <a:off x="500063" y="2928938"/>
            <a:ext cx="2143125" cy="1357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Zones de test des techniques de fertilisation</a:t>
            </a:r>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8" name="Rectangle 7"/>
          <p:cNvSpPr/>
          <p:nvPr/>
        </p:nvSpPr>
        <p:spPr>
          <a:xfrm>
            <a:off x="6929438" y="842618"/>
            <a:ext cx="2206772" cy="16576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Tests de plantes fourragères</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9" name="Rectangle 8"/>
          <p:cNvSpPr/>
          <p:nvPr/>
        </p:nvSpPr>
        <p:spPr>
          <a:xfrm>
            <a:off x="7596188" y="4437063"/>
            <a:ext cx="1676846" cy="22276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Zone d’acclimatation d’espèces végétales </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10" name="Rectangle 9"/>
          <p:cNvSpPr/>
          <p:nvPr/>
        </p:nvSpPr>
        <p:spPr>
          <a:xfrm>
            <a:off x="2786063" y="4500563"/>
            <a:ext cx="1643062" cy="2214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Différentes plantations d’arbres + fruitiers. Vergers et verges </a:t>
            </a:r>
            <a:r>
              <a:rPr lang="fr-FR" sz="1400" dirty="0" err="1"/>
              <a:t>conservataoires</a:t>
            </a:r>
            <a:endParaRPr lang="fr-FR" sz="1600" dirty="0">
              <a:solidFill>
                <a:srgbClr val="6600CC"/>
              </a:solidFill>
            </a:endParaRPr>
          </a:p>
          <a:p>
            <a:pPr algn="ctr" eaLnBrk="1" hangingPunct="1">
              <a:defRPr/>
            </a:pPr>
            <a:endParaRPr lang="fr-FR" sz="1600" dirty="0">
              <a:solidFill>
                <a:srgbClr val="6600CC"/>
              </a:solidFill>
            </a:endParaRPr>
          </a:p>
          <a:p>
            <a:pPr algn="ctr" eaLnBrk="1" hangingPunct="1">
              <a:defRPr/>
            </a:pPr>
            <a:endParaRPr lang="fr-FR" sz="1600" dirty="0">
              <a:solidFill>
                <a:srgbClr val="6600CC"/>
              </a:solidFill>
            </a:endParaRPr>
          </a:p>
          <a:p>
            <a:pPr algn="ctr" eaLnBrk="1" hangingPunct="1">
              <a:defRPr/>
            </a:pPr>
            <a:endParaRPr lang="fr-FR" sz="1600" dirty="0">
              <a:solidFill>
                <a:srgbClr val="6600CC"/>
              </a:solidFill>
            </a:endParaRPr>
          </a:p>
          <a:p>
            <a:pPr algn="ctr" eaLnBrk="1" hangingPunct="1">
              <a:defRPr/>
            </a:pPr>
            <a:endParaRPr lang="fr-FR" sz="1600" dirty="0">
              <a:solidFill>
                <a:srgbClr val="6600CC"/>
              </a:solidFill>
            </a:endParaRPr>
          </a:p>
        </p:txBody>
      </p:sp>
      <p:cxnSp>
        <p:nvCxnSpPr>
          <p:cNvPr id="11" name="Connecteur droit avec flèche 10"/>
          <p:cNvCxnSpPr/>
          <p:nvPr/>
        </p:nvCxnSpPr>
        <p:spPr>
          <a:xfrm>
            <a:off x="2643188" y="2643188"/>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flipV="1">
            <a:off x="5786438" y="2500313"/>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643188" y="3929063"/>
            <a:ext cx="64293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3" idx="5"/>
          </p:cNvCxnSpPr>
          <p:nvPr/>
        </p:nvCxnSpPr>
        <p:spPr>
          <a:xfrm rot="10800000">
            <a:off x="5489575" y="3986213"/>
            <a:ext cx="2082800"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3859213" y="4857750"/>
            <a:ext cx="14271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3857625" y="4214813"/>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8625" y="4429125"/>
            <a:ext cx="2214563"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Création forêts primaires reconstituée et cultivée, fruitière et nourricière + bois</a:t>
            </a:r>
          </a:p>
          <a:p>
            <a:pPr algn="ctr" eaLnBrk="1" hangingPunct="1">
              <a:defRPr/>
            </a:pPr>
            <a:endParaRPr lang="fr-FR" sz="1600" dirty="0"/>
          </a:p>
          <a:p>
            <a:pPr algn="ctr" eaLnBrk="1" hangingPunct="1">
              <a:defRPr/>
            </a:pPr>
            <a:endParaRPr lang="fr-FR" sz="1600" dirty="0"/>
          </a:p>
          <a:p>
            <a:pPr algn="ctr" eaLnBrk="1" hangingPunct="1">
              <a:defRPr/>
            </a:pPr>
            <a:endParaRPr lang="fr-FR" sz="1600" dirty="0"/>
          </a:p>
          <a:p>
            <a:pPr algn="ctr" eaLnBrk="1" hangingPunct="1">
              <a:defRPr/>
            </a:pPr>
            <a:endParaRPr lang="fr-FR" sz="1600" dirty="0"/>
          </a:p>
          <a:p>
            <a:pPr algn="ctr" eaLnBrk="1" hangingPunct="1">
              <a:defRPr/>
            </a:pPr>
            <a:endParaRPr lang="fr-FR" sz="1600" dirty="0"/>
          </a:p>
          <a:p>
            <a:pPr algn="ctr" eaLnBrk="1" hangingPunct="1">
              <a:defRPr/>
            </a:pPr>
            <a:endParaRPr lang="fr-FR" sz="1600" dirty="0"/>
          </a:p>
        </p:txBody>
      </p:sp>
      <p:sp>
        <p:nvSpPr>
          <p:cNvPr id="18" name="Rectangle 17"/>
          <p:cNvSpPr/>
          <p:nvPr/>
        </p:nvSpPr>
        <p:spPr>
          <a:xfrm>
            <a:off x="2722416" y="879130"/>
            <a:ext cx="2135334" cy="17640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Potager bio en </a:t>
            </a:r>
            <a:r>
              <a:rPr lang="fr-FR" sz="1400" dirty="0" err="1"/>
              <a:t>permaculture</a:t>
            </a:r>
            <a:r>
              <a:rPr lang="fr-FR" sz="1400" dirty="0"/>
              <a:t> + fleurs + jardin pédagogique</a:t>
            </a:r>
          </a:p>
          <a:p>
            <a:pPr algn="ctr" eaLnBrk="1" hangingPunct="1">
              <a:defRPr/>
            </a:pPr>
            <a:endParaRPr lang="fr-FR" dirty="0"/>
          </a:p>
          <a:p>
            <a:pPr algn="ctr" eaLnBrk="1" hangingPunct="1">
              <a:defRPr/>
            </a:pPr>
            <a:endParaRPr lang="fr-FR" dirty="0"/>
          </a:p>
          <a:p>
            <a:pPr algn="ctr" eaLnBrk="1" hangingPunct="1">
              <a:defRPr/>
            </a:pPr>
            <a:endParaRPr lang="fr-FR" dirty="0"/>
          </a:p>
        </p:txBody>
      </p:sp>
      <p:cxnSp>
        <p:nvCxnSpPr>
          <p:cNvPr id="19" name="Connecteur droit avec flèche 18"/>
          <p:cNvCxnSpPr/>
          <p:nvPr/>
        </p:nvCxnSpPr>
        <p:spPr>
          <a:xfrm rot="16200000" flipH="1">
            <a:off x="3679031" y="2750345"/>
            <a:ext cx="4286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5400000">
            <a:off x="5000626" y="2571750"/>
            <a:ext cx="571500" cy="428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4640263" y="3889375"/>
            <a:ext cx="184150" cy="222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3" idx="6"/>
          </p:cNvCxnSpPr>
          <p:nvPr/>
        </p:nvCxnSpPr>
        <p:spPr>
          <a:xfrm flipH="1" flipV="1">
            <a:off x="5929313" y="3608388"/>
            <a:ext cx="1379537" cy="18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7" idx="3"/>
            <a:endCxn id="3" idx="2"/>
          </p:cNvCxnSpPr>
          <p:nvPr/>
        </p:nvCxnSpPr>
        <p:spPr>
          <a:xfrm flipV="1">
            <a:off x="2643188" y="3608388"/>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Image 42" descr="ForetMonoSpecifiqu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1577756"/>
            <a:ext cx="1368148" cy="89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940425" y="4652963"/>
            <a:ext cx="1548653" cy="20117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dirty="0"/>
              <a:t>Agroforesterie</a:t>
            </a:r>
          </a:p>
          <a:p>
            <a:pPr algn="ctr" eaLnBrk="1" hangingPunct="1">
              <a:defRPr/>
            </a:pPr>
            <a:endParaRPr lang="fr-FR" sz="1600" dirty="0"/>
          </a:p>
          <a:p>
            <a:pPr algn="ctr" eaLnBrk="1" hangingPunct="1">
              <a:defRPr/>
            </a:pPr>
            <a:endParaRPr lang="fr-FR" sz="1600" dirty="0"/>
          </a:p>
          <a:p>
            <a:pPr algn="ctr" eaLnBrk="1" hangingPunct="1">
              <a:defRPr/>
            </a:pPr>
            <a:endParaRPr lang="fr-FR" sz="1600" dirty="0"/>
          </a:p>
          <a:p>
            <a:pPr algn="ctr" eaLnBrk="1" hangingPunct="1">
              <a:defRPr/>
            </a:pPr>
            <a:endParaRPr lang="fr-FR" sz="1600" dirty="0"/>
          </a:p>
          <a:p>
            <a:pPr algn="ctr" eaLnBrk="1" hangingPunct="1">
              <a:defRPr/>
            </a:pPr>
            <a:endParaRPr lang="fr-FR" sz="1600" dirty="0"/>
          </a:p>
        </p:txBody>
      </p:sp>
      <p:cxnSp>
        <p:nvCxnSpPr>
          <p:cNvPr id="26" name="Connecteur droit avec flèche 25"/>
          <p:cNvCxnSpPr>
            <a:stCxn id="25" idx="0"/>
          </p:cNvCxnSpPr>
          <p:nvPr/>
        </p:nvCxnSpPr>
        <p:spPr>
          <a:xfrm flipH="1" flipV="1">
            <a:off x="5286376" y="4071939"/>
            <a:ext cx="1428376" cy="581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41850" y="4399701"/>
            <a:ext cx="1203325" cy="1450237"/>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fr-FR" sz="1400" dirty="0"/>
              <a:t>Ruchers</a:t>
            </a:r>
          </a:p>
        </p:txBody>
      </p:sp>
      <p:sp>
        <p:nvSpPr>
          <p:cNvPr id="28" name="Rectangle 27"/>
          <p:cNvSpPr/>
          <p:nvPr/>
        </p:nvSpPr>
        <p:spPr>
          <a:xfrm>
            <a:off x="4606925" y="5899889"/>
            <a:ext cx="1201738" cy="9144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fr-FR" sz="1400" dirty="0"/>
              <a:t>Maisons à insectes utiles (auxiliaires…)</a:t>
            </a:r>
          </a:p>
        </p:txBody>
      </p:sp>
      <p:pic>
        <p:nvPicPr>
          <p:cNvPr id="29" name="Image 55" descr="Paillas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4750146"/>
            <a:ext cx="961278" cy="103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56" descr="sagouti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373688"/>
            <a:ext cx="14493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57" descr="JardinSimple3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3064" y="1672694"/>
            <a:ext cx="1584374" cy="10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6372225" y="2997200"/>
            <a:ext cx="792163"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050" dirty="0"/>
              <a:t>Zone de</a:t>
            </a:r>
          </a:p>
          <a:p>
            <a:pPr algn="ctr" eaLnBrk="1" hangingPunct="1">
              <a:defRPr/>
            </a:pPr>
            <a:r>
              <a:rPr lang="fr-FR" sz="1050" dirty="0"/>
              <a:t>lagunage</a:t>
            </a:r>
          </a:p>
        </p:txBody>
      </p:sp>
      <p:pic>
        <p:nvPicPr>
          <p:cNvPr id="33" name="Image 19" descr="terraPret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5784" y="3385846"/>
            <a:ext cx="1072104" cy="80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61" descr="JardinSimpl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1736193"/>
            <a:ext cx="12382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62" descr="Desmodium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31087" y="1409281"/>
            <a:ext cx="1285191" cy="96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63" descr="ovin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01311" y="3178969"/>
            <a:ext cx="148667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64" descr="jamelonie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1651" y="5732463"/>
            <a:ext cx="1113471" cy="93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65" descr="noix-pain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20418" y="5366220"/>
            <a:ext cx="1429300" cy="11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155070" y="400227"/>
            <a:ext cx="6012736" cy="461665"/>
          </a:xfrm>
          <a:prstGeom prst="rect">
            <a:avLst/>
          </a:prstGeom>
        </p:spPr>
        <p:txBody>
          <a:bodyPr wrap="none">
            <a:spAutoFit/>
          </a:bodyPr>
          <a:lstStyle/>
          <a:p>
            <a:r>
              <a:rPr lang="fr-FR" sz="2400" b="1" dirty="0">
                <a:solidFill>
                  <a:srgbClr val="008000"/>
                </a:solidFill>
              </a:rPr>
              <a:t>A3. Annexe : Plan de l’</a:t>
            </a:r>
            <a:r>
              <a:rPr lang="fr-FR" sz="2400" b="1" dirty="0" err="1">
                <a:solidFill>
                  <a:srgbClr val="008000"/>
                </a:solidFill>
              </a:rPr>
              <a:t>écovillage</a:t>
            </a:r>
            <a:r>
              <a:rPr lang="fr-FR" sz="2400" b="1" dirty="0">
                <a:solidFill>
                  <a:srgbClr val="008000"/>
                </a:solidFill>
              </a:rPr>
              <a:t> (proposition)</a:t>
            </a:r>
          </a:p>
        </p:txBody>
      </p:sp>
      <p:sp>
        <p:nvSpPr>
          <p:cNvPr id="41" name="ZoneTexte 40"/>
          <p:cNvSpPr txBox="1"/>
          <p:nvPr/>
        </p:nvSpPr>
        <p:spPr>
          <a:xfrm>
            <a:off x="4649507" y="3747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44" name="Imag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97677" y="5356751"/>
            <a:ext cx="1433410" cy="1047814"/>
          </a:xfrm>
          <a:prstGeom prst="rect">
            <a:avLst/>
          </a:prstGeom>
        </p:spPr>
      </p:pic>
      <p:sp>
        <p:nvSpPr>
          <p:cNvPr id="45" name="Rectangle 44"/>
          <p:cNvSpPr/>
          <p:nvPr/>
        </p:nvSpPr>
        <p:spPr>
          <a:xfrm>
            <a:off x="9250327" y="842618"/>
            <a:ext cx="2206772" cy="16576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Atelier de fabrication, menuiserie etc.</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sp>
        <p:nvSpPr>
          <p:cNvPr id="46" name="Rectangle 45"/>
          <p:cNvSpPr/>
          <p:nvPr/>
        </p:nvSpPr>
        <p:spPr>
          <a:xfrm>
            <a:off x="9273034" y="2581277"/>
            <a:ext cx="2184065" cy="1770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a:t>Salle communale</a:t>
            </a:r>
          </a:p>
          <a:p>
            <a:pPr algn="ctr" eaLnBrk="1" hangingPunct="1">
              <a:defRPr/>
            </a:pPr>
            <a:endParaRPr lang="fr-FR" dirty="0"/>
          </a:p>
          <a:p>
            <a:pPr algn="ctr" eaLnBrk="1" hangingPunct="1">
              <a:defRPr/>
            </a:pPr>
            <a:endParaRPr lang="fr-FR" dirty="0"/>
          </a:p>
          <a:p>
            <a:pPr algn="ctr" eaLnBrk="1" hangingPunct="1">
              <a:defRPr/>
            </a:pPr>
            <a:endParaRPr lang="fr-FR" dirty="0"/>
          </a:p>
          <a:p>
            <a:pPr algn="ctr" eaLnBrk="1" hangingPunct="1">
              <a:defRPr/>
            </a:pPr>
            <a:endParaRPr lang="fr-FR" dirty="0"/>
          </a:p>
        </p:txBody>
      </p:sp>
      <p:pic>
        <p:nvPicPr>
          <p:cNvPr id="47" name="Imag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96901" y="1409281"/>
            <a:ext cx="1536329" cy="1032413"/>
          </a:xfrm>
          <a:prstGeom prst="rect">
            <a:avLst/>
          </a:prstGeom>
        </p:spPr>
      </p:pic>
      <p:pic>
        <p:nvPicPr>
          <p:cNvPr id="48" name="Image 4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58313" y="3208714"/>
            <a:ext cx="2042129" cy="916340"/>
          </a:xfrm>
          <a:prstGeom prst="rect">
            <a:avLst/>
          </a:prstGeom>
        </p:spPr>
      </p:pic>
      <p:pic>
        <p:nvPicPr>
          <p:cNvPr id="49" name="Image 4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08293" y="4386051"/>
            <a:ext cx="1442049" cy="10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auto">
          <a:xfrm>
            <a:off x="9653181" y="5455464"/>
            <a:ext cx="1752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r-FR" altLang="fr-FR" sz="1200" dirty="0">
                <a:solidFill>
                  <a:srgbClr val="008000"/>
                </a:solidFill>
                <a:latin typeface="+mn-lt"/>
              </a:rPr>
              <a:t>Poisson </a:t>
            </a:r>
            <a:r>
              <a:rPr lang="fr-FR" altLang="fr-FR" sz="1200" i="1" dirty="0">
                <a:solidFill>
                  <a:srgbClr val="008000"/>
                </a:solidFill>
                <a:latin typeface="+mn-lt"/>
              </a:rPr>
              <a:t>Tilapia</a:t>
            </a:r>
            <a:r>
              <a:rPr lang="fr-FR" altLang="fr-FR" sz="1200" dirty="0">
                <a:solidFill>
                  <a:srgbClr val="008000"/>
                </a:solidFill>
                <a:latin typeface="+mn-lt"/>
              </a:rPr>
              <a:t> herbivore</a:t>
            </a:r>
          </a:p>
        </p:txBody>
      </p:sp>
      <p:sp>
        <p:nvSpPr>
          <p:cNvPr id="39" name="ZoneTexte 38"/>
          <p:cNvSpPr txBox="1"/>
          <p:nvPr/>
        </p:nvSpPr>
        <p:spPr>
          <a:xfrm>
            <a:off x="9285341" y="6550728"/>
            <a:ext cx="2404024" cy="276999"/>
          </a:xfrm>
          <a:prstGeom prst="rect">
            <a:avLst/>
          </a:prstGeom>
          <a:noFill/>
        </p:spPr>
        <p:txBody>
          <a:bodyPr wrap="square" rtlCol="0">
            <a:spAutoFit/>
          </a:bodyPr>
          <a:lstStyle/>
          <a:p>
            <a:pPr algn="ctr"/>
            <a:r>
              <a:rPr lang="fr-FR" sz="1200" dirty="0">
                <a:solidFill>
                  <a:srgbClr val="008000"/>
                </a:solidFill>
              </a:rPr>
              <a:t>Poisson-chat africain (</a:t>
            </a:r>
            <a:r>
              <a:rPr lang="fr-FR" sz="1200" i="1" dirty="0">
                <a:solidFill>
                  <a:srgbClr val="008000"/>
                </a:solidFill>
              </a:rPr>
              <a:t>Clarias </a:t>
            </a:r>
            <a:r>
              <a:rPr lang="fr-FR" sz="1200" i="1" dirty="0" err="1">
                <a:solidFill>
                  <a:srgbClr val="008000"/>
                </a:solidFill>
              </a:rPr>
              <a:t>garie</a:t>
            </a:r>
            <a:r>
              <a:rPr lang="fr-FR" sz="1200" dirty="0">
                <a:solidFill>
                  <a:srgbClr val="008000"/>
                </a:solidFill>
              </a:rPr>
              <a:t>)</a:t>
            </a:r>
          </a:p>
        </p:txBody>
      </p:sp>
      <p:pic>
        <p:nvPicPr>
          <p:cNvPr id="42" name="Image 4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13774" y="5706691"/>
            <a:ext cx="1550064" cy="881933"/>
          </a:xfrm>
          <a:prstGeom prst="rect">
            <a:avLst/>
          </a:prstGeom>
        </p:spPr>
      </p:pic>
    </p:spTree>
    <p:extLst>
      <p:ext uri="{BB962C8B-B14F-4D97-AF65-F5344CB8AC3E}">
        <p14:creationId xmlns:p14="http://schemas.microsoft.com/office/powerpoint/2010/main" val="41023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24" y="1129655"/>
            <a:ext cx="1768241" cy="461665"/>
          </a:xfrm>
          <a:prstGeom prst="rect">
            <a:avLst/>
          </a:prstGeom>
        </p:spPr>
        <p:txBody>
          <a:bodyPr wrap="none">
            <a:spAutoFit/>
          </a:bodyPr>
          <a:lstStyle/>
          <a:p>
            <a:pPr eaLnBrk="0" fontAlgn="base" hangingPunct="0"/>
            <a:r>
              <a:rPr lang="fr-FR" sz="2400" b="1" dirty="0">
                <a:solidFill>
                  <a:srgbClr val="008000"/>
                </a:solidFill>
              </a:rPr>
              <a:t>Compostage</a:t>
            </a:r>
            <a:endParaRPr lang="fr-FR" sz="2400" dirty="0">
              <a:solidFill>
                <a:srgbClr val="008000"/>
              </a:solidFill>
            </a:endParaRPr>
          </a:p>
        </p:txBody>
      </p:sp>
      <p:sp>
        <p:nvSpPr>
          <p:cNvPr id="4" name="ZoneTexte 3"/>
          <p:cNvSpPr txBox="1"/>
          <p:nvPr/>
        </p:nvSpPr>
        <p:spPr>
          <a:xfrm>
            <a:off x="895805" y="3428544"/>
            <a:ext cx="3555396" cy="646331"/>
          </a:xfrm>
          <a:prstGeom prst="rect">
            <a:avLst/>
          </a:prstGeom>
          <a:noFill/>
        </p:spPr>
        <p:txBody>
          <a:bodyPr wrap="none" rtlCol="0">
            <a:spAutoFit/>
          </a:bodyPr>
          <a:lstStyle/>
          <a:p>
            <a:pPr algn="ctr"/>
            <a:r>
              <a:rPr lang="fr-FR" sz="1200" dirty="0">
                <a:solidFill>
                  <a:srgbClr val="008000"/>
                </a:solidFill>
              </a:rPr>
              <a:t>Ramassage du foin pour le compost.</a:t>
            </a:r>
          </a:p>
          <a:p>
            <a:pPr algn="ctr"/>
            <a:r>
              <a:rPr lang="fr-FR" sz="1200" dirty="0">
                <a:solidFill>
                  <a:srgbClr val="008000"/>
                </a:solidFill>
              </a:rPr>
              <a:t>Eco-ferme de </a:t>
            </a:r>
            <a:r>
              <a:rPr lang="fr-FR" sz="1200" dirty="0" err="1">
                <a:solidFill>
                  <a:srgbClr val="008000"/>
                </a:solidFill>
              </a:rPr>
              <a:t>Bilopin</a:t>
            </a:r>
            <a:r>
              <a:rPr lang="fr-FR" sz="1200" dirty="0">
                <a:solidFill>
                  <a:srgbClr val="008000"/>
                </a:solidFill>
              </a:rPr>
              <a:t> (Sénégal).</a:t>
            </a:r>
          </a:p>
          <a:p>
            <a:pPr algn="ctr"/>
            <a:r>
              <a:rPr lang="fr-FR" sz="1200" dirty="0">
                <a:solidFill>
                  <a:srgbClr val="008000"/>
                </a:solidFill>
              </a:rPr>
              <a:t>Source images : </a:t>
            </a:r>
            <a:r>
              <a:rPr lang="fr-FR" sz="1200" dirty="0">
                <a:solidFill>
                  <a:srgbClr val="008000"/>
                </a:solidFill>
                <a:hlinkClick r:id="rId2"/>
              </a:rPr>
              <a:t>http://diversitepaysanne.org/senegal</a:t>
            </a:r>
            <a:r>
              <a:rPr lang="fr-FR" sz="1200" dirty="0">
                <a:solidFill>
                  <a:srgbClr val="008000"/>
                </a:solidFill>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03" y="1612444"/>
            <a:ext cx="2425700" cy="18161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797" y="1612444"/>
            <a:ext cx="2425700" cy="18161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199" y="1560341"/>
            <a:ext cx="2438400" cy="1625600"/>
          </a:xfrm>
          <a:prstGeom prst="rect">
            <a:avLst/>
          </a:prstGeom>
        </p:spPr>
      </p:pic>
      <p:sp>
        <p:nvSpPr>
          <p:cNvPr id="8" name="ZoneTexte 7"/>
          <p:cNvSpPr txBox="1"/>
          <p:nvPr/>
        </p:nvSpPr>
        <p:spPr>
          <a:xfrm>
            <a:off x="5250701" y="3176371"/>
            <a:ext cx="3555396" cy="646331"/>
          </a:xfrm>
          <a:prstGeom prst="rect">
            <a:avLst/>
          </a:prstGeom>
          <a:noFill/>
        </p:spPr>
        <p:txBody>
          <a:bodyPr wrap="none" rtlCol="0">
            <a:spAutoFit/>
          </a:bodyPr>
          <a:lstStyle/>
          <a:p>
            <a:pPr algn="ctr"/>
            <a:r>
              <a:rPr lang="fr-FR" sz="1200" dirty="0">
                <a:solidFill>
                  <a:srgbClr val="008000"/>
                </a:solidFill>
              </a:rPr>
              <a:t>Mise en place du compost.</a:t>
            </a:r>
          </a:p>
          <a:p>
            <a:pPr algn="ctr"/>
            <a:r>
              <a:rPr lang="fr-FR" sz="1200" dirty="0">
                <a:solidFill>
                  <a:srgbClr val="008000"/>
                </a:solidFill>
              </a:rPr>
              <a:t>Eco-ferme de </a:t>
            </a:r>
            <a:r>
              <a:rPr lang="fr-FR" sz="1200" dirty="0" err="1">
                <a:solidFill>
                  <a:srgbClr val="008000"/>
                </a:solidFill>
              </a:rPr>
              <a:t>Bilopin</a:t>
            </a:r>
            <a:r>
              <a:rPr lang="fr-FR" sz="1200" dirty="0">
                <a:solidFill>
                  <a:srgbClr val="008000"/>
                </a:solidFill>
              </a:rPr>
              <a:t> (Sénégal).</a:t>
            </a:r>
          </a:p>
          <a:p>
            <a:pPr algn="ctr"/>
            <a:r>
              <a:rPr lang="fr-FR" sz="1200" dirty="0">
                <a:solidFill>
                  <a:srgbClr val="008000"/>
                </a:solidFill>
              </a:rPr>
              <a:t>Source images : </a:t>
            </a:r>
            <a:r>
              <a:rPr lang="fr-FR" sz="1200" dirty="0">
                <a:solidFill>
                  <a:srgbClr val="008000"/>
                </a:solidFill>
                <a:hlinkClick r:id="rId2"/>
              </a:rPr>
              <a:t>http://diversitepaysanne.org/senegal</a:t>
            </a:r>
            <a:r>
              <a:rPr lang="fr-FR" sz="1200" dirty="0">
                <a:solidFill>
                  <a:srgbClr val="008000"/>
                </a:solidFill>
              </a:rPr>
              <a:t> </a:t>
            </a:r>
          </a:p>
        </p:txBody>
      </p:sp>
      <p:sp>
        <p:nvSpPr>
          <p:cNvPr id="9" name="Flèche droite 8"/>
          <p:cNvSpPr/>
          <p:nvPr/>
        </p:nvSpPr>
        <p:spPr>
          <a:xfrm>
            <a:off x="5437733" y="2441955"/>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10" name="Rectangle 9"/>
          <p:cNvSpPr/>
          <p:nvPr/>
        </p:nvSpPr>
        <p:spPr>
          <a:xfrm>
            <a:off x="279699" y="6125005"/>
            <a:ext cx="4212232" cy="646331"/>
          </a:xfrm>
          <a:prstGeom prst="rect">
            <a:avLst/>
          </a:prstGeom>
        </p:spPr>
        <p:txBody>
          <a:bodyPr wrap="square">
            <a:spAutoFit/>
          </a:bodyPr>
          <a:lstStyle/>
          <a:p>
            <a:pPr algn="ctr"/>
            <a:r>
              <a:rPr lang="fr-FR" sz="1200" dirty="0">
                <a:solidFill>
                  <a:srgbClr val="008000"/>
                </a:solidFill>
              </a:rPr>
              <a:t>Comment faire un bon compost, avec transfert d’une fosse  l’autre, tous les 2 mois (Source : </a:t>
            </a:r>
            <a:r>
              <a:rPr lang="fr-FR" sz="1200" dirty="0" err="1">
                <a:solidFill>
                  <a:srgbClr val="008000"/>
                </a:solidFill>
              </a:rPr>
              <a:t>Agrodok</a:t>
            </a:r>
            <a:r>
              <a:rPr lang="fr-FR" sz="1200" dirty="0">
                <a:solidFill>
                  <a:srgbClr val="008000"/>
                </a:solidFill>
              </a:rPr>
              <a:t> n°9).</a:t>
            </a:r>
          </a:p>
          <a:p>
            <a:pPr algn="ctr"/>
            <a:r>
              <a:rPr lang="fr-FR" sz="1200" dirty="0">
                <a:solidFill>
                  <a:srgbClr val="008000"/>
                </a:solidFill>
              </a:rPr>
              <a:t>Dans la 1</a:t>
            </a:r>
            <a:r>
              <a:rPr lang="fr-FR" sz="1200" baseline="30000" dirty="0">
                <a:solidFill>
                  <a:srgbClr val="008000"/>
                </a:solidFill>
              </a:rPr>
              <a:t>ère</a:t>
            </a:r>
            <a:r>
              <a:rPr lang="fr-FR" sz="1200" dirty="0">
                <a:solidFill>
                  <a:srgbClr val="008000"/>
                </a:solidFill>
              </a:rPr>
              <a:t> fosse, les déchets végétaux frais.</a:t>
            </a: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354" y="4218322"/>
            <a:ext cx="4090922" cy="1906683"/>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0635" y="4278304"/>
            <a:ext cx="2143125" cy="142875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487" y="4359301"/>
            <a:ext cx="2047875" cy="142875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0388" y="4396565"/>
            <a:ext cx="933450" cy="1428750"/>
          </a:xfrm>
          <a:prstGeom prst="rect">
            <a:avLst/>
          </a:prstGeom>
        </p:spPr>
      </p:pic>
      <p:sp>
        <p:nvSpPr>
          <p:cNvPr id="15" name="Flèche droite 14"/>
          <p:cNvSpPr/>
          <p:nvPr/>
        </p:nvSpPr>
        <p:spPr>
          <a:xfrm>
            <a:off x="6502470" y="4887048"/>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16" name="Flèche droite 15"/>
          <p:cNvSpPr/>
          <p:nvPr/>
        </p:nvSpPr>
        <p:spPr>
          <a:xfrm>
            <a:off x="9278551" y="4887048"/>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17" name="Rectangle 16"/>
          <p:cNvSpPr/>
          <p:nvPr/>
        </p:nvSpPr>
        <p:spPr>
          <a:xfrm>
            <a:off x="5013626" y="5825315"/>
            <a:ext cx="1488844" cy="830997"/>
          </a:xfrm>
          <a:prstGeom prst="rect">
            <a:avLst/>
          </a:prstGeom>
        </p:spPr>
        <p:txBody>
          <a:bodyPr wrap="square">
            <a:spAutoFit/>
          </a:bodyPr>
          <a:lstStyle/>
          <a:p>
            <a:pPr algn="ctr"/>
            <a:r>
              <a:rPr lang="fr-FR" sz="1200" dirty="0">
                <a:solidFill>
                  <a:srgbClr val="008000"/>
                </a:solidFill>
              </a:rPr>
              <a:t>Toilettes Sèches (Sciure, copeaux, feuilles d’arbres sèches ...).</a:t>
            </a:r>
          </a:p>
        </p:txBody>
      </p:sp>
      <p:sp>
        <p:nvSpPr>
          <p:cNvPr id="18" name="Rectangle 17"/>
          <p:cNvSpPr/>
          <p:nvPr/>
        </p:nvSpPr>
        <p:spPr>
          <a:xfrm>
            <a:off x="7518677" y="5831905"/>
            <a:ext cx="1053494" cy="276999"/>
          </a:xfrm>
          <a:prstGeom prst="rect">
            <a:avLst/>
          </a:prstGeom>
        </p:spPr>
        <p:txBody>
          <a:bodyPr wrap="none">
            <a:spAutoFit/>
          </a:bodyPr>
          <a:lstStyle/>
          <a:p>
            <a:pPr algn="ctr"/>
            <a:r>
              <a:rPr lang="fr-FR" sz="1200" dirty="0">
                <a:solidFill>
                  <a:srgbClr val="008000"/>
                </a:solidFill>
                <a:latin typeface="ArialNarrow"/>
              </a:rPr>
              <a:t>Compostage</a:t>
            </a:r>
            <a:endParaRPr lang="fr-FR" sz="1200" dirty="0">
              <a:solidFill>
                <a:srgbClr val="008000"/>
              </a:solidFill>
            </a:endParaRPr>
          </a:p>
        </p:txBody>
      </p:sp>
      <p:sp>
        <p:nvSpPr>
          <p:cNvPr id="19" name="Rectangle 18"/>
          <p:cNvSpPr/>
          <p:nvPr/>
        </p:nvSpPr>
        <p:spPr>
          <a:xfrm>
            <a:off x="9708018" y="5782374"/>
            <a:ext cx="2040367" cy="646331"/>
          </a:xfrm>
          <a:prstGeom prst="rect">
            <a:avLst/>
          </a:prstGeom>
        </p:spPr>
        <p:txBody>
          <a:bodyPr wrap="square">
            <a:spAutoFit/>
          </a:bodyPr>
          <a:lstStyle/>
          <a:p>
            <a:pPr algn="ctr"/>
            <a:r>
              <a:rPr lang="fr-FR" sz="1200" dirty="0">
                <a:solidFill>
                  <a:srgbClr val="008000"/>
                </a:solidFill>
                <a:latin typeface="ArialNarrow"/>
              </a:rPr>
              <a:t>Utilisation du compost</a:t>
            </a:r>
          </a:p>
          <a:p>
            <a:pPr algn="ctr"/>
            <a:r>
              <a:rPr lang="fr-FR" sz="1200" dirty="0">
                <a:solidFill>
                  <a:srgbClr val="008000"/>
                </a:solidFill>
                <a:latin typeface="ArialNarrow"/>
              </a:rPr>
              <a:t>(sauf jardin potager ou bien attendre un an)</a:t>
            </a:r>
            <a:endParaRPr lang="fr-FR" sz="1200" dirty="0">
              <a:solidFill>
                <a:srgbClr val="008000"/>
              </a:solidFill>
            </a:endParaRPr>
          </a:p>
        </p:txBody>
      </p:sp>
      <p:sp>
        <p:nvSpPr>
          <p:cNvPr id="20" name="ZoneTexte 19"/>
          <p:cNvSpPr txBox="1"/>
          <p:nvPr/>
        </p:nvSpPr>
        <p:spPr>
          <a:xfrm>
            <a:off x="6273838" y="6171263"/>
            <a:ext cx="3820839" cy="461665"/>
          </a:xfrm>
          <a:prstGeom prst="rect">
            <a:avLst/>
          </a:prstGeom>
          <a:noFill/>
        </p:spPr>
        <p:txBody>
          <a:bodyPr wrap="square" rtlCol="0">
            <a:spAutoFit/>
          </a:bodyPr>
          <a:lstStyle/>
          <a:p>
            <a:pPr algn="ctr"/>
            <a:r>
              <a:rPr lang="fr-FR" sz="1200" dirty="0">
                <a:solidFill>
                  <a:srgbClr val="008000"/>
                </a:solidFill>
              </a:rPr>
              <a:t>Source image : Document atelier nature de </a:t>
            </a:r>
            <a:r>
              <a:rPr lang="fr-FR" sz="1200" dirty="0" err="1">
                <a:solidFill>
                  <a:srgbClr val="008000"/>
                </a:solidFill>
              </a:rPr>
              <a:t>Lalayo</a:t>
            </a:r>
            <a:r>
              <a:rPr lang="fr-FR" sz="1200" dirty="0">
                <a:solidFill>
                  <a:srgbClr val="008000"/>
                </a:solidFill>
              </a:rPr>
              <a:t>.</a:t>
            </a:r>
          </a:p>
          <a:p>
            <a:pPr algn="ctr"/>
            <a:r>
              <a:rPr lang="fr-FR" sz="1200" dirty="0">
                <a:solidFill>
                  <a:srgbClr val="008000"/>
                </a:solidFill>
                <a:hlinkClick r:id="rId10"/>
              </a:rPr>
              <a:t>http://lolayo-nature.blogg.org/</a:t>
            </a:r>
            <a:r>
              <a:rPr lang="fr-FR" sz="1200" dirty="0">
                <a:solidFill>
                  <a:srgbClr val="008000"/>
                </a:solidFill>
              </a:rPr>
              <a:t> </a:t>
            </a:r>
          </a:p>
        </p:txBody>
      </p:sp>
      <p:sp>
        <p:nvSpPr>
          <p:cNvPr id="21" name="Rectangle 20"/>
          <p:cNvSpPr/>
          <p:nvPr/>
        </p:nvSpPr>
        <p:spPr>
          <a:xfrm>
            <a:off x="5013626" y="4173634"/>
            <a:ext cx="7110792" cy="2578308"/>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8224" y="680462"/>
            <a:ext cx="8323689" cy="461665"/>
          </a:xfrm>
          <a:prstGeom prst="rect">
            <a:avLst/>
          </a:prstGeom>
        </p:spPr>
        <p:txBody>
          <a:bodyPr wrap="none">
            <a:spAutoFit/>
          </a:bodyPr>
          <a:lstStyle/>
          <a:p>
            <a:r>
              <a:rPr lang="fr-FR" sz="2400" dirty="0">
                <a:solidFill>
                  <a:srgbClr val="008000"/>
                </a:solidFill>
              </a:rPr>
              <a:t>2.1. </a:t>
            </a:r>
            <a:r>
              <a:rPr lang="fr-FR" sz="2400" b="1" dirty="0">
                <a:solidFill>
                  <a:srgbClr val="008000"/>
                </a:solidFill>
              </a:rPr>
              <a:t>L’amélioration de la fertilité du sol par des moyens naturels </a:t>
            </a:r>
            <a:endParaRPr lang="fr-FR" sz="2400" b="1" dirty="0"/>
          </a:p>
        </p:txBody>
      </p:sp>
      <p:sp>
        <p:nvSpPr>
          <p:cNvPr id="23" name="ZoneTexte 22"/>
          <p:cNvSpPr txBox="1"/>
          <p:nvPr/>
        </p:nvSpPr>
        <p:spPr>
          <a:xfrm>
            <a:off x="5189781" y="53359"/>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24" name="Espace réservé du numéro de diapositive 3"/>
          <p:cNvSpPr txBox="1">
            <a:spLocks/>
          </p:cNvSpPr>
          <p:nvPr/>
        </p:nvSpPr>
        <p:spPr>
          <a:xfrm>
            <a:off x="11468487" y="120757"/>
            <a:ext cx="477819"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5</a:t>
            </a:fld>
            <a:endParaRPr lang="fr-FR" dirty="0"/>
          </a:p>
        </p:txBody>
      </p:sp>
      <p:sp>
        <p:nvSpPr>
          <p:cNvPr id="25" name="Rectangle 24"/>
          <p:cNvSpPr/>
          <p:nvPr/>
        </p:nvSpPr>
        <p:spPr>
          <a:xfrm>
            <a:off x="78224" y="231269"/>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26" name="ZoneTexte 25"/>
          <p:cNvSpPr txBox="1"/>
          <p:nvPr/>
        </p:nvSpPr>
        <p:spPr>
          <a:xfrm>
            <a:off x="8784114" y="3077884"/>
            <a:ext cx="3027551" cy="646331"/>
          </a:xfrm>
          <a:prstGeom prst="rect">
            <a:avLst/>
          </a:prstGeom>
          <a:noFill/>
        </p:spPr>
        <p:txBody>
          <a:bodyPr wrap="square" rtlCol="0">
            <a:spAutoFit/>
          </a:bodyPr>
          <a:lstStyle/>
          <a:p>
            <a:pPr algn="ctr"/>
            <a:r>
              <a:rPr lang="fr-FR" sz="1200" dirty="0">
                <a:solidFill>
                  <a:srgbClr val="008000"/>
                </a:solidFill>
              </a:rPr>
              <a:t>Toilette sèche. Source : </a:t>
            </a:r>
            <a:r>
              <a:rPr lang="fr-FR" sz="1200" dirty="0">
                <a:solidFill>
                  <a:srgbClr val="008000"/>
                </a:solidFill>
                <a:hlinkClick r:id="rId11"/>
              </a:rPr>
              <a:t>http://www.lelotenaction.org/pages/content/archives/location-de-toilettes-seches.html</a:t>
            </a:r>
            <a:r>
              <a:rPr lang="fr-FR" sz="1200" dirty="0">
                <a:solidFill>
                  <a:srgbClr val="008000"/>
                </a:solidFill>
              </a:rPr>
              <a:t> </a:t>
            </a:r>
          </a:p>
        </p:txBody>
      </p:sp>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2486" y="183128"/>
            <a:ext cx="2170809" cy="2898142"/>
          </a:xfrm>
          <a:prstGeom prst="rect">
            <a:avLst/>
          </a:prstGeom>
        </p:spPr>
      </p:pic>
      <p:sp>
        <p:nvSpPr>
          <p:cNvPr id="28" name="Flèche droite 27"/>
          <p:cNvSpPr/>
          <p:nvPr/>
        </p:nvSpPr>
        <p:spPr>
          <a:xfrm rot="5400000">
            <a:off x="10097170" y="3784080"/>
            <a:ext cx="287507" cy="29249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Tree>
    <p:extLst>
      <p:ext uri="{BB962C8B-B14F-4D97-AF65-F5344CB8AC3E}">
        <p14:creationId xmlns:p14="http://schemas.microsoft.com/office/powerpoint/2010/main" val="1831042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78408" y="138430"/>
            <a:ext cx="445547" cy="420968"/>
          </a:xfrm>
        </p:spPr>
        <p:txBody>
          <a:bodyPr/>
          <a:lstStyle/>
          <a:p>
            <a:fld id="{91648654-9D57-4BB1-8D13-DD93554D0108}" type="slidenum">
              <a:rPr lang="fr-FR" smtClean="0"/>
              <a:t>50</a:t>
            </a:fld>
            <a:endParaRPr lang="fr-FR" dirty="0"/>
          </a:p>
        </p:txBody>
      </p:sp>
      <p:sp>
        <p:nvSpPr>
          <p:cNvPr id="3" name="Rectangle 2"/>
          <p:cNvSpPr/>
          <p:nvPr/>
        </p:nvSpPr>
        <p:spPr>
          <a:xfrm>
            <a:off x="10741" y="89311"/>
            <a:ext cx="7065717" cy="461665"/>
          </a:xfrm>
          <a:prstGeom prst="rect">
            <a:avLst/>
          </a:prstGeom>
        </p:spPr>
        <p:txBody>
          <a:bodyPr wrap="none">
            <a:spAutoFit/>
          </a:bodyPr>
          <a:lstStyle/>
          <a:p>
            <a:r>
              <a:rPr lang="fr-FR" sz="2400" b="1" dirty="0">
                <a:solidFill>
                  <a:srgbClr val="008000"/>
                </a:solidFill>
              </a:rPr>
              <a:t>A4. Annexe : Techniques de greffes des arbres fruitiers</a:t>
            </a:r>
          </a:p>
        </p:txBody>
      </p:sp>
      <p:sp>
        <p:nvSpPr>
          <p:cNvPr id="4" name="ZoneTexte 3"/>
          <p:cNvSpPr txBox="1"/>
          <p:nvPr/>
        </p:nvSpPr>
        <p:spPr>
          <a:xfrm>
            <a:off x="8393168" y="138430"/>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pic>
        <p:nvPicPr>
          <p:cNvPr id="5" name="Image 6" descr="Arboriculture_Greffes_t.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 y="559399"/>
            <a:ext cx="7486729" cy="62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9"/>
          <p:cNvSpPr txBox="1">
            <a:spLocks noChangeArrowheads="1"/>
          </p:cNvSpPr>
          <p:nvPr/>
        </p:nvSpPr>
        <p:spPr bwMode="auto">
          <a:xfrm>
            <a:off x="7487322" y="728655"/>
            <a:ext cx="4518212"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700" u="sng" dirty="0">
                <a:solidFill>
                  <a:srgbClr val="008000"/>
                </a:solidFill>
              </a:rPr>
              <a:t>Forêt jardinée multi-strates ou </a:t>
            </a:r>
            <a:r>
              <a:rPr lang="fr-FR" altLang="fr-FR" sz="1700" u="sng" dirty="0" err="1">
                <a:solidFill>
                  <a:srgbClr val="008000"/>
                </a:solidFill>
              </a:rPr>
              <a:t>multi-étagées</a:t>
            </a:r>
            <a:r>
              <a:rPr lang="fr-FR" altLang="fr-FR" sz="1700" dirty="0">
                <a:solidFill>
                  <a:srgbClr val="008000"/>
                </a:solidFill>
              </a:rPr>
              <a:t>.</a:t>
            </a:r>
          </a:p>
          <a:p>
            <a:pPr algn="just" eaLnBrk="1" hangingPunct="1">
              <a:spcBef>
                <a:spcPct val="0"/>
              </a:spcBef>
              <a:buFontTx/>
              <a:buNone/>
            </a:pPr>
            <a:endParaRPr lang="fr-FR" altLang="fr-FR" sz="1700" dirty="0">
              <a:solidFill>
                <a:srgbClr val="008000"/>
              </a:solidFill>
            </a:endParaRPr>
          </a:p>
          <a:p>
            <a:pPr algn="just" eaLnBrk="1" hangingPunct="1">
              <a:spcBef>
                <a:spcPct val="0"/>
              </a:spcBef>
              <a:buFontTx/>
              <a:buNone/>
            </a:pPr>
            <a:r>
              <a:rPr lang="fr-FR" altLang="fr-FR" sz="1700" dirty="0">
                <a:solidFill>
                  <a:srgbClr val="008000"/>
                </a:solidFill>
              </a:rPr>
              <a:t>En réalisant les bonnes greffes sur les bons arbres de la forêt primaire, on peut rendre cette dernière très productive en fruits, noix etc.. </a:t>
            </a:r>
          </a:p>
          <a:p>
            <a:pPr algn="just" eaLnBrk="1" hangingPunct="1">
              <a:spcBef>
                <a:spcPct val="0"/>
              </a:spcBef>
              <a:buFontTx/>
              <a:buNone/>
            </a:pPr>
            <a:r>
              <a:rPr lang="fr-FR" altLang="fr-FR" sz="1700" dirty="0">
                <a:solidFill>
                  <a:srgbClr val="008000"/>
                </a:solidFill>
              </a:rPr>
              <a:t>Sa canopée serait régulièrement taillée (tous les 2 ans), afin qu’elle ne se ferme pas (puits de lumière), pour augmenter sa productivité.</a:t>
            </a:r>
          </a:p>
          <a:p>
            <a:pPr algn="just" eaLnBrk="1" hangingPunct="1">
              <a:spcBef>
                <a:spcPct val="0"/>
              </a:spcBef>
              <a:buFontTx/>
              <a:buNone/>
            </a:pPr>
            <a:r>
              <a:rPr lang="fr-FR" altLang="fr-FR" sz="1700" dirty="0">
                <a:solidFill>
                  <a:srgbClr val="008000"/>
                </a:solidFill>
              </a:rPr>
              <a:t>Le but est que cette production, vue de son « angle énergétique », calculée en calorie, se rapproche de l’énergie contenues dans la production céréalière d’un champ en agriculture conventionnelle, à surface cultivée égale.</a:t>
            </a:r>
          </a:p>
          <a:p>
            <a:pPr algn="just" eaLnBrk="1" hangingPunct="1">
              <a:spcBef>
                <a:spcPct val="0"/>
              </a:spcBef>
              <a:buFontTx/>
              <a:buNone/>
            </a:pPr>
            <a:r>
              <a:rPr lang="fr-FR" altLang="fr-FR" sz="1700" dirty="0">
                <a:solidFill>
                  <a:srgbClr val="008000"/>
                </a:solidFill>
              </a:rPr>
              <a:t>Voir </a:t>
            </a:r>
            <a:r>
              <a:rPr lang="fr-FR" altLang="fr-FR" sz="1700" b="1" i="1" dirty="0">
                <a:solidFill>
                  <a:srgbClr val="008000"/>
                </a:solidFill>
              </a:rPr>
              <a:t>jardin de case</a:t>
            </a:r>
            <a:r>
              <a:rPr lang="fr-FR" altLang="fr-FR" sz="1700" dirty="0">
                <a:solidFill>
                  <a:srgbClr val="008000"/>
                </a:solidFill>
              </a:rPr>
              <a:t>, au début de ce document.</a:t>
            </a:r>
          </a:p>
          <a:p>
            <a:pPr algn="just" eaLnBrk="1" hangingPunct="1">
              <a:spcBef>
                <a:spcPct val="0"/>
              </a:spcBef>
              <a:buFontTx/>
              <a:buNone/>
            </a:pPr>
            <a:r>
              <a:rPr lang="fr-FR" altLang="fr-FR" sz="1700" dirty="0">
                <a:solidFill>
                  <a:srgbClr val="FF0000"/>
                </a:solidFill>
              </a:rPr>
              <a:t>La greffe est une technique délicate, nécessitant des </a:t>
            </a:r>
            <a:r>
              <a:rPr lang="fr-FR" altLang="fr-FR" sz="1700" b="1" dirty="0">
                <a:solidFill>
                  <a:srgbClr val="FF0000"/>
                </a:solidFill>
              </a:rPr>
              <a:t>instruments stérilisés </a:t>
            </a:r>
            <a:r>
              <a:rPr lang="fr-FR" altLang="fr-FR" sz="1700" dirty="0">
                <a:solidFill>
                  <a:srgbClr val="FF0000"/>
                </a:solidFill>
              </a:rPr>
              <a:t>à l’alcool ou à la flamme (briquet, bougie …). </a:t>
            </a:r>
          </a:p>
          <a:p>
            <a:pPr algn="just" eaLnBrk="1" hangingPunct="1">
              <a:spcBef>
                <a:spcPct val="0"/>
              </a:spcBef>
              <a:buFontTx/>
              <a:buNone/>
            </a:pPr>
            <a:r>
              <a:rPr lang="fr-FR" altLang="fr-FR" sz="1700" dirty="0">
                <a:solidFill>
                  <a:srgbClr val="FF0000"/>
                </a:solidFill>
              </a:rPr>
              <a:t>Elle nécessite a) un couteau </a:t>
            </a:r>
            <a:r>
              <a:rPr lang="fr-FR" altLang="fr-FR" sz="1700" i="1" dirty="0">
                <a:solidFill>
                  <a:srgbClr val="FF0000"/>
                </a:solidFill>
              </a:rPr>
              <a:t>effilé, extrêmement affuté</a:t>
            </a:r>
            <a:r>
              <a:rPr lang="fr-FR" altLang="fr-FR" sz="1700" dirty="0">
                <a:solidFill>
                  <a:srgbClr val="FF0000"/>
                </a:solidFill>
              </a:rPr>
              <a:t>, b) du mastic à cicatriser (stérile).</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460" y="5791579"/>
            <a:ext cx="952500" cy="952500"/>
          </a:xfrm>
          <a:prstGeom prst="rect">
            <a:avLst/>
          </a:prstGeom>
        </p:spPr>
      </p:pic>
      <p:sp>
        <p:nvSpPr>
          <p:cNvPr id="9" name="ZoneTexte 8"/>
          <p:cNvSpPr txBox="1"/>
          <p:nvPr/>
        </p:nvSpPr>
        <p:spPr>
          <a:xfrm>
            <a:off x="8626960" y="5895191"/>
            <a:ext cx="2179095" cy="646331"/>
          </a:xfrm>
          <a:prstGeom prst="rect">
            <a:avLst/>
          </a:prstGeom>
          <a:noFill/>
        </p:spPr>
        <p:txBody>
          <a:bodyPr wrap="square" rtlCol="0">
            <a:spAutoFit/>
          </a:bodyPr>
          <a:lstStyle/>
          <a:p>
            <a:pPr marL="285750" indent="-285750" algn="ctr">
              <a:buFont typeface="Wingdings" panose="05000000000000000000" pitchFamily="2" charset="2"/>
              <a:buChar char="ß"/>
            </a:pPr>
            <a:r>
              <a:rPr lang="fr-FR" dirty="0">
                <a:solidFill>
                  <a:srgbClr val="008000"/>
                </a:solidFill>
                <a:sym typeface="Wingdings" panose="05000000000000000000" pitchFamily="2" charset="2"/>
              </a:rPr>
              <a:t>Mastic à cicatriser</a:t>
            </a:r>
          </a:p>
          <a:p>
            <a:pPr algn="ctr"/>
            <a:r>
              <a:rPr lang="fr-FR" dirty="0">
                <a:solidFill>
                  <a:srgbClr val="008000"/>
                </a:solidFill>
                <a:sym typeface="Wingdings" panose="05000000000000000000" pitchFamily="2" charset="2"/>
              </a:rPr>
              <a:t>Couteau à greffer </a:t>
            </a:r>
            <a:endParaRPr lang="fr-FR" dirty="0">
              <a:solidFill>
                <a:srgbClr val="008000"/>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866" y="6121102"/>
            <a:ext cx="1475237" cy="487780"/>
          </a:xfrm>
          <a:prstGeom prst="rect">
            <a:avLst/>
          </a:prstGeom>
        </p:spPr>
      </p:pic>
    </p:spTree>
    <p:extLst>
      <p:ext uri="{BB962C8B-B14F-4D97-AF65-F5344CB8AC3E}">
        <p14:creationId xmlns:p14="http://schemas.microsoft.com/office/powerpoint/2010/main" val="229053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07" y="517282"/>
            <a:ext cx="8323689" cy="461665"/>
          </a:xfrm>
          <a:prstGeom prst="rect">
            <a:avLst/>
          </a:prstGeom>
        </p:spPr>
        <p:txBody>
          <a:bodyPr wrap="none">
            <a:spAutoFit/>
          </a:bodyPr>
          <a:lstStyle/>
          <a:p>
            <a:r>
              <a:rPr lang="fr-FR" sz="2400" dirty="0">
                <a:solidFill>
                  <a:srgbClr val="008000"/>
                </a:solidFill>
              </a:rPr>
              <a:t>2.1. </a:t>
            </a:r>
            <a:r>
              <a:rPr lang="fr-FR" sz="2400" b="1" dirty="0">
                <a:solidFill>
                  <a:srgbClr val="008000"/>
                </a:solidFill>
              </a:rPr>
              <a:t>L’amélioration de la fertilité du sol par des moyens naturels </a:t>
            </a:r>
            <a:endParaRPr lang="fr-FR" sz="2400" b="1" dirty="0"/>
          </a:p>
        </p:txBody>
      </p:sp>
      <p:sp>
        <p:nvSpPr>
          <p:cNvPr id="3" name="ZoneTexte 2"/>
          <p:cNvSpPr txBox="1"/>
          <p:nvPr/>
        </p:nvSpPr>
        <p:spPr>
          <a:xfrm>
            <a:off x="4704151" y="149862"/>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3"/>
          <p:cNvSpPr>
            <a:spLocks noGrp="1"/>
          </p:cNvSpPr>
          <p:nvPr>
            <p:ph type="sldNum" sz="quarter" idx="12"/>
          </p:nvPr>
        </p:nvSpPr>
        <p:spPr>
          <a:xfrm>
            <a:off x="3781910" y="114702"/>
            <a:ext cx="477819" cy="365125"/>
          </a:xfrm>
        </p:spPr>
        <p:txBody>
          <a:bodyPr/>
          <a:lstStyle/>
          <a:p>
            <a:fld id="{91648654-9D57-4BB1-8D13-DD93554D0108}" type="slidenum">
              <a:rPr lang="fr-FR" smtClean="0"/>
              <a:t>6</a:t>
            </a:fld>
            <a:endParaRPr lang="fr-FR" dirty="0"/>
          </a:p>
        </p:txBody>
      </p:sp>
      <p:sp>
        <p:nvSpPr>
          <p:cNvPr id="12" name="Rectangle 11"/>
          <p:cNvSpPr/>
          <p:nvPr/>
        </p:nvSpPr>
        <p:spPr>
          <a:xfrm>
            <a:off x="160807" y="7724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pic>
        <p:nvPicPr>
          <p:cNvPr id="13" name="Picture 19" descr="semoir_C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471" y="2353970"/>
            <a:ext cx="2084743" cy="13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1"/>
          <p:cNvSpPr txBox="1">
            <a:spLocks noChangeArrowheads="1"/>
          </p:cNvSpPr>
          <p:nvPr/>
        </p:nvSpPr>
        <p:spPr bwMode="auto">
          <a:xfrm>
            <a:off x="5024071" y="6094091"/>
            <a:ext cx="2162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fr-FR" altLang="fr-FR" sz="1200" dirty="0">
                <a:solidFill>
                  <a:srgbClr val="008000"/>
                </a:solidFill>
              </a:rPr>
              <a:t>2</a:t>
            </a:r>
            <a:r>
              <a:rPr lang="fr-FR" altLang="fr-FR" sz="1200" b="1" u="sng" dirty="0">
                <a:solidFill>
                  <a:srgbClr val="008000"/>
                </a:solidFill>
              </a:rPr>
              <a:t>) Passage d’un </a:t>
            </a:r>
            <a:r>
              <a:rPr lang="fr-FR" altLang="fr-FR" sz="1200" b="1" i="1" u="sng" dirty="0">
                <a:solidFill>
                  <a:srgbClr val="008000"/>
                </a:solidFill>
              </a:rPr>
              <a:t>rouleau à cornières</a:t>
            </a:r>
            <a:r>
              <a:rPr lang="fr-FR" altLang="fr-FR" sz="1200" i="1" dirty="0">
                <a:solidFill>
                  <a:srgbClr val="008000"/>
                </a:solidFill>
              </a:rPr>
              <a:t> </a:t>
            </a:r>
            <a:r>
              <a:rPr lang="fr-FR" altLang="fr-FR" sz="1200" dirty="0">
                <a:solidFill>
                  <a:srgbClr val="008000"/>
                </a:solidFill>
              </a:rPr>
              <a:t>pour écraser et  tuer la plante de couverture.</a:t>
            </a:r>
          </a:p>
        </p:txBody>
      </p:sp>
      <p:pic>
        <p:nvPicPr>
          <p:cNvPr id="15" name="Picture 34" descr="semoirInj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427" y="41887"/>
            <a:ext cx="17795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8163" y="6119336"/>
            <a:ext cx="48060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dirty="0">
                <a:solidFill>
                  <a:srgbClr val="008000"/>
                </a:solidFill>
                <a:latin typeface="Calibri" panose="020F0502020204030204" pitchFamily="34" charset="0"/>
                <a:cs typeface="Arial" panose="020B0604020202020204" pitchFamily="34" charset="0"/>
              </a:rPr>
              <a:t>↑ 1) </a:t>
            </a:r>
            <a:r>
              <a:rPr lang="fr-FR" altLang="fr-FR" sz="1400" b="1" u="sng" dirty="0">
                <a:solidFill>
                  <a:srgbClr val="008000"/>
                </a:solidFill>
                <a:latin typeface="Calibri" panose="020F0502020204030204" pitchFamily="34" charset="0"/>
              </a:rPr>
              <a:t>pousse de la plante couvre-sol</a:t>
            </a:r>
            <a:r>
              <a:rPr lang="fr-FR" altLang="fr-FR" sz="1400" dirty="0">
                <a:solidFill>
                  <a:srgbClr val="008000"/>
                </a:solidFill>
                <a:latin typeface="Calibri" panose="020F0502020204030204" pitchFamily="34" charset="0"/>
              </a:rPr>
              <a:t> </a:t>
            </a:r>
            <a:r>
              <a:rPr lang="fr-FR" altLang="fr-FR" sz="1400" b="1" dirty="0">
                <a:solidFill>
                  <a:srgbClr val="008000"/>
                </a:solidFill>
                <a:latin typeface="Calibri" panose="020F0502020204030204" pitchFamily="34" charset="0"/>
              </a:rPr>
              <a:t>productrice d’azote. </a:t>
            </a:r>
            <a:r>
              <a:rPr lang="fr-FR" altLang="fr-FR" sz="1400" dirty="0">
                <a:solidFill>
                  <a:srgbClr val="008000"/>
                </a:solidFill>
                <a:latin typeface="Calibri" panose="020F0502020204030204" pitchFamily="34" charset="0"/>
              </a:rPr>
              <a:t>Un engrais vert comme le </a:t>
            </a:r>
            <a:r>
              <a:rPr lang="fr-FR" altLang="fr-FR" sz="1400" dirty="0" err="1">
                <a:solidFill>
                  <a:srgbClr val="008000"/>
                </a:solidFill>
                <a:latin typeface="Calibri" panose="020F0502020204030204" pitchFamily="34" charset="0"/>
              </a:rPr>
              <a:t>Crotalaria</a:t>
            </a:r>
            <a:r>
              <a:rPr lang="fr-FR" altLang="fr-FR" sz="1400" dirty="0">
                <a:solidFill>
                  <a:srgbClr val="008000"/>
                </a:solidFill>
                <a:latin typeface="Calibri" panose="020F0502020204030204" pitchFamily="34" charset="0"/>
              </a:rPr>
              <a:t> </a:t>
            </a:r>
            <a:r>
              <a:rPr lang="fr-FR" altLang="fr-FR" sz="1400" dirty="0" err="1">
                <a:solidFill>
                  <a:srgbClr val="008000"/>
                </a:solidFill>
                <a:latin typeface="Calibri" panose="020F0502020204030204" pitchFamily="34" charset="0"/>
              </a:rPr>
              <a:t>juncea</a:t>
            </a:r>
            <a:r>
              <a:rPr lang="fr-FR" altLang="fr-FR" sz="1400" dirty="0">
                <a:solidFill>
                  <a:srgbClr val="008000"/>
                </a:solidFill>
                <a:latin typeface="Calibri" panose="020F0502020204030204" pitchFamily="34" charset="0"/>
              </a:rPr>
              <a:t> fournit des nutriments et la matière organique lorsqu'il est incorporé dans le sol.</a:t>
            </a:r>
          </a:p>
        </p:txBody>
      </p:sp>
      <p:sp>
        <p:nvSpPr>
          <p:cNvPr id="17" name="ZoneTexte 16"/>
          <p:cNvSpPr txBox="1"/>
          <p:nvPr/>
        </p:nvSpPr>
        <p:spPr>
          <a:xfrm>
            <a:off x="-65084" y="2934225"/>
            <a:ext cx="3141801" cy="492443"/>
          </a:xfrm>
          <a:prstGeom prst="rect">
            <a:avLst/>
          </a:prstGeom>
          <a:noFill/>
        </p:spPr>
        <p:txBody>
          <a:bodyPr wrap="square" rtlCol="0">
            <a:spAutoFit/>
          </a:bodyPr>
          <a:lstStyle/>
          <a:p>
            <a:pPr algn="ctr"/>
            <a:r>
              <a:rPr lang="fr-FR" sz="1400" dirty="0" err="1">
                <a:solidFill>
                  <a:srgbClr val="008000"/>
                </a:solidFill>
              </a:rPr>
              <a:t>Crotalaire</a:t>
            </a:r>
            <a:r>
              <a:rPr lang="fr-FR" sz="1400" dirty="0">
                <a:solidFill>
                  <a:srgbClr val="008000"/>
                </a:solidFill>
              </a:rPr>
              <a:t> effilée (</a:t>
            </a:r>
            <a:r>
              <a:rPr lang="fr-FR" sz="1400" i="1" dirty="0" err="1">
                <a:solidFill>
                  <a:srgbClr val="008000"/>
                </a:solidFill>
              </a:rPr>
              <a:t>Crotalaria</a:t>
            </a:r>
            <a:r>
              <a:rPr lang="fr-FR" sz="1400" i="1" dirty="0">
                <a:solidFill>
                  <a:srgbClr val="008000"/>
                </a:solidFill>
              </a:rPr>
              <a:t> </a:t>
            </a:r>
            <a:r>
              <a:rPr lang="fr-FR" sz="1400" i="1" dirty="0" err="1">
                <a:solidFill>
                  <a:srgbClr val="008000"/>
                </a:solidFill>
              </a:rPr>
              <a:t>juncea</a:t>
            </a:r>
            <a:r>
              <a:rPr lang="fr-FR" sz="1400" dirty="0">
                <a:solidFill>
                  <a:srgbClr val="008000"/>
                </a:solidFill>
              </a:rPr>
              <a:t>).</a:t>
            </a:r>
          </a:p>
          <a:p>
            <a:pPr algn="ctr"/>
            <a:r>
              <a:rPr lang="fr-FR" sz="1200" dirty="0">
                <a:solidFill>
                  <a:srgbClr val="008000"/>
                </a:solidFill>
              </a:rPr>
              <a:t>Source : </a:t>
            </a:r>
            <a:r>
              <a:rPr lang="fr-FR" sz="1200" dirty="0">
                <a:solidFill>
                  <a:srgbClr val="008000"/>
                </a:solidFill>
                <a:hlinkClick r:id="rId4"/>
              </a:rPr>
              <a:t>http://prorganico.info/</a:t>
            </a:r>
            <a:r>
              <a:rPr lang="fr-FR" sz="1200" dirty="0">
                <a:solidFill>
                  <a:srgbClr val="008000"/>
                </a:solidFill>
              </a:rPr>
              <a:t> </a:t>
            </a: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72" y="1296369"/>
            <a:ext cx="2470928" cy="1659309"/>
          </a:xfrm>
          <a:prstGeom prst="rect">
            <a:avLst/>
          </a:prstGeom>
        </p:spPr>
      </p:pic>
      <p:pic>
        <p:nvPicPr>
          <p:cNvPr id="20" name="Picture 36" descr="semoirDirectIAP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5728" y="1323683"/>
            <a:ext cx="180498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7"/>
          <p:cNvSpPr txBox="1">
            <a:spLocks noChangeArrowheads="1"/>
          </p:cNvSpPr>
          <p:nvPr/>
        </p:nvSpPr>
        <p:spPr bwMode="auto">
          <a:xfrm>
            <a:off x="9855046" y="6208295"/>
            <a:ext cx="23369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cs typeface="Arial" panose="020B0604020202020204" pitchFamily="34" charset="0"/>
              </a:rPr>
              <a:t>↑ 4) </a:t>
            </a:r>
            <a:r>
              <a:rPr lang="fr-FR" altLang="fr-FR" sz="1200" b="1" u="sng" dirty="0">
                <a:solidFill>
                  <a:srgbClr val="008000"/>
                </a:solidFill>
              </a:rPr>
              <a:t>Semer la céréale</a:t>
            </a:r>
            <a:r>
              <a:rPr lang="fr-FR" altLang="fr-FR" sz="1200" dirty="0">
                <a:solidFill>
                  <a:srgbClr val="008000"/>
                </a:solidFill>
              </a:rPr>
              <a:t> au travers du paillis, avec un semoir</a:t>
            </a:r>
            <a:endParaRPr lang="fr-FR" altLang="fr-FR" sz="1200" b="1" u="sng" dirty="0">
              <a:solidFill>
                <a:srgbClr val="008000"/>
              </a:solidFill>
            </a:endParaRPr>
          </a:p>
        </p:txBody>
      </p:sp>
      <p:pic>
        <p:nvPicPr>
          <p:cNvPr id="25" name="Picture 21" descr="rouleauSemisDirect_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3917" y="1197149"/>
            <a:ext cx="1800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0"/>
          <p:cNvSpPr txBox="1">
            <a:spLocks noChangeArrowheads="1"/>
          </p:cNvSpPr>
          <p:nvPr/>
        </p:nvSpPr>
        <p:spPr bwMode="auto">
          <a:xfrm>
            <a:off x="5127419" y="987927"/>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solidFill>
                  <a:srgbClr val="6600CC"/>
                </a:solidFill>
              </a:rPr>
              <a:t>1</a:t>
            </a:r>
          </a:p>
        </p:txBody>
      </p:sp>
      <p:sp>
        <p:nvSpPr>
          <p:cNvPr id="27" name="Text Box 31"/>
          <p:cNvSpPr txBox="1">
            <a:spLocks noChangeArrowheads="1"/>
          </p:cNvSpPr>
          <p:nvPr/>
        </p:nvSpPr>
        <p:spPr bwMode="auto">
          <a:xfrm>
            <a:off x="5055981" y="1564189"/>
            <a:ext cx="287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solidFill>
                  <a:srgbClr val="6600CC"/>
                </a:solidFill>
              </a:rPr>
              <a:t>2</a:t>
            </a:r>
          </a:p>
        </p:txBody>
      </p:sp>
      <p:sp>
        <p:nvSpPr>
          <p:cNvPr id="28" name="Text Box 32"/>
          <p:cNvSpPr txBox="1">
            <a:spLocks noChangeArrowheads="1"/>
          </p:cNvSpPr>
          <p:nvPr/>
        </p:nvSpPr>
        <p:spPr bwMode="auto">
          <a:xfrm>
            <a:off x="5414756" y="1564189"/>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solidFill>
                  <a:srgbClr val="6600CC"/>
                </a:solidFill>
              </a:rPr>
              <a:t>3</a:t>
            </a:r>
          </a:p>
        </p:txBody>
      </p:sp>
      <p:sp>
        <p:nvSpPr>
          <p:cNvPr id="29" name="Text Box 29"/>
          <p:cNvSpPr txBox="1">
            <a:spLocks noChangeArrowheads="1"/>
          </p:cNvSpPr>
          <p:nvPr/>
        </p:nvSpPr>
        <p:spPr bwMode="auto">
          <a:xfrm>
            <a:off x="5635922" y="948745"/>
            <a:ext cx="14387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dirty="0">
                <a:solidFill>
                  <a:srgbClr val="008000"/>
                </a:solidFill>
                <a:latin typeface="Calibri" panose="020F0502020204030204" pitchFamily="34" charset="0"/>
                <a:cs typeface="Arial" panose="020B0604020202020204" pitchFamily="34" charset="0"/>
              </a:rPr>
              <a:t>↙</a:t>
            </a:r>
            <a:r>
              <a:rPr lang="fr-FR" altLang="fr-FR" sz="1000" dirty="0">
                <a:solidFill>
                  <a:srgbClr val="008000"/>
                </a:solidFill>
                <a:cs typeface="Arial" panose="020B0604020202020204" pitchFamily="34" charset="0"/>
              </a:rPr>
              <a:t> </a:t>
            </a:r>
            <a:r>
              <a:rPr lang="fr-FR" altLang="fr-FR" sz="1000" i="1" dirty="0">
                <a:solidFill>
                  <a:srgbClr val="008000"/>
                </a:solidFill>
                <a:cs typeface="Arial" panose="020B0604020202020204" pitchFamily="34" charset="0"/>
              </a:rPr>
              <a:t>Rouleau (Brésil)</a:t>
            </a:r>
          </a:p>
          <a:p>
            <a:pPr eaLnBrk="1" hangingPunct="1">
              <a:spcBef>
                <a:spcPct val="0"/>
              </a:spcBef>
              <a:buFontTx/>
              <a:buNone/>
            </a:pPr>
            <a:r>
              <a:rPr lang="fr-FR" altLang="fr-FR" sz="1000" dirty="0">
                <a:solidFill>
                  <a:srgbClr val="008000"/>
                </a:solidFill>
              </a:rPr>
              <a:t>1 Roues de transport</a:t>
            </a:r>
          </a:p>
          <a:p>
            <a:pPr eaLnBrk="1" hangingPunct="1">
              <a:spcBef>
                <a:spcPct val="0"/>
              </a:spcBef>
              <a:buFontTx/>
              <a:buNone/>
            </a:pPr>
            <a:r>
              <a:rPr lang="fr-FR" altLang="fr-FR" sz="1000" dirty="0">
                <a:solidFill>
                  <a:srgbClr val="008000"/>
                </a:solidFill>
              </a:rPr>
              <a:t>2 Rouleau</a:t>
            </a:r>
          </a:p>
          <a:p>
            <a:pPr eaLnBrk="1" hangingPunct="1">
              <a:spcBef>
                <a:spcPct val="0"/>
              </a:spcBef>
              <a:buFontTx/>
              <a:buNone/>
            </a:pPr>
            <a:endParaRPr lang="fr-FR" altLang="fr-FR" sz="1000" dirty="0">
              <a:solidFill>
                <a:srgbClr val="008000"/>
              </a:solidFill>
            </a:endParaRPr>
          </a:p>
          <a:p>
            <a:pPr eaLnBrk="1" hangingPunct="1">
              <a:spcBef>
                <a:spcPct val="0"/>
              </a:spcBef>
              <a:buFontTx/>
              <a:buNone/>
            </a:pPr>
            <a:r>
              <a:rPr lang="fr-FR" altLang="fr-FR" sz="1000" dirty="0">
                <a:solidFill>
                  <a:srgbClr val="008000"/>
                </a:solidFill>
              </a:rPr>
              <a:t>3 Couteaux ("</a:t>
            </a:r>
            <a:r>
              <a:rPr lang="fr-FR" altLang="fr-FR" sz="1000" dirty="0" err="1">
                <a:solidFill>
                  <a:srgbClr val="008000"/>
                </a:solidFill>
              </a:rPr>
              <a:t>Faca</a:t>
            </a:r>
            <a:r>
              <a:rPr lang="fr-FR" altLang="fr-FR" sz="1000" dirty="0">
                <a:solidFill>
                  <a:srgbClr val="008000"/>
                </a:solidFill>
              </a:rPr>
              <a:t>")</a:t>
            </a:r>
          </a:p>
          <a:p>
            <a:pPr eaLnBrk="1" hangingPunct="1">
              <a:spcBef>
                <a:spcPct val="0"/>
              </a:spcBef>
              <a:buFontTx/>
              <a:buNone/>
            </a:pPr>
            <a:r>
              <a:rPr lang="fr-FR" altLang="fr-FR" sz="1000" dirty="0">
                <a:solidFill>
                  <a:srgbClr val="008000"/>
                </a:solidFill>
              </a:rPr>
              <a:t>4 Timon</a:t>
            </a:r>
          </a:p>
        </p:txBody>
      </p:sp>
      <p:pic>
        <p:nvPicPr>
          <p:cNvPr id="30" name="Picture 26" descr="rouleau_semi-direct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975" y="2071237"/>
            <a:ext cx="1823305" cy="11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8"/>
          <p:cNvSpPr txBox="1">
            <a:spLocks noChangeArrowheads="1"/>
          </p:cNvSpPr>
          <p:nvPr/>
        </p:nvSpPr>
        <p:spPr bwMode="auto">
          <a:xfrm>
            <a:off x="5105884" y="3234415"/>
            <a:ext cx="2036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rPr>
              <a:t>↑ "Valse à couteaux" (© H. </a:t>
            </a:r>
            <a:r>
              <a:rPr lang="fr-FR" altLang="fr-FR" sz="1200" dirty="0" err="1">
                <a:solidFill>
                  <a:srgbClr val="008000"/>
                </a:solidFill>
              </a:rPr>
              <a:t>Schmitz</a:t>
            </a:r>
            <a:r>
              <a:rPr lang="fr-FR" altLang="fr-FR" sz="1200" dirty="0">
                <a:solidFill>
                  <a:srgbClr val="008000"/>
                </a:solidFill>
              </a:rPr>
              <a:t>) (source : FAO)</a:t>
            </a:r>
          </a:p>
        </p:txBody>
      </p:sp>
      <p:sp>
        <p:nvSpPr>
          <p:cNvPr id="35" name="ZoneTexte 34"/>
          <p:cNvSpPr txBox="1"/>
          <p:nvPr/>
        </p:nvSpPr>
        <p:spPr>
          <a:xfrm>
            <a:off x="19454" y="5224336"/>
            <a:ext cx="2128826" cy="984885"/>
          </a:xfrm>
          <a:prstGeom prst="rect">
            <a:avLst/>
          </a:prstGeom>
          <a:noFill/>
        </p:spPr>
        <p:txBody>
          <a:bodyPr wrap="square" rtlCol="0">
            <a:spAutoFit/>
          </a:bodyPr>
          <a:lstStyle/>
          <a:p>
            <a:pPr algn="ctr"/>
            <a:r>
              <a:rPr lang="fr-FR" sz="1400" dirty="0">
                <a:solidFill>
                  <a:srgbClr val="008000"/>
                </a:solidFill>
              </a:rPr>
              <a:t>Pois d'</a:t>
            </a:r>
            <a:r>
              <a:rPr lang="fr-FR" sz="1400" dirty="0" err="1">
                <a:solidFill>
                  <a:srgbClr val="008000"/>
                </a:solidFill>
              </a:rPr>
              <a:t>angole</a:t>
            </a:r>
            <a:r>
              <a:rPr lang="fr-FR" sz="1400" dirty="0">
                <a:solidFill>
                  <a:srgbClr val="008000"/>
                </a:solidFill>
              </a:rPr>
              <a:t> (</a:t>
            </a:r>
            <a:r>
              <a:rPr lang="fr-FR" sz="1400" i="1" dirty="0" err="1">
                <a:solidFill>
                  <a:srgbClr val="008000"/>
                </a:solidFill>
              </a:rPr>
              <a:t>Cajanus</a:t>
            </a:r>
            <a:r>
              <a:rPr lang="fr-FR" sz="1400" i="1" dirty="0">
                <a:solidFill>
                  <a:srgbClr val="008000"/>
                </a:solidFill>
              </a:rPr>
              <a:t> </a:t>
            </a:r>
            <a:r>
              <a:rPr lang="fr-FR" sz="1400" i="1" dirty="0" err="1">
                <a:solidFill>
                  <a:srgbClr val="008000"/>
                </a:solidFill>
              </a:rPr>
              <a:t>cajan</a:t>
            </a:r>
            <a:r>
              <a:rPr lang="fr-FR" sz="1400" dirty="0">
                <a:solidFill>
                  <a:srgbClr val="008000"/>
                </a:solidFill>
              </a:rPr>
              <a:t>). </a:t>
            </a:r>
          </a:p>
          <a:p>
            <a:pPr algn="ctr"/>
            <a:r>
              <a:rPr lang="fr-FR" sz="1000" dirty="0">
                <a:solidFill>
                  <a:srgbClr val="008000"/>
                </a:solidFill>
              </a:rPr>
              <a:t>Source : © </a:t>
            </a:r>
            <a:r>
              <a:rPr lang="fr-FR" sz="1000" dirty="0" err="1">
                <a:solidFill>
                  <a:srgbClr val="008000"/>
                </a:solidFill>
              </a:rPr>
              <a:t>Pankaj</a:t>
            </a:r>
            <a:r>
              <a:rPr lang="fr-FR" sz="1000" dirty="0">
                <a:solidFill>
                  <a:srgbClr val="008000"/>
                </a:solidFill>
              </a:rPr>
              <a:t> </a:t>
            </a:r>
            <a:r>
              <a:rPr lang="fr-FR" sz="1000" dirty="0" err="1">
                <a:solidFill>
                  <a:srgbClr val="008000"/>
                </a:solidFill>
              </a:rPr>
              <a:t>Oudhia</a:t>
            </a:r>
            <a:r>
              <a:rPr lang="fr-FR" sz="1000" dirty="0">
                <a:solidFill>
                  <a:srgbClr val="008000"/>
                </a:solidFill>
              </a:rPr>
              <a:t>, </a:t>
            </a:r>
            <a:r>
              <a:rPr lang="fr-FR" sz="1000" dirty="0">
                <a:solidFill>
                  <a:srgbClr val="008000"/>
                </a:solidFill>
                <a:hlinkClick r:id="rId9"/>
              </a:rPr>
              <a:t>http://www.discoverlife.org/mp/20q?search=Cajanus+cajan</a:t>
            </a:r>
            <a:r>
              <a:rPr lang="fr-FR" sz="1000" dirty="0">
                <a:solidFill>
                  <a:srgbClr val="008000"/>
                </a:solidFill>
              </a:rPr>
              <a:t> </a:t>
            </a:r>
          </a:p>
        </p:txBody>
      </p:sp>
      <p:pic>
        <p:nvPicPr>
          <p:cNvPr id="36" name="Imag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966" y="3426668"/>
            <a:ext cx="2438400" cy="1828800"/>
          </a:xfrm>
          <a:prstGeom prst="rect">
            <a:avLst/>
          </a:prstGeom>
        </p:spPr>
      </p:pic>
      <p:sp>
        <p:nvSpPr>
          <p:cNvPr id="37" name="ZoneTexte 36"/>
          <p:cNvSpPr txBox="1"/>
          <p:nvPr/>
        </p:nvSpPr>
        <p:spPr>
          <a:xfrm>
            <a:off x="183047" y="948745"/>
            <a:ext cx="4118270" cy="400110"/>
          </a:xfrm>
          <a:prstGeom prst="rect">
            <a:avLst/>
          </a:prstGeom>
          <a:noFill/>
        </p:spPr>
        <p:txBody>
          <a:bodyPr wrap="square" rtlCol="0">
            <a:spAutoFit/>
          </a:bodyPr>
          <a:lstStyle/>
          <a:p>
            <a:r>
              <a:rPr lang="fr-FR" sz="2000" b="1" dirty="0">
                <a:solidFill>
                  <a:srgbClr val="008000"/>
                </a:solidFill>
              </a:rPr>
              <a:t>Semis direct sous couvert végétal </a:t>
            </a:r>
          </a:p>
        </p:txBody>
      </p:sp>
      <p:pic>
        <p:nvPicPr>
          <p:cNvPr id="38" name="Imag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1283" y="1323001"/>
            <a:ext cx="1643306" cy="1911923"/>
          </a:xfrm>
          <a:prstGeom prst="rect">
            <a:avLst/>
          </a:prstGeom>
        </p:spPr>
      </p:pic>
      <p:sp>
        <p:nvSpPr>
          <p:cNvPr id="39" name="ZoneTexte 38"/>
          <p:cNvSpPr txBox="1"/>
          <p:nvPr/>
        </p:nvSpPr>
        <p:spPr>
          <a:xfrm>
            <a:off x="2527367" y="3243282"/>
            <a:ext cx="2373630" cy="584775"/>
          </a:xfrm>
          <a:prstGeom prst="rect">
            <a:avLst/>
          </a:prstGeom>
          <a:noFill/>
        </p:spPr>
        <p:txBody>
          <a:bodyPr wrap="square" rtlCol="0">
            <a:spAutoFit/>
          </a:bodyPr>
          <a:lstStyle/>
          <a:p>
            <a:pPr algn="ctr"/>
            <a:r>
              <a:rPr lang="fr-FR" sz="1200" dirty="0">
                <a:solidFill>
                  <a:srgbClr val="008000"/>
                </a:solidFill>
              </a:rPr>
              <a:t>Pois chiche (</a:t>
            </a:r>
            <a:r>
              <a:rPr lang="fr-FR" sz="1200" i="1" dirty="0">
                <a:solidFill>
                  <a:srgbClr val="008000"/>
                </a:solidFill>
              </a:rPr>
              <a:t>Cicer </a:t>
            </a:r>
            <a:r>
              <a:rPr lang="fr-FR" sz="1200" i="1" dirty="0" err="1">
                <a:solidFill>
                  <a:srgbClr val="008000"/>
                </a:solidFill>
              </a:rPr>
              <a:t>arietinum</a:t>
            </a:r>
            <a:r>
              <a:rPr lang="fr-FR" sz="1200" dirty="0">
                <a:solidFill>
                  <a:srgbClr val="008000"/>
                </a:solidFill>
              </a:rPr>
              <a:t>). </a:t>
            </a:r>
            <a:r>
              <a:rPr lang="fr-FR" sz="1000" dirty="0">
                <a:solidFill>
                  <a:srgbClr val="008000"/>
                </a:solidFill>
              </a:rPr>
              <a:t>Pour </a:t>
            </a:r>
            <a:r>
              <a:rPr lang="fr-FR" sz="1000" dirty="0">
                <a:solidFill>
                  <a:srgbClr val="FF0000"/>
                </a:solidFill>
              </a:rPr>
              <a:t>climats secs </a:t>
            </a:r>
            <a:r>
              <a:rPr lang="fr-FR" sz="1000" dirty="0">
                <a:solidFill>
                  <a:srgbClr val="008000"/>
                </a:solidFill>
              </a:rPr>
              <a:t>et méditerranéens. Source : </a:t>
            </a:r>
            <a:r>
              <a:rPr lang="fr-FR" sz="1000" dirty="0">
                <a:solidFill>
                  <a:srgbClr val="008000"/>
                </a:solidFill>
                <a:hlinkClick r:id="rId12"/>
              </a:rPr>
              <a:t>https://fr.wikipedia.org/wiki/Pois_chiche</a:t>
            </a:r>
            <a:r>
              <a:rPr lang="fr-FR" sz="1000" dirty="0">
                <a:solidFill>
                  <a:srgbClr val="008000"/>
                </a:solidFill>
              </a:rPr>
              <a:t> </a:t>
            </a:r>
          </a:p>
        </p:txBody>
      </p:sp>
      <p:sp>
        <p:nvSpPr>
          <p:cNvPr id="40" name="Text Box 33"/>
          <p:cNvSpPr txBox="1">
            <a:spLocks noChangeArrowheads="1"/>
          </p:cNvSpPr>
          <p:nvPr/>
        </p:nvSpPr>
        <p:spPr bwMode="auto">
          <a:xfrm>
            <a:off x="7307976" y="6101231"/>
            <a:ext cx="2275345" cy="65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cs typeface="Arial" panose="020B0604020202020204" pitchFamily="34" charset="0"/>
              </a:rPr>
              <a:t>↑ 3) </a:t>
            </a:r>
            <a:r>
              <a:rPr lang="fr-FR" altLang="fr-FR" sz="1200" b="1" u="sng" dirty="0">
                <a:solidFill>
                  <a:srgbClr val="008000"/>
                </a:solidFill>
              </a:rPr>
              <a:t>Paillis obtenu après pourriture de la plante couvre-sol</a:t>
            </a:r>
          </a:p>
        </p:txBody>
      </p:sp>
      <p:cxnSp>
        <p:nvCxnSpPr>
          <p:cNvPr id="42" name="Connecteur droit 41"/>
          <p:cNvCxnSpPr/>
          <p:nvPr/>
        </p:nvCxnSpPr>
        <p:spPr>
          <a:xfrm flipH="1">
            <a:off x="4887203" y="1148800"/>
            <a:ext cx="7065" cy="5606015"/>
          </a:xfrm>
          <a:prstGeom prst="line">
            <a:avLst/>
          </a:prstGeom>
          <a:ln w="2222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7277508" y="948745"/>
            <a:ext cx="7065" cy="5606015"/>
          </a:xfrm>
          <a:prstGeom prst="line">
            <a:avLst/>
          </a:prstGeom>
          <a:ln w="2222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9584735" y="168654"/>
            <a:ext cx="24935" cy="6578908"/>
          </a:xfrm>
          <a:prstGeom prst="line">
            <a:avLst/>
          </a:prstGeom>
          <a:ln w="22225">
            <a:solidFill>
              <a:srgbClr val="008000"/>
            </a:solidFill>
          </a:ln>
        </p:spPr>
        <p:style>
          <a:lnRef idx="1">
            <a:schemeClr val="accent1"/>
          </a:lnRef>
          <a:fillRef idx="0">
            <a:schemeClr val="accent1"/>
          </a:fillRef>
          <a:effectRef idx="0">
            <a:schemeClr val="accent1"/>
          </a:effectRef>
          <a:fontRef idx="minor">
            <a:schemeClr val="tx1"/>
          </a:fontRef>
        </p:style>
      </p:cxnSp>
      <p:pic>
        <p:nvPicPr>
          <p:cNvPr id="46" name="Picture 23" descr="paill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6307" y="4537285"/>
            <a:ext cx="2078720" cy="15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 descr="pailli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86938" y="4909891"/>
            <a:ext cx="13573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8"/>
          <p:cNvSpPr txBox="1">
            <a:spLocks noChangeArrowheads="1"/>
          </p:cNvSpPr>
          <p:nvPr/>
        </p:nvSpPr>
        <p:spPr bwMode="auto">
          <a:xfrm>
            <a:off x="9698282" y="5962730"/>
            <a:ext cx="2479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latin typeface="Calibri" panose="020F0502020204030204" pitchFamily="34" charset="0"/>
              </a:rPr>
              <a:t>↑ Maïs poussant au travers du paillis</a:t>
            </a:r>
          </a:p>
        </p:txBody>
      </p:sp>
      <p:pic>
        <p:nvPicPr>
          <p:cNvPr id="49" name="Picture 30" descr="RouleauACorniere_B_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0816" y="3782408"/>
            <a:ext cx="2133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31"/>
          <p:cNvSpPr txBox="1">
            <a:spLocks noChangeArrowheads="1"/>
          </p:cNvSpPr>
          <p:nvPr/>
        </p:nvSpPr>
        <p:spPr bwMode="auto">
          <a:xfrm>
            <a:off x="4887203" y="4744501"/>
            <a:ext cx="23669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fr-FR" altLang="fr-FR" sz="1200" dirty="0">
                <a:solidFill>
                  <a:srgbClr val="008000"/>
                </a:solidFill>
                <a:sym typeface="Wingdings" panose="05000000000000000000" pitchFamily="2" charset="2"/>
              </a:rPr>
              <a:t></a:t>
            </a:r>
            <a:r>
              <a:rPr lang="fr-FR" altLang="fr-FR" sz="1200" dirty="0">
                <a:solidFill>
                  <a:srgbClr val="008000"/>
                </a:solidFill>
              </a:rPr>
              <a:t> passage d’un </a:t>
            </a:r>
            <a:r>
              <a:rPr lang="fr-FR" altLang="fr-FR" sz="1200" i="1" dirty="0">
                <a:solidFill>
                  <a:srgbClr val="008000"/>
                </a:solidFill>
              </a:rPr>
              <a:t>rouleau à cornières </a:t>
            </a:r>
            <a:r>
              <a:rPr lang="fr-FR" altLang="fr-FR" sz="1200" dirty="0">
                <a:solidFill>
                  <a:srgbClr val="008000"/>
                </a:solidFill>
              </a:rPr>
              <a:t>pour tuer la plante de couverture © CIRAD.</a:t>
            </a:r>
          </a:p>
        </p:txBody>
      </p:sp>
      <p:sp>
        <p:nvSpPr>
          <p:cNvPr id="51" name="ZoneTexte 50"/>
          <p:cNvSpPr txBox="1"/>
          <p:nvPr/>
        </p:nvSpPr>
        <p:spPr>
          <a:xfrm>
            <a:off x="9609670" y="3743799"/>
            <a:ext cx="2523099" cy="830997"/>
          </a:xfrm>
          <a:prstGeom prst="rect">
            <a:avLst/>
          </a:prstGeom>
          <a:noFill/>
        </p:spPr>
        <p:txBody>
          <a:bodyPr wrap="square" rtlCol="0">
            <a:spAutoFit/>
          </a:bodyPr>
          <a:lstStyle/>
          <a:p>
            <a:pPr algn="ctr"/>
            <a:r>
              <a:rPr lang="fr-FR" altLang="fr-FR" sz="1200" dirty="0">
                <a:solidFill>
                  <a:srgbClr val="008000"/>
                </a:solidFill>
                <a:latin typeface="Calibri" panose="020F0502020204030204" pitchFamily="34" charset="0"/>
              </a:rPr>
              <a:t>↑ </a:t>
            </a:r>
            <a:r>
              <a:rPr lang="fr-FR" altLang="fr-FR" sz="1200" dirty="0">
                <a:solidFill>
                  <a:srgbClr val="008000"/>
                </a:solidFill>
              </a:rPr>
              <a:t>Différents types de s</a:t>
            </a:r>
            <a:r>
              <a:rPr lang="fr-FR" sz="1200" dirty="0">
                <a:solidFill>
                  <a:srgbClr val="008000"/>
                </a:solidFill>
              </a:rPr>
              <a:t>emoirs (manuels, mécaniques …). </a:t>
            </a:r>
            <a:r>
              <a:rPr lang="fr-FR" altLang="fr-FR" sz="1200" dirty="0">
                <a:solidFill>
                  <a:srgbClr val="008000"/>
                </a:solidFill>
              </a:rPr>
              <a:t>Faire un </a:t>
            </a:r>
            <a:r>
              <a:rPr lang="fr-FR" altLang="fr-FR" sz="1200" i="1" dirty="0">
                <a:solidFill>
                  <a:srgbClr val="008000"/>
                </a:solidFill>
              </a:rPr>
              <a:t>trou au travers du paillis</a:t>
            </a:r>
            <a:r>
              <a:rPr lang="fr-FR" altLang="fr-FR" sz="1200" dirty="0">
                <a:solidFill>
                  <a:srgbClr val="008000"/>
                </a:solidFill>
              </a:rPr>
              <a:t>, avec un bâton suffit aussi © CIRAD.</a:t>
            </a:r>
            <a:endParaRPr lang="fr-FR" sz="1200" dirty="0">
              <a:solidFill>
                <a:srgbClr val="008000"/>
              </a:solidFill>
            </a:endParaRPr>
          </a:p>
        </p:txBody>
      </p:sp>
      <p:pic>
        <p:nvPicPr>
          <p:cNvPr id="53" name="Picture 15" descr="SolPaille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0550" y="954410"/>
            <a:ext cx="162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SolProtegeErosi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80069" y="2625701"/>
            <a:ext cx="2120522" cy="9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ZoneTexte 54"/>
          <p:cNvSpPr txBox="1"/>
          <p:nvPr/>
        </p:nvSpPr>
        <p:spPr>
          <a:xfrm>
            <a:off x="2294330" y="5438854"/>
            <a:ext cx="2565217" cy="769441"/>
          </a:xfrm>
          <a:prstGeom prst="rect">
            <a:avLst/>
          </a:prstGeom>
          <a:noFill/>
        </p:spPr>
        <p:txBody>
          <a:bodyPr wrap="square" rtlCol="0">
            <a:spAutoFit/>
          </a:bodyPr>
          <a:lstStyle/>
          <a:p>
            <a:pPr algn="ctr"/>
            <a:r>
              <a:rPr lang="fr-FR" sz="1200" dirty="0" err="1">
                <a:solidFill>
                  <a:srgbClr val="008000"/>
                </a:solidFill>
              </a:rPr>
              <a:t>Cornille</a:t>
            </a:r>
            <a:r>
              <a:rPr lang="fr-FR" sz="1200" dirty="0">
                <a:solidFill>
                  <a:srgbClr val="008000"/>
                </a:solidFill>
              </a:rPr>
              <a:t>, dolique à œil noir, pois à vache ou niébé</a:t>
            </a:r>
            <a:r>
              <a:rPr lang="fr-FR" sz="1200" dirty="0">
                <a:solidFill>
                  <a:srgbClr val="FF0000"/>
                </a:solidFill>
              </a:rPr>
              <a:t>. Climat sec </a:t>
            </a:r>
            <a:r>
              <a:rPr lang="fr-FR" sz="1000" dirty="0">
                <a:solidFill>
                  <a:srgbClr val="008000"/>
                </a:solidFill>
              </a:rPr>
              <a:t>(</a:t>
            </a:r>
            <a:r>
              <a:rPr lang="fr-FR" sz="1000" i="1" dirty="0" err="1">
                <a:solidFill>
                  <a:srgbClr val="008000"/>
                </a:solidFill>
              </a:rPr>
              <a:t>Vigna</a:t>
            </a:r>
            <a:r>
              <a:rPr lang="fr-FR" sz="1000" i="1" dirty="0">
                <a:solidFill>
                  <a:srgbClr val="008000"/>
                </a:solidFill>
              </a:rPr>
              <a:t> </a:t>
            </a:r>
            <a:r>
              <a:rPr lang="fr-FR" sz="1000" i="1" dirty="0" err="1">
                <a:solidFill>
                  <a:srgbClr val="008000"/>
                </a:solidFill>
              </a:rPr>
              <a:t>unguiculata</a:t>
            </a:r>
            <a:r>
              <a:rPr lang="fr-FR" sz="1000" dirty="0">
                <a:solidFill>
                  <a:srgbClr val="008000"/>
                </a:solidFill>
              </a:rPr>
              <a:t> </a:t>
            </a:r>
            <a:r>
              <a:rPr lang="fr-FR" sz="1000" dirty="0" err="1">
                <a:solidFill>
                  <a:srgbClr val="008000"/>
                </a:solidFill>
              </a:rPr>
              <a:t>subsp</a:t>
            </a:r>
            <a:r>
              <a:rPr lang="fr-FR" sz="1000" dirty="0">
                <a:solidFill>
                  <a:srgbClr val="008000"/>
                </a:solidFill>
              </a:rPr>
              <a:t>. </a:t>
            </a:r>
            <a:r>
              <a:rPr lang="fr-FR" sz="1000" i="1" dirty="0" err="1">
                <a:solidFill>
                  <a:srgbClr val="008000"/>
                </a:solidFill>
              </a:rPr>
              <a:t>unguiculata</a:t>
            </a:r>
            <a:r>
              <a:rPr lang="fr-FR" sz="1000" dirty="0">
                <a:solidFill>
                  <a:srgbClr val="008000"/>
                </a:solidFill>
              </a:rPr>
              <a:t>). Source : </a:t>
            </a:r>
            <a:r>
              <a:rPr lang="fr-FR" sz="1000" dirty="0">
                <a:solidFill>
                  <a:srgbClr val="008000"/>
                </a:solidFill>
                <a:hlinkClick r:id="rId18"/>
              </a:rPr>
              <a:t>http://www.fidafrique.net/article1156.html</a:t>
            </a:r>
            <a:r>
              <a:rPr lang="fr-FR" sz="1000" dirty="0">
                <a:solidFill>
                  <a:srgbClr val="008000"/>
                </a:solidFill>
              </a:rPr>
              <a:t> </a:t>
            </a:r>
          </a:p>
        </p:txBody>
      </p:sp>
      <p:sp>
        <p:nvSpPr>
          <p:cNvPr id="56" name="ZoneTexte 55"/>
          <p:cNvSpPr txBox="1"/>
          <p:nvPr/>
        </p:nvSpPr>
        <p:spPr>
          <a:xfrm>
            <a:off x="7374393" y="2267556"/>
            <a:ext cx="2151493" cy="276999"/>
          </a:xfrm>
          <a:prstGeom prst="rect">
            <a:avLst/>
          </a:prstGeom>
          <a:noFill/>
        </p:spPr>
        <p:txBody>
          <a:bodyPr wrap="square" rtlCol="0">
            <a:spAutoFit/>
          </a:bodyPr>
          <a:lstStyle/>
          <a:p>
            <a:pPr algn="ctr"/>
            <a:r>
              <a:rPr lang="fr-FR" sz="1200" dirty="0">
                <a:solidFill>
                  <a:srgbClr val="008000"/>
                </a:solidFill>
              </a:rPr>
              <a:t>Sol paillé.</a:t>
            </a:r>
          </a:p>
        </p:txBody>
      </p:sp>
      <p:sp>
        <p:nvSpPr>
          <p:cNvPr id="57" name="Flèche droite 56"/>
          <p:cNvSpPr/>
          <p:nvPr/>
        </p:nvSpPr>
        <p:spPr>
          <a:xfrm>
            <a:off x="4741153" y="2418425"/>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58" name="Flèche droite 57"/>
          <p:cNvSpPr/>
          <p:nvPr/>
        </p:nvSpPr>
        <p:spPr>
          <a:xfrm>
            <a:off x="7114127" y="2331569"/>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59" name="Flèche droite 58"/>
          <p:cNvSpPr/>
          <p:nvPr/>
        </p:nvSpPr>
        <p:spPr>
          <a:xfrm>
            <a:off x="9405524" y="2280339"/>
            <a:ext cx="326762" cy="17856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sp>
        <p:nvSpPr>
          <p:cNvPr id="60" name="Flèche droite 59"/>
          <p:cNvSpPr/>
          <p:nvPr/>
        </p:nvSpPr>
        <p:spPr>
          <a:xfrm rot="5400000">
            <a:off x="10976899" y="4554732"/>
            <a:ext cx="287507" cy="29249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8000"/>
              </a:solidFill>
            </a:endParaRPr>
          </a:p>
        </p:txBody>
      </p:sp>
      <p:pic>
        <p:nvPicPr>
          <p:cNvPr id="61" name="Image 6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7957" y="3846357"/>
            <a:ext cx="2179425" cy="1640880"/>
          </a:xfrm>
          <a:prstGeom prst="rect">
            <a:avLst/>
          </a:prstGeom>
        </p:spPr>
      </p:pic>
    </p:spTree>
    <p:extLst>
      <p:ext uri="{BB962C8B-B14F-4D97-AF65-F5344CB8AC3E}">
        <p14:creationId xmlns:p14="http://schemas.microsoft.com/office/powerpoint/2010/main" val="29565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07" y="517282"/>
            <a:ext cx="8323689" cy="461665"/>
          </a:xfrm>
          <a:prstGeom prst="rect">
            <a:avLst/>
          </a:prstGeom>
        </p:spPr>
        <p:txBody>
          <a:bodyPr wrap="none">
            <a:spAutoFit/>
          </a:bodyPr>
          <a:lstStyle/>
          <a:p>
            <a:r>
              <a:rPr lang="fr-FR" sz="2400" dirty="0">
                <a:solidFill>
                  <a:srgbClr val="008000"/>
                </a:solidFill>
              </a:rPr>
              <a:t>2.1. </a:t>
            </a:r>
            <a:r>
              <a:rPr lang="fr-FR" sz="2400" b="1" dirty="0">
                <a:solidFill>
                  <a:srgbClr val="008000"/>
                </a:solidFill>
              </a:rPr>
              <a:t>L’amélioration de la fertilité du sol par des moyens naturels </a:t>
            </a:r>
            <a:endParaRPr lang="fr-FR" sz="2400" b="1" dirty="0"/>
          </a:p>
        </p:txBody>
      </p:sp>
      <p:sp>
        <p:nvSpPr>
          <p:cNvPr id="3" name="ZoneTexte 2"/>
          <p:cNvSpPr txBox="1"/>
          <p:nvPr/>
        </p:nvSpPr>
        <p:spPr>
          <a:xfrm>
            <a:off x="4704151" y="149862"/>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4" name="Espace réservé du numéro de diapositive 3"/>
          <p:cNvSpPr>
            <a:spLocks noGrp="1"/>
          </p:cNvSpPr>
          <p:nvPr>
            <p:ph type="sldNum" sz="quarter" idx="12"/>
          </p:nvPr>
        </p:nvSpPr>
        <p:spPr>
          <a:xfrm>
            <a:off x="7376968" y="173786"/>
            <a:ext cx="477819" cy="365125"/>
          </a:xfrm>
        </p:spPr>
        <p:txBody>
          <a:bodyPr/>
          <a:lstStyle/>
          <a:p>
            <a:fld id="{91648654-9D57-4BB1-8D13-DD93554D0108}" type="slidenum">
              <a:rPr lang="fr-FR" smtClean="0"/>
              <a:t>7</a:t>
            </a:fld>
            <a:endParaRPr lang="fr-FR" dirty="0"/>
          </a:p>
        </p:txBody>
      </p:sp>
      <p:sp>
        <p:nvSpPr>
          <p:cNvPr id="7" name="ZoneTexte 6"/>
          <p:cNvSpPr txBox="1"/>
          <p:nvPr/>
        </p:nvSpPr>
        <p:spPr>
          <a:xfrm>
            <a:off x="8711409" y="2391660"/>
            <a:ext cx="3463963" cy="1200329"/>
          </a:xfrm>
          <a:prstGeom prst="rect">
            <a:avLst/>
          </a:prstGeom>
          <a:noFill/>
        </p:spPr>
        <p:txBody>
          <a:bodyPr wrap="square" rtlCol="0">
            <a:spAutoFit/>
          </a:bodyPr>
          <a:lstStyle/>
          <a:p>
            <a:pPr algn="ctr"/>
            <a:r>
              <a:rPr lang="fr-FR" sz="1200" dirty="0">
                <a:solidFill>
                  <a:srgbClr val="008000"/>
                </a:solidFill>
              </a:rPr>
              <a:t>Une culture agricole intercalaire de </a:t>
            </a:r>
            <a:r>
              <a:rPr lang="fr-FR" sz="1200" i="1" dirty="0" err="1">
                <a:solidFill>
                  <a:srgbClr val="008000"/>
                </a:solidFill>
              </a:rPr>
              <a:t>Gliricidia</a:t>
            </a:r>
            <a:r>
              <a:rPr lang="fr-FR" sz="1200" dirty="0">
                <a:solidFill>
                  <a:srgbClr val="008000"/>
                </a:solidFill>
              </a:rPr>
              <a:t> avec le </a:t>
            </a:r>
            <a:r>
              <a:rPr lang="fr-FR" sz="1200" b="1" dirty="0">
                <a:solidFill>
                  <a:srgbClr val="008000"/>
                </a:solidFill>
              </a:rPr>
              <a:t>maïs</a:t>
            </a:r>
            <a:r>
              <a:rPr lang="fr-FR" sz="1200" dirty="0">
                <a:solidFill>
                  <a:srgbClr val="008000"/>
                </a:solidFill>
              </a:rPr>
              <a:t>. Au Malawi, il a été dé montré qu’elle améliore la filtration et l'utilisation rationnelle de l'eau. Photo: World </a:t>
            </a:r>
            <a:r>
              <a:rPr lang="fr-FR" sz="1200" dirty="0" err="1">
                <a:solidFill>
                  <a:srgbClr val="008000"/>
                </a:solidFill>
              </a:rPr>
              <a:t>Agroforestry</a:t>
            </a:r>
            <a:r>
              <a:rPr lang="fr-FR" sz="1200" dirty="0">
                <a:solidFill>
                  <a:srgbClr val="008000"/>
                </a:solidFill>
              </a:rPr>
              <a:t> Centre. Source : </a:t>
            </a:r>
            <a:r>
              <a:rPr lang="en-US" sz="1200" i="1" u="sng" dirty="0">
                <a:hlinkClick r:id="rId2"/>
              </a:rPr>
              <a:t>Agroforestry can be a long-term solution to closing Africa’s food gap</a:t>
            </a:r>
            <a:r>
              <a:rPr lang="fr-FR" sz="1200" dirty="0">
                <a:solidFill>
                  <a:srgbClr val="008000"/>
                </a:solidFill>
              </a:rPr>
              <a:t>, </a:t>
            </a:r>
            <a:r>
              <a:rPr lang="fr-FR" sz="1200" dirty="0">
                <a:solidFill>
                  <a:srgbClr val="008000"/>
                </a:solidFill>
                <a:hlinkClick r:id="rId3"/>
              </a:rPr>
              <a:t>http://wca2014.org/2014/01/#.VTCRC_msVqU</a:t>
            </a:r>
            <a:r>
              <a:rPr lang="fr-FR" sz="1200" dirty="0">
                <a:solidFill>
                  <a:srgbClr val="008000"/>
                </a:solidFill>
              </a:rPr>
              <a:t>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650" y="149862"/>
            <a:ext cx="3126718" cy="224179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593" y="3644545"/>
            <a:ext cx="2466975" cy="1847850"/>
          </a:xfrm>
          <a:prstGeom prst="rect">
            <a:avLst/>
          </a:prstGeom>
        </p:spPr>
      </p:pic>
      <p:sp>
        <p:nvSpPr>
          <p:cNvPr id="10" name="ZoneTexte 9"/>
          <p:cNvSpPr txBox="1"/>
          <p:nvPr/>
        </p:nvSpPr>
        <p:spPr>
          <a:xfrm>
            <a:off x="8993393" y="5492395"/>
            <a:ext cx="3181979" cy="1015663"/>
          </a:xfrm>
          <a:prstGeom prst="rect">
            <a:avLst/>
          </a:prstGeom>
          <a:noFill/>
        </p:spPr>
        <p:txBody>
          <a:bodyPr wrap="square" rtlCol="0">
            <a:spAutoFit/>
          </a:bodyPr>
          <a:lstStyle/>
          <a:p>
            <a:pPr algn="ctr"/>
            <a:r>
              <a:rPr lang="fr-FR" sz="1200" i="1" dirty="0" err="1">
                <a:solidFill>
                  <a:srgbClr val="008000"/>
                </a:solidFill>
              </a:rPr>
              <a:t>Gliricidia</a:t>
            </a:r>
            <a:r>
              <a:rPr lang="fr-FR" sz="1200" dirty="0">
                <a:solidFill>
                  <a:srgbClr val="008000"/>
                </a:solidFill>
              </a:rPr>
              <a:t> planté autour d'une parcelle de plants de piments (Champ Adda Anjouan, ONG </a:t>
            </a:r>
            <a:r>
              <a:rPr lang="fr-FR" sz="1200" dirty="0" err="1">
                <a:solidFill>
                  <a:srgbClr val="008000"/>
                </a:solidFill>
              </a:rPr>
              <a:t>Dahari</a:t>
            </a:r>
            <a:r>
              <a:rPr lang="fr-FR" sz="1200" dirty="0">
                <a:solidFill>
                  <a:srgbClr val="008000"/>
                </a:solidFill>
              </a:rPr>
              <a:t>), </a:t>
            </a:r>
            <a:r>
              <a:rPr lang="fr-FR" sz="1200" dirty="0">
                <a:solidFill>
                  <a:srgbClr val="008000"/>
                </a:solidFill>
                <a:hlinkClick r:id="rId6"/>
              </a:rPr>
              <a:t>http://www.agriculture-biodiversite-oi.org/fr/Media/Images/Actu-S-informer/Embocagement</a:t>
            </a:r>
            <a:r>
              <a:rPr lang="fr-FR" sz="1200" dirty="0">
                <a:solidFill>
                  <a:srgbClr val="008000"/>
                </a:solidFill>
              </a:rPr>
              <a:t> </a:t>
            </a:r>
          </a:p>
        </p:txBody>
      </p:sp>
      <p:sp>
        <p:nvSpPr>
          <p:cNvPr id="11" name="ZoneTexte 10"/>
          <p:cNvSpPr txBox="1"/>
          <p:nvPr/>
        </p:nvSpPr>
        <p:spPr>
          <a:xfrm>
            <a:off x="8876650" y="6473688"/>
            <a:ext cx="3044414" cy="369332"/>
          </a:xfrm>
          <a:prstGeom prst="rect">
            <a:avLst/>
          </a:prstGeom>
          <a:noFill/>
        </p:spPr>
        <p:txBody>
          <a:bodyPr wrap="square" rtlCol="0">
            <a:spAutoFit/>
          </a:bodyPr>
          <a:lstStyle/>
          <a:p>
            <a:pPr algn="ctr"/>
            <a:r>
              <a:rPr lang="fr-FR" dirty="0">
                <a:solidFill>
                  <a:srgbClr val="008000"/>
                </a:solidFill>
              </a:rPr>
              <a:t>Agroforesterie avec </a:t>
            </a:r>
            <a:r>
              <a:rPr lang="fr-FR" i="1" dirty="0" err="1">
                <a:solidFill>
                  <a:srgbClr val="008000"/>
                </a:solidFill>
              </a:rPr>
              <a:t>Gliricidia</a:t>
            </a:r>
            <a:r>
              <a:rPr lang="fr-FR" dirty="0">
                <a:solidFill>
                  <a:srgbClr val="008000"/>
                </a:solidFill>
              </a:rPr>
              <a:t> </a:t>
            </a:r>
          </a:p>
        </p:txBody>
      </p:sp>
      <p:sp>
        <p:nvSpPr>
          <p:cNvPr id="12" name="Rectangle 11"/>
          <p:cNvSpPr/>
          <p:nvPr/>
        </p:nvSpPr>
        <p:spPr>
          <a:xfrm>
            <a:off x="160807" y="7724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32" name="ZoneTexte 31"/>
          <p:cNvSpPr txBox="1"/>
          <p:nvPr/>
        </p:nvSpPr>
        <p:spPr>
          <a:xfrm>
            <a:off x="160807" y="957318"/>
            <a:ext cx="5035138" cy="461665"/>
          </a:xfrm>
          <a:prstGeom prst="rect">
            <a:avLst/>
          </a:prstGeom>
          <a:noFill/>
        </p:spPr>
        <p:txBody>
          <a:bodyPr wrap="square" rtlCol="0">
            <a:spAutoFit/>
          </a:bodyPr>
          <a:lstStyle/>
          <a:p>
            <a:r>
              <a:rPr lang="fr-FR" sz="2400" b="1" dirty="0">
                <a:solidFill>
                  <a:srgbClr val="008000"/>
                </a:solidFill>
              </a:rPr>
              <a:t>Agroforesterie avec arbre légumineux</a:t>
            </a:r>
            <a:endParaRPr lang="fr-FR" sz="2400" dirty="0">
              <a:solidFill>
                <a:srgbClr val="008000"/>
              </a:solidFill>
            </a:endParaRPr>
          </a:p>
        </p:txBody>
      </p:sp>
      <p:sp>
        <p:nvSpPr>
          <p:cNvPr id="5" name="ZoneTexte 4"/>
          <p:cNvSpPr txBox="1"/>
          <p:nvPr/>
        </p:nvSpPr>
        <p:spPr>
          <a:xfrm>
            <a:off x="4677497" y="6437229"/>
            <a:ext cx="3797450" cy="369332"/>
          </a:xfrm>
          <a:prstGeom prst="rect">
            <a:avLst/>
          </a:prstGeom>
          <a:noFill/>
        </p:spPr>
        <p:txBody>
          <a:bodyPr wrap="square" rtlCol="0">
            <a:spAutoFit/>
          </a:bodyPr>
          <a:lstStyle/>
          <a:p>
            <a:pPr algn="ctr"/>
            <a:r>
              <a:rPr lang="fr-FR" dirty="0">
                <a:solidFill>
                  <a:srgbClr val="008000"/>
                </a:solidFill>
              </a:rPr>
              <a:t>Agroforesterie à </a:t>
            </a:r>
            <a:r>
              <a:rPr lang="fr-FR" i="1" dirty="0">
                <a:solidFill>
                  <a:srgbClr val="008000"/>
                </a:solidFill>
              </a:rPr>
              <a:t>Acacia </a:t>
            </a:r>
            <a:r>
              <a:rPr lang="fr-FR" i="1" dirty="0" err="1">
                <a:solidFill>
                  <a:srgbClr val="008000"/>
                </a:solidFill>
              </a:rPr>
              <a:t>auriculiformis</a:t>
            </a:r>
            <a:endParaRPr lang="fr-FR" i="1" dirty="0">
              <a:solidFill>
                <a:srgbClr val="008000"/>
              </a:solidFill>
            </a:endParaRPr>
          </a:p>
        </p:txBody>
      </p:sp>
      <p:sp>
        <p:nvSpPr>
          <p:cNvPr id="6" name="ZoneTexte 5"/>
          <p:cNvSpPr txBox="1"/>
          <p:nvPr/>
        </p:nvSpPr>
        <p:spPr>
          <a:xfrm>
            <a:off x="160807" y="5665242"/>
            <a:ext cx="3692757" cy="830997"/>
          </a:xfrm>
          <a:prstGeom prst="rect">
            <a:avLst/>
          </a:prstGeom>
          <a:noFill/>
        </p:spPr>
        <p:txBody>
          <a:bodyPr wrap="square" rtlCol="0">
            <a:spAutoFit/>
          </a:bodyPr>
          <a:lstStyle/>
          <a:p>
            <a:pPr algn="ctr"/>
            <a:r>
              <a:rPr lang="fr-FR" sz="1200" dirty="0">
                <a:solidFill>
                  <a:srgbClr val="008000"/>
                </a:solidFill>
              </a:rPr>
              <a:t>Association agroforestière </a:t>
            </a:r>
            <a:r>
              <a:rPr lang="fr-FR" sz="1200" dirty="0" err="1">
                <a:solidFill>
                  <a:srgbClr val="008000"/>
                </a:solidFill>
              </a:rPr>
              <a:t>multistrate</a:t>
            </a:r>
            <a:r>
              <a:rPr lang="fr-FR" sz="1200" dirty="0">
                <a:solidFill>
                  <a:srgbClr val="008000"/>
                </a:solidFill>
              </a:rPr>
              <a:t> dans le centre de la Côte-d’Ivoire. Source : </a:t>
            </a:r>
            <a:r>
              <a:rPr lang="fr-FR" sz="1200" dirty="0">
                <a:solidFill>
                  <a:srgbClr val="008000"/>
                </a:solidFill>
                <a:hlinkClick r:id="rId7"/>
              </a:rPr>
              <a:t>http://docplayer.fr/144214-En-quoi-l-agroforesterie-peut-elle-contribuer-a-la-revolution-doublement-verte.html</a:t>
            </a:r>
            <a:r>
              <a:rPr lang="fr-FR" sz="1200" dirty="0">
                <a:solidFill>
                  <a:srgbClr val="008000"/>
                </a:solidFill>
              </a:rPr>
              <a:t> </a:t>
            </a:r>
          </a:p>
        </p:txBody>
      </p:sp>
      <p:pic>
        <p:nvPicPr>
          <p:cNvPr id="19" name="Imag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693" y="3774634"/>
            <a:ext cx="2807266" cy="1890608"/>
          </a:xfrm>
          <a:prstGeom prst="rect">
            <a:avLst/>
          </a:prstGeom>
        </p:spPr>
      </p:pic>
      <p:pic>
        <p:nvPicPr>
          <p:cNvPr id="22" name="Imag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126" y="1409885"/>
            <a:ext cx="3054399" cy="1710463"/>
          </a:xfrm>
          <a:prstGeom prst="rect">
            <a:avLst/>
          </a:prstGeom>
        </p:spPr>
      </p:pic>
      <p:sp>
        <p:nvSpPr>
          <p:cNvPr id="23" name="ZoneTexte 22"/>
          <p:cNvSpPr txBox="1"/>
          <p:nvPr/>
        </p:nvSpPr>
        <p:spPr>
          <a:xfrm>
            <a:off x="152120" y="3096336"/>
            <a:ext cx="3968059" cy="646331"/>
          </a:xfrm>
          <a:prstGeom prst="rect">
            <a:avLst/>
          </a:prstGeom>
          <a:noFill/>
        </p:spPr>
        <p:txBody>
          <a:bodyPr wrap="square" rtlCol="0">
            <a:spAutoFit/>
          </a:bodyPr>
          <a:lstStyle/>
          <a:p>
            <a:pPr algn="ctr"/>
            <a:r>
              <a:rPr lang="fr-FR" sz="1200" dirty="0">
                <a:solidFill>
                  <a:srgbClr val="008000"/>
                </a:solidFill>
              </a:rPr>
              <a:t>Adoption de l</a:t>
            </a:r>
            <a:r>
              <a:rPr lang="fr-FR" sz="1200" i="1" dirty="0">
                <a:solidFill>
                  <a:srgbClr val="008000"/>
                </a:solidFill>
              </a:rPr>
              <a:t>’Acacia </a:t>
            </a:r>
            <a:r>
              <a:rPr lang="fr-FR" sz="1200" i="1" dirty="0" err="1">
                <a:solidFill>
                  <a:srgbClr val="008000"/>
                </a:solidFill>
              </a:rPr>
              <a:t>mangium</a:t>
            </a:r>
            <a:r>
              <a:rPr lang="fr-FR" sz="1200" i="1" dirty="0">
                <a:solidFill>
                  <a:srgbClr val="008000"/>
                </a:solidFill>
              </a:rPr>
              <a:t> </a:t>
            </a:r>
            <a:r>
              <a:rPr lang="fr-FR" sz="1200" dirty="0">
                <a:solidFill>
                  <a:srgbClr val="008000"/>
                </a:solidFill>
              </a:rPr>
              <a:t>chez le paysan (</a:t>
            </a:r>
            <a:r>
              <a:rPr lang="fr-FR" sz="1200" dirty="0" err="1">
                <a:solidFill>
                  <a:srgbClr val="008000"/>
                </a:solidFill>
              </a:rPr>
              <a:t>Mazoto</a:t>
            </a:r>
            <a:r>
              <a:rPr lang="fr-FR" sz="1200" dirty="0">
                <a:solidFill>
                  <a:srgbClr val="008000"/>
                </a:solidFill>
              </a:rPr>
              <a:t>, Madagascar) . Source : </a:t>
            </a:r>
            <a:r>
              <a:rPr lang="fr-FR" sz="1200" dirty="0">
                <a:solidFill>
                  <a:srgbClr val="008000"/>
                </a:solidFill>
                <a:hlinkClick r:id="rId10"/>
              </a:rPr>
              <a:t>http://gsdm-mg.org/la-delegation-du-comesa-visite-les-realisations-du-gsdm/</a:t>
            </a:r>
            <a:r>
              <a:rPr lang="fr-FR" sz="1200" dirty="0">
                <a:solidFill>
                  <a:srgbClr val="008000"/>
                </a:solidFill>
              </a:rPr>
              <a:t> </a:t>
            </a:r>
          </a:p>
        </p:txBody>
      </p:sp>
      <p:sp>
        <p:nvSpPr>
          <p:cNvPr id="24" name="ZoneTexte 23"/>
          <p:cNvSpPr txBox="1"/>
          <p:nvPr/>
        </p:nvSpPr>
        <p:spPr>
          <a:xfrm>
            <a:off x="3686092" y="5656883"/>
            <a:ext cx="5457824" cy="847716"/>
          </a:xfrm>
          <a:prstGeom prst="rect">
            <a:avLst/>
          </a:prstGeom>
          <a:noFill/>
        </p:spPr>
        <p:txBody>
          <a:bodyPr wrap="square" rtlCol="0">
            <a:spAutoFit/>
          </a:bodyPr>
          <a:lstStyle/>
          <a:p>
            <a:pPr algn="ctr"/>
            <a:r>
              <a:rPr lang="fr-FR" sz="1200" dirty="0">
                <a:solidFill>
                  <a:srgbClr val="008000"/>
                </a:solidFill>
              </a:rPr>
              <a:t>Récolte de manioc, en famille, à l'ombre de leurs </a:t>
            </a:r>
            <a:r>
              <a:rPr lang="fr-FR" sz="1200" i="1" dirty="0">
                <a:solidFill>
                  <a:srgbClr val="008000"/>
                </a:solidFill>
              </a:rPr>
              <a:t>acacias</a:t>
            </a:r>
            <a:r>
              <a:rPr lang="fr-FR" sz="1200" dirty="0">
                <a:solidFill>
                  <a:srgbClr val="008000"/>
                </a:solidFill>
              </a:rPr>
              <a:t>, dans le site de </a:t>
            </a:r>
            <a:r>
              <a:rPr lang="fr-FR" sz="1200" dirty="0" err="1">
                <a:solidFill>
                  <a:srgbClr val="008000"/>
                </a:solidFill>
              </a:rPr>
              <a:t>Kamwania</a:t>
            </a:r>
            <a:r>
              <a:rPr lang="fr-FR" sz="1200" dirty="0">
                <a:solidFill>
                  <a:srgbClr val="008000"/>
                </a:solidFill>
              </a:rPr>
              <a:t> (Zone </a:t>
            </a:r>
            <a:r>
              <a:rPr lang="fr-FR" sz="1200" dirty="0" err="1">
                <a:solidFill>
                  <a:srgbClr val="008000"/>
                </a:solidFill>
              </a:rPr>
              <a:t>Gungu</a:t>
            </a:r>
            <a:r>
              <a:rPr lang="fr-FR" sz="1200" dirty="0">
                <a:solidFill>
                  <a:srgbClr val="008000"/>
                </a:solidFill>
              </a:rPr>
              <a:t>/</a:t>
            </a:r>
            <a:r>
              <a:rPr lang="fr-FR" sz="1200" dirty="0" err="1">
                <a:solidFill>
                  <a:srgbClr val="008000"/>
                </a:solidFill>
              </a:rPr>
              <a:t>Eardi</a:t>
            </a:r>
            <a:r>
              <a:rPr lang="fr-FR" sz="1200" dirty="0">
                <a:solidFill>
                  <a:srgbClr val="008000"/>
                </a:solidFill>
              </a:rPr>
              <a:t>). Source : </a:t>
            </a:r>
            <a:r>
              <a:rPr lang="fr-FR" sz="1200" dirty="0" err="1">
                <a:solidFill>
                  <a:srgbClr val="008000"/>
                </a:solidFill>
              </a:rPr>
              <a:t>Agroforestryfor</a:t>
            </a:r>
            <a:r>
              <a:rPr lang="fr-FR" sz="1200" dirty="0">
                <a:solidFill>
                  <a:srgbClr val="008000"/>
                </a:solidFill>
              </a:rPr>
              <a:t> </a:t>
            </a:r>
            <a:r>
              <a:rPr lang="fr-FR" sz="1200" dirty="0" err="1">
                <a:solidFill>
                  <a:srgbClr val="008000"/>
                </a:solidFill>
              </a:rPr>
              <a:t>food</a:t>
            </a:r>
            <a:r>
              <a:rPr lang="fr-FR" sz="1200" dirty="0">
                <a:solidFill>
                  <a:srgbClr val="008000"/>
                </a:solidFill>
              </a:rPr>
              <a:t> </a:t>
            </a:r>
            <a:r>
              <a:rPr lang="fr-FR" sz="1200" dirty="0" err="1">
                <a:solidFill>
                  <a:srgbClr val="008000"/>
                </a:solidFill>
              </a:rPr>
              <a:t>securityand</a:t>
            </a:r>
            <a:r>
              <a:rPr lang="fr-FR" sz="1200" dirty="0">
                <a:solidFill>
                  <a:srgbClr val="008000"/>
                </a:solidFill>
              </a:rPr>
              <a:t> </a:t>
            </a:r>
            <a:r>
              <a:rPr lang="fr-FR" sz="1200" dirty="0" err="1">
                <a:solidFill>
                  <a:srgbClr val="008000"/>
                </a:solidFill>
              </a:rPr>
              <a:t>sustainable</a:t>
            </a:r>
            <a:r>
              <a:rPr lang="fr-FR" sz="1200" dirty="0">
                <a:solidFill>
                  <a:srgbClr val="008000"/>
                </a:solidFill>
              </a:rPr>
              <a:t> </a:t>
            </a:r>
            <a:r>
              <a:rPr lang="fr-FR" sz="1200" dirty="0" err="1">
                <a:solidFill>
                  <a:srgbClr val="008000"/>
                </a:solidFill>
              </a:rPr>
              <a:t>development</a:t>
            </a:r>
            <a:r>
              <a:rPr lang="fr-FR" sz="1200" dirty="0">
                <a:solidFill>
                  <a:srgbClr val="008000"/>
                </a:solidFill>
              </a:rPr>
              <a:t> in the </a:t>
            </a:r>
            <a:r>
              <a:rPr lang="fr-FR" sz="1200" dirty="0" err="1">
                <a:solidFill>
                  <a:srgbClr val="008000"/>
                </a:solidFill>
              </a:rPr>
              <a:t>Territory</a:t>
            </a:r>
            <a:r>
              <a:rPr lang="fr-FR" sz="1200" dirty="0">
                <a:solidFill>
                  <a:srgbClr val="008000"/>
                </a:solidFill>
              </a:rPr>
              <a:t> of </a:t>
            </a:r>
            <a:r>
              <a:rPr lang="fr-FR" sz="1200" dirty="0" err="1">
                <a:solidFill>
                  <a:srgbClr val="008000"/>
                </a:solidFill>
              </a:rPr>
              <a:t>Gungu</a:t>
            </a:r>
            <a:r>
              <a:rPr lang="fr-FR" sz="1200" dirty="0">
                <a:solidFill>
                  <a:srgbClr val="008000"/>
                </a:solidFill>
              </a:rPr>
              <a:t> in Democratic </a:t>
            </a:r>
            <a:r>
              <a:rPr lang="fr-FR" sz="1200" dirty="0" err="1">
                <a:solidFill>
                  <a:srgbClr val="008000"/>
                </a:solidFill>
              </a:rPr>
              <a:t>Republic</a:t>
            </a:r>
            <a:r>
              <a:rPr lang="fr-FR" sz="1200" dirty="0">
                <a:solidFill>
                  <a:srgbClr val="008000"/>
                </a:solidFill>
              </a:rPr>
              <a:t> of Congo. </a:t>
            </a:r>
            <a:r>
              <a:rPr lang="fr-FR" sz="1200" dirty="0">
                <a:solidFill>
                  <a:srgbClr val="008000"/>
                </a:solidFill>
                <a:hlinkClick r:id="rId11"/>
              </a:rPr>
              <a:t>https://www.feedingknowledge.net/home/-/bsdp/5599/fr_FR</a:t>
            </a:r>
            <a:r>
              <a:rPr lang="fr-FR" sz="1200" dirty="0">
                <a:solidFill>
                  <a:srgbClr val="008000"/>
                </a:solidFill>
              </a:rPr>
              <a:t> </a:t>
            </a:r>
          </a:p>
        </p:txBody>
      </p:sp>
      <p:sp>
        <p:nvSpPr>
          <p:cNvPr id="37" name="ZoneTexte 36"/>
          <p:cNvSpPr txBox="1"/>
          <p:nvPr/>
        </p:nvSpPr>
        <p:spPr>
          <a:xfrm>
            <a:off x="160807" y="6486728"/>
            <a:ext cx="3797450" cy="369332"/>
          </a:xfrm>
          <a:prstGeom prst="rect">
            <a:avLst/>
          </a:prstGeom>
          <a:noFill/>
        </p:spPr>
        <p:txBody>
          <a:bodyPr wrap="square" rtlCol="0">
            <a:spAutoFit/>
          </a:bodyPr>
          <a:lstStyle/>
          <a:p>
            <a:pPr algn="ctr"/>
            <a:r>
              <a:rPr lang="fr-FR" dirty="0">
                <a:solidFill>
                  <a:srgbClr val="008000"/>
                </a:solidFill>
              </a:rPr>
              <a:t>Agroforesterie à </a:t>
            </a:r>
            <a:r>
              <a:rPr lang="fr-FR" i="1" dirty="0">
                <a:solidFill>
                  <a:srgbClr val="008000"/>
                </a:solidFill>
              </a:rPr>
              <a:t>Acacia </a:t>
            </a:r>
            <a:r>
              <a:rPr lang="fr-FR" i="1" dirty="0" err="1">
                <a:solidFill>
                  <a:srgbClr val="008000"/>
                </a:solidFill>
              </a:rPr>
              <a:t>mangium</a:t>
            </a:r>
            <a:endParaRPr lang="fr-FR" i="1" dirty="0">
              <a:solidFill>
                <a:srgbClr val="008000"/>
              </a:solidFill>
            </a:endParaRPr>
          </a:p>
        </p:txBody>
      </p:sp>
      <p:pic>
        <p:nvPicPr>
          <p:cNvPr id="33" name="Imag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43369" y="3761987"/>
            <a:ext cx="2450732" cy="1894896"/>
          </a:xfrm>
          <a:prstGeom prst="rect">
            <a:avLst/>
          </a:prstGeom>
        </p:spPr>
      </p:pic>
      <p:sp>
        <p:nvSpPr>
          <p:cNvPr id="38" name="ZoneTexte 37"/>
          <p:cNvSpPr txBox="1"/>
          <p:nvPr/>
        </p:nvSpPr>
        <p:spPr>
          <a:xfrm>
            <a:off x="4251826" y="3065741"/>
            <a:ext cx="4516419" cy="646331"/>
          </a:xfrm>
          <a:prstGeom prst="rect">
            <a:avLst/>
          </a:prstGeom>
          <a:noFill/>
        </p:spPr>
        <p:txBody>
          <a:bodyPr wrap="square" rtlCol="0">
            <a:spAutoFit/>
          </a:bodyPr>
          <a:lstStyle/>
          <a:p>
            <a:pPr algn="ctr"/>
            <a:r>
              <a:rPr lang="fr-FR" sz="1200" i="1" dirty="0">
                <a:solidFill>
                  <a:srgbClr val="008000"/>
                </a:solidFill>
              </a:rPr>
              <a:t>Acacia </a:t>
            </a:r>
            <a:r>
              <a:rPr lang="fr-FR" sz="1200" i="1" dirty="0" err="1">
                <a:solidFill>
                  <a:srgbClr val="008000"/>
                </a:solidFill>
              </a:rPr>
              <a:t>auriculiformis</a:t>
            </a:r>
            <a:r>
              <a:rPr lang="fr-FR" sz="1200" i="1" dirty="0">
                <a:solidFill>
                  <a:srgbClr val="008000"/>
                </a:solidFill>
              </a:rPr>
              <a:t> </a:t>
            </a:r>
            <a:r>
              <a:rPr lang="fr-FR" sz="1200" dirty="0">
                <a:solidFill>
                  <a:srgbClr val="008000"/>
                </a:solidFill>
              </a:rPr>
              <a:t>de 15 ans, dans les lots agricoles de </a:t>
            </a:r>
            <a:r>
              <a:rPr lang="fr-FR" sz="1200" dirty="0" err="1">
                <a:solidFill>
                  <a:srgbClr val="008000"/>
                </a:solidFill>
              </a:rPr>
              <a:t>Moraza</a:t>
            </a:r>
            <a:r>
              <a:rPr lang="fr-FR" sz="1200" dirty="0">
                <a:solidFill>
                  <a:srgbClr val="008000"/>
                </a:solidFill>
              </a:rPr>
              <a:t>. </a:t>
            </a:r>
            <a:r>
              <a:rPr lang="fr-FR" sz="1200" dirty="0" err="1">
                <a:solidFill>
                  <a:srgbClr val="008000"/>
                </a:solidFill>
              </a:rPr>
              <a:t>Zambales</a:t>
            </a:r>
            <a:r>
              <a:rPr lang="fr-FR" sz="1200" dirty="0">
                <a:solidFill>
                  <a:srgbClr val="008000"/>
                </a:solidFill>
              </a:rPr>
              <a:t>, Philippines. Source :  </a:t>
            </a:r>
            <a:r>
              <a:rPr lang="fr-FR" sz="1200" dirty="0">
                <a:solidFill>
                  <a:srgbClr val="008000"/>
                </a:solidFill>
                <a:hlinkClick r:id="rId13"/>
              </a:rPr>
              <a:t>https://www.flickr.com/photos/68632374@N00/4378910417</a:t>
            </a:r>
            <a:r>
              <a:rPr lang="fr-FR" sz="1200" dirty="0">
                <a:solidFill>
                  <a:srgbClr val="008000"/>
                </a:solidFill>
              </a:rPr>
              <a:t> </a:t>
            </a:r>
          </a:p>
        </p:txBody>
      </p:sp>
      <p:pic>
        <p:nvPicPr>
          <p:cNvPr id="39" name="Imag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65030" y="1381836"/>
            <a:ext cx="2286000" cy="1714500"/>
          </a:xfrm>
          <a:prstGeom prst="rect">
            <a:avLst/>
          </a:prstGeom>
        </p:spPr>
      </p:pic>
      <p:sp>
        <p:nvSpPr>
          <p:cNvPr id="13" name="ZoneTexte 12"/>
          <p:cNvSpPr txBox="1"/>
          <p:nvPr/>
        </p:nvSpPr>
        <p:spPr>
          <a:xfrm>
            <a:off x="3581424" y="3842775"/>
            <a:ext cx="1719480" cy="1754326"/>
          </a:xfrm>
          <a:prstGeom prst="rect">
            <a:avLst/>
          </a:prstGeom>
          <a:noFill/>
        </p:spPr>
        <p:txBody>
          <a:bodyPr wrap="square" rtlCol="0">
            <a:spAutoFit/>
          </a:bodyPr>
          <a:lstStyle/>
          <a:p>
            <a:pPr algn="ctr"/>
            <a:r>
              <a:rPr lang="fr-FR" dirty="0">
                <a:solidFill>
                  <a:srgbClr val="008000"/>
                </a:solidFill>
              </a:rPr>
              <a:t>Les arbres protègent le sol de l’érosion due aux pluies tropicales violentes.</a:t>
            </a:r>
          </a:p>
        </p:txBody>
      </p:sp>
      <p:sp>
        <p:nvSpPr>
          <p:cNvPr id="14" name="ZoneTexte 13"/>
          <p:cNvSpPr txBox="1"/>
          <p:nvPr/>
        </p:nvSpPr>
        <p:spPr>
          <a:xfrm>
            <a:off x="3616023" y="1594045"/>
            <a:ext cx="1614812" cy="1200329"/>
          </a:xfrm>
          <a:prstGeom prst="rect">
            <a:avLst/>
          </a:prstGeom>
          <a:noFill/>
        </p:spPr>
        <p:txBody>
          <a:bodyPr wrap="square" rtlCol="0">
            <a:spAutoFit/>
          </a:bodyPr>
          <a:lstStyle/>
          <a:p>
            <a:pPr algn="ctr"/>
            <a:r>
              <a:rPr lang="fr-FR" dirty="0">
                <a:solidFill>
                  <a:srgbClr val="008000"/>
                </a:solidFill>
              </a:rPr>
              <a:t>De nombres espèces sont utilisées en agroforesterie.</a:t>
            </a:r>
          </a:p>
        </p:txBody>
      </p:sp>
      <p:sp>
        <p:nvSpPr>
          <p:cNvPr id="25" name="ZoneTexte 24"/>
          <p:cNvSpPr txBox="1"/>
          <p:nvPr/>
        </p:nvSpPr>
        <p:spPr>
          <a:xfrm>
            <a:off x="8014447" y="3842775"/>
            <a:ext cx="1387737" cy="1754326"/>
          </a:xfrm>
          <a:prstGeom prst="rect">
            <a:avLst/>
          </a:prstGeom>
          <a:noFill/>
        </p:spPr>
        <p:txBody>
          <a:bodyPr wrap="square" rtlCol="0">
            <a:spAutoFit/>
          </a:bodyPr>
          <a:lstStyle/>
          <a:p>
            <a:pPr algn="ctr"/>
            <a:r>
              <a:rPr lang="fr-FR" dirty="0">
                <a:solidFill>
                  <a:srgbClr val="008000"/>
                </a:solidFill>
              </a:rPr>
              <a:t>Le feuillage amortit l’impact des gouttes de pluie sur le sol.</a:t>
            </a:r>
          </a:p>
        </p:txBody>
      </p:sp>
    </p:spTree>
    <p:extLst>
      <p:ext uri="{BB962C8B-B14F-4D97-AF65-F5344CB8AC3E}">
        <p14:creationId xmlns:p14="http://schemas.microsoft.com/office/powerpoint/2010/main" val="275126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 name="Rectangle 2"/>
          <p:cNvSpPr/>
          <p:nvPr/>
        </p:nvSpPr>
        <p:spPr>
          <a:xfrm>
            <a:off x="160806" y="517282"/>
            <a:ext cx="11857280" cy="461665"/>
          </a:xfrm>
          <a:prstGeom prst="rect">
            <a:avLst/>
          </a:prstGeom>
        </p:spPr>
        <p:txBody>
          <a:bodyPr wrap="square">
            <a:spAutoFit/>
          </a:bodyPr>
          <a:lstStyle/>
          <a:p>
            <a:r>
              <a:rPr lang="fr-FR" sz="2400" dirty="0">
                <a:solidFill>
                  <a:srgbClr val="008000"/>
                </a:solidFill>
              </a:rPr>
              <a:t>2.1. </a:t>
            </a:r>
            <a:r>
              <a:rPr lang="fr-FR" sz="2400" b="1" dirty="0">
                <a:solidFill>
                  <a:srgbClr val="008000"/>
                </a:solidFill>
              </a:rPr>
              <a:t>L’amélioration de la fertilité du sol par des moyens naturels</a:t>
            </a:r>
          </a:p>
        </p:txBody>
      </p:sp>
      <p:sp>
        <p:nvSpPr>
          <p:cNvPr id="4" name="ZoneTexte 3"/>
          <p:cNvSpPr txBox="1"/>
          <p:nvPr/>
        </p:nvSpPr>
        <p:spPr>
          <a:xfrm>
            <a:off x="6544271" y="117134"/>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5" name="Espace réservé du numéro de diapositive 3"/>
          <p:cNvSpPr txBox="1">
            <a:spLocks/>
          </p:cNvSpPr>
          <p:nvPr/>
        </p:nvSpPr>
        <p:spPr>
          <a:xfrm>
            <a:off x="11532567" y="133357"/>
            <a:ext cx="477819"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8</a:t>
            </a:fld>
            <a:endParaRPr lang="fr-FR" dirty="0"/>
          </a:p>
        </p:txBody>
      </p:sp>
      <p:sp>
        <p:nvSpPr>
          <p:cNvPr id="6" name="Rectangle 5"/>
          <p:cNvSpPr/>
          <p:nvPr/>
        </p:nvSpPr>
        <p:spPr>
          <a:xfrm>
            <a:off x="160807" y="7724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8" name="ZoneTexte 7"/>
          <p:cNvSpPr txBox="1"/>
          <p:nvPr/>
        </p:nvSpPr>
        <p:spPr>
          <a:xfrm>
            <a:off x="160806" y="2521107"/>
            <a:ext cx="2614666" cy="461665"/>
          </a:xfrm>
          <a:prstGeom prst="rect">
            <a:avLst/>
          </a:prstGeom>
          <a:noFill/>
        </p:spPr>
        <p:txBody>
          <a:bodyPr wrap="square" rtlCol="0">
            <a:spAutoFit/>
          </a:bodyPr>
          <a:lstStyle/>
          <a:p>
            <a:r>
              <a:rPr lang="fr-FR" sz="2400" b="1" dirty="0" err="1">
                <a:solidFill>
                  <a:srgbClr val="008000"/>
                </a:solidFill>
              </a:rPr>
              <a:t>Mycorhization</a:t>
            </a:r>
            <a:endParaRPr lang="fr-FR" sz="2400" dirty="0">
              <a:solidFill>
                <a:srgbClr val="008000"/>
              </a:solidFill>
            </a:endParaRPr>
          </a:p>
        </p:txBody>
      </p:sp>
      <p:sp>
        <p:nvSpPr>
          <p:cNvPr id="9" name="ZoneTexte 8"/>
          <p:cNvSpPr txBox="1"/>
          <p:nvPr/>
        </p:nvSpPr>
        <p:spPr>
          <a:xfrm>
            <a:off x="153106" y="2923833"/>
            <a:ext cx="11857280" cy="1200329"/>
          </a:xfrm>
          <a:prstGeom prst="rect">
            <a:avLst/>
          </a:prstGeom>
          <a:noFill/>
        </p:spPr>
        <p:txBody>
          <a:bodyPr wrap="square" rtlCol="0">
            <a:spAutoFit/>
          </a:bodyPr>
          <a:lstStyle/>
          <a:p>
            <a:pPr algn="just"/>
            <a:r>
              <a:rPr lang="fr-FR" altLang="fr-FR" dirty="0">
                <a:solidFill>
                  <a:srgbClr val="008000"/>
                </a:solidFill>
              </a:rPr>
              <a:t>Certains champignons apportent aussi des nutriments (sels minéraux …) à certaines plantes (légumineuses, arbres …), dans le cadre d’une symbiose appelée </a:t>
            </a:r>
            <a:r>
              <a:rPr lang="fr-FR" altLang="fr-FR" i="1" dirty="0" err="1">
                <a:solidFill>
                  <a:srgbClr val="008000"/>
                </a:solidFill>
              </a:rPr>
              <a:t>mycorhization</a:t>
            </a:r>
            <a:r>
              <a:rPr lang="fr-FR" altLang="fr-FR" dirty="0">
                <a:solidFill>
                  <a:srgbClr val="008000"/>
                </a:solidFill>
              </a:rPr>
              <a:t>. La jonction entre les racines de l'arbre et le mycélium du champignon s'appelle une Mycorhize. Le champignon prolonge le système racinaire de la plante et permet une meilleure utilisation des ressources du sol, par la plante. Les végétaux </a:t>
            </a:r>
            <a:r>
              <a:rPr lang="fr-FR" altLang="fr-FR" i="1" dirty="0" err="1">
                <a:solidFill>
                  <a:srgbClr val="008000"/>
                </a:solidFill>
              </a:rPr>
              <a:t>mycorhizés</a:t>
            </a:r>
            <a:r>
              <a:rPr lang="fr-FR" altLang="fr-FR" dirty="0">
                <a:solidFill>
                  <a:srgbClr val="008000"/>
                </a:solidFill>
              </a:rPr>
              <a:t> se développent mieux et résistent mieux à la sècheresse. </a:t>
            </a:r>
          </a:p>
        </p:txBody>
      </p:sp>
      <p:pic>
        <p:nvPicPr>
          <p:cNvPr id="10" name="Image 8" descr="symbioseMycoriz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06" y="4114667"/>
            <a:ext cx="2662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5"/>
          <p:cNvSpPr txBox="1">
            <a:spLocks noChangeArrowheads="1"/>
          </p:cNvSpPr>
          <p:nvPr/>
        </p:nvSpPr>
        <p:spPr bwMode="auto">
          <a:xfrm>
            <a:off x="714286" y="6386052"/>
            <a:ext cx="153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solidFill>
                  <a:srgbClr val="6600CC"/>
                </a:solidFill>
              </a:rPr>
              <a:t>© </a:t>
            </a:r>
            <a:r>
              <a:rPr lang="fr-FR" altLang="fr-FR" sz="1000">
                <a:solidFill>
                  <a:srgbClr val="6600CC"/>
                </a:solidFill>
                <a:hlinkClick r:id="rId3"/>
              </a:rPr>
              <a:t>http://lescepes.free.fr</a:t>
            </a:r>
            <a:endParaRPr lang="fr-FR" altLang="fr-FR" sz="1000">
              <a:solidFill>
                <a:srgbClr val="6600CC"/>
              </a:solidFill>
            </a:endParaRPr>
          </a:p>
        </p:txBody>
      </p:sp>
      <p:pic>
        <p:nvPicPr>
          <p:cNvPr id="12" name="Image 6" descr="mycorhiz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2500" y="4166937"/>
            <a:ext cx="196532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7"/>
          <p:cNvSpPr txBox="1">
            <a:spLocks noChangeArrowheads="1"/>
          </p:cNvSpPr>
          <p:nvPr/>
        </p:nvSpPr>
        <p:spPr bwMode="auto">
          <a:xfrm>
            <a:off x="6544271" y="5499911"/>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i="1" dirty="0" err="1">
                <a:solidFill>
                  <a:srgbClr val="008000"/>
                </a:solidFill>
              </a:rPr>
              <a:t>Mycorhization</a:t>
            </a:r>
            <a:r>
              <a:rPr lang="fr-FR" altLang="fr-FR" sz="1000" dirty="0">
                <a:solidFill>
                  <a:srgbClr val="008000"/>
                </a:solidFill>
              </a:rPr>
              <a:t> © </a:t>
            </a:r>
            <a:r>
              <a:rPr lang="fr-FR" altLang="fr-FR" sz="1000" dirty="0">
                <a:solidFill>
                  <a:srgbClr val="6600CC"/>
                </a:solidFill>
                <a:hlinkClick r:id="rId5"/>
              </a:rPr>
              <a:t>www.ird.nc</a:t>
            </a:r>
            <a:r>
              <a:rPr lang="fr-FR" altLang="fr-FR" sz="1000" dirty="0">
                <a:solidFill>
                  <a:srgbClr val="6600CC"/>
                </a:solidFill>
              </a:rPr>
              <a:t> </a:t>
            </a:r>
          </a:p>
        </p:txBody>
      </p:sp>
      <p:pic>
        <p:nvPicPr>
          <p:cNvPr id="14" name="Image 10" descr="mycorhiz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0748" y="4142502"/>
            <a:ext cx="1857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2"/>
          <p:cNvSpPr txBox="1">
            <a:spLocks noChangeArrowheads="1"/>
          </p:cNvSpPr>
          <p:nvPr/>
        </p:nvSpPr>
        <p:spPr bwMode="auto">
          <a:xfrm>
            <a:off x="4681310" y="5454976"/>
            <a:ext cx="1533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dirty="0">
                <a:solidFill>
                  <a:srgbClr val="008000"/>
                </a:solidFill>
              </a:rPr>
              <a:t>Mycorhizes (jonctions</a:t>
            </a:r>
          </a:p>
          <a:p>
            <a:pPr algn="ctr" eaLnBrk="1" hangingPunct="1">
              <a:spcBef>
                <a:spcPct val="0"/>
              </a:spcBef>
              <a:buFontTx/>
              <a:buNone/>
            </a:pPr>
            <a:r>
              <a:rPr lang="fr-FR" altLang="fr-FR" sz="1000" dirty="0">
                <a:solidFill>
                  <a:srgbClr val="008000"/>
                </a:solidFill>
              </a:rPr>
              <a:t>Champignons –racines)</a:t>
            </a:r>
          </a:p>
          <a:p>
            <a:pPr algn="ctr" eaLnBrk="1" hangingPunct="1">
              <a:spcBef>
                <a:spcPct val="0"/>
              </a:spcBef>
              <a:buFontTx/>
              <a:buNone/>
            </a:pPr>
            <a:r>
              <a:rPr lang="fr-FR" altLang="fr-FR" sz="1000" dirty="0">
                <a:solidFill>
                  <a:srgbClr val="008000"/>
                </a:solidFill>
              </a:rPr>
              <a:t>(source : station truffe)</a:t>
            </a:r>
          </a:p>
        </p:txBody>
      </p:sp>
      <p:sp>
        <p:nvSpPr>
          <p:cNvPr id="17" name="ZoneTexte 9"/>
          <p:cNvSpPr txBox="1">
            <a:spLocks noChangeArrowheads="1"/>
          </p:cNvSpPr>
          <p:nvPr/>
        </p:nvSpPr>
        <p:spPr bwMode="auto">
          <a:xfrm>
            <a:off x="2512550" y="6400667"/>
            <a:ext cx="2183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dirty="0">
                <a:solidFill>
                  <a:srgbClr val="008000"/>
                </a:solidFill>
                <a:sym typeface="Symbol" panose="05050102010706020507" pitchFamily="18" charset="2"/>
              </a:rPr>
              <a:t>Nodosités  sur les racines</a:t>
            </a:r>
          </a:p>
          <a:p>
            <a:pPr algn="ctr" eaLnBrk="1" hangingPunct="1">
              <a:spcBef>
                <a:spcPct val="0"/>
              </a:spcBef>
              <a:buFontTx/>
              <a:buNone/>
            </a:pPr>
            <a:r>
              <a:rPr lang="fr-FR" altLang="fr-FR" sz="1000" dirty="0" err="1">
                <a:solidFill>
                  <a:srgbClr val="008000"/>
                </a:solidFill>
                <a:sym typeface="Symbol" panose="05050102010706020507" pitchFamily="18" charset="2"/>
              </a:rPr>
              <a:t>Llées</a:t>
            </a:r>
            <a:r>
              <a:rPr lang="fr-FR" altLang="fr-FR" sz="1000" dirty="0">
                <a:solidFill>
                  <a:srgbClr val="008000"/>
                </a:solidFill>
                <a:sym typeface="Symbol" panose="05050102010706020507" pitchFamily="18" charset="2"/>
              </a:rPr>
              <a:t> à la présence de </a:t>
            </a:r>
            <a:r>
              <a:rPr lang="fr-FR" altLang="fr-FR" sz="1000" i="1" dirty="0">
                <a:solidFill>
                  <a:srgbClr val="008000"/>
                </a:solidFill>
                <a:sym typeface="Symbol" panose="05050102010706020507" pitchFamily="18" charset="2"/>
              </a:rPr>
              <a:t>mycorhizes</a:t>
            </a:r>
            <a:endParaRPr lang="fr-FR" altLang="fr-FR" sz="1000" i="1" dirty="0">
              <a:solidFill>
                <a:srgbClr val="008000"/>
              </a:solidFill>
            </a:endParaRPr>
          </a:p>
        </p:txBody>
      </p:sp>
      <p:pic>
        <p:nvPicPr>
          <p:cNvPr id="18" name="Image 17" descr="Ecto-mycorhiz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01009" y="4060779"/>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9" descr="potMyc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18888" y="4055924"/>
            <a:ext cx="1214437"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20"/>
          <p:cNvSpPr txBox="1">
            <a:spLocks noChangeArrowheads="1"/>
          </p:cNvSpPr>
          <p:nvPr/>
        </p:nvSpPr>
        <p:spPr bwMode="auto">
          <a:xfrm>
            <a:off x="8518888" y="5533522"/>
            <a:ext cx="3673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dirty="0">
                <a:solidFill>
                  <a:srgbClr val="008000"/>
                </a:solidFill>
              </a:rPr>
              <a:t>On peut aider à la </a:t>
            </a:r>
            <a:r>
              <a:rPr lang="fr-FR" altLang="fr-FR" sz="1000" dirty="0" err="1">
                <a:solidFill>
                  <a:srgbClr val="008000"/>
                </a:solidFill>
              </a:rPr>
              <a:t>mycorhization</a:t>
            </a:r>
            <a:r>
              <a:rPr lang="fr-FR" altLang="fr-FR" sz="1000" dirty="0">
                <a:solidFill>
                  <a:srgbClr val="008000"/>
                </a:solidFill>
              </a:rPr>
              <a:t> par l‘apport d’amendement  organique  </a:t>
            </a:r>
            <a:r>
              <a:rPr lang="fr-FR" altLang="fr-FR" sz="1000" i="1" dirty="0" err="1">
                <a:solidFill>
                  <a:srgbClr val="008000"/>
                </a:solidFill>
              </a:rPr>
              <a:t>mycorhizé</a:t>
            </a:r>
            <a:r>
              <a:rPr lang="fr-FR" altLang="fr-FR" sz="1000" dirty="0">
                <a:solidFill>
                  <a:srgbClr val="008000"/>
                </a:solidFill>
              </a:rPr>
              <a:t>.</a:t>
            </a:r>
          </a:p>
        </p:txBody>
      </p:sp>
      <p:sp>
        <p:nvSpPr>
          <p:cNvPr id="21" name="ZoneTexte 20"/>
          <p:cNvSpPr txBox="1"/>
          <p:nvPr/>
        </p:nvSpPr>
        <p:spPr>
          <a:xfrm>
            <a:off x="4989620" y="6114992"/>
            <a:ext cx="7028465" cy="830997"/>
          </a:xfrm>
          <a:prstGeom prst="rect">
            <a:avLst/>
          </a:prstGeom>
          <a:noFill/>
        </p:spPr>
        <p:txBody>
          <a:bodyPr wrap="square" rtlCol="0">
            <a:spAutoFit/>
          </a:bodyPr>
          <a:lstStyle/>
          <a:p>
            <a:r>
              <a:rPr lang="fr-FR" sz="1200" dirty="0">
                <a:solidFill>
                  <a:srgbClr val="008000"/>
                </a:solidFill>
              </a:rPr>
              <a:t>Sources : a) </a:t>
            </a:r>
            <a:r>
              <a:rPr lang="fr-FR" sz="1200" dirty="0">
                <a:solidFill>
                  <a:srgbClr val="008000"/>
                </a:solidFill>
                <a:hlinkClick r:id="rId9"/>
              </a:rPr>
              <a:t>http://www.lallemandplantcare.com/micro-organismes-en-agriculture/</a:t>
            </a:r>
            <a:endParaRPr lang="fr-FR" sz="1200" dirty="0">
              <a:solidFill>
                <a:srgbClr val="008000"/>
              </a:solidFill>
            </a:endParaRPr>
          </a:p>
          <a:p>
            <a:r>
              <a:rPr lang="fr-FR" sz="1200" dirty="0">
                <a:solidFill>
                  <a:srgbClr val="008000"/>
                </a:solidFill>
              </a:rPr>
              <a:t>b) </a:t>
            </a:r>
            <a:r>
              <a:rPr lang="fr-FR" sz="1200" dirty="0">
                <a:solidFill>
                  <a:srgbClr val="008000"/>
                </a:solidFill>
                <a:hlinkClick r:id="rId10"/>
              </a:rPr>
              <a:t>http://truffes-de-bourgogne.fr/plants-truffier-agritruffe-plants-mycorhizes/</a:t>
            </a:r>
            <a:r>
              <a:rPr lang="fr-FR" sz="1200" dirty="0">
                <a:solidFill>
                  <a:srgbClr val="008000"/>
                </a:solidFill>
              </a:rPr>
              <a:t>  </a:t>
            </a:r>
          </a:p>
          <a:p>
            <a:r>
              <a:rPr lang="fr-FR" sz="1200" dirty="0">
                <a:solidFill>
                  <a:srgbClr val="008000"/>
                </a:solidFill>
              </a:rPr>
              <a:t>c) </a:t>
            </a:r>
            <a:r>
              <a:rPr lang="fr-FR" sz="1200" dirty="0">
                <a:solidFill>
                  <a:srgbClr val="008000"/>
                </a:solidFill>
                <a:hlinkClick r:id="rId11"/>
              </a:rPr>
              <a:t>http://www.memoireonline.com/12/12/6576/Quantification-de-la-symbiose-mycorhizienne-des-essences-de-la-fort-claire-miomboV-du-Katanga-a.html</a:t>
            </a:r>
            <a:r>
              <a:rPr lang="fr-FR" sz="1200" dirty="0">
                <a:solidFill>
                  <a:srgbClr val="008000"/>
                </a:solidFill>
              </a:rPr>
              <a:t> </a:t>
            </a:r>
          </a:p>
        </p:txBody>
      </p:sp>
      <p:pic>
        <p:nvPicPr>
          <p:cNvPr id="23" name="Imag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15919" y="3995587"/>
            <a:ext cx="1200150" cy="1619250"/>
          </a:xfrm>
          <a:prstGeom prst="rect">
            <a:avLst/>
          </a:prstGeom>
        </p:spPr>
      </p:pic>
      <p:sp>
        <p:nvSpPr>
          <p:cNvPr id="24" name="ZoneTexte 23"/>
          <p:cNvSpPr txBox="1"/>
          <p:nvPr/>
        </p:nvSpPr>
        <p:spPr>
          <a:xfrm>
            <a:off x="153106" y="978947"/>
            <a:ext cx="11960005" cy="1569660"/>
          </a:xfrm>
          <a:prstGeom prst="rect">
            <a:avLst/>
          </a:prstGeom>
          <a:noFill/>
        </p:spPr>
        <p:txBody>
          <a:bodyPr wrap="square" rtlCol="0">
            <a:spAutoFit/>
          </a:bodyPr>
          <a:lstStyle/>
          <a:p>
            <a:pPr algn="just"/>
            <a:r>
              <a:rPr lang="fr-FR" sz="2400" b="1" dirty="0">
                <a:solidFill>
                  <a:srgbClr val="663300"/>
                </a:solidFill>
              </a:rPr>
              <a:t>Dans un second temps des techniques plus complexes et délicates, nécessitant une hygiène irréprochable, une stérilisation des instruments (à l’alcool, à la flamme, à l’eau bouillante ou vapeur brûlante) … pourraient être utilisées, comme avec : 1) la </a:t>
            </a:r>
            <a:r>
              <a:rPr lang="fr-FR" sz="2400" b="1" dirty="0" err="1">
                <a:solidFill>
                  <a:srgbClr val="663300"/>
                </a:solidFill>
              </a:rPr>
              <a:t>Mycorhization</a:t>
            </a:r>
            <a:r>
              <a:rPr lang="fr-FR" sz="2400" b="1" dirty="0">
                <a:solidFill>
                  <a:srgbClr val="663300"/>
                </a:solidFill>
              </a:rPr>
              <a:t>, 2) la greffe des arbres fruitiers (voir annexe A4). </a:t>
            </a:r>
            <a:r>
              <a:rPr lang="fr-FR" sz="2400" b="1" dirty="0">
                <a:solidFill>
                  <a:srgbClr val="008000"/>
                </a:solidFill>
              </a:rPr>
              <a:t> </a:t>
            </a:r>
            <a:endParaRPr lang="fr-FR" sz="2400" b="1" dirty="0"/>
          </a:p>
        </p:txBody>
      </p:sp>
      <p:pic>
        <p:nvPicPr>
          <p:cNvPr id="25" name="Imag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9709" y="4392035"/>
            <a:ext cx="1652765" cy="1990830"/>
          </a:xfrm>
          <a:prstGeom prst="rect">
            <a:avLst/>
          </a:prstGeom>
        </p:spPr>
      </p:pic>
    </p:spTree>
    <p:extLst>
      <p:ext uri="{BB962C8B-B14F-4D97-AF65-F5344CB8AC3E}">
        <p14:creationId xmlns:p14="http://schemas.microsoft.com/office/powerpoint/2010/main" val="145140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16" y="1006743"/>
            <a:ext cx="9803646" cy="461665"/>
          </a:xfrm>
          <a:prstGeom prst="rect">
            <a:avLst/>
          </a:prstGeom>
        </p:spPr>
        <p:txBody>
          <a:bodyPr wrap="none">
            <a:spAutoFit/>
          </a:bodyPr>
          <a:lstStyle/>
          <a:p>
            <a:r>
              <a:rPr lang="fr-FR" sz="2400" b="1" dirty="0">
                <a:solidFill>
                  <a:srgbClr val="008000"/>
                </a:solidFill>
              </a:rPr>
              <a:t>Le </a:t>
            </a:r>
            <a:r>
              <a:rPr lang="fr-FR" sz="2400" b="1" dirty="0" err="1">
                <a:solidFill>
                  <a:srgbClr val="008000"/>
                </a:solidFill>
              </a:rPr>
              <a:t>Bokashi</a:t>
            </a:r>
            <a:r>
              <a:rPr lang="fr-FR" sz="2400" b="1" dirty="0">
                <a:solidFill>
                  <a:srgbClr val="008000"/>
                </a:solidFill>
              </a:rPr>
              <a:t>, les micro-organismes efficaces (EM) et les super-sols</a:t>
            </a:r>
            <a:r>
              <a:rPr lang="fr-FR" b="1" dirty="0">
                <a:solidFill>
                  <a:srgbClr val="008000"/>
                </a:solidFill>
              </a:rPr>
              <a:t> (pour mention)</a:t>
            </a:r>
            <a:endParaRPr lang="fr-FR" sz="2400" dirty="0">
              <a:solidFill>
                <a:srgbClr val="008000"/>
              </a:solidFill>
            </a:endParaRPr>
          </a:p>
        </p:txBody>
      </p:sp>
      <p:sp>
        <p:nvSpPr>
          <p:cNvPr id="4" name="Rectangle 3"/>
          <p:cNvSpPr/>
          <p:nvPr/>
        </p:nvSpPr>
        <p:spPr>
          <a:xfrm>
            <a:off x="145416" y="538911"/>
            <a:ext cx="8299337" cy="461665"/>
          </a:xfrm>
          <a:prstGeom prst="rect">
            <a:avLst/>
          </a:prstGeom>
        </p:spPr>
        <p:txBody>
          <a:bodyPr wrap="square">
            <a:spAutoFit/>
          </a:bodyPr>
          <a:lstStyle/>
          <a:p>
            <a:r>
              <a:rPr lang="fr-FR" sz="2400" dirty="0">
                <a:solidFill>
                  <a:srgbClr val="008000"/>
                </a:solidFill>
              </a:rPr>
              <a:t>2.1. </a:t>
            </a:r>
            <a:r>
              <a:rPr lang="fr-FR" sz="2400" b="1" dirty="0">
                <a:solidFill>
                  <a:srgbClr val="008000"/>
                </a:solidFill>
              </a:rPr>
              <a:t>L’amélioration de la fertilité du sol par des moyens naturels</a:t>
            </a:r>
          </a:p>
        </p:txBody>
      </p:sp>
      <p:sp>
        <p:nvSpPr>
          <p:cNvPr id="6" name="ZoneTexte 5"/>
          <p:cNvSpPr txBox="1"/>
          <p:nvPr/>
        </p:nvSpPr>
        <p:spPr>
          <a:xfrm>
            <a:off x="4238419" y="114122"/>
            <a:ext cx="2581835" cy="376518"/>
          </a:xfrm>
          <a:prstGeom prst="rect">
            <a:avLst/>
          </a:prstGeom>
          <a:noFill/>
          <a:ln>
            <a:solidFill>
              <a:srgbClr val="008000"/>
            </a:solidFill>
          </a:ln>
        </p:spPr>
        <p:txBody>
          <a:bodyPr wrap="square" rtlCol="0">
            <a:spAutoFit/>
          </a:bodyPr>
          <a:lstStyle/>
          <a:p>
            <a:pPr algn="ctr"/>
            <a:r>
              <a:rPr lang="fr-FR" b="1" dirty="0">
                <a:solidFill>
                  <a:srgbClr val="008000"/>
                </a:solidFill>
              </a:rPr>
              <a:t>Projet d’</a:t>
            </a:r>
            <a:r>
              <a:rPr lang="fr-FR" b="1" dirty="0" err="1">
                <a:solidFill>
                  <a:srgbClr val="008000"/>
                </a:solidFill>
              </a:rPr>
              <a:t>écovillage</a:t>
            </a:r>
            <a:r>
              <a:rPr lang="fr-FR" b="1" dirty="0">
                <a:solidFill>
                  <a:srgbClr val="008000"/>
                </a:solidFill>
              </a:rPr>
              <a:t> pilote</a:t>
            </a:r>
          </a:p>
        </p:txBody>
      </p:sp>
      <p:sp>
        <p:nvSpPr>
          <p:cNvPr id="7" name="Espace réservé du numéro de diapositive 3"/>
          <p:cNvSpPr txBox="1">
            <a:spLocks/>
          </p:cNvSpPr>
          <p:nvPr/>
        </p:nvSpPr>
        <p:spPr>
          <a:xfrm>
            <a:off x="6820254" y="125515"/>
            <a:ext cx="477819"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648654-9D57-4BB1-8D13-DD93554D0108}" type="slidenum">
              <a:rPr lang="fr-FR" smtClean="0"/>
              <a:pPr/>
              <a:t>9</a:t>
            </a:fld>
            <a:endParaRPr lang="fr-FR" dirty="0"/>
          </a:p>
        </p:txBody>
      </p:sp>
      <p:sp>
        <p:nvSpPr>
          <p:cNvPr id="8" name="Rectangle 7"/>
          <p:cNvSpPr/>
          <p:nvPr/>
        </p:nvSpPr>
        <p:spPr>
          <a:xfrm>
            <a:off x="160807" y="77246"/>
            <a:ext cx="3525285" cy="461665"/>
          </a:xfrm>
          <a:prstGeom prst="rect">
            <a:avLst/>
          </a:prstGeom>
        </p:spPr>
        <p:txBody>
          <a:bodyPr wrap="square">
            <a:spAutoFit/>
          </a:bodyPr>
          <a:lstStyle/>
          <a:p>
            <a:r>
              <a:rPr lang="fr-FR" sz="2400" b="1" dirty="0">
                <a:solidFill>
                  <a:srgbClr val="008000"/>
                </a:solidFill>
                <a:latin typeface="Calibri" panose="020F0502020204030204" pitchFamily="34" charset="0"/>
                <a:ea typeface="Calibri" panose="020F0502020204030204" pitchFamily="34" charset="0"/>
              </a:rPr>
              <a:t>2. Agriculture biologiques</a:t>
            </a:r>
            <a:endParaRPr lang="fr-FR" sz="2400" b="1" dirty="0"/>
          </a:p>
        </p:txBody>
      </p:sp>
      <p:sp>
        <p:nvSpPr>
          <p:cNvPr id="9" name="ZoneTexte 8"/>
          <p:cNvSpPr txBox="1"/>
          <p:nvPr/>
        </p:nvSpPr>
        <p:spPr>
          <a:xfrm>
            <a:off x="160807" y="1468408"/>
            <a:ext cx="11849579" cy="3785652"/>
          </a:xfrm>
          <a:prstGeom prst="rect">
            <a:avLst/>
          </a:prstGeom>
          <a:noFill/>
        </p:spPr>
        <p:txBody>
          <a:bodyPr wrap="square" rtlCol="0">
            <a:spAutoFit/>
          </a:bodyPr>
          <a:lstStyle/>
          <a:p>
            <a:pPr algn="just"/>
            <a:r>
              <a:rPr lang="fr-FR" dirty="0">
                <a:solidFill>
                  <a:srgbClr val="008000"/>
                </a:solidFill>
              </a:rPr>
              <a:t>Dans la technique du </a:t>
            </a:r>
            <a:r>
              <a:rPr lang="fr-FR" b="1" dirty="0" err="1">
                <a:solidFill>
                  <a:srgbClr val="008000"/>
                </a:solidFill>
              </a:rPr>
              <a:t>Bokashi</a:t>
            </a:r>
            <a:r>
              <a:rPr lang="fr-FR" dirty="0">
                <a:solidFill>
                  <a:srgbClr val="008000"/>
                </a:solidFill>
              </a:rPr>
              <a:t>, les déchets végétaux et matières organiques sont </a:t>
            </a:r>
            <a:r>
              <a:rPr lang="fr-FR" i="1" dirty="0">
                <a:solidFill>
                  <a:srgbClr val="008000"/>
                </a:solidFill>
              </a:rPr>
              <a:t>fermentés</a:t>
            </a:r>
            <a:r>
              <a:rPr lang="fr-FR" dirty="0">
                <a:solidFill>
                  <a:srgbClr val="008000"/>
                </a:solidFill>
              </a:rPr>
              <a:t>, </a:t>
            </a:r>
            <a:r>
              <a:rPr lang="fr-FR" i="1" dirty="0">
                <a:solidFill>
                  <a:srgbClr val="008000"/>
                </a:solidFill>
              </a:rPr>
              <a:t>sans apport d’oxygène </a:t>
            </a:r>
            <a:r>
              <a:rPr lang="fr-FR" dirty="0">
                <a:solidFill>
                  <a:srgbClr val="008000"/>
                </a:solidFill>
              </a:rPr>
              <a:t>(contrairement au compostage), à l’aide des </a:t>
            </a:r>
            <a:r>
              <a:rPr lang="fr-FR" b="1" dirty="0">
                <a:solidFill>
                  <a:srgbClr val="008000"/>
                </a:solidFill>
              </a:rPr>
              <a:t>micro-organismes </a:t>
            </a:r>
            <a:r>
              <a:rPr lang="fr-FR" dirty="0">
                <a:solidFill>
                  <a:srgbClr val="008000"/>
                </a:solidFill>
              </a:rPr>
              <a:t>anaérobies appelés </a:t>
            </a:r>
            <a:r>
              <a:rPr lang="fr-FR" b="1" dirty="0">
                <a:solidFill>
                  <a:srgbClr val="008000"/>
                </a:solidFill>
              </a:rPr>
              <a:t>micro-organismes efficaces</a:t>
            </a:r>
            <a:r>
              <a:rPr lang="fr-FR" dirty="0">
                <a:solidFill>
                  <a:srgbClr val="008000"/>
                </a:solidFill>
              </a:rPr>
              <a:t> ou </a:t>
            </a:r>
            <a:r>
              <a:rPr lang="fr-FR" b="1" dirty="0">
                <a:solidFill>
                  <a:srgbClr val="008000"/>
                </a:solidFill>
              </a:rPr>
              <a:t>EM</a:t>
            </a:r>
            <a:r>
              <a:rPr lang="fr-FR" dirty="0">
                <a:solidFill>
                  <a:srgbClr val="008000"/>
                </a:solidFill>
              </a:rPr>
              <a:t> (ferments lactiques …), présents dans le sols. </a:t>
            </a:r>
            <a:r>
              <a:rPr lang="fr-FR" altLang="fr-FR" dirty="0">
                <a:solidFill>
                  <a:srgbClr val="008000"/>
                </a:solidFill>
              </a:rPr>
              <a:t>Les matières fermentent, sans pourrir, comme pour une </a:t>
            </a:r>
            <a:r>
              <a:rPr lang="fr-FR" altLang="fr-FR" i="1" dirty="0">
                <a:solidFill>
                  <a:srgbClr val="008000"/>
                </a:solidFill>
              </a:rPr>
              <a:t>choucroute</a:t>
            </a:r>
            <a:r>
              <a:rPr lang="fr-FR" altLang="fr-FR" dirty="0">
                <a:solidFill>
                  <a:srgbClr val="008000"/>
                </a:solidFill>
              </a:rPr>
              <a:t>.</a:t>
            </a:r>
            <a:r>
              <a:rPr lang="fr-FR" dirty="0">
                <a:solidFill>
                  <a:srgbClr val="008000"/>
                </a:solidFill>
              </a:rPr>
              <a:t> </a:t>
            </a:r>
          </a:p>
          <a:p>
            <a:pPr algn="just"/>
            <a:r>
              <a:rPr lang="fr-FR" altLang="fr-FR" dirty="0">
                <a:solidFill>
                  <a:srgbClr val="008000"/>
                </a:solidFill>
              </a:rPr>
              <a:t>Cette technique découle de la pratique de japonais agriculteurs il y a des siècles, à recouvrir les déchets alimentaires, avec un sol riche contenant ces micro-organismes (</a:t>
            </a:r>
            <a:r>
              <a:rPr lang="fr-FR" i="1" dirty="0">
                <a:solidFill>
                  <a:srgbClr val="008000"/>
                </a:solidFill>
              </a:rPr>
              <a:t>Lactobacillus etc. </a:t>
            </a:r>
            <a:r>
              <a:rPr lang="fr-FR" dirty="0">
                <a:solidFill>
                  <a:srgbClr val="008000"/>
                </a:solidFill>
              </a:rPr>
              <a:t>…)</a:t>
            </a:r>
            <a:r>
              <a:rPr lang="fr-FR" altLang="fr-FR" dirty="0">
                <a:solidFill>
                  <a:srgbClr val="008000"/>
                </a:solidFill>
              </a:rPr>
              <a:t>, qui fermentaient ces déchets. Ce sol est appelé </a:t>
            </a:r>
            <a:r>
              <a:rPr lang="fr-FR" altLang="fr-FR" i="1" dirty="0">
                <a:solidFill>
                  <a:srgbClr val="008000"/>
                </a:solidFill>
              </a:rPr>
              <a:t>super-sol</a:t>
            </a:r>
            <a:r>
              <a:rPr lang="fr-FR" altLang="fr-FR" dirty="0">
                <a:solidFill>
                  <a:srgbClr val="008000"/>
                </a:solidFill>
              </a:rPr>
              <a:t>.</a:t>
            </a:r>
          </a:p>
          <a:p>
            <a:pPr algn="just"/>
            <a:r>
              <a:rPr lang="fr-FR" altLang="fr-FR" dirty="0">
                <a:solidFill>
                  <a:srgbClr val="008000"/>
                </a:solidFill>
              </a:rPr>
              <a:t>Ces ferments EM (ou </a:t>
            </a:r>
            <a:r>
              <a:rPr lang="fr-FR" altLang="fr-FR" dirty="0" err="1">
                <a:solidFill>
                  <a:srgbClr val="008000"/>
                </a:solidFill>
              </a:rPr>
              <a:t>Ema</a:t>
            </a:r>
            <a:r>
              <a:rPr lang="fr-FR" altLang="fr-FR" dirty="0">
                <a:solidFill>
                  <a:srgbClr val="008000"/>
                </a:solidFill>
              </a:rPr>
              <a:t>) sont maintenant commercialisés et sélectionnés parmi souvent des </a:t>
            </a:r>
            <a:r>
              <a:rPr lang="fr-FR" altLang="fr-FR" i="1" dirty="0">
                <a:solidFill>
                  <a:srgbClr val="008000"/>
                </a:solidFill>
              </a:rPr>
              <a:t>ferments lactiques</a:t>
            </a:r>
            <a:r>
              <a:rPr lang="fr-FR" altLang="fr-FR" dirty="0">
                <a:solidFill>
                  <a:srgbClr val="008000"/>
                </a:solidFill>
              </a:rPr>
              <a:t>.</a:t>
            </a:r>
          </a:p>
          <a:p>
            <a:pPr algn="just"/>
            <a:r>
              <a:rPr lang="fr-FR" altLang="fr-FR" sz="1200" dirty="0">
                <a:solidFill>
                  <a:srgbClr val="008000"/>
                </a:solidFill>
              </a:rPr>
              <a:t>Les </a:t>
            </a:r>
            <a:r>
              <a:rPr lang="fr-FR" altLang="fr-FR" sz="1200" b="1" dirty="0" err="1">
                <a:solidFill>
                  <a:srgbClr val="008000"/>
                </a:solidFill>
              </a:rPr>
              <a:t>dangos</a:t>
            </a:r>
            <a:r>
              <a:rPr lang="fr-FR" altLang="fr-FR" sz="1200" dirty="0">
                <a:solidFill>
                  <a:srgbClr val="008000"/>
                </a:solidFill>
              </a:rPr>
              <a:t> sont des boulettes qui diffusent les microorganismes EM. Leur fabrication est simple à partir d'argile, de poudre de roche, de poudre de céramique et d'</a:t>
            </a:r>
            <a:r>
              <a:rPr lang="fr-FR" altLang="fr-FR" sz="1200" dirty="0" err="1">
                <a:solidFill>
                  <a:srgbClr val="008000"/>
                </a:solidFill>
              </a:rPr>
              <a:t>EMa</a:t>
            </a:r>
            <a:r>
              <a:rPr lang="fr-FR" altLang="fr-FR" sz="1200" dirty="0">
                <a:solidFill>
                  <a:srgbClr val="008000"/>
                </a:solidFill>
              </a:rPr>
              <a:t>.</a:t>
            </a:r>
          </a:p>
          <a:p>
            <a:pPr algn="just"/>
            <a:r>
              <a:rPr lang="fr-FR" altLang="fr-FR" sz="1200" dirty="0">
                <a:solidFill>
                  <a:srgbClr val="008000"/>
                </a:solidFill>
              </a:rPr>
              <a:t>En Inde, le </a:t>
            </a:r>
            <a:r>
              <a:rPr lang="fr-FR" altLang="fr-FR" sz="1200" b="1" dirty="0" err="1">
                <a:solidFill>
                  <a:srgbClr val="008000"/>
                </a:solidFill>
              </a:rPr>
              <a:t>panchakavia</a:t>
            </a:r>
            <a:r>
              <a:rPr lang="fr-FR" altLang="fr-FR" sz="1200" dirty="0">
                <a:solidFill>
                  <a:srgbClr val="008000"/>
                </a:solidFill>
              </a:rPr>
              <a:t> est un mélange de bouse de vache et de beurre clarifié, auquel on ajoute ensuite l'urine de vache, le yaourt, le lait puis de la mélasse de canne à sucre. Le sucre accélère la multiplication des microbes. Il faut attendre trois semaines pour verser le </a:t>
            </a:r>
            <a:r>
              <a:rPr lang="fr-FR" altLang="fr-FR" sz="1200" dirty="0" err="1">
                <a:solidFill>
                  <a:srgbClr val="008000"/>
                </a:solidFill>
              </a:rPr>
              <a:t>panchakavia</a:t>
            </a:r>
            <a:r>
              <a:rPr lang="fr-FR" altLang="fr-FR" sz="1200" dirty="0">
                <a:solidFill>
                  <a:srgbClr val="008000"/>
                </a:solidFill>
              </a:rPr>
              <a:t> sur les cultures, remué et dilué à 3 à 10 %, 10 %.</a:t>
            </a:r>
          </a:p>
          <a:p>
            <a:pPr algn="just"/>
            <a:r>
              <a:rPr lang="fr-FR" dirty="0">
                <a:solidFill>
                  <a:srgbClr val="FF0000"/>
                </a:solidFill>
              </a:rPr>
              <a:t>Malgré les affirmations faites par les fabricants, les études disponibles, qui ont utilisé des </a:t>
            </a:r>
            <a:r>
              <a:rPr lang="fr-FR" dirty="0">
                <a:solidFill>
                  <a:srgbClr val="FF0000"/>
                </a:solidFill>
                <a:hlinkClick r:id="rId2" tooltip="Méthode scientifique"/>
              </a:rPr>
              <a:t>méthodes scientifiques</a:t>
            </a:r>
            <a:r>
              <a:rPr lang="fr-FR" dirty="0">
                <a:solidFill>
                  <a:srgbClr val="FF0000"/>
                </a:solidFill>
              </a:rPr>
              <a:t> pour enquêter sur ces additifs EM, sont venus à la conclusion que </a:t>
            </a:r>
            <a:r>
              <a:rPr lang="fr-FR" b="1" dirty="0">
                <a:solidFill>
                  <a:srgbClr val="FF0000"/>
                </a:solidFill>
              </a:rPr>
              <a:t>les effets bénéfiques à long terme ne sont pas prouvés</a:t>
            </a:r>
            <a:r>
              <a:rPr lang="fr-FR" dirty="0">
                <a:solidFill>
                  <a:srgbClr val="FF0000"/>
                </a:solidFill>
              </a:rPr>
              <a:t>.</a:t>
            </a:r>
            <a:endParaRPr lang="fr-FR" altLang="fr-FR" sz="1200" dirty="0">
              <a:solidFill>
                <a:srgbClr val="FF0000"/>
              </a:solidFill>
            </a:endParaRPr>
          </a:p>
          <a:p>
            <a:pPr>
              <a:spcBef>
                <a:spcPct val="0"/>
              </a:spcBef>
            </a:pPr>
            <a:r>
              <a:rPr lang="fr-FR" altLang="fr-FR" sz="1200" dirty="0">
                <a:solidFill>
                  <a:srgbClr val="008000"/>
                </a:solidFill>
              </a:rPr>
              <a:t>Sources : a) </a:t>
            </a:r>
            <a:r>
              <a:rPr lang="fr-FR" altLang="fr-FR" sz="1200" i="1" dirty="0">
                <a:solidFill>
                  <a:srgbClr val="008000"/>
                </a:solidFill>
              </a:rPr>
              <a:t>MICRO-ORGANISMES EFFICACES, Renouer avec le vivant</a:t>
            </a:r>
            <a:r>
              <a:rPr lang="fr-FR" altLang="fr-FR" sz="1200" dirty="0">
                <a:solidFill>
                  <a:srgbClr val="008000"/>
                </a:solidFill>
              </a:rPr>
              <a:t>, Christine Gatineau, article réalisé pour le magazine Génération Tao n°60, mars 2011, b) </a:t>
            </a:r>
            <a:r>
              <a:rPr lang="fr-FR" altLang="fr-FR" sz="1200" i="1" dirty="0">
                <a:solidFill>
                  <a:srgbClr val="008000"/>
                </a:solidFill>
              </a:rPr>
              <a:t>Les micro-organismes efficaces, au service de la terre, des animaux et des h</a:t>
            </a:r>
            <a:r>
              <a:rPr lang="fr-FR" altLang="fr-FR" sz="1200" dirty="0">
                <a:solidFill>
                  <a:srgbClr val="008000"/>
                </a:solidFill>
              </a:rPr>
              <a:t>ommes, Anne </a:t>
            </a:r>
            <a:r>
              <a:rPr lang="fr-FR" altLang="fr-FR" sz="1200" dirty="0" err="1">
                <a:solidFill>
                  <a:srgbClr val="008000"/>
                </a:solidFill>
              </a:rPr>
              <a:t>Lorch</a:t>
            </a:r>
            <a:r>
              <a:rPr lang="fr-FR" altLang="fr-FR" sz="1200" dirty="0">
                <a:solidFill>
                  <a:srgbClr val="008000"/>
                </a:solidFill>
              </a:rPr>
              <a:t>, Editions Le Souffle d’Or, 2011, 27 euros, </a:t>
            </a:r>
            <a:r>
              <a:rPr lang="fr-FR" altLang="fr-FR" sz="1200" dirty="0">
                <a:solidFill>
                  <a:srgbClr val="008000"/>
                </a:solidFill>
                <a:hlinkClick r:id="rId3"/>
              </a:rPr>
              <a:t>http://www.souffledor.fr/boutique/produits_micro-organismes-efficaces-au-quotidien-em-les__3337.html</a:t>
            </a:r>
            <a:r>
              <a:rPr lang="fr-FR" altLang="fr-FR" sz="1200" dirty="0">
                <a:solidFill>
                  <a:srgbClr val="008000"/>
                </a:solidFill>
              </a:rPr>
              <a:t>, c) in "</a:t>
            </a:r>
            <a:r>
              <a:rPr lang="fr-FR" altLang="fr-FR" sz="1200" i="1" dirty="0">
                <a:solidFill>
                  <a:srgbClr val="008000"/>
                </a:solidFill>
              </a:rPr>
              <a:t>Recettes faciles pour l'</a:t>
            </a:r>
            <a:r>
              <a:rPr lang="fr-FR" altLang="fr-FR" sz="1200" i="1" dirty="0" err="1">
                <a:solidFill>
                  <a:srgbClr val="008000"/>
                </a:solidFill>
              </a:rPr>
              <a:t>agro-écologie</a:t>
            </a:r>
            <a:r>
              <a:rPr lang="fr-FR" altLang="fr-FR" sz="1200" i="1" dirty="0">
                <a:solidFill>
                  <a:srgbClr val="008000"/>
                </a:solidFill>
              </a:rPr>
              <a:t> chez soi ou dans les champs, expériences d'Inde</a:t>
            </a:r>
            <a:r>
              <a:rPr lang="fr-FR" altLang="fr-FR" sz="1200" dirty="0">
                <a:solidFill>
                  <a:srgbClr val="008000"/>
                </a:solidFill>
              </a:rPr>
              <a:t>", Stéphane </a:t>
            </a:r>
            <a:r>
              <a:rPr lang="fr-FR" altLang="fr-FR" sz="1200" dirty="0" err="1">
                <a:solidFill>
                  <a:srgbClr val="008000"/>
                </a:solidFill>
              </a:rPr>
              <a:t>Fayon</a:t>
            </a:r>
            <a:r>
              <a:rPr lang="fr-FR" altLang="fr-FR" sz="1200" dirty="0">
                <a:solidFill>
                  <a:srgbClr val="008000"/>
                </a:solidFill>
              </a:rPr>
              <a:t>, directeur d'</a:t>
            </a:r>
            <a:r>
              <a:rPr lang="fr-FR" altLang="fr-FR" sz="1200" b="1" dirty="0" err="1">
                <a:solidFill>
                  <a:srgbClr val="008000"/>
                </a:solidFill>
              </a:rPr>
              <a:t>Annadana</a:t>
            </a:r>
            <a:r>
              <a:rPr lang="fr-FR" altLang="fr-FR" sz="1200" dirty="0">
                <a:solidFill>
                  <a:srgbClr val="008000"/>
                </a:solidFill>
              </a:rPr>
              <a:t> (ONG antenne de </a:t>
            </a:r>
            <a:r>
              <a:rPr lang="fr-FR" altLang="fr-FR" sz="1200" b="1" dirty="0">
                <a:solidFill>
                  <a:srgbClr val="008000"/>
                </a:solidFill>
              </a:rPr>
              <a:t>Kokopelli</a:t>
            </a:r>
            <a:r>
              <a:rPr lang="fr-FR" altLang="fr-FR" sz="1200" dirty="0">
                <a:solidFill>
                  <a:srgbClr val="008000"/>
                </a:solidFill>
              </a:rPr>
              <a:t> en Inde, situé à Auroville), in </a:t>
            </a:r>
            <a:r>
              <a:rPr lang="fr-FR" altLang="fr-FR" sz="1200" i="1" dirty="0">
                <a:solidFill>
                  <a:srgbClr val="008000"/>
                </a:solidFill>
              </a:rPr>
              <a:t>Solutions locales pour un désordre global</a:t>
            </a:r>
            <a:r>
              <a:rPr lang="fr-FR" altLang="fr-FR" sz="1200" dirty="0">
                <a:solidFill>
                  <a:srgbClr val="008000"/>
                </a:solidFill>
              </a:rPr>
              <a:t>, Coline </a:t>
            </a:r>
            <a:r>
              <a:rPr lang="fr-FR" altLang="fr-FR" sz="1200" dirty="0" err="1">
                <a:solidFill>
                  <a:srgbClr val="008000"/>
                </a:solidFill>
              </a:rPr>
              <a:t>Serreau</a:t>
            </a:r>
            <a:r>
              <a:rPr lang="fr-FR" altLang="fr-FR" sz="1200" dirty="0">
                <a:solidFill>
                  <a:srgbClr val="008000"/>
                </a:solidFill>
              </a:rPr>
              <a:t>, Babel, 2010. d) </a:t>
            </a:r>
            <a:r>
              <a:rPr lang="fr-FR" altLang="fr-FR" sz="1200" dirty="0">
                <a:solidFill>
                  <a:srgbClr val="008000"/>
                </a:solidFill>
                <a:hlinkClick r:id="rId4"/>
              </a:rPr>
              <a:t>http://association-em-france.blogspot.fr/</a:t>
            </a:r>
            <a:r>
              <a:rPr lang="fr-FR" altLang="fr-FR" sz="1200" dirty="0">
                <a:solidFill>
                  <a:srgbClr val="008000"/>
                </a:solidFill>
              </a:rPr>
              <a:t>,</a:t>
            </a:r>
            <a:endParaRPr lang="fr-FR" altLang="fr-FR" dirty="0">
              <a:solidFill>
                <a:srgbClr val="008000"/>
              </a:solidFill>
            </a:endParaRPr>
          </a:p>
          <a:p>
            <a:pPr algn="just"/>
            <a:r>
              <a:rPr lang="fr-FR" altLang="fr-FR" sz="1200" dirty="0">
                <a:solidFill>
                  <a:srgbClr val="008000"/>
                </a:solidFill>
              </a:rPr>
              <a:t>e) </a:t>
            </a:r>
            <a:r>
              <a:rPr lang="fr-FR" altLang="fr-FR" sz="1200" dirty="0">
                <a:solidFill>
                  <a:srgbClr val="008000"/>
                </a:solidFill>
                <a:hlinkClick r:id="rId5"/>
              </a:rPr>
              <a:t>http://en.wikipedia.org/wiki/Compost#Bokashi</a:t>
            </a:r>
            <a:r>
              <a:rPr lang="fr-FR" altLang="fr-FR" sz="1200" dirty="0">
                <a:solidFill>
                  <a:srgbClr val="008000"/>
                </a:solidFill>
              </a:rPr>
              <a:t>, f) </a:t>
            </a:r>
            <a:r>
              <a:rPr lang="fr-FR" altLang="fr-FR" sz="1200" dirty="0">
                <a:solidFill>
                  <a:srgbClr val="008000"/>
                </a:solidFill>
                <a:hlinkClick r:id="rId6"/>
              </a:rPr>
              <a:t>http://www.wikipeetia.org/Panchakavia</a:t>
            </a:r>
            <a:r>
              <a:rPr lang="fr-FR" altLang="fr-FR" sz="1200" dirty="0">
                <a:solidFill>
                  <a:srgbClr val="008000"/>
                </a:solidFill>
              </a:rPr>
              <a:t>, g) </a:t>
            </a:r>
            <a:r>
              <a:rPr lang="fr-FR" altLang="fr-FR" sz="1200" dirty="0">
                <a:solidFill>
                  <a:srgbClr val="008000"/>
                </a:solidFill>
                <a:hlinkClick r:id="rId7"/>
              </a:rPr>
              <a:t>https://en.wikipedia.org/wiki/Effective_microorganism</a:t>
            </a:r>
            <a:r>
              <a:rPr lang="fr-FR" altLang="fr-FR" sz="1200" dirty="0">
                <a:solidFill>
                  <a:srgbClr val="008000"/>
                </a:solidFill>
              </a:rPr>
              <a:t> </a:t>
            </a:r>
          </a:p>
        </p:txBody>
      </p:sp>
      <p:pic>
        <p:nvPicPr>
          <p:cNvPr id="10" name="Image 4" descr="fermentsPourBokash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1757" y="5207900"/>
            <a:ext cx="1477269" cy="12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5"/>
          <p:cNvSpPr txBox="1">
            <a:spLocks noChangeArrowheads="1"/>
          </p:cNvSpPr>
          <p:nvPr/>
        </p:nvSpPr>
        <p:spPr bwMode="auto">
          <a:xfrm>
            <a:off x="2061686" y="6389996"/>
            <a:ext cx="284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latin typeface="+mn-lt"/>
              </a:rPr>
              <a:t>Conditionnement des ferments pour le </a:t>
            </a:r>
            <a:r>
              <a:rPr lang="fr-FR" altLang="fr-FR" sz="1200" dirty="0" err="1">
                <a:solidFill>
                  <a:srgbClr val="008000"/>
                </a:solidFill>
                <a:latin typeface="+mn-lt"/>
              </a:rPr>
              <a:t>Bokashi</a:t>
            </a:r>
            <a:r>
              <a:rPr lang="fr-FR" altLang="fr-FR" sz="1200" dirty="0">
                <a:solidFill>
                  <a:srgbClr val="008000"/>
                </a:solidFill>
                <a:latin typeface="+mn-lt"/>
              </a:rPr>
              <a:t>. Source : </a:t>
            </a:r>
            <a:r>
              <a:rPr lang="fr-FR" altLang="fr-FR" sz="1200" dirty="0">
                <a:solidFill>
                  <a:srgbClr val="008000"/>
                </a:solidFill>
                <a:latin typeface="+mn-lt"/>
                <a:hlinkClick r:id="rId9"/>
              </a:rPr>
              <a:t>http://agroterra.eu</a:t>
            </a:r>
            <a:r>
              <a:rPr lang="fr-FR" altLang="fr-FR" sz="1200" dirty="0">
                <a:solidFill>
                  <a:srgbClr val="008000"/>
                </a:solidFill>
                <a:latin typeface="+mn-lt"/>
              </a:rPr>
              <a:t> </a:t>
            </a:r>
          </a:p>
        </p:txBody>
      </p:sp>
      <p:pic>
        <p:nvPicPr>
          <p:cNvPr id="12" name="Image 6" descr="BokashiBucke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8000" y="5254060"/>
            <a:ext cx="1581932" cy="11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281704" y="6389996"/>
            <a:ext cx="2862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dirty="0">
                <a:solidFill>
                  <a:srgbClr val="008000"/>
                </a:solidFill>
                <a:latin typeface="+mn-lt"/>
              </a:rPr>
              <a:t>Le seau de </a:t>
            </a:r>
            <a:r>
              <a:rPr lang="fr-FR" altLang="fr-FR" sz="1200" dirty="0" err="1">
                <a:solidFill>
                  <a:srgbClr val="008000"/>
                </a:solidFill>
                <a:latin typeface="+mn-lt"/>
              </a:rPr>
              <a:t>bokashi</a:t>
            </a:r>
            <a:r>
              <a:rPr lang="fr-FR" altLang="fr-FR" sz="1200" dirty="0">
                <a:solidFill>
                  <a:srgbClr val="008000"/>
                </a:solidFill>
                <a:latin typeface="+mn-lt"/>
              </a:rPr>
              <a:t>. Source : </a:t>
            </a:r>
          </a:p>
          <a:p>
            <a:pPr algn="ctr" eaLnBrk="1" hangingPunct="1">
              <a:spcBef>
                <a:spcPct val="0"/>
              </a:spcBef>
              <a:buFontTx/>
              <a:buNone/>
            </a:pPr>
            <a:r>
              <a:rPr lang="fr-FR" altLang="fr-FR" sz="1200" dirty="0">
                <a:solidFill>
                  <a:srgbClr val="008000"/>
                </a:solidFill>
                <a:latin typeface="+mn-lt"/>
                <a:hlinkClick r:id="rId11"/>
              </a:rPr>
              <a:t>http://vermicomposters.ning.com</a:t>
            </a:r>
            <a:r>
              <a:rPr lang="fr-FR" altLang="fr-FR" sz="1200" dirty="0">
                <a:solidFill>
                  <a:srgbClr val="008000"/>
                </a:solidFill>
                <a:latin typeface="+mn-lt"/>
              </a:rPr>
              <a:t> </a:t>
            </a:r>
          </a:p>
        </p:txBody>
      </p:sp>
      <p:pic>
        <p:nvPicPr>
          <p:cNvPr id="15" name="Picture 4" descr="F:\DCIM\100OLYMP\Resized\PC230007.jpg"/>
          <p:cNvPicPr>
            <a:picLocks noChangeAspect="1" noChangeArrowheads="1"/>
          </p:cNvPicPr>
          <p:nvPr/>
        </p:nvPicPr>
        <p:blipFill>
          <a:blip r:embed="rId12"/>
          <a:srcRect r="-43"/>
          <a:stretch>
            <a:fillRect/>
          </a:stretch>
        </p:blipFill>
        <p:spPr bwMode="auto">
          <a:xfrm>
            <a:off x="4779243" y="5234421"/>
            <a:ext cx="1500188" cy="1535113"/>
          </a:xfrm>
          <a:prstGeom prst="rect">
            <a:avLst/>
          </a:prstGeom>
          <a:noFill/>
          <a:ln w="9525">
            <a:noFill/>
            <a:miter lim="800000"/>
            <a:headEnd/>
            <a:tailEnd/>
          </a:ln>
        </p:spPr>
      </p:pic>
      <p:sp>
        <p:nvSpPr>
          <p:cNvPr id="16" name="Rectangle 15"/>
          <p:cNvSpPr/>
          <p:nvPr/>
        </p:nvSpPr>
        <p:spPr>
          <a:xfrm>
            <a:off x="6351144" y="6412442"/>
            <a:ext cx="2283060" cy="461665"/>
          </a:xfrm>
          <a:prstGeom prst="rect">
            <a:avLst/>
          </a:prstGeom>
        </p:spPr>
        <p:txBody>
          <a:bodyPr wrap="square">
            <a:spAutoFit/>
          </a:bodyPr>
          <a:lstStyle/>
          <a:p>
            <a:pPr algn="ctr"/>
            <a:r>
              <a:rPr lang="fr-FR" sz="1200" dirty="0">
                <a:solidFill>
                  <a:srgbClr val="008000"/>
                </a:solidFill>
              </a:rPr>
              <a:t>Solution d’EM activée avec </a:t>
            </a:r>
            <a:r>
              <a:rPr lang="fr-FR" altLang="ja-JP" sz="1200" dirty="0">
                <a:solidFill>
                  <a:srgbClr val="008000"/>
                </a:solidFill>
              </a:rPr>
              <a:t>eau et mélasse © Songhaï </a:t>
            </a:r>
            <a:endParaRPr lang="fr-FR" sz="1200" dirty="0">
              <a:solidFill>
                <a:srgbClr val="008000"/>
              </a:solidFill>
            </a:endParaRPr>
          </a:p>
        </p:txBody>
      </p:sp>
      <p:pic>
        <p:nvPicPr>
          <p:cNvPr id="18" name="Imag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24985" y="5207900"/>
            <a:ext cx="1571625" cy="1181100"/>
          </a:xfrm>
          <a:prstGeom prst="rect">
            <a:avLst/>
          </a:prstGeom>
        </p:spPr>
      </p:pic>
      <p:sp>
        <p:nvSpPr>
          <p:cNvPr id="19" name="ZoneTexte 18"/>
          <p:cNvSpPr txBox="1"/>
          <p:nvPr/>
        </p:nvSpPr>
        <p:spPr>
          <a:xfrm>
            <a:off x="8634204" y="6389000"/>
            <a:ext cx="3557796" cy="461665"/>
          </a:xfrm>
          <a:prstGeom prst="rect">
            <a:avLst/>
          </a:prstGeom>
          <a:noFill/>
        </p:spPr>
        <p:txBody>
          <a:bodyPr wrap="square" rtlCol="0">
            <a:spAutoFit/>
          </a:bodyPr>
          <a:lstStyle/>
          <a:p>
            <a:pPr algn="ctr"/>
            <a:r>
              <a:rPr lang="fr-FR" sz="1200" dirty="0">
                <a:solidFill>
                  <a:srgbClr val="008000"/>
                </a:solidFill>
              </a:rPr>
              <a:t>EM </a:t>
            </a:r>
            <a:r>
              <a:rPr lang="fr-FR" sz="1200" dirty="0" err="1">
                <a:solidFill>
                  <a:srgbClr val="008000"/>
                </a:solidFill>
              </a:rPr>
              <a:t>Bokashi</a:t>
            </a:r>
            <a:r>
              <a:rPr lang="fr-FR" sz="1200" dirty="0">
                <a:solidFill>
                  <a:srgbClr val="008000"/>
                </a:solidFill>
              </a:rPr>
              <a:t> (fertilisant biologique fermenté) avec matières organiques © Songhaï</a:t>
            </a:r>
          </a:p>
        </p:txBody>
      </p:sp>
      <p:pic>
        <p:nvPicPr>
          <p:cNvPr id="20" name="Imag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82748" y="4824717"/>
            <a:ext cx="1257300" cy="1285875"/>
          </a:xfrm>
          <a:prstGeom prst="rect">
            <a:avLst/>
          </a:prstGeom>
        </p:spPr>
      </p:pic>
      <p:sp>
        <p:nvSpPr>
          <p:cNvPr id="21" name="ZoneTexte 20"/>
          <p:cNvSpPr txBox="1"/>
          <p:nvPr/>
        </p:nvSpPr>
        <p:spPr>
          <a:xfrm>
            <a:off x="10632763" y="6112001"/>
            <a:ext cx="1433836" cy="276999"/>
          </a:xfrm>
          <a:prstGeom prst="rect">
            <a:avLst/>
          </a:prstGeom>
          <a:noFill/>
        </p:spPr>
        <p:txBody>
          <a:bodyPr wrap="square" rtlCol="0">
            <a:spAutoFit/>
          </a:bodyPr>
          <a:lstStyle/>
          <a:p>
            <a:pPr algn="ctr"/>
            <a:r>
              <a:rPr lang="fr-FR" sz="1200" dirty="0" err="1">
                <a:solidFill>
                  <a:srgbClr val="008000"/>
                </a:solidFill>
              </a:rPr>
              <a:t>Bokashi</a:t>
            </a:r>
            <a:r>
              <a:rPr lang="fr-FR" sz="1200" dirty="0">
                <a:solidFill>
                  <a:srgbClr val="008000"/>
                </a:solidFill>
              </a:rPr>
              <a:t> récent.</a:t>
            </a:r>
          </a:p>
        </p:txBody>
      </p:sp>
      <p:pic>
        <p:nvPicPr>
          <p:cNvPr id="22" name="Imag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11214" y="24998"/>
            <a:ext cx="2080785" cy="1470421"/>
          </a:xfrm>
          <a:prstGeom prst="rect">
            <a:avLst/>
          </a:prstGeom>
        </p:spPr>
      </p:pic>
      <p:sp>
        <p:nvSpPr>
          <p:cNvPr id="23" name="Flèche droite 22"/>
          <p:cNvSpPr/>
          <p:nvPr/>
        </p:nvSpPr>
        <p:spPr>
          <a:xfrm>
            <a:off x="6351144" y="5366657"/>
            <a:ext cx="355717" cy="261257"/>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6351143" y="6110592"/>
            <a:ext cx="2503504" cy="278408"/>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9330" y="5242701"/>
            <a:ext cx="1571625" cy="1181100"/>
          </a:xfrm>
          <a:prstGeom prst="rect">
            <a:avLst/>
          </a:prstGeom>
        </p:spPr>
      </p:pic>
      <p:sp>
        <p:nvSpPr>
          <p:cNvPr id="2" name="ZoneTexte 1"/>
          <p:cNvSpPr txBox="1"/>
          <p:nvPr/>
        </p:nvSpPr>
        <p:spPr>
          <a:xfrm>
            <a:off x="7853082" y="125515"/>
            <a:ext cx="2258132" cy="769441"/>
          </a:xfrm>
          <a:prstGeom prst="rect">
            <a:avLst/>
          </a:prstGeom>
          <a:noFill/>
        </p:spPr>
        <p:txBody>
          <a:bodyPr wrap="square" rtlCol="0">
            <a:spAutoFit/>
          </a:bodyPr>
          <a:lstStyle/>
          <a:p>
            <a:pPr algn="r"/>
            <a:r>
              <a:rPr lang="fr-FR" sz="1100" dirty="0">
                <a:solidFill>
                  <a:srgbClr val="008000"/>
                </a:solidFill>
              </a:rPr>
              <a:t>Source image : </a:t>
            </a:r>
            <a:r>
              <a:rPr lang="fr-FR" sz="1100" dirty="0">
                <a:solidFill>
                  <a:srgbClr val="008000"/>
                </a:solidFill>
                <a:hlinkClick r:id="rId16"/>
              </a:rPr>
              <a:t>http://www.lallemandplantcare.com/micro-organismes-en-agriculture/</a:t>
            </a:r>
            <a:r>
              <a:rPr lang="fr-FR" sz="1100" dirty="0">
                <a:solidFill>
                  <a:srgbClr val="008000"/>
                </a:solidFill>
              </a:rPr>
              <a:t> </a:t>
            </a:r>
            <a:r>
              <a:rPr lang="fr-FR" sz="1100" dirty="0">
                <a:solidFill>
                  <a:srgbClr val="008000"/>
                </a:solidFill>
                <a:sym typeface="Wingdings" panose="05000000000000000000" pitchFamily="2" charset="2"/>
              </a:rPr>
              <a:t></a:t>
            </a:r>
            <a:endParaRPr lang="fr-FR" sz="1100" dirty="0">
              <a:solidFill>
                <a:srgbClr val="008000"/>
              </a:solidFill>
            </a:endParaRPr>
          </a:p>
        </p:txBody>
      </p:sp>
    </p:spTree>
    <p:extLst>
      <p:ext uri="{BB962C8B-B14F-4D97-AF65-F5344CB8AC3E}">
        <p14:creationId xmlns:p14="http://schemas.microsoft.com/office/powerpoint/2010/main" val="16704719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9555</Words>
  <Application>Microsoft Office PowerPoint</Application>
  <PresentationFormat>Grand écran</PresentationFormat>
  <Paragraphs>1150</Paragraphs>
  <Slides>50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50</vt:i4>
      </vt:variant>
    </vt:vector>
  </HeadingPairs>
  <TitlesOfParts>
    <vt:vector size="62" baseType="lpstr">
      <vt:lpstr>游ゴシック</vt:lpstr>
      <vt:lpstr>Arial</vt:lpstr>
      <vt:lpstr>Arial Narrow</vt:lpstr>
      <vt:lpstr>ArialNarrow</vt:lpstr>
      <vt:lpstr>Calibri</vt:lpstr>
      <vt:lpstr>Calibri Light</vt:lpstr>
      <vt:lpstr>Linux Libertine</vt:lpstr>
      <vt:lpstr>Symbol</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160</cp:revision>
  <dcterms:created xsi:type="dcterms:W3CDTF">2016-05-04T13:05:29Z</dcterms:created>
  <dcterms:modified xsi:type="dcterms:W3CDTF">2016-05-07T13:03:28Z</dcterms:modified>
</cp:coreProperties>
</file>